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500" y="4877099"/>
            <a:ext cx="480248" cy="2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24" y="4875425"/>
            <a:ext cx="511626" cy="25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525" y="458406"/>
            <a:ext cx="368998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A17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A17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A17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500" y="4877099"/>
            <a:ext cx="480248" cy="2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9024" y="4875425"/>
            <a:ext cx="511626" cy="25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A17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124" y="4883724"/>
            <a:ext cx="463688" cy="220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25" y="458406"/>
            <a:ext cx="444119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A17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0575" y="826765"/>
            <a:ext cx="6079490" cy="283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75757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RasaHQ/rasa-workshop-pydata-berlin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17.png"/><Relationship Id="rId9" Type="http://schemas.openxmlformats.org/officeDocument/2006/relationships/hyperlink" Target="https://github.com/RasaHQ/rasa-workshop-pydata-berlin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RasaHQ/rasa-workshop-pydata-berlin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hyperlink" Target="https://github.com/RasaHQ/rasa-workshop-pydata-berlin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17.png"/><Relationship Id="rId4" Type="http://schemas.openxmlformats.org/officeDocument/2006/relationships/image" Target="../media/image43.png"/><Relationship Id="rId5" Type="http://schemas.openxmlformats.org/officeDocument/2006/relationships/image" Target="../media/image19.png"/><Relationship Id="rId6" Type="http://schemas.openxmlformats.org/officeDocument/2006/relationships/image" Target="../media/image4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19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hyperlink" Target="https://arxiv.org/abs/1606.01269" TargetMode="External"/><Relationship Id="rId18" Type="http://schemas.openxmlformats.org/officeDocument/2006/relationships/image" Target="../media/image58.png"/><Relationship Id="rId19" Type="http://schemas.openxmlformats.org/officeDocument/2006/relationships/image" Target="../media/image5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5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rasa-blog/supervised-word-vectors-from-scratch-in-rasa-nlu-6daf794efcd8" TargetMode="External"/><Relationship Id="rId3" Type="http://schemas.openxmlformats.org/officeDocument/2006/relationships/hyperlink" Target="https://medium.com/rasa-blog/how-to-handle-multiple-intents-per-input-using-rasa-nlu-tensorflow-pipeline-75698b49c383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4.jpg"/><Relationship Id="rId4" Type="http://schemas.openxmlformats.org/officeDocument/2006/relationships/image" Target="../media/image6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tp.nautil.us/article/170/last-words-computational-linguistics-and-deep-learning" TargetMode="External"/><Relationship Id="rId3" Type="http://schemas.openxmlformats.org/officeDocument/2006/relationships/hyperlink" Target="https://goo.gl/lGSRuj" TargetMode="External"/><Relationship Id="rId4" Type="http://schemas.openxmlformats.org/officeDocument/2006/relationships/hyperlink" Target="https://arxiv.org/abs/1709.03856" TargetMode="External"/><Relationship Id="rId5" Type="http://schemas.openxmlformats.org/officeDocument/2006/relationships/hyperlink" Target="https://arxiv.org/pdf/1604.04562.pdf" TargetMode="External"/><Relationship Id="rId6" Type="http://schemas.openxmlformats.org/officeDocument/2006/relationships/hyperlink" Target="https://github.com/vinhkhuc/MemN2N-babi-python" TargetMode="External"/><Relationship Id="rId7" Type="http://schemas.openxmlformats.org/officeDocument/2006/relationships/hyperlink" Target="https://medium.com/huggingface/universal-word-sentence-embeddings-ce48ddc8fc3a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mailto:juste@rasa.ai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jpg"/><Relationship Id="rId14" Type="http://schemas.openxmlformats.org/officeDocument/2006/relationships/image" Target="../media/image22.jpg"/><Relationship Id="rId15" Type="http://schemas.openxmlformats.org/officeDocument/2006/relationships/image" Target="../media/image23.png"/><Relationship Id="rId16" Type="http://schemas.openxmlformats.org/officeDocument/2006/relationships/image" Target="../media/image2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hyperlink" Target="https://github.com/RasaHQ/rasa-workshop-pydata-berlin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hyperlink" Target="https://github.com/RasaHQ/rasa-workshop-pydata-berlin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674" y="3032672"/>
            <a:ext cx="32340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90" i="1">
                <a:solidFill>
                  <a:srgbClr val="FFFFFF"/>
                </a:solidFill>
                <a:latin typeface="Arial Narrow"/>
                <a:cs typeface="Arial Narrow"/>
              </a:rPr>
              <a:t>Justina</a:t>
            </a:r>
            <a:r>
              <a:rPr dirty="0" sz="1600" spc="-60" i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1600" spc="85" i="1">
                <a:solidFill>
                  <a:srgbClr val="FFFFFF"/>
                </a:solidFill>
                <a:latin typeface="Arial Narrow"/>
                <a:cs typeface="Arial Narrow"/>
              </a:rPr>
              <a:t>Petraityte,</a:t>
            </a:r>
            <a:r>
              <a:rPr dirty="0" sz="1600" spc="-55" i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1600" spc="65" i="1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r>
              <a:rPr dirty="0" sz="1600" spc="-55" i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1600" spc="70" i="1">
                <a:solidFill>
                  <a:srgbClr val="FFFFFF"/>
                </a:solidFill>
                <a:latin typeface="Arial Narrow"/>
                <a:cs typeface="Arial Narrow"/>
              </a:rPr>
              <a:t>Advocate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596" y="1653359"/>
            <a:ext cx="67589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7055" marR="5080" indent="-554990">
              <a:lnSpc>
                <a:spcPct val="100000"/>
              </a:lnSpc>
              <a:spcBef>
                <a:spcPts val="100"/>
              </a:spcBef>
            </a:pPr>
            <a:r>
              <a:rPr dirty="0" sz="3000" spc="-65" b="1">
                <a:solidFill>
                  <a:srgbClr val="FFFFFF"/>
                </a:solidFill>
                <a:latin typeface="Trebuchet MS"/>
                <a:cs typeface="Trebuchet MS"/>
              </a:rPr>
              <a:t>Deprecating</a:t>
            </a:r>
            <a:r>
              <a:rPr dirty="0" sz="30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 b="1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dirty="0" sz="30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 b="1">
                <a:solidFill>
                  <a:srgbClr val="FFFFFF"/>
                </a:solidFill>
                <a:latin typeface="Trebuchet MS"/>
                <a:cs typeface="Trebuchet MS"/>
              </a:rPr>
              <a:t>machine:</a:t>
            </a:r>
            <a:r>
              <a:rPr dirty="0" sz="30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 b="1">
                <a:solidFill>
                  <a:srgbClr val="FFFFFF"/>
                </a:solidFill>
                <a:latin typeface="Trebuchet MS"/>
                <a:cs typeface="Trebuchet MS"/>
              </a:rPr>
              <a:t>building  </a:t>
            </a:r>
            <a:r>
              <a:rPr dirty="0" sz="3000" spc="-55" b="1">
                <a:solidFill>
                  <a:srgbClr val="FFFFFF"/>
                </a:solidFill>
                <a:latin typeface="Trebuchet MS"/>
                <a:cs typeface="Trebuchet MS"/>
              </a:rPr>
              <a:t>conversational</a:t>
            </a:r>
            <a:r>
              <a:rPr dirty="0" sz="30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 b="1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30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0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rebuchet MS"/>
                <a:cs typeface="Trebuchet MS"/>
              </a:rPr>
              <a:t>Rasa</a:t>
            </a:r>
            <a:r>
              <a:rPr dirty="0" sz="30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 b="1">
                <a:solidFill>
                  <a:srgbClr val="FFFFFF"/>
                </a:solidFill>
                <a:latin typeface="Trebuchet MS"/>
                <a:cs typeface="Trebuchet MS"/>
              </a:rPr>
              <a:t>stack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36576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>
                <a:solidFill>
                  <a:srgbClr val="423B88"/>
                </a:solidFill>
                <a:latin typeface="Tahoma"/>
                <a:cs typeface="Tahoma"/>
              </a:rPr>
              <a:t>Natural </a:t>
            </a:r>
            <a:r>
              <a:rPr dirty="0" spc="-70">
                <a:solidFill>
                  <a:srgbClr val="423B88"/>
                </a:solidFill>
                <a:latin typeface="Tahoma"/>
                <a:cs typeface="Tahoma"/>
              </a:rPr>
              <a:t>Language</a:t>
            </a:r>
            <a:r>
              <a:rPr dirty="0" spc="-125">
                <a:solidFill>
                  <a:srgbClr val="423B88"/>
                </a:solidFill>
                <a:latin typeface="Tahoma"/>
                <a:cs typeface="Tahoma"/>
              </a:rPr>
              <a:t> </a:t>
            </a:r>
            <a:r>
              <a:rPr dirty="0" spc="-40">
                <a:solidFill>
                  <a:srgbClr val="423B88"/>
                </a:solidFill>
                <a:latin typeface="Tahoma"/>
                <a:cs typeface="Tahoma"/>
              </a:rPr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0974" y="2077949"/>
            <a:ext cx="1588135" cy="960119"/>
          </a:xfrm>
          <a:prstGeom prst="rect">
            <a:avLst/>
          </a:prstGeom>
          <a:solidFill>
            <a:srgbClr val="71CDC1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248920" marR="139065" indent="-102235">
              <a:lnSpc>
                <a:spcPts val="1430"/>
              </a:lnSpc>
            </a:pP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Natural</a:t>
            </a: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5" b="1">
                <a:solidFill>
                  <a:srgbClr val="FFFFFF"/>
                </a:solidFill>
                <a:latin typeface="Tahoma"/>
                <a:cs typeface="Tahoma"/>
              </a:rPr>
              <a:t>Language  </a:t>
            </a:r>
            <a:r>
              <a:rPr dirty="0" sz="1200" spc="-25" b="1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3824" y="25422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3824" y="25422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849" y="2202850"/>
            <a:ext cx="1185545" cy="750570"/>
          </a:xfrm>
          <a:custGeom>
            <a:avLst/>
            <a:gdLst/>
            <a:ahLst/>
            <a:cxnLst/>
            <a:rect l="l" t="t" r="r" b="b"/>
            <a:pathLst>
              <a:path w="1185545" h="750569">
                <a:moveTo>
                  <a:pt x="1185299" y="602999"/>
                </a:moveTo>
                <a:lnTo>
                  <a:pt x="0" y="602999"/>
                </a:lnTo>
                <a:lnTo>
                  <a:pt x="0" y="0"/>
                </a:lnTo>
                <a:lnTo>
                  <a:pt x="1185299" y="0"/>
                </a:lnTo>
                <a:lnTo>
                  <a:pt x="1185299" y="602999"/>
                </a:lnTo>
                <a:close/>
              </a:path>
              <a:path w="1185545" h="750569">
                <a:moveTo>
                  <a:pt x="189138" y="749975"/>
                </a:moveTo>
                <a:lnTo>
                  <a:pt x="197549" y="602999"/>
                </a:lnTo>
                <a:lnTo>
                  <a:pt x="493874" y="602999"/>
                </a:lnTo>
                <a:lnTo>
                  <a:pt x="189138" y="74997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5808" y="2214091"/>
            <a:ext cx="1176655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45085">
              <a:lnSpc>
                <a:spcPts val="1430"/>
              </a:lnSpc>
              <a:spcBef>
                <a:spcPts val="155"/>
              </a:spcBef>
              <a:tabLst>
                <a:tab pos="1163320" algn="l"/>
              </a:tabLst>
            </a:pP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What’s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the 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weather</a:t>
            </a:r>
            <a:r>
              <a:rPr dirty="0" sz="1200" spc="-15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 </a:t>
            </a:r>
            <a:r>
              <a:rPr dirty="0" sz="1200" spc="16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u="sng" sz="1200">
                <a:solidFill>
                  <a:srgbClr val="757575"/>
                </a:solidFill>
                <a:uFill>
                  <a:solidFill>
                    <a:srgbClr val="71CDC1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tomorrow?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575" y="2630332"/>
            <a:ext cx="306081" cy="30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67750" y="1124574"/>
            <a:ext cx="5268595" cy="1260475"/>
          </a:xfrm>
          <a:custGeom>
            <a:avLst/>
            <a:gdLst/>
            <a:ahLst/>
            <a:cxnLst/>
            <a:rect l="l" t="t" r="r" b="b"/>
            <a:pathLst>
              <a:path w="5268595" h="1260475">
                <a:moveTo>
                  <a:pt x="0" y="0"/>
                </a:moveTo>
                <a:lnTo>
                  <a:pt x="5267999" y="0"/>
                </a:lnTo>
                <a:lnTo>
                  <a:pt x="5267999" y="1259999"/>
                </a:lnTo>
                <a:lnTo>
                  <a:pt x="0" y="125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83424" y="982774"/>
            <a:ext cx="3336290" cy="311150"/>
          </a:xfrm>
          <a:custGeom>
            <a:avLst/>
            <a:gdLst/>
            <a:ahLst/>
            <a:cxnLst/>
            <a:rect l="l" t="t" r="r" b="b"/>
            <a:pathLst>
              <a:path w="3336290" h="311150">
                <a:moveTo>
                  <a:pt x="0" y="0"/>
                </a:moveTo>
                <a:lnTo>
                  <a:pt x="3335699" y="0"/>
                </a:lnTo>
                <a:lnTo>
                  <a:pt x="3335699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40774" y="932688"/>
            <a:ext cx="5106035" cy="5937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735"/>
              </a:spcBef>
            </a:pPr>
            <a:r>
              <a:rPr dirty="0" sz="1400" spc="110">
                <a:solidFill>
                  <a:srgbClr val="767777"/>
                </a:solidFill>
                <a:latin typeface="Gill Sans MT"/>
                <a:cs typeface="Gill Sans MT"/>
              </a:rPr>
              <a:t>Example</a:t>
            </a:r>
            <a:r>
              <a:rPr dirty="0" sz="1400" spc="-65">
                <a:solidFill>
                  <a:srgbClr val="767777"/>
                </a:solidFill>
                <a:latin typeface="Gill Sans MT"/>
                <a:cs typeface="Gill Sans MT"/>
              </a:rPr>
              <a:t> </a:t>
            </a:r>
            <a:r>
              <a:rPr dirty="0" sz="1400" spc="80">
                <a:solidFill>
                  <a:srgbClr val="767777"/>
                </a:solidFill>
                <a:latin typeface="Gill Sans MT"/>
                <a:cs typeface="Gill Sans MT"/>
              </a:rPr>
              <a:t>Intent</a:t>
            </a:r>
            <a:r>
              <a:rPr dirty="0" sz="1400" spc="-60">
                <a:solidFill>
                  <a:srgbClr val="767777"/>
                </a:solidFill>
                <a:latin typeface="Gill Sans MT"/>
                <a:cs typeface="Gill Sans MT"/>
              </a:rPr>
              <a:t> </a:t>
            </a:r>
            <a:r>
              <a:rPr dirty="0" sz="1400" spc="105">
                <a:solidFill>
                  <a:srgbClr val="767777"/>
                </a:solidFill>
                <a:latin typeface="Gill Sans MT"/>
                <a:cs typeface="Gill Sans MT"/>
              </a:rPr>
              <a:t>Classification</a:t>
            </a:r>
            <a:r>
              <a:rPr dirty="0" sz="1400" spc="-60">
                <a:solidFill>
                  <a:srgbClr val="767777"/>
                </a:solidFill>
                <a:latin typeface="Gill Sans MT"/>
                <a:cs typeface="Gill Sans MT"/>
              </a:rPr>
              <a:t> </a:t>
            </a:r>
            <a:r>
              <a:rPr dirty="0" sz="1400" spc="90">
                <a:solidFill>
                  <a:srgbClr val="767777"/>
                </a:solidFill>
                <a:latin typeface="Gill Sans MT"/>
                <a:cs typeface="Gill Sans MT"/>
              </a:rPr>
              <a:t>Pipeline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300" spc="45">
                <a:solidFill>
                  <a:srgbClr val="319DFF"/>
                </a:solidFill>
                <a:latin typeface="Arial"/>
                <a:cs typeface="Arial"/>
              </a:rPr>
              <a:t>”</a:t>
            </a:r>
            <a:r>
              <a:rPr dirty="0" sz="1300" spc="45">
                <a:solidFill>
                  <a:srgbClr val="319DFF"/>
                </a:solidFill>
                <a:latin typeface="Gill Sans MT"/>
                <a:cs typeface="Gill Sans MT"/>
              </a:rPr>
              <a:t>What’s</a:t>
            </a:r>
            <a:r>
              <a:rPr dirty="0" sz="1300" spc="-55">
                <a:solidFill>
                  <a:srgbClr val="319DFF"/>
                </a:solidFill>
                <a:latin typeface="Gill Sans MT"/>
                <a:cs typeface="Gill Sans MT"/>
              </a:rPr>
              <a:t> </a:t>
            </a:r>
            <a:r>
              <a:rPr dirty="0" sz="1300" spc="75">
                <a:solidFill>
                  <a:srgbClr val="319DFF"/>
                </a:solidFill>
                <a:latin typeface="Gill Sans MT"/>
                <a:cs typeface="Gill Sans MT"/>
              </a:rPr>
              <a:t>the</a:t>
            </a:r>
            <a:r>
              <a:rPr dirty="0" sz="1300" spc="-50">
                <a:solidFill>
                  <a:srgbClr val="319DFF"/>
                </a:solidFill>
                <a:latin typeface="Gill Sans MT"/>
                <a:cs typeface="Gill Sans MT"/>
              </a:rPr>
              <a:t> </a:t>
            </a:r>
            <a:r>
              <a:rPr dirty="0" sz="1300" spc="60">
                <a:solidFill>
                  <a:srgbClr val="319DFF"/>
                </a:solidFill>
                <a:latin typeface="Gill Sans MT"/>
                <a:cs typeface="Gill Sans MT"/>
              </a:rPr>
              <a:t>weather</a:t>
            </a:r>
            <a:r>
              <a:rPr dirty="0" sz="1300" spc="-55">
                <a:solidFill>
                  <a:srgbClr val="319DFF"/>
                </a:solidFill>
                <a:latin typeface="Gill Sans MT"/>
                <a:cs typeface="Gill Sans MT"/>
              </a:rPr>
              <a:t> </a:t>
            </a:r>
            <a:r>
              <a:rPr dirty="0" sz="1300" spc="85">
                <a:solidFill>
                  <a:srgbClr val="319DFF"/>
                </a:solidFill>
                <a:latin typeface="Gill Sans MT"/>
                <a:cs typeface="Gill Sans MT"/>
              </a:rPr>
              <a:t>like</a:t>
            </a:r>
            <a:r>
              <a:rPr dirty="0" sz="1300" spc="-50">
                <a:solidFill>
                  <a:srgbClr val="319DFF"/>
                </a:solidFill>
                <a:latin typeface="Gill Sans MT"/>
                <a:cs typeface="Gill Sans MT"/>
              </a:rPr>
              <a:t> </a:t>
            </a:r>
            <a:r>
              <a:rPr dirty="0" sz="1300" spc="40">
                <a:solidFill>
                  <a:srgbClr val="319DFF"/>
                </a:solidFill>
                <a:latin typeface="Gill Sans MT"/>
                <a:cs typeface="Gill Sans MT"/>
              </a:rPr>
              <a:t>tomorrow?</a:t>
            </a:r>
            <a:r>
              <a:rPr dirty="0" sz="1300" spc="40">
                <a:solidFill>
                  <a:srgbClr val="319DFF"/>
                </a:solidFill>
                <a:latin typeface="Arial"/>
                <a:cs typeface="Arial"/>
              </a:rPr>
              <a:t>”</a:t>
            </a:r>
            <a:r>
              <a:rPr dirty="0" sz="1300" spc="-50">
                <a:solidFill>
                  <a:srgbClr val="319DFF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757575"/>
                </a:solidFill>
                <a:latin typeface="Gill Sans MT"/>
                <a:cs typeface="Gill Sans MT"/>
              </a:rPr>
              <a:t>{</a:t>
            </a:r>
            <a:r>
              <a:rPr dirty="0" sz="1300" spc="-5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300" spc="55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300" spc="55">
                <a:solidFill>
                  <a:srgbClr val="757575"/>
                </a:solidFill>
                <a:latin typeface="Gill Sans MT"/>
                <a:cs typeface="Gill Sans MT"/>
              </a:rPr>
              <a:t>intent</a:t>
            </a:r>
            <a:r>
              <a:rPr dirty="0" sz="1300" spc="55">
                <a:solidFill>
                  <a:srgbClr val="757575"/>
                </a:solidFill>
                <a:latin typeface="Arial"/>
                <a:cs typeface="Arial"/>
              </a:rPr>
              <a:t>”</a:t>
            </a:r>
            <a:r>
              <a:rPr dirty="0" sz="1300" spc="55">
                <a:solidFill>
                  <a:srgbClr val="757575"/>
                </a:solidFill>
                <a:latin typeface="Gill Sans MT"/>
                <a:cs typeface="Gill Sans MT"/>
              </a:rPr>
              <a:t>:</a:t>
            </a:r>
            <a:r>
              <a:rPr dirty="0" sz="1300" spc="-5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300" spc="-30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300" spc="-30" b="1">
                <a:solidFill>
                  <a:srgbClr val="319DFF"/>
                </a:solidFill>
                <a:latin typeface="Tahoma"/>
                <a:cs typeface="Tahoma"/>
              </a:rPr>
              <a:t>request_weather</a:t>
            </a:r>
            <a:r>
              <a:rPr dirty="0" sz="1300" spc="-30">
                <a:solidFill>
                  <a:srgbClr val="757575"/>
                </a:solidFill>
                <a:latin typeface="Arial"/>
                <a:cs typeface="Arial"/>
              </a:rPr>
              <a:t>”</a:t>
            </a:r>
            <a:r>
              <a:rPr dirty="0" sz="1300" spc="-5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1300" spc="20">
                <a:solidFill>
                  <a:srgbClr val="757575"/>
                </a:solidFill>
                <a:latin typeface="Gill Sans MT"/>
                <a:cs typeface="Gill Sans MT"/>
              </a:rPr>
              <a:t>}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9937" y="1859637"/>
            <a:ext cx="1635760" cy="323850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90"/>
              </a:spcBef>
            </a:pPr>
            <a:r>
              <a:rPr dirty="0" sz="1400" spc="60">
                <a:solidFill>
                  <a:srgbClr val="757575"/>
                </a:solidFill>
                <a:latin typeface="Gill Sans MT"/>
                <a:cs typeface="Gill Sans MT"/>
              </a:rPr>
              <a:t>Vectorization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6859" y="1803549"/>
            <a:ext cx="1875789" cy="43624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835"/>
              </a:spcBef>
            </a:pPr>
            <a:r>
              <a:rPr dirty="0" sz="1400" spc="80">
                <a:solidFill>
                  <a:srgbClr val="757575"/>
                </a:solidFill>
                <a:latin typeface="Gill Sans MT"/>
                <a:cs typeface="Gill Sans MT"/>
              </a:rPr>
              <a:t>Intent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05">
                <a:solidFill>
                  <a:srgbClr val="757575"/>
                </a:solidFill>
                <a:latin typeface="Gill Sans MT"/>
                <a:cs typeface="Gill Sans MT"/>
              </a:rPr>
              <a:t>Classification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5537" y="2021487"/>
            <a:ext cx="1524635" cy="0"/>
          </a:xfrm>
          <a:custGeom>
            <a:avLst/>
            <a:gdLst/>
            <a:ahLst/>
            <a:cxnLst/>
            <a:rect l="l" t="t" r="r" b="b"/>
            <a:pathLst>
              <a:path w="1524634" h="0">
                <a:moveTo>
                  <a:pt x="0" y="0"/>
                </a:moveTo>
                <a:lnTo>
                  <a:pt x="1524149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39687" y="20057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39687" y="20057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97737" y="1606437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604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82004" y="18024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2004" y="18024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54387" y="163178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38655" y="158856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38655" y="158856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8349" y="290719"/>
            <a:ext cx="9804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757575"/>
                </a:solidFill>
                <a:latin typeface="Tahoma"/>
                <a:cs typeface="Tahoma"/>
              </a:rPr>
              <a:t>Under </a:t>
            </a:r>
            <a:r>
              <a:rPr dirty="0" sz="1000" spc="-55" b="1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1000" spc="-114" b="1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757575"/>
                </a:solidFill>
                <a:latin typeface="Tahoma"/>
                <a:cs typeface="Tahoma"/>
              </a:rPr>
              <a:t>Hood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875" y="4804991"/>
            <a:ext cx="392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https://github.com/RasaHQ/rasa-workshop-pydata-berlin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195"/>
              <a:t> </a:t>
            </a:r>
            <a:r>
              <a:rPr dirty="0" spc="-55"/>
              <a:t>NLU:</a:t>
            </a:r>
            <a:r>
              <a:rPr dirty="0" spc="-190"/>
              <a:t> </a:t>
            </a:r>
            <a:r>
              <a:rPr dirty="0" spc="-25"/>
              <a:t>Natural</a:t>
            </a:r>
            <a:r>
              <a:rPr dirty="0" spc="-190"/>
              <a:t> </a:t>
            </a:r>
            <a:r>
              <a:rPr dirty="0" spc="-20"/>
              <a:t>Language</a:t>
            </a:r>
            <a:r>
              <a:rPr dirty="0" spc="-195"/>
              <a:t> </a:t>
            </a:r>
            <a:r>
              <a:rPr dirty="0" spc="-25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08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3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25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625" y="1483688"/>
            <a:ext cx="16605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5">
                <a:solidFill>
                  <a:srgbClr val="757575"/>
                </a:solidFill>
                <a:latin typeface="Gill Sans MT"/>
                <a:cs typeface="Gill Sans MT"/>
              </a:rPr>
              <a:t>Bags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70">
                <a:solidFill>
                  <a:srgbClr val="757575"/>
                </a:solidFill>
                <a:latin typeface="Gill Sans MT"/>
                <a:cs typeface="Gill Sans MT"/>
              </a:rPr>
              <a:t>are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45">
                <a:solidFill>
                  <a:srgbClr val="757575"/>
                </a:solidFill>
                <a:latin typeface="Gill Sans MT"/>
                <a:cs typeface="Gill Sans MT"/>
              </a:rPr>
              <a:t>your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85">
                <a:solidFill>
                  <a:srgbClr val="757575"/>
                </a:solidFill>
                <a:latin typeface="Gill Sans MT"/>
                <a:cs typeface="Gill Sans MT"/>
              </a:rPr>
              <a:t>friend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5351" y="1077149"/>
            <a:ext cx="4086915" cy="1203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0225" y="3081800"/>
            <a:ext cx="795655" cy="880744"/>
          </a:xfrm>
          <a:prstGeom prst="rect">
            <a:avLst/>
          </a:prstGeom>
          <a:solidFill>
            <a:srgbClr val="71CDC1"/>
          </a:solidFill>
        </p:spPr>
        <p:txBody>
          <a:bodyPr wrap="square" lIns="0" tIns="88900" rIns="0" bIns="0" rtlCol="0" vert="horz">
            <a:spAutoFit/>
          </a:bodyPr>
          <a:lstStyle/>
          <a:p>
            <a:pPr marL="85725" marR="189230">
              <a:lnSpc>
                <a:spcPts val="1650"/>
              </a:lnSpc>
              <a:spcBef>
                <a:spcPts val="700"/>
              </a:spcBef>
            </a:pP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Bag  of  </a:t>
            </a:r>
            <a:r>
              <a:rPr dirty="0" sz="1400" spc="-60" b="1">
                <a:solidFill>
                  <a:srgbClr val="FFFFFF"/>
                </a:solidFill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5975" y="3081800"/>
            <a:ext cx="1005840" cy="880744"/>
          </a:xfrm>
          <a:prstGeom prst="rect">
            <a:avLst/>
          </a:prstGeom>
          <a:solidFill>
            <a:srgbClr val="71CDC1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dirty="0" sz="1400" spc="-40" b="1">
                <a:solidFill>
                  <a:srgbClr val="FFFFFF"/>
                </a:solidFill>
                <a:latin typeface="Tahoma"/>
                <a:cs typeface="Tahoma"/>
              </a:rPr>
              <a:t>SVM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3974" y="2972212"/>
            <a:ext cx="1625600" cy="10769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64516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latin typeface="Courier New"/>
                <a:cs typeface="Courier New"/>
              </a:rPr>
              <a:t>greet  goodbye  thank_you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50"/>
              </a:lnSpc>
            </a:pPr>
            <a:r>
              <a:rPr dirty="0" sz="1400" spc="-5">
                <a:latin typeface="Courier New"/>
                <a:cs typeface="Courier New"/>
              </a:rPr>
              <a:t>request_weather  confirm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9025" y="3522050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 h="0">
                <a:moveTo>
                  <a:pt x="0" y="0"/>
                </a:moveTo>
                <a:lnTo>
                  <a:pt x="43259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2575" y="3440069"/>
            <a:ext cx="211001" cy="163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5525" y="352205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19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86675" y="3440069"/>
            <a:ext cx="211001" cy="163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1274" y="3522050"/>
            <a:ext cx="1148715" cy="179705"/>
          </a:xfrm>
          <a:custGeom>
            <a:avLst/>
            <a:gdLst/>
            <a:ahLst/>
            <a:cxnLst/>
            <a:rect l="l" t="t" r="r" b="b"/>
            <a:pathLst>
              <a:path w="1148715" h="179704">
                <a:moveTo>
                  <a:pt x="0" y="0"/>
                </a:moveTo>
                <a:lnTo>
                  <a:pt x="1148442" y="179498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20949" y="3620322"/>
            <a:ext cx="218645" cy="162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01274" y="3379422"/>
            <a:ext cx="1104900" cy="142875"/>
          </a:xfrm>
          <a:custGeom>
            <a:avLst/>
            <a:gdLst/>
            <a:ahLst/>
            <a:cxnLst/>
            <a:rect l="l" t="t" r="r" b="b"/>
            <a:pathLst>
              <a:path w="1104900" h="142875">
                <a:moveTo>
                  <a:pt x="0" y="142627"/>
                </a:moveTo>
                <a:lnTo>
                  <a:pt x="1104681" y="0"/>
                </a:lnTo>
              </a:path>
            </a:pathLst>
          </a:custGeom>
          <a:ln w="38099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8848" y="3297959"/>
            <a:ext cx="217636" cy="16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4149" y="3522050"/>
            <a:ext cx="1092200" cy="340360"/>
          </a:xfrm>
          <a:custGeom>
            <a:avLst/>
            <a:gdLst/>
            <a:ahLst/>
            <a:cxnLst/>
            <a:rect l="l" t="t" r="r" b="b"/>
            <a:pathLst>
              <a:path w="1092200" h="340360">
                <a:moveTo>
                  <a:pt x="0" y="0"/>
                </a:moveTo>
                <a:lnTo>
                  <a:pt x="1091839" y="340027"/>
                </a:lnTo>
              </a:path>
            </a:pathLst>
          </a:custGeom>
          <a:ln w="38099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98227" y="3782943"/>
            <a:ext cx="221892" cy="1582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3725" y="3155262"/>
            <a:ext cx="1185545" cy="750570"/>
          </a:xfrm>
          <a:custGeom>
            <a:avLst/>
            <a:gdLst/>
            <a:ahLst/>
            <a:cxnLst/>
            <a:rect l="l" t="t" r="r" b="b"/>
            <a:pathLst>
              <a:path w="1185545" h="750570">
                <a:moveTo>
                  <a:pt x="1185299" y="602999"/>
                </a:moveTo>
                <a:lnTo>
                  <a:pt x="0" y="602999"/>
                </a:lnTo>
                <a:lnTo>
                  <a:pt x="0" y="0"/>
                </a:lnTo>
                <a:lnTo>
                  <a:pt x="1185299" y="0"/>
                </a:lnTo>
                <a:lnTo>
                  <a:pt x="1185299" y="602999"/>
                </a:lnTo>
                <a:close/>
              </a:path>
              <a:path w="1185545" h="750570">
                <a:moveTo>
                  <a:pt x="189138" y="749975"/>
                </a:moveTo>
                <a:lnTo>
                  <a:pt x="197549" y="602999"/>
                </a:lnTo>
                <a:lnTo>
                  <a:pt x="493874" y="602999"/>
                </a:lnTo>
                <a:lnTo>
                  <a:pt x="189138" y="74997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81683" y="3166504"/>
            <a:ext cx="789940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45085">
              <a:lnSpc>
                <a:spcPts val="1430"/>
              </a:lnSpc>
              <a:spcBef>
                <a:spcPts val="155"/>
              </a:spcBef>
            </a:pP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What’s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the 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weather</a:t>
            </a:r>
            <a:r>
              <a:rPr dirty="0" sz="1200" spc="-15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 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tomorrow?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6449" y="3582744"/>
            <a:ext cx="306081" cy="3060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51200" y="4850591"/>
            <a:ext cx="392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9"/>
              </a:rPr>
              <a:t>https://github.com/RasaHQ/rasa-workshop-pydata-berlin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195"/>
              <a:t> </a:t>
            </a:r>
            <a:r>
              <a:rPr dirty="0" spc="-55"/>
              <a:t>NLU:</a:t>
            </a:r>
            <a:r>
              <a:rPr dirty="0" spc="-190"/>
              <a:t> </a:t>
            </a:r>
            <a:r>
              <a:rPr dirty="0" spc="-25"/>
              <a:t>Natural</a:t>
            </a:r>
            <a:r>
              <a:rPr dirty="0" spc="-190"/>
              <a:t> </a:t>
            </a:r>
            <a:r>
              <a:rPr dirty="0" spc="-20"/>
              <a:t>Language</a:t>
            </a:r>
            <a:r>
              <a:rPr dirty="0" spc="-195"/>
              <a:t> </a:t>
            </a:r>
            <a:r>
              <a:rPr dirty="0" spc="-25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08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3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25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974" y="2077949"/>
            <a:ext cx="1588135" cy="960119"/>
          </a:xfrm>
          <a:prstGeom prst="rect">
            <a:avLst/>
          </a:prstGeom>
          <a:solidFill>
            <a:srgbClr val="71CDC1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290195" marR="187325" indent="-95250">
              <a:lnSpc>
                <a:spcPts val="1430"/>
              </a:lnSpc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dirty="0" sz="12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Trebuchet MS"/>
                <a:cs typeface="Trebuchet MS"/>
              </a:rPr>
              <a:t>Language 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3824" y="25422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3824" y="25422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849" y="2202850"/>
            <a:ext cx="1185545" cy="750570"/>
          </a:xfrm>
          <a:custGeom>
            <a:avLst/>
            <a:gdLst/>
            <a:ahLst/>
            <a:cxnLst/>
            <a:rect l="l" t="t" r="r" b="b"/>
            <a:pathLst>
              <a:path w="1185545" h="750569">
                <a:moveTo>
                  <a:pt x="1185299" y="602999"/>
                </a:moveTo>
                <a:lnTo>
                  <a:pt x="0" y="602999"/>
                </a:lnTo>
                <a:lnTo>
                  <a:pt x="0" y="0"/>
                </a:lnTo>
                <a:lnTo>
                  <a:pt x="1185299" y="0"/>
                </a:lnTo>
                <a:lnTo>
                  <a:pt x="1185299" y="602999"/>
                </a:lnTo>
                <a:close/>
              </a:path>
              <a:path w="1185545" h="750569">
                <a:moveTo>
                  <a:pt x="189138" y="749975"/>
                </a:moveTo>
                <a:lnTo>
                  <a:pt x="197549" y="602999"/>
                </a:lnTo>
                <a:lnTo>
                  <a:pt x="493874" y="602999"/>
                </a:lnTo>
                <a:lnTo>
                  <a:pt x="189138" y="74997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4818" y="2214091"/>
            <a:ext cx="1177925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55244">
              <a:lnSpc>
                <a:spcPts val="1430"/>
              </a:lnSpc>
              <a:spcBef>
                <a:spcPts val="155"/>
              </a:spcBef>
              <a:tabLst>
                <a:tab pos="1164590" algn="l"/>
              </a:tabLst>
            </a:pPr>
            <a:r>
              <a:rPr dirty="0" sz="1200" spc="50" i="1">
                <a:solidFill>
                  <a:srgbClr val="757575"/>
                </a:solidFill>
                <a:latin typeface="Arial Narrow"/>
                <a:cs typeface="Arial Narrow"/>
              </a:rPr>
              <a:t>What’s </a:t>
            </a:r>
            <a:r>
              <a:rPr dirty="0" sz="1200" spc="70" i="1">
                <a:solidFill>
                  <a:srgbClr val="757575"/>
                </a:solidFill>
                <a:latin typeface="Arial Narrow"/>
                <a:cs typeface="Arial Narrow"/>
              </a:rPr>
              <a:t>the  </a:t>
            </a:r>
            <a:r>
              <a:rPr dirty="0" sz="1200" spc="80" i="1">
                <a:solidFill>
                  <a:srgbClr val="757575"/>
                </a:solidFill>
                <a:latin typeface="Arial Narrow"/>
                <a:cs typeface="Arial Narrow"/>
              </a:rPr>
              <a:t>weather</a:t>
            </a:r>
            <a:r>
              <a:rPr dirty="0" sz="1200" spc="-12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like </a:t>
            </a:r>
            <a:r>
              <a:rPr dirty="0" sz="120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u="sng" sz="1200">
                <a:solidFill>
                  <a:srgbClr val="757575"/>
                </a:solidFill>
                <a:uFill>
                  <a:solidFill>
                    <a:srgbClr val="71CDC1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dirty="0" sz="1200" spc="75" i="1">
                <a:solidFill>
                  <a:srgbClr val="757575"/>
                </a:solidFill>
                <a:latin typeface="Arial Narrow"/>
                <a:cs typeface="Arial Narrow"/>
              </a:rPr>
              <a:t>tomorrow?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575" y="2630332"/>
            <a:ext cx="306081" cy="30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7750" y="2829074"/>
            <a:ext cx="5260340" cy="1945005"/>
          </a:xfrm>
          <a:custGeom>
            <a:avLst/>
            <a:gdLst/>
            <a:ahLst/>
            <a:cxnLst/>
            <a:rect l="l" t="t" r="r" b="b"/>
            <a:pathLst>
              <a:path w="5260340" h="1945004">
                <a:moveTo>
                  <a:pt x="0" y="0"/>
                </a:moveTo>
                <a:lnTo>
                  <a:pt x="5259899" y="0"/>
                </a:lnTo>
                <a:lnTo>
                  <a:pt x="5259899" y="1944599"/>
                </a:lnTo>
                <a:lnTo>
                  <a:pt x="0" y="194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3424" y="2630424"/>
            <a:ext cx="3054350" cy="436245"/>
          </a:xfrm>
          <a:custGeom>
            <a:avLst/>
            <a:gdLst/>
            <a:ahLst/>
            <a:cxnLst/>
            <a:rect l="l" t="t" r="r" b="b"/>
            <a:pathLst>
              <a:path w="3054350" h="436244">
                <a:moveTo>
                  <a:pt x="0" y="0"/>
                </a:moveTo>
                <a:lnTo>
                  <a:pt x="3054299" y="0"/>
                </a:lnTo>
                <a:lnTo>
                  <a:pt x="3054299" y="435899"/>
                </a:lnTo>
                <a:lnTo>
                  <a:pt x="0" y="435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0828" y="2723788"/>
            <a:ext cx="2581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solidFill>
                  <a:srgbClr val="767777"/>
                </a:solidFill>
                <a:latin typeface="Calibri"/>
                <a:cs typeface="Calibri"/>
              </a:rPr>
              <a:t>Example </a:t>
            </a:r>
            <a:r>
              <a:rPr dirty="0" sz="1400" spc="20">
                <a:solidFill>
                  <a:srgbClr val="767777"/>
                </a:solidFill>
                <a:latin typeface="Calibri"/>
                <a:cs typeface="Calibri"/>
              </a:rPr>
              <a:t>Entity Extraction</a:t>
            </a:r>
            <a:r>
              <a:rPr dirty="0" sz="1400" spc="-190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767777"/>
                </a:solidFill>
                <a:latin typeface="Calibri"/>
                <a:cs typeface="Calibri"/>
              </a:rPr>
              <a:t>Pipeline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7875" y="3076962"/>
            <a:ext cx="2628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19DFF"/>
                </a:solidFill>
                <a:latin typeface="Calibri"/>
                <a:cs typeface="Calibri"/>
              </a:rPr>
              <a:t>”</a:t>
            </a:r>
            <a:r>
              <a:rPr dirty="0" sz="1300" spc="-5">
                <a:solidFill>
                  <a:srgbClr val="319DFF"/>
                </a:solidFill>
                <a:latin typeface="Calibri"/>
                <a:cs typeface="Calibri"/>
              </a:rPr>
              <a:t>What’s </a:t>
            </a:r>
            <a:r>
              <a:rPr dirty="0" sz="1300" spc="5">
                <a:solidFill>
                  <a:srgbClr val="319DFF"/>
                </a:solidFill>
                <a:latin typeface="Calibri"/>
                <a:cs typeface="Calibri"/>
              </a:rPr>
              <a:t>the weather </a:t>
            </a:r>
            <a:r>
              <a:rPr dirty="0" sz="1300" spc="25">
                <a:solidFill>
                  <a:srgbClr val="319DFF"/>
                </a:solidFill>
                <a:latin typeface="Calibri"/>
                <a:cs typeface="Calibri"/>
              </a:rPr>
              <a:t>like</a:t>
            </a:r>
            <a:r>
              <a:rPr dirty="0" sz="1300" spc="-204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-20" b="1">
                <a:solidFill>
                  <a:srgbClr val="319DFF"/>
                </a:solidFill>
                <a:latin typeface="Trebuchet MS"/>
                <a:cs typeface="Trebuchet MS"/>
              </a:rPr>
              <a:t>tomorrow</a:t>
            </a:r>
            <a:r>
              <a:rPr dirty="0" sz="1300" spc="-20">
                <a:solidFill>
                  <a:srgbClr val="319DFF"/>
                </a:solidFill>
                <a:latin typeface="Calibri"/>
                <a:cs typeface="Calibri"/>
              </a:rPr>
              <a:t>?</a:t>
            </a:r>
            <a:r>
              <a:rPr dirty="0" sz="1400" spc="-20">
                <a:solidFill>
                  <a:srgbClr val="319DFF"/>
                </a:solidFill>
                <a:latin typeface="Calibri"/>
                <a:cs typeface="Calibri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4895" y="3076962"/>
            <a:ext cx="17183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757575"/>
                </a:solidFill>
                <a:latin typeface="Calibri"/>
                <a:cs typeface="Calibri"/>
              </a:rPr>
              <a:t>{ </a:t>
            </a:r>
            <a:r>
              <a:rPr dirty="0" sz="1400" spc="10">
                <a:solidFill>
                  <a:srgbClr val="757575"/>
                </a:solidFill>
                <a:latin typeface="Calibri"/>
                <a:cs typeface="Calibri"/>
              </a:rPr>
              <a:t>“date”: </a:t>
            </a:r>
            <a:r>
              <a:rPr dirty="0" sz="1400" spc="-20">
                <a:solidFill>
                  <a:srgbClr val="757575"/>
                </a:solidFill>
                <a:latin typeface="Calibri"/>
                <a:cs typeface="Calibri"/>
              </a:rPr>
              <a:t>“</a:t>
            </a:r>
            <a:r>
              <a:rPr dirty="0" sz="1400" spc="-20" b="1">
                <a:solidFill>
                  <a:srgbClr val="319DFF"/>
                </a:solidFill>
                <a:latin typeface="Trebuchet MS"/>
                <a:cs typeface="Trebuchet MS"/>
              </a:rPr>
              <a:t>tomorrow</a:t>
            </a:r>
            <a:r>
              <a:rPr dirty="0" sz="1400" spc="-20">
                <a:solidFill>
                  <a:srgbClr val="757575"/>
                </a:solidFill>
                <a:latin typeface="Calibri"/>
                <a:cs typeface="Calibri"/>
              </a:rPr>
              <a:t>”</a:t>
            </a:r>
            <a:r>
              <a:rPr dirty="0" sz="1400" spc="-1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757575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1812" y="3639525"/>
            <a:ext cx="1635760" cy="323850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450215">
              <a:lnSpc>
                <a:spcPct val="100000"/>
              </a:lnSpc>
              <a:spcBef>
                <a:spcPts val="390"/>
              </a:spcBef>
            </a:pP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Tokenizer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1812" y="4254999"/>
            <a:ext cx="1635760" cy="43624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560705" marR="269875" indent="-282575">
              <a:lnSpc>
                <a:spcPts val="1650"/>
              </a:lnSpc>
              <a:spcBef>
                <a:spcPts val="90"/>
              </a:spcBef>
            </a:pP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Part </a:t>
            </a:r>
            <a:r>
              <a:rPr dirty="0" sz="1400">
                <a:solidFill>
                  <a:srgbClr val="757575"/>
                </a:solidFill>
                <a:latin typeface="Calibri"/>
                <a:cs typeface="Calibri"/>
              </a:rPr>
              <a:t>of</a:t>
            </a:r>
            <a:r>
              <a:rPr dirty="0" sz="1400" spc="-19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35">
                <a:solidFill>
                  <a:srgbClr val="757575"/>
                </a:solidFill>
                <a:latin typeface="Calibri"/>
                <a:cs typeface="Calibri"/>
              </a:rPr>
              <a:t>Speech  </a:t>
            </a:r>
            <a:r>
              <a:rPr dirty="0" sz="1400" spc="30">
                <a:solidFill>
                  <a:srgbClr val="757575"/>
                </a:solidFill>
                <a:latin typeface="Calibri"/>
                <a:cs typeface="Calibri"/>
              </a:rPr>
              <a:t>Tagger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9037" y="4256399"/>
            <a:ext cx="1056005" cy="43624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835"/>
              </a:spcBef>
            </a:pP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Chunker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6587" y="4256399"/>
            <a:ext cx="1635760" cy="43624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70205" marR="303530" indent="-59055">
              <a:lnSpc>
                <a:spcPts val="1650"/>
              </a:lnSpc>
              <a:spcBef>
                <a:spcPts val="90"/>
              </a:spcBef>
            </a:pPr>
            <a:r>
              <a:rPr dirty="0" sz="1400" spc="20">
                <a:solidFill>
                  <a:srgbClr val="757575"/>
                </a:solidFill>
                <a:latin typeface="Calibri"/>
                <a:cs typeface="Calibri"/>
              </a:rPr>
              <a:t>Named</a:t>
            </a:r>
            <a:r>
              <a:rPr dirty="0" sz="1400" spc="-10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757575"/>
                </a:solidFill>
                <a:latin typeface="Calibri"/>
                <a:cs typeface="Calibri"/>
              </a:rPr>
              <a:t>Entity  </a:t>
            </a: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Recognition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6587" y="3639525"/>
            <a:ext cx="1635760" cy="323850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390"/>
              </a:spcBef>
            </a:pPr>
            <a:r>
              <a:rPr dirty="0" sz="1400" spc="20">
                <a:solidFill>
                  <a:srgbClr val="757575"/>
                </a:solidFill>
                <a:latin typeface="Calibri"/>
                <a:cs typeface="Calibri"/>
              </a:rPr>
              <a:t>Entity</a:t>
            </a:r>
            <a:r>
              <a:rPr dirty="0" sz="14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757575"/>
                </a:solidFill>
                <a:latin typeface="Calibri"/>
                <a:cs typeface="Calibri"/>
              </a:rPr>
              <a:t>Extraction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9612" y="3963225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74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73879" y="4197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73879" y="41979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54387" y="4020449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235949"/>
                </a:moveTo>
                <a:lnTo>
                  <a:pt x="0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38655" y="39772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38655" y="39772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07412" y="4472949"/>
            <a:ext cx="324485" cy="1270"/>
          </a:xfrm>
          <a:custGeom>
            <a:avLst/>
            <a:gdLst/>
            <a:ahLst/>
            <a:cxnLst/>
            <a:rect l="l" t="t" r="r" b="b"/>
            <a:pathLst>
              <a:path w="324485" h="1270">
                <a:moveTo>
                  <a:pt x="0" y="0"/>
                </a:moveTo>
                <a:lnTo>
                  <a:pt x="324450" y="1275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31801" y="44584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123" y="0"/>
                </a:lnTo>
                <a:lnTo>
                  <a:pt x="43286" y="1590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31801" y="44584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86" y="15902"/>
                </a:lnTo>
                <a:lnTo>
                  <a:pt x="123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44437" y="447435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4949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79387" y="4458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79387" y="4458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89612" y="3386325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604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3879" y="3582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3879" y="35823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54387" y="3467775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38655" y="3424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38655" y="3424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67750" y="1124574"/>
            <a:ext cx="5268595" cy="1260475"/>
          </a:xfrm>
          <a:custGeom>
            <a:avLst/>
            <a:gdLst/>
            <a:ahLst/>
            <a:cxnLst/>
            <a:rect l="l" t="t" r="r" b="b"/>
            <a:pathLst>
              <a:path w="5268595" h="1260475">
                <a:moveTo>
                  <a:pt x="0" y="0"/>
                </a:moveTo>
                <a:lnTo>
                  <a:pt x="5267999" y="0"/>
                </a:lnTo>
                <a:lnTo>
                  <a:pt x="5267999" y="1259999"/>
                </a:lnTo>
                <a:lnTo>
                  <a:pt x="0" y="1259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83424" y="982774"/>
            <a:ext cx="3336290" cy="311150"/>
          </a:xfrm>
          <a:custGeom>
            <a:avLst/>
            <a:gdLst/>
            <a:ahLst/>
            <a:cxnLst/>
            <a:rect l="l" t="t" r="r" b="b"/>
            <a:pathLst>
              <a:path w="3336290" h="311150">
                <a:moveTo>
                  <a:pt x="0" y="0"/>
                </a:moveTo>
                <a:lnTo>
                  <a:pt x="3335699" y="0"/>
                </a:lnTo>
                <a:lnTo>
                  <a:pt x="3335699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740774" y="932688"/>
            <a:ext cx="4794250" cy="5937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735"/>
              </a:spcBef>
            </a:pPr>
            <a:r>
              <a:rPr dirty="0" sz="1400" spc="30">
                <a:solidFill>
                  <a:srgbClr val="767777"/>
                </a:solidFill>
                <a:latin typeface="Calibri"/>
                <a:cs typeface="Calibri"/>
              </a:rPr>
              <a:t>Example </a:t>
            </a:r>
            <a:r>
              <a:rPr dirty="0" sz="1400" spc="10">
                <a:solidFill>
                  <a:srgbClr val="767777"/>
                </a:solidFill>
                <a:latin typeface="Calibri"/>
                <a:cs typeface="Calibri"/>
              </a:rPr>
              <a:t>Intent </a:t>
            </a:r>
            <a:r>
              <a:rPr dirty="0" sz="1400" spc="25">
                <a:solidFill>
                  <a:srgbClr val="767777"/>
                </a:solidFill>
                <a:latin typeface="Calibri"/>
                <a:cs typeface="Calibri"/>
              </a:rPr>
              <a:t>Classification</a:t>
            </a:r>
            <a:r>
              <a:rPr dirty="0" sz="1400" spc="-165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767777"/>
                </a:solidFill>
                <a:latin typeface="Calibri"/>
                <a:cs typeface="Calibri"/>
              </a:rPr>
              <a:t>Pipeline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300" spc="-5">
                <a:solidFill>
                  <a:srgbClr val="319DFF"/>
                </a:solidFill>
                <a:latin typeface="Calibri"/>
                <a:cs typeface="Calibri"/>
              </a:rPr>
              <a:t>”What’s</a:t>
            </a:r>
            <a:r>
              <a:rPr dirty="0" sz="1300" spc="-40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19DFF"/>
                </a:solidFill>
                <a:latin typeface="Calibri"/>
                <a:cs typeface="Calibri"/>
              </a:rPr>
              <a:t>the</a:t>
            </a:r>
            <a:r>
              <a:rPr dirty="0" sz="1300" spc="-35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19DFF"/>
                </a:solidFill>
                <a:latin typeface="Calibri"/>
                <a:cs typeface="Calibri"/>
              </a:rPr>
              <a:t>weather</a:t>
            </a:r>
            <a:r>
              <a:rPr dirty="0" sz="1300" spc="-35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25">
                <a:solidFill>
                  <a:srgbClr val="319DFF"/>
                </a:solidFill>
                <a:latin typeface="Calibri"/>
                <a:cs typeface="Calibri"/>
              </a:rPr>
              <a:t>like</a:t>
            </a:r>
            <a:r>
              <a:rPr dirty="0" sz="1300" spc="-35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19DFF"/>
                </a:solidFill>
                <a:latin typeface="Calibri"/>
                <a:cs typeface="Calibri"/>
              </a:rPr>
              <a:t>tomorrow?”</a:t>
            </a:r>
            <a:r>
              <a:rPr dirty="0" sz="1300" spc="-40">
                <a:solidFill>
                  <a:srgbClr val="319DFF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757575"/>
                </a:solidFill>
                <a:latin typeface="Calibri"/>
                <a:cs typeface="Calibri"/>
              </a:rPr>
              <a:t>{</a:t>
            </a:r>
            <a:r>
              <a:rPr dirty="0" sz="1300" spc="-3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757575"/>
                </a:solidFill>
                <a:latin typeface="Calibri"/>
                <a:cs typeface="Calibri"/>
              </a:rPr>
              <a:t>“intent”:</a:t>
            </a:r>
            <a:r>
              <a:rPr dirty="0" sz="1300" spc="-35">
                <a:solidFill>
                  <a:srgbClr val="757575"/>
                </a:solidFill>
                <a:latin typeface="Calibri"/>
                <a:cs typeface="Calibri"/>
              </a:rPr>
              <a:t> “</a:t>
            </a:r>
            <a:r>
              <a:rPr dirty="0" sz="1300" spc="-35" b="1">
                <a:solidFill>
                  <a:srgbClr val="319DFF"/>
                </a:solidFill>
                <a:latin typeface="Trebuchet MS"/>
                <a:cs typeface="Trebuchet MS"/>
              </a:rPr>
              <a:t>request_weather</a:t>
            </a:r>
            <a:r>
              <a:rPr dirty="0" sz="1300" spc="-35">
                <a:solidFill>
                  <a:srgbClr val="757575"/>
                </a:solidFill>
                <a:latin typeface="Calibri"/>
                <a:cs typeface="Calibri"/>
              </a:rPr>
              <a:t>” </a:t>
            </a:r>
            <a:r>
              <a:rPr dirty="0" sz="1300" spc="-15">
                <a:solidFill>
                  <a:srgbClr val="757575"/>
                </a:solidFill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79937" y="1859637"/>
            <a:ext cx="1635760" cy="323850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390"/>
              </a:spcBef>
            </a:pPr>
            <a:r>
              <a:rPr dirty="0" sz="1400" spc="10">
                <a:solidFill>
                  <a:srgbClr val="757575"/>
                </a:solidFill>
                <a:latin typeface="Calibri"/>
                <a:cs typeface="Calibri"/>
              </a:rPr>
              <a:t>Vectorization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96859" y="1803549"/>
            <a:ext cx="1875789" cy="43624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835"/>
              </a:spcBef>
            </a:pPr>
            <a:r>
              <a:rPr dirty="0" sz="1400" spc="10">
                <a:solidFill>
                  <a:srgbClr val="757575"/>
                </a:solidFill>
                <a:latin typeface="Calibri"/>
                <a:cs typeface="Calibri"/>
              </a:rPr>
              <a:t>Intent</a:t>
            </a:r>
            <a:r>
              <a:rPr dirty="0" sz="14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Classification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36059" y="2020599"/>
            <a:ext cx="1303655" cy="1270"/>
          </a:xfrm>
          <a:custGeom>
            <a:avLst/>
            <a:gdLst/>
            <a:ahLst/>
            <a:cxnLst/>
            <a:rect l="l" t="t" r="r" b="b"/>
            <a:pathLst>
              <a:path w="1303654" h="1269">
                <a:moveTo>
                  <a:pt x="0" y="0"/>
                </a:moveTo>
                <a:lnTo>
                  <a:pt x="1303649" y="862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39698" y="200572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20" y="0"/>
                </a:lnTo>
                <a:lnTo>
                  <a:pt x="43235" y="15761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39698" y="200572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35" y="15761"/>
                </a:lnTo>
                <a:lnTo>
                  <a:pt x="2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97737" y="1606437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604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2004" y="18024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82004" y="18024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54387" y="163178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38655" y="158856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38655" y="158856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51200" y="4850591"/>
            <a:ext cx="392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https://github.com/RasaHQ/rasa-workshop-pydata-berlin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28067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200"/>
              <a:t> </a:t>
            </a:r>
            <a:r>
              <a:rPr dirty="0" spc="-55"/>
              <a:t>NLU:</a:t>
            </a:r>
            <a:r>
              <a:rPr dirty="0" spc="-200"/>
              <a:t> </a:t>
            </a:r>
            <a:r>
              <a:rPr dirty="0" spc="-35"/>
              <a:t>Entity</a:t>
            </a:r>
            <a:r>
              <a:rPr dirty="0" spc="-200"/>
              <a:t> </a:t>
            </a:r>
            <a:r>
              <a:rPr dirty="0" spc="-4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08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3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25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44406"/>
            <a:ext cx="1644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757575"/>
                </a:solidFill>
                <a:latin typeface="Calibri"/>
                <a:cs typeface="Calibri"/>
              </a:rPr>
              <a:t>Where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can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get</a:t>
            </a:r>
            <a:r>
              <a:rPr dirty="0" sz="1800" spc="-29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856" y="1266250"/>
            <a:ext cx="680085" cy="274320"/>
          </a:xfrm>
          <a:prstGeom prst="rect">
            <a:avLst/>
          </a:prstGeom>
          <a:solidFill>
            <a:srgbClr val="CEE1F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burrito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07" y="1244406"/>
            <a:ext cx="56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in</a:t>
            </a:r>
            <a:r>
              <a:rPr dirty="0" sz="1800" spc="-12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2129" y="1266250"/>
            <a:ext cx="1940560" cy="274320"/>
          </a:xfrm>
          <a:prstGeom prst="rect">
            <a:avLst/>
          </a:prstGeom>
          <a:solidFill>
            <a:srgbClr val="F9CB9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2nd</a:t>
            </a:r>
            <a:r>
              <a:rPr dirty="0" sz="1800" spc="-9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arrondissement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2485" y="124440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757575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533" y="2333731"/>
            <a:ext cx="70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cuisine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5874" y="1837250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69">
                <a:moveTo>
                  <a:pt x="0" y="432599"/>
                </a:moveTo>
                <a:lnTo>
                  <a:pt x="0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3893" y="1645298"/>
            <a:ext cx="163961" cy="211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38652" y="2333731"/>
            <a:ext cx="809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400" y="1837250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69">
                <a:moveTo>
                  <a:pt x="0" y="432599"/>
                </a:moveTo>
                <a:lnTo>
                  <a:pt x="0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1419" y="1645298"/>
            <a:ext cx="163961" cy="211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4075" y="2016025"/>
            <a:ext cx="3057524" cy="742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0339" y="3383050"/>
            <a:ext cx="6303010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11480" algn="l"/>
                <a:tab pos="412115" algn="l"/>
              </a:tabLst>
            </a:pP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Binary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classifier </a:t>
            </a:r>
            <a:r>
              <a:rPr dirty="0" sz="1800" spc="-5">
                <a:solidFill>
                  <a:srgbClr val="757575"/>
                </a:solidFill>
                <a:latin typeface="Courier New"/>
                <a:cs typeface="Courier New"/>
              </a:rPr>
              <a:t>is_entity</a:t>
            </a:r>
            <a:r>
              <a:rPr dirty="0" sz="1800" spc="-960">
                <a:solidFill>
                  <a:srgbClr val="757575"/>
                </a:solidFill>
                <a:latin typeface="Courier New"/>
                <a:cs typeface="Courier New"/>
              </a:rPr>
              <a:t> </a:t>
            </a:r>
            <a:r>
              <a:rPr dirty="0" sz="1800" spc="-135">
                <a:solidFill>
                  <a:srgbClr val="757575"/>
                </a:solidFill>
                <a:latin typeface="Calibri"/>
                <a:cs typeface="Calibri"/>
              </a:rPr>
              <a:t>&amp;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then </a:t>
            </a:r>
            <a:r>
              <a:rPr dirty="0" sz="1800" spc="-5">
                <a:solidFill>
                  <a:srgbClr val="757575"/>
                </a:solidFill>
                <a:latin typeface="Courier New"/>
                <a:cs typeface="Courier New"/>
              </a:rPr>
              <a:t>entity_classifier</a:t>
            </a:r>
            <a:endParaRPr sz="1800">
              <a:latin typeface="Courier New"/>
              <a:cs typeface="Courier New"/>
            </a:endParaRPr>
          </a:p>
          <a:p>
            <a:pPr marL="411480" indent="-3994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11480" algn="l"/>
                <a:tab pos="412115" algn="l"/>
              </a:tabLst>
            </a:pP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Direct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structured</a:t>
            </a:r>
            <a:r>
              <a:rPr dirty="0" sz="1800" spc="-11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1100" y="1675579"/>
            <a:ext cx="135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757575"/>
                </a:solidFill>
                <a:latin typeface="Calibri"/>
                <a:cs typeface="Calibri"/>
              </a:rPr>
              <a:t>averaged</a:t>
            </a:r>
            <a:r>
              <a:rPr dirty="0" sz="1200" spc="-8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757575"/>
                </a:solidFill>
                <a:latin typeface="Calibri"/>
                <a:cs typeface="Calibri"/>
              </a:rPr>
              <a:t>perceptron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200" y="4850591"/>
            <a:ext cx="392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https://github.com/RasaHQ/rasa-workshop-pydata-berlin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043" y="1881959"/>
            <a:ext cx="185991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>
                <a:solidFill>
                  <a:srgbClr val="FFFFFF"/>
                </a:solidFill>
              </a:rPr>
              <a:t>Let’s</a:t>
            </a:r>
            <a:r>
              <a:rPr dirty="0" sz="3000" spc="-370">
                <a:solidFill>
                  <a:srgbClr val="FFFFFF"/>
                </a:solidFill>
              </a:rPr>
              <a:t> </a:t>
            </a:r>
            <a:r>
              <a:rPr dirty="0" sz="3000" spc="-90">
                <a:solidFill>
                  <a:srgbClr val="FFFFFF"/>
                </a:solidFill>
              </a:rPr>
              <a:t>code!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257" y="1653359"/>
            <a:ext cx="37858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4675">
              <a:lnSpc>
                <a:spcPct val="100000"/>
              </a:lnSpc>
              <a:spcBef>
                <a:spcPts val="100"/>
              </a:spcBef>
            </a:pPr>
            <a:r>
              <a:rPr dirty="0" sz="3000" spc="-75">
                <a:solidFill>
                  <a:srgbClr val="FFFFFF"/>
                </a:solidFill>
              </a:rPr>
              <a:t>Under </a:t>
            </a:r>
            <a:r>
              <a:rPr dirty="0" sz="3000" spc="-95">
                <a:solidFill>
                  <a:srgbClr val="FFFFFF"/>
                </a:solidFill>
              </a:rPr>
              <a:t>the </a:t>
            </a:r>
            <a:r>
              <a:rPr dirty="0" sz="3000" spc="-40">
                <a:solidFill>
                  <a:srgbClr val="FFFFFF"/>
                </a:solidFill>
              </a:rPr>
              <a:t>hood  Dialogue</a:t>
            </a:r>
            <a:r>
              <a:rPr dirty="0" sz="3000" spc="-380">
                <a:solidFill>
                  <a:srgbClr val="FFFFFF"/>
                </a:solidFill>
              </a:rPr>
              <a:t> </a:t>
            </a:r>
            <a:r>
              <a:rPr dirty="0" sz="3000" spc="-40">
                <a:solidFill>
                  <a:srgbClr val="FFFFFF"/>
                </a:solidFill>
              </a:rPr>
              <a:t>Management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40144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Why</a:t>
            </a:r>
            <a:r>
              <a:rPr dirty="0" spc="-195"/>
              <a:t> </a:t>
            </a:r>
            <a:r>
              <a:rPr dirty="0" spc="-25"/>
              <a:t>Dialogue</a:t>
            </a:r>
            <a:r>
              <a:rPr dirty="0" spc="-195"/>
              <a:t> </a:t>
            </a:r>
            <a:r>
              <a:rPr dirty="0" spc="-15"/>
              <a:t>Handling</a:t>
            </a:r>
            <a:r>
              <a:rPr dirty="0" spc="-190"/>
              <a:t> </a:t>
            </a:r>
            <a:r>
              <a:rPr dirty="0" spc="-30"/>
              <a:t>with</a:t>
            </a:r>
            <a:r>
              <a:rPr dirty="0" spc="-195"/>
              <a:t> </a:t>
            </a:r>
            <a:r>
              <a:rPr dirty="0"/>
              <a:t>Rasa</a:t>
            </a:r>
            <a:r>
              <a:rPr dirty="0" spc="-190"/>
              <a:t> </a:t>
            </a:r>
            <a:r>
              <a:rPr dirty="0" spc="-40"/>
              <a:t>Core?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309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</a:t>
            </a:r>
            <a:r>
              <a:rPr dirty="0" sz="1000" spc="-24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6075" y="1056325"/>
            <a:ext cx="4599849" cy="309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921" y="1798447"/>
            <a:ext cx="3693795" cy="136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-85">
                <a:solidFill>
                  <a:srgbClr val="757575"/>
                </a:solidFill>
                <a:latin typeface="Gill Sans MT"/>
                <a:cs typeface="Gill Sans MT"/>
              </a:rPr>
              <a:t>No </a:t>
            </a:r>
            <a:r>
              <a:rPr dirty="0" sz="1600" spc="70">
                <a:solidFill>
                  <a:srgbClr val="757575"/>
                </a:solidFill>
                <a:latin typeface="Gill Sans MT"/>
                <a:cs typeface="Gill Sans MT"/>
              </a:rPr>
              <a:t>more </a:t>
            </a:r>
            <a:r>
              <a:rPr dirty="0" sz="1600" spc="125">
                <a:solidFill>
                  <a:srgbClr val="757575"/>
                </a:solidFill>
                <a:latin typeface="Gill Sans MT"/>
                <a:cs typeface="Gill Sans MT"/>
              </a:rPr>
              <a:t>state</a:t>
            </a:r>
            <a:r>
              <a:rPr dirty="0" sz="1600" spc="-19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50">
                <a:solidFill>
                  <a:srgbClr val="757575"/>
                </a:solidFill>
                <a:latin typeface="Gill Sans MT"/>
                <a:cs typeface="Gill Sans MT"/>
              </a:rPr>
              <a:t>machines!</a:t>
            </a:r>
            <a:endParaRPr sz="1600">
              <a:latin typeface="Gill Sans MT"/>
              <a:cs typeface="Gill Sans MT"/>
            </a:endParaRPr>
          </a:p>
          <a:p>
            <a:pPr marL="363855" marR="105410" indent="-351790">
              <a:lnSpc>
                <a:spcPct val="113300"/>
              </a:lnSpc>
              <a:spcBef>
                <a:spcPts val="105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90">
                <a:solidFill>
                  <a:srgbClr val="757575"/>
                </a:solidFill>
                <a:latin typeface="Gill Sans MT"/>
                <a:cs typeface="Gill Sans MT"/>
              </a:rPr>
              <a:t>Reinforcement</a:t>
            </a:r>
            <a:r>
              <a:rPr dirty="0" sz="16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00">
                <a:solidFill>
                  <a:srgbClr val="757575"/>
                </a:solidFill>
                <a:latin typeface="Gill Sans MT"/>
                <a:cs typeface="Gill Sans MT"/>
              </a:rPr>
              <a:t>Learning:</a:t>
            </a:r>
            <a:r>
              <a:rPr dirty="0" sz="16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5">
                <a:solidFill>
                  <a:srgbClr val="757575"/>
                </a:solidFill>
                <a:latin typeface="Gill Sans MT"/>
                <a:cs typeface="Gill Sans MT"/>
              </a:rPr>
              <a:t>too</a:t>
            </a:r>
            <a:r>
              <a:rPr dirty="0" sz="1600" spc="-7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80">
                <a:solidFill>
                  <a:srgbClr val="757575"/>
                </a:solidFill>
                <a:latin typeface="Gill Sans MT"/>
                <a:cs typeface="Gill Sans MT"/>
              </a:rPr>
              <a:t>much  </a:t>
            </a:r>
            <a:r>
              <a:rPr dirty="0" sz="1600" spc="120">
                <a:solidFill>
                  <a:srgbClr val="757575"/>
                </a:solidFill>
                <a:latin typeface="Gill Sans MT"/>
                <a:cs typeface="Gill Sans MT"/>
              </a:rPr>
              <a:t>data, </a:t>
            </a:r>
            <a:r>
              <a:rPr dirty="0" sz="1600" spc="60">
                <a:solidFill>
                  <a:srgbClr val="757575"/>
                </a:solidFill>
                <a:latin typeface="Gill Sans MT"/>
                <a:cs typeface="Gill Sans MT"/>
              </a:rPr>
              <a:t>reward</a:t>
            </a:r>
            <a:r>
              <a:rPr dirty="0" sz="1600" spc="-254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80">
                <a:solidFill>
                  <a:srgbClr val="757575"/>
                </a:solidFill>
                <a:latin typeface="Gill Sans MT"/>
                <a:cs typeface="Gill Sans MT"/>
              </a:rPr>
              <a:t>functions...</a:t>
            </a:r>
            <a:endParaRPr sz="1600">
              <a:latin typeface="Gill Sans MT"/>
              <a:cs typeface="Gill Sans MT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dirty="0" sz="1600" spc="20">
                <a:solidFill>
                  <a:srgbClr val="757575"/>
                </a:solidFill>
                <a:latin typeface="Gill Sans MT"/>
                <a:cs typeface="Gill Sans MT"/>
              </a:rPr>
              <a:t>Need</a:t>
            </a:r>
            <a:r>
              <a:rPr dirty="0" sz="1600" spc="-7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210">
                <a:solidFill>
                  <a:srgbClr val="757575"/>
                </a:solidFill>
                <a:latin typeface="Gill Sans MT"/>
                <a:cs typeface="Gill Sans MT"/>
              </a:rPr>
              <a:t>a</a:t>
            </a:r>
            <a:r>
              <a:rPr dirty="0" sz="16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50">
                <a:solidFill>
                  <a:srgbClr val="757575"/>
                </a:solidFill>
                <a:latin typeface="Gill Sans MT"/>
                <a:cs typeface="Gill Sans MT"/>
              </a:rPr>
              <a:t>simple</a:t>
            </a:r>
            <a:r>
              <a:rPr dirty="0" sz="1600" spc="-7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100">
                <a:solidFill>
                  <a:srgbClr val="757575"/>
                </a:solidFill>
                <a:latin typeface="Gill Sans MT"/>
                <a:cs typeface="Gill Sans MT"/>
              </a:rPr>
              <a:t>solution</a:t>
            </a:r>
            <a:r>
              <a:rPr dirty="0" sz="16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35">
                <a:solidFill>
                  <a:srgbClr val="757575"/>
                </a:solidFill>
                <a:latin typeface="Gill Sans MT"/>
                <a:cs typeface="Gill Sans MT"/>
              </a:rPr>
              <a:t>for</a:t>
            </a:r>
            <a:r>
              <a:rPr dirty="0" sz="16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600" spc="60">
                <a:solidFill>
                  <a:srgbClr val="757575"/>
                </a:solidFill>
                <a:latin typeface="Gill Sans MT"/>
                <a:cs typeface="Gill Sans MT"/>
              </a:rPr>
              <a:t>everyone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25" y="282227"/>
            <a:ext cx="2397760" cy="47625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19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65" b="1">
                <a:solidFill>
                  <a:srgbClr val="5A17EE"/>
                </a:solidFill>
                <a:latin typeface="Trebuchet MS"/>
                <a:cs typeface="Trebuchet MS"/>
              </a:rPr>
              <a:t>Why </a:t>
            </a:r>
            <a:r>
              <a:rPr dirty="0" sz="1800" spc="-40" b="1">
                <a:solidFill>
                  <a:srgbClr val="5A17EE"/>
                </a:solidFill>
                <a:latin typeface="Trebuchet MS"/>
                <a:cs typeface="Trebuchet MS"/>
              </a:rPr>
              <a:t>Machine</a:t>
            </a:r>
            <a:r>
              <a:rPr dirty="0" sz="1800" spc="-350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5A17EE"/>
                </a:solidFill>
                <a:latin typeface="Trebuchet MS"/>
                <a:cs typeface="Trebuchet MS"/>
              </a:rPr>
              <a:t>Learning?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549712"/>
            <a:ext cx="8821509" cy="204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25" y="282227"/>
            <a:ext cx="2969260" cy="47625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19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20" b="1">
                <a:solidFill>
                  <a:srgbClr val="5A17EE"/>
                </a:solidFill>
                <a:latin typeface="Trebuchet MS"/>
                <a:cs typeface="Trebuchet MS"/>
              </a:rPr>
              <a:t>State</a:t>
            </a:r>
            <a:r>
              <a:rPr dirty="0" sz="1800" spc="-200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5A17EE"/>
                </a:solidFill>
                <a:latin typeface="Trebuchet MS"/>
                <a:cs typeface="Trebuchet MS"/>
              </a:rPr>
              <a:t>Machines</a:t>
            </a:r>
            <a:r>
              <a:rPr dirty="0" sz="1800" spc="-200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5A17EE"/>
                </a:solidFill>
                <a:latin typeface="Trebuchet MS"/>
                <a:cs typeface="Trebuchet MS"/>
              </a:rPr>
              <a:t>are</a:t>
            </a:r>
            <a:r>
              <a:rPr dirty="0" sz="1800" spc="-195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5A17EE"/>
                </a:solidFill>
                <a:latin typeface="Trebuchet MS"/>
                <a:cs typeface="Trebuchet MS"/>
              </a:rPr>
              <a:t>infeasible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475" y="768700"/>
            <a:ext cx="4287899" cy="4222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51516" y="676216"/>
            <a:ext cx="2498279" cy="4376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25" y="282227"/>
            <a:ext cx="2992120" cy="47625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19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b="1">
                <a:solidFill>
                  <a:srgbClr val="5A17EE"/>
                </a:solidFill>
                <a:latin typeface="Trebuchet MS"/>
                <a:cs typeface="Trebuchet MS"/>
              </a:rPr>
              <a:t>Rasa</a:t>
            </a:r>
            <a:r>
              <a:rPr dirty="0" sz="1800" spc="-204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5A17EE"/>
                </a:solidFill>
                <a:latin typeface="Trebuchet MS"/>
                <a:cs typeface="Trebuchet MS"/>
              </a:rPr>
              <a:t>Core:</a:t>
            </a:r>
            <a:r>
              <a:rPr dirty="0" sz="1800" spc="-204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5A17EE"/>
                </a:solidFill>
                <a:latin typeface="Trebuchet MS"/>
                <a:cs typeface="Trebuchet MS"/>
              </a:rPr>
              <a:t>Dialogue</a:t>
            </a:r>
            <a:r>
              <a:rPr dirty="0" sz="1800" spc="-204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5A17EE"/>
                </a:solidFill>
                <a:latin typeface="Trebuchet MS"/>
                <a:cs typeface="Trebuchet MS"/>
              </a:rPr>
              <a:t>Handling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407" y="1322200"/>
            <a:ext cx="1773555" cy="741045"/>
          </a:xfrm>
          <a:custGeom>
            <a:avLst/>
            <a:gdLst/>
            <a:ahLst/>
            <a:cxnLst/>
            <a:rect l="l" t="t" r="r" b="b"/>
            <a:pathLst>
              <a:path w="1773555" h="741044">
                <a:moveTo>
                  <a:pt x="139867" y="0"/>
                </a:moveTo>
                <a:lnTo>
                  <a:pt x="412067" y="0"/>
                </a:lnTo>
                <a:lnTo>
                  <a:pt x="820367" y="0"/>
                </a:lnTo>
                <a:lnTo>
                  <a:pt x="1773067" y="0"/>
                </a:lnTo>
                <a:lnTo>
                  <a:pt x="1773067" y="432249"/>
                </a:lnTo>
                <a:lnTo>
                  <a:pt x="1773067" y="617499"/>
                </a:lnTo>
                <a:lnTo>
                  <a:pt x="1773067" y="740999"/>
                </a:lnTo>
                <a:lnTo>
                  <a:pt x="820367" y="740999"/>
                </a:lnTo>
                <a:lnTo>
                  <a:pt x="412067" y="740999"/>
                </a:lnTo>
                <a:lnTo>
                  <a:pt x="139867" y="740999"/>
                </a:lnTo>
                <a:lnTo>
                  <a:pt x="139867" y="617499"/>
                </a:lnTo>
                <a:lnTo>
                  <a:pt x="0" y="670049"/>
                </a:lnTo>
                <a:lnTo>
                  <a:pt x="139867" y="432249"/>
                </a:lnTo>
                <a:lnTo>
                  <a:pt x="139867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4999" y="1492929"/>
            <a:ext cx="12858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33985" marR="5080" indent="-121920">
              <a:lnSpc>
                <a:spcPts val="1430"/>
              </a:lnSpc>
              <a:spcBef>
                <a:spcPts val="155"/>
              </a:spcBef>
            </a:pPr>
            <a:r>
              <a:rPr dirty="0" sz="1200" spc="25" i="1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200" spc="25" i="1">
                <a:solidFill>
                  <a:srgbClr val="757575"/>
                </a:solidFill>
                <a:latin typeface="Gill Sans MT"/>
                <a:cs typeface="Gill Sans MT"/>
              </a:rPr>
              <a:t>What’s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the</a:t>
            </a:r>
            <a:r>
              <a:rPr dirty="0" sz="1200" spc="-23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weather 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30" b="1" i="1">
                <a:solidFill>
                  <a:srgbClr val="71CDC1"/>
                </a:solidFill>
                <a:latin typeface="Times New Roman"/>
                <a:cs typeface="Times New Roman"/>
              </a:rPr>
              <a:t>tomorrow</a:t>
            </a: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?</a:t>
            </a:r>
            <a:r>
              <a:rPr dirty="0" sz="1200" spc="30" i="1">
                <a:solidFill>
                  <a:srgbClr val="757575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425" y="2136775"/>
            <a:ext cx="1041400" cy="25082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105"/>
              </a:spcBef>
            </a:pPr>
            <a:r>
              <a:rPr dirty="0" sz="1400" spc="80">
                <a:solidFill>
                  <a:srgbClr val="757575"/>
                </a:solidFill>
                <a:latin typeface="Gill Sans MT"/>
                <a:cs typeface="Gill Sans MT"/>
              </a:rPr>
              <a:t>Intent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425" y="2468999"/>
            <a:ext cx="1041400" cy="25082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5"/>
              </a:spcBef>
            </a:pPr>
            <a:r>
              <a:rPr dirty="0" sz="1400" spc="100">
                <a:solidFill>
                  <a:srgbClr val="757575"/>
                </a:solidFill>
                <a:latin typeface="Gill Sans MT"/>
                <a:cs typeface="Gill Sans MT"/>
              </a:rPr>
              <a:t>Entities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5124" y="2068199"/>
            <a:ext cx="261620" cy="526415"/>
          </a:xfrm>
          <a:custGeom>
            <a:avLst/>
            <a:gdLst/>
            <a:ahLst/>
            <a:cxnLst/>
            <a:rect l="l" t="t" r="r" b="b"/>
            <a:pathLst>
              <a:path w="261619" h="526414">
                <a:moveTo>
                  <a:pt x="0" y="0"/>
                </a:moveTo>
                <a:lnTo>
                  <a:pt x="0" y="525899"/>
                </a:lnTo>
                <a:lnTo>
                  <a:pt x="261149" y="52589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6275" y="25783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6275" y="25783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5124" y="2059074"/>
            <a:ext cx="261620" cy="203200"/>
          </a:xfrm>
          <a:custGeom>
            <a:avLst/>
            <a:gdLst/>
            <a:ahLst/>
            <a:cxnLst/>
            <a:rect l="l" t="t" r="r" b="b"/>
            <a:pathLst>
              <a:path w="261619" h="203200">
                <a:moveTo>
                  <a:pt x="0" y="0"/>
                </a:moveTo>
                <a:lnTo>
                  <a:pt x="159149" y="0"/>
                </a:lnTo>
                <a:lnTo>
                  <a:pt x="159149" y="202799"/>
                </a:lnTo>
                <a:lnTo>
                  <a:pt x="261149" y="202799"/>
                </a:lnTo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6275" y="22461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6275" y="22461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66163" y="1552399"/>
            <a:ext cx="351155" cy="112395"/>
          </a:xfrm>
          <a:custGeom>
            <a:avLst/>
            <a:gdLst/>
            <a:ahLst/>
            <a:cxnLst/>
            <a:rect l="l" t="t" r="r" b="b"/>
            <a:pathLst>
              <a:path w="351154" h="112394">
                <a:moveTo>
                  <a:pt x="0" y="0"/>
                </a:moveTo>
                <a:lnTo>
                  <a:pt x="350547" y="0"/>
                </a:lnTo>
                <a:lnTo>
                  <a:pt x="350547" y="112190"/>
                </a:lnTo>
                <a:lnTo>
                  <a:pt x="0" y="11219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63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66163" y="1720685"/>
            <a:ext cx="351155" cy="112395"/>
          </a:xfrm>
          <a:custGeom>
            <a:avLst/>
            <a:gdLst/>
            <a:ahLst/>
            <a:cxnLst/>
            <a:rect l="l" t="t" r="r" b="b"/>
            <a:pathLst>
              <a:path w="351154" h="112394">
                <a:moveTo>
                  <a:pt x="0" y="0"/>
                </a:moveTo>
                <a:lnTo>
                  <a:pt x="350547" y="0"/>
                </a:lnTo>
                <a:lnTo>
                  <a:pt x="350547" y="112190"/>
                </a:lnTo>
                <a:lnTo>
                  <a:pt x="0" y="11219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63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74274" y="1361800"/>
            <a:ext cx="1588135" cy="662305"/>
          </a:xfrm>
          <a:custGeom>
            <a:avLst/>
            <a:gdLst/>
            <a:ahLst/>
            <a:cxnLst/>
            <a:rect l="l" t="t" r="r" b="b"/>
            <a:pathLst>
              <a:path w="1588134" h="662305">
                <a:moveTo>
                  <a:pt x="0" y="0"/>
                </a:moveTo>
                <a:lnTo>
                  <a:pt x="1587599" y="0"/>
                </a:lnTo>
                <a:lnTo>
                  <a:pt x="1587599" y="661799"/>
                </a:lnTo>
                <a:lnTo>
                  <a:pt x="0" y="661799"/>
                </a:lnTo>
                <a:lnTo>
                  <a:pt x="0" y="0"/>
                </a:lnTo>
                <a:close/>
              </a:path>
            </a:pathLst>
          </a:custGeom>
          <a:solidFill>
            <a:srgbClr val="71C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87811" y="1387138"/>
            <a:ext cx="960755" cy="59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45"/>
              </a:lnSpc>
              <a:spcBef>
                <a:spcPts val="100"/>
              </a:spcBef>
            </a:pP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2845"/>
              </a:lnSpc>
            </a:pPr>
            <a:r>
              <a:rPr dirty="0" sz="2400" spc="-50" b="1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1000" y="1361800"/>
            <a:ext cx="1588135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137795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085"/>
              </a:spcBef>
            </a:pPr>
            <a:r>
              <a:rPr dirty="0" sz="2400" spc="-60" b="1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2461" y="151742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5">
                <a:moveTo>
                  <a:pt x="0" y="119178"/>
                </a:moveTo>
                <a:lnTo>
                  <a:pt x="119178" y="119178"/>
                </a:lnTo>
                <a:lnTo>
                  <a:pt x="119178" y="0"/>
                </a:lnTo>
                <a:lnTo>
                  <a:pt x="231368" y="0"/>
                </a:lnTo>
                <a:lnTo>
                  <a:pt x="231368" y="119178"/>
                </a:lnTo>
                <a:lnTo>
                  <a:pt x="350547" y="119178"/>
                </a:lnTo>
                <a:lnTo>
                  <a:pt x="350547" y="231368"/>
                </a:lnTo>
                <a:lnTo>
                  <a:pt x="231368" y="231368"/>
                </a:lnTo>
                <a:lnTo>
                  <a:pt x="231368" y="350547"/>
                </a:lnTo>
                <a:lnTo>
                  <a:pt x="119178" y="350547"/>
                </a:lnTo>
                <a:lnTo>
                  <a:pt x="119178" y="231368"/>
                </a:lnTo>
                <a:lnTo>
                  <a:pt x="0" y="231368"/>
                </a:lnTo>
                <a:lnTo>
                  <a:pt x="0" y="119178"/>
                </a:lnTo>
                <a:close/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4800" y="738100"/>
            <a:ext cx="3253740" cy="509905"/>
          </a:xfrm>
          <a:custGeom>
            <a:avLst/>
            <a:gdLst/>
            <a:ahLst/>
            <a:cxnLst/>
            <a:rect l="l" t="t" r="r" b="b"/>
            <a:pathLst>
              <a:path w="3253740" h="509905">
                <a:moveTo>
                  <a:pt x="0" y="509399"/>
                </a:moveTo>
                <a:lnTo>
                  <a:pt x="0" y="311800"/>
                </a:lnTo>
                <a:lnTo>
                  <a:pt x="3253199" y="311800"/>
                </a:lnTo>
                <a:lnTo>
                  <a:pt x="3253199" y="0"/>
                </a:lnTo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73809" y="1237975"/>
            <a:ext cx="81980" cy="1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74274" y="76200"/>
            <a:ext cx="1588135" cy="66230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427355">
              <a:lnSpc>
                <a:spcPts val="1645"/>
              </a:lnSpc>
              <a:spcBef>
                <a:spcPts val="300"/>
              </a:spcBef>
            </a:pPr>
            <a:r>
              <a:rPr dirty="0" sz="1400" spc="-35" b="1">
                <a:solidFill>
                  <a:srgbClr val="757575"/>
                </a:solidFill>
                <a:latin typeface="Tahoma"/>
                <a:cs typeface="Tahoma"/>
              </a:rPr>
              <a:t>previous</a:t>
            </a:r>
            <a:endParaRPr sz="1400">
              <a:latin typeface="Tahoma"/>
              <a:cs typeface="Tahoma"/>
            </a:endParaRPr>
          </a:p>
          <a:p>
            <a:pPr marL="325755">
              <a:lnSpc>
                <a:spcPts val="2845"/>
              </a:lnSpc>
            </a:pPr>
            <a:r>
              <a:rPr dirty="0" sz="2400" spc="-50" b="1">
                <a:solidFill>
                  <a:srgbClr val="757575"/>
                </a:solidFill>
                <a:latin typeface="Tahoma"/>
                <a:cs typeface="Tahoma"/>
              </a:rPr>
              <a:t>Action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5450" y="1812033"/>
            <a:ext cx="306081" cy="30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395" y="3837575"/>
            <a:ext cx="1773555" cy="741045"/>
          </a:xfrm>
          <a:custGeom>
            <a:avLst/>
            <a:gdLst/>
            <a:ahLst/>
            <a:cxnLst/>
            <a:rect l="l" t="t" r="r" b="b"/>
            <a:pathLst>
              <a:path w="1773555" h="741045">
                <a:moveTo>
                  <a:pt x="139867" y="0"/>
                </a:moveTo>
                <a:lnTo>
                  <a:pt x="412067" y="0"/>
                </a:lnTo>
                <a:lnTo>
                  <a:pt x="820367" y="0"/>
                </a:lnTo>
                <a:lnTo>
                  <a:pt x="1773067" y="0"/>
                </a:lnTo>
                <a:lnTo>
                  <a:pt x="1773067" y="432249"/>
                </a:lnTo>
                <a:lnTo>
                  <a:pt x="1773067" y="617499"/>
                </a:lnTo>
                <a:lnTo>
                  <a:pt x="1773067" y="740999"/>
                </a:lnTo>
                <a:lnTo>
                  <a:pt x="820367" y="740999"/>
                </a:lnTo>
                <a:lnTo>
                  <a:pt x="412067" y="740999"/>
                </a:lnTo>
                <a:lnTo>
                  <a:pt x="139867" y="740999"/>
                </a:lnTo>
                <a:lnTo>
                  <a:pt x="139867" y="617499"/>
                </a:lnTo>
                <a:lnTo>
                  <a:pt x="0" y="670049"/>
                </a:lnTo>
                <a:lnTo>
                  <a:pt x="139867" y="432249"/>
                </a:lnTo>
                <a:lnTo>
                  <a:pt x="139867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51790" y="4098791"/>
            <a:ext cx="612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 i="1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Thanks.</a:t>
            </a:r>
            <a:r>
              <a:rPr dirty="0" sz="1200" spc="30" i="1">
                <a:solidFill>
                  <a:srgbClr val="757575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22451" y="3993201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0" y="119178"/>
                </a:moveTo>
                <a:lnTo>
                  <a:pt x="119178" y="119178"/>
                </a:lnTo>
                <a:lnTo>
                  <a:pt x="119178" y="0"/>
                </a:lnTo>
                <a:lnTo>
                  <a:pt x="231368" y="0"/>
                </a:lnTo>
                <a:lnTo>
                  <a:pt x="231368" y="119178"/>
                </a:lnTo>
                <a:lnTo>
                  <a:pt x="350547" y="119178"/>
                </a:lnTo>
                <a:lnTo>
                  <a:pt x="350547" y="231368"/>
                </a:lnTo>
                <a:lnTo>
                  <a:pt x="231368" y="231368"/>
                </a:lnTo>
                <a:lnTo>
                  <a:pt x="231368" y="350547"/>
                </a:lnTo>
                <a:lnTo>
                  <a:pt x="119178" y="350547"/>
                </a:lnTo>
                <a:lnTo>
                  <a:pt x="119178" y="231368"/>
                </a:lnTo>
                <a:lnTo>
                  <a:pt x="0" y="231368"/>
                </a:lnTo>
                <a:lnTo>
                  <a:pt x="0" y="119178"/>
                </a:lnTo>
                <a:close/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6201" y="4067836"/>
            <a:ext cx="351155" cy="112395"/>
          </a:xfrm>
          <a:custGeom>
            <a:avLst/>
            <a:gdLst/>
            <a:ahLst/>
            <a:cxnLst/>
            <a:rect l="l" t="t" r="r" b="b"/>
            <a:pathLst>
              <a:path w="351154" h="112395">
                <a:moveTo>
                  <a:pt x="0" y="0"/>
                </a:moveTo>
                <a:lnTo>
                  <a:pt x="350547" y="0"/>
                </a:lnTo>
                <a:lnTo>
                  <a:pt x="350547" y="112190"/>
                </a:lnTo>
                <a:lnTo>
                  <a:pt x="0" y="11219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63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66201" y="4236122"/>
            <a:ext cx="351155" cy="112395"/>
          </a:xfrm>
          <a:custGeom>
            <a:avLst/>
            <a:gdLst/>
            <a:ahLst/>
            <a:cxnLst/>
            <a:rect l="l" t="t" r="r" b="b"/>
            <a:pathLst>
              <a:path w="351154" h="112395">
                <a:moveTo>
                  <a:pt x="0" y="0"/>
                </a:moveTo>
                <a:lnTo>
                  <a:pt x="350547" y="0"/>
                </a:lnTo>
                <a:lnTo>
                  <a:pt x="350547" y="112190"/>
                </a:lnTo>
                <a:lnTo>
                  <a:pt x="0" y="11219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63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67875" y="4525700"/>
            <a:ext cx="635" cy="617855"/>
          </a:xfrm>
          <a:custGeom>
            <a:avLst/>
            <a:gdLst/>
            <a:ahLst/>
            <a:cxnLst/>
            <a:rect l="l" t="t" r="r" b="b"/>
            <a:pathLst>
              <a:path w="634" h="617854">
                <a:moveTo>
                  <a:pt x="0" y="617799"/>
                </a:moveTo>
                <a:lnTo>
                  <a:pt x="0" y="504599"/>
                </a:lnTo>
                <a:lnTo>
                  <a:pt x="599" y="504599"/>
                </a:lnTo>
                <a:lnTo>
                  <a:pt x="599" y="0"/>
                </a:lnTo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574374" y="3877174"/>
            <a:ext cx="1588135" cy="662305"/>
          </a:xfrm>
          <a:prstGeom prst="rect">
            <a:avLst/>
          </a:prstGeom>
          <a:ln w="19049">
            <a:solidFill>
              <a:srgbClr val="71CDC1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81000">
              <a:lnSpc>
                <a:spcPts val="1645"/>
              </a:lnSpc>
              <a:spcBef>
                <a:spcPts val="300"/>
              </a:spcBef>
            </a:pPr>
            <a:r>
              <a:rPr dirty="0" sz="1400" spc="-40" b="1">
                <a:solidFill>
                  <a:srgbClr val="757575"/>
                </a:solidFill>
                <a:latin typeface="Tahoma"/>
                <a:cs typeface="Tahoma"/>
              </a:rPr>
              <a:t>after</a:t>
            </a:r>
            <a:r>
              <a:rPr dirty="0" sz="1400" spc="-70" b="1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757575"/>
                </a:solidFill>
                <a:latin typeface="Tahoma"/>
                <a:cs typeface="Tahoma"/>
              </a:rPr>
              <a:t>next</a:t>
            </a:r>
            <a:endParaRPr sz="1400">
              <a:latin typeface="Tahoma"/>
              <a:cs typeface="Tahoma"/>
            </a:endParaRPr>
          </a:p>
          <a:p>
            <a:pPr marL="325755">
              <a:lnSpc>
                <a:spcPts val="2845"/>
              </a:lnSpc>
            </a:pPr>
            <a:r>
              <a:rPr dirty="0" sz="2400" spc="-50" b="1">
                <a:solidFill>
                  <a:srgbClr val="757575"/>
                </a:solidFill>
                <a:latin typeface="Tahoma"/>
                <a:cs typeface="Tahoma"/>
              </a:rPr>
              <a:t>Action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450" y="4338832"/>
            <a:ext cx="306081" cy="30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4774" y="2023474"/>
            <a:ext cx="3253740" cy="1699895"/>
          </a:xfrm>
          <a:custGeom>
            <a:avLst/>
            <a:gdLst/>
            <a:ahLst/>
            <a:cxnLst/>
            <a:rect l="l" t="t" r="r" b="b"/>
            <a:pathLst>
              <a:path w="3253740" h="1699895">
                <a:moveTo>
                  <a:pt x="0" y="1699799"/>
                </a:moveTo>
                <a:lnTo>
                  <a:pt x="0" y="907104"/>
                </a:lnTo>
                <a:lnTo>
                  <a:pt x="3253199" y="907104"/>
                </a:lnTo>
                <a:lnTo>
                  <a:pt x="3253199" y="0"/>
                </a:lnTo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73784" y="3713750"/>
            <a:ext cx="81980" cy="1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320974" y="3837575"/>
            <a:ext cx="1588135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38100" rIns="0" bIns="0" rtlCol="0" vert="horz">
            <a:spAutoFit/>
          </a:bodyPr>
          <a:lstStyle/>
          <a:p>
            <a:pPr marL="440690">
              <a:lnSpc>
                <a:spcPts val="1645"/>
              </a:lnSpc>
              <a:spcBef>
                <a:spcPts val="300"/>
              </a:spcBef>
            </a:pPr>
            <a:r>
              <a:rPr dirty="0" sz="1400" spc="-35" b="1">
                <a:solidFill>
                  <a:srgbClr val="FFFFFF"/>
                </a:solidFill>
                <a:latin typeface="Tahoma"/>
                <a:cs typeface="Tahoma"/>
              </a:rPr>
              <a:t>updated</a:t>
            </a:r>
            <a:endParaRPr sz="1400">
              <a:latin typeface="Tahoma"/>
              <a:cs typeface="Tahoma"/>
            </a:endParaRPr>
          </a:p>
          <a:p>
            <a:pPr marL="405765">
              <a:lnSpc>
                <a:spcPts val="2845"/>
              </a:lnSpc>
            </a:pPr>
            <a:r>
              <a:rPr dirty="0" sz="2400" spc="-60" b="1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1525" y="2962582"/>
            <a:ext cx="1597025" cy="556895"/>
          </a:xfrm>
          <a:custGeom>
            <a:avLst/>
            <a:gdLst/>
            <a:ahLst/>
            <a:cxnLst/>
            <a:rect l="l" t="t" r="r" b="b"/>
            <a:pathLst>
              <a:path w="1597025" h="556895">
                <a:moveTo>
                  <a:pt x="0" y="0"/>
                </a:moveTo>
                <a:lnTo>
                  <a:pt x="823374" y="0"/>
                </a:lnTo>
                <a:lnTo>
                  <a:pt x="1176249" y="0"/>
                </a:lnTo>
                <a:lnTo>
                  <a:pt x="1411499" y="0"/>
                </a:lnTo>
                <a:lnTo>
                  <a:pt x="1411499" y="324624"/>
                </a:lnTo>
                <a:lnTo>
                  <a:pt x="1596618" y="503242"/>
                </a:lnTo>
                <a:lnTo>
                  <a:pt x="1411499" y="463749"/>
                </a:lnTo>
                <a:lnTo>
                  <a:pt x="1411499" y="556499"/>
                </a:lnTo>
                <a:lnTo>
                  <a:pt x="1176249" y="556499"/>
                </a:lnTo>
                <a:lnTo>
                  <a:pt x="823374" y="556499"/>
                </a:lnTo>
                <a:lnTo>
                  <a:pt x="0" y="556499"/>
                </a:lnTo>
                <a:lnTo>
                  <a:pt x="0" y="463749"/>
                </a:lnTo>
                <a:lnTo>
                  <a:pt x="0" y="324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77825" y="3041061"/>
            <a:ext cx="10191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81610" marR="5080" indent="-169545">
              <a:lnSpc>
                <a:spcPts val="1430"/>
              </a:lnSpc>
              <a:spcBef>
                <a:spcPts val="155"/>
              </a:spcBef>
            </a:pPr>
            <a:r>
              <a:rPr dirty="0" sz="1200" spc="25" i="1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200" spc="25" i="1">
                <a:solidFill>
                  <a:srgbClr val="757575"/>
                </a:solidFill>
                <a:latin typeface="Gill Sans MT"/>
                <a:cs typeface="Gill Sans MT"/>
              </a:rPr>
              <a:t>It</a:t>
            </a:r>
            <a:r>
              <a:rPr dirty="0" sz="1200" spc="-10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Gill Sans MT"/>
                <a:cs typeface="Gill Sans MT"/>
              </a:rPr>
              <a:t>will</a:t>
            </a:r>
            <a:r>
              <a:rPr dirty="0" sz="1200" spc="-10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be</a:t>
            </a:r>
            <a:r>
              <a:rPr dirty="0" sz="1200" spc="-10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95" i="1">
                <a:solidFill>
                  <a:srgbClr val="757575"/>
                </a:solidFill>
                <a:latin typeface="Gill Sans MT"/>
                <a:cs typeface="Gill Sans MT"/>
              </a:rPr>
              <a:t>sunny 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and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-5" i="1">
                <a:solidFill>
                  <a:srgbClr val="757575"/>
                </a:solidFill>
                <a:latin typeface="Gill Sans MT"/>
                <a:cs typeface="Gill Sans MT"/>
              </a:rPr>
              <a:t>20</a:t>
            </a:r>
            <a:r>
              <a:rPr dirty="0" sz="1200" spc="-5" i="1">
                <a:solidFill>
                  <a:srgbClr val="757575"/>
                </a:solidFill>
                <a:latin typeface="Arial"/>
                <a:cs typeface="Arial"/>
              </a:rPr>
              <a:t>°</a:t>
            </a:r>
            <a:r>
              <a:rPr dirty="0" sz="1200" spc="-5" i="1">
                <a:solidFill>
                  <a:srgbClr val="757575"/>
                </a:solidFill>
                <a:latin typeface="Gill Sans MT"/>
                <a:cs typeface="Gill Sans MT"/>
              </a:rPr>
              <a:t>C.</a:t>
            </a:r>
            <a:r>
              <a:rPr dirty="0" sz="1200" spc="-5" i="1">
                <a:solidFill>
                  <a:srgbClr val="757575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13094" y="3423652"/>
            <a:ext cx="415925" cy="635"/>
          </a:xfrm>
          <a:custGeom>
            <a:avLst/>
            <a:gdLst/>
            <a:ahLst/>
            <a:cxnLst/>
            <a:rect l="l" t="t" r="r" b="b"/>
            <a:pathLst>
              <a:path w="415925" h="635">
                <a:moveTo>
                  <a:pt x="0" y="0"/>
                </a:moveTo>
                <a:lnTo>
                  <a:pt x="150749" y="0"/>
                </a:lnTo>
                <a:lnTo>
                  <a:pt x="150749" y="599"/>
                </a:lnTo>
                <a:lnTo>
                  <a:pt x="415799" y="599"/>
                </a:lnTo>
              </a:path>
            </a:pathLst>
          </a:custGeom>
          <a:ln w="19049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17118" y="3382662"/>
            <a:ext cx="105500" cy="81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2719" y="3270615"/>
            <a:ext cx="306074" cy="306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155400" y="2038148"/>
            <a:ext cx="1172210" cy="595630"/>
          </a:xfrm>
          <a:prstGeom prst="rect">
            <a:avLst/>
          </a:prstGeom>
          <a:solidFill>
            <a:srgbClr val="423B88"/>
          </a:solidFill>
        </p:spPr>
        <p:txBody>
          <a:bodyPr wrap="square" lIns="0" tIns="19685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55"/>
              </a:spcBef>
            </a:pPr>
            <a:r>
              <a:rPr dirty="0" sz="1200" spc="65">
                <a:solidFill>
                  <a:srgbClr val="FFFFFF"/>
                </a:solidFill>
                <a:latin typeface="Gill Sans MT"/>
                <a:cs typeface="Gill Sans MT"/>
              </a:rPr>
              <a:t>SVM</a:t>
            </a:r>
            <a:endParaRPr sz="1200">
              <a:latin typeface="Gill Sans MT"/>
              <a:cs typeface="Gill Sans MT"/>
            </a:endParaRPr>
          </a:p>
          <a:p>
            <a:pPr algn="ctr">
              <a:lnSpc>
                <a:spcPts val="1425"/>
              </a:lnSpc>
            </a:pPr>
            <a:r>
              <a:rPr dirty="0" sz="1200" spc="50">
                <a:solidFill>
                  <a:srgbClr val="FFFFFF"/>
                </a:solidFill>
                <a:latin typeface="Gill Sans MT"/>
                <a:cs typeface="Gill Sans MT"/>
              </a:rPr>
              <a:t>Recurrent</a:t>
            </a:r>
            <a:r>
              <a:rPr dirty="0" sz="1200" spc="-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114">
                <a:solidFill>
                  <a:srgbClr val="FFFFFF"/>
                </a:solidFill>
                <a:latin typeface="Gill Sans MT"/>
                <a:cs typeface="Gill Sans MT"/>
              </a:rPr>
              <a:t>NN</a:t>
            </a:r>
            <a:endParaRPr sz="1200">
              <a:latin typeface="Gill Sans MT"/>
              <a:cs typeface="Gill Sans MT"/>
            </a:endParaRPr>
          </a:p>
          <a:p>
            <a:pPr algn="ctr">
              <a:lnSpc>
                <a:spcPts val="1435"/>
              </a:lnSpc>
            </a:pP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...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01047" y="1851199"/>
            <a:ext cx="81980" cy="186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24" y="4877000"/>
            <a:ext cx="480423" cy="23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63" y="0"/>
            <a:ext cx="9130473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82" y="1386522"/>
            <a:ext cx="4262120" cy="2044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400"/>
              </a:lnSpc>
              <a:spcBef>
                <a:spcPts val="100"/>
              </a:spcBef>
            </a:pPr>
            <a:r>
              <a:rPr dirty="0" sz="3000" spc="-50">
                <a:solidFill>
                  <a:srgbClr val="FFFFFF"/>
                </a:solidFill>
              </a:rPr>
              <a:t>Conversational </a:t>
            </a:r>
            <a:r>
              <a:rPr dirty="0" sz="3000" spc="-60">
                <a:solidFill>
                  <a:srgbClr val="FFFFFF"/>
                </a:solidFill>
              </a:rPr>
              <a:t>AI </a:t>
            </a:r>
            <a:r>
              <a:rPr dirty="0" sz="3000" spc="-40">
                <a:solidFill>
                  <a:srgbClr val="FFFFFF"/>
                </a:solidFill>
              </a:rPr>
              <a:t>will  </a:t>
            </a:r>
            <a:r>
              <a:rPr dirty="0" u="heavy" sz="30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dramatically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60">
                <a:solidFill>
                  <a:srgbClr val="FFFFFF"/>
                </a:solidFill>
              </a:rPr>
              <a:t>change</a:t>
            </a:r>
            <a:r>
              <a:rPr dirty="0" sz="3000" spc="-320">
                <a:solidFill>
                  <a:srgbClr val="FFFFFF"/>
                </a:solidFill>
              </a:rPr>
              <a:t> </a:t>
            </a:r>
            <a:r>
              <a:rPr dirty="0" sz="3000" spc="-45">
                <a:solidFill>
                  <a:srgbClr val="FFFFFF"/>
                </a:solidFill>
              </a:rPr>
              <a:t>how </a:t>
            </a:r>
            <a:r>
              <a:rPr dirty="0" sz="3000" spc="-20">
                <a:solidFill>
                  <a:srgbClr val="FFFFFF"/>
                </a:solidFill>
              </a:rPr>
              <a:t> </a:t>
            </a:r>
            <a:r>
              <a:rPr dirty="0" sz="3000" spc="-60">
                <a:solidFill>
                  <a:srgbClr val="FFFFFF"/>
                </a:solidFill>
              </a:rPr>
              <a:t>your </a:t>
            </a:r>
            <a:r>
              <a:rPr dirty="0" sz="3000" spc="-55">
                <a:solidFill>
                  <a:srgbClr val="FFFFFF"/>
                </a:solidFill>
              </a:rPr>
              <a:t>customers </a:t>
            </a:r>
            <a:r>
              <a:rPr dirty="0" sz="3000" spc="-80">
                <a:solidFill>
                  <a:srgbClr val="FFFFFF"/>
                </a:solidFill>
              </a:rPr>
              <a:t>interact  </a:t>
            </a:r>
            <a:r>
              <a:rPr dirty="0" sz="3000" spc="-50">
                <a:solidFill>
                  <a:srgbClr val="FFFFFF"/>
                </a:solidFill>
              </a:rPr>
              <a:t>with</a:t>
            </a:r>
            <a:r>
              <a:rPr dirty="0" sz="3000" spc="-310">
                <a:solidFill>
                  <a:srgbClr val="FFFFFF"/>
                </a:solidFill>
              </a:rPr>
              <a:t> </a:t>
            </a:r>
            <a:r>
              <a:rPr dirty="0" sz="3000" spc="-90">
                <a:solidFill>
                  <a:srgbClr val="FFFFFF"/>
                </a:solidFill>
              </a:rPr>
              <a:t>you.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3626343" y="4469920"/>
            <a:ext cx="175831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7498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dirty="0" sz="1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Skill: 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000" spc="15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1000" spc="2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0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1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her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Calibri"/>
                <a:cs typeface="Calibri"/>
              </a:rPr>
              <a:t>address via </a:t>
            </a:r>
            <a:r>
              <a:rPr dirty="0" sz="1000" spc="20">
                <a:solidFill>
                  <a:srgbClr val="FFFFFF"/>
                </a:solidFill>
                <a:latin typeface="Calibri"/>
                <a:cs typeface="Calibri"/>
              </a:rPr>
              <a:t>Facebook</a:t>
            </a:r>
            <a:r>
              <a:rPr dirty="0" sz="10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Messenger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5600" y="423000"/>
            <a:ext cx="3047650" cy="4720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34440" y="1285985"/>
            <a:ext cx="2671204" cy="3857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824" y="2915549"/>
            <a:ext cx="3090545" cy="1951355"/>
          </a:xfrm>
          <a:custGeom>
            <a:avLst/>
            <a:gdLst/>
            <a:ahLst/>
            <a:cxnLst/>
            <a:rect l="l" t="t" r="r" b="b"/>
            <a:pathLst>
              <a:path w="3090545" h="1951354">
                <a:moveTo>
                  <a:pt x="0" y="0"/>
                </a:moveTo>
                <a:lnTo>
                  <a:pt x="3090299" y="0"/>
                </a:lnTo>
                <a:lnTo>
                  <a:pt x="3090299" y="1950899"/>
                </a:lnTo>
                <a:lnTo>
                  <a:pt x="0" y="1950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02925" y="1154724"/>
            <a:ext cx="5297805" cy="3712210"/>
          </a:xfrm>
          <a:custGeom>
            <a:avLst/>
            <a:gdLst/>
            <a:ahLst/>
            <a:cxnLst/>
            <a:rect l="l" t="t" r="r" b="b"/>
            <a:pathLst>
              <a:path w="5297805" h="3712210">
                <a:moveTo>
                  <a:pt x="0" y="0"/>
                </a:moveTo>
                <a:lnTo>
                  <a:pt x="5297699" y="0"/>
                </a:lnTo>
                <a:lnTo>
                  <a:pt x="5297699" y="3711599"/>
                </a:lnTo>
                <a:lnTo>
                  <a:pt x="0" y="3711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29921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204"/>
              <a:t> </a:t>
            </a:r>
            <a:r>
              <a:rPr dirty="0" spc="-70"/>
              <a:t>Core:</a:t>
            </a:r>
            <a:r>
              <a:rPr dirty="0" spc="-204"/>
              <a:t> </a:t>
            </a:r>
            <a:r>
              <a:rPr dirty="0" spc="-25"/>
              <a:t>Dialogue</a:t>
            </a:r>
            <a:r>
              <a:rPr dirty="0" spc="-204"/>
              <a:t> </a:t>
            </a:r>
            <a:r>
              <a:rPr dirty="0" spc="-15"/>
              <a:t>Handling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525" y="290719"/>
            <a:ext cx="9309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</a:t>
            </a:r>
            <a:r>
              <a:rPr dirty="0" sz="1000" spc="-24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847" y="1486524"/>
            <a:ext cx="1660525" cy="1059180"/>
          </a:xfrm>
          <a:custGeom>
            <a:avLst/>
            <a:gdLst/>
            <a:ahLst/>
            <a:cxnLst/>
            <a:rect l="l" t="t" r="r" b="b"/>
            <a:pathLst>
              <a:path w="1660525" h="1059180">
                <a:moveTo>
                  <a:pt x="130977" y="0"/>
                </a:moveTo>
                <a:lnTo>
                  <a:pt x="385877" y="0"/>
                </a:lnTo>
                <a:lnTo>
                  <a:pt x="768227" y="0"/>
                </a:lnTo>
                <a:lnTo>
                  <a:pt x="1660377" y="0"/>
                </a:lnTo>
                <a:lnTo>
                  <a:pt x="1660377" y="617574"/>
                </a:lnTo>
                <a:lnTo>
                  <a:pt x="1660377" y="882249"/>
                </a:lnTo>
                <a:lnTo>
                  <a:pt x="1660377" y="1058699"/>
                </a:lnTo>
                <a:lnTo>
                  <a:pt x="768227" y="1058699"/>
                </a:lnTo>
                <a:lnTo>
                  <a:pt x="385877" y="1058699"/>
                </a:lnTo>
                <a:lnTo>
                  <a:pt x="130977" y="1058699"/>
                </a:lnTo>
                <a:lnTo>
                  <a:pt x="130977" y="882249"/>
                </a:lnTo>
                <a:lnTo>
                  <a:pt x="0" y="957329"/>
                </a:lnTo>
                <a:lnTo>
                  <a:pt x="130977" y="617574"/>
                </a:lnTo>
                <a:lnTo>
                  <a:pt x="130977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649" y="1816104"/>
            <a:ext cx="12858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33985" marR="5080" indent="-121920">
              <a:lnSpc>
                <a:spcPts val="1430"/>
              </a:lnSpc>
              <a:spcBef>
                <a:spcPts val="155"/>
              </a:spcBef>
            </a:pPr>
            <a:r>
              <a:rPr dirty="0" sz="1200" spc="25" i="1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200" spc="25" i="1">
                <a:solidFill>
                  <a:srgbClr val="757575"/>
                </a:solidFill>
                <a:latin typeface="Gill Sans MT"/>
                <a:cs typeface="Gill Sans MT"/>
              </a:rPr>
              <a:t>What’s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the</a:t>
            </a:r>
            <a:r>
              <a:rPr dirty="0" sz="1200" spc="-23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weather 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30" b="1" i="1">
                <a:solidFill>
                  <a:srgbClr val="71CDC1"/>
                </a:solidFill>
                <a:latin typeface="Times New Roman"/>
                <a:cs typeface="Times New Roman"/>
              </a:rPr>
              <a:t>tomorrow</a:t>
            </a: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?</a:t>
            </a:r>
            <a:r>
              <a:rPr dirty="0" sz="1200" spc="30" i="1">
                <a:solidFill>
                  <a:srgbClr val="757575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000" y="2357365"/>
            <a:ext cx="306081" cy="30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950" y="3737650"/>
            <a:ext cx="1637030" cy="556895"/>
          </a:xfrm>
          <a:custGeom>
            <a:avLst/>
            <a:gdLst/>
            <a:ahLst/>
            <a:cxnLst/>
            <a:rect l="l" t="t" r="r" b="b"/>
            <a:pathLst>
              <a:path w="1637030" h="556895">
                <a:moveTo>
                  <a:pt x="0" y="0"/>
                </a:moveTo>
                <a:lnTo>
                  <a:pt x="844024" y="0"/>
                </a:lnTo>
                <a:lnTo>
                  <a:pt x="1205750" y="0"/>
                </a:lnTo>
                <a:lnTo>
                  <a:pt x="1446900" y="0"/>
                </a:lnTo>
                <a:lnTo>
                  <a:pt x="1446900" y="324624"/>
                </a:lnTo>
                <a:lnTo>
                  <a:pt x="1636660" y="503242"/>
                </a:lnTo>
                <a:lnTo>
                  <a:pt x="1446900" y="463749"/>
                </a:lnTo>
                <a:lnTo>
                  <a:pt x="1446900" y="556499"/>
                </a:lnTo>
                <a:lnTo>
                  <a:pt x="1205750" y="556499"/>
                </a:lnTo>
                <a:lnTo>
                  <a:pt x="844024" y="556499"/>
                </a:lnTo>
                <a:lnTo>
                  <a:pt x="0" y="556499"/>
                </a:lnTo>
                <a:lnTo>
                  <a:pt x="0" y="463749"/>
                </a:lnTo>
                <a:lnTo>
                  <a:pt x="0" y="324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0095" y="3816129"/>
            <a:ext cx="129286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455295" marR="5080" indent="-443230">
              <a:lnSpc>
                <a:spcPts val="1430"/>
              </a:lnSpc>
              <a:spcBef>
                <a:spcPts val="155"/>
              </a:spcBef>
            </a:pPr>
            <a:r>
              <a:rPr dirty="0" sz="1200" spc="25" i="1">
                <a:solidFill>
                  <a:srgbClr val="757575"/>
                </a:solidFill>
                <a:latin typeface="Arial"/>
                <a:cs typeface="Arial"/>
              </a:rPr>
              <a:t>“</a:t>
            </a:r>
            <a:r>
              <a:rPr dirty="0" sz="1200" spc="25" i="1">
                <a:solidFill>
                  <a:srgbClr val="757575"/>
                </a:solidFill>
                <a:latin typeface="Gill Sans MT"/>
                <a:cs typeface="Gill Sans MT"/>
              </a:rPr>
              <a:t>It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Gill Sans MT"/>
                <a:cs typeface="Gill Sans MT"/>
              </a:rPr>
              <a:t>will</a:t>
            </a:r>
            <a:r>
              <a:rPr dirty="0" sz="1200" spc="-9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be</a:t>
            </a:r>
            <a:r>
              <a:rPr dirty="0" sz="1200" spc="-9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95" i="1">
                <a:solidFill>
                  <a:srgbClr val="757575"/>
                </a:solidFill>
                <a:latin typeface="Gill Sans MT"/>
                <a:cs typeface="Gill Sans MT"/>
              </a:rPr>
              <a:t>sunny</a:t>
            </a:r>
            <a:r>
              <a:rPr dirty="0" sz="1200" spc="-9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and  </a:t>
            </a:r>
            <a:r>
              <a:rPr dirty="0" sz="1200" spc="-5" i="1">
                <a:solidFill>
                  <a:srgbClr val="757575"/>
                </a:solidFill>
                <a:latin typeface="Gill Sans MT"/>
                <a:cs typeface="Gill Sans MT"/>
              </a:rPr>
              <a:t>20</a:t>
            </a:r>
            <a:r>
              <a:rPr dirty="0" sz="1200" spc="-5" i="1">
                <a:solidFill>
                  <a:srgbClr val="757575"/>
                </a:solidFill>
                <a:latin typeface="Arial"/>
                <a:cs typeface="Arial"/>
              </a:rPr>
              <a:t>°</a:t>
            </a:r>
            <a:r>
              <a:rPr dirty="0" sz="1200" spc="-5" i="1">
                <a:solidFill>
                  <a:srgbClr val="757575"/>
                </a:solidFill>
                <a:latin typeface="Gill Sans MT"/>
                <a:cs typeface="Gill Sans MT"/>
              </a:rPr>
              <a:t>C.</a:t>
            </a:r>
            <a:r>
              <a:rPr dirty="0" sz="1200" spc="-5" i="1">
                <a:solidFill>
                  <a:srgbClr val="757575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2275" y="2257375"/>
            <a:ext cx="951230" cy="46037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50165" rIns="0" bIns="0" rtlCol="0" vert="horz">
            <a:spAutoFit/>
          </a:bodyPr>
          <a:lstStyle/>
          <a:p>
            <a:pPr marL="287655" marR="261620" indent="-18415">
              <a:lnSpc>
                <a:spcPts val="1430"/>
              </a:lnSpc>
              <a:spcBef>
                <a:spcPts val="395"/>
              </a:spcBef>
            </a:pPr>
            <a:r>
              <a:rPr dirty="0" sz="1200" spc="70">
                <a:solidFill>
                  <a:srgbClr val="FFFFFF"/>
                </a:solidFill>
                <a:latin typeface="Gill Sans MT"/>
                <a:cs typeface="Gill Sans MT"/>
              </a:rPr>
              <a:t>Entity  </a:t>
            </a:r>
            <a:r>
              <a:rPr dirty="0" sz="1200" spc="90">
                <a:solidFill>
                  <a:srgbClr val="FFFFFF"/>
                </a:solidFill>
                <a:latin typeface="Gill Sans MT"/>
                <a:cs typeface="Gill Sans MT"/>
              </a:rPr>
              <a:t>Input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5325" y="1875318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 h="0">
                <a:moveTo>
                  <a:pt x="0" y="0"/>
                </a:moveTo>
                <a:lnTo>
                  <a:pt x="13760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1900" y="1834327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5324" y="2446484"/>
            <a:ext cx="278675" cy="8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83274" y="2446484"/>
            <a:ext cx="228575" cy="8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50817" y="1618572"/>
            <a:ext cx="1078230" cy="46037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50"/>
              </a:spcBef>
            </a:pPr>
            <a:r>
              <a:rPr dirty="0" sz="1200" spc="40">
                <a:solidFill>
                  <a:srgbClr val="FFFFFF"/>
                </a:solidFill>
                <a:latin typeface="Gill Sans MT"/>
                <a:cs typeface="Gill Sans MT"/>
              </a:rPr>
              <a:t>Action</a:t>
            </a:r>
            <a:r>
              <a:rPr dirty="0" sz="1200" spc="-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125">
                <a:solidFill>
                  <a:srgbClr val="FFFFFF"/>
                </a:solidFill>
                <a:latin typeface="Gill Sans MT"/>
                <a:cs typeface="Gill Sans MT"/>
              </a:rPr>
              <a:t>Mask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5749" y="2706281"/>
            <a:ext cx="252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89917" y="2078772"/>
            <a:ext cx="0" cy="681355"/>
          </a:xfrm>
          <a:custGeom>
            <a:avLst/>
            <a:gdLst/>
            <a:ahLst/>
            <a:cxnLst/>
            <a:rect l="l" t="t" r="r" b="b"/>
            <a:pathLst>
              <a:path w="0" h="681355">
                <a:moveTo>
                  <a:pt x="0" y="0"/>
                </a:moveTo>
                <a:lnTo>
                  <a:pt x="0" y="681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686474" y="2517150"/>
            <a:ext cx="939800" cy="460375"/>
          </a:xfrm>
          <a:prstGeom prst="rect">
            <a:avLst/>
          </a:prstGeom>
          <a:solidFill>
            <a:srgbClr val="423B88"/>
          </a:solidFill>
        </p:spPr>
        <p:txBody>
          <a:bodyPr wrap="square" lIns="0" tIns="50165" rIns="0" bIns="0" rtlCol="0" vert="horz">
            <a:spAutoFit/>
          </a:bodyPr>
          <a:lstStyle/>
          <a:p>
            <a:pPr marL="228600" marR="97790" indent="-123825">
              <a:lnSpc>
                <a:spcPts val="1430"/>
              </a:lnSpc>
              <a:spcBef>
                <a:spcPts val="395"/>
              </a:spcBef>
            </a:pPr>
            <a:r>
              <a:rPr dirty="0" sz="1200" spc="60">
                <a:solidFill>
                  <a:srgbClr val="FFFFFF"/>
                </a:solidFill>
                <a:latin typeface="Gill Sans MT"/>
                <a:cs typeface="Gill Sans MT"/>
              </a:rPr>
              <a:t>Renormal-  </a:t>
            </a:r>
            <a:r>
              <a:rPr dirty="0" sz="1200" spc="80">
                <a:solidFill>
                  <a:srgbClr val="FFFFFF"/>
                </a:solidFill>
                <a:latin typeface="Gill Sans MT"/>
                <a:cs typeface="Gill Sans MT"/>
              </a:rPr>
              <a:t>ization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70000" y="2187596"/>
            <a:ext cx="140970" cy="1119505"/>
          </a:xfrm>
          <a:custGeom>
            <a:avLst/>
            <a:gdLst/>
            <a:ahLst/>
            <a:cxnLst/>
            <a:rect l="l" t="t" r="r" b="b"/>
            <a:pathLst>
              <a:path w="140970" h="1119504">
                <a:moveTo>
                  <a:pt x="0" y="0"/>
                </a:moveTo>
                <a:lnTo>
                  <a:pt x="140699" y="0"/>
                </a:lnTo>
                <a:lnTo>
                  <a:pt x="140699" y="1119300"/>
                </a:lnTo>
                <a:lnTo>
                  <a:pt x="0" y="11193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70000" y="2187596"/>
            <a:ext cx="140970" cy="1119505"/>
          </a:xfrm>
          <a:custGeom>
            <a:avLst/>
            <a:gdLst/>
            <a:ahLst/>
            <a:cxnLst/>
            <a:rect l="l" t="t" r="r" b="b"/>
            <a:pathLst>
              <a:path w="140970" h="1119504">
                <a:moveTo>
                  <a:pt x="0" y="0"/>
                </a:moveTo>
                <a:lnTo>
                  <a:pt x="140699" y="0"/>
                </a:lnTo>
                <a:lnTo>
                  <a:pt x="140699" y="1119300"/>
                </a:lnTo>
                <a:lnTo>
                  <a:pt x="0" y="11193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6074" y="2706259"/>
            <a:ext cx="225575" cy="819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37798" y="2549718"/>
            <a:ext cx="55753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110">
                <a:solidFill>
                  <a:srgbClr val="333333"/>
                </a:solidFill>
                <a:latin typeface="Gill Sans MT"/>
                <a:cs typeface="Gill Sans MT"/>
              </a:rPr>
              <a:t>Sample  </a:t>
            </a:r>
            <a:r>
              <a:rPr dirty="0" sz="1200" spc="85">
                <a:solidFill>
                  <a:srgbClr val="333333"/>
                </a:solidFill>
                <a:latin typeface="Gill Sans MT"/>
                <a:cs typeface="Gill Sans MT"/>
              </a:rPr>
              <a:t>action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01175" y="2707412"/>
            <a:ext cx="245301" cy="81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83549" y="2998024"/>
            <a:ext cx="1381760" cy="1282700"/>
          </a:xfrm>
          <a:custGeom>
            <a:avLst/>
            <a:gdLst/>
            <a:ahLst/>
            <a:cxnLst/>
            <a:rect l="l" t="t" r="r" b="b"/>
            <a:pathLst>
              <a:path w="1381759" h="1282700">
                <a:moveTo>
                  <a:pt x="1376999" y="0"/>
                </a:moveTo>
                <a:lnTo>
                  <a:pt x="1381533" y="0"/>
                </a:lnTo>
                <a:lnTo>
                  <a:pt x="1381533" y="1282199"/>
                </a:lnTo>
                <a:lnTo>
                  <a:pt x="0" y="12821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87573" y="4239234"/>
            <a:ext cx="105500" cy="81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03163" y="4279750"/>
            <a:ext cx="509270" cy="635"/>
          </a:xfrm>
          <a:custGeom>
            <a:avLst/>
            <a:gdLst/>
            <a:ahLst/>
            <a:cxnLst/>
            <a:rect l="l" t="t" r="r" b="b"/>
            <a:pathLst>
              <a:path w="509270" h="635">
                <a:moveTo>
                  <a:pt x="509099" y="0"/>
                </a:moveTo>
                <a:lnTo>
                  <a:pt x="197399" y="0"/>
                </a:lnTo>
                <a:lnTo>
                  <a:pt x="197399" y="599"/>
                </a:lnTo>
                <a:lnTo>
                  <a:pt x="0" y="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07188" y="4239359"/>
            <a:ext cx="105500" cy="819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62795" y="4127740"/>
            <a:ext cx="306074" cy="306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31463" y="3785799"/>
            <a:ext cx="1457960" cy="989330"/>
          </a:xfrm>
          <a:custGeom>
            <a:avLst/>
            <a:gdLst/>
            <a:ahLst/>
            <a:cxnLst/>
            <a:rect l="l" t="t" r="r" b="b"/>
            <a:pathLst>
              <a:path w="1457960" h="989329">
                <a:moveTo>
                  <a:pt x="728699" y="989099"/>
                </a:moveTo>
                <a:lnTo>
                  <a:pt x="0" y="494549"/>
                </a:lnTo>
                <a:lnTo>
                  <a:pt x="728699" y="0"/>
                </a:lnTo>
                <a:lnTo>
                  <a:pt x="1457399" y="494549"/>
                </a:lnTo>
                <a:lnTo>
                  <a:pt x="728699" y="98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31463" y="3785799"/>
            <a:ext cx="1457960" cy="989330"/>
          </a:xfrm>
          <a:custGeom>
            <a:avLst/>
            <a:gdLst/>
            <a:ahLst/>
            <a:cxnLst/>
            <a:rect l="l" t="t" r="r" b="b"/>
            <a:pathLst>
              <a:path w="1457960" h="989329">
                <a:moveTo>
                  <a:pt x="0" y="494549"/>
                </a:moveTo>
                <a:lnTo>
                  <a:pt x="728699" y="0"/>
                </a:lnTo>
                <a:lnTo>
                  <a:pt x="1457399" y="494549"/>
                </a:lnTo>
                <a:lnTo>
                  <a:pt x="728699" y="989099"/>
                </a:lnTo>
                <a:lnTo>
                  <a:pt x="0" y="494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88554" y="4050988"/>
            <a:ext cx="54356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2069" marR="5080" indent="-40005">
              <a:lnSpc>
                <a:spcPts val="1650"/>
              </a:lnSpc>
              <a:spcBef>
                <a:spcPts val="180"/>
              </a:spcBef>
            </a:pPr>
            <a:r>
              <a:rPr dirty="0" sz="1400" spc="40">
                <a:latin typeface="Gill Sans MT"/>
                <a:cs typeface="Gill Sans MT"/>
              </a:rPr>
              <a:t>Action  </a:t>
            </a:r>
            <a:r>
              <a:rPr dirty="0" sz="1400" spc="105">
                <a:latin typeface="Gill Sans MT"/>
                <a:cs typeface="Gill Sans MT"/>
              </a:rPr>
              <a:t>type?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83263" y="4280349"/>
            <a:ext cx="1048385" cy="635"/>
          </a:xfrm>
          <a:custGeom>
            <a:avLst/>
            <a:gdLst/>
            <a:ahLst/>
            <a:cxnLst/>
            <a:rect l="l" t="t" r="r" b="b"/>
            <a:pathLst>
              <a:path w="1048385" h="635">
                <a:moveTo>
                  <a:pt x="1048199" y="0"/>
                </a:moveTo>
                <a:lnTo>
                  <a:pt x="466903" y="0"/>
                </a:lnTo>
                <a:lnTo>
                  <a:pt x="466903" y="599"/>
                </a:lnTo>
                <a:lnTo>
                  <a:pt x="0" y="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7287" y="4239959"/>
            <a:ext cx="105500" cy="81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894400" y="3977563"/>
            <a:ext cx="7359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0" i="1">
                <a:latin typeface="Gill Sans MT"/>
                <a:cs typeface="Gill Sans MT"/>
              </a:rPr>
              <a:t>Response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39867" y="3527438"/>
            <a:ext cx="566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i="1">
                <a:latin typeface="Gill Sans MT"/>
                <a:cs typeface="Gill Sans MT"/>
              </a:rPr>
              <a:t>API</a:t>
            </a:r>
            <a:r>
              <a:rPr dirty="0" sz="1400" spc="-155" i="1">
                <a:latin typeface="Gill Sans MT"/>
                <a:cs typeface="Gill Sans MT"/>
              </a:rPr>
              <a:t> </a:t>
            </a:r>
            <a:r>
              <a:rPr dirty="0" sz="1400" spc="55" i="1">
                <a:latin typeface="Gill Sans MT"/>
                <a:cs typeface="Gill Sans MT"/>
              </a:rPr>
              <a:t>Call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60163" y="3262600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5231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19172" y="3166624"/>
            <a:ext cx="81981" cy="105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19275" y="2519572"/>
            <a:ext cx="906144" cy="460375"/>
          </a:xfrm>
          <a:prstGeom prst="rect">
            <a:avLst/>
          </a:prstGeom>
          <a:solidFill>
            <a:srgbClr val="423B88"/>
          </a:solidFill>
        </p:spPr>
        <p:txBody>
          <a:bodyPr wrap="square" lIns="0" tIns="50165" rIns="0" bIns="0" rtlCol="0" vert="horz">
            <a:spAutoFit/>
          </a:bodyPr>
          <a:lstStyle/>
          <a:p>
            <a:pPr marL="347980" marR="101600" indent="-239395">
              <a:lnSpc>
                <a:spcPts val="1430"/>
              </a:lnSpc>
              <a:spcBef>
                <a:spcPts val="395"/>
              </a:spcBef>
            </a:pPr>
            <a:r>
              <a:rPr dirty="0" sz="1200" spc="45">
                <a:solidFill>
                  <a:srgbClr val="FFFFFF"/>
                </a:solidFill>
                <a:latin typeface="Gill Sans MT"/>
                <a:cs typeface="Gill Sans MT"/>
              </a:rPr>
              <a:t>Rec</a:t>
            </a:r>
            <a:r>
              <a:rPr dirty="0" sz="1200" spc="45">
                <a:solidFill>
                  <a:srgbClr val="FFFFFF"/>
                </a:solidFill>
                <a:latin typeface="Gill Sans MT"/>
                <a:cs typeface="Gill Sans MT"/>
              </a:rPr>
              <a:t>urrent  </a:t>
            </a:r>
            <a:r>
              <a:rPr dirty="0" sz="1200" spc="-114">
                <a:solidFill>
                  <a:srgbClr val="FFFFFF"/>
                </a:solidFill>
                <a:latin typeface="Gill Sans MT"/>
                <a:cs typeface="Gill Sans MT"/>
              </a:rPr>
              <a:t>NN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24450" y="1618573"/>
            <a:ext cx="140970" cy="2030095"/>
          </a:xfrm>
          <a:custGeom>
            <a:avLst/>
            <a:gdLst/>
            <a:ahLst/>
            <a:cxnLst/>
            <a:rect l="l" t="t" r="r" b="b"/>
            <a:pathLst>
              <a:path w="140970" h="2030095">
                <a:moveTo>
                  <a:pt x="0" y="0"/>
                </a:moveTo>
                <a:lnTo>
                  <a:pt x="140699" y="0"/>
                </a:lnTo>
                <a:lnTo>
                  <a:pt x="140699" y="2030099"/>
                </a:lnTo>
                <a:lnTo>
                  <a:pt x="0" y="20300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4450" y="1618573"/>
            <a:ext cx="140970" cy="2030095"/>
          </a:xfrm>
          <a:custGeom>
            <a:avLst/>
            <a:gdLst/>
            <a:ahLst/>
            <a:cxnLst/>
            <a:rect l="l" t="t" r="r" b="b"/>
            <a:pathLst>
              <a:path w="140970" h="2030095">
                <a:moveTo>
                  <a:pt x="0" y="0"/>
                </a:moveTo>
                <a:lnTo>
                  <a:pt x="140699" y="0"/>
                </a:lnTo>
                <a:lnTo>
                  <a:pt x="140699" y="2030099"/>
                </a:lnTo>
                <a:lnTo>
                  <a:pt x="0" y="2030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69674" y="2746372"/>
            <a:ext cx="135890" cy="3810"/>
          </a:xfrm>
          <a:custGeom>
            <a:avLst/>
            <a:gdLst/>
            <a:ahLst/>
            <a:cxnLst/>
            <a:rect l="l" t="t" r="r" b="b"/>
            <a:pathLst>
              <a:path w="135889" h="3810">
                <a:moveTo>
                  <a:pt x="0" y="0"/>
                </a:moveTo>
                <a:lnTo>
                  <a:pt x="124799" y="0"/>
                </a:lnTo>
                <a:lnTo>
                  <a:pt x="124799" y="3299"/>
                </a:lnTo>
                <a:lnTo>
                  <a:pt x="135299" y="3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04975" y="271820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04975" y="271820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30862" y="210417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30849" y="274272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27687" y="3236249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 h="0">
                <a:moveTo>
                  <a:pt x="0" y="0"/>
                </a:moveTo>
                <a:lnTo>
                  <a:pt x="137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932275" y="2760074"/>
            <a:ext cx="951230" cy="369570"/>
          </a:xfrm>
          <a:prstGeom prst="rect">
            <a:avLst/>
          </a:prstGeom>
          <a:solidFill>
            <a:srgbClr val="71CDC1"/>
          </a:solidFill>
        </p:spPr>
        <p:txBody>
          <a:bodyPr wrap="square" lIns="0" tIns="8763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690"/>
              </a:spcBef>
            </a:pPr>
            <a:r>
              <a:rPr dirty="0" sz="1200" spc="-10">
                <a:solidFill>
                  <a:srgbClr val="FFFFFF"/>
                </a:solidFill>
                <a:latin typeface="Gill Sans MT"/>
                <a:cs typeface="Gill Sans MT"/>
              </a:rPr>
              <a:t>API</a:t>
            </a:r>
            <a:r>
              <a:rPr dirty="0" sz="1200" spc="-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Gill Sans MT"/>
                <a:cs typeface="Gill Sans MT"/>
              </a:rPr>
              <a:t>Call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91048" y="4050124"/>
            <a:ext cx="1078230" cy="46037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50800" rIns="0" bIns="0" rtlCol="0" vert="horz">
            <a:spAutoFit/>
          </a:bodyPr>
          <a:lstStyle/>
          <a:p>
            <a:pPr marL="294640" marR="287020" indent="38100">
              <a:lnSpc>
                <a:spcPts val="1420"/>
              </a:lnSpc>
              <a:spcBef>
                <a:spcPts val="400"/>
              </a:spcBef>
            </a:pPr>
            <a:r>
              <a:rPr dirty="0" sz="1200" spc="75">
                <a:solidFill>
                  <a:srgbClr val="FFFFFF"/>
                </a:solidFill>
                <a:latin typeface="Gill Sans MT"/>
                <a:cs typeface="Gill Sans MT"/>
              </a:rPr>
              <a:t>Entity  </a:t>
            </a:r>
            <a:r>
              <a:rPr dirty="0" sz="1200" spc="40">
                <a:solidFill>
                  <a:srgbClr val="FFFFFF"/>
                </a:solidFill>
                <a:latin typeface="Gill Sans MT"/>
                <a:cs typeface="Gill Sans MT"/>
              </a:rPr>
              <a:t>Output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83274" y="2903584"/>
            <a:ext cx="224075" cy="81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83872" y="3758967"/>
            <a:ext cx="866775" cy="521970"/>
          </a:xfrm>
          <a:custGeom>
            <a:avLst/>
            <a:gdLst/>
            <a:ahLst/>
            <a:cxnLst/>
            <a:rect l="l" t="t" r="r" b="b"/>
            <a:pathLst>
              <a:path w="866775" h="521970">
                <a:moveTo>
                  <a:pt x="866699" y="521699"/>
                </a:moveTo>
                <a:lnTo>
                  <a:pt x="866474" y="521699"/>
                </a:lnTo>
                <a:lnTo>
                  <a:pt x="866474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83925" y="3415248"/>
            <a:ext cx="127000" cy="348615"/>
          </a:xfrm>
          <a:custGeom>
            <a:avLst/>
            <a:gdLst/>
            <a:ahLst/>
            <a:cxnLst/>
            <a:rect l="l" t="t" r="r" b="b"/>
            <a:pathLst>
              <a:path w="127000" h="348614">
                <a:moveTo>
                  <a:pt x="0" y="348401"/>
                </a:moveTo>
                <a:lnTo>
                  <a:pt x="0" y="0"/>
                </a:lnTo>
                <a:lnTo>
                  <a:pt x="1268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01272" y="3374258"/>
            <a:ext cx="105528" cy="819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51648" y="4280225"/>
            <a:ext cx="239395" cy="635"/>
          </a:xfrm>
          <a:custGeom>
            <a:avLst/>
            <a:gdLst/>
            <a:ahLst/>
            <a:cxnLst/>
            <a:rect l="l" t="t" r="r" b="b"/>
            <a:pathLst>
              <a:path w="239395" h="635">
                <a:moveTo>
                  <a:pt x="239399" y="0"/>
                </a:moveTo>
                <a:lnTo>
                  <a:pt x="119699" y="0"/>
                </a:lnTo>
                <a:lnTo>
                  <a:pt x="119699" y="599"/>
                </a:lnTo>
                <a:lnTo>
                  <a:pt x="0" y="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07124" y="1154724"/>
            <a:ext cx="1297305" cy="1760855"/>
          </a:xfrm>
          <a:custGeom>
            <a:avLst/>
            <a:gdLst/>
            <a:ahLst/>
            <a:cxnLst/>
            <a:rect l="l" t="t" r="r" b="b"/>
            <a:pathLst>
              <a:path w="1297304" h="1760855">
                <a:moveTo>
                  <a:pt x="0" y="0"/>
                </a:moveTo>
                <a:lnTo>
                  <a:pt x="1297199" y="0"/>
                </a:lnTo>
                <a:lnTo>
                  <a:pt x="1297199" y="1760699"/>
                </a:lnTo>
                <a:lnTo>
                  <a:pt x="0" y="17606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423B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463225" y="1645218"/>
            <a:ext cx="1172210" cy="460375"/>
          </a:xfrm>
          <a:prstGeom prst="rect">
            <a:avLst/>
          </a:prstGeom>
          <a:solidFill>
            <a:srgbClr val="423B88"/>
          </a:solidFill>
        </p:spPr>
        <p:txBody>
          <a:bodyPr wrap="square" lIns="0" tIns="50165" rIns="0" bIns="0" rtlCol="0" vert="horz">
            <a:spAutoFit/>
          </a:bodyPr>
          <a:lstStyle/>
          <a:p>
            <a:pPr marL="85725" marR="111760">
              <a:lnSpc>
                <a:spcPts val="1430"/>
              </a:lnSpc>
              <a:spcBef>
                <a:spcPts val="395"/>
              </a:spcBef>
            </a:pPr>
            <a:r>
              <a:rPr dirty="0" sz="1200" spc="70">
                <a:solidFill>
                  <a:srgbClr val="FFFFFF"/>
                </a:solidFill>
                <a:latin typeface="Gill Sans MT"/>
                <a:cs typeface="Gill Sans MT"/>
              </a:rPr>
              <a:t>Intent  </a:t>
            </a:r>
            <a:r>
              <a:rPr dirty="0" sz="1200" spc="90">
                <a:solidFill>
                  <a:srgbClr val="FFFFFF"/>
                </a:solidFill>
                <a:latin typeface="Gill Sans MT"/>
                <a:cs typeface="Gill Sans MT"/>
              </a:rPr>
              <a:t>Classification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44699" y="2064434"/>
            <a:ext cx="232100" cy="819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463224" y="2257375"/>
            <a:ext cx="1172210" cy="460375"/>
          </a:xfrm>
          <a:prstGeom prst="rect">
            <a:avLst/>
          </a:prstGeom>
          <a:solidFill>
            <a:srgbClr val="423B88"/>
          </a:solidFill>
        </p:spPr>
        <p:txBody>
          <a:bodyPr wrap="square" lIns="0" tIns="50165" rIns="0" bIns="0" rtlCol="0" vert="horz">
            <a:spAutoFit/>
          </a:bodyPr>
          <a:lstStyle/>
          <a:p>
            <a:pPr marL="85725" marR="357505">
              <a:lnSpc>
                <a:spcPts val="1430"/>
              </a:lnSpc>
              <a:spcBef>
                <a:spcPts val="395"/>
              </a:spcBef>
            </a:pPr>
            <a:r>
              <a:rPr dirty="0" sz="1200" spc="75">
                <a:solidFill>
                  <a:srgbClr val="FFFFFF"/>
                </a:solidFill>
                <a:latin typeface="Gill Sans MT"/>
                <a:cs typeface="Gill Sans MT"/>
              </a:rPr>
              <a:t>Entity  </a:t>
            </a:r>
            <a:r>
              <a:rPr dirty="0" sz="1200" spc="60">
                <a:solidFill>
                  <a:srgbClr val="FFFFFF"/>
                </a:solidFill>
                <a:latin typeface="Gill Sans MT"/>
                <a:cs typeface="Gill Sans MT"/>
              </a:rPr>
              <a:t>Extraction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26083" y="1234599"/>
            <a:ext cx="1064314" cy="3322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542850" y="574184"/>
            <a:ext cx="44373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90">
                <a:latin typeface="Gill Sans MT"/>
                <a:cs typeface="Gill Sans MT"/>
              </a:rPr>
              <a:t>Similar</a:t>
            </a:r>
            <a:r>
              <a:rPr dirty="0" sz="1000" spc="-35">
                <a:latin typeface="Gill Sans MT"/>
                <a:cs typeface="Gill Sans MT"/>
              </a:rPr>
              <a:t> </a:t>
            </a:r>
            <a:r>
              <a:rPr dirty="0" sz="1000" spc="15">
                <a:latin typeface="Gill Sans MT"/>
                <a:cs typeface="Gill Sans MT"/>
              </a:rPr>
              <a:t>to</a:t>
            </a:r>
            <a:r>
              <a:rPr dirty="0" sz="1000" spc="-35">
                <a:latin typeface="Gill Sans MT"/>
                <a:cs typeface="Gill Sans MT"/>
              </a:rPr>
              <a:t> </a:t>
            </a:r>
            <a:r>
              <a:rPr dirty="0" sz="1000" spc="55">
                <a:latin typeface="Gill Sans MT"/>
                <a:cs typeface="Gill Sans MT"/>
              </a:rPr>
              <a:t>LSTM-dialogue</a:t>
            </a:r>
            <a:r>
              <a:rPr dirty="0" sz="1000" spc="-35">
                <a:latin typeface="Gill Sans MT"/>
                <a:cs typeface="Gill Sans MT"/>
              </a:rPr>
              <a:t> </a:t>
            </a:r>
            <a:r>
              <a:rPr dirty="0" sz="1000" spc="55">
                <a:latin typeface="Gill Sans MT"/>
                <a:cs typeface="Gill Sans MT"/>
              </a:rPr>
              <a:t>prediction</a:t>
            </a:r>
            <a:r>
              <a:rPr dirty="0" sz="1000" spc="-35">
                <a:latin typeface="Gill Sans MT"/>
                <a:cs typeface="Gill Sans MT"/>
              </a:rPr>
              <a:t> </a:t>
            </a:r>
            <a:r>
              <a:rPr dirty="0" sz="1000" spc="55">
                <a:latin typeface="Gill Sans MT"/>
                <a:cs typeface="Gill Sans MT"/>
              </a:rPr>
              <a:t>paper:</a:t>
            </a:r>
            <a:r>
              <a:rPr dirty="0" sz="1000" spc="-45">
                <a:latin typeface="Gill Sans MT"/>
                <a:cs typeface="Gill Sans MT"/>
              </a:rPr>
              <a:t> </a:t>
            </a:r>
            <a:r>
              <a:rPr dirty="0" u="sng" sz="1000" spc="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Gill Sans MT"/>
                <a:cs typeface="Gill Sans MT"/>
                <a:hlinkClick r:id="rId17"/>
              </a:rPr>
              <a:t>https://arxiv.org/abs/1606.01269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7131" y="2963400"/>
            <a:ext cx="1063846" cy="3476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43098" y="1228098"/>
            <a:ext cx="1297199" cy="3532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043" y="1881959"/>
            <a:ext cx="185991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>
                <a:solidFill>
                  <a:srgbClr val="FFFFFF"/>
                </a:solidFill>
              </a:rPr>
              <a:t>Let’s</a:t>
            </a:r>
            <a:r>
              <a:rPr dirty="0" sz="3000" spc="-370">
                <a:solidFill>
                  <a:srgbClr val="FFFFFF"/>
                </a:solidFill>
              </a:rPr>
              <a:t> </a:t>
            </a:r>
            <a:r>
              <a:rPr dirty="0" sz="3000" spc="-90">
                <a:solidFill>
                  <a:srgbClr val="FFFFFF"/>
                </a:solidFill>
              </a:rPr>
              <a:t>code!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29229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204"/>
              <a:t> </a:t>
            </a:r>
            <a:r>
              <a:rPr dirty="0" spc="-70"/>
              <a:t>Core:</a:t>
            </a:r>
            <a:r>
              <a:rPr dirty="0" spc="-200"/>
              <a:t> </a:t>
            </a:r>
            <a:r>
              <a:rPr dirty="0" spc="-25"/>
              <a:t>Dialogue</a:t>
            </a:r>
            <a:r>
              <a:rPr dirty="0" spc="-200"/>
              <a:t> </a:t>
            </a:r>
            <a:r>
              <a:rPr dirty="0" spc="-35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309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</a:t>
            </a:r>
            <a:r>
              <a:rPr dirty="0" sz="1000" spc="-24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45" b="1">
                <a:solidFill>
                  <a:srgbClr val="757575"/>
                </a:solidFill>
                <a:latin typeface="Trebuchet MS"/>
                <a:cs typeface="Trebuchet MS"/>
              </a:rPr>
              <a:t>The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566" y="1051131"/>
            <a:ext cx="2481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Issue: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How</a:t>
            </a:r>
            <a:r>
              <a:rPr dirty="0" sz="1800" spc="-30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to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get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started?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5116" y="1051131"/>
            <a:ext cx="1541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Online</a:t>
            </a:r>
            <a:r>
              <a:rPr dirty="0" sz="1800" spc="-12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791" y="1051131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20">
                <a:solidFill>
                  <a:srgbClr val="757575"/>
                </a:solidFill>
                <a:latin typeface="Calibri"/>
                <a:cs typeface="Calibri"/>
              </a:rPr>
              <a:t>→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8100" y="2032226"/>
            <a:ext cx="568525" cy="56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03971" y="1824925"/>
            <a:ext cx="1752600" cy="559435"/>
          </a:xfrm>
          <a:custGeom>
            <a:avLst/>
            <a:gdLst/>
            <a:ahLst/>
            <a:cxnLst/>
            <a:rect l="l" t="t" r="r" b="b"/>
            <a:pathLst>
              <a:path w="1752600" h="559435">
                <a:moveTo>
                  <a:pt x="118978" y="0"/>
                </a:moveTo>
                <a:lnTo>
                  <a:pt x="391178" y="0"/>
                </a:lnTo>
                <a:lnTo>
                  <a:pt x="799478" y="0"/>
                </a:lnTo>
                <a:lnTo>
                  <a:pt x="1752178" y="0"/>
                </a:lnTo>
                <a:lnTo>
                  <a:pt x="1752178" y="326024"/>
                </a:lnTo>
                <a:lnTo>
                  <a:pt x="1752178" y="465749"/>
                </a:lnTo>
                <a:lnTo>
                  <a:pt x="1752178" y="558899"/>
                </a:lnTo>
                <a:lnTo>
                  <a:pt x="799478" y="558899"/>
                </a:lnTo>
                <a:lnTo>
                  <a:pt x="391178" y="558899"/>
                </a:lnTo>
                <a:lnTo>
                  <a:pt x="118978" y="558899"/>
                </a:lnTo>
                <a:lnTo>
                  <a:pt x="118978" y="465749"/>
                </a:lnTo>
                <a:lnTo>
                  <a:pt x="0" y="459622"/>
                </a:lnTo>
                <a:lnTo>
                  <a:pt x="118978" y="326024"/>
                </a:lnTo>
                <a:lnTo>
                  <a:pt x="118978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22049" y="1904604"/>
            <a:ext cx="1235075" cy="38925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49225" marR="5080" indent="-137160">
              <a:lnSpc>
                <a:spcPts val="1420"/>
              </a:lnSpc>
              <a:spcBef>
                <a:spcPts val="165"/>
              </a:spcBef>
            </a:pPr>
            <a:r>
              <a:rPr dirty="0" sz="1200" spc="30" i="1">
                <a:solidFill>
                  <a:srgbClr val="757575"/>
                </a:solidFill>
                <a:latin typeface="Gill Sans MT"/>
                <a:cs typeface="Gill Sans MT"/>
              </a:rPr>
              <a:t>What’s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the</a:t>
            </a:r>
            <a:r>
              <a:rPr dirty="0" sz="1200" spc="-24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weather 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Gill Sans MT"/>
                <a:cs typeface="Gill Sans MT"/>
              </a:rPr>
              <a:t>tomorrow?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575" y="2485237"/>
            <a:ext cx="1816735" cy="559435"/>
          </a:xfrm>
          <a:custGeom>
            <a:avLst/>
            <a:gdLst/>
            <a:ahLst/>
            <a:cxnLst/>
            <a:rect l="l" t="t" r="r" b="b"/>
            <a:pathLst>
              <a:path w="1816735" h="559435">
                <a:moveTo>
                  <a:pt x="0" y="0"/>
                </a:moveTo>
                <a:lnTo>
                  <a:pt x="952699" y="0"/>
                </a:lnTo>
                <a:lnTo>
                  <a:pt x="1360999" y="0"/>
                </a:lnTo>
                <a:lnTo>
                  <a:pt x="1633199" y="0"/>
                </a:lnTo>
                <a:lnTo>
                  <a:pt x="1633199" y="326024"/>
                </a:lnTo>
                <a:lnTo>
                  <a:pt x="1816706" y="475349"/>
                </a:lnTo>
                <a:lnTo>
                  <a:pt x="1633199" y="465749"/>
                </a:lnTo>
                <a:lnTo>
                  <a:pt x="1633199" y="558899"/>
                </a:lnTo>
                <a:lnTo>
                  <a:pt x="1360999" y="558899"/>
                </a:lnTo>
                <a:lnTo>
                  <a:pt x="952699" y="558899"/>
                </a:lnTo>
                <a:lnTo>
                  <a:pt x="0" y="558899"/>
                </a:lnTo>
                <a:lnTo>
                  <a:pt x="0" y="465749"/>
                </a:lnTo>
                <a:lnTo>
                  <a:pt x="0" y="3260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32921" y="2655404"/>
            <a:ext cx="1238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757575"/>
                </a:solidFill>
                <a:latin typeface="Gill Sans MT"/>
                <a:cs typeface="Gill Sans MT"/>
              </a:rPr>
              <a:t>How</a:t>
            </a:r>
            <a:r>
              <a:rPr dirty="0" sz="1200" spc="-10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85" i="1">
                <a:solidFill>
                  <a:srgbClr val="757575"/>
                </a:solidFill>
                <a:latin typeface="Gill Sans MT"/>
                <a:cs typeface="Gill Sans MT"/>
              </a:rPr>
              <a:t>did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Gill Sans MT"/>
                <a:cs typeface="Gill Sans MT"/>
              </a:rPr>
              <a:t>you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like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90" i="1">
                <a:solidFill>
                  <a:srgbClr val="757575"/>
                </a:solidFill>
                <a:latin typeface="Gill Sans MT"/>
                <a:cs typeface="Gill Sans MT"/>
              </a:rPr>
              <a:t>it?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18114" y="2679514"/>
            <a:ext cx="515484" cy="515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0075" y="2694725"/>
            <a:ext cx="493395" cy="493395"/>
          </a:xfrm>
          <a:custGeom>
            <a:avLst/>
            <a:gdLst/>
            <a:ahLst/>
            <a:cxnLst/>
            <a:rect l="l" t="t" r="r" b="b"/>
            <a:pathLst>
              <a:path w="493395" h="493394">
                <a:moveTo>
                  <a:pt x="246599" y="493199"/>
                </a:moveTo>
                <a:lnTo>
                  <a:pt x="196901" y="488189"/>
                </a:lnTo>
                <a:lnTo>
                  <a:pt x="150612" y="473820"/>
                </a:lnTo>
                <a:lnTo>
                  <a:pt x="108723" y="451084"/>
                </a:lnTo>
                <a:lnTo>
                  <a:pt x="72227" y="420972"/>
                </a:lnTo>
                <a:lnTo>
                  <a:pt x="42115" y="384476"/>
                </a:lnTo>
                <a:lnTo>
                  <a:pt x="19379" y="342587"/>
                </a:lnTo>
                <a:lnTo>
                  <a:pt x="5010" y="296298"/>
                </a:lnTo>
                <a:lnTo>
                  <a:pt x="0" y="246599"/>
                </a:lnTo>
                <a:lnTo>
                  <a:pt x="5010" y="196901"/>
                </a:lnTo>
                <a:lnTo>
                  <a:pt x="19379" y="150612"/>
                </a:lnTo>
                <a:lnTo>
                  <a:pt x="42115" y="108723"/>
                </a:lnTo>
                <a:lnTo>
                  <a:pt x="72227" y="72227"/>
                </a:lnTo>
                <a:lnTo>
                  <a:pt x="108723" y="42115"/>
                </a:lnTo>
                <a:lnTo>
                  <a:pt x="150612" y="19379"/>
                </a:lnTo>
                <a:lnTo>
                  <a:pt x="196901" y="5010"/>
                </a:lnTo>
                <a:lnTo>
                  <a:pt x="246599" y="0"/>
                </a:lnTo>
                <a:lnTo>
                  <a:pt x="294934" y="4782"/>
                </a:lnTo>
                <a:lnTo>
                  <a:pt x="340969" y="18771"/>
                </a:lnTo>
                <a:lnTo>
                  <a:pt x="383413" y="41431"/>
                </a:lnTo>
                <a:lnTo>
                  <a:pt x="420972" y="72227"/>
                </a:lnTo>
                <a:lnTo>
                  <a:pt x="438913" y="94108"/>
                </a:lnTo>
                <a:lnTo>
                  <a:pt x="268980" y="94108"/>
                </a:lnTo>
                <a:lnTo>
                  <a:pt x="220489" y="94691"/>
                </a:lnTo>
                <a:lnTo>
                  <a:pt x="173529" y="110897"/>
                </a:lnTo>
                <a:lnTo>
                  <a:pt x="236161" y="173529"/>
                </a:lnTo>
                <a:lnTo>
                  <a:pt x="110897" y="173529"/>
                </a:lnTo>
                <a:lnTo>
                  <a:pt x="94691" y="220489"/>
                </a:lnTo>
                <a:lnTo>
                  <a:pt x="94108" y="268980"/>
                </a:lnTo>
                <a:lnTo>
                  <a:pt x="108600" y="315260"/>
                </a:lnTo>
                <a:lnTo>
                  <a:pt x="137617" y="355582"/>
                </a:lnTo>
                <a:lnTo>
                  <a:pt x="177939" y="384599"/>
                </a:lnTo>
                <a:lnTo>
                  <a:pt x="224219" y="399091"/>
                </a:lnTo>
                <a:lnTo>
                  <a:pt x="439026" y="399091"/>
                </a:lnTo>
                <a:lnTo>
                  <a:pt x="420972" y="420972"/>
                </a:lnTo>
                <a:lnTo>
                  <a:pt x="384476" y="451084"/>
                </a:lnTo>
                <a:lnTo>
                  <a:pt x="342587" y="473820"/>
                </a:lnTo>
                <a:lnTo>
                  <a:pt x="296298" y="488189"/>
                </a:lnTo>
                <a:lnTo>
                  <a:pt x="246599" y="493199"/>
                </a:lnTo>
                <a:close/>
              </a:path>
              <a:path w="493395" h="493394">
                <a:moveTo>
                  <a:pt x="480934" y="319670"/>
                </a:moveTo>
                <a:lnTo>
                  <a:pt x="382302" y="319670"/>
                </a:lnTo>
                <a:lnTo>
                  <a:pt x="398508" y="272710"/>
                </a:lnTo>
                <a:lnTo>
                  <a:pt x="399091" y="224219"/>
                </a:lnTo>
                <a:lnTo>
                  <a:pt x="384599" y="177939"/>
                </a:lnTo>
                <a:lnTo>
                  <a:pt x="355582" y="137617"/>
                </a:lnTo>
                <a:lnTo>
                  <a:pt x="315260" y="108600"/>
                </a:lnTo>
                <a:lnTo>
                  <a:pt x="268980" y="94108"/>
                </a:lnTo>
                <a:lnTo>
                  <a:pt x="438913" y="94108"/>
                </a:lnTo>
                <a:lnTo>
                  <a:pt x="451768" y="109786"/>
                </a:lnTo>
                <a:lnTo>
                  <a:pt x="474428" y="152230"/>
                </a:lnTo>
                <a:lnTo>
                  <a:pt x="488417" y="198266"/>
                </a:lnTo>
                <a:lnTo>
                  <a:pt x="493199" y="246599"/>
                </a:lnTo>
                <a:lnTo>
                  <a:pt x="488189" y="296298"/>
                </a:lnTo>
                <a:lnTo>
                  <a:pt x="480934" y="319670"/>
                </a:lnTo>
                <a:close/>
              </a:path>
              <a:path w="493395" h="493394">
                <a:moveTo>
                  <a:pt x="439026" y="399091"/>
                </a:moveTo>
                <a:lnTo>
                  <a:pt x="224219" y="399091"/>
                </a:lnTo>
                <a:lnTo>
                  <a:pt x="272710" y="398508"/>
                </a:lnTo>
                <a:lnTo>
                  <a:pt x="319670" y="382302"/>
                </a:lnTo>
                <a:lnTo>
                  <a:pt x="110897" y="173529"/>
                </a:lnTo>
                <a:lnTo>
                  <a:pt x="236161" y="173529"/>
                </a:lnTo>
                <a:lnTo>
                  <a:pt x="382302" y="319670"/>
                </a:lnTo>
                <a:lnTo>
                  <a:pt x="480934" y="319670"/>
                </a:lnTo>
                <a:lnTo>
                  <a:pt x="473820" y="342587"/>
                </a:lnTo>
                <a:lnTo>
                  <a:pt x="451084" y="384476"/>
                </a:lnTo>
                <a:lnTo>
                  <a:pt x="439026" y="39909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00075" y="2694725"/>
            <a:ext cx="493395" cy="493395"/>
          </a:xfrm>
          <a:custGeom>
            <a:avLst/>
            <a:gdLst/>
            <a:ahLst/>
            <a:cxnLst/>
            <a:rect l="l" t="t" r="r" b="b"/>
            <a:pathLst>
              <a:path w="493395" h="493394">
                <a:moveTo>
                  <a:pt x="0" y="246599"/>
                </a:moveTo>
                <a:lnTo>
                  <a:pt x="5010" y="196901"/>
                </a:lnTo>
                <a:lnTo>
                  <a:pt x="19379" y="150612"/>
                </a:lnTo>
                <a:lnTo>
                  <a:pt x="42115" y="108723"/>
                </a:lnTo>
                <a:lnTo>
                  <a:pt x="72227" y="72227"/>
                </a:lnTo>
                <a:lnTo>
                  <a:pt x="108723" y="42115"/>
                </a:lnTo>
                <a:lnTo>
                  <a:pt x="150612" y="19379"/>
                </a:lnTo>
                <a:lnTo>
                  <a:pt x="196901" y="5010"/>
                </a:lnTo>
                <a:lnTo>
                  <a:pt x="246599" y="0"/>
                </a:lnTo>
                <a:lnTo>
                  <a:pt x="294934" y="4782"/>
                </a:lnTo>
                <a:lnTo>
                  <a:pt x="340969" y="18771"/>
                </a:lnTo>
                <a:lnTo>
                  <a:pt x="383413" y="41431"/>
                </a:lnTo>
                <a:lnTo>
                  <a:pt x="420972" y="72227"/>
                </a:lnTo>
                <a:lnTo>
                  <a:pt x="451768" y="109786"/>
                </a:lnTo>
                <a:lnTo>
                  <a:pt x="474428" y="152230"/>
                </a:lnTo>
                <a:lnTo>
                  <a:pt x="488417" y="198266"/>
                </a:lnTo>
                <a:lnTo>
                  <a:pt x="493199" y="246599"/>
                </a:lnTo>
                <a:lnTo>
                  <a:pt x="488189" y="296298"/>
                </a:lnTo>
                <a:lnTo>
                  <a:pt x="473820" y="342587"/>
                </a:lnTo>
                <a:lnTo>
                  <a:pt x="451084" y="384476"/>
                </a:lnTo>
                <a:lnTo>
                  <a:pt x="420972" y="420972"/>
                </a:lnTo>
                <a:lnTo>
                  <a:pt x="384476" y="451084"/>
                </a:lnTo>
                <a:lnTo>
                  <a:pt x="342587" y="473820"/>
                </a:lnTo>
                <a:lnTo>
                  <a:pt x="296298" y="488189"/>
                </a:lnTo>
                <a:lnTo>
                  <a:pt x="246599" y="493199"/>
                </a:lnTo>
                <a:lnTo>
                  <a:pt x="196901" y="488189"/>
                </a:lnTo>
                <a:lnTo>
                  <a:pt x="150612" y="473820"/>
                </a:lnTo>
                <a:lnTo>
                  <a:pt x="108723" y="451084"/>
                </a:lnTo>
                <a:lnTo>
                  <a:pt x="72227" y="420972"/>
                </a:lnTo>
                <a:lnTo>
                  <a:pt x="42115" y="384476"/>
                </a:lnTo>
                <a:lnTo>
                  <a:pt x="19379" y="342587"/>
                </a:lnTo>
                <a:lnTo>
                  <a:pt x="5010" y="296298"/>
                </a:lnTo>
                <a:lnTo>
                  <a:pt x="0" y="246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9421" y="2784071"/>
            <a:ext cx="314507" cy="31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59749" y="2610724"/>
            <a:ext cx="1588135" cy="66230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124460" rIns="0" bIns="0" rtlCol="0" vert="horz">
            <a:spAutoFit/>
          </a:bodyPr>
          <a:lstStyle/>
          <a:p>
            <a:pPr marL="366395" marR="191135" indent="-167005">
              <a:lnSpc>
                <a:spcPts val="1650"/>
              </a:lnSpc>
              <a:spcBef>
                <a:spcPts val="980"/>
              </a:spcBef>
            </a:pP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Correct</a:t>
            </a:r>
            <a:r>
              <a:rPr dirty="0" sz="14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5" b="1">
                <a:solidFill>
                  <a:srgbClr val="FFFFFF"/>
                </a:solidFill>
                <a:latin typeface="Tahoma"/>
                <a:cs typeface="Tahoma"/>
              </a:rPr>
              <a:t>wrong  </a:t>
            </a:r>
            <a:r>
              <a:rPr dirty="0" sz="1400" spc="-40" b="1">
                <a:solidFill>
                  <a:srgbClr val="FFFFFF"/>
                </a:solidFill>
                <a:latin typeface="Tahoma"/>
                <a:cs typeface="Tahoma"/>
              </a:rPr>
              <a:t>behaviour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7324" y="2900634"/>
            <a:ext cx="244100" cy="8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59749" y="3472282"/>
            <a:ext cx="1588135" cy="66230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400" spc="-40" b="1">
                <a:solidFill>
                  <a:srgbClr val="FFFFFF"/>
                </a:solidFill>
                <a:latin typeface="Tahoma"/>
                <a:cs typeface="Tahoma"/>
              </a:rPr>
              <a:t>Retrain</a:t>
            </a:r>
            <a:r>
              <a:rPr dirty="0" sz="14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47349" y="2941624"/>
            <a:ext cx="238125" cy="861694"/>
          </a:xfrm>
          <a:custGeom>
            <a:avLst/>
            <a:gdLst/>
            <a:ahLst/>
            <a:cxnLst/>
            <a:rect l="l" t="t" r="r" b="b"/>
            <a:pathLst>
              <a:path w="238125" h="861695">
                <a:moveTo>
                  <a:pt x="0" y="0"/>
                </a:moveTo>
                <a:lnTo>
                  <a:pt x="238124" y="0"/>
                </a:lnTo>
                <a:lnTo>
                  <a:pt x="238124" y="861599"/>
                </a:lnTo>
                <a:lnTo>
                  <a:pt x="114899" y="861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6274" y="376223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35575" y="3349397"/>
            <a:ext cx="1816735" cy="559435"/>
          </a:xfrm>
          <a:custGeom>
            <a:avLst/>
            <a:gdLst/>
            <a:ahLst/>
            <a:cxnLst/>
            <a:rect l="l" t="t" r="r" b="b"/>
            <a:pathLst>
              <a:path w="1816735" h="559435">
                <a:moveTo>
                  <a:pt x="0" y="0"/>
                </a:moveTo>
                <a:lnTo>
                  <a:pt x="952699" y="0"/>
                </a:lnTo>
                <a:lnTo>
                  <a:pt x="1360999" y="0"/>
                </a:lnTo>
                <a:lnTo>
                  <a:pt x="1633199" y="0"/>
                </a:lnTo>
                <a:lnTo>
                  <a:pt x="1633199" y="326024"/>
                </a:lnTo>
                <a:lnTo>
                  <a:pt x="1816706" y="475349"/>
                </a:lnTo>
                <a:lnTo>
                  <a:pt x="1633199" y="465749"/>
                </a:lnTo>
                <a:lnTo>
                  <a:pt x="1633199" y="558899"/>
                </a:lnTo>
                <a:lnTo>
                  <a:pt x="1360999" y="558899"/>
                </a:lnTo>
                <a:lnTo>
                  <a:pt x="952699" y="558899"/>
                </a:lnTo>
                <a:lnTo>
                  <a:pt x="0" y="558899"/>
                </a:lnTo>
                <a:lnTo>
                  <a:pt x="0" y="465749"/>
                </a:lnTo>
                <a:lnTo>
                  <a:pt x="0" y="3260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31245" y="3429076"/>
            <a:ext cx="124206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455295" marR="5080" indent="-443230">
              <a:lnSpc>
                <a:spcPts val="1430"/>
              </a:lnSpc>
              <a:spcBef>
                <a:spcPts val="155"/>
              </a:spcBef>
            </a:pPr>
            <a:r>
              <a:rPr dirty="0" sz="1200" spc="40" i="1">
                <a:solidFill>
                  <a:srgbClr val="757575"/>
                </a:solidFill>
                <a:latin typeface="Gill Sans MT"/>
                <a:cs typeface="Gill Sans MT"/>
              </a:rPr>
              <a:t>It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Gill Sans MT"/>
                <a:cs typeface="Gill Sans MT"/>
              </a:rPr>
              <a:t>will</a:t>
            </a:r>
            <a:r>
              <a:rPr dirty="0" sz="1200" spc="-9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Gill Sans MT"/>
                <a:cs typeface="Gill Sans MT"/>
              </a:rPr>
              <a:t>be</a:t>
            </a:r>
            <a:r>
              <a:rPr dirty="0" sz="1200" spc="-95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95" i="1">
                <a:solidFill>
                  <a:srgbClr val="757575"/>
                </a:solidFill>
                <a:latin typeface="Gill Sans MT"/>
                <a:cs typeface="Gill Sans MT"/>
              </a:rPr>
              <a:t>sunny</a:t>
            </a:r>
            <a:r>
              <a:rPr dirty="0" sz="1200" spc="-90" i="1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200" spc="65" i="1">
                <a:solidFill>
                  <a:srgbClr val="757575"/>
                </a:solidFill>
                <a:latin typeface="Gill Sans MT"/>
                <a:cs typeface="Gill Sans MT"/>
              </a:rPr>
              <a:t>and  </a:t>
            </a:r>
            <a:r>
              <a:rPr dirty="0" sz="1200" spc="-10" i="1">
                <a:solidFill>
                  <a:srgbClr val="757575"/>
                </a:solidFill>
                <a:latin typeface="Gill Sans MT"/>
                <a:cs typeface="Gill Sans MT"/>
              </a:rPr>
              <a:t>20</a:t>
            </a:r>
            <a:r>
              <a:rPr dirty="0" sz="1200" spc="-10" i="1">
                <a:solidFill>
                  <a:srgbClr val="757575"/>
                </a:solidFill>
                <a:latin typeface="Arial"/>
                <a:cs typeface="Arial"/>
              </a:rPr>
              <a:t>°</a:t>
            </a:r>
            <a:r>
              <a:rPr dirty="0" sz="1200" spc="-10" i="1">
                <a:solidFill>
                  <a:srgbClr val="757575"/>
                </a:solidFill>
                <a:latin typeface="Gill Sans MT"/>
                <a:cs typeface="Gill Sans MT"/>
              </a:rPr>
              <a:t>C.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18114" y="3543674"/>
            <a:ext cx="515484" cy="515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7749" y="3801382"/>
            <a:ext cx="912494" cy="1905"/>
          </a:xfrm>
          <a:custGeom>
            <a:avLst/>
            <a:gdLst/>
            <a:ahLst/>
            <a:cxnLst/>
            <a:rect l="l" t="t" r="r" b="b"/>
            <a:pathLst>
              <a:path w="912495" h="1904">
                <a:moveTo>
                  <a:pt x="911999" y="1799"/>
                </a:moveTo>
                <a:lnTo>
                  <a:pt x="398921" y="1799"/>
                </a:lnTo>
                <a:lnTo>
                  <a:pt x="398921" y="0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51774" y="3760391"/>
            <a:ext cx="105500" cy="81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812" y="1655303"/>
            <a:ext cx="2678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dirty="0" sz="480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800" spc="95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2947" y="2858120"/>
            <a:ext cx="2578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613" y="2064878"/>
            <a:ext cx="23609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75" b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49834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Training</a:t>
            </a:r>
            <a:r>
              <a:rPr dirty="0" spc="-190"/>
              <a:t> </a:t>
            </a:r>
            <a:r>
              <a:rPr dirty="0" spc="-30"/>
              <a:t>NLU</a:t>
            </a:r>
            <a:r>
              <a:rPr dirty="0" spc="-190"/>
              <a:t> </a:t>
            </a:r>
            <a:r>
              <a:rPr dirty="0" spc="-25"/>
              <a:t>models</a:t>
            </a:r>
            <a:r>
              <a:rPr dirty="0" spc="-190"/>
              <a:t> </a:t>
            </a:r>
            <a:r>
              <a:rPr dirty="0" spc="-30"/>
              <a:t>without</a:t>
            </a:r>
            <a:r>
              <a:rPr dirty="0" spc="-190"/>
              <a:t> </a:t>
            </a:r>
            <a:r>
              <a:rPr dirty="0" spc="-30"/>
              <a:t>initial</a:t>
            </a:r>
            <a:r>
              <a:rPr dirty="0" spc="-190"/>
              <a:t> </a:t>
            </a:r>
            <a:r>
              <a:rPr dirty="0" spc="-25"/>
              <a:t>word</a:t>
            </a:r>
            <a:r>
              <a:rPr dirty="0" spc="-190"/>
              <a:t> </a:t>
            </a:r>
            <a:r>
              <a:rPr dirty="0" spc="-4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540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Research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025" y="1051131"/>
            <a:ext cx="8284209" cy="365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757575"/>
                </a:solidFill>
                <a:latin typeface="Trebuchet MS"/>
                <a:cs typeface="Trebuchet MS"/>
              </a:rPr>
              <a:t>Goal</a:t>
            </a:r>
            <a:r>
              <a:rPr dirty="0" sz="1800" spc="-30">
                <a:solidFill>
                  <a:srgbClr val="757575"/>
                </a:solidFill>
                <a:latin typeface="Calibri"/>
                <a:cs typeface="Calibri"/>
              </a:rPr>
              <a:t>: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Learn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an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757575"/>
                </a:solidFill>
                <a:latin typeface="Trebuchet MS"/>
                <a:cs typeface="Trebuchet MS"/>
              </a:rPr>
              <a:t>embedding</a:t>
            </a:r>
            <a:r>
              <a:rPr dirty="0" sz="1800" spc="-18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7575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intent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labels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based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user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551815" indent="-367665">
              <a:lnSpc>
                <a:spcPct val="100000"/>
              </a:lnSpc>
              <a:buFont typeface="Arial"/>
              <a:buChar char="●"/>
              <a:tabLst>
                <a:tab pos="551815" algn="l"/>
                <a:tab pos="552450" algn="l"/>
              </a:tabLst>
            </a:pP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Learns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joined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embeddings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57575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intents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135">
                <a:solidFill>
                  <a:srgbClr val="757575"/>
                </a:solidFill>
                <a:latin typeface="Calibri"/>
                <a:cs typeface="Calibri"/>
              </a:rPr>
              <a:t>&amp;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words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at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same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7575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551815" indent="-367665">
              <a:lnSpc>
                <a:spcPct val="100000"/>
              </a:lnSpc>
              <a:buFont typeface="Arial"/>
              <a:buChar char="●"/>
              <a:tabLst>
                <a:tab pos="551815" algn="l"/>
                <a:tab pos="552450" algn="l"/>
              </a:tabLst>
            </a:pP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Allows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multi-intent</a:t>
            </a:r>
            <a:r>
              <a:rPr dirty="0" sz="1800" spc="-114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labels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7575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551815" indent="-367665">
              <a:lnSpc>
                <a:spcPct val="100000"/>
              </a:lnSpc>
              <a:buFont typeface="Arial"/>
              <a:buChar char="●"/>
              <a:tabLst>
                <a:tab pos="551815" algn="l"/>
                <a:tab pos="552450" algn="l"/>
              </a:tabLst>
            </a:pP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Knows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about</a:t>
            </a:r>
            <a:r>
              <a:rPr dirty="0" sz="18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similarity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between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intent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labels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7575"/>
              </a:buClr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551815" indent="-367665">
              <a:lnSpc>
                <a:spcPct val="100000"/>
              </a:lnSpc>
              <a:buFont typeface="Arial"/>
              <a:buChar char="●"/>
              <a:tabLst>
                <a:tab pos="551815" algn="l"/>
                <a:tab pos="552450" algn="l"/>
              </a:tabLst>
            </a:pP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Based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on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Starspace</a:t>
            </a:r>
            <a:r>
              <a:rPr dirty="0" sz="1800" spc="-229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Paper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96400"/>
              </a:lnSpc>
              <a:spcBef>
                <a:spcPts val="944"/>
              </a:spcBef>
            </a:pP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https://medium.com/rasa-blog/supervised-word-vectors-from-scratch-in-rasa-nlu-6daf794efcd8 </a:t>
            </a:r>
            <a:r>
              <a:rPr dirty="0" sz="1400" spc="-5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1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https://medium.com/rasa-blog/how-to-handle-multiple-intents-per-input-using-rasa-nlu-tensorflow-pipeline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dirty="0" u="heavy" sz="14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-75698b49c383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49834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Training</a:t>
            </a:r>
            <a:r>
              <a:rPr dirty="0" spc="-190"/>
              <a:t> </a:t>
            </a:r>
            <a:r>
              <a:rPr dirty="0" spc="-30"/>
              <a:t>NLU</a:t>
            </a:r>
            <a:r>
              <a:rPr dirty="0" spc="-190"/>
              <a:t> </a:t>
            </a:r>
            <a:r>
              <a:rPr dirty="0" spc="-25"/>
              <a:t>models</a:t>
            </a:r>
            <a:r>
              <a:rPr dirty="0" spc="-190"/>
              <a:t> </a:t>
            </a:r>
            <a:r>
              <a:rPr dirty="0" spc="-30"/>
              <a:t>without</a:t>
            </a:r>
            <a:r>
              <a:rPr dirty="0" spc="-190"/>
              <a:t> </a:t>
            </a:r>
            <a:r>
              <a:rPr dirty="0" spc="-30"/>
              <a:t>initial</a:t>
            </a:r>
            <a:r>
              <a:rPr dirty="0" spc="-190"/>
              <a:t> </a:t>
            </a:r>
            <a:r>
              <a:rPr dirty="0" spc="-25"/>
              <a:t>word</a:t>
            </a:r>
            <a:r>
              <a:rPr dirty="0" spc="-190"/>
              <a:t> </a:t>
            </a:r>
            <a:r>
              <a:rPr dirty="0" spc="-4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540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Research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510" y="1597611"/>
            <a:ext cx="5043173" cy="154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9159" y="3381984"/>
            <a:ext cx="4287713" cy="1188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29675" y="3433488"/>
            <a:ext cx="8655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757575"/>
                </a:solidFill>
                <a:latin typeface="Calibri"/>
                <a:cs typeface="Calibri"/>
              </a:rPr>
              <a:t>Evaluation: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575" y="1051131"/>
            <a:ext cx="7230745" cy="81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757575"/>
                </a:solidFill>
                <a:latin typeface="Trebuchet MS"/>
                <a:cs typeface="Trebuchet MS"/>
              </a:rPr>
              <a:t>Goal</a:t>
            </a:r>
            <a:r>
              <a:rPr dirty="0" sz="1800" spc="-30">
                <a:solidFill>
                  <a:srgbClr val="757575"/>
                </a:solidFill>
                <a:latin typeface="Calibri"/>
                <a:cs typeface="Calibri"/>
              </a:rPr>
              <a:t>: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Learn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an</a:t>
            </a:r>
            <a:r>
              <a:rPr dirty="0" sz="1800" spc="-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757575"/>
                </a:solidFill>
                <a:latin typeface="Trebuchet MS"/>
                <a:cs typeface="Trebuchet MS"/>
              </a:rPr>
              <a:t>embedding</a:t>
            </a:r>
            <a:r>
              <a:rPr dirty="0" sz="1800" spc="-18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7575"/>
                </a:solidFill>
                <a:latin typeface="Calibri"/>
                <a:cs typeface="Calibri"/>
              </a:rPr>
              <a:t>for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intent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labels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based</a:t>
            </a:r>
            <a:r>
              <a:rPr dirty="0" sz="1800" spc="-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user</a:t>
            </a:r>
            <a:r>
              <a:rPr dirty="0" sz="1800" spc="-4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</a:pPr>
            <a:r>
              <a:rPr dirty="0" sz="1400" spc="-5">
                <a:solidFill>
                  <a:srgbClr val="757575"/>
                </a:solidFill>
                <a:latin typeface="Calibri"/>
                <a:cs typeface="Calibri"/>
              </a:rPr>
              <a:t>Multi-Intent: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24" y="4883724"/>
            <a:ext cx="463688" cy="22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Generalisation</a:t>
            </a:r>
            <a:r>
              <a:rPr dirty="0" spc="-195"/>
              <a:t> </a:t>
            </a:r>
            <a:r>
              <a:rPr dirty="0" spc="45" i="1">
                <a:latin typeface="Calibri"/>
                <a:cs typeface="Calibri"/>
              </a:rPr>
              <a:t>across</a:t>
            </a:r>
            <a:r>
              <a:rPr dirty="0" spc="-60" i="1">
                <a:latin typeface="Calibri"/>
                <a:cs typeface="Calibri"/>
              </a:rPr>
              <a:t> </a:t>
            </a:r>
            <a:r>
              <a:rPr dirty="0" spc="-25"/>
              <a:t>dialogue</a:t>
            </a:r>
            <a:r>
              <a:rPr dirty="0" spc="-195"/>
              <a:t> </a:t>
            </a:r>
            <a:r>
              <a:rPr dirty="0"/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525" y="290719"/>
            <a:ext cx="540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Research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525" y="1270513"/>
            <a:ext cx="5899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 i="1">
                <a:solidFill>
                  <a:srgbClr val="757575"/>
                </a:solidFill>
                <a:latin typeface="Arial Narrow"/>
                <a:cs typeface="Arial Narrow"/>
              </a:rPr>
              <a:t>Why</a:t>
            </a:r>
            <a:r>
              <a:rPr dirty="0" sz="14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95" i="1">
                <a:solidFill>
                  <a:srgbClr val="757575"/>
                </a:solidFill>
                <a:latin typeface="Arial Narrow"/>
                <a:cs typeface="Arial Narrow"/>
              </a:rPr>
              <a:t>do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95" i="1">
                <a:solidFill>
                  <a:srgbClr val="757575"/>
                </a:solidFill>
                <a:latin typeface="Arial Narrow"/>
                <a:cs typeface="Arial Narrow"/>
              </a:rPr>
              <a:t>we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65" i="1">
                <a:solidFill>
                  <a:srgbClr val="757575"/>
                </a:solidFill>
                <a:latin typeface="Arial Narrow"/>
                <a:cs typeface="Arial Narrow"/>
              </a:rPr>
              <a:t>need</a:t>
            </a:r>
            <a:r>
              <a:rPr dirty="0" sz="14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70" i="1">
                <a:solidFill>
                  <a:srgbClr val="757575"/>
                </a:solidFill>
                <a:latin typeface="Arial Narrow"/>
                <a:cs typeface="Arial Narrow"/>
              </a:rPr>
              <a:t>this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75" i="1">
                <a:solidFill>
                  <a:srgbClr val="757575"/>
                </a:solidFill>
                <a:latin typeface="Arial Narrow"/>
                <a:cs typeface="Arial Narrow"/>
              </a:rPr>
              <a:t>complex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70" i="1">
                <a:solidFill>
                  <a:srgbClr val="757575"/>
                </a:solidFill>
                <a:latin typeface="Arial Narrow"/>
                <a:cs typeface="Arial Narrow"/>
              </a:rPr>
              <a:t>architecture?</a:t>
            </a:r>
            <a:r>
              <a:rPr dirty="0" sz="1400" spc="22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45" i="1">
                <a:solidFill>
                  <a:srgbClr val="757575"/>
                </a:solidFill>
                <a:latin typeface="Arial Narrow"/>
                <a:cs typeface="Arial Narrow"/>
              </a:rPr>
              <a:t>For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80" i="1">
                <a:solidFill>
                  <a:srgbClr val="757575"/>
                </a:solidFill>
                <a:latin typeface="Arial Narrow"/>
                <a:cs typeface="Arial Narrow"/>
              </a:rPr>
              <a:t>generalisation</a:t>
            </a:r>
            <a:r>
              <a:rPr dirty="0" sz="14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85" i="1">
                <a:solidFill>
                  <a:srgbClr val="757575"/>
                </a:solidFill>
                <a:latin typeface="Arial Narrow"/>
                <a:cs typeface="Arial Narrow"/>
              </a:rPr>
              <a:t>between</a:t>
            </a:r>
            <a:r>
              <a:rPr dirty="0" sz="14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400" spc="85" i="1">
                <a:solidFill>
                  <a:srgbClr val="757575"/>
                </a:solidFill>
                <a:latin typeface="Arial Narrow"/>
                <a:cs typeface="Arial Narrow"/>
              </a:rPr>
              <a:t>domains!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287" y="1735625"/>
            <a:ext cx="3819524" cy="256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2750" y="1721349"/>
            <a:ext cx="3981449" cy="259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61" y="2064878"/>
            <a:ext cx="38157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14" b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4800" spc="-2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800" spc="110" b="0">
                <a:solidFill>
                  <a:srgbClr val="FFFFFF"/>
                </a:solidFill>
                <a:latin typeface="Calibri"/>
                <a:cs typeface="Calibri"/>
              </a:rPr>
              <a:t>Thoughts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17386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Closing </a:t>
            </a:r>
            <a:r>
              <a:rPr dirty="0" spc="-85"/>
              <a:t>The</a:t>
            </a:r>
            <a:r>
              <a:rPr dirty="0" spc="-415"/>
              <a:t> </a:t>
            </a:r>
            <a:r>
              <a:rPr dirty="0" spc="-3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859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Final</a:t>
            </a:r>
            <a:r>
              <a:rPr dirty="0" sz="1000" spc="-15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757575"/>
                </a:solidFill>
                <a:latin typeface="Trebuchet MS"/>
                <a:cs typeface="Trebuchet MS"/>
              </a:rPr>
              <a:t>Thoughts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625" y="1605376"/>
            <a:ext cx="568525" cy="56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3104" y="1662775"/>
            <a:ext cx="1651000" cy="741045"/>
          </a:xfrm>
          <a:custGeom>
            <a:avLst/>
            <a:gdLst/>
            <a:ahLst/>
            <a:cxnLst/>
            <a:rect l="l" t="t" r="r" b="b"/>
            <a:pathLst>
              <a:path w="1651000" h="741044">
                <a:moveTo>
                  <a:pt x="160632" y="0"/>
                </a:moveTo>
                <a:lnTo>
                  <a:pt x="408982" y="0"/>
                </a:lnTo>
                <a:lnTo>
                  <a:pt x="781507" y="0"/>
                </a:lnTo>
                <a:lnTo>
                  <a:pt x="1650732" y="0"/>
                </a:lnTo>
                <a:lnTo>
                  <a:pt x="1650732" y="432249"/>
                </a:lnTo>
                <a:lnTo>
                  <a:pt x="1650732" y="617499"/>
                </a:lnTo>
                <a:lnTo>
                  <a:pt x="1650732" y="740999"/>
                </a:lnTo>
                <a:lnTo>
                  <a:pt x="781507" y="740999"/>
                </a:lnTo>
                <a:lnTo>
                  <a:pt x="408982" y="740999"/>
                </a:lnTo>
                <a:lnTo>
                  <a:pt x="160632" y="740999"/>
                </a:lnTo>
                <a:lnTo>
                  <a:pt x="160632" y="617499"/>
                </a:lnTo>
                <a:lnTo>
                  <a:pt x="0" y="451772"/>
                </a:lnTo>
                <a:lnTo>
                  <a:pt x="160632" y="432249"/>
                </a:lnTo>
                <a:lnTo>
                  <a:pt x="160632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4388" y="1647766"/>
            <a:ext cx="1289050" cy="7594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70" i="1">
                <a:solidFill>
                  <a:srgbClr val="757575"/>
                </a:solidFill>
                <a:latin typeface="Arial Narrow"/>
                <a:cs typeface="Arial Narrow"/>
              </a:rPr>
              <a:t>“What’s</a:t>
            </a:r>
            <a:r>
              <a:rPr dirty="0" sz="1200" spc="-8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Arial Narrow"/>
                <a:cs typeface="Arial Narrow"/>
              </a:rPr>
              <a:t>the</a:t>
            </a:r>
            <a:r>
              <a:rPr dirty="0" sz="1200" spc="-8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80" i="1">
                <a:solidFill>
                  <a:srgbClr val="757575"/>
                </a:solidFill>
                <a:latin typeface="Arial Narrow"/>
                <a:cs typeface="Arial Narrow"/>
              </a:rPr>
              <a:t>weather </a:t>
            </a:r>
            <a:r>
              <a:rPr dirty="0" sz="1200" spc="4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like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85" i="1">
                <a:solidFill>
                  <a:srgbClr val="757575"/>
                </a:solidFill>
                <a:latin typeface="Arial Narrow"/>
                <a:cs typeface="Arial Narrow"/>
              </a:rPr>
              <a:t>tomorrow?”</a:t>
            </a:r>
            <a:endParaRPr sz="1200">
              <a:latin typeface="Arial Narrow"/>
              <a:cs typeface="Arial Narrow"/>
            </a:endParaRPr>
          </a:p>
          <a:p>
            <a:pPr algn="ctr" marL="276225" marR="267970">
              <a:lnSpc>
                <a:spcPct val="101600"/>
              </a:lnSpc>
              <a:spcBef>
                <a:spcPts val="910"/>
              </a:spcBef>
            </a:pPr>
            <a:r>
              <a:rPr dirty="0" sz="800">
                <a:solidFill>
                  <a:srgbClr val="767777"/>
                </a:solidFill>
                <a:latin typeface="Calibri"/>
                <a:cs typeface="Calibri"/>
              </a:rPr>
              <a:t>(User </a:t>
            </a:r>
            <a:r>
              <a:rPr dirty="0" sz="800" spc="10">
                <a:solidFill>
                  <a:srgbClr val="767777"/>
                </a:solidFill>
                <a:latin typeface="Calibri"/>
                <a:cs typeface="Calibri"/>
              </a:rPr>
              <a:t>Request</a:t>
            </a:r>
            <a:r>
              <a:rPr dirty="0" sz="800" spc="-114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767777"/>
                </a:solidFill>
                <a:latin typeface="Calibri"/>
                <a:cs typeface="Calibri"/>
              </a:rPr>
              <a:t>via  </a:t>
            </a:r>
            <a:r>
              <a:rPr dirty="0" u="sng" sz="80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text</a:t>
            </a:r>
            <a:r>
              <a:rPr dirty="0" sz="800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767777"/>
                </a:solidFill>
                <a:latin typeface="Calibri"/>
                <a:cs typeface="Calibri"/>
              </a:rPr>
              <a:t>or</a:t>
            </a:r>
            <a:r>
              <a:rPr dirty="0" sz="800" spc="-75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voice)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0050" y="675924"/>
            <a:ext cx="1760220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43180" rIns="0" bIns="0" rtlCol="0" vert="horz">
            <a:spAutoFit/>
          </a:bodyPr>
          <a:lstStyle/>
          <a:p>
            <a:pPr marL="655320" marR="238760" indent="-408940">
              <a:lnSpc>
                <a:spcPct val="100699"/>
              </a:lnSpc>
              <a:spcBef>
                <a:spcPts val="34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8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Training  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0675" y="997611"/>
            <a:ext cx="1054735" cy="434340"/>
          </a:xfrm>
          <a:custGeom>
            <a:avLst/>
            <a:gdLst/>
            <a:ahLst/>
            <a:cxnLst/>
            <a:rect l="l" t="t" r="r" b="b"/>
            <a:pathLst>
              <a:path w="1054735" h="434340">
                <a:moveTo>
                  <a:pt x="0" y="434237"/>
                </a:moveTo>
                <a:lnTo>
                  <a:pt x="1054455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19140" y="981152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5">
                <a:moveTo>
                  <a:pt x="11981" y="31007"/>
                </a:moveTo>
                <a:lnTo>
                  <a:pt x="0" y="1912"/>
                </a:lnTo>
                <a:lnTo>
                  <a:pt x="45959" y="0"/>
                </a:lnTo>
                <a:lnTo>
                  <a:pt x="11981" y="310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9140" y="981152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5">
                <a:moveTo>
                  <a:pt x="11981" y="31007"/>
                </a:moveTo>
                <a:lnTo>
                  <a:pt x="45959" y="0"/>
                </a:lnTo>
                <a:lnTo>
                  <a:pt x="0" y="1912"/>
                </a:lnTo>
                <a:lnTo>
                  <a:pt x="11981" y="3100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07599" y="3189574"/>
            <a:ext cx="1760220" cy="662305"/>
          </a:xfrm>
          <a:prstGeom prst="rect">
            <a:avLst/>
          </a:prstGeom>
          <a:solidFill>
            <a:srgbClr val="71CDC1"/>
          </a:solidFill>
        </p:spPr>
        <p:txBody>
          <a:bodyPr wrap="square" lIns="0" tIns="43180" rIns="0" bIns="0" rtlCol="0" vert="horz">
            <a:spAutoFit/>
          </a:bodyPr>
          <a:lstStyle/>
          <a:p>
            <a:pPr marL="537210" marR="361950" indent="-167640">
              <a:lnSpc>
                <a:spcPct val="100699"/>
              </a:lnSpc>
              <a:spcBef>
                <a:spcPts val="340"/>
              </a:spcBef>
            </a:pP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Retrain</a:t>
            </a:r>
            <a:r>
              <a:rPr dirty="0" sz="18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ML 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7599" y="1460962"/>
            <a:ext cx="1760220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43180" rIns="0" bIns="0" rtlCol="0" vert="horz">
            <a:spAutoFit/>
          </a:bodyPr>
          <a:lstStyle/>
          <a:p>
            <a:pPr marL="655320" marR="97790" indent="-550545">
              <a:lnSpc>
                <a:spcPct val="100699"/>
              </a:lnSpc>
              <a:spcBef>
                <a:spcPts val="340"/>
              </a:spcBef>
            </a:pP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dirty="0" sz="18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Training  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21925" y="975850"/>
            <a:ext cx="1170305" cy="267970"/>
          </a:xfrm>
          <a:custGeom>
            <a:avLst/>
            <a:gdLst/>
            <a:ahLst/>
            <a:cxnLst/>
            <a:rect l="l" t="t" r="r" b="b"/>
            <a:pathLst>
              <a:path w="1170304" h="267969">
                <a:moveTo>
                  <a:pt x="0" y="0"/>
                </a:moveTo>
                <a:lnTo>
                  <a:pt x="1170089" y="26775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88505" y="1228265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5">
                <a:moveTo>
                  <a:pt x="0" y="30672"/>
                </a:moveTo>
                <a:lnTo>
                  <a:pt x="7018" y="0"/>
                </a:lnTo>
                <a:lnTo>
                  <a:pt x="45645" y="24978"/>
                </a:lnTo>
                <a:lnTo>
                  <a:pt x="0" y="3067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88505" y="1228265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5">
                <a:moveTo>
                  <a:pt x="0" y="30672"/>
                </a:moveTo>
                <a:lnTo>
                  <a:pt x="45645" y="24978"/>
                </a:lnTo>
                <a:lnTo>
                  <a:pt x="7018" y="0"/>
                </a:lnTo>
                <a:lnTo>
                  <a:pt x="0" y="3067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70050" y="4124399"/>
            <a:ext cx="1760220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43180" rIns="0" bIns="0" rtlCol="0" vert="horz">
            <a:spAutoFit/>
          </a:bodyPr>
          <a:lstStyle/>
          <a:p>
            <a:pPr marL="179705" marR="172085" indent="342265">
              <a:lnSpc>
                <a:spcPct val="100699"/>
              </a:lnSpc>
              <a:spcBef>
                <a:spcPts val="340"/>
              </a:spcBef>
            </a:pP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Relabel  Collected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3049" y="3189574"/>
            <a:ext cx="1760220" cy="662305"/>
          </a:xfrm>
          <a:prstGeom prst="rect">
            <a:avLst/>
          </a:prstGeom>
          <a:solidFill>
            <a:srgbClr val="757575"/>
          </a:solidFill>
        </p:spPr>
        <p:txBody>
          <a:bodyPr wrap="square" lIns="0" tIns="43180" rIns="0" bIns="0" rtlCol="0" vert="horz">
            <a:spAutoFit/>
          </a:bodyPr>
          <a:lstStyle/>
          <a:p>
            <a:pPr marL="585470" marR="207645" indent="-370840">
              <a:lnSpc>
                <a:spcPct val="100699"/>
              </a:lnSpc>
              <a:spcBef>
                <a:spcPts val="340"/>
              </a:spcBef>
            </a:pP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Improved 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6774" y="4163100"/>
            <a:ext cx="1122680" cy="316865"/>
          </a:xfrm>
          <a:custGeom>
            <a:avLst/>
            <a:gdLst/>
            <a:ahLst/>
            <a:cxnLst/>
            <a:rect l="l" t="t" r="r" b="b"/>
            <a:pathLst>
              <a:path w="1122679" h="316864">
                <a:moveTo>
                  <a:pt x="1122200" y="0"/>
                </a:moveTo>
                <a:lnTo>
                  <a:pt x="0" y="31686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35175" y="4464829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873" y="30281"/>
                </a:moveTo>
                <a:lnTo>
                  <a:pt x="0" y="26886"/>
                </a:lnTo>
                <a:lnTo>
                  <a:pt x="37323" y="0"/>
                </a:lnTo>
                <a:lnTo>
                  <a:pt x="45873" y="3028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35175" y="4464829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7323" y="0"/>
                </a:moveTo>
                <a:lnTo>
                  <a:pt x="0" y="26886"/>
                </a:lnTo>
                <a:lnTo>
                  <a:pt x="45873" y="30281"/>
                </a:lnTo>
                <a:lnTo>
                  <a:pt x="37323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07144" y="4027079"/>
            <a:ext cx="1071245" cy="370205"/>
          </a:xfrm>
          <a:custGeom>
            <a:avLst/>
            <a:gdLst/>
            <a:ahLst/>
            <a:cxnLst/>
            <a:rect l="l" t="t" r="r" b="b"/>
            <a:pathLst>
              <a:path w="1071245" h="370204">
                <a:moveTo>
                  <a:pt x="1070980" y="369845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66286" y="4012208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5" h="29845">
                <a:moveTo>
                  <a:pt x="35722" y="29742"/>
                </a:moveTo>
                <a:lnTo>
                  <a:pt x="0" y="761"/>
                </a:lnTo>
                <a:lnTo>
                  <a:pt x="45992" y="0"/>
                </a:lnTo>
                <a:lnTo>
                  <a:pt x="35722" y="2974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66286" y="4012208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5" h="29845">
                <a:moveTo>
                  <a:pt x="45992" y="0"/>
                </a:moveTo>
                <a:lnTo>
                  <a:pt x="0" y="761"/>
                </a:lnTo>
                <a:lnTo>
                  <a:pt x="35722" y="29742"/>
                </a:lnTo>
                <a:lnTo>
                  <a:pt x="45992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2550" y="2608024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39884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76817" y="2564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76817" y="2564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87500" y="2339200"/>
            <a:ext cx="0" cy="589280"/>
          </a:xfrm>
          <a:custGeom>
            <a:avLst/>
            <a:gdLst/>
            <a:ahLst/>
            <a:cxnLst/>
            <a:rect l="l" t="t" r="r" b="b"/>
            <a:pathLst>
              <a:path w="0" h="589280">
                <a:moveTo>
                  <a:pt x="0" y="0"/>
                </a:moveTo>
                <a:lnTo>
                  <a:pt x="0" y="5887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71767" y="2927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71767" y="2927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24" y="4877000"/>
            <a:ext cx="480423" cy="23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63" y="0"/>
            <a:ext cx="9130473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6950" y="2256327"/>
            <a:ext cx="6622549" cy="2887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089" y="479235"/>
            <a:ext cx="823023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20">
                <a:solidFill>
                  <a:srgbClr val="FFFFFF"/>
                </a:solidFill>
              </a:rPr>
              <a:t>An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u="heavy" sz="30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open</a:t>
            </a:r>
            <a:r>
              <a:rPr dirty="0" u="heavy" sz="3000" spc="-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00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source</a:t>
            </a:r>
            <a:r>
              <a:rPr dirty="0" sz="3000" spc="-95">
                <a:solidFill>
                  <a:srgbClr val="FFFFFF"/>
                </a:solidFill>
              </a:rPr>
              <a:t>,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u="heavy" sz="30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highly</a:t>
            </a:r>
            <a:r>
              <a:rPr dirty="0" u="heavy" sz="3000" spc="-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0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scalable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u="heavy" sz="30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ML</a:t>
            </a:r>
            <a:r>
              <a:rPr dirty="0" sz="3000" spc="-310">
                <a:solidFill>
                  <a:srgbClr val="FFFFFF"/>
                </a:solidFill>
              </a:rPr>
              <a:t> </a:t>
            </a:r>
            <a:r>
              <a:rPr dirty="0" sz="3000" spc="-60">
                <a:solidFill>
                  <a:srgbClr val="FFFFFF"/>
                </a:solidFill>
              </a:rPr>
              <a:t>framework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sz="3000" spc="-40">
                <a:solidFill>
                  <a:srgbClr val="FFFFFF"/>
                </a:solidFill>
              </a:rPr>
              <a:t>to  </a:t>
            </a:r>
            <a:r>
              <a:rPr dirty="0" sz="3000" spc="-45">
                <a:solidFill>
                  <a:srgbClr val="FFFFFF"/>
                </a:solidFill>
              </a:rPr>
              <a:t>build</a:t>
            </a:r>
            <a:endParaRPr sz="3000"/>
          </a:p>
          <a:p>
            <a:pPr algn="ctr">
              <a:lnSpc>
                <a:spcPct val="100000"/>
              </a:lnSpc>
            </a:pPr>
            <a:r>
              <a:rPr dirty="0" u="heavy" sz="30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conversational</a:t>
            </a:r>
            <a:r>
              <a:rPr dirty="0" u="heavy" sz="3000" spc="-3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0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software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16871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Open</a:t>
            </a:r>
            <a:r>
              <a:rPr dirty="0" spc="-229"/>
              <a:t> </a:t>
            </a:r>
            <a:r>
              <a:rPr dirty="0" spc="-35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859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Final</a:t>
            </a:r>
            <a:r>
              <a:rPr dirty="0" sz="1000" spc="-15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757575"/>
                </a:solidFill>
                <a:latin typeface="Trebuchet MS"/>
                <a:cs typeface="Trebuchet MS"/>
              </a:rPr>
              <a:t>Thoughts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50" y="960230"/>
            <a:ext cx="5612765" cy="281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For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those that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are</a:t>
            </a:r>
            <a:r>
              <a:rPr dirty="0" sz="1800" spc="-27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curious: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850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850265" algn="l"/>
                <a:tab pos="850900" algn="l"/>
              </a:tabLst>
            </a:pP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Handling </a:t>
            </a:r>
            <a:r>
              <a:rPr dirty="0" sz="1800" spc="-30">
                <a:solidFill>
                  <a:srgbClr val="757575"/>
                </a:solidFill>
                <a:latin typeface="Calibri"/>
                <a:cs typeface="Calibri"/>
              </a:rPr>
              <a:t>OOV</a:t>
            </a:r>
            <a:r>
              <a:rPr dirty="0" sz="1800" spc="-1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words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850900" indent="-374650">
              <a:lnSpc>
                <a:spcPct val="100000"/>
              </a:lnSpc>
              <a:buFont typeface="Arial"/>
              <a:buChar char="●"/>
              <a:tabLst>
                <a:tab pos="850265" algn="l"/>
                <a:tab pos="850900" algn="l"/>
              </a:tabLst>
            </a:pPr>
            <a:r>
              <a:rPr dirty="0" sz="1900" spc="-25">
                <a:solidFill>
                  <a:srgbClr val="757575"/>
                </a:solidFill>
                <a:latin typeface="Calibri"/>
                <a:cs typeface="Calibri"/>
              </a:rPr>
              <a:t>Multi </a:t>
            </a: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language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entity</a:t>
            </a:r>
            <a:r>
              <a:rPr dirty="0" sz="1900" spc="-17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5">
                <a:solidFill>
                  <a:srgbClr val="757575"/>
                </a:solidFill>
                <a:latin typeface="Calibri"/>
                <a:cs typeface="Calibri"/>
              </a:rPr>
              <a:t>recognition</a:t>
            </a:r>
            <a:endParaRPr sz="1900">
              <a:latin typeface="Calibri"/>
              <a:cs typeface="Calibri"/>
            </a:endParaRPr>
          </a:p>
          <a:p>
            <a:pPr marL="850900" indent="-374650">
              <a:lnSpc>
                <a:spcPct val="100000"/>
              </a:lnSpc>
              <a:spcBef>
                <a:spcPts val="2145"/>
              </a:spcBef>
              <a:buFont typeface="Arial"/>
              <a:buChar char="●"/>
              <a:tabLst>
                <a:tab pos="850265" algn="l"/>
                <a:tab pos="850900" algn="l"/>
              </a:tabLst>
            </a:pP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Combination </a:t>
            </a:r>
            <a:r>
              <a:rPr dirty="0" sz="1900">
                <a:solidFill>
                  <a:srgbClr val="757575"/>
                </a:solidFill>
                <a:latin typeface="Calibri"/>
                <a:cs typeface="Calibri"/>
              </a:rPr>
              <a:t>of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dialogue</a:t>
            </a:r>
            <a:r>
              <a:rPr dirty="0" sz="1900" spc="-19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models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We’re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constantly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working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on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improving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757575"/>
                </a:solidFill>
                <a:latin typeface="Calibri"/>
                <a:cs typeface="Calibri"/>
              </a:rPr>
              <a:t>our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757575"/>
                </a:solidFill>
                <a:latin typeface="Calibri"/>
                <a:cs typeface="Calibri"/>
              </a:rPr>
              <a:t>models!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49" y="463581"/>
            <a:ext cx="17799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Current</a:t>
            </a:r>
            <a:r>
              <a:rPr dirty="0" spc="-215"/>
              <a:t> </a:t>
            </a:r>
            <a:r>
              <a:rPr dirty="0" spc="-5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859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Final</a:t>
            </a:r>
            <a:r>
              <a:rPr dirty="0" sz="1000" spc="-15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757575"/>
                </a:solidFill>
                <a:latin typeface="Trebuchet MS"/>
                <a:cs typeface="Trebuchet MS"/>
              </a:rPr>
              <a:t>Thoughts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00" y="3268290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5" h="0">
                <a:moveTo>
                  <a:pt x="0" y="0"/>
                </a:moveTo>
                <a:lnTo>
                  <a:pt x="1938525" y="0"/>
                </a:lnTo>
              </a:path>
            </a:pathLst>
          </a:custGeom>
          <a:ln w="11429">
            <a:solidFill>
              <a:srgbClr val="319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8341" y="960230"/>
            <a:ext cx="6910070" cy="283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Good</a:t>
            </a:r>
            <a:r>
              <a:rPr dirty="0" sz="18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reads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57575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rainy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day:</a:t>
            </a:r>
            <a:endParaRPr sz="1800">
              <a:latin typeface="Calibri"/>
              <a:cs typeface="Calibri"/>
            </a:endParaRPr>
          </a:p>
          <a:p>
            <a:pPr marL="789305" indent="-367665">
              <a:lnSpc>
                <a:spcPct val="100000"/>
              </a:lnSpc>
              <a:spcBef>
                <a:spcPts val="1370"/>
              </a:spcBef>
              <a:buFont typeface="Arial"/>
              <a:buChar char="●"/>
              <a:tabLst>
                <a:tab pos="789305" algn="l"/>
                <a:tab pos="789940" algn="l"/>
              </a:tabLst>
            </a:pPr>
            <a:r>
              <a:rPr dirty="0" sz="1800" spc="50">
                <a:solidFill>
                  <a:srgbClr val="757575"/>
                </a:solidFill>
                <a:latin typeface="Calibri"/>
                <a:cs typeface="Calibri"/>
              </a:rPr>
              <a:t>Last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757575"/>
                </a:solidFill>
                <a:latin typeface="Calibri"/>
                <a:cs typeface="Calibri"/>
              </a:rPr>
              <a:t>Words: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Computational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Linguistics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Deep</a:t>
            </a:r>
            <a:r>
              <a:rPr dirty="0" sz="18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Learning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(</a:t>
            </a:r>
            <a:r>
              <a:rPr dirty="0" u="heavy" sz="1800" spc="2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libri"/>
                <a:cs typeface="Calibri"/>
                <a:hlinkClick r:id="rId2"/>
              </a:rPr>
              <a:t>blog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320"/>
              </a:spcBef>
            </a:pPr>
            <a:r>
              <a:rPr dirty="0" u="sng" sz="1000" spc="10">
                <a:solidFill>
                  <a:srgbClr val="319DFF"/>
                </a:solidFill>
                <a:uFill>
                  <a:solidFill>
                    <a:srgbClr val="319DFF"/>
                  </a:solidFill>
                </a:uFill>
                <a:latin typeface="Calibri"/>
                <a:cs typeface="Calibri"/>
                <a:hlinkClick r:id="rId3"/>
              </a:rPr>
              <a:t>https://goo.gl/lGSRuj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789305" indent="-367665">
              <a:lnSpc>
                <a:spcPct val="100000"/>
              </a:lnSpc>
              <a:buFont typeface="Arial"/>
              <a:buChar char="●"/>
              <a:tabLst>
                <a:tab pos="789305" algn="l"/>
                <a:tab pos="789940" algn="l"/>
              </a:tabLst>
            </a:pP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Starspace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Embeddings</a:t>
            </a:r>
            <a:r>
              <a:rPr dirty="0" sz="1800" spc="-1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(</a:t>
            </a:r>
            <a:r>
              <a:rPr dirty="0" u="heavy" sz="1800" spc="2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libri"/>
                <a:cs typeface="Calibri"/>
                <a:hlinkClick r:id="rId4"/>
              </a:rPr>
              <a:t>paper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345"/>
              </a:spcBef>
            </a:pPr>
            <a:r>
              <a:rPr dirty="0" u="sng" sz="1000">
                <a:solidFill>
                  <a:srgbClr val="319DFF"/>
                </a:solidFill>
                <a:uFill>
                  <a:solidFill>
                    <a:srgbClr val="319DFF"/>
                  </a:solidFill>
                </a:uFill>
                <a:latin typeface="Calibri"/>
                <a:cs typeface="Calibri"/>
                <a:hlinkClick r:id="rId4"/>
              </a:rPr>
              <a:t>https://arxiv.org/abs/1709.03856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789305" indent="-367665">
              <a:lnSpc>
                <a:spcPct val="100000"/>
              </a:lnSpc>
              <a:buFont typeface="Arial"/>
              <a:buChar char="●"/>
              <a:tabLst>
                <a:tab pos="789305" algn="l"/>
                <a:tab pos="789940" algn="l"/>
              </a:tabLst>
            </a:pP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End-to-End</a:t>
            </a:r>
            <a:r>
              <a:rPr dirty="0" sz="18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dialogue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system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757575"/>
                </a:solidFill>
                <a:latin typeface="Calibri"/>
                <a:cs typeface="Calibri"/>
              </a:rPr>
              <a:t>using</a:t>
            </a:r>
            <a:r>
              <a:rPr dirty="0" sz="18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RNN</a:t>
            </a:r>
            <a:r>
              <a:rPr dirty="0" sz="18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(</a:t>
            </a:r>
            <a:r>
              <a:rPr dirty="0" u="heavy" sz="1800" spc="2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libri"/>
                <a:cs typeface="Calibri"/>
                <a:hlinkClick r:id="rId5"/>
              </a:rPr>
              <a:t>paper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345"/>
              </a:spcBef>
            </a:pPr>
            <a:r>
              <a:rPr dirty="0" sz="1000">
                <a:solidFill>
                  <a:srgbClr val="319DFF"/>
                </a:solidFill>
                <a:latin typeface="Calibri"/>
                <a:cs typeface="Calibri"/>
                <a:hlinkClick r:id="rId5"/>
              </a:rPr>
              <a:t>https://arxiv.org/pdf/1604.04562.pdf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789305" indent="-367665">
              <a:lnSpc>
                <a:spcPct val="100000"/>
              </a:lnSpc>
              <a:buFont typeface="Arial"/>
              <a:buChar char="●"/>
              <a:tabLst>
                <a:tab pos="789305" algn="l"/>
                <a:tab pos="789940" algn="l"/>
              </a:tabLst>
            </a:pPr>
            <a:r>
              <a:rPr dirty="0" sz="1800" spc="-35">
                <a:solidFill>
                  <a:srgbClr val="757575"/>
                </a:solidFill>
                <a:latin typeface="Calibri"/>
                <a:cs typeface="Calibri"/>
              </a:rPr>
              <a:t>MemN2N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in python</a:t>
            </a:r>
            <a:r>
              <a:rPr dirty="0" sz="1800" spc="-1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(</a:t>
            </a:r>
            <a:r>
              <a:rPr dirty="0" sz="1800" spc="25">
                <a:solidFill>
                  <a:srgbClr val="0097A7"/>
                </a:solidFill>
                <a:latin typeface="Calibri"/>
                <a:cs typeface="Calibri"/>
                <a:hlinkClick r:id="rId6"/>
              </a:rPr>
              <a:t>github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8309" y="375800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 h="0">
                <a:moveTo>
                  <a:pt x="0" y="0"/>
                </a:moveTo>
                <a:lnTo>
                  <a:pt x="623847" y="0"/>
                </a:lnTo>
              </a:path>
            </a:pathLst>
          </a:custGeom>
          <a:ln w="20574">
            <a:solidFill>
              <a:srgbClr val="009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5200" y="3809944"/>
            <a:ext cx="27946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00" spc="5">
                <a:solidFill>
                  <a:srgbClr val="319DFF"/>
                </a:solidFill>
                <a:uFill>
                  <a:solidFill>
                    <a:srgbClr val="319DFF"/>
                  </a:solidFill>
                </a:uFill>
                <a:latin typeface="Calibri"/>
                <a:cs typeface="Calibri"/>
                <a:hlinkClick r:id="rId6"/>
              </a:rPr>
              <a:t>https://github.com/vinhkhuc/MemN2N-babi-python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524" y="4107557"/>
            <a:ext cx="5033645" cy="5759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Sentence </a:t>
            </a:r>
            <a:r>
              <a:rPr dirty="0" sz="1800" spc="45">
                <a:solidFill>
                  <a:srgbClr val="757575"/>
                </a:solidFill>
                <a:latin typeface="Calibri"/>
                <a:cs typeface="Calibri"/>
              </a:rPr>
              <a:t>Embeddings</a:t>
            </a:r>
            <a:r>
              <a:rPr dirty="0" sz="1800" spc="-13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(</a:t>
            </a:r>
            <a:r>
              <a:rPr dirty="0" u="heavy" sz="1800" spc="2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libri"/>
                <a:cs typeface="Calibri"/>
                <a:hlinkClick r:id="rId7"/>
              </a:rPr>
              <a:t>blog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345"/>
              </a:spcBef>
            </a:pPr>
            <a:r>
              <a:rPr dirty="0" u="sng" sz="1000" spc="10">
                <a:solidFill>
                  <a:srgbClr val="319DFF"/>
                </a:solidFill>
                <a:uFill>
                  <a:solidFill>
                    <a:srgbClr val="319DFF"/>
                  </a:solidFill>
                </a:uFill>
                <a:latin typeface="Calibri"/>
                <a:cs typeface="Calibri"/>
              </a:rPr>
              <a:t>https://medium.com/huggingface/universal-word-sentence-embeddings-ce48ddc8fc3a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49" y="463581"/>
            <a:ext cx="10052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859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Final</a:t>
            </a:r>
            <a:r>
              <a:rPr dirty="0" sz="1000" spc="-15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5" b="1">
                <a:solidFill>
                  <a:srgbClr val="757575"/>
                </a:solidFill>
                <a:latin typeface="Trebuchet MS"/>
                <a:cs typeface="Trebuchet MS"/>
              </a:rPr>
              <a:t>Thoughts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41" y="960230"/>
            <a:ext cx="7186930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757575"/>
                </a:solidFill>
                <a:latin typeface="Calibri"/>
                <a:cs typeface="Calibri"/>
              </a:rPr>
              <a:t>4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take </a:t>
            </a: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home</a:t>
            </a:r>
            <a:r>
              <a:rPr dirty="0" sz="1800" spc="-16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thoughts: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774700" marR="5080" indent="-374650">
              <a:lnSpc>
                <a:spcPct val="113999"/>
              </a:lnSpc>
              <a:buFont typeface="Arial"/>
              <a:buChar char="●"/>
              <a:tabLst>
                <a:tab pos="774065" algn="l"/>
                <a:tab pos="775335" algn="l"/>
              </a:tabLst>
            </a:pP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Techniques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to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handle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50">
                <a:solidFill>
                  <a:srgbClr val="757575"/>
                </a:solidFill>
                <a:latin typeface="Calibri"/>
                <a:cs typeface="Calibri"/>
              </a:rPr>
              <a:t>small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data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5">
                <a:solidFill>
                  <a:srgbClr val="757575"/>
                </a:solidFill>
                <a:latin typeface="Calibri"/>
                <a:cs typeface="Calibri"/>
              </a:rPr>
              <a:t>sets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0">
                <a:solidFill>
                  <a:srgbClr val="757575"/>
                </a:solidFill>
                <a:latin typeface="Calibri"/>
                <a:cs typeface="Calibri"/>
              </a:rPr>
              <a:t>are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key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to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757575"/>
                </a:solidFill>
                <a:latin typeface="Calibri"/>
                <a:cs typeface="Calibri"/>
              </a:rPr>
              <a:t>get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757575"/>
                </a:solidFill>
                <a:latin typeface="Calibri"/>
                <a:cs typeface="Calibri"/>
              </a:rPr>
              <a:t>started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with 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conversational</a:t>
            </a:r>
            <a:r>
              <a:rPr dirty="0" sz="19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757575"/>
                </a:solidFill>
                <a:latin typeface="Calibri"/>
                <a:cs typeface="Calibri"/>
              </a:rPr>
              <a:t>AI</a:t>
            </a:r>
            <a:endParaRPr sz="1900">
              <a:latin typeface="Calibri"/>
              <a:cs typeface="Calibri"/>
            </a:endParaRPr>
          </a:p>
          <a:p>
            <a:pPr marL="774700" marR="546735" indent="-374650">
              <a:lnSpc>
                <a:spcPct val="115100"/>
              </a:lnSpc>
              <a:spcBef>
                <a:spcPts val="975"/>
              </a:spcBef>
              <a:buFont typeface="Arial"/>
              <a:buChar char="●"/>
              <a:tabLst>
                <a:tab pos="774065" algn="l"/>
                <a:tab pos="775335" algn="l"/>
              </a:tabLst>
            </a:pPr>
            <a:r>
              <a:rPr dirty="0" sz="1900" spc="10">
                <a:solidFill>
                  <a:srgbClr val="757575"/>
                </a:solidFill>
                <a:latin typeface="Calibri"/>
                <a:cs typeface="Calibri"/>
              </a:rPr>
              <a:t>Deep</a:t>
            </a:r>
            <a:r>
              <a:rPr dirty="0" sz="19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-60">
                <a:solidFill>
                  <a:srgbClr val="757575"/>
                </a:solidFill>
                <a:latin typeface="Calibri"/>
                <a:cs typeface="Calibri"/>
              </a:rPr>
              <a:t>ML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techniques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help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advance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20">
                <a:solidFill>
                  <a:srgbClr val="757575"/>
                </a:solidFill>
                <a:latin typeface="Calibri"/>
                <a:cs typeface="Calibri"/>
              </a:rPr>
              <a:t>state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757575"/>
                </a:solidFill>
                <a:latin typeface="Calibri"/>
                <a:cs typeface="Calibri"/>
              </a:rPr>
              <a:t>of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art</a:t>
            </a:r>
            <a:r>
              <a:rPr dirty="0" sz="19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NLU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5">
                <a:solidFill>
                  <a:srgbClr val="757575"/>
                </a:solidFill>
                <a:latin typeface="Calibri"/>
                <a:cs typeface="Calibri"/>
              </a:rPr>
              <a:t>and 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conversational</a:t>
            </a:r>
            <a:r>
              <a:rPr dirty="0" sz="19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757575"/>
                </a:solidFill>
                <a:latin typeface="Calibri"/>
                <a:cs typeface="Calibri"/>
              </a:rPr>
              <a:t>AI</a:t>
            </a:r>
            <a:endParaRPr sz="1900">
              <a:latin typeface="Calibri"/>
              <a:cs typeface="Calibri"/>
            </a:endParaRPr>
          </a:p>
          <a:p>
            <a:pPr marL="774700" marR="391160" indent="-374650">
              <a:lnSpc>
                <a:spcPct val="115100"/>
              </a:lnSpc>
              <a:spcBef>
                <a:spcPts val="980"/>
              </a:spcBef>
              <a:buFont typeface="Arial"/>
              <a:buChar char="●"/>
              <a:tabLst>
                <a:tab pos="774065" algn="l"/>
                <a:tab pos="775335" algn="l"/>
              </a:tabLst>
            </a:pP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Combine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-60">
                <a:solidFill>
                  <a:srgbClr val="757575"/>
                </a:solidFill>
                <a:latin typeface="Calibri"/>
                <a:cs typeface="Calibri"/>
              </a:rPr>
              <a:t>ML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757575"/>
                </a:solidFill>
                <a:latin typeface="Calibri"/>
                <a:cs typeface="Calibri"/>
              </a:rPr>
              <a:t>with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traditional</a:t>
            </a:r>
            <a:r>
              <a:rPr dirty="0" sz="1900" spc="-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0">
                <a:solidFill>
                  <a:srgbClr val="757575"/>
                </a:solidFill>
                <a:latin typeface="Calibri"/>
                <a:cs typeface="Calibri"/>
              </a:rPr>
              <a:t>Programming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45">
                <a:solidFill>
                  <a:srgbClr val="757575"/>
                </a:solidFill>
                <a:latin typeface="Calibri"/>
                <a:cs typeface="Calibri"/>
              </a:rPr>
              <a:t>and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5">
                <a:solidFill>
                  <a:srgbClr val="757575"/>
                </a:solidFill>
                <a:latin typeface="Calibri"/>
                <a:cs typeface="Calibri"/>
              </a:rPr>
              <a:t>Rules</a:t>
            </a:r>
            <a:r>
              <a:rPr dirty="0" sz="1900" spc="-4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757575"/>
                </a:solidFill>
                <a:latin typeface="Calibri"/>
                <a:cs typeface="Calibri"/>
              </a:rPr>
              <a:t>where  </a:t>
            </a:r>
            <a:r>
              <a:rPr dirty="0" sz="1900" spc="25">
                <a:solidFill>
                  <a:srgbClr val="757575"/>
                </a:solidFill>
                <a:latin typeface="Calibri"/>
                <a:cs typeface="Calibri"/>
              </a:rPr>
              <a:t>appropriate</a:t>
            </a:r>
            <a:endParaRPr sz="1900">
              <a:latin typeface="Calibri"/>
              <a:cs typeface="Calibri"/>
            </a:endParaRPr>
          </a:p>
          <a:p>
            <a:pPr marL="774700" indent="-37528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774065" algn="l"/>
                <a:tab pos="775335" algn="l"/>
              </a:tabLst>
            </a:pPr>
            <a:r>
              <a:rPr dirty="0" sz="1900" spc="25">
                <a:solidFill>
                  <a:srgbClr val="757575"/>
                </a:solidFill>
                <a:latin typeface="Calibri"/>
                <a:cs typeface="Calibri"/>
              </a:rPr>
              <a:t>Abandon </a:t>
            </a:r>
            <a:r>
              <a:rPr dirty="0" sz="1900" spc="10">
                <a:solidFill>
                  <a:srgbClr val="757575"/>
                </a:solidFill>
                <a:latin typeface="Calibri"/>
                <a:cs typeface="Calibri"/>
              </a:rPr>
              <a:t>flow</a:t>
            </a:r>
            <a:r>
              <a:rPr dirty="0" sz="1900" spc="-13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900" spc="30">
                <a:solidFill>
                  <a:srgbClr val="757575"/>
                </a:solidFill>
                <a:latin typeface="Calibri"/>
                <a:cs typeface="Calibri"/>
              </a:rPr>
              <a:t>charts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00" y="4877099"/>
            <a:ext cx="480248" cy="2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63" y="0"/>
            <a:ext cx="9130473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324" y="4877000"/>
            <a:ext cx="475600" cy="23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3499" y="0"/>
            <a:ext cx="4600575" cy="5143500"/>
          </a:xfrm>
          <a:custGeom>
            <a:avLst/>
            <a:gdLst/>
            <a:ahLst/>
            <a:cxnLst/>
            <a:rect l="l" t="t" r="r" b="b"/>
            <a:pathLst>
              <a:path w="4600575" h="5143500">
                <a:moveTo>
                  <a:pt x="0" y="5143499"/>
                </a:moveTo>
                <a:lnTo>
                  <a:pt x="0" y="0"/>
                </a:lnTo>
                <a:lnTo>
                  <a:pt x="4600499" y="0"/>
                </a:lnTo>
                <a:lnTo>
                  <a:pt x="4600499" y="5143499"/>
                </a:lnTo>
                <a:lnTo>
                  <a:pt x="0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6636" y="412479"/>
            <a:ext cx="14909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930">
              <a:lnSpc>
                <a:spcPct val="100000"/>
              </a:lnSpc>
              <a:spcBef>
                <a:spcPts val="100"/>
              </a:spcBef>
            </a:pPr>
            <a:r>
              <a:rPr dirty="0" sz="4000" spc="-140">
                <a:solidFill>
                  <a:srgbClr val="FFFFFF"/>
                </a:solidFill>
              </a:rPr>
              <a:t>Get </a:t>
            </a:r>
            <a:r>
              <a:rPr dirty="0" sz="4000" spc="-85">
                <a:solidFill>
                  <a:srgbClr val="FFFFFF"/>
                </a:solidFill>
              </a:rPr>
              <a:t>in  </a:t>
            </a:r>
            <a:r>
              <a:rPr dirty="0" sz="4000" spc="-95">
                <a:solidFill>
                  <a:srgbClr val="FFFFFF"/>
                </a:solidFill>
              </a:rPr>
              <a:t>touch!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533549" y="3155922"/>
            <a:ext cx="1466215" cy="12636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Justina</a:t>
            </a:r>
            <a:r>
              <a:rPr dirty="0" sz="14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Petraityte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60" i="1">
                <a:solidFill>
                  <a:srgbClr val="FFFFFF"/>
                </a:solidFill>
                <a:latin typeface="Arial Narrow"/>
                <a:cs typeface="Arial Narrow"/>
              </a:rPr>
              <a:t>Developer</a:t>
            </a:r>
            <a:r>
              <a:rPr dirty="0" sz="1400" spc="-125" i="1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dirty="0" sz="1400" spc="60" i="1">
                <a:solidFill>
                  <a:srgbClr val="FFFFFF"/>
                </a:solidFill>
                <a:latin typeface="Arial Narrow"/>
                <a:cs typeface="Arial Narrow"/>
              </a:rPr>
              <a:t>Advocate</a:t>
            </a:r>
            <a:endParaRPr sz="1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438150">
              <a:lnSpc>
                <a:spcPct val="116100"/>
              </a:lnSpc>
            </a:pPr>
            <a:r>
              <a:rPr dirty="0" u="heavy" sz="1400" spc="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alibri"/>
                <a:cs typeface="Calibri"/>
                <a:hlinkClick r:id="rId5"/>
              </a:rPr>
              <a:t>juste@rasa.ai </a:t>
            </a:r>
            <a:r>
              <a:rPr dirty="0" sz="1400" spc="5">
                <a:solidFill>
                  <a:srgbClr val="0097A7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@juste_petr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1127" y="2575219"/>
            <a:ext cx="841348" cy="41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59465" y="501860"/>
            <a:ext cx="23653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5" b="1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3000" spc="-9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000" spc="-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 b="1">
                <a:solidFill>
                  <a:srgbClr val="FFFFFF"/>
                </a:solidFill>
                <a:latin typeface="Trebuchet MS"/>
                <a:cs typeface="Trebuchet MS"/>
              </a:rPr>
              <a:t>hiring!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9575" y="1487987"/>
            <a:ext cx="1795780" cy="1351915"/>
          </a:xfrm>
          <a:custGeom>
            <a:avLst/>
            <a:gdLst/>
            <a:ahLst/>
            <a:cxnLst/>
            <a:rect l="l" t="t" r="r" b="b"/>
            <a:pathLst>
              <a:path w="1795779" h="1351914">
                <a:moveTo>
                  <a:pt x="0" y="0"/>
                </a:moveTo>
                <a:lnTo>
                  <a:pt x="1795499" y="0"/>
                </a:lnTo>
                <a:lnTo>
                  <a:pt x="1795499" y="1351499"/>
                </a:lnTo>
                <a:lnTo>
                  <a:pt x="0" y="1351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15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72859" y="1456304"/>
            <a:ext cx="112839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ML 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Product  </a:t>
            </a:r>
            <a:r>
              <a:rPr dirty="0" sz="1200" spc="35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dirty="0" sz="1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Calibri"/>
                <a:cs typeface="Calibri"/>
              </a:rPr>
              <a:t>Engineer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0600" y="2111608"/>
            <a:ext cx="12795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20">
                <a:solidFill>
                  <a:srgbClr val="D9D9D9"/>
                </a:solidFill>
                <a:latin typeface="Calibri"/>
                <a:cs typeface="Calibri"/>
              </a:rPr>
              <a:t>Help</a:t>
            </a:r>
            <a:r>
              <a:rPr dirty="0" sz="1000" spc="-5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D9D9D9"/>
                </a:solidFill>
                <a:latin typeface="Calibri"/>
                <a:cs typeface="Calibri"/>
              </a:rPr>
              <a:t>the</a:t>
            </a:r>
            <a:r>
              <a:rPr dirty="0" sz="1000" spc="-4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D9D9D9"/>
                </a:solidFill>
                <a:latin typeface="Calibri"/>
                <a:cs typeface="Calibri"/>
              </a:rPr>
              <a:t>teams</a:t>
            </a:r>
            <a:r>
              <a:rPr dirty="0" sz="1000" spc="-5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D9D9D9"/>
                </a:solidFill>
                <a:latin typeface="Calibri"/>
                <a:cs typeface="Calibri"/>
              </a:rPr>
              <a:t>who</a:t>
            </a:r>
            <a:r>
              <a:rPr dirty="0" sz="1000" spc="-4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D9D9D9"/>
                </a:solidFill>
                <a:latin typeface="Calibri"/>
                <a:cs typeface="Calibri"/>
              </a:rPr>
              <a:t>are  </a:t>
            </a:r>
            <a:r>
              <a:rPr dirty="0" sz="1000" spc="20">
                <a:solidFill>
                  <a:srgbClr val="D9D9D9"/>
                </a:solidFill>
                <a:latin typeface="Calibri"/>
                <a:cs typeface="Calibri"/>
              </a:rPr>
              <a:t>using </a:t>
            </a:r>
            <a:r>
              <a:rPr dirty="0" sz="1000" spc="25">
                <a:solidFill>
                  <a:srgbClr val="D9D9D9"/>
                </a:solidFill>
                <a:latin typeface="Calibri"/>
                <a:cs typeface="Calibri"/>
              </a:rPr>
              <a:t>Rasa </a:t>
            </a:r>
            <a:r>
              <a:rPr dirty="0" sz="1000" spc="15">
                <a:solidFill>
                  <a:srgbClr val="D9D9D9"/>
                </a:solidFill>
                <a:latin typeface="Calibri"/>
                <a:cs typeface="Calibri"/>
              </a:rPr>
              <a:t>Platform  succeed.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6699" y="1525337"/>
            <a:ext cx="1795780" cy="1351915"/>
          </a:xfrm>
          <a:custGeom>
            <a:avLst/>
            <a:gdLst/>
            <a:ahLst/>
            <a:cxnLst/>
            <a:rect l="l" t="t" r="r" b="b"/>
            <a:pathLst>
              <a:path w="1795779" h="1351914">
                <a:moveTo>
                  <a:pt x="0" y="0"/>
                </a:moveTo>
                <a:lnTo>
                  <a:pt x="1795499" y="0"/>
                </a:lnTo>
                <a:lnTo>
                  <a:pt x="1795499" y="1351499"/>
                </a:lnTo>
                <a:lnTo>
                  <a:pt x="0" y="1351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15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28584" y="1546792"/>
            <a:ext cx="806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r>
              <a:rPr dirty="0" sz="12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Calibri"/>
                <a:cs typeface="Calibri"/>
              </a:rPr>
              <a:t>Engineer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8575" y="2111608"/>
            <a:ext cx="13627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20">
                <a:solidFill>
                  <a:srgbClr val="D9D9D9"/>
                </a:solidFill>
                <a:latin typeface="Calibri"/>
                <a:cs typeface="Calibri"/>
              </a:rPr>
              <a:t>Help</a:t>
            </a:r>
            <a:r>
              <a:rPr dirty="0" sz="1000" spc="-4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D9D9D9"/>
                </a:solidFill>
                <a:latin typeface="Calibri"/>
                <a:cs typeface="Calibri"/>
              </a:rPr>
              <a:t>us</a:t>
            </a:r>
            <a:r>
              <a:rPr dirty="0" sz="1000" spc="-4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D9D9D9"/>
                </a:solidFill>
                <a:latin typeface="Calibri"/>
                <a:cs typeface="Calibri"/>
              </a:rPr>
              <a:t>push</a:t>
            </a:r>
            <a:r>
              <a:rPr dirty="0" sz="10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D9D9D9"/>
                </a:solidFill>
                <a:latin typeface="Calibri"/>
                <a:cs typeface="Calibri"/>
              </a:rPr>
              <a:t>the</a:t>
            </a:r>
            <a:r>
              <a:rPr dirty="0" sz="1000" spc="-4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D9D9D9"/>
                </a:solidFill>
                <a:latin typeface="Calibri"/>
                <a:cs typeface="Calibri"/>
              </a:rPr>
              <a:t>limits</a:t>
            </a:r>
            <a:r>
              <a:rPr dirty="0" sz="10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9D9D9"/>
                </a:solidFill>
                <a:latin typeface="Calibri"/>
                <a:cs typeface="Calibri"/>
              </a:rPr>
              <a:t>of  </a:t>
            </a:r>
            <a:r>
              <a:rPr dirty="0" sz="1000" spc="5">
                <a:solidFill>
                  <a:srgbClr val="D9D9D9"/>
                </a:solidFill>
                <a:latin typeface="Calibri"/>
                <a:cs typeface="Calibri"/>
              </a:rPr>
              <a:t>the </a:t>
            </a:r>
            <a:r>
              <a:rPr dirty="0" sz="1000" spc="15">
                <a:solidFill>
                  <a:srgbClr val="D9D9D9"/>
                </a:solidFill>
                <a:latin typeface="Calibri"/>
                <a:cs typeface="Calibri"/>
              </a:rPr>
              <a:t>conversational </a:t>
            </a:r>
            <a:r>
              <a:rPr dirty="0" sz="1000" spc="-15">
                <a:solidFill>
                  <a:srgbClr val="D9D9D9"/>
                </a:solidFill>
                <a:latin typeface="Calibri"/>
                <a:cs typeface="Calibri"/>
              </a:rPr>
              <a:t>AI  </a:t>
            </a:r>
            <a:r>
              <a:rPr dirty="0" sz="1000" spc="5">
                <a:solidFill>
                  <a:srgbClr val="D9D9D9"/>
                </a:solidFill>
                <a:latin typeface="Calibri"/>
                <a:cs typeface="Calibri"/>
              </a:rPr>
              <a:t>software.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55168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180"/>
              <a:t> </a:t>
            </a:r>
            <a:r>
              <a:rPr dirty="0" spc="-60"/>
              <a:t>the</a:t>
            </a:r>
            <a:r>
              <a:rPr dirty="0" spc="-180"/>
              <a:t> </a:t>
            </a:r>
            <a:r>
              <a:rPr dirty="0" spc="40"/>
              <a:t>OSS</a:t>
            </a:r>
            <a:r>
              <a:rPr dirty="0" spc="-175"/>
              <a:t> </a:t>
            </a:r>
            <a:r>
              <a:rPr dirty="0" spc="-25"/>
              <a:t>to</a:t>
            </a:r>
            <a:r>
              <a:rPr dirty="0" spc="-180"/>
              <a:t> </a:t>
            </a:r>
            <a:r>
              <a:rPr dirty="0" spc="-30"/>
              <a:t>build</a:t>
            </a:r>
            <a:r>
              <a:rPr dirty="0" spc="-180"/>
              <a:t> </a:t>
            </a:r>
            <a:r>
              <a:rPr dirty="0" spc="-35"/>
              <a:t>conversational</a:t>
            </a:r>
            <a:r>
              <a:rPr dirty="0" spc="-175"/>
              <a:t> </a:t>
            </a:r>
            <a:r>
              <a:rPr dirty="0" spc="-35"/>
              <a:t>software</a:t>
            </a:r>
            <a:r>
              <a:rPr dirty="0" spc="-180"/>
              <a:t> </a:t>
            </a:r>
            <a:r>
              <a:rPr dirty="0" spc="-30"/>
              <a:t>with</a:t>
            </a:r>
            <a:r>
              <a:rPr dirty="0" spc="-175"/>
              <a:t> </a:t>
            </a:r>
            <a:r>
              <a:rPr dirty="0" spc="-2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7372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757575"/>
                </a:solidFill>
                <a:latin typeface="Trebuchet MS"/>
                <a:cs typeface="Trebuchet MS"/>
              </a:rPr>
              <a:t>Introduction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0243" y="2274554"/>
            <a:ext cx="953135" cy="148971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88595" marR="180340" indent="15875">
              <a:lnSpc>
                <a:spcPct val="102299"/>
              </a:lnSpc>
            </a:pPr>
            <a:r>
              <a:rPr dirty="0" sz="1100" spc="25">
                <a:solidFill>
                  <a:srgbClr val="767777"/>
                </a:solidFill>
                <a:latin typeface="Calibri"/>
                <a:cs typeface="Calibri"/>
              </a:rPr>
              <a:t>Backend,  </a:t>
            </a:r>
            <a:r>
              <a:rPr dirty="0" sz="1100" spc="15">
                <a:solidFill>
                  <a:srgbClr val="767777"/>
                </a:solidFill>
                <a:latin typeface="Calibri"/>
                <a:cs typeface="Calibri"/>
              </a:rPr>
              <a:t>database,  </a:t>
            </a:r>
            <a:r>
              <a:rPr dirty="0" sz="1100" spc="5">
                <a:solidFill>
                  <a:srgbClr val="767777"/>
                </a:solidFill>
                <a:latin typeface="Calibri"/>
                <a:cs typeface="Calibri"/>
              </a:rPr>
              <a:t>API,</a:t>
            </a:r>
            <a:r>
              <a:rPr dirty="0" sz="1100" spc="-50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767777"/>
                </a:solidFill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3725" y="1349100"/>
            <a:ext cx="5089525" cy="3218180"/>
          </a:xfrm>
          <a:custGeom>
            <a:avLst/>
            <a:gdLst/>
            <a:ahLst/>
            <a:cxnLst/>
            <a:rect l="l" t="t" r="r" b="b"/>
            <a:pathLst>
              <a:path w="5089525" h="3218179">
                <a:moveTo>
                  <a:pt x="0" y="0"/>
                </a:moveTo>
                <a:lnTo>
                  <a:pt x="5088899" y="0"/>
                </a:lnTo>
                <a:lnTo>
                  <a:pt x="5088899" y="3218099"/>
                </a:lnTo>
                <a:lnTo>
                  <a:pt x="0" y="3218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A17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94499" y="2371075"/>
            <a:ext cx="1241425" cy="1315720"/>
          </a:xfrm>
          <a:prstGeom prst="rect">
            <a:avLst/>
          </a:prstGeom>
          <a:ln w="38099">
            <a:solidFill>
              <a:srgbClr val="5A17E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algn="ctr" marL="107314" marR="100330" indent="-635">
              <a:lnSpc>
                <a:spcPts val="1650"/>
              </a:lnSpc>
              <a:spcBef>
                <a:spcPts val="5"/>
              </a:spcBef>
            </a:pPr>
            <a:r>
              <a:rPr dirty="0" sz="1400" spc="-20" b="1">
                <a:solidFill>
                  <a:srgbClr val="5A17EE"/>
                </a:solidFill>
                <a:latin typeface="Trebuchet MS"/>
                <a:cs typeface="Trebuchet MS"/>
              </a:rPr>
              <a:t>Dialogue  </a:t>
            </a:r>
            <a:r>
              <a:rPr dirty="0" sz="1400" spc="-20" b="1">
                <a:solidFill>
                  <a:srgbClr val="5A17EE"/>
                </a:solidFill>
                <a:latin typeface="Trebuchet MS"/>
                <a:cs typeface="Trebuchet MS"/>
              </a:rPr>
              <a:t>Management  </a:t>
            </a:r>
            <a:r>
              <a:rPr dirty="0" sz="1400" spc="114" i="1">
                <a:solidFill>
                  <a:srgbClr val="617287"/>
                </a:solidFill>
                <a:latin typeface="Arial Narrow"/>
                <a:cs typeface="Arial Narrow"/>
              </a:rPr>
              <a:t>“Brain”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9155" y="1416411"/>
            <a:ext cx="1414145" cy="1489710"/>
          </a:xfrm>
          <a:prstGeom prst="rect">
            <a:avLst/>
          </a:prstGeom>
          <a:ln w="9524">
            <a:solidFill>
              <a:srgbClr val="D8D8D8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305"/>
              </a:spcBef>
            </a:pPr>
            <a:r>
              <a:rPr dirty="0" sz="1400" spc="-15" b="1">
                <a:solidFill>
                  <a:srgbClr val="5A17EE"/>
                </a:solidFill>
                <a:latin typeface="Trebuchet MS"/>
                <a:cs typeface="Trebuchet MS"/>
              </a:rPr>
              <a:t>Input</a:t>
            </a:r>
            <a:r>
              <a:rPr dirty="0" sz="1400" spc="-155" b="1">
                <a:solidFill>
                  <a:srgbClr val="5A17EE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5A17EE"/>
                </a:solidFill>
                <a:latin typeface="Trebuchet MS"/>
                <a:cs typeface="Trebuchet MS"/>
              </a:rPr>
              <a:t>Modules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664"/>
              </a:lnSpc>
            </a:pPr>
            <a:r>
              <a:rPr dirty="0" sz="1400" spc="85" i="1">
                <a:solidFill>
                  <a:srgbClr val="757575"/>
                </a:solidFill>
                <a:latin typeface="Arial Narrow"/>
                <a:cs typeface="Arial Narrow"/>
              </a:rPr>
              <a:t>“Ears”</a:t>
            </a:r>
            <a:endParaRPr sz="1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42875" marR="134620">
              <a:lnSpc>
                <a:spcPct val="102299"/>
              </a:lnSpc>
            </a:pPr>
            <a:r>
              <a:rPr dirty="0" sz="1100" spc="15">
                <a:solidFill>
                  <a:srgbClr val="617287"/>
                </a:solidFill>
                <a:latin typeface="Calibri"/>
                <a:cs typeface="Calibri"/>
              </a:rPr>
              <a:t>NLU,</a:t>
            </a:r>
            <a:r>
              <a:rPr dirty="0" sz="1100" spc="-60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617287"/>
                </a:solidFill>
                <a:latin typeface="Calibri"/>
                <a:cs typeface="Calibri"/>
              </a:rPr>
              <a:t>GUI</a:t>
            </a:r>
            <a:r>
              <a:rPr dirty="0" sz="1100" spc="-60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elements, </a:t>
            </a:r>
            <a:r>
              <a:rPr dirty="0" sz="1100" spc="5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context, </a:t>
            </a:r>
            <a:r>
              <a:rPr dirty="0" sz="1100" spc="15">
                <a:solidFill>
                  <a:srgbClr val="617287"/>
                </a:solidFill>
                <a:latin typeface="Calibri"/>
                <a:cs typeface="Calibri"/>
              </a:rPr>
              <a:t>personal  </a:t>
            </a: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info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8899" y="3230951"/>
            <a:ext cx="1414145" cy="1259205"/>
          </a:xfrm>
          <a:prstGeom prst="rect">
            <a:avLst/>
          </a:prstGeom>
          <a:ln w="9524">
            <a:solidFill>
              <a:srgbClr val="D8D8D8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algn="just" marL="377190" marR="369570" indent="48260">
              <a:lnSpc>
                <a:spcPts val="1650"/>
              </a:lnSpc>
              <a:spcBef>
                <a:spcPts val="1005"/>
              </a:spcBef>
            </a:pPr>
            <a:r>
              <a:rPr dirty="0" sz="1400" spc="-25" b="1">
                <a:solidFill>
                  <a:srgbClr val="5A17EE"/>
                </a:solidFill>
                <a:latin typeface="Trebuchet MS"/>
                <a:cs typeface="Trebuchet MS"/>
              </a:rPr>
              <a:t>Output  </a:t>
            </a:r>
            <a:r>
              <a:rPr dirty="0" sz="1400" spc="-15" b="1">
                <a:solidFill>
                  <a:srgbClr val="5A17EE"/>
                </a:solidFill>
                <a:latin typeface="Trebuchet MS"/>
                <a:cs typeface="Trebuchet MS"/>
              </a:rPr>
              <a:t>Modules  </a:t>
            </a:r>
            <a:r>
              <a:rPr dirty="0" sz="1400" spc="114" i="1">
                <a:solidFill>
                  <a:srgbClr val="757575"/>
                </a:solidFill>
                <a:latin typeface="Arial Narrow"/>
                <a:cs typeface="Arial Narrow"/>
              </a:rPr>
              <a:t>“Mouth”</a:t>
            </a:r>
            <a:endParaRPr sz="1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NLG, </a:t>
            </a:r>
            <a:r>
              <a:rPr dirty="0" sz="1100">
                <a:solidFill>
                  <a:srgbClr val="617287"/>
                </a:solidFill>
                <a:latin typeface="Calibri"/>
                <a:cs typeface="Calibri"/>
              </a:rPr>
              <a:t>GUI</a:t>
            </a:r>
            <a:r>
              <a:rPr dirty="0" sz="1100" spc="-85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elements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4549" y="2274549"/>
            <a:ext cx="1241425" cy="1576705"/>
          </a:xfrm>
          <a:custGeom>
            <a:avLst/>
            <a:gdLst/>
            <a:ahLst/>
            <a:cxnLst/>
            <a:rect l="l" t="t" r="r" b="b"/>
            <a:pathLst>
              <a:path w="1241425" h="1576704">
                <a:moveTo>
                  <a:pt x="0" y="0"/>
                </a:moveTo>
                <a:lnTo>
                  <a:pt x="1241099" y="0"/>
                </a:lnTo>
                <a:lnTo>
                  <a:pt x="1241099" y="1576199"/>
                </a:lnTo>
                <a:lnTo>
                  <a:pt x="0" y="157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26210" y="2261788"/>
            <a:ext cx="83121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9375" marR="5080" indent="-80010">
              <a:lnSpc>
                <a:spcPts val="1650"/>
              </a:lnSpc>
              <a:spcBef>
                <a:spcPts val="180"/>
              </a:spcBef>
            </a:pPr>
            <a:r>
              <a:rPr dirty="0" sz="1400" spc="-35" b="1">
                <a:solidFill>
                  <a:srgbClr val="5A17EE"/>
                </a:solidFill>
                <a:latin typeface="Trebuchet MS"/>
                <a:cs typeface="Trebuchet MS"/>
              </a:rPr>
              <a:t>Connector  </a:t>
            </a:r>
            <a:r>
              <a:rPr dirty="0" sz="1400" spc="-20" b="1">
                <a:solidFill>
                  <a:srgbClr val="5A17EE"/>
                </a:solidFill>
                <a:latin typeface="Trebuchet MS"/>
                <a:cs typeface="Trebuchet MS"/>
              </a:rPr>
              <a:t>Modules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3652" y="3311061"/>
            <a:ext cx="1016635" cy="5359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R="5080">
              <a:lnSpc>
                <a:spcPct val="102299"/>
              </a:lnSpc>
              <a:spcBef>
                <a:spcPts val="70"/>
              </a:spcBef>
            </a:pPr>
            <a:r>
              <a:rPr dirty="0" sz="1100" spc="15">
                <a:solidFill>
                  <a:srgbClr val="617287"/>
                </a:solidFill>
                <a:latin typeface="Calibri"/>
                <a:cs typeface="Calibri"/>
              </a:rPr>
              <a:t>Connector</a:t>
            </a:r>
            <a:r>
              <a:rPr dirty="0" sz="1100" spc="-60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617287"/>
                </a:solidFill>
                <a:latin typeface="Calibri"/>
                <a:cs typeface="Calibri"/>
              </a:rPr>
              <a:t>to</a:t>
            </a:r>
            <a:r>
              <a:rPr dirty="0" sz="1100" spc="-60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17287"/>
                </a:solidFill>
                <a:latin typeface="Calibri"/>
                <a:cs typeface="Calibri"/>
              </a:rPr>
              <a:t>any </a:t>
            </a:r>
            <a:r>
              <a:rPr dirty="0" sz="1100" spc="10">
                <a:solidFill>
                  <a:srgbClr val="617287"/>
                </a:solidFill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17287"/>
                </a:solidFill>
                <a:latin typeface="Calibri"/>
                <a:cs typeface="Calibri"/>
              </a:rPr>
              <a:t>conversational  platforms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5099" y="1868950"/>
            <a:ext cx="858519" cy="405765"/>
          </a:xfrm>
          <a:custGeom>
            <a:avLst/>
            <a:gdLst/>
            <a:ahLst/>
            <a:cxnLst/>
            <a:rect l="l" t="t" r="r" b="b"/>
            <a:pathLst>
              <a:path w="858520" h="405764">
                <a:moveTo>
                  <a:pt x="0" y="405599"/>
                </a:moveTo>
                <a:lnTo>
                  <a:pt x="0" y="0"/>
                </a:lnTo>
                <a:lnTo>
                  <a:pt x="858299" y="0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4350" y="1786969"/>
            <a:ext cx="211001" cy="16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41049" y="1869175"/>
            <a:ext cx="774065" cy="273685"/>
          </a:xfrm>
          <a:custGeom>
            <a:avLst/>
            <a:gdLst/>
            <a:ahLst/>
            <a:cxnLst/>
            <a:rect l="l" t="t" r="r" b="b"/>
            <a:pathLst>
              <a:path w="774065" h="273685">
                <a:moveTo>
                  <a:pt x="0" y="0"/>
                </a:moveTo>
                <a:lnTo>
                  <a:pt x="773999" y="0"/>
                </a:lnTo>
                <a:lnTo>
                  <a:pt x="773999" y="273299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3068" y="2123425"/>
            <a:ext cx="163962" cy="211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84049" y="3686274"/>
            <a:ext cx="531495" cy="501650"/>
          </a:xfrm>
          <a:custGeom>
            <a:avLst/>
            <a:gdLst/>
            <a:ahLst/>
            <a:cxnLst/>
            <a:rect l="l" t="t" r="r" b="b"/>
            <a:pathLst>
              <a:path w="531495" h="501650">
                <a:moveTo>
                  <a:pt x="530999" y="0"/>
                </a:moveTo>
                <a:lnTo>
                  <a:pt x="530999" y="501599"/>
                </a:lnTo>
                <a:lnTo>
                  <a:pt x="0" y="501599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92098" y="4105894"/>
            <a:ext cx="211001" cy="163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5099" y="4079349"/>
            <a:ext cx="1094105" cy="158115"/>
          </a:xfrm>
          <a:custGeom>
            <a:avLst/>
            <a:gdLst/>
            <a:ahLst/>
            <a:cxnLst/>
            <a:rect l="l" t="t" r="r" b="b"/>
            <a:pathLst>
              <a:path w="1094104" h="158114">
                <a:moveTo>
                  <a:pt x="1093799" y="157799"/>
                </a:moveTo>
                <a:lnTo>
                  <a:pt x="0" y="157799"/>
                </a:lnTo>
                <a:lnTo>
                  <a:pt x="0" y="0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53119" y="3887398"/>
            <a:ext cx="163961" cy="211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04024" y="1084075"/>
            <a:ext cx="930910" cy="589280"/>
          </a:xfrm>
          <a:custGeom>
            <a:avLst/>
            <a:gdLst/>
            <a:ahLst/>
            <a:cxnLst/>
            <a:rect l="l" t="t" r="r" b="b"/>
            <a:pathLst>
              <a:path w="930909" h="589280">
                <a:moveTo>
                  <a:pt x="0" y="0"/>
                </a:moveTo>
                <a:lnTo>
                  <a:pt x="930899" y="0"/>
                </a:lnTo>
                <a:lnTo>
                  <a:pt x="930899" y="589199"/>
                </a:lnTo>
                <a:lnTo>
                  <a:pt x="0" y="589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30601" y="1183123"/>
            <a:ext cx="843620" cy="410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55744" y="2395492"/>
            <a:ext cx="661798" cy="661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72240" y="2940922"/>
            <a:ext cx="501218" cy="16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1425" y="2062577"/>
            <a:ext cx="568525" cy="568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5904" y="2119975"/>
            <a:ext cx="1651000" cy="741045"/>
          </a:xfrm>
          <a:custGeom>
            <a:avLst/>
            <a:gdLst/>
            <a:ahLst/>
            <a:cxnLst/>
            <a:rect l="l" t="t" r="r" b="b"/>
            <a:pathLst>
              <a:path w="1651000" h="741044">
                <a:moveTo>
                  <a:pt x="160632" y="0"/>
                </a:moveTo>
                <a:lnTo>
                  <a:pt x="408982" y="0"/>
                </a:lnTo>
                <a:lnTo>
                  <a:pt x="781507" y="0"/>
                </a:lnTo>
                <a:lnTo>
                  <a:pt x="1650732" y="0"/>
                </a:lnTo>
                <a:lnTo>
                  <a:pt x="1650732" y="432249"/>
                </a:lnTo>
                <a:lnTo>
                  <a:pt x="1650732" y="617499"/>
                </a:lnTo>
                <a:lnTo>
                  <a:pt x="1650732" y="740999"/>
                </a:lnTo>
                <a:lnTo>
                  <a:pt x="781507" y="740999"/>
                </a:lnTo>
                <a:lnTo>
                  <a:pt x="408982" y="740999"/>
                </a:lnTo>
                <a:lnTo>
                  <a:pt x="160632" y="740999"/>
                </a:lnTo>
                <a:lnTo>
                  <a:pt x="160632" y="617499"/>
                </a:lnTo>
                <a:lnTo>
                  <a:pt x="0" y="451772"/>
                </a:lnTo>
                <a:lnTo>
                  <a:pt x="160632" y="432249"/>
                </a:lnTo>
                <a:lnTo>
                  <a:pt x="160632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27188" y="2104966"/>
            <a:ext cx="1289050" cy="7594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065" marR="5080">
              <a:lnSpc>
                <a:spcPts val="1430"/>
              </a:lnSpc>
              <a:spcBef>
                <a:spcPts val="155"/>
              </a:spcBef>
            </a:pPr>
            <a:r>
              <a:rPr dirty="0" sz="1200" spc="70" i="1">
                <a:solidFill>
                  <a:srgbClr val="757575"/>
                </a:solidFill>
                <a:latin typeface="Arial Narrow"/>
                <a:cs typeface="Arial Narrow"/>
              </a:rPr>
              <a:t>“What’s</a:t>
            </a:r>
            <a:r>
              <a:rPr dirty="0" sz="1200" spc="-8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70" i="1">
                <a:solidFill>
                  <a:srgbClr val="757575"/>
                </a:solidFill>
                <a:latin typeface="Arial Narrow"/>
                <a:cs typeface="Arial Narrow"/>
              </a:rPr>
              <a:t>the</a:t>
            </a:r>
            <a:r>
              <a:rPr dirty="0" sz="1200" spc="-8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80" i="1">
                <a:solidFill>
                  <a:srgbClr val="757575"/>
                </a:solidFill>
                <a:latin typeface="Arial Narrow"/>
                <a:cs typeface="Arial Narrow"/>
              </a:rPr>
              <a:t>weather </a:t>
            </a:r>
            <a:r>
              <a:rPr dirty="0" sz="1200" spc="4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like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85" i="1">
                <a:solidFill>
                  <a:srgbClr val="757575"/>
                </a:solidFill>
                <a:latin typeface="Arial Narrow"/>
                <a:cs typeface="Arial Narrow"/>
              </a:rPr>
              <a:t>tomorrow?”</a:t>
            </a:r>
            <a:endParaRPr sz="1200">
              <a:latin typeface="Arial Narrow"/>
              <a:cs typeface="Arial Narrow"/>
            </a:endParaRPr>
          </a:p>
          <a:p>
            <a:pPr algn="ctr" marL="276225" marR="267970">
              <a:lnSpc>
                <a:spcPct val="101600"/>
              </a:lnSpc>
              <a:spcBef>
                <a:spcPts val="910"/>
              </a:spcBef>
            </a:pPr>
            <a:r>
              <a:rPr dirty="0" sz="800">
                <a:solidFill>
                  <a:srgbClr val="767777"/>
                </a:solidFill>
                <a:latin typeface="Calibri"/>
                <a:cs typeface="Calibri"/>
              </a:rPr>
              <a:t>(User </a:t>
            </a:r>
            <a:r>
              <a:rPr dirty="0" sz="800" spc="10">
                <a:solidFill>
                  <a:srgbClr val="767777"/>
                </a:solidFill>
                <a:latin typeface="Calibri"/>
                <a:cs typeface="Calibri"/>
              </a:rPr>
              <a:t>Request</a:t>
            </a:r>
            <a:r>
              <a:rPr dirty="0" sz="800" spc="-114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767777"/>
                </a:solidFill>
                <a:latin typeface="Calibri"/>
                <a:cs typeface="Calibri"/>
              </a:rPr>
              <a:t>via  </a:t>
            </a:r>
            <a:r>
              <a:rPr dirty="0" u="sng" sz="80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text</a:t>
            </a:r>
            <a:r>
              <a:rPr dirty="0" sz="800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767777"/>
                </a:solidFill>
                <a:latin typeface="Calibri"/>
                <a:cs typeface="Calibri"/>
              </a:rPr>
              <a:t>or</a:t>
            </a:r>
            <a:r>
              <a:rPr dirty="0" sz="800" spc="-75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voice)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16637" y="2490474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 h="0">
                <a:moveTo>
                  <a:pt x="4883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43068" y="2428578"/>
            <a:ext cx="155819" cy="1237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4850" y="3138975"/>
            <a:ext cx="1581150" cy="741045"/>
          </a:xfrm>
          <a:custGeom>
            <a:avLst/>
            <a:gdLst/>
            <a:ahLst/>
            <a:cxnLst/>
            <a:rect l="l" t="t" r="r" b="b"/>
            <a:pathLst>
              <a:path w="1581150" h="741045">
                <a:moveTo>
                  <a:pt x="0" y="0"/>
                </a:moveTo>
                <a:lnTo>
                  <a:pt x="869224" y="0"/>
                </a:lnTo>
                <a:lnTo>
                  <a:pt x="1241749" y="0"/>
                </a:lnTo>
                <a:lnTo>
                  <a:pt x="1490099" y="0"/>
                </a:lnTo>
                <a:lnTo>
                  <a:pt x="1490099" y="432249"/>
                </a:lnTo>
                <a:lnTo>
                  <a:pt x="1580995" y="620276"/>
                </a:lnTo>
                <a:lnTo>
                  <a:pt x="1490099" y="617499"/>
                </a:lnTo>
                <a:lnTo>
                  <a:pt x="1490099" y="740999"/>
                </a:lnTo>
                <a:lnTo>
                  <a:pt x="1241749" y="740999"/>
                </a:lnTo>
                <a:lnTo>
                  <a:pt x="869224" y="740999"/>
                </a:lnTo>
                <a:lnTo>
                  <a:pt x="0" y="740999"/>
                </a:lnTo>
                <a:lnTo>
                  <a:pt x="0" y="617499"/>
                </a:lnTo>
                <a:lnTo>
                  <a:pt x="0" y="432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9691" y="3123966"/>
            <a:ext cx="1280795" cy="7594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100" i="1">
                <a:solidFill>
                  <a:srgbClr val="757575"/>
                </a:solidFill>
                <a:latin typeface="Arial Narrow"/>
                <a:cs typeface="Arial Narrow"/>
              </a:rPr>
              <a:t>“It</a:t>
            </a:r>
            <a:r>
              <a:rPr dirty="0" sz="1200" spc="-6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90" i="1">
                <a:solidFill>
                  <a:srgbClr val="757575"/>
                </a:solidFill>
                <a:latin typeface="Arial Narrow"/>
                <a:cs typeface="Arial Narrow"/>
              </a:rPr>
              <a:t>will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be</a:t>
            </a:r>
            <a:r>
              <a:rPr dirty="0" sz="1200" spc="-6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55" i="1">
                <a:solidFill>
                  <a:srgbClr val="757575"/>
                </a:solidFill>
                <a:latin typeface="Arial Narrow"/>
                <a:cs typeface="Arial Narrow"/>
              </a:rPr>
              <a:t>sunny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90" i="1">
                <a:solidFill>
                  <a:srgbClr val="757575"/>
                </a:solidFill>
                <a:latin typeface="Arial Narrow"/>
                <a:cs typeface="Arial Narrow"/>
              </a:rPr>
              <a:t>and </a:t>
            </a:r>
            <a:r>
              <a:rPr dirty="0" sz="1200" spc="4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10" i="1">
                <a:solidFill>
                  <a:srgbClr val="757575"/>
                </a:solidFill>
                <a:latin typeface="Arial Narrow"/>
                <a:cs typeface="Arial Narrow"/>
              </a:rPr>
              <a:t>20°C.”</a:t>
            </a:r>
            <a:endParaRPr sz="1200">
              <a:latin typeface="Arial Narrow"/>
              <a:cs typeface="Arial Narrow"/>
            </a:endParaRPr>
          </a:p>
          <a:p>
            <a:pPr algn="ctr" marL="307340" marR="299085">
              <a:lnSpc>
                <a:spcPct val="101600"/>
              </a:lnSpc>
              <a:spcBef>
                <a:spcPts val="910"/>
              </a:spcBef>
            </a:pPr>
            <a:r>
              <a:rPr dirty="0" sz="800" spc="-10">
                <a:solidFill>
                  <a:srgbClr val="767777"/>
                </a:solidFill>
                <a:latin typeface="Calibri"/>
                <a:cs typeface="Calibri"/>
              </a:rPr>
              <a:t>(AI </a:t>
            </a:r>
            <a:r>
              <a:rPr dirty="0" sz="800" spc="10">
                <a:solidFill>
                  <a:srgbClr val="767777"/>
                </a:solidFill>
                <a:latin typeface="Calibri"/>
                <a:cs typeface="Calibri"/>
              </a:rPr>
              <a:t>response</a:t>
            </a:r>
            <a:r>
              <a:rPr dirty="0" sz="800" spc="-114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15">
                <a:solidFill>
                  <a:srgbClr val="767777"/>
                </a:solidFill>
                <a:latin typeface="Calibri"/>
                <a:cs typeface="Calibri"/>
              </a:rPr>
              <a:t>via  </a:t>
            </a:r>
            <a:r>
              <a:rPr dirty="0" u="sng" sz="80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text</a:t>
            </a:r>
            <a:r>
              <a:rPr dirty="0" sz="800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sz="800" spc="5">
                <a:solidFill>
                  <a:srgbClr val="767777"/>
                </a:solidFill>
                <a:latin typeface="Calibri"/>
                <a:cs typeface="Calibri"/>
              </a:rPr>
              <a:t>or</a:t>
            </a:r>
            <a:r>
              <a:rPr dirty="0" sz="800" spc="-85">
                <a:solidFill>
                  <a:srgbClr val="767777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767777"/>
                </a:solidFill>
                <a:uFill>
                  <a:solidFill>
                    <a:srgbClr val="767777"/>
                  </a:solidFill>
                </a:uFill>
                <a:latin typeface="Calibri"/>
                <a:cs typeface="Calibri"/>
              </a:rPr>
              <a:t>voice</a:t>
            </a:r>
            <a:r>
              <a:rPr dirty="0" sz="800" spc="10">
                <a:solidFill>
                  <a:srgbClr val="767777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70626" y="3492151"/>
            <a:ext cx="515484" cy="515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16683" y="3749895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 h="0">
                <a:moveTo>
                  <a:pt x="49792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77B5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2759" y="3687999"/>
            <a:ext cx="155820" cy="1237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3873" y="4721916"/>
            <a:ext cx="588266" cy="2521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807161" y="4742155"/>
            <a:ext cx="798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 i="1">
                <a:solidFill>
                  <a:srgbClr val="757575"/>
                </a:solidFill>
                <a:latin typeface="Arial Narrow"/>
                <a:cs typeface="Arial Narrow"/>
              </a:rPr>
              <a:t>Alternatives</a:t>
            </a:r>
            <a:r>
              <a:rPr dirty="0" sz="1200" spc="50" i="1">
                <a:solidFill>
                  <a:srgbClr val="757575"/>
                </a:solidFill>
                <a:latin typeface="Gill Sans MT"/>
                <a:cs typeface="Gill Sans MT"/>
              </a:rPr>
              <a:t>: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39066" y="4710675"/>
            <a:ext cx="323699" cy="3236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8050" y="4781236"/>
            <a:ext cx="773999" cy="201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5650" y="2729570"/>
            <a:ext cx="618899" cy="5998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10953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Why</a:t>
            </a:r>
            <a:r>
              <a:rPr dirty="0" spc="-260"/>
              <a:t> </a:t>
            </a:r>
            <a:r>
              <a:rPr dirty="0" spc="10"/>
              <a:t>Rasa?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7372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757575"/>
                </a:solidFill>
                <a:latin typeface="Trebuchet MS"/>
                <a:cs typeface="Trebuchet MS"/>
              </a:rPr>
              <a:t>Introduction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850" y="1903800"/>
            <a:ext cx="2557780" cy="2225675"/>
          </a:xfrm>
          <a:custGeom>
            <a:avLst/>
            <a:gdLst/>
            <a:ahLst/>
            <a:cxnLst/>
            <a:rect l="l" t="t" r="r" b="b"/>
            <a:pathLst>
              <a:path w="2557780" h="2225675">
                <a:moveTo>
                  <a:pt x="0" y="0"/>
                </a:moveTo>
                <a:lnTo>
                  <a:pt x="2557499" y="0"/>
                </a:lnTo>
                <a:lnTo>
                  <a:pt x="2557499" y="2225099"/>
                </a:lnTo>
                <a:lnTo>
                  <a:pt x="0" y="2225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6375" y="1909038"/>
            <a:ext cx="2538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676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r>
              <a:rPr dirty="0" sz="14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Locally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375" y="2722473"/>
            <a:ext cx="253873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2620" marR="951865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-75">
                <a:solidFill>
                  <a:srgbClr val="757575"/>
                </a:solidFill>
                <a:latin typeface="Gill Sans MT"/>
                <a:cs typeface="Gill Sans MT"/>
              </a:rPr>
              <a:t>No</a:t>
            </a:r>
            <a:r>
              <a:rPr dirty="0" sz="1400" spc="-14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solidFill>
                  <a:srgbClr val="757575"/>
                </a:solidFill>
                <a:latin typeface="Gill Sans MT"/>
                <a:cs typeface="Gill Sans MT"/>
              </a:rPr>
              <a:t>Network  </a:t>
            </a:r>
            <a:r>
              <a:rPr dirty="0" sz="1400" spc="45">
                <a:solidFill>
                  <a:srgbClr val="757575"/>
                </a:solidFill>
                <a:latin typeface="Gill Sans MT"/>
                <a:cs typeface="Gill Sans MT"/>
              </a:rPr>
              <a:t>Overhead</a:t>
            </a:r>
            <a:endParaRPr sz="1400">
              <a:latin typeface="Gill Sans MT"/>
              <a:cs typeface="Gill Sans MT"/>
            </a:endParaRPr>
          </a:p>
          <a:p>
            <a:pPr marL="64262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15">
                <a:solidFill>
                  <a:srgbClr val="757575"/>
                </a:solidFill>
                <a:latin typeface="Gill Sans MT"/>
                <a:cs typeface="Gill Sans MT"/>
              </a:rPr>
              <a:t>Control</a:t>
            </a:r>
            <a:r>
              <a:rPr dirty="0" sz="14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-15">
                <a:solidFill>
                  <a:srgbClr val="757575"/>
                </a:solidFill>
                <a:latin typeface="Gill Sans MT"/>
                <a:cs typeface="Gill Sans MT"/>
              </a:rPr>
              <a:t>QoS</a:t>
            </a:r>
            <a:endParaRPr sz="1400">
              <a:latin typeface="Gill Sans MT"/>
              <a:cs typeface="Gill Sans MT"/>
            </a:endParaRPr>
          </a:p>
          <a:p>
            <a:pPr marL="64262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30">
                <a:solidFill>
                  <a:srgbClr val="757575"/>
                </a:solidFill>
                <a:latin typeface="Gill Sans MT"/>
                <a:cs typeface="Gill Sans MT"/>
              </a:rPr>
              <a:t>Deploy</a:t>
            </a:r>
            <a:r>
              <a:rPr dirty="0" sz="14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75">
                <a:solidFill>
                  <a:srgbClr val="757575"/>
                </a:solidFill>
                <a:latin typeface="Gill Sans MT"/>
                <a:cs typeface="Gill Sans MT"/>
              </a:rPr>
              <a:t>anywhere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125" y="1448825"/>
            <a:ext cx="220112" cy="25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6450" y="1899650"/>
            <a:ext cx="220112" cy="25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5999" y="1847000"/>
            <a:ext cx="2566670" cy="2286000"/>
          </a:xfrm>
          <a:custGeom>
            <a:avLst/>
            <a:gdLst/>
            <a:ahLst/>
            <a:cxnLst/>
            <a:rect l="l" t="t" r="r" b="b"/>
            <a:pathLst>
              <a:path w="2566670" h="2286000">
                <a:moveTo>
                  <a:pt x="0" y="0"/>
                </a:moveTo>
                <a:lnTo>
                  <a:pt x="2566199" y="0"/>
                </a:lnTo>
                <a:lnTo>
                  <a:pt x="2566199" y="2285699"/>
                </a:lnTo>
                <a:lnTo>
                  <a:pt x="0" y="2285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05524" y="1912838"/>
            <a:ext cx="25476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solidFill>
                  <a:srgbClr val="FFFFFF"/>
                </a:solidFill>
                <a:latin typeface="Tahoma"/>
                <a:cs typeface="Tahoma"/>
              </a:rPr>
              <a:t>Hackable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5524" y="2640548"/>
            <a:ext cx="254762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2620" marR="18542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45">
                <a:solidFill>
                  <a:srgbClr val="757575"/>
                </a:solidFill>
                <a:latin typeface="Gill Sans MT"/>
                <a:cs typeface="Gill Sans MT"/>
              </a:rPr>
              <a:t>Tune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10">
                <a:solidFill>
                  <a:srgbClr val="757575"/>
                </a:solidFill>
                <a:latin typeface="Gill Sans MT"/>
                <a:cs typeface="Gill Sans MT"/>
              </a:rPr>
              <a:t>models</a:t>
            </a:r>
            <a:r>
              <a:rPr dirty="0" sz="1400" spc="-7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30">
                <a:solidFill>
                  <a:srgbClr val="757575"/>
                </a:solidFill>
                <a:latin typeface="Gill Sans MT"/>
                <a:cs typeface="Gill Sans MT"/>
              </a:rPr>
              <a:t>for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45">
                <a:solidFill>
                  <a:srgbClr val="757575"/>
                </a:solidFill>
                <a:latin typeface="Gill Sans MT"/>
                <a:cs typeface="Gill Sans MT"/>
              </a:rPr>
              <a:t>your  </a:t>
            </a:r>
            <a:r>
              <a:rPr dirty="0" sz="1400" spc="130">
                <a:solidFill>
                  <a:srgbClr val="757575"/>
                </a:solidFill>
                <a:latin typeface="Gill Sans MT"/>
                <a:cs typeface="Gill Sans MT"/>
              </a:rPr>
              <a:t>use</a:t>
            </a:r>
            <a:r>
              <a:rPr dirty="0" sz="14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35">
                <a:solidFill>
                  <a:srgbClr val="757575"/>
                </a:solidFill>
                <a:latin typeface="Gill Sans MT"/>
                <a:cs typeface="Gill Sans MT"/>
              </a:rPr>
              <a:t>case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0650" y="1899649"/>
            <a:ext cx="230949" cy="271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6100" y="1903800"/>
            <a:ext cx="2557780" cy="2225675"/>
          </a:xfrm>
          <a:custGeom>
            <a:avLst/>
            <a:gdLst/>
            <a:ahLst/>
            <a:cxnLst/>
            <a:rect l="l" t="t" r="r" b="b"/>
            <a:pathLst>
              <a:path w="2557779" h="2225675">
                <a:moveTo>
                  <a:pt x="0" y="0"/>
                </a:moveTo>
                <a:lnTo>
                  <a:pt x="2557499" y="0"/>
                </a:lnTo>
                <a:lnTo>
                  <a:pt x="2557499" y="2225099"/>
                </a:lnTo>
                <a:lnTo>
                  <a:pt x="0" y="22250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EEE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85625" y="1909038"/>
            <a:ext cx="2538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dirty="0" sz="1400" spc="-110" b="1">
                <a:solidFill>
                  <a:srgbClr val="FFFFFF"/>
                </a:solidFill>
                <a:latin typeface="Tahoma"/>
                <a:cs typeface="Tahoma"/>
              </a:rPr>
              <a:t>Own </a:t>
            </a: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dirty="0" sz="14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5625" y="2674848"/>
            <a:ext cx="253873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2620" marR="19685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10">
                <a:solidFill>
                  <a:srgbClr val="757575"/>
                </a:solidFill>
                <a:latin typeface="Gill Sans MT"/>
                <a:cs typeface="Gill Sans MT"/>
              </a:rPr>
              <a:t>Don’t</a:t>
            </a:r>
            <a:r>
              <a:rPr dirty="0" sz="1400" spc="-8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45">
                <a:solidFill>
                  <a:srgbClr val="757575"/>
                </a:solidFill>
                <a:latin typeface="Gill Sans MT"/>
                <a:cs typeface="Gill Sans MT"/>
              </a:rPr>
              <a:t>hand</a:t>
            </a:r>
            <a:r>
              <a:rPr dirty="0" sz="1400" spc="-7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35">
                <a:solidFill>
                  <a:srgbClr val="757575"/>
                </a:solidFill>
                <a:latin typeface="Gill Sans MT"/>
                <a:cs typeface="Gill Sans MT"/>
              </a:rPr>
              <a:t>data</a:t>
            </a:r>
            <a:r>
              <a:rPr dirty="0" sz="1400" spc="-7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25">
                <a:solidFill>
                  <a:srgbClr val="757575"/>
                </a:solidFill>
                <a:latin typeface="Gill Sans MT"/>
                <a:cs typeface="Gill Sans MT"/>
              </a:rPr>
              <a:t>over  to</a:t>
            </a:r>
            <a:r>
              <a:rPr dirty="0" sz="1400" spc="-70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140">
                <a:solidFill>
                  <a:srgbClr val="757575"/>
                </a:solidFill>
                <a:latin typeface="Gill Sans MT"/>
                <a:cs typeface="Gill Sans MT"/>
              </a:rPr>
              <a:t>big</a:t>
            </a:r>
            <a:r>
              <a:rPr dirty="0" sz="14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90">
                <a:solidFill>
                  <a:srgbClr val="757575"/>
                </a:solidFill>
                <a:latin typeface="Gill Sans MT"/>
                <a:cs typeface="Gill Sans MT"/>
              </a:rPr>
              <a:t>tech</a:t>
            </a:r>
            <a:r>
              <a:rPr dirty="0" sz="1400" spc="-6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70">
                <a:solidFill>
                  <a:srgbClr val="757575"/>
                </a:solidFill>
                <a:latin typeface="Gill Sans MT"/>
                <a:cs typeface="Gill Sans MT"/>
              </a:rPr>
              <a:t>co’s</a:t>
            </a:r>
            <a:endParaRPr sz="1400">
              <a:latin typeface="Gill Sans MT"/>
              <a:cs typeface="Gill Sans MT"/>
            </a:endParaRPr>
          </a:p>
          <a:p>
            <a:pPr marL="64262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642620" algn="l"/>
                <a:tab pos="643255" algn="l"/>
              </a:tabLst>
            </a:pPr>
            <a:r>
              <a:rPr dirty="0" sz="1400" spc="35">
                <a:solidFill>
                  <a:srgbClr val="757575"/>
                </a:solidFill>
                <a:latin typeface="Gill Sans MT"/>
                <a:cs typeface="Gill Sans MT"/>
              </a:rPr>
              <a:t>Avoid </a:t>
            </a:r>
            <a:r>
              <a:rPr dirty="0" sz="1400" spc="60">
                <a:solidFill>
                  <a:srgbClr val="757575"/>
                </a:solidFill>
                <a:latin typeface="Gill Sans MT"/>
                <a:cs typeface="Gill Sans MT"/>
              </a:rPr>
              <a:t>vendor</a:t>
            </a:r>
            <a:r>
              <a:rPr dirty="0" sz="1400" spc="-175">
                <a:solidFill>
                  <a:srgbClr val="757575"/>
                </a:solidFill>
                <a:latin typeface="Gill Sans MT"/>
                <a:cs typeface="Gill Sans MT"/>
              </a:rPr>
              <a:t> </a:t>
            </a:r>
            <a:r>
              <a:rPr dirty="0" sz="1400" spc="85">
                <a:solidFill>
                  <a:srgbClr val="757575"/>
                </a:solidFill>
                <a:latin typeface="Gill Sans MT"/>
                <a:cs typeface="Gill Sans MT"/>
              </a:rPr>
              <a:t>lock-in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0599" y="1903450"/>
            <a:ext cx="230954" cy="258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31057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What</a:t>
            </a:r>
            <a:r>
              <a:rPr dirty="0" spc="-195"/>
              <a:t> </a:t>
            </a:r>
            <a:r>
              <a:rPr dirty="0" spc="-60"/>
              <a:t>we</a:t>
            </a:r>
            <a:r>
              <a:rPr dirty="0" spc="-195"/>
              <a:t> </a:t>
            </a:r>
            <a:r>
              <a:rPr dirty="0" spc="-55"/>
              <a:t>are</a:t>
            </a:r>
            <a:r>
              <a:rPr dirty="0" spc="-195"/>
              <a:t> </a:t>
            </a:r>
            <a:r>
              <a:rPr dirty="0" spc="-25"/>
              <a:t>focusing</a:t>
            </a:r>
            <a:r>
              <a:rPr dirty="0" spc="-190"/>
              <a:t> </a:t>
            </a:r>
            <a:r>
              <a:rPr dirty="0" spc="-30"/>
              <a:t>on</a:t>
            </a:r>
            <a:r>
              <a:rPr dirty="0" spc="-195"/>
              <a:t> </a:t>
            </a:r>
            <a:r>
              <a:rPr dirty="0" spc="-2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7372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757575"/>
                </a:solidFill>
                <a:latin typeface="Trebuchet MS"/>
                <a:cs typeface="Trebuchet MS"/>
              </a:rPr>
              <a:t>Introduction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125" y="1448825"/>
            <a:ext cx="220112" cy="25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Goal:</a:t>
            </a:r>
          </a:p>
          <a:p>
            <a:pPr marL="520700">
              <a:lnSpc>
                <a:spcPct val="100000"/>
              </a:lnSpc>
              <a:spcBef>
                <a:spcPts val="1950"/>
              </a:spcBef>
            </a:pPr>
            <a:r>
              <a:rPr dirty="0" spc="45" b="0">
                <a:latin typeface="Calibri"/>
                <a:cs typeface="Calibri"/>
              </a:rPr>
              <a:t>build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50" b="0">
                <a:latin typeface="Calibri"/>
                <a:cs typeface="Calibri"/>
              </a:rPr>
              <a:t>&amp;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30" b="0">
                <a:latin typeface="Calibri"/>
                <a:cs typeface="Calibri"/>
              </a:rPr>
              <a:t>understand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50" b="0">
                <a:latin typeface="Calibri"/>
                <a:cs typeface="Calibri"/>
              </a:rPr>
              <a:t>a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30" b="0">
                <a:latin typeface="Calibri"/>
                <a:cs typeface="Calibri"/>
              </a:rPr>
              <a:t>bot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40" b="0">
                <a:latin typeface="Calibri"/>
                <a:cs typeface="Calibri"/>
              </a:rPr>
              <a:t>based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35" b="0">
                <a:latin typeface="Calibri"/>
                <a:cs typeface="Calibri"/>
              </a:rPr>
              <a:t>on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40" b="0">
                <a:latin typeface="Calibri"/>
                <a:cs typeface="Calibri"/>
              </a:rPr>
              <a:t>machine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35" b="0">
                <a:latin typeface="Calibri"/>
                <a:cs typeface="Calibri"/>
              </a:rPr>
              <a:t>learning</a:t>
            </a: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pc="-30"/>
              <a:t>Roadmap:</a:t>
            </a:r>
          </a:p>
          <a:p>
            <a:pPr marL="927100" indent="-399415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1800" spc="20" b="0">
                <a:latin typeface="Calibri"/>
                <a:cs typeface="Calibri"/>
              </a:rPr>
              <a:t>Natural </a:t>
            </a:r>
            <a:r>
              <a:rPr dirty="0" sz="1800" spc="45" b="0">
                <a:latin typeface="Calibri"/>
                <a:cs typeface="Calibri"/>
              </a:rPr>
              <a:t>Language</a:t>
            </a:r>
            <a:r>
              <a:rPr dirty="0" sz="1800" spc="-125" b="0">
                <a:latin typeface="Calibri"/>
                <a:cs typeface="Calibri"/>
              </a:rPr>
              <a:t> </a:t>
            </a:r>
            <a:r>
              <a:rPr dirty="0" sz="1800" spc="30" b="0"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  <a:p>
            <a:pPr lvl="1" marL="1841500" indent="-342265">
              <a:lnSpc>
                <a:spcPct val="100000"/>
              </a:lnSpc>
              <a:spcBef>
                <a:spcPts val="315"/>
              </a:spcBef>
              <a:buAutoNum type="romanLcPeriod"/>
              <a:tabLst>
                <a:tab pos="1840864" algn="l"/>
                <a:tab pos="1841500" algn="l"/>
              </a:tabLst>
            </a:pP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  <a:p>
            <a:pPr lvl="1" marL="1841500" indent="-398145">
              <a:lnSpc>
                <a:spcPct val="100000"/>
              </a:lnSpc>
              <a:spcBef>
                <a:spcPts val="315"/>
              </a:spcBef>
              <a:buAutoNum type="romanLcPeriod"/>
              <a:tabLst>
                <a:tab pos="1840864" algn="l"/>
                <a:tab pos="1841500" algn="l"/>
              </a:tabLst>
            </a:pP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Let’s</a:t>
            </a:r>
            <a:r>
              <a:rPr dirty="0" sz="1800" spc="-5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927100" indent="-3994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1800" spc="25" b="0">
                <a:latin typeface="Calibri"/>
                <a:cs typeface="Calibri"/>
              </a:rPr>
              <a:t>Dialogue</a:t>
            </a:r>
            <a:r>
              <a:rPr dirty="0" sz="1800" spc="-55" b="0">
                <a:latin typeface="Calibri"/>
                <a:cs typeface="Calibri"/>
              </a:rPr>
              <a:t> </a:t>
            </a:r>
            <a:r>
              <a:rPr dirty="0" sz="1800" spc="45" b="0">
                <a:latin typeface="Calibri"/>
                <a:cs typeface="Calibri"/>
              </a:rPr>
              <a:t>Handling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374" y="3640326"/>
            <a:ext cx="1020444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Theory  </a:t>
            </a:r>
            <a:r>
              <a:rPr dirty="0" sz="1800" spc="30">
                <a:solidFill>
                  <a:srgbClr val="757575"/>
                </a:solidFill>
                <a:latin typeface="Calibri"/>
                <a:cs typeface="Calibri"/>
              </a:rPr>
              <a:t>Let’s</a:t>
            </a:r>
            <a:r>
              <a:rPr dirty="0" sz="1800" spc="-125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757575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5840" y="3640326"/>
            <a:ext cx="1388110" cy="1282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984250">
              <a:lnSpc>
                <a:spcPct val="100000"/>
              </a:lnSpc>
              <a:spcBef>
                <a:spcPts val="414"/>
              </a:spcBef>
            </a:pPr>
            <a:r>
              <a:rPr dirty="0" sz="1800" spc="10">
                <a:solidFill>
                  <a:srgbClr val="757575"/>
                </a:solidFill>
                <a:latin typeface="Calibri"/>
                <a:cs typeface="Calibri"/>
              </a:rPr>
              <a:t>i.</a:t>
            </a:r>
            <a:endParaRPr sz="18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315"/>
              </a:spcBef>
            </a:pPr>
            <a:r>
              <a:rPr dirty="0" sz="1800" spc="15">
                <a:solidFill>
                  <a:srgbClr val="757575"/>
                </a:solidFill>
                <a:latin typeface="Calibri"/>
                <a:cs typeface="Calibri"/>
              </a:rPr>
              <a:t>ii.</a:t>
            </a:r>
            <a:endParaRPr sz="18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411480" algn="l"/>
                <a:tab pos="412115" algn="l"/>
              </a:tabLst>
            </a:pPr>
            <a:r>
              <a:rPr dirty="0" sz="1800" spc="25">
                <a:solidFill>
                  <a:srgbClr val="757575"/>
                </a:solidFill>
                <a:latin typeface="Calibri"/>
                <a:cs typeface="Calibri"/>
              </a:rPr>
              <a:t>Research</a:t>
            </a:r>
            <a:endParaRPr sz="18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411480" algn="l"/>
                <a:tab pos="412115" algn="l"/>
              </a:tabLst>
            </a:pPr>
            <a:r>
              <a:rPr dirty="0" sz="1800" spc="20">
                <a:solidFill>
                  <a:srgbClr val="757575"/>
                </a:solidFill>
                <a:latin typeface="Calibri"/>
                <a:cs typeface="Calibri"/>
              </a:rPr>
              <a:t>Questions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25" y="458406"/>
            <a:ext cx="6197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7372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757575"/>
                </a:solidFill>
                <a:latin typeface="Trebuchet MS"/>
                <a:cs typeface="Trebuchet MS"/>
              </a:rPr>
              <a:t>Introduction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125" y="1448825"/>
            <a:ext cx="220112" cy="25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164" y="738189"/>
            <a:ext cx="8281034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0"/>
              </a:spcBef>
              <a:buSzPct val="90000"/>
              <a:buFont typeface="Calibri"/>
              <a:buAutoNum type="arabicPeriod"/>
              <a:tabLst>
                <a:tab pos="411480" algn="l"/>
                <a:tab pos="412115" algn="l"/>
              </a:tabLst>
            </a:pPr>
            <a:r>
              <a:rPr dirty="0" sz="2000" spc="-50" b="1">
                <a:solidFill>
                  <a:srgbClr val="757575"/>
                </a:solidFill>
                <a:latin typeface="Trebuchet MS"/>
                <a:cs typeface="Trebuchet MS"/>
              </a:rPr>
              <a:t>Jupyter</a:t>
            </a:r>
            <a:r>
              <a:rPr dirty="0" sz="2000" spc="-210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757575"/>
                </a:solidFill>
                <a:latin typeface="Trebuchet MS"/>
                <a:cs typeface="Trebuchet MS"/>
              </a:rPr>
              <a:t>notebook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757575"/>
                </a:solidFill>
                <a:latin typeface="Trebuchet MS"/>
                <a:cs typeface="Trebuchet MS"/>
              </a:rPr>
              <a:t>in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757575"/>
                </a:solidFill>
                <a:latin typeface="Trebuchet MS"/>
                <a:cs typeface="Trebuchet MS"/>
              </a:rPr>
              <a:t>python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757575"/>
                </a:solidFill>
                <a:latin typeface="Trebuchet MS"/>
                <a:cs typeface="Trebuchet MS"/>
              </a:rPr>
              <a:t>3.6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105" b="1">
                <a:solidFill>
                  <a:srgbClr val="757575"/>
                </a:solidFill>
                <a:latin typeface="Trebuchet MS"/>
                <a:cs typeface="Trebuchet MS"/>
              </a:rPr>
              <a:t>(2.7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757575"/>
                </a:solidFill>
                <a:latin typeface="Trebuchet MS"/>
                <a:cs typeface="Trebuchet MS"/>
              </a:rPr>
              <a:t>should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757575"/>
                </a:solidFill>
                <a:latin typeface="Trebuchet MS"/>
                <a:cs typeface="Trebuchet MS"/>
              </a:rPr>
              <a:t>work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5" b="1">
                <a:solidFill>
                  <a:srgbClr val="757575"/>
                </a:solidFill>
                <a:latin typeface="Trebuchet MS"/>
                <a:cs typeface="Trebuchet MS"/>
              </a:rPr>
              <a:t>as</a:t>
            </a:r>
            <a:r>
              <a:rPr dirty="0" sz="2000" spc="-20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2000" spc="-45" b="1">
                <a:solidFill>
                  <a:srgbClr val="757575"/>
                </a:solidFill>
                <a:latin typeface="Trebuchet MS"/>
                <a:cs typeface="Trebuchet MS"/>
              </a:rPr>
              <a:t>well)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757575"/>
              </a:buClr>
              <a:buFont typeface="Calibri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57575"/>
              </a:buClr>
              <a:buFont typeface="Calibri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buSzPct val="90000"/>
              <a:buFont typeface="Calibri"/>
              <a:buAutoNum type="arabicPeriod"/>
              <a:tabLst>
                <a:tab pos="411480" algn="l"/>
                <a:tab pos="412115" algn="l"/>
              </a:tabLst>
            </a:pPr>
            <a:r>
              <a:rPr dirty="0" sz="2000" spc="-35" b="1">
                <a:solidFill>
                  <a:srgbClr val="757575"/>
                </a:solidFill>
                <a:latin typeface="Trebuchet MS"/>
                <a:cs typeface="Trebuchet MS"/>
              </a:rPr>
              <a:t>Download:</a:t>
            </a:r>
            <a:endParaRPr sz="2000">
              <a:latin typeface="Trebuchet MS"/>
              <a:cs typeface="Trebuchet MS"/>
            </a:endParaRPr>
          </a:p>
          <a:p>
            <a:pPr marL="411480">
              <a:lnSpc>
                <a:spcPct val="100000"/>
              </a:lnSpc>
              <a:spcBef>
                <a:spcPts val="375"/>
              </a:spcBef>
            </a:pPr>
            <a:r>
              <a:rPr dirty="0" sz="2000" spc="-40" b="1">
                <a:solidFill>
                  <a:srgbClr val="757575"/>
                </a:solidFill>
                <a:latin typeface="Trebuchet MS"/>
                <a:cs typeface="Trebuchet MS"/>
              </a:rPr>
              <a:t>Repository:</a:t>
            </a:r>
            <a:r>
              <a:rPr dirty="0" sz="2000" spc="-105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u="heavy" sz="2000" spc="-40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https://github.com/RasaHQ/rasa-workshop-pydata-berlin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953" y="1653359"/>
            <a:ext cx="56102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75">
                <a:solidFill>
                  <a:srgbClr val="FFFFFF"/>
                </a:solidFill>
              </a:rPr>
              <a:t>Under </a:t>
            </a:r>
            <a:r>
              <a:rPr dirty="0" sz="3000" spc="-95">
                <a:solidFill>
                  <a:srgbClr val="FFFFFF"/>
                </a:solidFill>
              </a:rPr>
              <a:t>the</a:t>
            </a:r>
            <a:r>
              <a:rPr dirty="0" sz="3000" spc="-545">
                <a:solidFill>
                  <a:srgbClr val="FFFFFF"/>
                </a:solidFill>
              </a:rPr>
              <a:t> </a:t>
            </a:r>
            <a:r>
              <a:rPr dirty="0" sz="3000" spc="-40">
                <a:solidFill>
                  <a:srgbClr val="FFFFFF"/>
                </a:solidFill>
              </a:rPr>
              <a:t>hood</a:t>
            </a:r>
            <a:endParaRPr sz="3000"/>
          </a:p>
          <a:p>
            <a:pPr algn="ctr">
              <a:lnSpc>
                <a:spcPct val="100000"/>
              </a:lnSpc>
            </a:pPr>
            <a:r>
              <a:rPr dirty="0" sz="3000" spc="-40">
                <a:solidFill>
                  <a:srgbClr val="FFFFFF"/>
                </a:solidFill>
              </a:rPr>
              <a:t>Natural </a:t>
            </a:r>
            <a:r>
              <a:rPr dirty="0" sz="3000" spc="-30">
                <a:solidFill>
                  <a:srgbClr val="FFFFFF"/>
                </a:solidFill>
              </a:rPr>
              <a:t>Language</a:t>
            </a:r>
            <a:r>
              <a:rPr dirty="0" sz="3000" spc="-630">
                <a:solidFill>
                  <a:srgbClr val="FFFFFF"/>
                </a:solidFill>
              </a:rPr>
              <a:t> </a:t>
            </a:r>
            <a:r>
              <a:rPr dirty="0" sz="3000" spc="-40">
                <a:solidFill>
                  <a:srgbClr val="FFFFFF"/>
                </a:solidFill>
              </a:rPr>
              <a:t>Understanding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Rasa</a:t>
            </a:r>
            <a:r>
              <a:rPr dirty="0" spc="-195"/>
              <a:t> </a:t>
            </a:r>
            <a:r>
              <a:rPr dirty="0" spc="-55"/>
              <a:t>NLU:</a:t>
            </a:r>
            <a:r>
              <a:rPr dirty="0" spc="-190"/>
              <a:t> </a:t>
            </a:r>
            <a:r>
              <a:rPr dirty="0" spc="-25"/>
              <a:t>Natural</a:t>
            </a:r>
            <a:r>
              <a:rPr dirty="0" spc="-190"/>
              <a:t> </a:t>
            </a:r>
            <a:r>
              <a:rPr dirty="0" spc="-20"/>
              <a:t>Language</a:t>
            </a:r>
            <a:r>
              <a:rPr dirty="0" spc="-195"/>
              <a:t> </a:t>
            </a:r>
            <a:r>
              <a:rPr dirty="0" spc="-25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290719"/>
            <a:ext cx="9086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757575"/>
                </a:solidFill>
                <a:latin typeface="Trebuchet MS"/>
                <a:cs typeface="Trebuchet MS"/>
              </a:rPr>
              <a:t>Under </a:t>
            </a:r>
            <a:r>
              <a:rPr dirty="0" sz="1000" spc="-35" b="1">
                <a:solidFill>
                  <a:srgbClr val="757575"/>
                </a:solidFill>
                <a:latin typeface="Trebuchet MS"/>
                <a:cs typeface="Trebuchet MS"/>
              </a:rPr>
              <a:t>the</a:t>
            </a:r>
            <a:r>
              <a:rPr dirty="0" sz="1000" spc="-254" b="1">
                <a:solidFill>
                  <a:srgbClr val="757575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757575"/>
                </a:solidFill>
                <a:latin typeface="Trebuchet MS"/>
                <a:cs typeface="Trebuchet MS"/>
              </a:rPr>
              <a:t>Hood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25" y="1270513"/>
            <a:ext cx="21037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757575"/>
                </a:solidFill>
                <a:latin typeface="Calibri"/>
                <a:cs typeface="Calibri"/>
              </a:rPr>
              <a:t>Goal: </a:t>
            </a:r>
            <a:r>
              <a:rPr dirty="0" sz="1400" spc="10">
                <a:solidFill>
                  <a:srgbClr val="757575"/>
                </a:solidFill>
                <a:latin typeface="Calibri"/>
                <a:cs typeface="Calibri"/>
              </a:rPr>
              <a:t>create </a:t>
            </a:r>
            <a:r>
              <a:rPr dirty="0" sz="1400" spc="15">
                <a:solidFill>
                  <a:srgbClr val="757575"/>
                </a:solidFill>
                <a:latin typeface="Calibri"/>
                <a:cs typeface="Calibri"/>
              </a:rPr>
              <a:t>structured</a:t>
            </a:r>
            <a:r>
              <a:rPr dirty="0" sz="1400" spc="-15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757575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6698" y="1343862"/>
            <a:ext cx="4135824" cy="3193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7374" y="2573775"/>
            <a:ext cx="1816735" cy="823594"/>
          </a:xfrm>
          <a:custGeom>
            <a:avLst/>
            <a:gdLst/>
            <a:ahLst/>
            <a:cxnLst/>
            <a:rect l="l" t="t" r="r" b="b"/>
            <a:pathLst>
              <a:path w="1816735" h="823595">
                <a:moveTo>
                  <a:pt x="1816499" y="661799"/>
                </a:moveTo>
                <a:lnTo>
                  <a:pt x="0" y="661799"/>
                </a:lnTo>
                <a:lnTo>
                  <a:pt x="0" y="0"/>
                </a:lnTo>
                <a:lnTo>
                  <a:pt x="1816499" y="0"/>
                </a:lnTo>
                <a:lnTo>
                  <a:pt x="1816499" y="661799"/>
                </a:lnTo>
                <a:close/>
              </a:path>
              <a:path w="1816735" h="823595">
                <a:moveTo>
                  <a:pt x="289858" y="823106"/>
                </a:moveTo>
                <a:lnTo>
                  <a:pt x="302749" y="661799"/>
                </a:lnTo>
                <a:lnTo>
                  <a:pt x="756874" y="661799"/>
                </a:lnTo>
                <a:lnTo>
                  <a:pt x="289858" y="82310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95050" y="2704904"/>
            <a:ext cx="16414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35560">
              <a:lnSpc>
                <a:spcPts val="1430"/>
              </a:lnSpc>
              <a:spcBef>
                <a:spcPts val="155"/>
              </a:spcBef>
            </a:pPr>
            <a:r>
              <a:rPr dirty="0" sz="1200" spc="25" i="1">
                <a:solidFill>
                  <a:srgbClr val="757575"/>
                </a:solidFill>
                <a:latin typeface="Arial Narrow"/>
                <a:cs typeface="Arial Narrow"/>
              </a:rPr>
              <a:t>I</a:t>
            </a:r>
            <a:r>
              <a:rPr dirty="0" sz="12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have</a:t>
            </a:r>
            <a:r>
              <a:rPr dirty="0" sz="12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95" i="1">
                <a:solidFill>
                  <a:srgbClr val="757575"/>
                </a:solidFill>
                <a:latin typeface="Arial Narrow"/>
                <a:cs typeface="Arial Narrow"/>
              </a:rPr>
              <a:t>a</a:t>
            </a:r>
            <a:r>
              <a:rPr dirty="0" sz="12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80" i="1">
                <a:solidFill>
                  <a:srgbClr val="757575"/>
                </a:solidFill>
                <a:latin typeface="Arial Narrow"/>
                <a:cs typeface="Arial Narrow"/>
              </a:rPr>
              <a:t>new</a:t>
            </a:r>
            <a:r>
              <a:rPr dirty="0" sz="12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Arial Narrow"/>
                <a:cs typeface="Arial Narrow"/>
              </a:rPr>
              <a:t>address,</a:t>
            </a:r>
            <a:r>
              <a:rPr dirty="0" sz="1200" spc="-5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it’s  </a:t>
            </a:r>
            <a:r>
              <a:rPr dirty="0" sz="1200" spc="25" i="1">
                <a:solidFill>
                  <a:srgbClr val="757575"/>
                </a:solidFill>
                <a:latin typeface="Arial Narrow"/>
                <a:cs typeface="Arial Narrow"/>
              </a:rPr>
              <a:t>709</a:t>
            </a:r>
            <a:r>
              <a:rPr dirty="0" sz="1200" spc="-60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60" i="1">
                <a:solidFill>
                  <a:srgbClr val="757575"/>
                </a:solidFill>
                <a:latin typeface="Arial Narrow"/>
                <a:cs typeface="Arial Narrow"/>
              </a:rPr>
              <a:t>King</a:t>
            </a:r>
            <a:r>
              <a:rPr dirty="0" sz="12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25" i="1">
                <a:solidFill>
                  <a:srgbClr val="757575"/>
                </a:solidFill>
                <a:latin typeface="Arial Narrow"/>
                <a:cs typeface="Arial Narrow"/>
              </a:rPr>
              <a:t>St,</a:t>
            </a:r>
            <a:r>
              <a:rPr dirty="0" sz="12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40" i="1">
                <a:solidFill>
                  <a:srgbClr val="757575"/>
                </a:solidFill>
                <a:latin typeface="Arial Narrow"/>
                <a:cs typeface="Arial Narrow"/>
              </a:rPr>
              <a:t>San</a:t>
            </a:r>
            <a:r>
              <a:rPr dirty="0" sz="1200" spc="-55" i="1">
                <a:solidFill>
                  <a:srgbClr val="757575"/>
                </a:solidFill>
                <a:latin typeface="Arial Narrow"/>
                <a:cs typeface="Arial Narrow"/>
              </a:rPr>
              <a:t> </a:t>
            </a:r>
            <a:r>
              <a:rPr dirty="0" sz="1200" spc="45" i="1">
                <a:solidFill>
                  <a:srgbClr val="757575"/>
                </a:solidFill>
                <a:latin typeface="Arial Narrow"/>
                <a:cs typeface="Arial Narrow"/>
              </a:rPr>
              <a:t>Francisco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099" y="3001244"/>
            <a:ext cx="306081" cy="30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7299" y="2896274"/>
            <a:ext cx="864235" cy="13335"/>
          </a:xfrm>
          <a:custGeom>
            <a:avLst/>
            <a:gdLst/>
            <a:ahLst/>
            <a:cxnLst/>
            <a:rect l="l" t="t" r="r" b="b"/>
            <a:pathLst>
              <a:path w="864235" h="13335">
                <a:moveTo>
                  <a:pt x="0" y="0"/>
                </a:moveTo>
                <a:lnTo>
                  <a:pt x="863726" y="13284"/>
                </a:lnTo>
              </a:path>
            </a:pathLst>
          </a:custGeom>
          <a:ln w="38099">
            <a:solidFill>
              <a:srgbClr val="71C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81009" y="2827585"/>
            <a:ext cx="211948" cy="163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1200" y="4850591"/>
            <a:ext cx="3926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5"/>
              </a:rPr>
              <a:t>https://github.com/RasaHQ/rasa-workshop-pydata-berlin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2019-11-08T09:47:53Z</dcterms:created>
  <dcterms:modified xsi:type="dcterms:W3CDTF">2019-11-08T09:47:53Z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