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7"/>
  </p:notesMasterIdLst>
  <p:handoutMasterIdLst>
    <p:handoutMasterId r:id="rId8"/>
  </p:handoutMasterIdLst>
  <p:sldIdLst>
    <p:sldId id="256"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D3D"/>
    <a:srgbClr val="E5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78" d="100"/>
          <a:sy n="78" d="100"/>
        </p:scale>
        <p:origin x="108" y="156"/>
      </p:cViewPr>
      <p:guideLst/>
    </p:cSldViewPr>
  </p:slideViewPr>
  <p:notesTextViewPr>
    <p:cViewPr>
      <p:scale>
        <a:sx n="1" d="1"/>
        <a:sy n="1" d="1"/>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20EA5F0D-C1DC-412F-A146-DDB3A74B588F}" type="datetimeFigureOut">
              <a:rPr lang="en-US" altLang="zh-TW"/>
              <a:t>5/3/2017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7BAE14B8-3CC9-472D-9BC5-A84D80684DE2}" type="slidenum">
              <a:rPr lang="zh-TW"/>
              <a:t>‹#›</a:t>
            </a:fld>
            <a:endParaRPr lang="zh-TW"/>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8CDE508-72C8-4AB5-AA9C-1584D31690E0}" type="datetimeFigureOut">
              <a:t>2017/5/3</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7FB667E1-E601-4AAF-B95C-B25720D70A60}" type="slidenum">
              <a:t>‹#›</a:t>
            </a:fld>
            <a:endParaRPr lang="zh-TW"/>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2" name="標題 1"/>
          <p:cNvSpPr>
            <a:spLocks noGrp="1"/>
          </p:cNvSpPr>
          <p:nvPr>
            <p:ph type="ctrTitle"/>
          </p:nvPr>
        </p:nvSpPr>
        <p:spPr>
          <a:xfrm>
            <a:off x="1295400" y="2286000"/>
            <a:ext cx="9601200" cy="1517904"/>
          </a:xfrm>
        </p:spPr>
        <p:txBody>
          <a:bodyPr anchor="b"/>
          <a:lstStyle>
            <a:lvl1pPr algn="ctr" latinLnBrk="0">
              <a:defRPr lang="zh-TW" sz="54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2000" cap="all" baseline="0"/>
            </a:lvl1pPr>
            <a:lvl2pPr marL="457200" indent="0" algn="ctr" latinLnBrk="0">
              <a:buNone/>
              <a:defRPr lang="zh-TW" sz="2800"/>
            </a:lvl2pPr>
            <a:lvl3pPr marL="914400" indent="0" algn="ctr" latinLnBrk="0">
              <a:buNone/>
              <a:defRPr lang="zh-TW" sz="2400"/>
            </a:lvl3pPr>
            <a:lvl4pPr marL="1371600" indent="0" algn="ctr" latinLnBrk="0">
              <a:buNone/>
              <a:defRPr lang="zh-TW" sz="2000"/>
            </a:lvl4pPr>
            <a:lvl5pPr marL="1828800" indent="0" algn="ctr" latinLnBrk="0">
              <a:buNone/>
              <a:defRPr lang="zh-TW" sz="2000"/>
            </a:lvl5pPr>
            <a:lvl6pPr marL="2286000" indent="0" algn="ctr" latinLnBrk="0">
              <a:buNone/>
              <a:defRPr lang="zh-TW" sz="2000"/>
            </a:lvl6pPr>
            <a:lvl7pPr marL="2743200" indent="0" algn="ctr" latinLnBrk="0">
              <a:buNone/>
              <a:defRPr lang="zh-TW" sz="2000"/>
            </a:lvl7pPr>
            <a:lvl8pPr marL="3200400" indent="0" algn="ctr" latinLnBrk="0">
              <a:buNone/>
              <a:defRPr lang="zh-TW" sz="2000"/>
            </a:lvl8pPr>
            <a:lvl9pPr marL="3657600" indent="0" algn="ctr" latinLnBrk="0">
              <a:buNone/>
              <a:defRPr lang="zh-TW" sz="2000"/>
            </a:lvl9pPr>
          </a:lstStyle>
          <a:p>
            <a:r>
              <a:rPr lang="zh-TW" altLang="en-US" smtClean="0"/>
              <a:t>按一下以編輯母片副標題樣式</a:t>
            </a:r>
            <a:endParaRPr lang="zh-TW"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274638"/>
            <a:ext cx="2628900" cy="5897562"/>
          </a:xfrm>
        </p:spPr>
        <p:txBody>
          <a:bodyPr vert="eaVert"/>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a:xfrm>
            <a:off x="838200" y="274638"/>
            <a:ext cx="7734300" cy="589756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9E583DDF-CA54-461A-A486-592D2374C532}" type="datetimeFigureOut">
              <a:t>2017/5/3</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矩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5400" b="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2000" cap="all" baseline="0">
                <a:solidFill>
                  <a:schemeClr val="tx1">
                    <a:tint val="75000"/>
                  </a:schemeClr>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E583DDF-CA54-461A-A486-592D2374C532}" type="datetimeFigureOut">
              <a:t>2017/5/3</a:t>
            </a:fld>
            <a:endParaRPr lang="zh-TW" dirty="0"/>
          </a:p>
        </p:txBody>
      </p:sp>
      <p:sp>
        <p:nvSpPr>
          <p:cNvPr id="5" name="頁尾版面配置區 4"/>
          <p:cNvSpPr>
            <a:spLocks noGrp="1"/>
          </p:cNvSpPr>
          <p:nvPr>
            <p:ph type="ftr" sz="quarter" idx="11"/>
          </p:nvPr>
        </p:nvSpPr>
        <p:spPr/>
        <p:txBody>
          <a:bodyPr/>
          <a:lstStyle/>
          <a:p>
            <a:endParaRPr lang="zh-TW" dirty="0"/>
          </a:p>
        </p:txBody>
      </p:sp>
      <p:sp>
        <p:nvSpPr>
          <p:cNvPr id="6" name="投影片編號版面配置區 5"/>
          <p:cNvSpPr>
            <a:spLocks noGrp="1"/>
          </p:cNvSpPr>
          <p:nvPr>
            <p:ph type="sldNum" sz="quarter" idx="12"/>
          </p:nvPr>
        </p:nvSpPr>
        <p:spPr/>
        <p:txBody>
          <a:bodyPr/>
          <a:lstStyle/>
          <a:p>
            <a:fld id="{CA8D9AD5-F248-4919-864A-CFD76CC027D6}" type="slidenum">
              <a:t>‹#›</a:t>
            </a:fld>
            <a:endParaRPr lang="zh-TW"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341120" y="467360"/>
            <a:ext cx="9509760" cy="1233424"/>
          </a:xfrm>
        </p:spPr>
        <p:txBody>
          <a:body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日期版面配置區 4"/>
          <p:cNvSpPr>
            <a:spLocks noGrp="1"/>
          </p:cNvSpPr>
          <p:nvPr>
            <p:ph type="dt" sz="half" idx="10"/>
          </p:nvPr>
        </p:nvSpPr>
        <p:spPr/>
        <p:txBody>
          <a:bodyPr/>
          <a:lstStyle/>
          <a:p>
            <a:fld id="{0A879FD0-C37A-4F50-8F3B-5FA0D9D0B42F}"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0D06EF73-9DB8-4763-865F-2F88181A4732}" type="slidenum">
              <a:t>‹#›</a:t>
            </a:fld>
            <a:endParaRPr lang="zh-TW"/>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341120" y="466344"/>
            <a:ext cx="9509760" cy="1234440"/>
          </a:xfrm>
        </p:spPr>
        <p:txBody>
          <a:body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2000" b="0"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341120" y="2740732"/>
            <a:ext cx="4572000" cy="3288847"/>
          </a:xfrm>
        </p:spPr>
        <p:txBody>
          <a:bodyPr>
            <a:normAutofit/>
          </a:bodyPr>
          <a:lstStyle>
            <a:lvl1pPr latinLnBrk="0">
              <a:defRPr lang="zh-TW" sz="1800"/>
            </a:lvl1pPr>
            <a:lvl2pPr latinLnBrk="0">
              <a:defRPr lang="zh-TW" sz="1600"/>
            </a:lvl2pPr>
            <a:lvl3pPr latinLnBrk="0">
              <a:defRPr lang="zh-TW" sz="140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2000" b="0"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278880" y="2740732"/>
            <a:ext cx="4572000" cy="3288847"/>
          </a:xfrm>
        </p:spPr>
        <p:txBody>
          <a:bodyPr>
            <a:normAutofit/>
          </a:bodyPr>
          <a:lstStyle>
            <a:lvl1pPr latinLnBrk="0">
              <a:defRPr lang="zh-TW" sz="1800"/>
            </a:lvl1pPr>
            <a:lvl2pPr latinLnBrk="0">
              <a:defRPr lang="zh-TW" sz="1600"/>
            </a:lvl2pPr>
            <a:lvl3pPr latinLnBrk="0">
              <a:defRPr lang="zh-TW" sz="140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7" name="日期版面配置區 6"/>
          <p:cNvSpPr>
            <a:spLocks noGrp="1"/>
          </p:cNvSpPr>
          <p:nvPr>
            <p:ph type="dt" sz="half" idx="10"/>
          </p:nvPr>
        </p:nvSpPr>
        <p:spPr/>
        <p:txBody>
          <a:bodyPr/>
          <a:lstStyle/>
          <a:p>
            <a:fld id="{9E583DDF-CA54-461A-A486-592D2374C532}" type="datetimeFigureOut">
              <a:t>2017/5/3</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9E583DDF-CA54-461A-A486-592D2374C532}" type="datetimeFigureOut">
              <a:t>2017/5/3</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p>
        </p:txBody>
      </p:sp>
      <p:sp>
        <p:nvSpPr>
          <p:cNvPr id="2" name="日期版面配置區 1"/>
          <p:cNvSpPr>
            <a:spLocks noGrp="1"/>
          </p:cNvSpPr>
          <p:nvPr>
            <p:ph type="dt" sz="half" idx="10"/>
          </p:nvPr>
        </p:nvSpPr>
        <p:spPr/>
        <p:txBody>
          <a:bodyPr/>
          <a:lstStyle/>
          <a:p>
            <a:fld id="{9E583DDF-CA54-461A-A486-592D2374C532}" type="datetimeFigureOut">
              <a:t>2017/5/3</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470648" y="2350008"/>
            <a:ext cx="4206240" cy="1993392"/>
          </a:xfrm>
        </p:spPr>
        <p:txBody>
          <a:bodyPr anchor="b">
            <a:normAutofit/>
          </a:bodyPr>
          <a:lstStyle>
            <a:lvl1pPr latinLnBrk="0">
              <a:defRPr lang="zh-TW" sz="3400" b="0"/>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583DDF-CA54-461A-A486-592D2374C532}"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470648" y="2350008"/>
            <a:ext cx="4206240" cy="1993392"/>
          </a:xfrm>
        </p:spPr>
        <p:txBody>
          <a:bodyPr anchor="b">
            <a:normAutofit/>
          </a:bodyPr>
          <a:lstStyle>
            <a:lvl1pPr latinLnBrk="0">
              <a:defRPr lang="zh-TW" sz="3400" b="0"/>
            </a:lvl1pPr>
          </a:lstStyle>
          <a:p>
            <a:r>
              <a:rPr lang="zh-TW" altLang="en-US" smtClean="0"/>
              <a:t>按一下以編輯母片標題樣式</a:t>
            </a:r>
            <a:endParaRPr lang="zh-TW" dirty="0"/>
          </a:p>
        </p:txBody>
      </p:sp>
      <p:sp>
        <p:nvSpPr>
          <p:cNvPr id="3" name="圖片版面配置區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latinLnBrk="0">
              <a:buNone/>
              <a:defRPr lang="zh-TW" sz="3200">
                <a:solidFill>
                  <a:schemeClr val="bg1"/>
                </a:solidFill>
              </a:defRPr>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dirty="0"/>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TW" sz="16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583DDF-CA54-461A-A486-592D2374C532}" type="datetimeFigureOut">
              <a:t>2017/5/3</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CA8D9AD5-F248-4919-864A-CFD76CC027D6}" type="slidenum">
              <a:t>‹#›</a:t>
            </a:fld>
            <a:endParaRPr lang="zh-TW"/>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atin typeface="微軟正黑體" panose="020B0604030504040204" pitchFamily="34" charset="-120"/>
              <a:ea typeface="微軟正黑體" panose="020B0604030504040204" pitchFamily="34" charset="-120"/>
            </a:endParaRPr>
          </a:p>
        </p:txBody>
      </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800">
                <a:solidFill>
                  <a:schemeClr val="tx1">
                    <a:tint val="75000"/>
                  </a:schemeClr>
                </a:solidFill>
                <a:latin typeface="微軟正黑體" panose="020B0604030504040204" pitchFamily="34" charset="-120"/>
                <a:ea typeface="微軟正黑體" panose="020B0604030504040204" pitchFamily="34" charset="-120"/>
              </a:defRPr>
            </a:lvl1pPr>
          </a:lstStyle>
          <a:p>
            <a:fld id="{9E583DDF-CA54-461A-A486-592D2374C532}" type="datetimeFigureOut">
              <a:rPr lang="en-US" altLang="zh-TW" smtClean="0"/>
              <a:pPr/>
              <a:t>5/3/2017</a:t>
            </a:fld>
            <a:endParaRPr lang="zh-TW" altLang="en-US" dirty="0"/>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800" cap="all" baseline="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800">
                <a:solidFill>
                  <a:schemeClr val="tx1">
                    <a:tint val="75000"/>
                  </a:schemeClr>
                </a:solidFill>
                <a:latin typeface="微軟正黑體" panose="020B0604030504040204" pitchFamily="34" charset="-120"/>
                <a:ea typeface="微軟正黑體" panose="020B0604030504040204" pitchFamily="34" charset="-120"/>
              </a:defRPr>
            </a:lvl1pPr>
          </a:lstStyle>
          <a:p>
            <a:fld id="{CA8D9AD5-F248-4919-864A-CFD76CC027D6}" type="slidenum">
              <a:rPr lang="en-US" altLang="zh-TW" smtClean="0"/>
              <a:pPr/>
              <a:t>‹#›</a:t>
            </a:fld>
            <a:endParaRPr lang="zh-TW" altLang="en-US"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lang="zh-TW" sz="3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TW" sz="2000" kern="1200" baseline="0">
          <a:solidFill>
            <a:schemeClr val="tx1"/>
          </a:solidFill>
          <a:latin typeface="Times New Roman" panose="02020603050405020304" pitchFamily="18" charset="0"/>
          <a:ea typeface="標楷體" panose="03000509000000000000" pitchFamily="65" charset="-120"/>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TW" sz="1800" kern="1200" baseline="0">
          <a:solidFill>
            <a:schemeClr val="tx1"/>
          </a:solidFill>
          <a:latin typeface="Times New Roman" panose="02020603050405020304" pitchFamily="18" charset="0"/>
          <a:ea typeface="標楷體" panose="03000509000000000000" pitchFamily="65" charset="-120"/>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TW" sz="1600" kern="1200" baseline="0">
          <a:solidFill>
            <a:schemeClr val="tx1"/>
          </a:solidFill>
          <a:latin typeface="Times New Roman" panose="02020603050405020304" pitchFamily="18" charset="0"/>
          <a:ea typeface="標楷體" panose="03000509000000000000" pitchFamily="65" charset="-120"/>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TW" sz="1400" kern="1200" baseline="0">
          <a:solidFill>
            <a:schemeClr val="tx1"/>
          </a:solidFill>
          <a:latin typeface="Times New Roman" panose="02020603050405020304" pitchFamily="18" charset="0"/>
          <a:ea typeface="標楷體" panose="03000509000000000000" pitchFamily="65" charset="-120"/>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TW" sz="1400" kern="1200" baseline="0">
          <a:solidFill>
            <a:schemeClr val="tx1"/>
          </a:solidFill>
          <a:latin typeface="Times New Roman" panose="02020603050405020304" pitchFamily="18" charset="0"/>
          <a:ea typeface="標楷體" panose="03000509000000000000" pitchFamily="65" charset="-120"/>
          <a:cs typeface="+mn-cs"/>
        </a:defRPr>
      </a:lvl5pPr>
      <a:lvl6pPr marL="1874520" indent="-228600" algn="l" defTabSz="914400" rtl="0" eaLnBrk="1" latinLnBrk="0" hangingPunct="1">
        <a:lnSpc>
          <a:spcPct val="90000"/>
        </a:lnSpc>
        <a:spcBef>
          <a:spcPts val="800"/>
        </a:spcBef>
        <a:buFont typeface="Arial" pitchFamily="34" charset="0"/>
        <a:buChar char="•"/>
        <a:defRPr lang="zh-TW"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TW" sz="14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雲端運算期中報告</a:t>
            </a:r>
            <a:endParaRPr lang="zh-TW" dirty="0"/>
          </a:p>
        </p:txBody>
      </p:sp>
      <p:sp>
        <p:nvSpPr>
          <p:cNvPr id="3" name="副標題 2"/>
          <p:cNvSpPr>
            <a:spLocks noGrp="1"/>
          </p:cNvSpPr>
          <p:nvPr>
            <p:ph type="subTitle" idx="1"/>
          </p:nvPr>
        </p:nvSpPr>
        <p:spPr/>
        <p:txBody>
          <a:bodyPr/>
          <a:lstStyle/>
          <a:p>
            <a:r>
              <a:rPr lang="en-US" altLang="zh-TW" dirty="0" smtClean="0"/>
              <a:t>0524807</a:t>
            </a:r>
          </a:p>
          <a:p>
            <a:r>
              <a:rPr lang="zh-TW" altLang="en-US" dirty="0" smtClean="0"/>
              <a:t>陳</a:t>
            </a:r>
            <a:r>
              <a:rPr lang="zh-TW" altLang="en-US" dirty="0"/>
              <a:t>芊安</a:t>
            </a:r>
            <a:endParaRPr lang="zh-TW"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GradientBoostingClassifier</a:t>
            </a:r>
            <a:endParaRPr lang="zh-TW" altLang="en-US" dirty="0"/>
          </a:p>
        </p:txBody>
      </p:sp>
      <p:sp>
        <p:nvSpPr>
          <p:cNvPr id="3" name="內容版面配置區 2"/>
          <p:cNvSpPr>
            <a:spLocks noGrp="1"/>
          </p:cNvSpPr>
          <p:nvPr>
            <p:ph idx="1"/>
          </p:nvPr>
        </p:nvSpPr>
        <p:spPr>
          <a:xfrm>
            <a:off x="1341120" y="1901952"/>
            <a:ext cx="9854102" cy="4474134"/>
          </a:xfrm>
        </p:spPr>
        <p:txBody>
          <a:bodyPr/>
          <a:lstStyle/>
          <a:p>
            <a:r>
              <a:rPr lang="en-US" altLang="zh-TW" dirty="0">
                <a:solidFill>
                  <a:srgbClr val="FFC000"/>
                </a:solidFill>
              </a:rPr>
              <a:t>Boosting</a:t>
            </a:r>
            <a:r>
              <a:rPr lang="zh-TW" altLang="en-US" dirty="0">
                <a:solidFill>
                  <a:srgbClr val="FFC000"/>
                </a:solidFill>
              </a:rPr>
              <a:t>算法</a:t>
            </a:r>
            <a:r>
              <a:rPr lang="zh-TW" altLang="en-US" dirty="0"/>
              <a:t>指將弱學習算法組合成強學習算法</a:t>
            </a:r>
            <a:r>
              <a:rPr lang="zh-TW" altLang="en-US" dirty="0" smtClean="0"/>
              <a:t>，起源於</a:t>
            </a:r>
            <a:r>
              <a:rPr lang="en-US" altLang="zh-TW" dirty="0" smtClean="0"/>
              <a:t>PAC</a:t>
            </a:r>
            <a:r>
              <a:rPr lang="zh-TW" altLang="en-US" dirty="0" smtClean="0"/>
              <a:t>學習</a:t>
            </a:r>
            <a:r>
              <a:rPr lang="zh-TW" altLang="en-US" dirty="0"/>
              <a:t>模型</a:t>
            </a:r>
            <a:r>
              <a:rPr lang="zh-TW" altLang="en-US" dirty="0" smtClean="0"/>
              <a:t>。</a:t>
            </a:r>
            <a:r>
              <a:rPr lang="en-US" altLang="zh-TW" dirty="0" smtClean="0"/>
              <a:t>(</a:t>
            </a:r>
            <a:r>
              <a:rPr lang="zh-TW" altLang="en-US" dirty="0" smtClean="0"/>
              <a:t>思想</a:t>
            </a:r>
            <a:r>
              <a:rPr lang="en-US" altLang="zh-TW" dirty="0" smtClean="0"/>
              <a:t>)</a:t>
            </a:r>
          </a:p>
          <a:p>
            <a:r>
              <a:rPr lang="en-US" altLang="zh-TW" dirty="0" smtClean="0"/>
              <a:t>Boosting</a:t>
            </a:r>
            <a:r>
              <a:rPr lang="zh-TW" altLang="en-US" dirty="0" smtClean="0"/>
              <a:t>是對</a:t>
            </a:r>
            <a:r>
              <a:rPr lang="zh-TW" altLang="en-US" dirty="0"/>
              <a:t>一份</a:t>
            </a:r>
            <a:r>
              <a:rPr lang="zh-TW" altLang="en-US" dirty="0" smtClean="0"/>
              <a:t>數據建立</a:t>
            </a:r>
            <a:r>
              <a:rPr lang="en-US" altLang="zh-TW" dirty="0" smtClean="0"/>
              <a:t>N</a:t>
            </a:r>
            <a:r>
              <a:rPr lang="zh-TW" altLang="en-US" dirty="0" smtClean="0"/>
              <a:t>個</a:t>
            </a:r>
            <a:r>
              <a:rPr lang="zh-TW" altLang="en-US" dirty="0"/>
              <a:t>模型（比如分類），一般這種模型比較簡單，稱為</a:t>
            </a:r>
            <a:r>
              <a:rPr lang="zh-TW" altLang="en-US" b="1" dirty="0">
                <a:solidFill>
                  <a:srgbClr val="FFFF00"/>
                </a:solidFill>
              </a:rPr>
              <a:t>弱分類器</a:t>
            </a:r>
            <a:r>
              <a:rPr lang="en-US" altLang="zh-TW" dirty="0"/>
              <a:t>(weak learner)</a:t>
            </a:r>
            <a:r>
              <a:rPr lang="zh-TW" altLang="en-US" dirty="0"/>
              <a:t>每次分類都將上一次分錯的數據權重提高一點再進行分類，這樣最終得到的分類器在測試數據與訓練數據上都可以得到比較好的成績</a:t>
            </a:r>
            <a:r>
              <a:rPr lang="zh-TW" altLang="en-US" dirty="0" smtClean="0"/>
              <a:t>。</a:t>
            </a:r>
            <a:endParaRPr lang="en-US" altLang="zh-TW" dirty="0" smtClean="0"/>
          </a:p>
          <a:p>
            <a:r>
              <a:rPr lang="en-US" altLang="zh-TW" dirty="0">
                <a:solidFill>
                  <a:srgbClr val="FFC000"/>
                </a:solidFill>
              </a:rPr>
              <a:t>Gradient </a:t>
            </a:r>
            <a:r>
              <a:rPr lang="en-US" altLang="zh-TW" dirty="0" smtClean="0">
                <a:solidFill>
                  <a:srgbClr val="FFC000"/>
                </a:solidFill>
              </a:rPr>
              <a:t>Boosting</a:t>
            </a:r>
            <a:r>
              <a:rPr lang="zh-TW" altLang="en-US" dirty="0"/>
              <a:t>每一次建立模型是在之前建立模型損失函數的梯度下降方向。 </a:t>
            </a:r>
            <a:r>
              <a:rPr lang="en-US" altLang="zh-TW" dirty="0" smtClean="0"/>
              <a:t>(</a:t>
            </a:r>
            <a:r>
              <a:rPr lang="zh-TW" altLang="en-US" dirty="0" smtClean="0"/>
              <a:t>方法</a:t>
            </a:r>
            <a:r>
              <a:rPr lang="en-US" altLang="zh-TW" dirty="0" smtClean="0"/>
              <a:t>)</a:t>
            </a:r>
          </a:p>
        </p:txBody>
      </p:sp>
      <p:sp>
        <p:nvSpPr>
          <p:cNvPr id="4" name="向上箭號圖說文字 3"/>
          <p:cNvSpPr/>
          <p:nvPr/>
        </p:nvSpPr>
        <p:spPr>
          <a:xfrm>
            <a:off x="6054813" y="3802050"/>
            <a:ext cx="3892376" cy="673938"/>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63D3D"/>
                </a:solidFill>
                <a:latin typeface="標楷體" panose="03000509000000000000" pitchFamily="65" charset="-120"/>
                <a:ea typeface="標楷體" panose="03000509000000000000" pitchFamily="65" charset="-120"/>
              </a:rPr>
              <a:t>損失</a:t>
            </a:r>
            <a:r>
              <a:rPr lang="zh-TW" altLang="en-US" dirty="0">
                <a:solidFill>
                  <a:srgbClr val="363D3D"/>
                </a:solidFill>
                <a:latin typeface="標楷體" panose="03000509000000000000" pitchFamily="65" charset="-120"/>
                <a:ea typeface="標楷體" panose="03000509000000000000" pitchFamily="65" charset="-120"/>
              </a:rPr>
              <a:t>函數越大</a:t>
            </a:r>
            <a:r>
              <a:rPr lang="zh-TW" altLang="en-US" dirty="0" smtClean="0">
                <a:solidFill>
                  <a:srgbClr val="363D3D"/>
                </a:solidFill>
                <a:latin typeface="標楷體" panose="03000509000000000000" pitchFamily="65" charset="-120"/>
                <a:ea typeface="標楷體" panose="03000509000000000000" pitchFamily="65" charset="-120"/>
              </a:rPr>
              <a:t>，說明</a:t>
            </a:r>
            <a:r>
              <a:rPr lang="zh-TW" altLang="en-US" dirty="0">
                <a:solidFill>
                  <a:srgbClr val="363D3D"/>
                </a:solidFill>
                <a:latin typeface="標楷體" panose="03000509000000000000" pitchFamily="65" charset="-120"/>
                <a:ea typeface="標楷體" panose="03000509000000000000" pitchFamily="65" charset="-120"/>
              </a:rPr>
              <a:t>模型越容易出錯</a:t>
            </a:r>
          </a:p>
        </p:txBody>
      </p:sp>
    </p:spTree>
    <p:extLst>
      <p:ext uri="{BB962C8B-B14F-4D97-AF65-F5344CB8AC3E}">
        <p14:creationId xmlns:p14="http://schemas.microsoft.com/office/powerpoint/2010/main" val="295688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810101" y="531342"/>
            <a:ext cx="10571798" cy="5795316"/>
          </a:xfrm>
          <a:prstGeom prst="rect">
            <a:avLst/>
          </a:prstGeom>
        </p:spPr>
      </p:pic>
    </p:spTree>
    <p:extLst>
      <p:ext uri="{BB962C8B-B14F-4D97-AF65-F5344CB8AC3E}">
        <p14:creationId xmlns:p14="http://schemas.microsoft.com/office/powerpoint/2010/main" val="237264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95400" y="3188042"/>
            <a:ext cx="9601200" cy="887709"/>
          </a:xfrm>
        </p:spPr>
        <p:txBody>
          <a:bodyPr/>
          <a:lstStyle/>
          <a:p>
            <a:r>
              <a:rPr lang="en-US" altLang="zh-TW" dirty="0" smtClean="0"/>
              <a:t>Thank You</a:t>
            </a:r>
            <a:endParaRPr lang="zh-TW" altLang="en-US" dirty="0"/>
          </a:p>
        </p:txBody>
      </p:sp>
    </p:spTree>
    <p:extLst>
      <p:ext uri="{BB962C8B-B14F-4D97-AF65-F5344CB8AC3E}">
        <p14:creationId xmlns:p14="http://schemas.microsoft.com/office/powerpoint/2010/main" val="301263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藍綠色橫紋簡報 (寬螢幕)</Template>
  <TotalTime>724</TotalTime>
  <Words>136</Words>
  <Application>Microsoft Office PowerPoint</Application>
  <PresentationFormat>寬螢幕</PresentationFormat>
  <Paragraphs>9</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微軟正黑體</vt:lpstr>
      <vt:lpstr>標楷體</vt:lpstr>
      <vt:lpstr>Arial</vt:lpstr>
      <vt:lpstr>Calibri</vt:lpstr>
      <vt:lpstr>Times New Roman</vt:lpstr>
      <vt:lpstr>Banded Design Teal 16x9</vt:lpstr>
      <vt:lpstr>雲端運算期中報告</vt:lpstr>
      <vt:lpstr>GradientBoostingClassifier</vt:lpstr>
      <vt:lpstr>PowerPoint 簡報</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雲端運算期中報告</dc:title>
  <dc:creator>e527</dc:creator>
  <cp:keywords/>
  <cp:lastModifiedBy>e527</cp:lastModifiedBy>
  <cp:revision>10</cp:revision>
  <dcterms:created xsi:type="dcterms:W3CDTF">2017-05-02T16:10:21Z</dcterms:created>
  <dcterms:modified xsi:type="dcterms:W3CDTF">2017-05-03T05:24:21Z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