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73" r:id="rId3"/>
    <p:sldId id="257" r:id="rId4"/>
    <p:sldId id="267" r:id="rId5"/>
    <p:sldId id="272" r:id="rId6"/>
    <p:sldId id="259" r:id="rId7"/>
    <p:sldId id="261" r:id="rId8"/>
    <p:sldId id="262" r:id="rId9"/>
    <p:sldId id="263" r:id="rId10"/>
    <p:sldId id="266" r:id="rId11"/>
    <p:sldId id="265" r:id="rId12"/>
    <p:sldId id="271" r:id="rId13"/>
    <p:sldId id="277" r:id="rId14"/>
    <p:sldId id="274" r:id="rId15"/>
    <p:sldId id="275" r:id="rId16"/>
    <p:sldId id="276" r:id="rId17"/>
    <p:sldId id="279" r:id="rId18"/>
    <p:sldId id="278" r:id="rId19"/>
    <p:sldId id="2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1"/>
  </p:normalViewPr>
  <p:slideViewPr>
    <p:cSldViewPr snapToGrid="0" snapToObjects="1">
      <p:cViewPr varScale="1">
        <p:scale>
          <a:sx n="111" d="100"/>
          <a:sy n="111" d="100"/>
        </p:scale>
        <p:origin x="-48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2018-02-13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Phone image</a:t>
            </a:r>
            <a:r>
              <a:rPr lang="en-US" baseline="0" dirty="0" smtClean="0"/>
              <a:t> created with https://</a:t>
            </a:r>
            <a:r>
              <a:rPr lang="en-US" baseline="0" dirty="0" err="1" smtClean="0"/>
              <a:t>placeit.net</a:t>
            </a:r>
            <a:r>
              <a:rPr lang="en-US" baseline="0" dirty="0" smtClean="0"/>
              <a:t>/stages/frontal-mockup-of-a-white-iphone-6-plus-over-a-transparent-background-a11471</a:t>
            </a:r>
          </a:p>
          <a:p>
            <a:r>
              <a:rPr lang="en-US" baseline="0" dirty="0" err="1" smtClean="0"/>
              <a:t>FitForMe</a:t>
            </a:r>
            <a:r>
              <a:rPr lang="en-US" baseline="0" dirty="0" smtClean="0"/>
              <a:t> Logo created with https://</a:t>
            </a:r>
            <a:r>
              <a:rPr lang="en-US" baseline="0" dirty="0" err="1" smtClean="0"/>
              <a:t>www.tailorbrands.com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a:t>
            </a:fld>
            <a:endParaRPr lang="en-US"/>
          </a:p>
        </p:txBody>
      </p:sp>
    </p:spTree>
    <p:extLst>
      <p:ext uri="{BB962C8B-B14F-4D97-AF65-F5344CB8AC3E}">
        <p14:creationId xmlns:p14="http://schemas.microsoft.com/office/powerpoint/2010/main" val="2926514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2018-02-13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2018-02-13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extBox 9"/>
          <p:cNvSpPr txBox="1"/>
          <p:nvPr userDrawn="1"/>
        </p:nvSpPr>
        <p:spPr>
          <a:xfrm>
            <a:off x="8040370" y="327709"/>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2018-02-13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16" name="Picture 15" descr="548644467_395b905a-fb2d-489f-ad6b-032f764a5e1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2018-02-13</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2018-02-13</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2018-02-13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2018-02-13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pic>
        <p:nvPicPr>
          <p:cNvPr id="5" name="Picture 4" descr="d39dcaa7-0512-4f3c-9714-40a5fbf1854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4456" y="-396716"/>
            <a:ext cx="2032000" cy="2032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2018-02-13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2018-02-13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2018-02-13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2" name="Picture 11" descr="548644467_395b905a-fb2d-489f-ad6b-032f764a5e17.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94127" y="171451"/>
            <a:ext cx="990600" cy="7429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vaccaro21/CS633---Term-Project/blob/master/Module%202%20Deliverables/CS633_Mod1_Term_Project_Group4_Section3_Personas.docx" TargetMode="External"/><Relationship Id="rId4" Type="http://schemas.openxmlformats.org/officeDocument/2006/relationships/hyperlink" Target="https://www.pivotaltracker.com/n/projects/2143631"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6" Type="http://schemas.openxmlformats.org/officeDocument/2006/relationships/hyperlink" Target="https://github.com/gvaccaro21/CS633---Term-Project/tree/master/Module%204%20Deliverables/Use%20Cases" TargetMode="External"/><Relationship Id="rId7" Type="http://schemas.openxmlformats.org/officeDocument/2006/relationships/hyperlink" Target="https://github.com/gvaccaro21/CS633---Term-Project/blob/master/Module%203%20Deliverables/DRAFT%20-%20Configuration%20Items%20List_v0.1-%202.6.18.xlsx" TargetMode="External"/><Relationship Id="rId8" Type="http://schemas.openxmlformats.org/officeDocument/2006/relationships/hyperlink" Target="https://github.com/gvaccaro21/CS633---Term-Project/tree/master/Module%204%20Deliverables/Components%20Interaction" TargetMode="External"/><Relationship Id="rId9" Type="http://schemas.openxmlformats.org/officeDocument/2006/relationships/hyperlink" Target="https://github.com/gvaccaro21/CS633---Term-Project/tree/master/Module%204%20Deliverables/State%20Transition%20Diagrams" TargetMode="External"/><Relationship Id="rId1" Type="http://schemas.openxmlformats.org/officeDocument/2006/relationships/slideLayout" Target="../slideLayouts/slideLayout2.xml"/><Relationship Id="rId2" Type="http://schemas.openxmlformats.org/officeDocument/2006/relationships/hyperlink" Target="https://github.com/gvaccaro21/CS633---Term-Project/blob/master/Module%201%20Deliverables/Updated_CS633_Mod1_Term_Project_Group4_Section3_Project_Scope.doc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emf"/><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emf"/><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1" y="4480133"/>
            <a:ext cx="4589640" cy="1077218"/>
          </a:xfrm>
          <a:prstGeom prst="rect">
            <a:avLst/>
          </a:prstGeom>
          <a:noFill/>
        </p:spPr>
        <p:txBody>
          <a:bodyPr wrap="square" rtlCol="0">
            <a:spAutoFit/>
          </a:bodyPr>
          <a:lstStyle/>
          <a:p>
            <a:r>
              <a:rPr lang="en-US" sz="1600" dirty="0"/>
              <a:t>Giuseppe </a:t>
            </a:r>
            <a:r>
              <a:rPr lang="en-US" sz="1600" dirty="0" err="1"/>
              <a:t>Vaccaro</a:t>
            </a:r>
            <a:r>
              <a:rPr lang="en-US" sz="1600" dirty="0"/>
              <a:t> 	Michael Smith	</a:t>
            </a:r>
            <a:r>
              <a:rPr lang="en-US" sz="1600" dirty="0" err="1"/>
              <a:t>Yigil</a:t>
            </a:r>
            <a:r>
              <a:rPr lang="en-US" sz="1600" dirty="0"/>
              <a:t> </a:t>
            </a:r>
            <a:r>
              <a:rPr lang="en-US" sz="1600" dirty="0" err="1"/>
              <a:t>Kalkci</a:t>
            </a:r>
            <a:r>
              <a:rPr lang="en-US" sz="1600" dirty="0"/>
              <a:t>	</a:t>
            </a:r>
          </a:p>
          <a:p>
            <a:r>
              <a:rPr lang="en-US" sz="1600" dirty="0"/>
              <a:t>Patty Thrall			Gabriel Rua </a:t>
            </a:r>
          </a:p>
          <a:p>
            <a:endParaRPr lang="en-US" sz="1600" dirty="0"/>
          </a:p>
          <a:p>
            <a:endParaRPr lang="en-US" sz="1600" dirty="0"/>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01290930"/>
              </p:ext>
            </p:extLst>
          </p:nvPr>
        </p:nvGraphicFramePr>
        <p:xfrm>
          <a:off x="612775" y="1200150"/>
          <a:ext cx="8153400" cy="3838391"/>
        </p:xfrm>
        <a:graphic>
          <a:graphicData uri="http://schemas.openxmlformats.org/drawingml/2006/table">
            <a:tbl>
              <a:tblPr firstRow="1" bandRow="1">
                <a:tableStyleId>{85BE263C-DBD7-4A20-BB59-AAB30ACAA65A}</a:tableStyleId>
              </a:tblPr>
              <a:tblGrid>
                <a:gridCol w="599799">
                  <a:extLst>
                    <a:ext uri="{9D8B030D-6E8A-4147-A177-3AD203B41FA5}">
                      <a16:colId xmlns="" xmlns:a16="http://schemas.microsoft.com/office/drawing/2014/main" val="20000"/>
                    </a:ext>
                  </a:extLst>
                </a:gridCol>
                <a:gridCol w="2574235">
                  <a:extLst>
                    <a:ext uri="{9D8B030D-6E8A-4147-A177-3AD203B41FA5}">
                      <a16:colId xmlns="" xmlns:a16="http://schemas.microsoft.com/office/drawing/2014/main" val="20001"/>
                    </a:ext>
                  </a:extLst>
                </a:gridCol>
                <a:gridCol w="881007">
                  <a:extLst>
                    <a:ext uri="{9D8B030D-6E8A-4147-A177-3AD203B41FA5}">
                      <a16:colId xmlns="" xmlns:a16="http://schemas.microsoft.com/office/drawing/2014/main" val="20002"/>
                    </a:ext>
                  </a:extLst>
                </a:gridCol>
                <a:gridCol w="1029665">
                  <a:extLst>
                    <a:ext uri="{9D8B030D-6E8A-4147-A177-3AD203B41FA5}">
                      <a16:colId xmlns="" xmlns:a16="http://schemas.microsoft.com/office/drawing/2014/main" val="20003"/>
                    </a:ext>
                  </a:extLst>
                </a:gridCol>
                <a:gridCol w="1709794">
                  <a:extLst>
                    <a:ext uri="{9D8B030D-6E8A-4147-A177-3AD203B41FA5}">
                      <a16:colId xmlns="" xmlns:a16="http://schemas.microsoft.com/office/drawing/2014/main" val="20004"/>
                    </a:ext>
                  </a:extLst>
                </a:gridCol>
                <a:gridCol w="1358900">
                  <a:extLst>
                    <a:ext uri="{9D8B030D-6E8A-4147-A177-3AD203B41FA5}">
                      <a16:colId xmlns=""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a:t>
                      </a:r>
                      <a:r>
                        <a:rPr lang="en-US" sz="1200" dirty="0" smtClean="0"/>
                        <a:t>.0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a:t>
                      </a:r>
                      <a:r>
                        <a:rPr lang="en-US" sz="1200" dirty="0" smtClean="0"/>
                        <a:t>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a:t>
                      </a:r>
                      <a:r>
                        <a:rPr lang="en-US" sz="1200" baseline="0" dirty="0"/>
                        <a:t> Thrall</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 </a:t>
                      </a:r>
                      <a:r>
                        <a:rPr lang="en-US" sz="1200" baseline="0" dirty="0" smtClean="0"/>
                        <a:t>Thrall</a:t>
                      </a:r>
                      <a:r>
                        <a:rPr lang="en-US" sz="1200" dirty="0" smtClean="0"/>
                        <a:t> &amp; G. </a:t>
                      </a:r>
                      <a:r>
                        <a:rPr lang="en-US" sz="1200" dirty="0"/>
                        <a:t>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2018-02-12</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t>Yigit</a:t>
                      </a:r>
                      <a:r>
                        <a:rPr lang="en-US" sz="1200" dirty="0" smtClean="0"/>
                        <a:t> </a:t>
                      </a:r>
                      <a:r>
                        <a:rPr lang="en-US" sz="1200" dirty="0" err="1" smtClean="0"/>
                        <a:t>Kalkcic</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hlinkClick r:id="rId8"/>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1.0</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2018-02-11</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Giuseppe </a:t>
                      </a:r>
                      <a:r>
                        <a:rPr lang="en-US" sz="1200" dirty="0" err="1" smtClean="0"/>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smtClean="0">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9960192"/>
              </p:ext>
            </p:extLst>
          </p:nvPr>
        </p:nvGraphicFramePr>
        <p:xfrm>
          <a:off x="581890" y="1200150"/>
          <a:ext cx="8220014" cy="3879033"/>
        </p:xfrm>
        <a:graphic>
          <a:graphicData uri="http://schemas.openxmlformats.org/drawingml/2006/table">
            <a:tbl>
              <a:tblPr firstRow="1" bandRow="1">
                <a:tableStyleId>{85BE263C-DBD7-4A20-BB59-AAB30ACAA65A}</a:tableStyleId>
              </a:tblPr>
              <a:tblGrid>
                <a:gridCol w="996402">
                  <a:extLst>
                    <a:ext uri="{9D8B030D-6E8A-4147-A177-3AD203B41FA5}">
                      <a16:colId xmlns="" xmlns:a16="http://schemas.microsoft.com/office/drawing/2014/main" val="20000"/>
                    </a:ext>
                  </a:extLst>
                </a:gridCol>
                <a:gridCol w="2159760">
                  <a:extLst>
                    <a:ext uri="{9D8B030D-6E8A-4147-A177-3AD203B41FA5}">
                      <a16:colId xmlns="" xmlns:a16="http://schemas.microsoft.com/office/drawing/2014/main" val="20001"/>
                    </a:ext>
                  </a:extLst>
                </a:gridCol>
                <a:gridCol w="1002069">
                  <a:extLst>
                    <a:ext uri="{9D8B030D-6E8A-4147-A177-3AD203B41FA5}">
                      <a16:colId xmlns="" xmlns:a16="http://schemas.microsoft.com/office/drawing/2014/main" val="20002"/>
                    </a:ext>
                  </a:extLst>
                </a:gridCol>
                <a:gridCol w="1062092">
                  <a:extLst>
                    <a:ext uri="{9D8B030D-6E8A-4147-A177-3AD203B41FA5}">
                      <a16:colId xmlns="" xmlns:a16="http://schemas.microsoft.com/office/drawing/2014/main" val="20003"/>
                    </a:ext>
                  </a:extLst>
                </a:gridCol>
                <a:gridCol w="505530">
                  <a:extLst>
                    <a:ext uri="{9D8B030D-6E8A-4147-A177-3AD203B41FA5}">
                      <a16:colId xmlns="" xmlns:a16="http://schemas.microsoft.com/office/drawing/2014/main" val="20004"/>
                    </a:ext>
                  </a:extLst>
                </a:gridCol>
                <a:gridCol w="574635">
                  <a:extLst>
                    <a:ext uri="{9D8B030D-6E8A-4147-A177-3AD203B41FA5}">
                      <a16:colId xmlns="" xmlns:a16="http://schemas.microsoft.com/office/drawing/2014/main" val="20005"/>
                    </a:ext>
                  </a:extLst>
                </a:gridCol>
                <a:gridCol w="696898">
                  <a:extLst>
                    <a:ext uri="{9D8B030D-6E8A-4147-A177-3AD203B41FA5}">
                      <a16:colId xmlns="" xmlns:a16="http://schemas.microsoft.com/office/drawing/2014/main" val="20006"/>
                    </a:ext>
                  </a:extLst>
                </a:gridCol>
                <a:gridCol w="745803">
                  <a:extLst>
                    <a:ext uri="{9D8B030D-6E8A-4147-A177-3AD203B41FA5}">
                      <a16:colId xmlns="" xmlns:a16="http://schemas.microsoft.com/office/drawing/2014/main" val="20007"/>
                    </a:ext>
                  </a:extLst>
                </a:gridCol>
                <a:gridCol w="476825">
                  <a:extLst>
                    <a:ext uri="{9D8B030D-6E8A-4147-A177-3AD203B41FA5}">
                      <a16:colId xmlns=""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Defect tracking system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pPr algn="ctr"/>
            <a:r>
              <a:rPr lang="en-US" sz="2800" dirty="0" smtClean="0"/>
              <a:t>Use </a:t>
            </a:r>
            <a:r>
              <a:rPr lang="en-US" sz="2800" dirty="0" smtClean="0"/>
              <a:t>Cases, State Transitions &amp; </a:t>
            </a:r>
            <a:r>
              <a:rPr lang="en-US" sz="2800" dirty="0" smtClean="0"/>
              <a:t>Component Interactions</a:t>
            </a:r>
            <a:endParaRPr lang="en-US" sz="2800" dirty="0"/>
          </a:p>
        </p:txBody>
      </p:sp>
    </p:spTree>
    <p:extLst>
      <p:ext uri="{BB962C8B-B14F-4D97-AF65-F5344CB8AC3E}">
        <p14:creationId xmlns:p14="http://schemas.microsoft.com/office/powerpoint/2010/main" val="5165464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&amp; Login Use Case</a:t>
            </a:r>
            <a:endParaRPr lang="en-US" dirty="0"/>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9046470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smtClean="0"/>
              <a:t>Enter Measurements Use Case</a:t>
            </a:r>
            <a:endParaRPr lang="en-US" dirty="0"/>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smtClean="0"/>
              <a:t>Design a Workout Use Case</a:t>
            </a:r>
            <a:endParaRPr lang="en-US" dirty="0"/>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t="-19" b="28345"/>
          <a:stretch/>
        </p:blipFill>
        <p:spPr>
          <a:xfrm>
            <a:off x="609600" y="1192213"/>
            <a:ext cx="3886200" cy="3767328"/>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mtClean="0"/>
              <a:t> </a:t>
            </a:r>
            <a:endParaRPr lang="en-US" dirty="0"/>
          </a:p>
        </p:txBody>
      </p:sp>
    </p:spTree>
    <p:extLst>
      <p:ext uri="{BB962C8B-B14F-4D97-AF65-F5344CB8AC3E}">
        <p14:creationId xmlns:p14="http://schemas.microsoft.com/office/powerpoint/2010/main" val="20063159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Record Food Intake Use Case</a:t>
            </a:r>
            <a:endParaRPr lang="en-US" dirty="0"/>
          </a:p>
        </p:txBody>
      </p:sp>
      <p:pic>
        <p:nvPicPr>
          <p:cNvPr id="8" name="Content Placeholder 7"/>
          <p:cNvPicPr>
            <a:picLocks noGrp="1" noChangeAspect="1"/>
          </p:cNvPicPr>
          <p:nvPr>
            <p:ph sz="quarter" idx="1"/>
          </p:nvPr>
        </p:nvPicPr>
        <p:blipFill rotWithShape="1">
          <a:blip r:embed="rId2"/>
          <a:srcRect t="672" b="5824"/>
          <a:stretch/>
        </p:blipFill>
        <p:spPr>
          <a:xfrm>
            <a:off x="609600" y="1192213"/>
            <a:ext cx="388620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604307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Register &amp; Login State Transition</a:t>
            </a:r>
            <a:endParaRPr lang="en-US" dirty="0"/>
          </a:p>
        </p:txBody>
      </p:sp>
      <p:pic>
        <p:nvPicPr>
          <p:cNvPr id="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460" b="460"/>
          <a:stretch>
            <a:fillRect/>
          </a:stretch>
        </p:blipFill>
        <p:spPr bwMode="auto">
          <a:xfrm>
            <a:off x="612775" y="1200150"/>
            <a:ext cx="831215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Workout Tracker State Transition</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33" y="1254598"/>
            <a:ext cx="842962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Diagram</a:t>
            </a:r>
            <a:endParaRPr lang="en-US" dirty="0"/>
          </a:p>
        </p:txBody>
      </p:sp>
      <p:pic>
        <p:nvPicPr>
          <p:cNvPr id="13" name="Picture 12" descr="ComponentInteractions (1).png"/>
          <p:cNvPicPr>
            <a:picLocks noChangeAspect="1"/>
          </p:cNvPicPr>
          <p:nvPr/>
        </p:nvPicPr>
        <p:blipFill rotWithShape="1">
          <a:blip r:embed="rId2">
            <a:extLst>
              <a:ext uri="{28A0092B-C50C-407E-A947-70E740481C1C}">
                <a14:useLocalDpi xmlns:a14="http://schemas.microsoft.com/office/drawing/2010/main" val="0"/>
              </a:ext>
            </a:extLst>
          </a:blip>
          <a:srcRect b="1875"/>
          <a:stretch/>
        </p:blipFill>
        <p:spPr>
          <a:xfrm>
            <a:off x="1436084" y="1200150"/>
            <a:ext cx="6506528" cy="3886200"/>
          </a:xfrm>
          <a:prstGeom prst="rect">
            <a:avLst/>
          </a:prstGeom>
        </p:spPr>
      </p:pic>
    </p:spTree>
    <p:extLst>
      <p:ext uri="{BB962C8B-B14F-4D97-AF65-F5344CB8AC3E}">
        <p14:creationId xmlns:p14="http://schemas.microsoft.com/office/powerpoint/2010/main" val="14549054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 xmlns:a16="http://schemas.microsoft.com/office/drawing/2014/main" id="{5AC4E82C-61B5-3F4E-B395-7FB7D51AAAA4}"/>
              </a:ext>
            </a:extLst>
          </p:cNvPr>
          <p:cNvSpPr>
            <a:spLocks noGrp="1"/>
          </p:cNvSpPr>
          <p:nvPr>
            <p:ph type="title"/>
          </p:nvPr>
        </p:nvSpPr>
        <p:spPr/>
        <p:txBody>
          <a:bodyPr>
            <a:normAutofit fontScale="90000"/>
          </a:bodyPr>
          <a:lstStyle/>
          <a:p>
            <a:r>
              <a:rPr lang="en-US" dirty="0" smtClean="0"/>
              <a:t>Project Overview</a:t>
            </a:r>
            <a:endParaRPr lang="en-US" dirty="0"/>
          </a:p>
        </p:txBody>
      </p:sp>
    </p:spTree>
    <p:extLst>
      <p:ext uri="{BB962C8B-B14F-4D97-AF65-F5344CB8AC3E}">
        <p14:creationId xmlns:p14="http://schemas.microsoft.com/office/powerpoint/2010/main" val="33394431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Overview</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11322882"/>
              </p:ext>
            </p:extLst>
          </p:nvPr>
        </p:nvGraphicFramePr>
        <p:xfrm>
          <a:off x="612775" y="1200150"/>
          <a:ext cx="8153406" cy="3842198"/>
        </p:xfrm>
        <a:graphic>
          <a:graphicData uri="http://schemas.openxmlformats.org/drawingml/2006/table">
            <a:tbl>
              <a:tblPr firstRow="1" bandRow="1">
                <a:tableStyleId>{85BE263C-DBD7-4A20-BB59-AAB30ACAA65A}</a:tableStyleId>
              </a:tblPr>
              <a:tblGrid>
                <a:gridCol w="1170481">
                  <a:extLst>
                    <a:ext uri="{9D8B030D-6E8A-4147-A177-3AD203B41FA5}">
                      <a16:colId xmlns="" xmlns:a16="http://schemas.microsoft.com/office/drawing/2014/main" val="20000"/>
                    </a:ext>
                  </a:extLst>
                </a:gridCol>
                <a:gridCol w="585345">
                  <a:extLst>
                    <a:ext uri="{9D8B030D-6E8A-4147-A177-3AD203B41FA5}">
                      <a16:colId xmlns="" xmlns:a16="http://schemas.microsoft.com/office/drawing/2014/main" val="20001"/>
                    </a:ext>
                  </a:extLst>
                </a:gridCol>
                <a:gridCol w="1662574">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158691">
                  <a:extLst>
                    <a:ext uri="{9D8B030D-6E8A-4147-A177-3AD203B41FA5}">
                      <a16:colId xmlns="" xmlns:a16="http://schemas.microsoft.com/office/drawing/2014/main" val="20004"/>
                    </a:ext>
                  </a:extLst>
                </a:gridCol>
                <a:gridCol w="2311517">
                  <a:extLst>
                    <a:ext uri="{9D8B030D-6E8A-4147-A177-3AD203B41FA5}">
                      <a16:colId xmlns="" xmlns:a16="http://schemas.microsoft.com/office/drawing/2014/main" val="20005"/>
                    </a:ext>
                  </a:extLst>
                </a:gridCol>
                <a:gridCol w="876725">
                  <a:extLst>
                    <a:ext uri="{9D8B030D-6E8A-4147-A177-3AD203B41FA5}">
                      <a16:colId xmlns="" xmlns:a16="http://schemas.microsoft.com/office/drawing/2014/main" val="20006"/>
                    </a:ext>
                  </a:extLst>
                </a:gridCol>
                <a:gridCol w="1179793">
                  <a:extLst>
                    <a:ext uri="{9D8B030D-6E8A-4147-A177-3AD203B41FA5}">
                      <a16:colId xmlns=""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smtClean="0"/>
                        <a:t>Fit For Me,</a:t>
                      </a:r>
                      <a:r>
                        <a:rPr lang="en-US" sz="1400" baseline="0" dirty="0" smtClean="0"/>
                        <a:t> a Fitness and Health </a:t>
                      </a:r>
                      <a:r>
                        <a:rPr lang="en-US" sz="1400" dirty="0" smtClean="0"/>
                        <a:t>Website </a:t>
                      </a:r>
                      <a:r>
                        <a:rPr lang="en-US" sz="1400" dirty="0"/>
                        <a:t>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Kalkcic</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 xmlns:a16="http://schemas.microsoft.com/office/drawing/2014/main" val="10007"/>
                  </a:ext>
                </a:extLst>
              </a:tr>
              <a:tr h="274320">
                <a:tc gridSpan="2">
                  <a:txBody>
                    <a:bodyPr/>
                    <a:lstStyle/>
                    <a:p>
                      <a:r>
                        <a:rPr lang="en-US" sz="1400" dirty="0" err="1"/>
                        <a:t>Vacarro</a:t>
                      </a:r>
                      <a:r>
                        <a:rPr lang="en-US" sz="1400" dirty="0"/>
                        <a:t>,</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6377012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1081324950"/>
              </p:ext>
            </p:extLst>
          </p:nvPr>
        </p:nvGraphicFramePr>
        <p:xfrm>
          <a:off x="403761" y="1161288"/>
          <a:ext cx="8627180" cy="3850042"/>
        </p:xfrm>
        <a:graphic>
          <a:graphicData uri="http://schemas.openxmlformats.org/drawingml/2006/table">
            <a:tbl>
              <a:tblPr firstRow="1" bandRow="1">
                <a:tableStyleId>{2D5ABB26-0587-4C30-8999-92F81FD0307C}</a:tableStyleId>
              </a:tblPr>
              <a:tblGrid>
                <a:gridCol w="213756">
                  <a:extLst>
                    <a:ext uri="{9D8B030D-6E8A-4147-A177-3AD203B41FA5}">
                      <a16:colId xmlns="" xmlns:a16="http://schemas.microsoft.com/office/drawing/2014/main" val="2688015389"/>
                    </a:ext>
                  </a:extLst>
                </a:gridCol>
                <a:gridCol w="1549718">
                  <a:extLst>
                    <a:ext uri="{9D8B030D-6E8A-4147-A177-3AD203B41FA5}">
                      <a16:colId xmlns="" xmlns:a16="http://schemas.microsoft.com/office/drawing/2014/main" val="1901220774"/>
                    </a:ext>
                  </a:extLst>
                </a:gridCol>
                <a:gridCol w="1644744">
                  <a:extLst>
                    <a:ext uri="{9D8B030D-6E8A-4147-A177-3AD203B41FA5}">
                      <a16:colId xmlns="" xmlns:a16="http://schemas.microsoft.com/office/drawing/2014/main" val="1973200309"/>
                    </a:ext>
                  </a:extLst>
                </a:gridCol>
                <a:gridCol w="1688320">
                  <a:extLst>
                    <a:ext uri="{9D8B030D-6E8A-4147-A177-3AD203B41FA5}">
                      <a16:colId xmlns="" xmlns:a16="http://schemas.microsoft.com/office/drawing/2014/main" val="2178221952"/>
                    </a:ext>
                  </a:extLst>
                </a:gridCol>
                <a:gridCol w="1714490">
                  <a:extLst>
                    <a:ext uri="{9D8B030D-6E8A-4147-A177-3AD203B41FA5}">
                      <a16:colId xmlns="" xmlns:a16="http://schemas.microsoft.com/office/drawing/2014/main" val="2438514074"/>
                    </a:ext>
                  </a:extLst>
                </a:gridCol>
                <a:gridCol w="1816152">
                  <a:extLst>
                    <a:ext uri="{9D8B030D-6E8A-4147-A177-3AD203B41FA5}">
                      <a16:colId xmlns=""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 xmlns:a16="http://schemas.microsoft.com/office/drawing/2014/main" id="{5AC4E82C-61B5-3F4E-B395-7FB7D51AAAA4}"/>
              </a:ext>
            </a:extLst>
          </p:cNvPr>
          <p:cNvSpPr>
            <a:spLocks noGrp="1"/>
          </p:cNvSpPr>
          <p:nvPr>
            <p:ph type="title"/>
          </p:nvPr>
        </p:nvSpPr>
        <p:spPr/>
        <p:txBody>
          <a:bodyPr>
            <a:normAutofit fontScale="90000"/>
          </a:bodyPr>
          <a:lstStyle/>
          <a:p>
            <a:r>
              <a:rPr lang="en-US" dirty="0" smtClean="0"/>
              <a:t>Requirements</a:t>
            </a:r>
            <a:endParaRPr lang="en-US" dirty="0"/>
          </a:p>
        </p:txBody>
      </p:sp>
    </p:spTree>
    <p:extLst>
      <p:ext uri="{BB962C8B-B14F-4D97-AF65-F5344CB8AC3E}">
        <p14:creationId xmlns:p14="http://schemas.microsoft.com/office/powerpoint/2010/main" val="31463604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60460265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 xmlns:a16="http://schemas.microsoft.com/office/drawing/2014/main" val="20000"/>
                    </a:ext>
                  </a:extLst>
                </a:gridCol>
                <a:gridCol w="6106691">
                  <a:extLst>
                    <a:ext uri="{9D8B030D-6E8A-4147-A177-3AD203B41FA5}">
                      <a16:colId xmlns="" xmlns:a16="http://schemas.microsoft.com/office/drawing/2014/main" val="20001"/>
                    </a:ext>
                  </a:extLst>
                </a:gridCol>
                <a:gridCol w="1312420">
                  <a:extLst>
                    <a:ext uri="{9D8B030D-6E8A-4147-A177-3AD203B41FA5}">
                      <a16:colId xmlns=""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is-IS" sz="1050" b="0" i="0" u="none" strike="noStrike" dirty="0">
                          <a:solidFill>
                            <a:srgbClr val="000000"/>
                          </a:solidFill>
                          <a:effectLst/>
                          <a:latin typeface="Calibri"/>
                        </a:rPr>
                        <a:t>154705128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5647021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969916823"/>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 xmlns:a16="http://schemas.microsoft.com/office/drawing/2014/main" val="20000"/>
                    </a:ext>
                  </a:extLst>
                </a:gridCol>
                <a:gridCol w="6106691">
                  <a:extLst>
                    <a:ext uri="{9D8B030D-6E8A-4147-A177-3AD203B41FA5}">
                      <a16:colId xmlns="" xmlns:a16="http://schemas.microsoft.com/office/drawing/2014/main" val="20001"/>
                    </a:ext>
                  </a:extLst>
                </a:gridCol>
                <a:gridCol w="1312420">
                  <a:extLst>
                    <a:ext uri="{9D8B030D-6E8A-4147-A177-3AD203B41FA5}">
                      <a16:colId xmlns="" xmlns:a16="http://schemas.microsoft.com/office/drawing/2014/main" val="20002"/>
                    </a:ext>
                  </a:extLst>
                </a:gridCol>
              </a:tblGrid>
              <a:tr h="370840">
                <a:tc>
                  <a:txBody>
                    <a:bodyPr/>
                    <a:lstStyle/>
                    <a:p>
                      <a:pPr algn="l"/>
                      <a:r>
                        <a:rPr lang="en-US" dirty="0"/>
                        <a:t>ID</a:t>
                      </a:r>
                    </a:p>
                  </a:txBody>
                  <a:tcPr>
                    <a:lnR w="12700" cap="flat" cmpd="sng" algn="ctr">
                      <a:solidFill>
                        <a:schemeClr val="accent6"/>
                      </a:solidFill>
                      <a:prstDash val="solid"/>
                      <a:round/>
                      <a:headEnd type="none" w="med" len="med"/>
                      <a:tailEnd type="none" w="med" len="med"/>
                    </a:lnR>
                  </a:tcPr>
                </a:tc>
                <a:tc>
                  <a:txBody>
                    <a:bodyPr/>
                    <a:lstStyle/>
                    <a:p>
                      <a:pPr algn="l"/>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a:t>
                      </a:r>
                      <a:r>
                        <a:rPr lang="en-US" sz="1200" b="0" i="0" u="none" strike="noStrike" dirty="0" smtClean="0">
                          <a:solidFill>
                            <a:srgbClr val="000000"/>
                          </a:solidFill>
                          <a:effectLst/>
                          <a:latin typeface="Calibri"/>
                        </a:rPr>
                        <a:t>I </a:t>
                      </a:r>
                      <a:r>
                        <a:rPr lang="en-US" sz="1200" b="0" i="0" u="none" strike="noStrike" dirty="0">
                          <a:solidFill>
                            <a:srgbClr val="000000"/>
                          </a:solidFill>
                          <a:effectLst/>
                          <a:latin typeface="Calibri"/>
                        </a:rPr>
                        <a:t>want to be able to periodically enter body measurements so that I can evaluate whether I am progressing towards my goals.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a customer, I want to see a graphical  display of my performance so that I have an easy method for identifying a  trend.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402493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60502912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extLst>
                    <a:ext uri="{9D8B030D-6E8A-4147-A177-3AD203B41FA5}">
                      <a16:colId xmlns="" xmlns:a16="http://schemas.microsoft.com/office/drawing/2014/main" val="20000"/>
                    </a:ext>
                  </a:extLst>
                </a:gridCol>
                <a:gridCol w="6106691">
                  <a:extLst>
                    <a:ext uri="{9D8B030D-6E8A-4147-A177-3AD203B41FA5}">
                      <a16:colId xmlns="" xmlns:a16="http://schemas.microsoft.com/office/drawing/2014/main" val="20001"/>
                    </a:ext>
                  </a:extLst>
                </a:gridCol>
                <a:gridCol w="1312420">
                  <a:extLst>
                    <a:ext uri="{9D8B030D-6E8A-4147-A177-3AD203B41FA5}">
                      <a16:colId xmlns="" xmlns:a16="http://schemas.microsoft.com/office/drawing/2014/main" val="20002"/>
                    </a:ext>
                  </a:extLst>
                </a:gridCol>
              </a:tblGrid>
              <a:tr h="370840">
                <a:tc>
                  <a:txBody>
                    <a:bodyPr/>
                    <a:lstStyle/>
                    <a:p>
                      <a:r>
                        <a:rPr lang="en-US" dirty="0"/>
                        <a:t>ID</a:t>
                      </a:r>
                    </a:p>
                  </a:txBody>
                  <a:tcPr>
                    <a:lnR w="12700" cap="flat" cmpd="sng" algn="ctr">
                      <a:solidFill>
                        <a:schemeClr val="accent6"/>
                      </a:solidFill>
                      <a:prstDash val="solid"/>
                      <a:round/>
                      <a:headEnd type="none" w="med" len="med"/>
                      <a:tailEnd type="none" w="med" len="med"/>
                    </a:lnR>
                  </a:tcPr>
                </a:tc>
                <a:tc>
                  <a:txBody>
                    <a:bodyPr/>
                    <a:lstStyle/>
                    <a:p>
                      <a:r>
                        <a:rPr lang="en-US" dirty="0"/>
                        <a:t>Story </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dirty="0"/>
                        <a:t>Persona</a:t>
                      </a:r>
                    </a:p>
                  </a:txBody>
                  <a:tcP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Erica</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Caroline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Mike</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5924145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03349846"/>
              </p:ext>
            </p:extLst>
          </p:nvPr>
        </p:nvGraphicFramePr>
        <p:xfrm>
          <a:off x="612647" y="1200150"/>
          <a:ext cx="8419097" cy="3900124"/>
        </p:xfrm>
        <a:graphic>
          <a:graphicData uri="http://schemas.openxmlformats.org/drawingml/2006/table">
            <a:tbl>
              <a:tblPr firstRow="1" bandRow="1">
                <a:tableStyleId>{85BE263C-DBD7-4A20-BB59-AAB30ACAA65A}</a:tableStyleId>
              </a:tblPr>
              <a:tblGrid>
                <a:gridCol w="682982">
                  <a:extLst>
                    <a:ext uri="{9D8B030D-6E8A-4147-A177-3AD203B41FA5}">
                      <a16:colId xmlns="" xmlns:a16="http://schemas.microsoft.com/office/drawing/2014/main" val="20000"/>
                    </a:ext>
                  </a:extLst>
                </a:gridCol>
                <a:gridCol w="6825230">
                  <a:extLst>
                    <a:ext uri="{9D8B030D-6E8A-4147-A177-3AD203B41FA5}">
                      <a16:colId xmlns="" xmlns:a16="http://schemas.microsoft.com/office/drawing/2014/main" val="20001"/>
                    </a:ext>
                  </a:extLst>
                </a:gridCol>
                <a:gridCol w="910885">
                  <a:extLst>
                    <a:ext uri="{9D8B030D-6E8A-4147-A177-3AD203B41FA5}">
                      <a16:colId xmlns="" xmlns:a16="http://schemas.microsoft.com/office/drawing/2014/main" val="20002"/>
                    </a:ext>
                  </a:extLst>
                </a:gridCol>
              </a:tblGrid>
              <a:tr h="343108">
                <a:tc>
                  <a:txBody>
                    <a:bodyPr/>
                    <a:lstStyle/>
                    <a:p>
                      <a:r>
                        <a:rPr lang="en-US" sz="1800" dirty="0"/>
                        <a:t>ID</a:t>
                      </a:r>
                      <a:endParaRPr lang="en-US" sz="1400" dirty="0"/>
                    </a:p>
                  </a:txBody>
                  <a:tcPr marR="9144" marT="9144" marB="9144">
                    <a:lnR w="12700" cap="flat" cmpd="sng" algn="ctr">
                      <a:solidFill>
                        <a:schemeClr val="accent6"/>
                      </a:solidFill>
                      <a:prstDash val="solid"/>
                      <a:round/>
                      <a:headEnd type="none" w="med" len="med"/>
                      <a:tailEnd type="none" w="med" len="med"/>
                    </a:lnR>
                  </a:tcPr>
                </a:tc>
                <a:tc>
                  <a:txBody>
                    <a:bodyPr/>
                    <a:lstStyle/>
                    <a:p>
                      <a:r>
                        <a:rPr lang="en-US" sz="1800" dirty="0"/>
                        <a:t>Story </a:t>
                      </a:r>
                    </a:p>
                  </a:txBody>
                  <a:tcPr marR="9144"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a:r>
                        <a:rPr lang="en-US" sz="1800" dirty="0"/>
                        <a:t>Persona</a:t>
                      </a:r>
                    </a:p>
                  </a:txBody>
                  <a:tcPr marL="0" marR="9144" marT="9144" marB="9144">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0"/>
                  </a:ext>
                </a:extLst>
              </a:tr>
              <a:tr h="370840">
                <a:tc>
                  <a:txBody>
                    <a:bodyPr/>
                    <a:lstStyle/>
                    <a:p>
                      <a:pPr algn="l" fontAlgn="b"/>
                      <a:r>
                        <a:rPr lang="is-IS" sz="900" b="0" i="0" u="none" strike="noStrike" dirty="0">
                          <a:solidFill>
                            <a:srgbClr val="000000"/>
                          </a:solidFill>
                          <a:effectLst/>
                          <a:latin typeface="Calibri"/>
                        </a:rPr>
                        <a:t>154705133</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enter age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1"/>
                  </a:ext>
                </a:extLst>
              </a:tr>
              <a:tr h="370840">
                <a:tc>
                  <a:txBody>
                    <a:bodyPr/>
                    <a:lstStyle/>
                    <a:p>
                      <a:pPr algn="l" fontAlgn="b"/>
                      <a:r>
                        <a:rPr lang="is-IS" sz="900" b="0" i="0" u="none" strike="noStrike" dirty="0">
                          <a:solidFill>
                            <a:srgbClr val="000000"/>
                          </a:solidFill>
                          <a:effectLst/>
                          <a:latin typeface="Calibri"/>
                        </a:rPr>
                        <a:t>154705132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2"/>
                  </a:ext>
                </a:extLst>
              </a:tr>
              <a:tr h="370840">
                <a:tc>
                  <a:txBody>
                    <a:bodyPr/>
                    <a:lstStyle/>
                    <a:p>
                      <a:pPr algn="l" fontAlgn="b"/>
                      <a:r>
                        <a:rPr lang="is-IS" sz="900" b="0" i="0" u="none" strike="noStrike" dirty="0">
                          <a:solidFill>
                            <a:srgbClr val="000000"/>
                          </a:solidFill>
                          <a:effectLst/>
                          <a:latin typeface="Calibri"/>
                        </a:rPr>
                        <a:t>154705118</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3"/>
                  </a:ext>
                </a:extLst>
              </a:tr>
              <a:tr h="370840">
                <a:tc>
                  <a:txBody>
                    <a:bodyPr/>
                    <a:lstStyle/>
                    <a:p>
                      <a:pPr algn="l" fontAlgn="b"/>
                      <a:r>
                        <a:rPr lang="is-IS" sz="900" b="0" i="0" u="none" strike="noStrike" dirty="0">
                          <a:solidFill>
                            <a:srgbClr val="000000"/>
                          </a:solidFill>
                          <a:effectLst/>
                          <a:latin typeface="Calibri"/>
                        </a:rPr>
                        <a:t>154705152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4"/>
                  </a:ext>
                </a:extLst>
              </a:tr>
              <a:tr h="370840">
                <a:tc>
                  <a:txBody>
                    <a:bodyPr/>
                    <a:lstStyle/>
                    <a:p>
                      <a:pPr algn="l" fontAlgn="b"/>
                      <a:r>
                        <a:rPr lang="tr-TR" sz="900" b="0" i="0" u="none" strike="noStrike">
                          <a:solidFill>
                            <a:srgbClr val="000000"/>
                          </a:solidFill>
                          <a:effectLst/>
                          <a:latin typeface="Calibri"/>
                        </a:rPr>
                        <a:t>154705126</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5"/>
                  </a:ext>
                </a:extLst>
              </a:tr>
              <a:tr h="370840">
                <a:tc>
                  <a:txBody>
                    <a:bodyPr/>
                    <a:lstStyle/>
                    <a:p>
                      <a:pPr algn="l" fontAlgn="b"/>
                      <a:r>
                        <a:rPr lang="cs-CZ" sz="900" b="0" i="0" u="none" strike="noStrike" dirty="0">
                          <a:solidFill>
                            <a:srgbClr val="000000"/>
                          </a:solidFill>
                          <a:effectLst/>
                          <a:latin typeface="Calibri"/>
                        </a:rPr>
                        <a:t>154705121</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Automation</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6"/>
                  </a:ext>
                </a:extLst>
              </a:tr>
              <a:tr h="370840">
                <a:tc>
                  <a:txBody>
                    <a:bodyPr/>
                    <a:lstStyle/>
                    <a:p>
                      <a:pPr algn="l" fontAlgn="b"/>
                      <a:r>
                        <a:rPr lang="cs-CZ" sz="900" b="0" i="0" u="none" strike="noStrike" dirty="0">
                          <a:solidFill>
                            <a:srgbClr val="000000"/>
                          </a:solidFill>
                          <a:effectLst/>
                          <a:latin typeface="Calibri"/>
                        </a:rPr>
                        <a:t>154722942</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7"/>
                  </a:ext>
                </a:extLst>
              </a:tr>
              <a:tr h="370840">
                <a:tc>
                  <a:txBody>
                    <a:bodyPr/>
                    <a:lstStyle/>
                    <a:p>
                      <a:pPr algn="l" fontAlgn="b"/>
                      <a:r>
                        <a:rPr lang="cs-CZ" sz="900" b="0" i="0" u="none" strike="noStrike" dirty="0">
                          <a:solidFill>
                            <a:srgbClr val="000000"/>
                          </a:solidFill>
                          <a:effectLst/>
                          <a:latin typeface="Calibri"/>
                        </a:rPr>
                        <a:t>154722899</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8"/>
                  </a:ext>
                </a:extLst>
              </a:tr>
              <a:tr h="370840">
                <a:tc>
                  <a:txBody>
                    <a:bodyPr/>
                    <a:lstStyle/>
                    <a:p>
                      <a:pPr algn="l" fontAlgn="b"/>
                      <a:r>
                        <a:rPr lang="cs-CZ" sz="900" b="0" i="0" u="none" strike="noStrike" dirty="0">
                          <a:solidFill>
                            <a:srgbClr val="000000"/>
                          </a:solidFill>
                          <a:effectLst/>
                          <a:latin typeface="Calibri"/>
                        </a:rPr>
                        <a:t>154722975</a:t>
                      </a:r>
                    </a:p>
                  </a:txBody>
                  <a:tcPr marL="12700" marR="12700" marT="12700" marB="0" anchor="ctr">
                    <a:lnR w="12700" cap="flat" cmpd="sng" algn="ctr">
                      <a:solidFill>
                        <a:schemeClr val="accent6"/>
                      </a:solidFill>
                      <a:prstDash val="solid"/>
                      <a:round/>
                      <a:headEnd type="none" w="med" len="med"/>
                      <a:tailEnd type="none" w="med" len="med"/>
                    </a:lnR>
                  </a:tcPr>
                </a:tc>
                <a:tc>
                  <a:txBody>
                    <a:bodyPr/>
                    <a:lstStyle/>
                    <a:p>
                      <a:pPr algn="l" fontAlgn="b"/>
                      <a:r>
                        <a:rPr lang="en-US" sz="1200" b="0" i="0" u="none" strike="noStrike" dirty="0">
                          <a:solidFill>
                            <a:srgbClr val="000000"/>
                          </a:solidFill>
                          <a:effectLst/>
                          <a:latin typeface="Calibri"/>
                        </a:rPr>
                        <a:t>As the meal prep user,  I need to be able to keep track of the user's daily meal intakes so that I can inform the user of remaining nutritional requirements for the day.</a:t>
                      </a:r>
                    </a:p>
                  </a:txBody>
                  <a:tcPr marL="9144" marR="9144" marT="9144" marB="0"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tcPr>
                </a:tc>
                <a:tc>
                  <a:txBody>
                    <a:bodyPr/>
                    <a:lstStyle/>
                    <a:p>
                      <a:pPr algn="r" fontAlgn="b"/>
                      <a:r>
                        <a:rPr lang="en-US" sz="1200" b="0" i="0" u="none" strike="noStrike" dirty="0">
                          <a:solidFill>
                            <a:srgbClr val="000000"/>
                          </a:solidFill>
                          <a:effectLst/>
                          <a:latin typeface="Calibri"/>
                        </a:rPr>
                        <a:t>Meal Prep</a:t>
                      </a:r>
                    </a:p>
                  </a:txBody>
                  <a:tcPr marL="12700" marR="12700" marT="12700" marB="0" anchor="ctr">
                    <a:lnL w="12700" cap="flat" cmpd="sng" algn="ctr">
                      <a:solidFill>
                        <a:schemeClr val="accent6"/>
                      </a:solidFill>
                      <a:prstDash val="solid"/>
                      <a:round/>
                      <a:headEnd type="none" w="med" len="med"/>
                      <a:tailEnd type="none" w="med" len="med"/>
                    </a:ln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96268959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2627</TotalTime>
  <Words>2200</Words>
  <Application>Microsoft Macintosh PowerPoint</Application>
  <PresentationFormat>On-screen Show (16:9)</PresentationFormat>
  <Paragraphs>431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Term project report Met CS 633 OL s 2018</vt:lpstr>
      <vt:lpstr>Project Overview</vt:lpstr>
      <vt:lpstr>Project Overview</vt:lpstr>
      <vt:lpstr>User Personas</vt:lpstr>
      <vt:lpstr>Requirements</vt:lpstr>
      <vt:lpstr>Requirements</vt:lpstr>
      <vt:lpstr>Requirements</vt:lpstr>
      <vt:lpstr>Requirements</vt:lpstr>
      <vt:lpstr>Requirements</vt:lpstr>
      <vt:lpstr>Configuration Items List</vt:lpstr>
      <vt:lpstr>Estimation Record</vt:lpstr>
      <vt:lpstr>Use Cases, State Transitions &amp; Component Interactions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Gabriel Rua</cp:lastModifiedBy>
  <cp:revision>87</cp:revision>
  <dcterms:created xsi:type="dcterms:W3CDTF">2018-01-22T20:54:43Z</dcterms:created>
  <dcterms:modified xsi:type="dcterms:W3CDTF">2018-02-13T04:44:45Z</dcterms:modified>
</cp:coreProperties>
</file>