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5.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11" r:id="rId2"/>
    <p:sldId id="310" r:id="rId3"/>
    <p:sldId id="308" r:id="rId4"/>
    <p:sldId id="307" r:id="rId5"/>
    <p:sldId id="309" r:id="rId6"/>
    <p:sldId id="323" r:id="rId7"/>
    <p:sldId id="306" r:id="rId8"/>
    <p:sldId id="256" r:id="rId9"/>
    <p:sldId id="290" r:id="rId10"/>
    <p:sldId id="273" r:id="rId11"/>
    <p:sldId id="257" r:id="rId12"/>
    <p:sldId id="267" r:id="rId13"/>
    <p:sldId id="285" r:id="rId14"/>
    <p:sldId id="266" r:id="rId15"/>
    <p:sldId id="265" r:id="rId16"/>
    <p:sldId id="291" r:id="rId17"/>
    <p:sldId id="296" r:id="rId18"/>
    <p:sldId id="272" r:id="rId19"/>
    <p:sldId id="305" r:id="rId20"/>
    <p:sldId id="281" r:id="rId21"/>
    <p:sldId id="282" r:id="rId22"/>
    <p:sldId id="318" r:id="rId23"/>
    <p:sldId id="319" r:id="rId24"/>
    <p:sldId id="320" r:id="rId25"/>
    <p:sldId id="321" r:id="rId26"/>
    <p:sldId id="274" r:id="rId27"/>
    <p:sldId id="279" r:id="rId28"/>
    <p:sldId id="278" r:id="rId29"/>
    <p:sldId id="280" r:id="rId30"/>
    <p:sldId id="314" r:id="rId31"/>
    <p:sldId id="315" r:id="rId32"/>
    <p:sldId id="316" r:id="rId33"/>
    <p:sldId id="317" r:id="rId34"/>
    <p:sldId id="284" r:id="rId35"/>
    <p:sldId id="328" r:id="rId36"/>
    <p:sldId id="327" r:id="rId37"/>
    <p:sldId id="288" r:id="rId38"/>
    <p:sldId id="312" r:id="rId39"/>
    <p:sldId id="313" r:id="rId40"/>
    <p:sldId id="289" r:id="rId41"/>
    <p:sldId id="298" r:id="rId42"/>
    <p:sldId id="293" r:id="rId43"/>
    <p:sldId id="325" r:id="rId44"/>
    <p:sldId id="295"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1"/>
    <p:restoredTop sz="94590"/>
  </p:normalViewPr>
  <p:slideViewPr>
    <p:cSldViewPr snapToGrid="0" snapToObjects="1">
      <p:cViewPr varScale="1">
        <p:scale>
          <a:sx n="99" d="100"/>
          <a:sy n="99" d="100"/>
        </p:scale>
        <p:origin x="192" y="6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2133387976"/>
        <c:axId val="2135896056"/>
      </c:lineChart>
      <c:catAx>
        <c:axId val="2133387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96056"/>
        <c:crosses val="autoZero"/>
        <c:auto val="1"/>
        <c:lblAlgn val="ctr"/>
        <c:lblOffset val="100"/>
        <c:noMultiLvlLbl val="0"/>
      </c:catAx>
      <c:valAx>
        <c:axId val="2135896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387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8</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12</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28</a:t>
            </a:fld>
            <a:endParaRPr lang="en-US"/>
          </a:p>
        </p:txBody>
      </p:sp>
    </p:spTree>
    <p:extLst>
      <p:ext uri="{BB962C8B-B14F-4D97-AF65-F5344CB8AC3E}">
        <p14:creationId xmlns:p14="http://schemas.microsoft.com/office/powerpoint/2010/main" val="337385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2/24/18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2/24/18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63770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054996566"/>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3843240"/>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9950171"/>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887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98639"/>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629025" y="356054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4064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9863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57313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53911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57313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57019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57134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942877" y="2762792"/>
            <a:ext cx="1508849" cy="452564"/>
          </a:xfrm>
          <a:prstGeom prst="rect">
            <a:avLst/>
          </a:prstGeom>
          <a:noFill/>
          <a:ln>
            <a:noFill/>
          </a:ln>
        </p:spPr>
      </p:pic>
    </p:spTree>
    <p:extLst>
      <p:ext uri="{BB962C8B-B14F-4D97-AF65-F5344CB8AC3E}">
        <p14:creationId xmlns:p14="http://schemas.microsoft.com/office/powerpoint/2010/main" val="197713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a:bodyPr>
          <a:lstStyle/>
          <a:p>
            <a:r>
              <a:rPr lang="en-US" sz="2700" dirty="0"/>
              <a:t>Register &amp; Log-in</a:t>
            </a:r>
          </a:p>
          <a:p>
            <a:r>
              <a:rPr lang="en-US" sz="2700" dirty="0"/>
              <a:t>Measurements &amp; Goals</a:t>
            </a:r>
          </a:p>
          <a:p>
            <a:r>
              <a:rPr lang="en-US" sz="2700" dirty="0"/>
              <a:t>Design Workout</a:t>
            </a:r>
          </a:p>
          <a:p>
            <a:r>
              <a:rPr lang="en-US" sz="2700" dirty="0"/>
              <a:t>Track Workout</a:t>
            </a:r>
          </a:p>
          <a:p>
            <a:r>
              <a:rPr lang="en-US" sz="27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sz="2700" dirty="0"/>
              <a:t>Website Administration</a:t>
            </a:r>
          </a:p>
          <a:p>
            <a:r>
              <a:rPr lang="en-US" sz="2700" dirty="0"/>
              <a:t>Tracker Integration</a:t>
            </a:r>
          </a:p>
          <a:p>
            <a:r>
              <a:rPr lang="en-US" sz="27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Tree>
    <p:extLst>
      <p:ext uri="{BB962C8B-B14F-4D97-AF65-F5344CB8AC3E}">
        <p14:creationId xmlns:p14="http://schemas.microsoft.com/office/powerpoint/2010/main" val="38728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495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450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3422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1054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Tree>
    <p:extLst>
      <p:ext uri="{BB962C8B-B14F-4D97-AF65-F5344CB8AC3E}">
        <p14:creationId xmlns:p14="http://schemas.microsoft.com/office/powerpoint/2010/main" val="38905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8168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Tree>
    <p:extLst>
      <p:ext uri="{BB962C8B-B14F-4D97-AF65-F5344CB8AC3E}">
        <p14:creationId xmlns:p14="http://schemas.microsoft.com/office/powerpoint/2010/main" val="145490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Tree>
    <p:extLst>
      <p:ext uri="{BB962C8B-B14F-4D97-AF65-F5344CB8AC3E}">
        <p14:creationId xmlns:p14="http://schemas.microsoft.com/office/powerpoint/2010/main" val="2823581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Tree>
    <p:extLst>
      <p:ext uri="{BB962C8B-B14F-4D97-AF65-F5344CB8AC3E}">
        <p14:creationId xmlns:p14="http://schemas.microsoft.com/office/powerpoint/2010/main" val="218788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Tree>
    <p:extLst>
      <p:ext uri="{BB962C8B-B14F-4D97-AF65-F5344CB8AC3E}">
        <p14:creationId xmlns:p14="http://schemas.microsoft.com/office/powerpoint/2010/main" val="225944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Development</a:t>
            </a:r>
          </a:p>
        </p:txBody>
      </p:sp>
    </p:spTree>
    <p:extLst>
      <p:ext uri="{BB962C8B-B14F-4D97-AF65-F5344CB8AC3E}">
        <p14:creationId xmlns:p14="http://schemas.microsoft.com/office/powerpoint/2010/main" val="1201176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3895377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3494084431"/>
              </p:ext>
            </p:extLst>
          </p:nvPr>
        </p:nvGraphicFramePr>
        <p:xfrm>
          <a:off x="612775" y="1200150"/>
          <a:ext cx="8153400" cy="1854200"/>
        </p:xfrm>
        <a:graphic>
          <a:graphicData uri="http://schemas.openxmlformats.org/drawingml/2006/table">
            <a:tbl>
              <a:tblPr firstRow="1" bandRow="1">
                <a:tableStyleId>{21E4AEA4-8DFA-4A89-87EB-49C32662AFE0}</a:tableStyleId>
              </a:tblPr>
              <a:tblGrid>
                <a:gridCol w="4076700">
                  <a:extLst>
                    <a:ext uri="{9D8B030D-6E8A-4147-A177-3AD203B41FA5}">
                      <a16:colId xmlns:a16="http://schemas.microsoft.com/office/drawing/2014/main" val="3388696457"/>
                    </a:ext>
                  </a:extLst>
                </a:gridCol>
                <a:gridCol w="4076700">
                  <a:extLst>
                    <a:ext uri="{9D8B030D-6E8A-4147-A177-3AD203B41FA5}">
                      <a16:colId xmlns:a16="http://schemas.microsoft.com/office/drawing/2014/main" val="89273511"/>
                    </a:ext>
                  </a:extLst>
                </a:gridCol>
              </a:tblGrid>
              <a:tr h="370840">
                <a:tc>
                  <a:txBody>
                    <a:bodyPr/>
                    <a:lstStyle/>
                    <a:p>
                      <a:r>
                        <a:rPr lang="en-US" dirty="0"/>
                        <a:t>Comment</a:t>
                      </a:r>
                    </a:p>
                  </a:txBody>
                  <a:tcPr/>
                </a:tc>
                <a:tc>
                  <a:txBody>
                    <a:bodyPr/>
                    <a:lstStyle/>
                    <a:p>
                      <a:r>
                        <a:rPr lang="en-US" dirty="0"/>
                        <a:t>Outcome</a:t>
                      </a:r>
                    </a:p>
                  </a:txBody>
                  <a:tcPr/>
                </a:tc>
                <a:extLst>
                  <a:ext uri="{0D108BD9-81ED-4DB2-BD59-A6C34878D82A}">
                    <a16:rowId xmlns:a16="http://schemas.microsoft.com/office/drawing/2014/main" val="2684224950"/>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35238886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19690623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2449933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9899711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8115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Tree>
    <p:extLst>
      <p:ext uri="{BB962C8B-B14F-4D97-AF65-F5344CB8AC3E}">
        <p14:creationId xmlns:p14="http://schemas.microsoft.com/office/powerpoint/2010/main" val="1441962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408934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6149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Tree>
    <p:extLst>
      <p:ext uri="{BB962C8B-B14F-4D97-AF65-F5344CB8AC3E}">
        <p14:creationId xmlns:p14="http://schemas.microsoft.com/office/powerpoint/2010/main" val="1349356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8" name="Group 37">
            <a:extLst>
              <a:ext uri="{FF2B5EF4-FFF2-40B4-BE49-F238E27FC236}">
                <a16:creationId xmlns:a16="http://schemas.microsoft.com/office/drawing/2014/main" id="{A230F98A-7EFD-B843-A6AA-A58E9B6C0723}"/>
              </a:ext>
            </a:extLst>
          </p:cNvPr>
          <p:cNvGrpSpPr/>
          <p:nvPr/>
        </p:nvGrpSpPr>
        <p:grpSpPr>
          <a:xfrm>
            <a:off x="251056" y="1313321"/>
            <a:ext cx="3170840" cy="1862943"/>
            <a:chOff x="251056" y="1324910"/>
            <a:chExt cx="3170840" cy="1862943"/>
          </a:xfrm>
        </p:grpSpPr>
        <p:grpSp>
          <p:nvGrpSpPr>
            <p:cNvPr id="16" name="Group 15">
              <a:extLst>
                <a:ext uri="{FF2B5EF4-FFF2-40B4-BE49-F238E27FC236}">
                  <a16:creationId xmlns:a16="http://schemas.microsoft.com/office/drawing/2014/main" id="{81F1CA69-B1BF-7D47-A935-A8D8078A52A9}"/>
                </a:ext>
              </a:extLst>
            </p:cNvPr>
            <p:cNvGrpSpPr/>
            <p:nvPr/>
          </p:nvGrpSpPr>
          <p:grpSpPr>
            <a:xfrm>
              <a:off x="599769" y="1501274"/>
              <a:ext cx="2529797" cy="1686579"/>
              <a:chOff x="-3753" y="1989598"/>
              <a:chExt cx="1700120" cy="1686579"/>
            </a:xfrm>
          </p:grpSpPr>
          <p:sp>
            <p:nvSpPr>
              <p:cNvPr id="6" name="Rounded Rectangle 5">
                <a:extLst>
                  <a:ext uri="{FF2B5EF4-FFF2-40B4-BE49-F238E27FC236}">
                    <a16:creationId xmlns:a16="http://schemas.microsoft.com/office/drawing/2014/main" id="{D78464A8-1D7F-7047-B688-DA5B5CF3E103}"/>
                  </a:ext>
                </a:extLst>
              </p:cNvPr>
              <p:cNvSpPr/>
              <p:nvPr/>
            </p:nvSpPr>
            <p:spPr>
              <a:xfrm>
                <a:off x="4902" y="1989598"/>
                <a:ext cx="1691465" cy="11654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BEF8059F-24F3-8645-91DE-F51461A12992}"/>
                  </a:ext>
                </a:extLst>
              </p:cNvPr>
              <p:cNvSpPr/>
              <p:nvPr/>
            </p:nvSpPr>
            <p:spPr>
              <a:xfrm>
                <a:off x="-3753" y="3048644"/>
                <a:ext cx="156051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pic>
          <p:nvPicPr>
            <p:cNvPr id="24" name="Picture 23">
              <a:extLst>
                <a:ext uri="{FF2B5EF4-FFF2-40B4-BE49-F238E27FC236}">
                  <a16:creationId xmlns:a16="http://schemas.microsoft.com/office/drawing/2014/main" id="{A31C6708-66E8-8545-A453-3A6EF6165577}"/>
                </a:ext>
              </a:extLst>
            </p:cNvPr>
            <p:cNvPicPr>
              <a:picLocks noChangeAspect="1"/>
            </p:cNvPicPr>
            <p:nvPr/>
          </p:nvPicPr>
          <p:blipFill rotWithShape="1">
            <a:blip r:embed="rId2"/>
            <a:srcRect t="19935" b="43161"/>
            <a:stretch/>
          </p:blipFill>
          <p:spPr>
            <a:xfrm>
              <a:off x="251056" y="1324910"/>
              <a:ext cx="774700" cy="581163"/>
            </a:xfrm>
            <a:prstGeom prst="rect">
              <a:avLst/>
            </a:prstGeom>
          </p:spPr>
        </p:pic>
        <p:pic>
          <p:nvPicPr>
            <p:cNvPr id="28" name="Picture 27">
              <a:extLst>
                <a:ext uri="{FF2B5EF4-FFF2-40B4-BE49-F238E27FC236}">
                  <a16:creationId xmlns:a16="http://schemas.microsoft.com/office/drawing/2014/main" id="{08AE1B6B-043F-8047-90DA-130A3705EBAB}"/>
                </a:ext>
              </a:extLst>
            </p:cNvPr>
            <p:cNvPicPr>
              <a:picLocks noChangeAspect="1"/>
            </p:cNvPicPr>
            <p:nvPr/>
          </p:nvPicPr>
          <p:blipFill rotWithShape="1">
            <a:blip r:embed="rId2"/>
            <a:srcRect t="19935" b="43161"/>
            <a:stretch/>
          </p:blipFill>
          <p:spPr>
            <a:xfrm flipH="1" flipV="1">
              <a:off x="2647196" y="2403416"/>
              <a:ext cx="774700" cy="581163"/>
            </a:xfrm>
            <a:prstGeom prst="rect">
              <a:avLst/>
            </a:prstGeom>
          </p:spPr>
        </p:pic>
      </p:gr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2"/>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2"/>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4705145" y="3060876"/>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2"/>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2"/>
            <a:srcRect t="19935" b="43161"/>
            <a:stretch/>
          </p:blipFill>
          <p:spPr>
            <a:xfrm flipH="1" flipV="1">
              <a:off x="6882342" y="4150971"/>
              <a:ext cx="774700" cy="581163"/>
            </a:xfrm>
            <a:prstGeom prst="rect">
              <a:avLst/>
            </a:prstGeom>
          </p:spPr>
        </p:pic>
      </p:grpSp>
      <p:grpSp>
        <p:nvGrpSpPr>
          <p:cNvPr id="40" name="Group 39">
            <a:extLst>
              <a:ext uri="{FF2B5EF4-FFF2-40B4-BE49-F238E27FC236}">
                <a16:creationId xmlns:a16="http://schemas.microsoft.com/office/drawing/2014/main" id="{B13E7930-F707-6149-84CD-0CECDEA8C083}"/>
              </a:ext>
            </a:extLst>
          </p:cNvPr>
          <p:cNvGrpSpPr/>
          <p:nvPr/>
        </p:nvGrpSpPr>
        <p:grpSpPr>
          <a:xfrm>
            <a:off x="5913467" y="1283722"/>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2"/>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2"/>
            <a:srcRect t="19935" b="43161"/>
            <a:stretch/>
          </p:blipFill>
          <p:spPr>
            <a:xfrm flipH="1" flipV="1">
              <a:off x="8309607" y="2373817"/>
              <a:ext cx="774700" cy="581163"/>
            </a:xfrm>
            <a:prstGeom prst="rect">
              <a:avLst/>
            </a:prstGeom>
          </p:spPr>
        </p:pic>
      </p:grpSp>
      <p:grpSp>
        <p:nvGrpSpPr>
          <p:cNvPr id="43" name="Group 42">
            <a:extLst>
              <a:ext uri="{FF2B5EF4-FFF2-40B4-BE49-F238E27FC236}">
                <a16:creationId xmlns:a16="http://schemas.microsoft.com/office/drawing/2014/main" id="{69C28B96-24E4-474F-B286-2A182CE4A609}"/>
              </a:ext>
            </a:extLst>
          </p:cNvPr>
          <p:cNvGrpSpPr/>
          <p:nvPr/>
        </p:nvGrpSpPr>
        <p:grpSpPr>
          <a:xfrm>
            <a:off x="1417267" y="3091836"/>
            <a:ext cx="3209477" cy="1867508"/>
            <a:chOff x="1417267" y="3103425"/>
            <a:chExt cx="3209477" cy="1867508"/>
          </a:xfrm>
        </p:grpSpPr>
        <p:grpSp>
          <p:nvGrpSpPr>
            <p:cNvPr id="19" name="Group 18">
              <a:extLst>
                <a:ext uri="{FF2B5EF4-FFF2-40B4-BE49-F238E27FC236}">
                  <a16:creationId xmlns:a16="http://schemas.microsoft.com/office/drawing/2014/main" id="{1034B06C-1B0C-B044-A5A8-15EE7CB515FD}"/>
                </a:ext>
              </a:extLst>
            </p:cNvPr>
            <p:cNvGrpSpPr/>
            <p:nvPr/>
          </p:nvGrpSpPr>
          <p:grpSpPr>
            <a:xfrm>
              <a:off x="1725738" y="3307094"/>
              <a:ext cx="2614410" cy="1663839"/>
              <a:chOff x="5586950" y="1989598"/>
              <a:chExt cx="1691465" cy="1663839"/>
            </a:xfrm>
          </p:grpSpPr>
          <p:sp>
            <p:nvSpPr>
              <p:cNvPr id="12" name="Rounded Rectangle 11">
                <a:extLst>
                  <a:ext uri="{FF2B5EF4-FFF2-40B4-BE49-F238E27FC236}">
                    <a16:creationId xmlns:a16="http://schemas.microsoft.com/office/drawing/2014/main" id="{5AE436BA-5938-8C4C-8B4B-1C8A7103D849}"/>
                  </a:ext>
                </a:extLst>
              </p:cNvPr>
              <p:cNvSpPr/>
              <p:nvPr/>
            </p:nvSpPr>
            <p:spPr>
              <a:xfrm>
                <a:off x="5586950" y="1989598"/>
                <a:ext cx="1691465" cy="11654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F5361B16-0BFC-8A42-98F4-FDB69F10442E}"/>
                  </a:ext>
                </a:extLst>
              </p:cNvPr>
              <p:cNvSpPr/>
              <p:nvPr/>
            </p:nvSpPr>
            <p:spPr>
              <a:xfrm>
                <a:off x="5586950" y="3025904"/>
                <a:ext cx="152483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G. </a:t>
                </a:r>
                <a:r>
                  <a:rPr lang="en-US" sz="2000" kern="1200" dirty="0" err="1"/>
                  <a:t>Rua</a:t>
                </a:r>
                <a:endParaRPr lang="en-US" sz="2000" kern="1200" dirty="0"/>
              </a:p>
            </p:txBody>
          </p:sp>
        </p:grpSp>
        <p:grpSp>
          <p:nvGrpSpPr>
            <p:cNvPr id="42" name="Group 41">
              <a:extLst>
                <a:ext uri="{FF2B5EF4-FFF2-40B4-BE49-F238E27FC236}">
                  <a16:creationId xmlns:a16="http://schemas.microsoft.com/office/drawing/2014/main" id="{143772C5-22DE-8A4E-8A63-BAF52F024184}"/>
                </a:ext>
              </a:extLst>
            </p:cNvPr>
            <p:cNvGrpSpPr/>
            <p:nvPr/>
          </p:nvGrpSpPr>
          <p:grpSpPr>
            <a:xfrm>
              <a:off x="1417267" y="3103425"/>
              <a:ext cx="3209477" cy="1659669"/>
              <a:chOff x="1664552" y="3090557"/>
              <a:chExt cx="3209477" cy="1659669"/>
            </a:xfrm>
          </p:grpSpPr>
          <p:pic>
            <p:nvPicPr>
              <p:cNvPr id="31" name="Picture 30">
                <a:extLst>
                  <a:ext uri="{FF2B5EF4-FFF2-40B4-BE49-F238E27FC236}">
                    <a16:creationId xmlns:a16="http://schemas.microsoft.com/office/drawing/2014/main" id="{FB133011-CDC0-EC40-831F-F75E71679024}"/>
                  </a:ext>
                </a:extLst>
              </p:cNvPr>
              <p:cNvPicPr>
                <a:picLocks noChangeAspect="1"/>
              </p:cNvPicPr>
              <p:nvPr/>
            </p:nvPicPr>
            <p:blipFill rotWithShape="1">
              <a:blip r:embed="rId2"/>
              <a:srcRect t="19935" b="43161"/>
              <a:stretch/>
            </p:blipFill>
            <p:spPr>
              <a:xfrm>
                <a:off x="1664552" y="3090557"/>
                <a:ext cx="774700" cy="581163"/>
              </a:xfrm>
              <a:prstGeom prst="rect">
                <a:avLst/>
              </a:prstGeom>
            </p:spPr>
          </p:pic>
          <p:pic>
            <p:nvPicPr>
              <p:cNvPr id="32" name="Picture 31">
                <a:extLst>
                  <a:ext uri="{FF2B5EF4-FFF2-40B4-BE49-F238E27FC236}">
                    <a16:creationId xmlns:a16="http://schemas.microsoft.com/office/drawing/2014/main" id="{41CF5587-3651-7147-9B0A-DEA0C8620482}"/>
                  </a:ext>
                </a:extLst>
              </p:cNvPr>
              <p:cNvPicPr>
                <a:picLocks noChangeAspect="1"/>
              </p:cNvPicPr>
              <p:nvPr/>
            </p:nvPicPr>
            <p:blipFill rotWithShape="1">
              <a:blip r:embed="rId2"/>
              <a:srcRect t="19935" b="43161"/>
              <a:stretch/>
            </p:blipFill>
            <p:spPr>
              <a:xfrm flipH="1" flipV="1">
                <a:off x="4099329" y="4169063"/>
                <a:ext cx="774700" cy="581163"/>
              </a:xfrm>
              <a:prstGeom prst="rect">
                <a:avLst/>
              </a:prstGeom>
            </p:spPr>
          </p:pic>
          <p:sp>
            <p:nvSpPr>
              <p:cNvPr id="37" name="TextBox 36">
                <a:extLst>
                  <a:ext uri="{FF2B5EF4-FFF2-40B4-BE49-F238E27FC236}">
                    <a16:creationId xmlns:a16="http://schemas.microsoft.com/office/drawing/2014/main" id="{B04A6192-051B-1A48-B81C-7FFB8F7437EC}"/>
                  </a:ext>
                </a:extLst>
              </p:cNvPr>
              <p:cNvSpPr txBox="1"/>
              <p:nvPr/>
            </p:nvSpPr>
            <p:spPr>
              <a:xfrm>
                <a:off x="2076085" y="3338743"/>
                <a:ext cx="2376971" cy="1092607"/>
              </a:xfrm>
              <a:prstGeom prst="rect">
                <a:avLst/>
              </a:prstGeom>
              <a:noFill/>
            </p:spPr>
            <p:txBody>
              <a:bodyPr wrap="square" rIns="91440" rtlCol="0">
                <a:spAutoFit/>
              </a:bodyPr>
              <a:lstStyle/>
              <a:p>
                <a:r>
                  <a:rPr lang="en-US" sz="1300" dirty="0">
                    <a:solidFill>
                      <a:schemeClr val="bg1"/>
                    </a:solidFill>
                  </a:rPr>
                  <a:t>     Collaboration was great.  </a:t>
                </a:r>
              </a:p>
              <a:p>
                <a:pPr algn="just"/>
                <a:r>
                  <a:rPr lang="en-US" sz="1300" dirty="0">
                    <a:solidFill>
                      <a:schemeClr val="bg1"/>
                    </a:solidFill>
                  </a:rPr>
                  <a:t>We could have used Pivotal Tracker better.  In future, I will include preparation activities as sub-stories or tasks to stories.</a:t>
                </a:r>
              </a:p>
            </p:txBody>
          </p:sp>
        </p:grpSp>
      </p:grpSp>
      <p:sp>
        <p:nvSpPr>
          <p:cNvPr id="44" name="TextBox 43">
            <a:extLst>
              <a:ext uri="{FF2B5EF4-FFF2-40B4-BE49-F238E27FC236}">
                <a16:creationId xmlns:a16="http://schemas.microsoft.com/office/drawing/2014/main" id="{3F3A9706-7130-A642-911F-4F9CD502C1AC}"/>
              </a:ext>
            </a:extLst>
          </p:cNvPr>
          <p:cNvSpPr txBox="1"/>
          <p:nvPr/>
        </p:nvSpPr>
        <p:spPr>
          <a:xfrm>
            <a:off x="5046989" y="3282637"/>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5" name="TextBox 44">
            <a:extLst>
              <a:ext uri="{FF2B5EF4-FFF2-40B4-BE49-F238E27FC236}">
                <a16:creationId xmlns:a16="http://schemas.microsoft.com/office/drawing/2014/main" id="{21168437-CF9D-0D4A-B7A8-25558BF20836}"/>
              </a:ext>
            </a:extLst>
          </p:cNvPr>
          <p:cNvSpPr txBox="1"/>
          <p:nvPr/>
        </p:nvSpPr>
        <p:spPr>
          <a:xfrm>
            <a:off x="586890"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7" name="TextBox 46">
            <a:extLst>
              <a:ext uri="{FF2B5EF4-FFF2-40B4-BE49-F238E27FC236}">
                <a16:creationId xmlns:a16="http://schemas.microsoft.com/office/drawing/2014/main" id="{8768DFE4-682D-6A40-B37D-0D0723C96C1B}"/>
              </a:ext>
            </a:extLst>
          </p:cNvPr>
          <p:cNvSpPr txBox="1"/>
          <p:nvPr/>
        </p:nvSpPr>
        <p:spPr>
          <a:xfrm>
            <a:off x="6243884"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Tree>
    <p:extLst>
      <p:ext uri="{BB962C8B-B14F-4D97-AF65-F5344CB8AC3E}">
        <p14:creationId xmlns:p14="http://schemas.microsoft.com/office/powerpoint/2010/main" val="676606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Tree>
    <p:extLst>
      <p:ext uri="{BB962C8B-B14F-4D97-AF65-F5344CB8AC3E}">
        <p14:creationId xmlns:p14="http://schemas.microsoft.com/office/powerpoint/2010/main" val="3010042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11189</TotalTime>
  <Words>3710</Words>
  <Application>Microsoft Macintosh PowerPoint</Application>
  <PresentationFormat>On-screen Show (16:9)</PresentationFormat>
  <Paragraphs>536</Paragraphs>
  <Slides>44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Arial</vt:lpstr>
      <vt:lpstr>Calibri</vt:lpstr>
      <vt:lpstr>Mangal</vt:lpstr>
      <vt:lpstr>Times New Roman</vt:lpstr>
      <vt:lpstr>Tw Cen MT</vt:lpstr>
      <vt:lpstr>Wingdings</vt:lpstr>
      <vt:lpstr>Wingdings 2</vt:lpstr>
      <vt:lpstr>Median</vt:lpstr>
      <vt:lpstr>Weekly Feedback</vt:lpstr>
      <vt:lpstr>Zac Feedback</vt:lpstr>
      <vt:lpstr>Zac Feedback</vt:lpstr>
      <vt:lpstr>Zac Feedback</vt:lpstr>
      <vt:lpstr>Zac Feedback</vt:lpstr>
      <vt:lpstr>Zac Feedback</vt:lpstr>
      <vt:lpstr>Action Items – Week 5</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Tools &amp; Technology</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Enter Measurements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Development</vt:lpstr>
      <vt:lpstr>Defect Management</vt:lpstr>
      <vt:lpstr>Peer Reviews</vt:lpstr>
      <vt:lpstr>Test Cases</vt:lpstr>
      <vt:lpstr>Data Driven Combinations</vt:lpstr>
      <vt:lpstr>Defects Discovered</vt:lpstr>
      <vt:lpstr>Product Demonstration</vt:lpstr>
      <vt:lpstr>Demo</vt:lpstr>
      <vt:lpstr>Retrospective </vt:lpstr>
      <vt:lpstr>Lessons Learned</vt:lpstr>
      <vt:lpstr>Feedback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221</cp:revision>
  <dcterms:created xsi:type="dcterms:W3CDTF">2018-01-22T20:54:43Z</dcterms:created>
  <dcterms:modified xsi:type="dcterms:W3CDTF">2018-02-25T00:47:03Z</dcterms:modified>
</cp:coreProperties>
</file>