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273" r:id="rId3"/>
    <p:sldId id="257" r:id="rId4"/>
    <p:sldId id="267" r:id="rId5"/>
    <p:sldId id="272" r:id="rId6"/>
    <p:sldId id="259" r:id="rId7"/>
    <p:sldId id="261" r:id="rId8"/>
    <p:sldId id="262" r:id="rId9"/>
    <p:sldId id="263" r:id="rId10"/>
    <p:sldId id="266" r:id="rId11"/>
    <p:sldId id="265" r:id="rId12"/>
    <p:sldId id="271" r:id="rId13"/>
    <p:sldId id="277" r:id="rId14"/>
    <p:sldId id="274" r:id="rId15"/>
    <p:sldId id="275" r:id="rId16"/>
    <p:sldId id="276" r:id="rId17"/>
    <p:sldId id="279" r:id="rId18"/>
    <p:sldId id="278" r:id="rId19"/>
    <p:sldId id="280"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8047"/>
    <a:srgbClr val="FD8008"/>
    <a:srgbClr val="000000"/>
    <a:srgbClr val="94B6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31"/>
  </p:normalViewPr>
  <p:slideViewPr>
    <p:cSldViewPr snapToGrid="0" snapToObjects="1">
      <p:cViewPr varScale="1">
        <p:scale>
          <a:sx n="111" d="100"/>
          <a:sy n="111" d="100"/>
        </p:scale>
        <p:origin x="-488"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8A9A2D-E852-3844-9DB4-1B4DAD75F3D7}" type="datetimeFigureOut">
              <a:rPr lang="en-US" smtClean="0"/>
              <a:t>2018-02-13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A579F-9BF5-CC4C-8D8C-36F12F760E42}" type="slidenum">
              <a:rPr lang="en-US" smtClean="0"/>
              <a:t>‹#›</a:t>
            </a:fld>
            <a:endParaRPr lang="en-US"/>
          </a:p>
        </p:txBody>
      </p:sp>
    </p:spTree>
    <p:extLst>
      <p:ext uri="{BB962C8B-B14F-4D97-AF65-F5344CB8AC3E}">
        <p14:creationId xmlns:p14="http://schemas.microsoft.com/office/powerpoint/2010/main" val="757951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Smart Phone image</a:t>
            </a:r>
            <a:r>
              <a:rPr lang="en-US" baseline="0" dirty="0" smtClean="0"/>
              <a:t> created with https://</a:t>
            </a:r>
            <a:r>
              <a:rPr lang="en-US" baseline="0" dirty="0" err="1" smtClean="0"/>
              <a:t>placeit.net</a:t>
            </a:r>
            <a:r>
              <a:rPr lang="en-US" baseline="0" dirty="0" smtClean="0"/>
              <a:t>/stages/frontal-mockup-of-a-white-iphone-6-plus-over-a-transparent-background-a11471</a:t>
            </a:r>
          </a:p>
          <a:p>
            <a:r>
              <a:rPr lang="en-US" baseline="0" dirty="0" err="1" smtClean="0"/>
              <a:t>FitForMe</a:t>
            </a:r>
            <a:r>
              <a:rPr lang="en-US" baseline="0" dirty="0" smtClean="0"/>
              <a:t> Logo created with https://</a:t>
            </a:r>
            <a:r>
              <a:rPr lang="en-US" baseline="0" dirty="0" err="1" smtClean="0"/>
              <a:t>www.tailorbrands.com</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1</a:t>
            </a:fld>
            <a:endParaRPr lang="en-US"/>
          </a:p>
        </p:txBody>
      </p:sp>
    </p:spTree>
    <p:extLst>
      <p:ext uri="{BB962C8B-B14F-4D97-AF65-F5344CB8AC3E}">
        <p14:creationId xmlns:p14="http://schemas.microsoft.com/office/powerpoint/2010/main" val="93045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4</a:t>
            </a:fld>
            <a:endParaRPr lang="en-US"/>
          </a:p>
        </p:txBody>
      </p:sp>
    </p:spTree>
    <p:extLst>
      <p:ext uri="{BB962C8B-B14F-4D97-AF65-F5344CB8AC3E}">
        <p14:creationId xmlns:p14="http://schemas.microsoft.com/office/powerpoint/2010/main" val="2926514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3028950"/>
            <a:ext cx="6477000" cy="13716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4537528"/>
            <a:ext cx="6705600" cy="51435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lstStyle>
          <a:p>
            <a:fld id="{CBBBF805-5D4B-8F4E-93F2-E4965DAE73BF}" type="datetimeFigureOut">
              <a:rPr lang="en-US" smtClean="0"/>
              <a:t>2018-02-13</a:t>
            </a:fld>
            <a:endParaRPr lang="en-US"/>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lstStyle>
          <a:p>
            <a:fld id="{3949F527-1A15-0741-897C-EF361488906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BBBF805-5D4B-8F4E-93F2-E4965DAE73BF}" type="datetimeFigureOut">
              <a:rPr lang="en-US" smtClean="0"/>
              <a:t>2018-02-13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9F527-1A15-0741-897C-EF361488906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57201"/>
            <a:ext cx="2057400" cy="4137422"/>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457200"/>
            <a:ext cx="5562600" cy="413742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4686302"/>
            <a:ext cx="2209800" cy="273844"/>
          </a:xfrm>
        </p:spPr>
        <p:txBody>
          <a:bodyPr/>
          <a:lstStyle/>
          <a:p>
            <a:fld id="{CBBBF805-5D4B-8F4E-93F2-E4965DAE73BF}" type="datetimeFigureOut">
              <a:rPr lang="en-US" smtClean="0"/>
              <a:t>2018-02-13</a:t>
            </a:fld>
            <a:endParaRPr lang="en-US"/>
          </a:p>
        </p:txBody>
      </p:sp>
      <p:sp>
        <p:nvSpPr>
          <p:cNvPr id="5" name="Footer Placeholder 4"/>
          <p:cNvSpPr>
            <a:spLocks noGrp="1"/>
          </p:cNvSpPr>
          <p:nvPr>
            <p:ph type="ftr" sz="quarter" idx="11"/>
          </p:nvPr>
        </p:nvSpPr>
        <p:spPr>
          <a:xfrm>
            <a:off x="457202" y="4686156"/>
            <a:ext cx="5573483" cy="273844"/>
          </a:xfrm>
        </p:spPr>
        <p:txBody>
          <a:bodyPr/>
          <a:lstStyle/>
          <a:p>
            <a:endParaRPr lang="en-US"/>
          </a:p>
        </p:txBody>
      </p:sp>
      <p:sp>
        <p:nvSpPr>
          <p:cNvPr id="7" name="Rectangle 6"/>
          <p:cNvSpPr/>
          <p:nvPr/>
        </p:nvSpPr>
        <p:spPr bwMode="white">
          <a:xfrm>
            <a:off x="6096318" y="0"/>
            <a:ext cx="320040" cy="51435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457200"/>
            <a:ext cx="228600" cy="46863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40005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6056313" y="77787"/>
            <a:ext cx="400050" cy="244476"/>
          </a:xfrm>
        </p:spPr>
        <p:txBody>
          <a:bodyPr/>
          <a:lstStyle/>
          <a:p>
            <a:fld id="{3949F527-1A15-0741-897C-EF361488906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CBBBF805-5D4B-8F4E-93F2-E4965DAE73BF}" type="datetimeFigureOut">
              <a:rPr lang="en-US" smtClean="0"/>
              <a:t>2018-02-13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TextBox 9"/>
          <p:cNvSpPr txBox="1"/>
          <p:nvPr userDrawn="1"/>
        </p:nvSpPr>
        <p:spPr>
          <a:xfrm>
            <a:off x="8040370" y="327709"/>
            <a:ext cx="184666" cy="369332"/>
          </a:xfrm>
          <a:prstGeom prst="rect">
            <a:avLst/>
          </a:prstGeom>
          <a:noFill/>
        </p:spPr>
        <p:txBody>
          <a:bodyPr wrap="none" rtlCol="0">
            <a:spAutoFit/>
          </a:bodyPr>
          <a:lstStyle/>
          <a:p>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057400"/>
            <a:ext cx="7123113" cy="1254919"/>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CBBBF805-5D4B-8F4E-93F2-E4965DAE73BF}" type="datetimeFigureOut">
              <a:rPr lang="en-US" smtClean="0"/>
              <a:t>2018-02-13</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fld id="{3949F527-1A15-0741-897C-EF3614889068}"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pic>
        <p:nvPicPr>
          <p:cNvPr id="16" name="Picture 15" descr="548644467_395b905a-fb2d-489f-ad6b-032f764a5e17.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94127" y="171451"/>
            <a:ext cx="990600" cy="742950"/>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192175"/>
            <a:ext cx="38862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192175"/>
            <a:ext cx="38862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CBBBF805-5D4B-8F4E-93F2-E4965DAE73BF}" type="datetimeFigureOut">
              <a:rPr lang="en-US" smtClean="0"/>
              <a:t>2018-02-13</a:t>
            </a:fld>
            <a:endParaRPr lang="en-US"/>
          </a:p>
        </p:txBody>
      </p:sp>
      <p:sp>
        <p:nvSpPr>
          <p:cNvPr id="10" name="Slide Number Placeholder 9"/>
          <p:cNvSpPr>
            <a:spLocks noGrp="1"/>
          </p:cNvSpPr>
          <p:nvPr>
            <p:ph type="sldNum" sz="quarter" idx="16"/>
          </p:nvPr>
        </p:nvSpPr>
        <p:spPr/>
        <p:txBody>
          <a:bodyPr rtlCol="0"/>
          <a:lstStyle/>
          <a:p>
            <a:fld id="{3949F527-1A15-0741-897C-EF3614889068}"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04787"/>
            <a:ext cx="8153400" cy="652463"/>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1828800"/>
            <a:ext cx="3886200" cy="26860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1828800"/>
            <a:ext cx="3886200" cy="26860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CBBBF805-5D4B-8F4E-93F2-E4965DAE73BF}" type="datetimeFigureOut">
              <a:rPr lang="en-US" smtClean="0"/>
              <a:t>2018-02-13</a:t>
            </a:fld>
            <a:endParaRPr lang="en-US"/>
          </a:p>
        </p:txBody>
      </p:sp>
      <p:sp>
        <p:nvSpPr>
          <p:cNvPr id="12" name="Slide Number Placeholder 11"/>
          <p:cNvSpPr>
            <a:spLocks noGrp="1"/>
          </p:cNvSpPr>
          <p:nvPr>
            <p:ph type="sldNum" sz="quarter" idx="16"/>
          </p:nvPr>
        </p:nvSpPr>
        <p:spPr/>
        <p:txBody>
          <a:bodyPr rtlCol="0"/>
          <a:lstStyle/>
          <a:p>
            <a:fld id="{3949F527-1A15-0741-897C-EF3614889068}"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314450"/>
            <a:ext cx="3886200" cy="48006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314450"/>
            <a:ext cx="3886200" cy="48006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BBBF805-5D4B-8F4E-93F2-E4965DAE73BF}" type="datetimeFigureOut">
              <a:rPr lang="en-US" smtClean="0"/>
              <a:t>2018-02-13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BBF805-5D4B-8F4E-93F2-E4965DAE73BF}" type="datetimeFigureOut">
              <a:rPr lang="en-US" smtClean="0"/>
              <a:t>2018-02-13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lstStyle>
          <a:p>
            <a:fld id="{3949F527-1A15-0741-897C-EF3614889068}" type="slidenum">
              <a:rPr lang="en-US" smtClean="0"/>
              <a:t>‹#›</a:t>
            </a:fld>
            <a:endParaRPr lang="en-US"/>
          </a:p>
        </p:txBody>
      </p:sp>
      <p:pic>
        <p:nvPicPr>
          <p:cNvPr id="5" name="Picture 4" descr="d39dcaa7-0512-4f3c-9714-40a5fbf1854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64456" y="-396716"/>
            <a:ext cx="2032000" cy="20320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04787"/>
            <a:ext cx="8077200" cy="652463"/>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CBBBF805-5D4B-8F4E-93F2-E4965DAE73BF}" type="datetimeFigureOut">
              <a:rPr lang="en-US" smtClean="0"/>
              <a:t>2018-02-13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
        <p:nvSpPr>
          <p:cNvPr id="3" name="Text Placeholder 2"/>
          <p:cNvSpPr>
            <a:spLocks noGrp="1"/>
          </p:cNvSpPr>
          <p:nvPr>
            <p:ph type="body" idx="2"/>
          </p:nvPr>
        </p:nvSpPr>
        <p:spPr>
          <a:xfrm>
            <a:off x="609600" y="1314450"/>
            <a:ext cx="1600200" cy="325755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314450"/>
            <a:ext cx="6400800" cy="33147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3490722"/>
            <a:ext cx="7598664"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3486150"/>
            <a:ext cx="7315200" cy="51435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4686300"/>
            <a:ext cx="2667000" cy="273844"/>
          </a:xfrm>
        </p:spPr>
        <p:txBody>
          <a:bodyPr rtlCol="0"/>
          <a:lstStyle/>
          <a:p>
            <a:fld id="{CBBBF805-5D4B-8F4E-93F2-E4965DAE73BF}" type="datetimeFigureOut">
              <a:rPr lang="en-US" smtClean="0"/>
              <a:t>2018-02-13</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lstStyle>
          <a:p>
            <a:fld id="{3949F527-1A15-0741-897C-EF3614889068}" type="slidenum">
              <a:rPr lang="en-US" smtClean="0"/>
              <a:t>‹#›</a:t>
            </a:fld>
            <a:endParaRPr lang="en-US"/>
          </a:p>
        </p:txBody>
      </p:sp>
      <p:sp>
        <p:nvSpPr>
          <p:cNvPr id="14" name="Footer Placeholder 13"/>
          <p:cNvSpPr>
            <a:spLocks noGrp="1"/>
          </p:cNvSpPr>
          <p:nvPr>
            <p:ph type="ftr" sz="quarter" idx="12"/>
          </p:nvPr>
        </p:nvSpPr>
        <p:spPr>
          <a:xfrm>
            <a:off x="1600200" y="4686155"/>
            <a:ext cx="4572000" cy="273844"/>
          </a:xfrm>
        </p:spPr>
        <p:txBody>
          <a:bodyPr rtlCol="0"/>
          <a:lstStyle/>
          <a:p>
            <a:endParaRPr lang="en-US"/>
          </a:p>
        </p:txBody>
      </p:sp>
      <p:sp>
        <p:nvSpPr>
          <p:cNvPr id="3" name="Picture Placeholder 2"/>
          <p:cNvSpPr>
            <a:spLocks noGrp="1"/>
          </p:cNvSpPr>
          <p:nvPr>
            <p:ph type="pic" idx="1"/>
          </p:nvPr>
        </p:nvSpPr>
        <p:spPr>
          <a:xfrm>
            <a:off x="1560576" y="0"/>
            <a:ext cx="7583424" cy="3426714"/>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71450"/>
            <a:ext cx="8153400" cy="74295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200150"/>
            <a:ext cx="8153400" cy="339471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lstStyle>
          <a:p>
            <a:fld id="{CBBBF805-5D4B-8F4E-93F2-E4965DAE73BF}" type="datetimeFigureOut">
              <a:rPr lang="en-US" smtClean="0"/>
              <a:t>2018-02-13</a:t>
            </a:fld>
            <a:endParaRPr lang="en-US"/>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92583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96012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96012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95416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949F527-1A15-0741-897C-EF3614889068}" type="slidenum">
              <a:rPr lang="en-US" smtClean="0"/>
              <a:t>‹#›</a:t>
            </a:fld>
            <a:endParaRPr lang="en-US"/>
          </a:p>
        </p:txBody>
      </p:sp>
      <p:pic>
        <p:nvPicPr>
          <p:cNvPr id="12" name="Picture 11" descr="548644467_395b905a-fb2d-489f-ad6b-032f764a5e17.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794127" y="171451"/>
            <a:ext cx="990600" cy="74295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gvaccaro21/CS633---Term-Project/blob/master/Module%202%20Deliverables/CS633_Mod1_Term_Project_Group4_Section3_Personas.docx" TargetMode="External"/><Relationship Id="rId4" Type="http://schemas.openxmlformats.org/officeDocument/2006/relationships/hyperlink" Target="https://www.pivotaltracker.com/n/projects/2143631" TargetMode="External"/><Relationship Id="rId5" Type="http://schemas.openxmlformats.org/officeDocument/2006/relationships/hyperlink" Target="https://github.com/gvaccaro21/CS633---Term-Project/blob/master/Module%203%20Deliverables/CS633_Mod3_Term_Project_Group4_Section3_Estimation_Record.xlsx" TargetMode="External"/><Relationship Id="rId6" Type="http://schemas.openxmlformats.org/officeDocument/2006/relationships/hyperlink" Target="https://github.com/gvaccaro21/CS633---Term-Project/blob/master/Module%204%20Deliverables/State%20Transition%20Diagrams/CS633_Zac3_Module_4_Use_Cases.docx" TargetMode="External"/><Relationship Id="rId7" Type="http://schemas.openxmlformats.org/officeDocument/2006/relationships/hyperlink" Target="https://github.com/gvaccaro21/CS633---Term-Project/blob/master/Module%203%20Deliverables/DRAFT%20-%20Configuration%20Items%20List_v0.1-%202.6.18.xlsx" TargetMode="External"/><Relationship Id="rId8" Type="http://schemas.openxmlformats.org/officeDocument/2006/relationships/hyperlink" Target="https://github.com/gvaccaro21/CS633---Term-Project/tree/master/Module%204%20Deliverables/State%20Transition%20Diagrams" TargetMode="External"/><Relationship Id="rId1" Type="http://schemas.openxmlformats.org/officeDocument/2006/relationships/slideLayout" Target="../slideLayouts/slideLayout2.xml"/><Relationship Id="rId2" Type="http://schemas.openxmlformats.org/officeDocument/2006/relationships/hyperlink" Target="https://github.com/gvaccaro21/CS633---Term-Project/blob/master/Module%201%20Deliverables/Updated_CS633_Mod1_Term_Project_Group4_Section3_Project_Scope.docx"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emf"/><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 Id="rId3" Type="http://schemas.openxmlformats.org/officeDocument/2006/relationships/image" Target="../media/image14.emf"/></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4" Type="http://schemas.openxmlformats.org/officeDocument/2006/relationships/image" Target="../media/image17.emf"/><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emf"/><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1427518"/>
            <a:ext cx="6477000" cy="2257907"/>
          </a:xfrm>
        </p:spPr>
        <p:txBody>
          <a:bodyPr>
            <a:normAutofit/>
          </a:bodyPr>
          <a:lstStyle/>
          <a:p>
            <a:r>
              <a:rPr lang="en-US" dirty="0"/>
              <a:t>Term project report</a:t>
            </a:r>
            <a:br>
              <a:rPr lang="en-US" dirty="0"/>
            </a:br>
            <a:r>
              <a:rPr lang="en-US" dirty="0"/>
              <a:t>Met CS 633</a:t>
            </a:r>
            <a:br>
              <a:rPr lang="en-US" dirty="0"/>
            </a:br>
            <a:r>
              <a:rPr lang="en-US" dirty="0"/>
              <a:t>OL s 2018</a:t>
            </a:r>
          </a:p>
        </p:txBody>
      </p:sp>
      <p:sp>
        <p:nvSpPr>
          <p:cNvPr id="3" name="Subtitle 2"/>
          <p:cNvSpPr>
            <a:spLocks noGrp="1"/>
          </p:cNvSpPr>
          <p:nvPr>
            <p:ph type="subTitle" idx="1"/>
          </p:nvPr>
        </p:nvSpPr>
        <p:spPr/>
        <p:txBody>
          <a:bodyPr/>
          <a:lstStyle/>
          <a:p>
            <a:r>
              <a:rPr lang="en-US" dirty="0"/>
              <a:t>Team Members: </a:t>
            </a:r>
          </a:p>
        </p:txBody>
      </p:sp>
      <p:sp>
        <p:nvSpPr>
          <p:cNvPr id="4" name="TextBox 3"/>
          <p:cNvSpPr txBox="1"/>
          <p:nvPr/>
        </p:nvSpPr>
        <p:spPr>
          <a:xfrm>
            <a:off x="4554361" y="4480133"/>
            <a:ext cx="4589640" cy="1077218"/>
          </a:xfrm>
          <a:prstGeom prst="rect">
            <a:avLst/>
          </a:prstGeom>
          <a:noFill/>
        </p:spPr>
        <p:txBody>
          <a:bodyPr wrap="square" rtlCol="0">
            <a:spAutoFit/>
          </a:bodyPr>
          <a:lstStyle/>
          <a:p>
            <a:r>
              <a:rPr lang="en-US" sz="1600" dirty="0"/>
              <a:t>Giuseppe </a:t>
            </a:r>
            <a:r>
              <a:rPr lang="en-US" sz="1600" dirty="0" err="1"/>
              <a:t>Vaccaro</a:t>
            </a:r>
            <a:r>
              <a:rPr lang="en-US" sz="1600" dirty="0"/>
              <a:t> 	Michael Smith	</a:t>
            </a:r>
            <a:r>
              <a:rPr lang="en-US" sz="1600" dirty="0" err="1"/>
              <a:t>Yigil</a:t>
            </a:r>
            <a:r>
              <a:rPr lang="en-US" sz="1600" dirty="0"/>
              <a:t> </a:t>
            </a:r>
            <a:r>
              <a:rPr lang="en-US" sz="1600" dirty="0" err="1"/>
              <a:t>Kalkci</a:t>
            </a:r>
            <a:r>
              <a:rPr lang="en-US" sz="1600" dirty="0"/>
              <a:t>	</a:t>
            </a:r>
          </a:p>
          <a:p>
            <a:r>
              <a:rPr lang="en-US" sz="1600" dirty="0"/>
              <a:t>Patty Thrall			Gabriel Rua </a:t>
            </a:r>
          </a:p>
          <a:p>
            <a:endParaRPr lang="en-US" sz="1600" dirty="0"/>
          </a:p>
          <a:p>
            <a:endParaRPr lang="en-US" sz="1600" dirty="0"/>
          </a:p>
        </p:txBody>
      </p:sp>
      <p:sp>
        <p:nvSpPr>
          <p:cNvPr id="5" name="Subtitle 2"/>
          <p:cNvSpPr txBox="1">
            <a:spLocks/>
          </p:cNvSpPr>
          <p:nvPr/>
        </p:nvSpPr>
        <p:spPr>
          <a:xfrm>
            <a:off x="1" y="4537528"/>
            <a:ext cx="2189743" cy="514350"/>
          </a:xfrm>
          <a:prstGeom prst="rect">
            <a:avLst/>
          </a:prstGeom>
        </p:spPr>
        <p:txBody>
          <a:bodyPr vert="horz" anchor="ctr">
            <a:normAutofit/>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r>
              <a:rPr lang="en-US" dirty="0"/>
              <a:t>Group: </a:t>
            </a:r>
            <a:r>
              <a:rPr lang="en-US" dirty="0" err="1"/>
              <a:t>Zac</a:t>
            </a:r>
            <a:r>
              <a:rPr lang="en-US" dirty="0"/>
              <a:t>(3)</a:t>
            </a:r>
          </a:p>
        </p:txBody>
      </p:sp>
      <p:grpSp>
        <p:nvGrpSpPr>
          <p:cNvPr id="22" name="Group 21"/>
          <p:cNvGrpSpPr/>
          <p:nvPr/>
        </p:nvGrpSpPr>
        <p:grpSpPr>
          <a:xfrm>
            <a:off x="130307" y="410877"/>
            <a:ext cx="1929130" cy="3853815"/>
            <a:chOff x="140502" y="410877"/>
            <a:chExt cx="1929130" cy="3853815"/>
          </a:xfrm>
        </p:grpSpPr>
        <p:pic>
          <p:nvPicPr>
            <p:cNvPr id="21" name="Picture 20" descr="EmptyIPhone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502" y="410877"/>
              <a:ext cx="1929130" cy="3853815"/>
            </a:xfrm>
            <a:prstGeom prst="rect">
              <a:avLst/>
            </a:prstGeom>
          </p:spPr>
        </p:pic>
        <p:pic>
          <p:nvPicPr>
            <p:cNvPr id="20" name="Picture 19" descr="FitForMe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571" y="1742662"/>
              <a:ext cx="1586992" cy="1190244"/>
            </a:xfrm>
            <a:prstGeom prst="rect">
              <a:avLst/>
            </a:prstGeom>
          </p:spPr>
        </p:pic>
      </p:grpSp>
    </p:spTree>
    <p:extLst>
      <p:ext uri="{BB962C8B-B14F-4D97-AF65-F5344CB8AC3E}">
        <p14:creationId xmlns:p14="http://schemas.microsoft.com/office/powerpoint/2010/main" val="9366433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Configuration Items List</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143177711"/>
              </p:ext>
            </p:extLst>
          </p:nvPr>
        </p:nvGraphicFramePr>
        <p:xfrm>
          <a:off x="612775" y="1200150"/>
          <a:ext cx="8153400" cy="3838391"/>
        </p:xfrm>
        <a:graphic>
          <a:graphicData uri="http://schemas.openxmlformats.org/drawingml/2006/table">
            <a:tbl>
              <a:tblPr firstRow="1" bandRow="1">
                <a:tableStyleId>{85BE263C-DBD7-4A20-BB59-AAB30ACAA65A}</a:tableStyleId>
              </a:tblPr>
              <a:tblGrid>
                <a:gridCol w="599799">
                  <a:extLst>
                    <a:ext uri="{9D8B030D-6E8A-4147-A177-3AD203B41FA5}">
                      <a16:colId xmlns:a16="http://schemas.microsoft.com/office/drawing/2014/main" xmlns="" val="20000"/>
                    </a:ext>
                  </a:extLst>
                </a:gridCol>
                <a:gridCol w="2574235">
                  <a:extLst>
                    <a:ext uri="{9D8B030D-6E8A-4147-A177-3AD203B41FA5}">
                      <a16:colId xmlns:a16="http://schemas.microsoft.com/office/drawing/2014/main" xmlns="" val="20001"/>
                    </a:ext>
                  </a:extLst>
                </a:gridCol>
                <a:gridCol w="881007">
                  <a:extLst>
                    <a:ext uri="{9D8B030D-6E8A-4147-A177-3AD203B41FA5}">
                      <a16:colId xmlns:a16="http://schemas.microsoft.com/office/drawing/2014/main" xmlns="" val="20002"/>
                    </a:ext>
                  </a:extLst>
                </a:gridCol>
                <a:gridCol w="1029665">
                  <a:extLst>
                    <a:ext uri="{9D8B030D-6E8A-4147-A177-3AD203B41FA5}">
                      <a16:colId xmlns:a16="http://schemas.microsoft.com/office/drawing/2014/main" xmlns="" val="20003"/>
                    </a:ext>
                  </a:extLst>
                </a:gridCol>
                <a:gridCol w="1709794">
                  <a:extLst>
                    <a:ext uri="{9D8B030D-6E8A-4147-A177-3AD203B41FA5}">
                      <a16:colId xmlns:a16="http://schemas.microsoft.com/office/drawing/2014/main" xmlns="" val="20004"/>
                    </a:ext>
                  </a:extLst>
                </a:gridCol>
                <a:gridCol w="1358900">
                  <a:extLst>
                    <a:ext uri="{9D8B030D-6E8A-4147-A177-3AD203B41FA5}">
                      <a16:colId xmlns:a16="http://schemas.microsoft.com/office/drawing/2014/main" xmlns="" val="20005"/>
                    </a:ext>
                  </a:extLst>
                </a:gridCol>
              </a:tblGrid>
              <a:tr h="361049">
                <a:tc>
                  <a:txBody>
                    <a:bodyPr/>
                    <a:lstStyle/>
                    <a:p>
                      <a:r>
                        <a:rPr lang="en-US" sz="1400" dirty="0"/>
                        <a:t>Item No.</a:t>
                      </a:r>
                    </a:p>
                  </a:txBody>
                  <a:tcPr anchor="ctr">
                    <a:lnR w="19050" cap="flat" cmpd="sng" algn="ctr">
                      <a:solidFill>
                        <a:srgbClr val="775F55"/>
                      </a:solidFill>
                      <a:prstDash val="solid"/>
                      <a:round/>
                      <a:headEnd type="none" w="med" len="med"/>
                      <a:tailEnd type="none" w="med" len="med"/>
                    </a:lnR>
                  </a:tcPr>
                </a:tc>
                <a:tc>
                  <a:txBody>
                    <a:bodyPr/>
                    <a:lstStyle/>
                    <a:p>
                      <a:r>
                        <a:rPr lang="en-US" sz="1400" dirty="0"/>
                        <a:t>Configuration Item Name</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400" dirty="0"/>
                        <a:t>Version</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400" dirty="0"/>
                        <a:t>Submission</a:t>
                      </a:r>
                      <a:r>
                        <a:rPr lang="en-US" sz="1400" baseline="0" dirty="0"/>
                        <a:t> Date</a:t>
                      </a:r>
                      <a:endParaRPr lang="en-US" sz="1400" dirty="0"/>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400" dirty="0"/>
                        <a:t>Owner</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400" dirty="0"/>
                        <a:t>Repository</a:t>
                      </a:r>
                    </a:p>
                  </a:txBody>
                  <a:tcPr anchor="ctr">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xmlns="" val="10000"/>
                  </a:ext>
                </a:extLst>
              </a:tr>
              <a:tr h="258398">
                <a:tc>
                  <a:txBody>
                    <a:bodyPr/>
                    <a:lstStyle/>
                    <a:p>
                      <a:r>
                        <a:rPr lang="en-US" sz="1200" dirty="0"/>
                        <a:t>1</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Scope Document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2018-01-22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Patty Thrall</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2" invalidUrl="https://github.com/gvaccaro21/CS633---Term-Project/blob/master/Module 1 Deliverables/Updated_CS633_Mod1_Term_Project_Group4_Section3_Project_Scope.doc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xmlns="" val="10001"/>
                  </a:ext>
                </a:extLst>
              </a:tr>
              <a:tr h="258398">
                <a:tc>
                  <a:txBody>
                    <a:bodyPr/>
                    <a:lstStyle/>
                    <a:p>
                      <a:r>
                        <a:rPr lang="en-US" sz="1200" dirty="0"/>
                        <a:t>2</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Definition of Users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2018-01-22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Patty Thrall</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3" invalidUrl="https://github.com/gvaccaro21/CS633---Term-Project/blob/master/Module 2 Deliverables/CS633_Mod1_Term_Project_Group4_Section3_Personas.doc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xmlns="" val="10002"/>
                  </a:ext>
                </a:extLst>
              </a:tr>
              <a:tr h="258398">
                <a:tc>
                  <a:txBody>
                    <a:bodyPr/>
                    <a:lstStyle/>
                    <a:p>
                      <a:r>
                        <a:rPr lang="en-US" sz="1200" dirty="0"/>
                        <a:t>3</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Engineering Requirements List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a:t>
                      </a:r>
                      <a:r>
                        <a:rPr lang="en-US" sz="1200" dirty="0" smtClean="0"/>
                        <a:t>.0</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a:t>
                      </a:r>
                      <a:r>
                        <a:rPr lang="en-US" sz="1200" dirty="0" smtClean="0"/>
                        <a:t>02-11</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Gabriel Rua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4"/>
                        </a:rPr>
                        <a:t>PivotalTracker</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xmlns="" val="10003"/>
                  </a:ext>
                </a:extLst>
              </a:tr>
              <a:tr h="258398">
                <a:tc>
                  <a:txBody>
                    <a:bodyPr/>
                    <a:lstStyle/>
                    <a:p>
                      <a:r>
                        <a:rPr lang="en-US" sz="1200" dirty="0"/>
                        <a:t>4</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Estimation</a:t>
                      </a:r>
                      <a:r>
                        <a:rPr lang="en-US" sz="1200" baseline="0" dirty="0"/>
                        <a:t> Record</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2018-02-06</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Patty</a:t>
                      </a:r>
                      <a:r>
                        <a:rPr lang="en-US" sz="1200" baseline="0" dirty="0"/>
                        <a:t> Thrall</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5" invalidUrl="https://github.com/gvaccaro21/CS633---Term-Project/blob/master/Module 3 Deliverables/CS633_Mod3_Term_Project_Group4_Section3_Estimation_Record.xls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xmlns="" val="10004"/>
                  </a:ext>
                </a:extLst>
              </a:tr>
              <a:tr h="258398">
                <a:tc>
                  <a:txBody>
                    <a:bodyPr/>
                    <a:lstStyle/>
                    <a:p>
                      <a:r>
                        <a:rPr lang="en-US" sz="1200" dirty="0"/>
                        <a:t>5</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Definition</a:t>
                      </a:r>
                      <a:r>
                        <a:rPr lang="en-US" sz="1200" baseline="0" dirty="0"/>
                        <a:t> of Use Cases</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smtClean="0"/>
                        <a:t>1.0</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smtClean="0"/>
                        <a:t>2018-02-12</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 </a:t>
                      </a:r>
                      <a:r>
                        <a:rPr lang="en-US" sz="1200" baseline="0" dirty="0" smtClean="0"/>
                        <a:t>Thrall</a:t>
                      </a:r>
                      <a:r>
                        <a:rPr lang="en-US" sz="1200" dirty="0" smtClean="0"/>
                        <a:t> &amp; G. </a:t>
                      </a:r>
                      <a:r>
                        <a:rPr lang="en-US" sz="1200" dirty="0"/>
                        <a:t>Rua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6"/>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xmlns="" val="10005"/>
                  </a:ext>
                </a:extLst>
              </a:tr>
              <a:tr h="258398">
                <a:tc>
                  <a:txBody>
                    <a:bodyPr/>
                    <a:lstStyle/>
                    <a:p>
                      <a:r>
                        <a:rPr lang="en-US" sz="1200" dirty="0"/>
                        <a:t>6</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Front-end</a:t>
                      </a:r>
                      <a:r>
                        <a:rPr lang="en-US" sz="1200" baseline="0" dirty="0"/>
                        <a:t> Application Development</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Michael Smith</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xmlns="" val="10006"/>
                  </a:ext>
                </a:extLst>
              </a:tr>
              <a:tr h="258398">
                <a:tc>
                  <a:txBody>
                    <a:bodyPr/>
                    <a:lstStyle/>
                    <a:p>
                      <a:r>
                        <a:rPr lang="en-US" sz="1200" dirty="0"/>
                        <a:t>7</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Back-end Application Development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smtClean="0"/>
                        <a:t>Yigit</a:t>
                      </a:r>
                      <a:r>
                        <a:rPr lang="en-US" sz="1200" dirty="0" smtClean="0"/>
                        <a:t> </a:t>
                      </a:r>
                      <a:r>
                        <a:rPr lang="en-US" sz="1200" dirty="0" err="1"/>
                        <a:t>Kalkcic</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xmlns="" val="10007"/>
                  </a:ext>
                </a:extLst>
              </a:tr>
              <a:tr h="258398">
                <a:tc>
                  <a:txBody>
                    <a:bodyPr/>
                    <a:lstStyle/>
                    <a:p>
                      <a:r>
                        <a:rPr lang="en-US" sz="1200" dirty="0"/>
                        <a:t>8</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Test Cases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xmlns="" val="10008"/>
                  </a:ext>
                </a:extLst>
              </a:tr>
              <a:tr h="258398">
                <a:tc>
                  <a:txBody>
                    <a:bodyPr/>
                    <a:lstStyle/>
                    <a:p>
                      <a:r>
                        <a:rPr lang="en-US" sz="1200" dirty="0"/>
                        <a:t>9</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Defect Tracking </a:t>
                      </a:r>
                      <a:r>
                        <a:rPr lang="mr-IN" sz="1200" dirty="0"/>
                        <a:t>–</a:t>
                      </a:r>
                      <a:r>
                        <a:rPr lang="en-US" sz="1200" dirty="0"/>
                        <a:t> Test Cases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xmlns="" val="10009"/>
                  </a:ext>
                </a:extLst>
              </a:tr>
              <a:tr h="258398">
                <a:tc>
                  <a:txBody>
                    <a:bodyPr/>
                    <a:lstStyle/>
                    <a:p>
                      <a:r>
                        <a:rPr lang="en-US" sz="1200" dirty="0"/>
                        <a:t>10</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Defect Tracking </a:t>
                      </a:r>
                      <a:r>
                        <a:rPr lang="mr-IN" sz="1200" dirty="0"/>
                        <a:t>–</a:t>
                      </a:r>
                      <a:r>
                        <a:rPr lang="en-US" sz="1200" dirty="0"/>
                        <a:t> Peer Review</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xmlns="" val="10010"/>
                  </a:ext>
                </a:extLst>
              </a:tr>
              <a:tr h="258398">
                <a:tc>
                  <a:txBody>
                    <a:bodyPr/>
                    <a:lstStyle/>
                    <a:p>
                      <a:r>
                        <a:rPr lang="en-US" sz="1200" dirty="0"/>
                        <a:t>11</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Configuration Item List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smtClean="0"/>
                        <a:t>2.0</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smtClean="0"/>
                        <a:t>2018-02-12</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7" invalidUrl="https://github.com/gvaccaro21/CS633---Term-Project/blob/master/Module 3 Deliverables/DRAFT - Configuration Items List_v0.1- 2.6.18.xls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xmlns="" val="10011"/>
                  </a:ext>
                </a:extLst>
              </a:tr>
              <a:tr h="258398">
                <a:tc>
                  <a:txBody>
                    <a:bodyPr/>
                    <a:lstStyle/>
                    <a:p>
                      <a:r>
                        <a:rPr lang="en-US" sz="1200" dirty="0"/>
                        <a:t>12</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Interaction</a:t>
                      </a:r>
                      <a:r>
                        <a:rPr lang="en-US" sz="1200" baseline="0" dirty="0"/>
                        <a:t> Diagram </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N/A</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smtClean="0"/>
                        <a:t>Yigit</a:t>
                      </a:r>
                      <a:r>
                        <a:rPr lang="en-US" sz="1200" dirty="0" smtClean="0"/>
                        <a:t> </a:t>
                      </a:r>
                      <a:r>
                        <a:rPr lang="en-US" sz="1200" dirty="0" err="1" smtClean="0"/>
                        <a:t>Kalkcic</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smtClean="0"/>
                        <a:t>GitHub</a:t>
                      </a:r>
                      <a:endParaRPr lang="en-US" sz="1200" dirty="0"/>
                    </a:p>
                  </a:txBody>
                  <a:tcPr marT="18288" marB="18288">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xmlns="" val="10012"/>
                  </a:ext>
                </a:extLst>
              </a:tr>
              <a:tr h="75007">
                <a:tc>
                  <a:txBody>
                    <a:bodyPr/>
                    <a:lstStyle/>
                    <a:p>
                      <a:r>
                        <a:rPr lang="en-US" sz="1200" dirty="0"/>
                        <a:t>13</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State Transitions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1.0</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2018-02-11</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Giuseppe </a:t>
                      </a:r>
                      <a:r>
                        <a:rPr lang="en-US" sz="1200" dirty="0" err="1" smtClean="0"/>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smtClean="0">
                          <a:hlinkClick r:id="rId8"/>
                        </a:rPr>
                        <a:t>GithHub</a:t>
                      </a:r>
                      <a:endParaRPr lang="en-US" sz="1200" dirty="0"/>
                    </a:p>
                  </a:txBody>
                  <a:tcPr marT="18288" marB="18288">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xmlns="" val="10013"/>
                  </a:ext>
                </a:extLst>
              </a:tr>
            </a:tbl>
          </a:graphicData>
        </a:graphic>
      </p:graphicFrame>
    </p:spTree>
    <p:extLst>
      <p:ext uri="{BB962C8B-B14F-4D97-AF65-F5344CB8AC3E}">
        <p14:creationId xmlns:p14="http://schemas.microsoft.com/office/powerpoint/2010/main" val="312761867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Estimation Record</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69960192"/>
              </p:ext>
            </p:extLst>
          </p:nvPr>
        </p:nvGraphicFramePr>
        <p:xfrm>
          <a:off x="581890" y="1200150"/>
          <a:ext cx="8220014" cy="3879033"/>
        </p:xfrm>
        <a:graphic>
          <a:graphicData uri="http://schemas.openxmlformats.org/drawingml/2006/table">
            <a:tbl>
              <a:tblPr firstRow="1" bandRow="1">
                <a:tableStyleId>{85BE263C-DBD7-4A20-BB59-AAB30ACAA65A}</a:tableStyleId>
              </a:tblPr>
              <a:tblGrid>
                <a:gridCol w="996402">
                  <a:extLst>
                    <a:ext uri="{9D8B030D-6E8A-4147-A177-3AD203B41FA5}">
                      <a16:colId xmlns:a16="http://schemas.microsoft.com/office/drawing/2014/main" xmlns="" val="20000"/>
                    </a:ext>
                  </a:extLst>
                </a:gridCol>
                <a:gridCol w="2159760">
                  <a:extLst>
                    <a:ext uri="{9D8B030D-6E8A-4147-A177-3AD203B41FA5}">
                      <a16:colId xmlns:a16="http://schemas.microsoft.com/office/drawing/2014/main" xmlns="" val="20001"/>
                    </a:ext>
                  </a:extLst>
                </a:gridCol>
                <a:gridCol w="1002069">
                  <a:extLst>
                    <a:ext uri="{9D8B030D-6E8A-4147-A177-3AD203B41FA5}">
                      <a16:colId xmlns:a16="http://schemas.microsoft.com/office/drawing/2014/main" xmlns="" val="20002"/>
                    </a:ext>
                  </a:extLst>
                </a:gridCol>
                <a:gridCol w="1062092">
                  <a:extLst>
                    <a:ext uri="{9D8B030D-6E8A-4147-A177-3AD203B41FA5}">
                      <a16:colId xmlns:a16="http://schemas.microsoft.com/office/drawing/2014/main" xmlns="" val="20003"/>
                    </a:ext>
                  </a:extLst>
                </a:gridCol>
                <a:gridCol w="505530">
                  <a:extLst>
                    <a:ext uri="{9D8B030D-6E8A-4147-A177-3AD203B41FA5}">
                      <a16:colId xmlns:a16="http://schemas.microsoft.com/office/drawing/2014/main" xmlns="" val="20004"/>
                    </a:ext>
                  </a:extLst>
                </a:gridCol>
                <a:gridCol w="574635">
                  <a:extLst>
                    <a:ext uri="{9D8B030D-6E8A-4147-A177-3AD203B41FA5}">
                      <a16:colId xmlns:a16="http://schemas.microsoft.com/office/drawing/2014/main" xmlns="" val="20005"/>
                    </a:ext>
                  </a:extLst>
                </a:gridCol>
                <a:gridCol w="696898">
                  <a:extLst>
                    <a:ext uri="{9D8B030D-6E8A-4147-A177-3AD203B41FA5}">
                      <a16:colId xmlns:a16="http://schemas.microsoft.com/office/drawing/2014/main" xmlns="" val="20006"/>
                    </a:ext>
                  </a:extLst>
                </a:gridCol>
                <a:gridCol w="745803">
                  <a:extLst>
                    <a:ext uri="{9D8B030D-6E8A-4147-A177-3AD203B41FA5}">
                      <a16:colId xmlns:a16="http://schemas.microsoft.com/office/drawing/2014/main" xmlns="" val="20007"/>
                    </a:ext>
                  </a:extLst>
                </a:gridCol>
                <a:gridCol w="476825">
                  <a:extLst>
                    <a:ext uri="{9D8B030D-6E8A-4147-A177-3AD203B41FA5}">
                      <a16:colId xmlns:a16="http://schemas.microsoft.com/office/drawing/2014/main" xmlns="" val="20008"/>
                    </a:ext>
                  </a:extLst>
                </a:gridCol>
              </a:tblGrid>
              <a:tr h="248432">
                <a:tc rowSpan="2">
                  <a:txBody>
                    <a:bodyPr/>
                    <a:lstStyle/>
                    <a:p>
                      <a:pPr algn="ctr" fontAlgn="ctr"/>
                      <a:endParaRPr lang="sk-SK" sz="2000" b="0" i="0" u="none" strike="noStrike" dirty="0">
                        <a:solidFill>
                          <a:srgbClr val="000000"/>
                        </a:solidFill>
                        <a:effectLst/>
                        <a:latin typeface="Calibri"/>
                      </a:endParaRPr>
                    </a:p>
                  </a:txBody>
                  <a:tcPr marL="12226" marR="12226" marT="12700" marB="0" anchor="b">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endParaRPr lang="sk-SK" sz="2000" b="0"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l" fontAlgn="ctr"/>
                      <a:r>
                        <a:rPr lang="en-US" sz="1200" u="none" strike="noStrike" dirty="0">
                          <a:effectLst/>
                        </a:rPr>
                        <a:t>Size Measure</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dirty="0">
                          <a:effectLst/>
                        </a:rPr>
                        <a:t>Typical Effort per Size Measure</a:t>
                      </a:r>
                      <a:endParaRPr lang="en-US" sz="800" u="none" strike="noStrike" dirty="0">
                        <a:effectLst/>
                      </a:endParaRPr>
                    </a:p>
                    <a:p>
                      <a:pPr algn="ctr" fontAlgn="ctr"/>
                      <a:r>
                        <a:rPr lang="en-US" sz="800" u="none" strike="noStrike" dirty="0">
                          <a:effectLst/>
                        </a:rPr>
                        <a:t>(person hours)</a:t>
                      </a: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dirty="0">
                          <a:effectLst/>
                        </a:rPr>
                        <a:t>Size</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gridSpan="2">
                  <a:txBody>
                    <a:bodyPr/>
                    <a:lstStyle/>
                    <a:p>
                      <a:pPr algn="ctr" fontAlgn="ctr"/>
                      <a:r>
                        <a:rPr lang="en-US" sz="1200" b="1" u="none" strike="noStrike" dirty="0">
                          <a:solidFill>
                            <a:srgbClr val="FFFFFF"/>
                          </a:solidFill>
                          <a:effectLst/>
                        </a:rPr>
                        <a:t>Effort Person/Hours</a:t>
                      </a:r>
                      <a:endParaRPr lang="en-US" sz="1200" b="1" i="0" u="none" strike="noStrike" dirty="0">
                        <a:solidFill>
                          <a:srgbClr val="FFFFFF"/>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lnB w="9525" cap="flat" cmpd="sng" algn="ctr">
                      <a:solidFill>
                        <a:srgbClr val="968C8C"/>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algn="ctr" fontAlgn="ctr"/>
                      <a:r>
                        <a:rPr lang="en-US" sz="1200" u="none" strike="noStrike" dirty="0">
                          <a:effectLst/>
                        </a:rPr>
                        <a:t>Final (Fibonacci)</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a:effectLst/>
                        </a:rPr>
                        <a:t>Actual</a:t>
                      </a:r>
                      <a:endParaRPr lang="en-US" sz="1200" b="1" i="0" u="none" strike="noStrike">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T w="381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xmlns="" val="10000"/>
                  </a:ext>
                </a:extLst>
              </a:tr>
              <a:tr h="406368">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solidFill>
                            <a:srgbClr val="FFFFFF"/>
                          </a:solidFill>
                          <a:effectLst/>
                        </a:rPr>
                        <a:t>Expert A</a:t>
                      </a:r>
                      <a:endParaRPr lang="en-US" sz="1200" b="1" i="0" u="none" strike="noStrike" dirty="0">
                        <a:solidFill>
                          <a:srgbClr val="FFFFFF"/>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a:noFill/>
                    </a:lnR>
                    <a:lnT w="9525" cap="flat" cmpd="sng" algn="ctr">
                      <a:solidFill>
                        <a:srgbClr val="968C8C"/>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D8047"/>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solidFill>
                            <a:srgbClr val="FFFFFF"/>
                          </a:solidFill>
                          <a:effectLst/>
                        </a:rPr>
                        <a:t>Expert B</a:t>
                      </a:r>
                      <a:endParaRPr lang="en-US" sz="1200" b="1" i="0" u="none" strike="noStrike" dirty="0">
                        <a:solidFill>
                          <a:srgbClr val="FFFFFF"/>
                        </a:solidFill>
                        <a:effectLst/>
                        <a:latin typeface="Calibri"/>
                      </a:endParaRPr>
                    </a:p>
                  </a:txBody>
                  <a:tcPr marL="12226" marR="12226" marT="12700" marB="0" anchor="b">
                    <a:lnL>
                      <a:noFill/>
                    </a:lnL>
                    <a:lnR w="9525" cap="flat" cmpd="sng" algn="ctr">
                      <a:solidFill>
                        <a:srgbClr val="968C8C"/>
                      </a:solidFill>
                      <a:prstDash val="solid"/>
                      <a:round/>
                      <a:headEnd type="none" w="med" len="med"/>
                      <a:tailEnd type="none" w="med" len="med"/>
                    </a:lnR>
                    <a:lnT w="9525" cap="flat" cmpd="sng" algn="ctr">
                      <a:solidFill>
                        <a:srgbClr val="968C8C"/>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D8047"/>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10001"/>
                  </a:ext>
                </a:extLst>
              </a:tr>
              <a:tr h="233984">
                <a:tc rowSpan="3">
                  <a:txBody>
                    <a:bodyPr/>
                    <a:lstStyle/>
                    <a:p>
                      <a:pPr algn="ctr" fontAlgn="ctr"/>
                      <a:r>
                        <a:rPr lang="en-US" sz="1200" u="none" strike="noStrike" dirty="0">
                          <a:effectLst/>
                        </a:rPr>
                        <a:t>Requirements</a:t>
                      </a:r>
                      <a:endParaRPr lang="en-US" sz="1200" b="0" i="0" u="none" strike="noStrike" dirty="0">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Definitions of users (personas)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roles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0.2</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5</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b="0" i="0" u="none" strike="noStrike" dirty="0">
                          <a:solidFill>
                            <a:srgbClr val="000000"/>
                          </a:solidFill>
                          <a:effectLst/>
                          <a:latin typeface="+mn-lt"/>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28575" cap="flat" cmpd="sng" algn="ctr">
                      <a:solidFill>
                        <a:srgbClr val="000000"/>
                      </a:solidFill>
                      <a:prstDash val="solid"/>
                      <a:round/>
                      <a:headEnd type="none" w="med" len="med"/>
                      <a:tailEnd type="none" w="med" len="med"/>
                    </a:lnT>
                  </a:tcPr>
                </a:tc>
                <a:tc>
                  <a:txBody>
                    <a:bodyPr/>
                    <a:lstStyle/>
                    <a:p>
                      <a:pPr algn="ctr" fontAlgn="ctr"/>
                      <a:r>
                        <a:rPr lang="en-US" sz="1200" b="0" i="0" u="none" strike="noStrike" dirty="0">
                          <a:solidFill>
                            <a:srgbClr val="000000"/>
                          </a:solidFill>
                          <a:effectLst/>
                          <a:latin typeface="+mn-lt"/>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28575" cap="flat" cmpd="sng" algn="ctr">
                      <a:solidFill>
                        <a:srgbClr val="000000"/>
                      </a:solidFill>
                      <a:prstDash val="solid"/>
                      <a:round/>
                      <a:headEnd type="none" w="med" len="med"/>
                      <a:tailEnd type="none" w="med" len="med"/>
                    </a:lnT>
                  </a:tcPr>
                </a:tc>
                <a:tc>
                  <a:txBody>
                    <a:bodyPr/>
                    <a:lstStyle/>
                    <a:p>
                      <a:pPr algn="ctr" fontAlgn="ctr"/>
                      <a:r>
                        <a:rPr lang="en-US" sz="1200" u="none" strike="noStrike" dirty="0">
                          <a:effectLst/>
                        </a:rPr>
                        <a:t>1</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xmlns="" val="10002"/>
                  </a:ext>
                </a:extLst>
              </a:tr>
              <a:tr h="233984">
                <a:tc vMerge="1">
                  <a:txBody>
                    <a:bodyPr/>
                    <a:lstStyle/>
                    <a:p>
                      <a:endParaRPr lang="en-US"/>
                    </a:p>
                  </a:txBody>
                  <a:tcPr/>
                </a:tc>
                <a:tc>
                  <a:txBody>
                    <a:bodyPr/>
                    <a:lstStyle/>
                    <a:p>
                      <a:pPr algn="l" fontAlgn="ctr"/>
                      <a:r>
                        <a:rPr lang="en-US" sz="1200" u="none" strike="noStrike" dirty="0">
                          <a:effectLst/>
                        </a:rPr>
                        <a:t>Definition of scope and limitations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attributes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1</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xmlns="" val="10003"/>
                  </a:ext>
                </a:extLst>
              </a:tr>
              <a:tr h="233984">
                <a:tc vMerge="1">
                  <a:txBody>
                    <a:bodyPr/>
                    <a:lstStyle/>
                    <a:p>
                      <a:endParaRPr lang="en-US"/>
                    </a:p>
                  </a:txBody>
                  <a:tcPr/>
                </a:tc>
                <a:tc>
                  <a:txBody>
                    <a:bodyPr/>
                    <a:lstStyle/>
                    <a:p>
                      <a:pPr algn="l" fontAlgn="ctr"/>
                      <a:r>
                        <a:rPr lang="en-US" sz="1200" u="none" strike="noStrike">
                          <a:effectLst/>
                        </a:rPr>
                        <a:t>Engineering Requirements List</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requirements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0.4</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15</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cs-CZ" sz="1200" u="none" strike="noStrike">
                          <a:effectLst/>
                        </a:rPr>
                        <a:t>21</a:t>
                      </a:r>
                      <a:endParaRPr lang="cs-CZ"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xmlns="" val="10004"/>
                  </a:ext>
                </a:extLst>
              </a:tr>
              <a:tr h="349155">
                <a:tc>
                  <a:txBody>
                    <a:bodyPr/>
                    <a:lstStyle/>
                    <a:p>
                      <a:pPr algn="ctr" fontAlgn="ctr"/>
                      <a:r>
                        <a:rPr lang="en-US" sz="1200" u="none" strike="noStrike">
                          <a:effectLst/>
                        </a:rPr>
                        <a:t>Configuration Management</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Configuration Items List</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CI items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hr-HR" sz="1200" u="none" strike="noStrike">
                          <a:effectLst/>
                        </a:rPr>
                        <a:t>0.09</a:t>
                      </a:r>
                      <a:endParaRPr lang="hr-HR"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13</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xmlns="" val="10005"/>
                  </a:ext>
                </a:extLst>
              </a:tr>
              <a:tr h="233984">
                <a:tc>
                  <a:txBody>
                    <a:bodyPr/>
                    <a:lstStyle/>
                    <a:p>
                      <a:pPr algn="ctr" fontAlgn="ctr"/>
                      <a:r>
                        <a:rPr lang="en-US" sz="1200" u="none" strike="noStrike">
                          <a:effectLst/>
                        </a:rPr>
                        <a:t>Estimation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Estimation Record</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activities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dirty="0">
                          <a:effectLst/>
                        </a:rPr>
                        <a:t>0.08</a:t>
                      </a:r>
                      <a:endParaRPr lang="nb-NO"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13</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xmlns="" val="10006"/>
                  </a:ext>
                </a:extLst>
              </a:tr>
              <a:tr h="233984">
                <a:tc rowSpan="4">
                  <a:txBody>
                    <a:bodyPr/>
                    <a:lstStyle/>
                    <a:p>
                      <a:pPr algn="ctr" fontAlgn="ctr"/>
                      <a:r>
                        <a:rPr lang="en-US" sz="1200" u="none" strike="noStrike">
                          <a:effectLst/>
                        </a:rPr>
                        <a:t>Design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State Transition Diagram</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states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0.25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4</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xmlns="" val="10007"/>
                  </a:ext>
                </a:extLst>
              </a:tr>
              <a:tr h="233984">
                <a:tc vMerge="1">
                  <a:txBody>
                    <a:bodyPr/>
                    <a:lstStyle/>
                    <a:p>
                      <a:endParaRPr lang="en-US"/>
                    </a:p>
                  </a:txBody>
                  <a:tcPr/>
                </a:tc>
                <a:tc>
                  <a:txBody>
                    <a:bodyPr/>
                    <a:lstStyle/>
                    <a:p>
                      <a:pPr algn="l" fontAlgn="ctr"/>
                      <a:r>
                        <a:rPr lang="en-US" sz="1200" u="none" strike="noStrike">
                          <a:effectLst/>
                        </a:rPr>
                        <a:t>Definition of use cases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use cases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4</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dirty="0">
                          <a:effectLst/>
                        </a:rPr>
                        <a:t>2</a:t>
                      </a:r>
                      <a:endParaRPr lang="is-I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xmlns="" val="10008"/>
                  </a:ext>
                </a:extLst>
              </a:tr>
              <a:tr h="233984">
                <a:tc vMerge="1">
                  <a:txBody>
                    <a:bodyPr/>
                    <a:lstStyle/>
                    <a:p>
                      <a:endParaRPr lang="en-US"/>
                    </a:p>
                  </a:txBody>
                  <a:tcPr/>
                </a:tc>
                <a:tc>
                  <a:txBody>
                    <a:bodyPr/>
                    <a:lstStyle/>
                    <a:p>
                      <a:pPr algn="l" fontAlgn="ctr"/>
                      <a:r>
                        <a:rPr lang="en-US" sz="1200" u="none" strike="noStrike">
                          <a:effectLst/>
                        </a:rPr>
                        <a:t>Definition of Fields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fields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20</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xmlns="" val="10009"/>
                  </a:ext>
                </a:extLst>
              </a:tr>
              <a:tr h="233984">
                <a:tc vMerge="1">
                  <a:txBody>
                    <a:bodyPr/>
                    <a:lstStyle/>
                    <a:p>
                      <a:endParaRPr lang="en-US"/>
                    </a:p>
                  </a:txBody>
                  <a:tcPr/>
                </a:tc>
                <a:tc>
                  <a:txBody>
                    <a:bodyPr/>
                    <a:lstStyle/>
                    <a:p>
                      <a:pPr algn="l" fontAlgn="ctr"/>
                      <a:r>
                        <a:rPr lang="en-US" sz="1200" u="none" strike="noStrike">
                          <a:effectLst/>
                        </a:rPr>
                        <a:t>Definition of Reports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reports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dirty="0">
                          <a:effectLst/>
                        </a:rPr>
                        <a:t>2</a:t>
                      </a:r>
                      <a:endParaRPr lang="is-I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xmlns="" val="10010"/>
                  </a:ext>
                </a:extLst>
              </a:tr>
              <a:tr h="233984">
                <a:tc>
                  <a:txBody>
                    <a:bodyPr/>
                    <a:lstStyle/>
                    <a:p>
                      <a:pPr algn="ctr" fontAlgn="ctr"/>
                      <a:r>
                        <a:rPr lang="en-US" sz="1200" u="none" strike="noStrike">
                          <a:effectLst/>
                        </a:rPr>
                        <a:t>Peer Reviews</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Issues from peer reviews attained</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issues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0.16</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25</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5</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5</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xmlns="" val="10011"/>
                  </a:ext>
                </a:extLst>
              </a:tr>
              <a:tr h="233984">
                <a:tc>
                  <a:txBody>
                    <a:bodyPr/>
                    <a:lstStyle/>
                    <a:p>
                      <a:pPr algn="ctr" fontAlgn="ctr"/>
                      <a:r>
                        <a:rPr lang="en-US" sz="1200" u="none" strike="noStrike">
                          <a:effectLst/>
                        </a:rPr>
                        <a:t>Implementation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Defect tracking system</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User screens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6</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6</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8</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8</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xmlns="" val="10012"/>
                  </a:ext>
                </a:extLst>
              </a:tr>
              <a:tr h="233984">
                <a:tc>
                  <a:txBody>
                    <a:bodyPr/>
                    <a:lstStyle/>
                    <a:p>
                      <a:pPr algn="ctr" fontAlgn="ctr"/>
                      <a:r>
                        <a:rPr lang="en-US" sz="1200" u="none" strike="noStrike">
                          <a:effectLst/>
                        </a:rPr>
                        <a:t>Test Design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Test Cases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test cases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0.33</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6</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dirty="0">
                          <a:effectLst/>
                        </a:rPr>
                        <a:t>2</a:t>
                      </a:r>
                      <a:endParaRPr lang="is-I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xmlns="" val="10013"/>
                  </a:ext>
                </a:extLst>
              </a:tr>
              <a:tr h="233984">
                <a:tc>
                  <a:txBody>
                    <a:bodyPr/>
                    <a:lstStyle/>
                    <a:p>
                      <a:pPr algn="ctr" fontAlgn="ctr"/>
                      <a:r>
                        <a:rPr lang="en-US" sz="1200" u="none" strike="noStrike">
                          <a:effectLst/>
                        </a:rPr>
                        <a:t>Test Execution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Defects from Testing recorded</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defects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0.3</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3</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xmlns="" val="10014"/>
                  </a:ext>
                </a:extLst>
              </a:tr>
            </a:tbl>
          </a:graphicData>
        </a:graphic>
      </p:graphicFrame>
    </p:spTree>
    <p:extLst>
      <p:ext uri="{BB962C8B-B14F-4D97-AF65-F5344CB8AC3E}">
        <p14:creationId xmlns:p14="http://schemas.microsoft.com/office/powerpoint/2010/main" val="311048816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4297ADF3-BC92-B548-B50D-6294C3AFCBC5}"/>
              </a:ext>
            </a:extLst>
          </p:cNvPr>
          <p:cNvSpPr>
            <a:spLocks noGrp="1"/>
          </p:cNvSpPr>
          <p:nvPr>
            <p:ph type="body" idx="1"/>
          </p:nvPr>
        </p:nvSpPr>
        <p:spPr>
          <a:xfrm>
            <a:off x="1277530" y="1998125"/>
            <a:ext cx="7123113" cy="1254919"/>
          </a:xfrm>
        </p:spPr>
        <p:txBody>
          <a:bodyPr/>
          <a:lstStyle/>
          <a:p>
            <a:r>
              <a:rPr lang="en-US" dirty="0"/>
              <a:t> </a:t>
            </a:r>
          </a:p>
        </p:txBody>
      </p:sp>
      <p:sp>
        <p:nvSpPr>
          <p:cNvPr id="4" name="Title 3">
            <a:extLst>
              <a:ext uri="{FF2B5EF4-FFF2-40B4-BE49-F238E27FC236}">
                <a16:creationId xmlns:a16="http://schemas.microsoft.com/office/drawing/2014/main" xmlns="" id="{5AC4E82C-61B5-3F4E-B395-7FB7D51AAAA4}"/>
              </a:ext>
            </a:extLst>
          </p:cNvPr>
          <p:cNvSpPr>
            <a:spLocks noGrp="1"/>
          </p:cNvSpPr>
          <p:nvPr>
            <p:ph type="title"/>
          </p:nvPr>
        </p:nvSpPr>
        <p:spPr/>
        <p:txBody>
          <a:bodyPr>
            <a:noAutofit/>
          </a:bodyPr>
          <a:lstStyle/>
          <a:p>
            <a:r>
              <a:rPr lang="en-US" sz="2800" dirty="0" smtClean="0"/>
              <a:t>Use Cases, State Transitions &amp; Interaction Diagrams</a:t>
            </a:r>
            <a:endParaRPr lang="en-US" sz="2800" dirty="0"/>
          </a:p>
        </p:txBody>
      </p:sp>
    </p:spTree>
    <p:extLst>
      <p:ext uri="{BB962C8B-B14F-4D97-AF65-F5344CB8AC3E}">
        <p14:creationId xmlns:p14="http://schemas.microsoft.com/office/powerpoint/2010/main" val="51654645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Register &amp; Login Use Case</a:t>
            </a:r>
            <a:endParaRPr lang="en-US" dirty="0"/>
          </a:p>
        </p:txBody>
      </p:sp>
      <p:pic>
        <p:nvPicPr>
          <p:cNvPr id="14" name="Content Placeholder 13"/>
          <p:cNvPicPr>
            <a:picLocks noGrp="1" noChangeAspect="1"/>
          </p:cNvPicPr>
          <p:nvPr>
            <p:ph sz="quarter" idx="1"/>
          </p:nvPr>
        </p:nvPicPr>
        <p:blipFill rotWithShape="1">
          <a:blip r:embed="rId2"/>
          <a:srcRect t="3145" b="28031"/>
          <a:stretch/>
        </p:blipFill>
        <p:spPr>
          <a:xfrm>
            <a:off x="609600" y="1188720"/>
            <a:ext cx="3886200" cy="3566160"/>
          </a:xfrm>
          <a:prstGeom prst="rect">
            <a:avLst/>
          </a:prstGeom>
          <a:ln>
            <a:solidFill>
              <a:schemeClr val="tx1"/>
            </a:solidFill>
          </a:ln>
        </p:spPr>
      </p:pic>
      <p:pic>
        <p:nvPicPr>
          <p:cNvPr id="9" name="Content Placeholder 8" descr="Login and Registration.png"/>
          <p:cNvPicPr>
            <a:picLocks noGrp="1" noChangeAspect="1"/>
          </p:cNvPicPr>
          <p:nvPr>
            <p:ph sz="quarter" idx="2"/>
          </p:nvPr>
        </p:nvPicPr>
        <p:blipFill>
          <a:blip r:embed="rId3">
            <a:extLst>
              <a:ext uri="{28A0092B-C50C-407E-A947-70E740481C1C}">
                <a14:useLocalDpi xmlns:a14="http://schemas.microsoft.com/office/drawing/2010/main" val="0"/>
              </a:ext>
            </a:extLst>
          </a:blip>
          <a:srcRect l="2620" r="2620"/>
          <a:stretch>
            <a:fillRect/>
          </a:stretch>
        </p:blipFill>
        <p:spPr>
          <a:xfrm>
            <a:off x="4845050" y="1192213"/>
            <a:ext cx="3886200" cy="3562350"/>
          </a:xfr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90464707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EnterBodyMeasurements.png"/>
          <p:cNvPicPr>
            <a:picLocks noGrp="1" noChangeAspect="1"/>
          </p:cNvPicPr>
          <p:nvPr>
            <p:ph sz="quarter" idx="2"/>
          </p:nvPr>
        </p:nvPicPr>
        <p:blipFill>
          <a:blip r:embed="rId2">
            <a:extLst>
              <a:ext uri="{28A0092B-C50C-407E-A947-70E740481C1C}">
                <a14:useLocalDpi xmlns:a14="http://schemas.microsoft.com/office/drawing/2010/main" val="0"/>
              </a:ext>
            </a:extLst>
          </a:blip>
          <a:srcRect l="256" r="256"/>
          <a:stretch>
            <a:fillRect/>
          </a:stretch>
        </p:blipFill>
        <p:spPr>
          <a:xfrm>
            <a:off x="4845050" y="1192213"/>
            <a:ext cx="3886200" cy="3246437"/>
          </a:xfrm>
        </p:spPr>
        <p:style>
          <a:lnRef idx="2">
            <a:schemeClr val="dk1"/>
          </a:lnRef>
          <a:fillRef idx="1">
            <a:schemeClr val="lt1"/>
          </a:fillRef>
          <a:effectRef idx="0">
            <a:schemeClr val="dk1"/>
          </a:effectRef>
          <a:fontRef idx="minor">
            <a:schemeClr val="dk1"/>
          </a:fontRef>
        </p:style>
      </p:pic>
      <p:sp>
        <p:nvSpPr>
          <p:cNvPr id="2" name="Title 1"/>
          <p:cNvSpPr>
            <a:spLocks noGrp="1"/>
          </p:cNvSpPr>
          <p:nvPr>
            <p:ph type="title"/>
          </p:nvPr>
        </p:nvSpPr>
        <p:spPr/>
        <p:txBody>
          <a:bodyPr>
            <a:normAutofit fontScale="90000"/>
          </a:bodyPr>
          <a:lstStyle/>
          <a:p>
            <a:r>
              <a:rPr lang="en-US" dirty="0" smtClean="0"/>
              <a:t>Enter Measurements Use Case</a:t>
            </a:r>
            <a:endParaRPr lang="en-US" dirty="0"/>
          </a:p>
        </p:txBody>
      </p:sp>
      <p:pic>
        <p:nvPicPr>
          <p:cNvPr id="10" name="Content Placeholder 9"/>
          <p:cNvPicPr>
            <a:picLocks noGrp="1" noChangeAspect="1"/>
          </p:cNvPicPr>
          <p:nvPr>
            <p:ph sz="quarter" idx="1"/>
          </p:nvPr>
        </p:nvPicPr>
        <p:blipFill rotWithShape="1">
          <a:blip r:embed="rId3"/>
          <a:srcRect t="583" b="5445"/>
          <a:stretch/>
        </p:blipFill>
        <p:spPr>
          <a:xfrm>
            <a:off x="609600" y="1192213"/>
            <a:ext cx="3886200" cy="324612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85797411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descr="Design a workout pla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4545" y="2383257"/>
            <a:ext cx="3625273" cy="2635807"/>
          </a:xfrm>
          <a:prstGeom prst="rect">
            <a:avLst/>
          </a:prstGeom>
        </p:spPr>
      </p:pic>
      <p:sp>
        <p:nvSpPr>
          <p:cNvPr id="2" name="Title 1"/>
          <p:cNvSpPr>
            <a:spLocks noGrp="1"/>
          </p:cNvSpPr>
          <p:nvPr>
            <p:ph type="title"/>
          </p:nvPr>
        </p:nvSpPr>
        <p:spPr/>
        <p:txBody>
          <a:bodyPr>
            <a:normAutofit fontScale="90000"/>
          </a:bodyPr>
          <a:lstStyle/>
          <a:p>
            <a:r>
              <a:rPr lang="en-US" dirty="0" smtClean="0"/>
              <a:t>Design a Workout Use Case</a:t>
            </a:r>
            <a:endParaRPr lang="en-US" dirty="0"/>
          </a:p>
        </p:txBody>
      </p:sp>
      <p:pic>
        <p:nvPicPr>
          <p:cNvPr id="14" name="Content Placeholder 13"/>
          <p:cNvPicPr>
            <a:picLocks noGrp="1" noChangeAspect="1"/>
          </p:cNvPicPr>
          <p:nvPr>
            <p:ph sz="quarter" idx="2"/>
          </p:nvPr>
        </p:nvPicPr>
        <p:blipFill rotWithShape="1">
          <a:blip r:embed="rId3"/>
          <a:srcRect t="72004" b="3641"/>
          <a:stretch/>
        </p:blipFill>
        <p:spPr>
          <a:xfrm>
            <a:off x="4844901" y="1188720"/>
            <a:ext cx="3886200" cy="1280160"/>
          </a:xfrm>
          <a:prstGeom prst="rect">
            <a:avLst/>
          </a:prstGeom>
          <a:ln>
            <a:noFill/>
          </a:ln>
        </p:spPr>
        <p:style>
          <a:lnRef idx="2">
            <a:schemeClr val="dk1"/>
          </a:lnRef>
          <a:fillRef idx="1">
            <a:schemeClr val="lt1"/>
          </a:fillRef>
          <a:effectRef idx="0">
            <a:schemeClr val="dk1"/>
          </a:effectRef>
          <a:fontRef idx="minor">
            <a:schemeClr val="dk1"/>
          </a:fontRef>
        </p:style>
      </p:pic>
      <p:pic>
        <p:nvPicPr>
          <p:cNvPr id="38" name="Content Placeholder 37"/>
          <p:cNvPicPr>
            <a:picLocks noGrp="1" noChangeAspect="1"/>
          </p:cNvPicPr>
          <p:nvPr>
            <p:ph sz="quarter" idx="1"/>
          </p:nvPr>
        </p:nvPicPr>
        <p:blipFill rotWithShape="1">
          <a:blip r:embed="rId4"/>
          <a:srcRect t="-19" b="28345"/>
          <a:stretch/>
        </p:blipFill>
        <p:spPr>
          <a:xfrm>
            <a:off x="609600" y="1192213"/>
            <a:ext cx="3886200" cy="3767328"/>
          </a:xfrm>
          <a:prstGeom prst="rect">
            <a:avLst/>
          </a:prstGeom>
          <a:ln>
            <a:solidFill>
              <a:schemeClr val="tx1"/>
            </a:solidFill>
          </a:ln>
        </p:spPr>
      </p:pic>
      <p:sp>
        <p:nvSpPr>
          <p:cNvPr id="34" name="Content Placeholder 17"/>
          <p:cNvSpPr txBox="1">
            <a:spLocks/>
          </p:cNvSpPr>
          <p:nvPr/>
        </p:nvSpPr>
        <p:spPr>
          <a:xfrm>
            <a:off x="4844901" y="1188719"/>
            <a:ext cx="3886200" cy="3770821"/>
          </a:xfrm>
          <a:prstGeom prst="rect">
            <a:avLst/>
          </a:prstGeom>
          <a:noFill/>
          <a:ln/>
        </p:spPr>
        <p:style>
          <a:lnRef idx="2">
            <a:schemeClr val="dk1"/>
          </a:lnRef>
          <a:fillRef idx="1">
            <a:schemeClr val="lt1"/>
          </a:fillRef>
          <a:effectRef idx="0">
            <a:schemeClr val="dk1"/>
          </a:effectRef>
          <a:fontRef idx="minor">
            <a:schemeClr val="dk1"/>
          </a:fontRef>
        </p:style>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en-US" smtClean="0"/>
              <a:t> </a:t>
            </a:r>
            <a:endParaRPr lang="en-US" dirty="0"/>
          </a:p>
        </p:txBody>
      </p:sp>
    </p:spTree>
    <p:extLst>
      <p:ext uri="{BB962C8B-B14F-4D97-AF65-F5344CB8AC3E}">
        <p14:creationId xmlns:p14="http://schemas.microsoft.com/office/powerpoint/2010/main" val="200631593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Record Food Intake Use Case</a:t>
            </a:r>
            <a:endParaRPr lang="en-US" dirty="0"/>
          </a:p>
        </p:txBody>
      </p:sp>
      <p:pic>
        <p:nvPicPr>
          <p:cNvPr id="8" name="Content Placeholder 7"/>
          <p:cNvPicPr>
            <a:picLocks noGrp="1" noChangeAspect="1"/>
          </p:cNvPicPr>
          <p:nvPr>
            <p:ph sz="quarter" idx="1"/>
          </p:nvPr>
        </p:nvPicPr>
        <p:blipFill rotWithShape="1">
          <a:blip r:embed="rId2"/>
          <a:srcRect t="672" b="5824"/>
          <a:stretch/>
        </p:blipFill>
        <p:spPr>
          <a:xfrm>
            <a:off x="609600" y="1192213"/>
            <a:ext cx="3886200" cy="3026664"/>
          </a:xfrm>
          <a:prstGeom prst="rect">
            <a:avLst/>
          </a:prstGeom>
        </p:spPr>
        <p:style>
          <a:lnRef idx="2">
            <a:schemeClr val="dk1"/>
          </a:lnRef>
          <a:fillRef idx="1">
            <a:schemeClr val="lt1"/>
          </a:fillRef>
          <a:effectRef idx="0">
            <a:schemeClr val="dk1"/>
          </a:effectRef>
          <a:fontRef idx="minor">
            <a:schemeClr val="dk1"/>
          </a:fontRef>
        </p:style>
      </p:pic>
      <p:pic>
        <p:nvPicPr>
          <p:cNvPr id="6" name="Content Placeholder 5"/>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4986610" y="1192175"/>
            <a:ext cx="3602781" cy="3026702"/>
          </a:xfr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76043070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Register &amp; Login State Transition</a:t>
            </a:r>
            <a:endParaRPr lang="en-US" dirty="0"/>
          </a:p>
        </p:txBody>
      </p:sp>
      <p:pic>
        <p:nvPicPr>
          <p:cNvPr id="7"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t="460" b="460"/>
          <a:stretch>
            <a:fillRect/>
          </a:stretch>
        </p:blipFill>
        <p:spPr bwMode="auto">
          <a:xfrm>
            <a:off x="612775" y="1200150"/>
            <a:ext cx="8312150" cy="370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950101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Workout Tracker State Transition</a:t>
            </a:r>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233" y="1254598"/>
            <a:ext cx="8429625" cy="315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320763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Components Diagram</a:t>
            </a:r>
            <a:endParaRPr lang="en-US" dirty="0"/>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1454905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4297ADF3-BC92-B548-B50D-6294C3AFCBC5}"/>
              </a:ext>
            </a:extLst>
          </p:cNvPr>
          <p:cNvSpPr>
            <a:spLocks noGrp="1"/>
          </p:cNvSpPr>
          <p:nvPr>
            <p:ph type="body" idx="1"/>
          </p:nvPr>
        </p:nvSpPr>
        <p:spPr/>
        <p:txBody>
          <a:bodyPr/>
          <a:lstStyle/>
          <a:p>
            <a:r>
              <a:rPr lang="en-US" dirty="0"/>
              <a:t> </a:t>
            </a:r>
          </a:p>
        </p:txBody>
      </p:sp>
      <p:sp>
        <p:nvSpPr>
          <p:cNvPr id="4" name="Title 3">
            <a:extLst>
              <a:ext uri="{FF2B5EF4-FFF2-40B4-BE49-F238E27FC236}">
                <a16:creationId xmlns:a16="http://schemas.microsoft.com/office/drawing/2014/main" xmlns="" id="{5AC4E82C-61B5-3F4E-B395-7FB7D51AAAA4}"/>
              </a:ext>
            </a:extLst>
          </p:cNvPr>
          <p:cNvSpPr>
            <a:spLocks noGrp="1"/>
          </p:cNvSpPr>
          <p:nvPr>
            <p:ph type="title"/>
          </p:nvPr>
        </p:nvSpPr>
        <p:spPr/>
        <p:txBody>
          <a:bodyPr>
            <a:normAutofit fontScale="90000"/>
          </a:bodyPr>
          <a:lstStyle/>
          <a:p>
            <a:r>
              <a:rPr lang="en-US" dirty="0" smtClean="0"/>
              <a:t>Project Overview</a:t>
            </a:r>
            <a:endParaRPr lang="en-US" dirty="0"/>
          </a:p>
        </p:txBody>
      </p:sp>
    </p:spTree>
    <p:extLst>
      <p:ext uri="{BB962C8B-B14F-4D97-AF65-F5344CB8AC3E}">
        <p14:creationId xmlns:p14="http://schemas.microsoft.com/office/powerpoint/2010/main" val="333944311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Project Overview</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911322882"/>
              </p:ext>
            </p:extLst>
          </p:nvPr>
        </p:nvGraphicFramePr>
        <p:xfrm>
          <a:off x="612775" y="1200150"/>
          <a:ext cx="8153406" cy="3842198"/>
        </p:xfrm>
        <a:graphic>
          <a:graphicData uri="http://schemas.openxmlformats.org/drawingml/2006/table">
            <a:tbl>
              <a:tblPr firstRow="1" bandRow="1">
                <a:tableStyleId>{85BE263C-DBD7-4A20-BB59-AAB30ACAA65A}</a:tableStyleId>
              </a:tblPr>
              <a:tblGrid>
                <a:gridCol w="1170481">
                  <a:extLst>
                    <a:ext uri="{9D8B030D-6E8A-4147-A177-3AD203B41FA5}">
                      <a16:colId xmlns:a16="http://schemas.microsoft.com/office/drawing/2014/main" xmlns="" val="20000"/>
                    </a:ext>
                  </a:extLst>
                </a:gridCol>
                <a:gridCol w="585345">
                  <a:extLst>
                    <a:ext uri="{9D8B030D-6E8A-4147-A177-3AD203B41FA5}">
                      <a16:colId xmlns:a16="http://schemas.microsoft.com/office/drawing/2014/main" xmlns="" val="20001"/>
                    </a:ext>
                  </a:extLst>
                </a:gridCol>
                <a:gridCol w="1662574">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158691">
                  <a:extLst>
                    <a:ext uri="{9D8B030D-6E8A-4147-A177-3AD203B41FA5}">
                      <a16:colId xmlns:a16="http://schemas.microsoft.com/office/drawing/2014/main" xmlns="" val="20004"/>
                    </a:ext>
                  </a:extLst>
                </a:gridCol>
                <a:gridCol w="2311517">
                  <a:extLst>
                    <a:ext uri="{9D8B030D-6E8A-4147-A177-3AD203B41FA5}">
                      <a16:colId xmlns:a16="http://schemas.microsoft.com/office/drawing/2014/main" xmlns="" val="20005"/>
                    </a:ext>
                  </a:extLst>
                </a:gridCol>
                <a:gridCol w="876725">
                  <a:extLst>
                    <a:ext uri="{9D8B030D-6E8A-4147-A177-3AD203B41FA5}">
                      <a16:colId xmlns:a16="http://schemas.microsoft.com/office/drawing/2014/main" xmlns="" val="20006"/>
                    </a:ext>
                  </a:extLst>
                </a:gridCol>
                <a:gridCol w="1179793">
                  <a:extLst>
                    <a:ext uri="{9D8B030D-6E8A-4147-A177-3AD203B41FA5}">
                      <a16:colId xmlns:a16="http://schemas.microsoft.com/office/drawing/2014/main" xmlns="" val="20007"/>
                    </a:ext>
                  </a:extLst>
                </a:gridCol>
              </a:tblGrid>
              <a:tr h="428838">
                <a:tc>
                  <a:txBody>
                    <a:bodyPr/>
                    <a:lstStyle/>
                    <a:p>
                      <a:r>
                        <a:rPr lang="en-US" sz="1400" dirty="0"/>
                        <a:t>Project:</a:t>
                      </a:r>
                    </a:p>
                  </a:txBody>
                  <a:tcPr marT="34290" marB="34290"/>
                </a:tc>
                <a:tc gridSpan="7">
                  <a:txBody>
                    <a:bodyPr/>
                    <a:lstStyle/>
                    <a:p>
                      <a:r>
                        <a:rPr lang="en-US" sz="1400" dirty="0" smtClean="0"/>
                        <a:t>Fit For Me,</a:t>
                      </a:r>
                      <a:r>
                        <a:rPr lang="en-US" sz="1400" baseline="0" dirty="0" smtClean="0"/>
                        <a:t> a Fitness and Health </a:t>
                      </a:r>
                      <a:r>
                        <a:rPr lang="en-US" sz="1400" dirty="0" smtClean="0"/>
                        <a:t>Website </a:t>
                      </a:r>
                      <a:r>
                        <a:rPr lang="en-US" sz="1400" dirty="0"/>
                        <a:t>and App</a:t>
                      </a:r>
                    </a:p>
                  </a:txBody>
                  <a:tcPr marT="34290" marB="3429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731121">
                <a:tc>
                  <a:txBody>
                    <a:bodyPr/>
                    <a:lstStyle/>
                    <a:p>
                      <a:r>
                        <a:rPr lang="en-US" sz="1400" dirty="0"/>
                        <a:t>Objective</a:t>
                      </a:r>
                    </a:p>
                  </a:txBody>
                  <a:tcPr marT="34290" marB="34290">
                    <a:lnB w="28575" cap="flat" cmpd="sng" algn="ctr">
                      <a:solidFill>
                        <a:prstClr val="black"/>
                      </a:solidFill>
                      <a:prstDash val="solid"/>
                      <a:round/>
                      <a:headEnd type="none" w="med" len="med"/>
                      <a:tailEnd type="none" w="med" len="med"/>
                    </a:lnB>
                    <a:solidFill>
                      <a:schemeClr val="accent2">
                        <a:lumMod val="60000"/>
                        <a:lumOff val="40000"/>
                      </a:schemeClr>
                    </a:solidFill>
                  </a:tcPr>
                </a:tc>
                <a:tc gridSpan="7">
                  <a:txBody>
                    <a:bodyPr/>
                    <a:lstStyle/>
                    <a:p>
                      <a:r>
                        <a:rPr lang="en-US" sz="1400" dirty="0"/>
                        <a:t>To create a web-based application for users to create an account and enter body measurements and current reps in the gym, then users can go in and create new entries showing their improvements from their previous entries.</a:t>
                      </a:r>
                    </a:p>
                  </a:txBody>
                  <a:tcPr marT="34290" marB="34290">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685800">
                <a:tc>
                  <a:txBody>
                    <a:bodyPr/>
                    <a:lstStyle/>
                    <a:p>
                      <a:r>
                        <a:rPr lang="en-US" sz="1400" dirty="0"/>
                        <a:t>High Level Customer Features</a:t>
                      </a:r>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accent2">
                        <a:lumMod val="60000"/>
                        <a:lumOff val="40000"/>
                      </a:schemeClr>
                    </a:solidFill>
                  </a:tcPr>
                </a:tc>
                <a:tc gridSpan="4">
                  <a:txBody>
                    <a:bodyPr/>
                    <a:lstStyle/>
                    <a:p>
                      <a:pPr marL="285750" indent="-285750">
                        <a:buFont typeface="Arial"/>
                        <a:buChar char="•"/>
                      </a:pPr>
                      <a:r>
                        <a:rPr lang="en-US" sz="1400" dirty="0"/>
                        <a:t>Design workout routines</a:t>
                      </a:r>
                    </a:p>
                    <a:p>
                      <a:pPr marL="285750" indent="-285750">
                        <a:buFont typeface="Arial"/>
                        <a:buChar char="•"/>
                      </a:pPr>
                      <a:r>
                        <a:rPr lang="en-US" sz="1400" baseline="0" dirty="0"/>
                        <a:t>Establish and track progress toward goals</a:t>
                      </a:r>
                      <a:endParaRPr lang="en-US" sz="1400" dirty="0"/>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285750" indent="-285750">
                        <a:buFont typeface="Arial"/>
                        <a:buChar char="•"/>
                      </a:pPr>
                      <a:r>
                        <a:rPr lang="en-US" sz="1400" dirty="0"/>
                        <a:t>Measure </a:t>
                      </a:r>
                      <a:r>
                        <a:rPr lang="en-US" sz="1400" baseline="0" dirty="0"/>
                        <a:t>performance</a:t>
                      </a:r>
                      <a:endParaRPr lang="en-US" sz="1400" dirty="0"/>
                    </a:p>
                    <a:p>
                      <a:pPr marL="285750" indent="-285750">
                        <a:buFont typeface="Arial"/>
                        <a:buChar char="•"/>
                      </a:pPr>
                      <a:r>
                        <a:rPr lang="en-US" sz="1400" dirty="0"/>
                        <a:t>Integrated exercise reference guide</a:t>
                      </a:r>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gridSpan="2">
                  <a:txBody>
                    <a:bodyPr/>
                    <a:lstStyle/>
                    <a:p>
                      <a:pPr marL="285750" indent="-285750">
                        <a:buFont typeface="Arial"/>
                        <a:buChar char="•"/>
                      </a:pPr>
                      <a:r>
                        <a:rPr lang="en-US" sz="1400" dirty="0"/>
                        <a:t>In-app meal planner</a:t>
                      </a:r>
                    </a:p>
                    <a:p>
                      <a:pPr marL="285750" indent="-285750">
                        <a:buFont typeface="Arial"/>
                        <a:buChar char="•"/>
                      </a:pPr>
                      <a:r>
                        <a:rPr lang="en-US" sz="1400" dirty="0"/>
                        <a:t>Find training partners</a:t>
                      </a:r>
                      <a:r>
                        <a:rPr lang="en-US" sz="1400" baseline="0" dirty="0"/>
                        <a:t> and personal trainers</a:t>
                      </a:r>
                      <a:endParaRPr lang="en-US" sz="1400" dirty="0"/>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xmlns="" val="10002"/>
                  </a:ext>
                </a:extLst>
              </a:tr>
              <a:tr h="274320">
                <a:tc gridSpan="4">
                  <a:txBody>
                    <a:bodyPr/>
                    <a:lstStyle/>
                    <a:p>
                      <a:r>
                        <a:rPr lang="en-US" sz="1400" dirty="0"/>
                        <a:t>Project Team</a:t>
                      </a:r>
                    </a:p>
                  </a:txBody>
                  <a:tcPr marT="34290" marB="34290">
                    <a:lnL>
                      <a:noFill/>
                    </a:lnL>
                    <a:lnR w="12700" cap="flat" cmpd="sng" algn="ctr">
                      <a:solidFill>
                        <a:srgbClr val="775F55">
                          <a:lumMod val="75000"/>
                        </a:srgbClr>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hMerge="1">
                  <a:txBody>
                    <a:bodyPr/>
                    <a:lstStyle/>
                    <a:p>
                      <a:endParaRPr lang="en-US" dirty="0"/>
                    </a:p>
                  </a:txBody>
                  <a:tcPr/>
                </a:tc>
                <a:tc hMerge="1">
                  <a:txBody>
                    <a:bodyPr/>
                    <a:lstStyle/>
                    <a:p>
                      <a:endParaRPr lang="en-US"/>
                    </a:p>
                  </a:txBody>
                  <a:tcPr/>
                </a:tc>
                <a:tc hMerge="1">
                  <a:txBody>
                    <a:bodyPr/>
                    <a:lstStyle/>
                    <a:p>
                      <a:endParaRPr lang="en-US"/>
                    </a:p>
                  </a:txBody>
                  <a:tcPr/>
                </a:tc>
                <a:tc gridSpan="4">
                  <a:txBody>
                    <a:bodyPr/>
                    <a:lstStyle/>
                    <a:p>
                      <a:r>
                        <a:rPr lang="en-US" sz="1400" dirty="0"/>
                        <a:t>Milestones</a:t>
                      </a:r>
                    </a:p>
                  </a:txBody>
                  <a:tcPr marT="34290" marB="34290">
                    <a:lnL w="12700" cap="flat" cmpd="sng" algn="ctr">
                      <a:solidFill>
                        <a:srgbClr val="775F55">
                          <a:lumMod val="75000"/>
                        </a:srgbClr>
                      </a:solidFill>
                      <a:prstDash val="solid"/>
                      <a:round/>
                      <a:headEnd type="none" w="med" len="med"/>
                      <a:tailEnd type="none" w="med" len="med"/>
                    </a:lnL>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EBB39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3"/>
                  </a:ext>
                </a:extLst>
              </a:tr>
              <a:tr h="27432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t>Kalkcic</a:t>
                      </a:r>
                      <a:r>
                        <a:rPr lang="en-US" sz="1400" dirty="0"/>
                        <a:t>, Y.</a:t>
                      </a:r>
                    </a:p>
                  </a:txBody>
                  <a:tcPr marT="34290" marB="34290">
                    <a:lnL>
                      <a:noFill/>
                    </a:lnL>
                    <a:lnR w="12700" cap="flat" cmpd="sng" algn="ctr">
                      <a:noFill/>
                      <a:prstDash val="solid"/>
                      <a:round/>
                      <a:headEnd type="none" w="med" len="med"/>
                      <a:tailEnd type="none" w="med" len="med"/>
                    </a:lnR>
                    <a:lnT w="28575" cap="flat" cmpd="sng" algn="ctr">
                      <a:solidFill>
                        <a:prstClr val="black"/>
                      </a:solidFill>
                      <a:prstDash val="solid"/>
                      <a:round/>
                      <a:headEnd type="none" w="med" len="med"/>
                      <a:tailEnd type="none" w="med" len="med"/>
                    </a:lnT>
                    <a:lnB>
                      <a:noFill/>
                    </a:lnB>
                    <a:lnTlToBr w="12700" cmpd="sng">
                      <a:noFill/>
                      <a:prstDash val="solid"/>
                    </a:lnTlToBr>
                    <a:lnBlToTr w="12700" cmpd="sng">
                      <a:noFill/>
                      <a:prstDash val="solid"/>
                    </a:lnBlToTr>
                    <a:noFill/>
                  </a:tcPr>
                </a:tc>
                <a:tc hMerge="1">
                  <a:txBody>
                    <a:bodyPr/>
                    <a:lstStyle/>
                    <a:p>
                      <a:endParaRPr lang="en-US" dirty="0"/>
                    </a:p>
                  </a:txBody>
                  <a:tcPr>
                    <a:solidFill>
                      <a:schemeClr val="bg1"/>
                    </a:solidFill>
                  </a:tcPr>
                </a:tc>
                <a:tc>
                  <a:txBody>
                    <a:bodyPr/>
                    <a:lstStyle/>
                    <a:p>
                      <a:r>
                        <a:rPr lang="en-US" sz="1400" dirty="0"/>
                        <a:t>Developer</a:t>
                      </a:r>
                    </a:p>
                  </a:txBody>
                  <a:tcPr marT="34290" marB="34290">
                    <a:lnL>
                      <a:noFill/>
                    </a:lnL>
                    <a:lnR w="12700" cap="flat" cmpd="sng" algn="ctr">
                      <a:noFill/>
                      <a:prstDash val="solid"/>
                      <a:round/>
                      <a:headEnd type="none" w="med" len="med"/>
                      <a:tailEnd type="none" w="med" len="med"/>
                    </a:lnR>
                    <a:lnT w="28575" cap="flat" cmpd="sng" algn="ctr">
                      <a:solidFill>
                        <a:prstClr val="black"/>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prstClr val="black"/>
                      </a:solidFill>
                      <a:prstDash val="solid"/>
                      <a:round/>
                      <a:headEnd type="none" w="med" len="med"/>
                      <a:tailEnd type="none" w="med" len="med"/>
                    </a:lnT>
                    <a:solidFill>
                      <a:srgbClr val="FFFFFF"/>
                    </a:solidFill>
                  </a:tcPr>
                </a:tc>
                <a:tc gridSpan="3">
                  <a:txBody>
                    <a:bodyPr/>
                    <a:lstStyle/>
                    <a:p>
                      <a:r>
                        <a:rPr lang="en-US" sz="1400" dirty="0"/>
                        <a:t>Concept &amp;</a:t>
                      </a:r>
                      <a:r>
                        <a:rPr lang="en-US" sz="1400" baseline="0" dirty="0"/>
                        <a:t> Scope </a:t>
                      </a:r>
                      <a:r>
                        <a:rPr lang="en-US" sz="1400" dirty="0"/>
                        <a:t>Defined</a:t>
                      </a:r>
                      <a:endParaRPr lang="en-US" sz="1400" baseline="0" dirty="0"/>
                    </a:p>
                  </a:txBody>
                  <a:tcPr marT="34290" marB="34290">
                    <a:lnL w="12700" cap="flat" cmpd="sng" algn="ctr">
                      <a:solidFill>
                        <a:scrgbClr r="0" g="0" b="0"/>
                      </a:solidFill>
                      <a:prstDash val="solid"/>
                      <a:round/>
                      <a:headEnd type="none" w="med" len="med"/>
                      <a:tailEnd type="none" w="med" len="med"/>
                    </a:lnL>
                    <a:lnT w="28575" cap="flat" cmpd="sng" algn="ctr">
                      <a:solidFill>
                        <a:prstClr val="black"/>
                      </a:solidFill>
                      <a:prstDash val="solid"/>
                      <a:round/>
                      <a:headEnd type="none" w="med" len="med"/>
                      <a:tailEnd type="none" w="med" len="med"/>
                    </a:lnT>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Jan 23</a:t>
                      </a:r>
                    </a:p>
                  </a:txBody>
                  <a:tcPr marT="34290" marB="34290">
                    <a:lnT w="28575" cap="flat" cmpd="sng" algn="ctr">
                      <a:solidFill>
                        <a:prstClr val="black"/>
                      </a:solidFill>
                      <a:prstDash val="solid"/>
                      <a:round/>
                      <a:headEnd type="none" w="med" len="med"/>
                      <a:tailEnd type="none" w="med" len="med"/>
                    </a:lnT>
                    <a:solidFill>
                      <a:schemeClr val="bg1"/>
                    </a:solidFill>
                  </a:tcPr>
                </a:tc>
                <a:extLst>
                  <a:ext uri="{0D108BD9-81ED-4DB2-BD59-A6C34878D82A}">
                    <a16:rowId xmlns:a16="http://schemas.microsoft.com/office/drawing/2014/main" xmlns="" val="10004"/>
                  </a:ext>
                </a:extLst>
              </a:tr>
              <a:tr h="274320">
                <a:tc gridSpan="2">
                  <a:txBody>
                    <a:bodyPr/>
                    <a:lstStyle/>
                    <a:p>
                      <a:r>
                        <a:rPr lang="en-US" sz="1400" dirty="0"/>
                        <a:t>Rua, G.</a:t>
                      </a:r>
                    </a:p>
                  </a:txBody>
                  <a:tcPr marT="34290" marB="34290">
                    <a:lnR w="12700" cap="flat" cmpd="sng" algn="ctr">
                      <a:noFill/>
                      <a:prstDash val="solid"/>
                      <a:round/>
                      <a:headEnd type="none" w="med" len="med"/>
                      <a:tailEnd type="none" w="med" len="med"/>
                    </a:lnR>
                    <a:lnT>
                      <a:noFill/>
                    </a:lnT>
                    <a:noFill/>
                  </a:tcPr>
                </a:tc>
                <a:tc hMerge="1">
                  <a:txBody>
                    <a:bodyPr/>
                    <a:lstStyle/>
                    <a:p>
                      <a:endParaRPr lang="en-US" dirty="0"/>
                    </a:p>
                  </a:txBody>
                  <a:tcPr>
                    <a:solidFill>
                      <a:schemeClr val="bg1"/>
                    </a:solidFill>
                  </a:tcPr>
                </a:tc>
                <a:tc>
                  <a:txBody>
                    <a:bodyPr/>
                    <a:lstStyle/>
                    <a:p>
                      <a:r>
                        <a:rPr lang="en-US" sz="1400" dirty="0"/>
                        <a:t>Requirements</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Personas &amp; Requirements</a:t>
                      </a:r>
                      <a:r>
                        <a:rPr lang="en-US" sz="1400" baseline="0" dirty="0"/>
                        <a:t> Defined</a:t>
                      </a:r>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Jan 30</a:t>
                      </a:r>
                    </a:p>
                  </a:txBody>
                  <a:tcPr marT="34290" marB="34290">
                    <a:solidFill>
                      <a:schemeClr val="bg1"/>
                    </a:solidFill>
                  </a:tcPr>
                </a:tc>
                <a:extLst>
                  <a:ext uri="{0D108BD9-81ED-4DB2-BD59-A6C34878D82A}">
                    <a16:rowId xmlns:a16="http://schemas.microsoft.com/office/drawing/2014/main" xmlns="" val="10005"/>
                  </a:ext>
                </a:extLst>
              </a:tr>
              <a:tr h="274320">
                <a:tc gridSpan="2">
                  <a:txBody>
                    <a:bodyPr/>
                    <a:lstStyle/>
                    <a:p>
                      <a:r>
                        <a:rPr lang="en-US" sz="1400" dirty="0"/>
                        <a:t>Smith, M.</a:t>
                      </a:r>
                    </a:p>
                  </a:txBody>
                  <a:tcPr marT="34290" marB="34290">
                    <a:lnR w="12700" cap="flat" cmpd="sng" algn="ctr">
                      <a:noFill/>
                      <a:prstDash val="solid"/>
                      <a:round/>
                      <a:headEnd type="none" w="med" len="med"/>
                      <a:tailEnd type="none" w="med" len="med"/>
                    </a:lnR>
                    <a:noFill/>
                  </a:tcPr>
                </a:tc>
                <a:tc hMerge="1">
                  <a:txBody>
                    <a:bodyPr/>
                    <a:lstStyle/>
                    <a:p>
                      <a:endParaRPr lang="en-US" dirty="0"/>
                    </a:p>
                  </a:txBody>
                  <a:tcPr>
                    <a:solidFill>
                      <a:schemeClr val="bg1"/>
                    </a:solidFill>
                  </a:tcPr>
                </a:tc>
                <a:tc>
                  <a:txBody>
                    <a:bodyPr/>
                    <a:lstStyle/>
                    <a:p>
                      <a:r>
                        <a:rPr lang="en-US" sz="1400" dirty="0"/>
                        <a:t>Developer</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E</a:t>
                      </a:r>
                      <a:r>
                        <a:rPr lang="en-US" sz="1400" baseline="0" dirty="0"/>
                        <a:t>stimation Review &amp; CI List</a:t>
                      </a:r>
                      <a:endParaRPr lang="en-US" sz="1400" dirty="0"/>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6</a:t>
                      </a:r>
                    </a:p>
                  </a:txBody>
                  <a:tcPr marT="34290" marB="34290">
                    <a:solidFill>
                      <a:schemeClr val="bg1"/>
                    </a:solidFill>
                  </a:tcPr>
                </a:tc>
                <a:extLst>
                  <a:ext uri="{0D108BD9-81ED-4DB2-BD59-A6C34878D82A}">
                    <a16:rowId xmlns:a16="http://schemas.microsoft.com/office/drawing/2014/main" xmlns="" val="10006"/>
                  </a:ext>
                </a:extLst>
              </a:tr>
              <a:tr h="274320">
                <a:tc gridSpan="2">
                  <a:txBody>
                    <a:bodyPr/>
                    <a:lstStyle/>
                    <a:p>
                      <a:r>
                        <a:rPr lang="en-US" sz="1400" dirty="0"/>
                        <a:t>Thrall, P.</a:t>
                      </a:r>
                    </a:p>
                  </a:txBody>
                  <a:tcPr marT="34290" marB="34290">
                    <a:lnR w="12700" cap="flat" cmpd="sng" algn="ctr">
                      <a:noFill/>
                      <a:prstDash val="solid"/>
                      <a:round/>
                      <a:headEnd type="none" w="med" len="med"/>
                      <a:tailEnd type="none" w="med" len="med"/>
                    </a:lnR>
                    <a:noFill/>
                  </a:tcPr>
                </a:tc>
                <a:tc hMerge="1">
                  <a:txBody>
                    <a:bodyPr/>
                    <a:lstStyle/>
                    <a:p>
                      <a:endParaRPr lang="en-US"/>
                    </a:p>
                  </a:txBody>
                  <a:tcPr/>
                </a:tc>
                <a:tc>
                  <a:txBody>
                    <a:bodyPr/>
                    <a:lstStyle/>
                    <a:p>
                      <a:r>
                        <a:rPr lang="en-US" sz="1400" dirty="0"/>
                        <a:t>PM</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Use Cases &amp; Interactions Defined</a:t>
                      </a:r>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13</a:t>
                      </a:r>
                    </a:p>
                  </a:txBody>
                  <a:tcPr marT="34290" marB="34290">
                    <a:solidFill>
                      <a:schemeClr val="bg1"/>
                    </a:solidFill>
                  </a:tcPr>
                </a:tc>
                <a:extLst>
                  <a:ext uri="{0D108BD9-81ED-4DB2-BD59-A6C34878D82A}">
                    <a16:rowId xmlns:a16="http://schemas.microsoft.com/office/drawing/2014/main" xmlns="" val="10007"/>
                  </a:ext>
                </a:extLst>
              </a:tr>
              <a:tr h="274320">
                <a:tc gridSpan="2">
                  <a:txBody>
                    <a:bodyPr/>
                    <a:lstStyle/>
                    <a:p>
                      <a:r>
                        <a:rPr lang="en-US" sz="1400" dirty="0" err="1"/>
                        <a:t>Vacarro</a:t>
                      </a:r>
                      <a:r>
                        <a:rPr lang="en-US" sz="1400" dirty="0"/>
                        <a:t>,</a:t>
                      </a:r>
                      <a:r>
                        <a:rPr lang="en-US" sz="1400" baseline="0" dirty="0"/>
                        <a:t> G.</a:t>
                      </a:r>
                      <a:endParaRPr lang="en-US" sz="1400" dirty="0"/>
                    </a:p>
                  </a:txBody>
                  <a:tcPr marT="34290" marB="34290">
                    <a:lnR w="12700" cap="flat" cmpd="sng" algn="ctr">
                      <a:noFill/>
                      <a:prstDash val="solid"/>
                      <a:round/>
                      <a:headEnd type="none" w="med" len="med"/>
                      <a:tailEnd type="none" w="med" len="med"/>
                    </a:lnR>
                    <a:noFill/>
                  </a:tcPr>
                </a:tc>
                <a:tc hMerge="1">
                  <a:txBody>
                    <a:bodyPr/>
                    <a:lstStyle/>
                    <a:p>
                      <a:endParaRPr lang="en-US"/>
                    </a:p>
                  </a:txBody>
                  <a:tcPr/>
                </a:tc>
                <a:tc>
                  <a:txBody>
                    <a:bodyPr/>
                    <a:lstStyle/>
                    <a:p>
                      <a:r>
                        <a:rPr lang="en-US" sz="1400" dirty="0"/>
                        <a:t>Tester</a:t>
                      </a:r>
                    </a:p>
                  </a:txBody>
                  <a:tcPr marT="34290" marB="34290">
                    <a:lnL>
                      <a:noFill/>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Mock-ups</a:t>
                      </a:r>
                      <a:r>
                        <a:rPr lang="en-US" sz="1400" baseline="0" dirty="0"/>
                        <a:t> &amp; Wireframes</a:t>
                      </a:r>
                      <a:endParaRPr lang="en-US" sz="1400" dirty="0"/>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20</a:t>
                      </a:r>
                    </a:p>
                  </a:txBody>
                  <a:tcPr marT="34290" marB="34290">
                    <a:solidFill>
                      <a:schemeClr val="bg1"/>
                    </a:solidFill>
                  </a:tcPr>
                </a:tc>
                <a:extLst>
                  <a:ext uri="{0D108BD9-81ED-4DB2-BD59-A6C34878D82A}">
                    <a16:rowId xmlns:a16="http://schemas.microsoft.com/office/drawing/2014/main" xmlns="" val="10008"/>
                  </a:ext>
                </a:extLst>
              </a:tr>
              <a:tr h="274320">
                <a:tc gridSpan="2">
                  <a:txBody>
                    <a:bodyPr/>
                    <a:lstStyle/>
                    <a:p>
                      <a:endParaRPr lang="en-US" sz="1400" dirty="0"/>
                    </a:p>
                  </a:txBody>
                  <a:tcPr marT="34290" marB="34290">
                    <a:lnR w="12700" cap="flat" cmpd="sng" algn="ctr">
                      <a:noFill/>
                      <a:prstDash val="solid"/>
                      <a:round/>
                      <a:headEnd type="none" w="med" len="med"/>
                      <a:tailEnd type="none" w="med" len="med"/>
                    </a:lnR>
                    <a:lnB w="28575" cap="flat" cmpd="sng" algn="ctr">
                      <a:solidFill>
                        <a:prstClr val="black"/>
                      </a:solidFill>
                      <a:prstDash val="solid"/>
                      <a:round/>
                      <a:headEnd type="none" w="med" len="med"/>
                      <a:tailEnd type="none" w="med" len="med"/>
                    </a:lnB>
                    <a:noFill/>
                  </a:tcPr>
                </a:tc>
                <a:tc hMerge="1">
                  <a:txBody>
                    <a:bodyPr/>
                    <a:lstStyle/>
                    <a:p>
                      <a:endParaRPr lang="en-US"/>
                    </a:p>
                  </a:txBody>
                  <a:tcPr/>
                </a:tc>
                <a:tc>
                  <a:txBody>
                    <a:bodyPr/>
                    <a:lstStyle/>
                    <a:p>
                      <a:endParaRPr lang="en-US" sz="1400" dirty="0"/>
                    </a:p>
                  </a:txBody>
                  <a:tcPr marT="34290" marB="34290">
                    <a:lnL>
                      <a:noFill/>
                    </a:lnL>
                    <a:lnR w="12700" cap="flat" cmpd="sng" algn="ctr">
                      <a:noFill/>
                      <a:prstDash val="solid"/>
                      <a:round/>
                      <a:headEnd type="none" w="med" len="med"/>
                      <a:tailEnd type="none" w="med" len="med"/>
                    </a:lnR>
                    <a:lnT>
                      <a:noFill/>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B w="28575" cap="flat" cmpd="sng" algn="ctr">
                      <a:solidFill>
                        <a:prstClr val="black"/>
                      </a:solidFill>
                      <a:prstDash val="solid"/>
                      <a:round/>
                      <a:headEnd type="none" w="med" len="med"/>
                      <a:tailEnd type="none" w="med" len="med"/>
                    </a:lnB>
                    <a:solidFill>
                      <a:srgbClr val="FFFFFF"/>
                    </a:solidFill>
                  </a:tcPr>
                </a:tc>
                <a:tc gridSpan="3">
                  <a:txBody>
                    <a:bodyPr/>
                    <a:lstStyle/>
                    <a:p>
                      <a:r>
                        <a:rPr lang="en-US" sz="1400" dirty="0"/>
                        <a:t>Testing &amp; Launch</a:t>
                      </a:r>
                    </a:p>
                  </a:txBody>
                  <a:tcPr marT="34290" marB="34290">
                    <a:lnL w="12700" cap="flat" cmpd="sng" algn="ctr">
                      <a:solidFill>
                        <a:scrgbClr r="0" g="0" b="0"/>
                      </a:solidFill>
                      <a:prstDash val="solid"/>
                      <a:round/>
                      <a:headEnd type="none" w="med" len="med"/>
                      <a:tailEnd type="none" w="med" len="med"/>
                    </a:lnL>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27</a:t>
                      </a:r>
                    </a:p>
                  </a:txBody>
                  <a:tcPr marT="34290" marB="34290">
                    <a:lnB w="28575" cap="flat" cmpd="sng" algn="ctr">
                      <a:solidFill>
                        <a:prstClr val="black"/>
                      </a:solidFill>
                      <a:prstDash val="solid"/>
                      <a:round/>
                      <a:headEnd type="none" w="med" len="med"/>
                      <a:tailEnd type="none" w="med" len="med"/>
                    </a:lnB>
                    <a:solidFill>
                      <a:schemeClr val="bg1"/>
                    </a:solidFill>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363770122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Table 26">
            <a:extLst>
              <a:ext uri="{FF2B5EF4-FFF2-40B4-BE49-F238E27FC236}">
                <a16:creationId xmlns:a16="http://schemas.microsoft.com/office/drawing/2014/main" xmlns="" id="{D5C37F54-5F6F-F546-8424-9F6C71A2D1BD}"/>
              </a:ext>
            </a:extLst>
          </p:cNvPr>
          <p:cNvGraphicFramePr>
            <a:graphicFrameLocks noGrp="1"/>
          </p:cNvGraphicFramePr>
          <p:nvPr>
            <p:extLst>
              <p:ext uri="{D42A27DB-BD31-4B8C-83A1-F6EECF244321}">
                <p14:modId xmlns:p14="http://schemas.microsoft.com/office/powerpoint/2010/main" val="1081324950"/>
              </p:ext>
            </p:extLst>
          </p:nvPr>
        </p:nvGraphicFramePr>
        <p:xfrm>
          <a:off x="403761" y="1161288"/>
          <a:ext cx="8627180" cy="3850042"/>
        </p:xfrm>
        <a:graphic>
          <a:graphicData uri="http://schemas.openxmlformats.org/drawingml/2006/table">
            <a:tbl>
              <a:tblPr firstRow="1" bandRow="1">
                <a:tableStyleId>{2D5ABB26-0587-4C30-8999-92F81FD0307C}</a:tableStyleId>
              </a:tblPr>
              <a:tblGrid>
                <a:gridCol w="213756">
                  <a:extLst>
                    <a:ext uri="{9D8B030D-6E8A-4147-A177-3AD203B41FA5}">
                      <a16:colId xmlns:a16="http://schemas.microsoft.com/office/drawing/2014/main" xmlns="" val="2688015389"/>
                    </a:ext>
                  </a:extLst>
                </a:gridCol>
                <a:gridCol w="1549718">
                  <a:extLst>
                    <a:ext uri="{9D8B030D-6E8A-4147-A177-3AD203B41FA5}">
                      <a16:colId xmlns:a16="http://schemas.microsoft.com/office/drawing/2014/main" xmlns="" val="1901220774"/>
                    </a:ext>
                  </a:extLst>
                </a:gridCol>
                <a:gridCol w="1644744">
                  <a:extLst>
                    <a:ext uri="{9D8B030D-6E8A-4147-A177-3AD203B41FA5}">
                      <a16:colId xmlns:a16="http://schemas.microsoft.com/office/drawing/2014/main" xmlns="" val="1973200309"/>
                    </a:ext>
                  </a:extLst>
                </a:gridCol>
                <a:gridCol w="1688320">
                  <a:extLst>
                    <a:ext uri="{9D8B030D-6E8A-4147-A177-3AD203B41FA5}">
                      <a16:colId xmlns:a16="http://schemas.microsoft.com/office/drawing/2014/main" xmlns="" val="2178221952"/>
                    </a:ext>
                  </a:extLst>
                </a:gridCol>
                <a:gridCol w="1714490">
                  <a:extLst>
                    <a:ext uri="{9D8B030D-6E8A-4147-A177-3AD203B41FA5}">
                      <a16:colId xmlns:a16="http://schemas.microsoft.com/office/drawing/2014/main" xmlns="" val="2438514074"/>
                    </a:ext>
                  </a:extLst>
                </a:gridCol>
                <a:gridCol w="1816152">
                  <a:extLst>
                    <a:ext uri="{9D8B030D-6E8A-4147-A177-3AD203B41FA5}">
                      <a16:colId xmlns:a16="http://schemas.microsoft.com/office/drawing/2014/main" xmlns="" val="882827926"/>
                    </a:ext>
                  </a:extLst>
                </a:gridCol>
              </a:tblGrid>
              <a:tr h="299821">
                <a:tc rowSpan="2">
                  <a:txBody>
                    <a:bodyPr/>
                    <a:lstStyle/>
                    <a:p>
                      <a:endParaRPr lang="en-US" sz="1000" b="1" dirty="0"/>
                    </a:p>
                  </a:txBody>
                  <a:tcPr marL="9144" marR="9144" marT="18288" marB="18288">
                    <a:lnR w="19050" cap="flat" cmpd="sng" algn="ctr">
                      <a:solidFill>
                        <a:schemeClr val="accent6"/>
                      </a:solidFill>
                      <a:prstDash val="solid"/>
                      <a:round/>
                      <a:headEnd type="none" w="med" len="med"/>
                      <a:tailEnd type="none" w="med" len="med"/>
                    </a:lnR>
                    <a:lnB w="19050" cap="flat" cmpd="sng" algn="ctr">
                      <a:solidFill>
                        <a:schemeClr val="accent6"/>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Customer User</a:t>
                      </a:r>
                    </a:p>
                  </a:txBody>
                  <a:tcPr>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Trainer User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Administrator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Automation User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Meal Prep Tracker</a:t>
                      </a:r>
                    </a:p>
                  </a:txBody>
                  <a:tcPr>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extLst>
                  <a:ext uri="{0D108BD9-81ED-4DB2-BD59-A6C34878D82A}">
                    <a16:rowId xmlns:a16="http://schemas.microsoft.com/office/drawing/2014/main" xmlns="" val="3206989152"/>
                  </a:ext>
                </a:extLst>
              </a:tr>
              <a:tr h="1277112">
                <a:tc vMerge="1">
                  <a:txBody>
                    <a:bodyPr/>
                    <a:lstStyle/>
                    <a:p>
                      <a:endParaRPr lang="en-US" sz="1000" b="1" dirty="0"/>
                    </a:p>
                  </a:txBody>
                  <a:tcPr marL="9144" marR="9144" marT="18288" marB="18288">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xmlns="" val="651350196"/>
                  </a:ext>
                </a:extLst>
              </a:tr>
              <a:tr h="722795">
                <a:tc>
                  <a:txBody>
                    <a:bodyPr/>
                    <a:lstStyle/>
                    <a:p>
                      <a:pPr algn="ctr"/>
                      <a:r>
                        <a:rPr lang="en-US" sz="1200" b="1" dirty="0">
                          <a:solidFill>
                            <a:schemeClr val="bg1"/>
                          </a:solidFill>
                        </a:rPr>
                        <a:t>Goals</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Erica wants to find a place to log her accomplishments when she goes to the gym hoping to find motivation to get into the gym at a more consistent basis</a:t>
                      </a:r>
                      <a:endParaRPr lang="en-US" sz="900" b="0" dirty="0"/>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Caroline wants to be able to create workout sessions and help people with their fitness goals</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Mike wants to onboard as many customers as possible by introducing workouts and trainers to customer users on a user-friendly site</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The automaton performs routine tasks such as resetting user passwords and managing the interface between the application and 3</a:t>
                      </a:r>
                      <a:r>
                        <a:rPr lang="en-US" sz="900" baseline="30000" dirty="0"/>
                        <a:t>rd</a:t>
                      </a:r>
                      <a:r>
                        <a:rPr lang="en-US" sz="900" dirty="0"/>
                        <a:t> party components</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The meal prep tracker is responsible for monitoring nutritional intake, proposing diet plans and providing  other guidance to customers in light of their goals </a:t>
                      </a:r>
                      <a:endParaRPr lang="en-US" sz="900" b="0" dirty="0"/>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xmlns="" val="2877274176"/>
                  </a:ext>
                </a:extLst>
              </a:tr>
              <a:tr h="795647">
                <a:tc>
                  <a:txBody>
                    <a:bodyPr/>
                    <a:lstStyle/>
                    <a:p>
                      <a:pPr algn="ctr"/>
                      <a:r>
                        <a:rPr lang="en-US" sz="1200" b="1" dirty="0">
                          <a:solidFill>
                            <a:schemeClr val="bg1"/>
                          </a:solidFill>
                        </a:rPr>
                        <a:t>Background</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2"/>
                    </a:solidFill>
                  </a:tcPr>
                </a:tc>
                <a:tc>
                  <a:txBody>
                    <a:bodyPr/>
                    <a:lstStyle/>
                    <a:p>
                      <a:pPr marL="0" indent="0" algn="just">
                        <a:buFont typeface="Arial" panose="020B0604020202020204" pitchFamily="34" charset="0"/>
                        <a:buNone/>
                      </a:pPr>
                      <a:r>
                        <a:rPr lang="en-US" sz="900" dirty="0"/>
                        <a:t>25 year old, employed full time. Has a significant other with one dog</a:t>
                      </a:r>
                    </a:p>
                    <a:p>
                      <a:pPr marL="0" indent="0" algn="just">
                        <a:buFont typeface="Arial" panose="020B0604020202020204" pitchFamily="34" charset="0"/>
                        <a:buNone/>
                      </a:pPr>
                      <a:r>
                        <a:rPr lang="en-US" sz="900" dirty="0"/>
                        <a:t>Loves to play tennis</a:t>
                      </a:r>
                    </a:p>
                    <a:p>
                      <a:pPr marL="0" indent="0" algn="just">
                        <a:buFont typeface="Arial" panose="020B0604020202020204" pitchFamily="34" charset="0"/>
                        <a:buNone/>
                      </a:pPr>
                      <a:r>
                        <a:rPr lang="en-US" sz="900" dirty="0"/>
                        <a:t>Occasionally goes to the gym. It is difficult to find the time</a:t>
                      </a:r>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Has been a personal trainer for over 20 years</a:t>
                      </a:r>
                    </a:p>
                    <a:p>
                      <a:pPr algn="just"/>
                      <a:r>
                        <a:rPr lang="en-US" sz="900" dirty="0"/>
                        <a:t>Expertise in Yoga (all levels), endurance training, dance, gymnastics, weightlifting, spinning</a:t>
                      </a:r>
                    </a:p>
                    <a:p>
                      <a:pPr algn="just"/>
                      <a:r>
                        <a:rPr lang="en-US" sz="900" dirty="0"/>
                        <a:t>Currently training in Washington</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Mike is a computer programmer</a:t>
                      </a:r>
                    </a:p>
                    <a:p>
                      <a:pPr algn="just"/>
                      <a:endParaRPr lang="en-US" sz="900" dirty="0"/>
                    </a:p>
                    <a:p>
                      <a:pPr algn="just"/>
                      <a:r>
                        <a:rPr lang="en-US" sz="900" dirty="0"/>
                        <a:t>Mike created this website application</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Create customer user account and trainer user account</a:t>
                      </a:r>
                    </a:p>
                    <a:p>
                      <a:pPr algn="just"/>
                      <a:endParaRPr lang="en-US" sz="900" dirty="0"/>
                    </a:p>
                    <a:p>
                      <a:pPr algn="just"/>
                      <a:r>
                        <a:rPr lang="en-US" sz="900" dirty="0"/>
                        <a:t>Ability to help customer users</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Ability to calculate numbers</a:t>
                      </a:r>
                    </a:p>
                    <a:p>
                      <a:pPr algn="just"/>
                      <a:endParaRPr lang="en-US" sz="900" dirty="0"/>
                    </a:p>
                    <a:p>
                      <a:pPr algn="just"/>
                      <a:r>
                        <a:rPr lang="en-US" sz="900" dirty="0"/>
                        <a:t>Provide numbers for customer users</a:t>
                      </a:r>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xmlns="" val="3597776571"/>
                  </a:ext>
                </a:extLst>
              </a:tr>
              <a:tr h="692269">
                <a:tc>
                  <a:txBody>
                    <a:bodyPr/>
                    <a:lstStyle/>
                    <a:p>
                      <a:pPr algn="ctr"/>
                      <a:r>
                        <a:rPr lang="en-US" sz="1200" b="1" dirty="0">
                          <a:solidFill>
                            <a:schemeClr val="bg1"/>
                          </a:solidFill>
                        </a:rPr>
                        <a:t>Scenarios</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algn="just"/>
                      <a:r>
                        <a:rPr lang="en-US" sz="900" dirty="0"/>
                        <a:t>Erica is not technical and wants a user friendly website</a:t>
                      </a:r>
                    </a:p>
                    <a:p>
                      <a:pPr algn="just"/>
                      <a:r>
                        <a:rPr lang="en-US" sz="900" dirty="0"/>
                        <a:t>Erica would like to have easy access to the website as she would otherwise not log in</a:t>
                      </a:r>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Caroline needs a website to be able to feedback to her clients about their fitness journeys</a:t>
                      </a:r>
                    </a:p>
                    <a:p>
                      <a:pPr algn="just"/>
                      <a:r>
                        <a:rPr lang="en-US" sz="900" dirty="0"/>
                        <a:t>Caroline would like to have an easier way to communicate</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Continue to update the website</a:t>
                      </a:r>
                    </a:p>
                    <a:p>
                      <a:pPr algn="just"/>
                      <a:endParaRPr lang="en-US" sz="900" dirty="0"/>
                    </a:p>
                    <a:p>
                      <a:pPr algn="just"/>
                      <a:r>
                        <a:rPr lang="en-US" sz="900" dirty="0"/>
                        <a:t>Receive feedback to improve the user experience</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Create account when customer joins  </a:t>
                      </a:r>
                    </a:p>
                    <a:p>
                      <a:pPr algn="just"/>
                      <a:r>
                        <a:rPr lang="en-US" sz="900" dirty="0"/>
                        <a:t>Provide new password when customer requests one</a:t>
                      </a:r>
                    </a:p>
                    <a:p>
                      <a:pPr algn="just"/>
                      <a:r>
                        <a:rPr lang="en-US" sz="900" dirty="0"/>
                        <a:t>Delete account upon customer requests </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Provide how many calories the customer user should be eating per weight goals</a:t>
                      </a:r>
                    </a:p>
                    <a:p>
                      <a:pPr algn="just"/>
                      <a:r>
                        <a:rPr lang="en-US" sz="900" dirty="0"/>
                        <a:t>Provide how many calories are left for the day for the customer user</a:t>
                      </a:r>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xmlns="" val="2736150277"/>
                  </a:ext>
                </a:extLst>
              </a:tr>
            </a:tbl>
          </a:graphicData>
        </a:graphic>
      </p:graphicFrame>
      <p:sp>
        <p:nvSpPr>
          <p:cNvPr id="2" name="Title 1"/>
          <p:cNvSpPr>
            <a:spLocks noGrp="1"/>
          </p:cNvSpPr>
          <p:nvPr>
            <p:ph type="title"/>
          </p:nvPr>
        </p:nvSpPr>
        <p:spPr/>
        <p:txBody>
          <a:bodyPr>
            <a:normAutofit fontScale="90000"/>
          </a:bodyPr>
          <a:lstStyle/>
          <a:p>
            <a:r>
              <a:rPr lang="en-US" dirty="0"/>
              <a:t>User Personas</a:t>
            </a:r>
          </a:p>
        </p:txBody>
      </p:sp>
      <p:sp>
        <p:nvSpPr>
          <p:cNvPr id="7" name="Rectangle 6">
            <a:extLst>
              <a:ext uri="{FF2B5EF4-FFF2-40B4-BE49-F238E27FC236}">
                <a16:creationId xmlns:a16="http://schemas.microsoft.com/office/drawing/2014/main" xmlns="" id="{9DFF5119-1E25-784D-8F87-4F769173656D}"/>
              </a:ext>
            </a:extLst>
          </p:cNvPr>
          <p:cNvSpPr/>
          <p:nvPr/>
        </p:nvSpPr>
        <p:spPr>
          <a:xfrm>
            <a:off x="729471" y="1526782"/>
            <a:ext cx="1328625" cy="1136776"/>
          </a:xfrm>
          <a:prstGeom prst="rect">
            <a:avLst/>
          </a:prstGeom>
          <a:blipFill>
            <a:blip r:embed="rId3">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1" name="Rectangle 10">
            <a:extLst>
              <a:ext uri="{FF2B5EF4-FFF2-40B4-BE49-F238E27FC236}">
                <a16:creationId xmlns:a16="http://schemas.microsoft.com/office/drawing/2014/main" xmlns="" id="{0325C231-FED2-EF4F-B083-25EABECDE3E3}"/>
              </a:ext>
            </a:extLst>
          </p:cNvPr>
          <p:cNvSpPr/>
          <p:nvPr/>
        </p:nvSpPr>
        <p:spPr>
          <a:xfrm>
            <a:off x="2349850" y="1526782"/>
            <a:ext cx="1328625" cy="1136776"/>
          </a:xfrm>
          <a:prstGeom prst="rect">
            <a:avLst/>
          </a:prstGeom>
          <a:blipFill>
            <a:blip r:embed="rId4">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5" name="Rectangle 14">
            <a:extLst>
              <a:ext uri="{FF2B5EF4-FFF2-40B4-BE49-F238E27FC236}">
                <a16:creationId xmlns:a16="http://schemas.microsoft.com/office/drawing/2014/main" xmlns="" id="{F6C5CFCE-9F10-2047-B029-8F273A687CF5}"/>
              </a:ext>
            </a:extLst>
          </p:cNvPr>
          <p:cNvSpPr/>
          <p:nvPr/>
        </p:nvSpPr>
        <p:spPr>
          <a:xfrm>
            <a:off x="3999919" y="1526782"/>
            <a:ext cx="1328625" cy="1136776"/>
          </a:xfrm>
          <a:prstGeom prst="rect">
            <a:avLst/>
          </a:prstGeom>
          <a:blipFill>
            <a:blip r:embed="rId5">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9" name="Rectangle 18">
            <a:extLst>
              <a:ext uri="{FF2B5EF4-FFF2-40B4-BE49-F238E27FC236}">
                <a16:creationId xmlns:a16="http://schemas.microsoft.com/office/drawing/2014/main" xmlns="" id="{1740DF6C-07A4-8447-9A14-46557DA95325}"/>
              </a:ext>
            </a:extLst>
          </p:cNvPr>
          <p:cNvSpPr/>
          <p:nvPr/>
        </p:nvSpPr>
        <p:spPr>
          <a:xfrm>
            <a:off x="5691548" y="1526782"/>
            <a:ext cx="1328625" cy="1136776"/>
          </a:xfrm>
          <a:prstGeom prst="rect">
            <a:avLst/>
          </a:prstGeom>
          <a:blipFill>
            <a:blip r:embed="rId6">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23" name="Rectangle 22">
            <a:extLst>
              <a:ext uri="{FF2B5EF4-FFF2-40B4-BE49-F238E27FC236}">
                <a16:creationId xmlns:a16="http://schemas.microsoft.com/office/drawing/2014/main" xmlns="" id="{B4D2527D-9AA0-3640-819B-462C19AB92C9}"/>
              </a:ext>
            </a:extLst>
          </p:cNvPr>
          <p:cNvSpPr/>
          <p:nvPr/>
        </p:nvSpPr>
        <p:spPr>
          <a:xfrm>
            <a:off x="7447543" y="1526782"/>
            <a:ext cx="1328625" cy="1136776"/>
          </a:xfrm>
          <a:prstGeom prst="rect">
            <a:avLst/>
          </a:prstGeom>
          <a:blipFill>
            <a:blip r:embed="rId7">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239352710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4297ADF3-BC92-B548-B50D-6294C3AFCBC5}"/>
              </a:ext>
            </a:extLst>
          </p:cNvPr>
          <p:cNvSpPr>
            <a:spLocks noGrp="1"/>
          </p:cNvSpPr>
          <p:nvPr>
            <p:ph type="body" idx="1"/>
          </p:nvPr>
        </p:nvSpPr>
        <p:spPr/>
        <p:txBody>
          <a:bodyPr/>
          <a:lstStyle/>
          <a:p>
            <a:r>
              <a:rPr lang="en-US" dirty="0"/>
              <a:t> </a:t>
            </a:r>
          </a:p>
        </p:txBody>
      </p:sp>
      <p:sp>
        <p:nvSpPr>
          <p:cNvPr id="4" name="Title 3">
            <a:extLst>
              <a:ext uri="{FF2B5EF4-FFF2-40B4-BE49-F238E27FC236}">
                <a16:creationId xmlns:a16="http://schemas.microsoft.com/office/drawing/2014/main" xmlns="" id="{5AC4E82C-61B5-3F4E-B395-7FB7D51AAAA4}"/>
              </a:ext>
            </a:extLst>
          </p:cNvPr>
          <p:cNvSpPr>
            <a:spLocks noGrp="1"/>
          </p:cNvSpPr>
          <p:nvPr>
            <p:ph type="title"/>
          </p:nvPr>
        </p:nvSpPr>
        <p:spPr/>
        <p:txBody>
          <a:bodyPr>
            <a:normAutofit fontScale="90000"/>
          </a:bodyPr>
          <a:lstStyle/>
          <a:p>
            <a:r>
              <a:rPr lang="en-US" dirty="0" smtClean="0"/>
              <a:t>Requirements</a:t>
            </a:r>
            <a:endParaRPr lang="en-US" dirty="0"/>
          </a:p>
        </p:txBody>
      </p:sp>
    </p:spTree>
    <p:extLst>
      <p:ext uri="{BB962C8B-B14F-4D97-AF65-F5344CB8AC3E}">
        <p14:creationId xmlns:p14="http://schemas.microsoft.com/office/powerpoint/2010/main" val="314636040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Requirements</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3604602659"/>
              </p:ext>
            </p:extLst>
          </p:nvPr>
        </p:nvGraphicFramePr>
        <p:xfrm>
          <a:off x="612775" y="1200150"/>
          <a:ext cx="8153400" cy="3776980"/>
        </p:xfrm>
        <a:graphic>
          <a:graphicData uri="http://schemas.openxmlformats.org/drawingml/2006/table">
            <a:tbl>
              <a:tblPr firstRow="1" bandRow="1">
                <a:tableStyleId>{85BE263C-DBD7-4A20-BB59-AAB30ACAA65A}</a:tableStyleId>
              </a:tblPr>
              <a:tblGrid>
                <a:gridCol w="734289">
                  <a:extLst>
                    <a:ext uri="{9D8B030D-6E8A-4147-A177-3AD203B41FA5}">
                      <a16:colId xmlns:a16="http://schemas.microsoft.com/office/drawing/2014/main" xmlns="" val="20000"/>
                    </a:ext>
                  </a:extLst>
                </a:gridCol>
                <a:gridCol w="6106691">
                  <a:extLst>
                    <a:ext uri="{9D8B030D-6E8A-4147-A177-3AD203B41FA5}">
                      <a16:colId xmlns:a16="http://schemas.microsoft.com/office/drawing/2014/main" xmlns="" val="20001"/>
                    </a:ext>
                  </a:extLst>
                </a:gridCol>
                <a:gridCol w="1312420">
                  <a:extLst>
                    <a:ext uri="{9D8B030D-6E8A-4147-A177-3AD203B41FA5}">
                      <a16:colId xmlns:a16="http://schemas.microsoft.com/office/drawing/2014/main" xmlns="" val="20002"/>
                    </a:ext>
                  </a:extLst>
                </a:gridCol>
              </a:tblGrid>
              <a:tr h="370840">
                <a:tc>
                  <a:txBody>
                    <a:bodyPr/>
                    <a:lstStyle/>
                    <a:p>
                      <a:r>
                        <a:rPr lang="en-US" dirty="0"/>
                        <a:t>ID</a:t>
                      </a:r>
                    </a:p>
                  </a:txBody>
                  <a:tcPr>
                    <a:lnR w="12700" cap="flat" cmpd="sng" algn="ctr">
                      <a:solidFill>
                        <a:schemeClr val="accent6"/>
                      </a:solidFill>
                      <a:prstDash val="solid"/>
                      <a:round/>
                      <a:headEnd type="none" w="med" len="med"/>
                      <a:tailEnd type="none" w="med" len="med"/>
                    </a:lnR>
                  </a:tcPr>
                </a:tc>
                <a:tc>
                  <a:txBody>
                    <a:bodyPr/>
                    <a:lstStyle/>
                    <a:p>
                      <a:r>
                        <a:rPr lang="en-US" dirty="0"/>
                        <a:t>Story </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a:r>
                        <a:rPr lang="en-US" dirty="0"/>
                        <a:t>Persona</a:t>
                      </a:r>
                    </a:p>
                  </a:txBody>
                  <a:tcP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0"/>
                  </a:ext>
                </a:extLst>
              </a:tr>
              <a:tr h="370840">
                <a:tc>
                  <a:txBody>
                    <a:bodyPr/>
                    <a:lstStyle/>
                    <a:p>
                      <a:pPr algn="l" fontAlgn="b"/>
                      <a:r>
                        <a:rPr lang="is-IS" sz="1050" b="0" i="0" u="none" strike="noStrike" dirty="0">
                          <a:solidFill>
                            <a:srgbClr val="000000"/>
                          </a:solidFill>
                          <a:effectLst/>
                          <a:latin typeface="Calibri"/>
                        </a:rPr>
                        <a:t>154705116</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the application to measure performance during cardio sets so that I know whether I am becoming better at aerobic exercises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dirty="0">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1"/>
                  </a:ext>
                </a:extLst>
              </a:tr>
              <a:tr h="370840">
                <a:tc>
                  <a:txBody>
                    <a:bodyPr/>
                    <a:lstStyle/>
                    <a:p>
                      <a:pPr algn="l" fontAlgn="b"/>
                      <a:r>
                        <a:rPr lang="is-IS" sz="1050" b="0" i="0" u="none" strike="noStrike" dirty="0">
                          <a:solidFill>
                            <a:srgbClr val="000000"/>
                          </a:solidFill>
                          <a:effectLst/>
                          <a:latin typeface="Calibri"/>
                        </a:rPr>
                        <a:t>154705114</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the application to track my performance during strength sets so that I know whether I am becoming better at anaerobic exercises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2"/>
                  </a:ext>
                </a:extLst>
              </a:tr>
              <a:tr h="370840">
                <a:tc>
                  <a:txBody>
                    <a:bodyPr/>
                    <a:lstStyle/>
                    <a:p>
                      <a:pPr algn="l" fontAlgn="b"/>
                      <a:r>
                        <a:rPr lang="is-IS" sz="1050" b="0" i="0" u="none" strike="noStrike">
                          <a:solidFill>
                            <a:srgbClr val="000000"/>
                          </a:solidFill>
                          <a:effectLst/>
                          <a:latin typeface="Calibri"/>
                        </a:rPr>
                        <a:t>154705109</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combine selected exercises into routines so that I can plan a workout that corresponds to my health goals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3"/>
                  </a:ext>
                </a:extLst>
              </a:tr>
              <a:tr h="370840">
                <a:tc>
                  <a:txBody>
                    <a:bodyPr/>
                    <a:lstStyle/>
                    <a:p>
                      <a:pPr algn="l" fontAlgn="b"/>
                      <a:r>
                        <a:rPr lang="is-IS" sz="1050" b="0" i="0" u="none" strike="noStrike">
                          <a:solidFill>
                            <a:srgbClr val="000000"/>
                          </a:solidFill>
                          <a:effectLst/>
                          <a:latin typeface="Calibri"/>
                        </a:rPr>
                        <a:t>154705117</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enter a goal that I want to reach within a specific time window of weeks or months so that I can keep track of my progress toward that goal</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4"/>
                  </a:ext>
                </a:extLst>
              </a:tr>
              <a:tr h="370840">
                <a:tc>
                  <a:txBody>
                    <a:bodyPr/>
                    <a:lstStyle/>
                    <a:p>
                      <a:pPr algn="l" fontAlgn="b"/>
                      <a:r>
                        <a:rPr lang="fi-FI" sz="1050" b="0" i="0" u="none" strike="noStrike">
                          <a:solidFill>
                            <a:srgbClr val="000000"/>
                          </a:solidFill>
                          <a:effectLst/>
                          <a:latin typeface="Calibri"/>
                        </a:rPr>
                        <a:t>154705102</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enter workout schedule by day and muscle group so that I can share it with potential partners and trainers.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5"/>
                  </a:ext>
                </a:extLst>
              </a:tr>
              <a:tr h="370840">
                <a:tc>
                  <a:txBody>
                    <a:bodyPr/>
                    <a:lstStyle/>
                    <a:p>
                      <a:pPr algn="l" fontAlgn="b"/>
                      <a:r>
                        <a:rPr lang="is-IS" sz="1050" b="0" i="0" u="none" strike="noStrike" dirty="0">
                          <a:solidFill>
                            <a:srgbClr val="000000"/>
                          </a:solidFill>
                          <a:effectLst/>
                          <a:latin typeface="Calibri"/>
                        </a:rPr>
                        <a:t>154705128</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a customer I want to be able to export data to multiple formats, e.g. Excel, csv, XML in order to be able to perform ad hoc analysis and reports not available in the application.</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6"/>
                  </a:ext>
                </a:extLst>
              </a:tr>
              <a:tr h="370840">
                <a:tc>
                  <a:txBody>
                    <a:bodyPr/>
                    <a:lstStyle/>
                    <a:p>
                      <a:pPr algn="l" fontAlgn="b"/>
                      <a:r>
                        <a:rPr lang="is-IS" sz="1050" b="0" i="0" u="none" strike="noStrike">
                          <a:solidFill>
                            <a:srgbClr val="000000"/>
                          </a:solidFill>
                          <a:effectLst/>
                          <a:latin typeface="Calibri"/>
                        </a:rPr>
                        <a:t>154705146</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a customer I want to be able to keep a food intake diary so that I can understand whether my food choices support my nutritional goals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7"/>
                  </a:ext>
                </a:extLst>
              </a:tr>
              <a:tr h="370840">
                <a:tc>
                  <a:txBody>
                    <a:bodyPr/>
                    <a:lstStyle/>
                    <a:p>
                      <a:pPr algn="l" fontAlgn="b"/>
                      <a:r>
                        <a:rPr lang="is-IS" sz="1050" b="0" i="0" u="none" strike="noStrike">
                          <a:solidFill>
                            <a:srgbClr val="000000"/>
                          </a:solidFill>
                          <a:effectLst/>
                          <a:latin typeface="Calibri"/>
                        </a:rPr>
                        <a:t>154705125</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a customer, I want a link to videos or graphics showing correct form for an exercise so that I can learn and ensure safe and correct execution of the exercise</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dirty="0">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8"/>
                  </a:ext>
                </a:extLst>
              </a:tr>
              <a:tr h="370840">
                <a:tc>
                  <a:txBody>
                    <a:bodyPr/>
                    <a:lstStyle/>
                    <a:p>
                      <a:pPr algn="l" fontAlgn="b"/>
                      <a:r>
                        <a:rPr lang="cs-CZ" sz="1050" b="0" i="0" u="none" strike="noStrike" dirty="0">
                          <a:solidFill>
                            <a:srgbClr val="000000"/>
                          </a:solidFill>
                          <a:effectLst/>
                          <a:latin typeface="Calibri"/>
                        </a:rPr>
                        <a:t>154705111</a:t>
                      </a:r>
                      <a:endParaRPr lang="cs-CZ" sz="1200" b="0" i="0" u="none" strike="noStrike" dirty="0">
                        <a:solidFill>
                          <a:srgbClr val="000000"/>
                        </a:solidFill>
                        <a:effectLst/>
                        <a:latin typeface="Calibri"/>
                      </a:endParaRPr>
                    </a:p>
                  </a:txBody>
                  <a:tcPr marL="12700" marR="12700" marT="12700" marB="0" anchor="ctr"/>
                </a:tc>
                <a:tc>
                  <a:txBody>
                    <a:bodyPr/>
                    <a:lstStyle/>
                    <a:p>
                      <a:pPr algn="l" fontAlgn="b"/>
                      <a:r>
                        <a:rPr lang="en-US" sz="1200" b="0" i="0" u="none" strike="noStrike">
                          <a:solidFill>
                            <a:srgbClr val="000000"/>
                          </a:solidFill>
                          <a:effectLst/>
                          <a:latin typeface="Calibri"/>
                        </a:rPr>
                        <a:t>As a customer, I want the application to track the number of reps that I can do of a certain weight by type of exercise and muscle group so that I can gauge whether I am becoming stronger</a:t>
                      </a:r>
                    </a:p>
                  </a:txBody>
                  <a:tcPr marL="12700" marR="12700" marT="12700" marB="0" anchor="ctr"/>
                </a:tc>
                <a:tc>
                  <a:txBody>
                    <a:bodyPr/>
                    <a:lstStyle/>
                    <a:p>
                      <a:pPr algn="r" fontAlgn="b"/>
                      <a:r>
                        <a:rPr lang="en-US" sz="1200" b="0" i="0" u="none" strike="noStrike" dirty="0">
                          <a:solidFill>
                            <a:srgbClr val="000000"/>
                          </a:solidFill>
                          <a:effectLst/>
                          <a:latin typeface="Calibri"/>
                        </a:rPr>
                        <a:t>Erica</a:t>
                      </a:r>
                    </a:p>
                  </a:txBody>
                  <a:tcPr marL="12700" marR="12700" marT="12700" marB="0" anchor="ct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256470213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Requirements</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1969916823"/>
              </p:ext>
            </p:extLst>
          </p:nvPr>
        </p:nvGraphicFramePr>
        <p:xfrm>
          <a:off x="612775" y="1200150"/>
          <a:ext cx="8153400" cy="3776980"/>
        </p:xfrm>
        <a:graphic>
          <a:graphicData uri="http://schemas.openxmlformats.org/drawingml/2006/table">
            <a:tbl>
              <a:tblPr firstRow="1" bandRow="1">
                <a:tableStyleId>{85BE263C-DBD7-4A20-BB59-AAB30ACAA65A}</a:tableStyleId>
              </a:tblPr>
              <a:tblGrid>
                <a:gridCol w="734289">
                  <a:extLst>
                    <a:ext uri="{9D8B030D-6E8A-4147-A177-3AD203B41FA5}">
                      <a16:colId xmlns:a16="http://schemas.microsoft.com/office/drawing/2014/main" xmlns="" val="20000"/>
                    </a:ext>
                  </a:extLst>
                </a:gridCol>
                <a:gridCol w="6106691">
                  <a:extLst>
                    <a:ext uri="{9D8B030D-6E8A-4147-A177-3AD203B41FA5}">
                      <a16:colId xmlns:a16="http://schemas.microsoft.com/office/drawing/2014/main" xmlns="" val="20001"/>
                    </a:ext>
                  </a:extLst>
                </a:gridCol>
                <a:gridCol w="1312420">
                  <a:extLst>
                    <a:ext uri="{9D8B030D-6E8A-4147-A177-3AD203B41FA5}">
                      <a16:colId xmlns:a16="http://schemas.microsoft.com/office/drawing/2014/main" xmlns="" val="20002"/>
                    </a:ext>
                  </a:extLst>
                </a:gridCol>
              </a:tblGrid>
              <a:tr h="370840">
                <a:tc>
                  <a:txBody>
                    <a:bodyPr/>
                    <a:lstStyle/>
                    <a:p>
                      <a:pPr algn="l"/>
                      <a:r>
                        <a:rPr lang="en-US" dirty="0"/>
                        <a:t>ID</a:t>
                      </a:r>
                    </a:p>
                  </a:txBody>
                  <a:tcPr>
                    <a:lnR w="12700" cap="flat" cmpd="sng" algn="ctr">
                      <a:solidFill>
                        <a:schemeClr val="accent6"/>
                      </a:solidFill>
                      <a:prstDash val="solid"/>
                      <a:round/>
                      <a:headEnd type="none" w="med" len="med"/>
                      <a:tailEnd type="none" w="med" len="med"/>
                    </a:lnR>
                  </a:tcPr>
                </a:tc>
                <a:tc>
                  <a:txBody>
                    <a:bodyPr/>
                    <a:lstStyle/>
                    <a:p>
                      <a:pPr algn="l"/>
                      <a:r>
                        <a:rPr lang="en-US" dirty="0"/>
                        <a:t>Story </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a:r>
                        <a:rPr lang="en-US" dirty="0"/>
                        <a:t>Persona</a:t>
                      </a:r>
                    </a:p>
                  </a:txBody>
                  <a:tcP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0"/>
                  </a:ext>
                </a:extLst>
              </a:tr>
              <a:tr h="370840">
                <a:tc>
                  <a:txBody>
                    <a:bodyPr/>
                    <a:lstStyle/>
                    <a:p>
                      <a:pPr algn="l" fontAlgn="b"/>
                      <a:r>
                        <a:rPr lang="is-IS" sz="1050" b="0" i="0" u="none" strike="noStrike" dirty="0">
                          <a:solidFill>
                            <a:srgbClr val="000000"/>
                          </a:solidFill>
                          <a:effectLst/>
                          <a:latin typeface="Calibri"/>
                        </a:rPr>
                        <a:t>154705153</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note strengths and weakness during a workout so that I can learn where I'm doing well and where I need to improve</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1"/>
                  </a:ext>
                </a:extLst>
              </a:tr>
              <a:tr h="370840">
                <a:tc>
                  <a:txBody>
                    <a:bodyPr/>
                    <a:lstStyle/>
                    <a:p>
                      <a:pPr algn="l" fontAlgn="b"/>
                      <a:r>
                        <a:rPr lang="is-IS" sz="1050" b="0" i="0" u="none" strike="noStrike">
                          <a:solidFill>
                            <a:srgbClr val="000000"/>
                          </a:solidFill>
                          <a:effectLst/>
                          <a:latin typeface="Calibri"/>
                        </a:rPr>
                        <a:t>154705154</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add notes to a specific workout so that I can track such variables as mood, location, and training partner and how they affect my workout routine.</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2"/>
                  </a:ext>
                </a:extLst>
              </a:tr>
              <a:tr h="370840">
                <a:tc>
                  <a:txBody>
                    <a:bodyPr/>
                    <a:lstStyle/>
                    <a:p>
                      <a:pPr algn="l" fontAlgn="b"/>
                      <a:r>
                        <a:rPr lang="is-IS" sz="1050" b="0" i="0" u="none" strike="noStrike">
                          <a:solidFill>
                            <a:srgbClr val="000000"/>
                          </a:solidFill>
                          <a:effectLst/>
                          <a:latin typeface="Calibri"/>
                        </a:rPr>
                        <a:t>154705127</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import from external data source, e.g. Excel, so that I can combine data not stored in the application with data that exists there</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3"/>
                  </a:ext>
                </a:extLst>
              </a:tr>
              <a:tr h="370840">
                <a:tc>
                  <a:txBody>
                    <a:bodyPr/>
                    <a:lstStyle/>
                    <a:p>
                      <a:pPr algn="l" fontAlgn="b"/>
                      <a:r>
                        <a:rPr lang="is-IS" sz="1050" b="0" i="0" u="none" strike="noStrike">
                          <a:solidFill>
                            <a:srgbClr val="000000"/>
                          </a:solidFill>
                          <a:effectLst/>
                          <a:latin typeface="Calibri"/>
                        </a:rPr>
                        <a:t>154705150</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load pictures for a specific date or workout so that I have a visual record of my progress towards a goal.</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4"/>
                  </a:ext>
                </a:extLst>
              </a:tr>
              <a:tr h="370840">
                <a:tc>
                  <a:txBody>
                    <a:bodyPr/>
                    <a:lstStyle/>
                    <a:p>
                      <a:pPr algn="l" fontAlgn="b"/>
                      <a:r>
                        <a:rPr lang="is-IS" sz="1050" b="0" i="0" u="none" strike="noStrike">
                          <a:solidFill>
                            <a:srgbClr val="000000"/>
                          </a:solidFill>
                          <a:effectLst/>
                          <a:latin typeface="Calibri"/>
                        </a:rPr>
                        <a:t>154705142</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match the duration of my workout to a playlist of music so that I do not have to look at my watch during the routine.</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5"/>
                  </a:ext>
                </a:extLst>
              </a:tr>
              <a:tr h="370840">
                <a:tc>
                  <a:txBody>
                    <a:bodyPr/>
                    <a:lstStyle/>
                    <a:p>
                      <a:pPr algn="l" fontAlgn="b"/>
                      <a:r>
                        <a:rPr lang="is-IS" sz="1050" b="0" i="0" u="none" strike="noStrike">
                          <a:solidFill>
                            <a:srgbClr val="000000"/>
                          </a:solidFill>
                          <a:effectLst/>
                          <a:latin typeface="Calibri"/>
                        </a:rPr>
                        <a:t>154705135</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a customer, </a:t>
                      </a:r>
                      <a:r>
                        <a:rPr lang="en-US" sz="1200" b="0" i="0" u="none" strike="noStrike" dirty="0" smtClean="0">
                          <a:solidFill>
                            <a:srgbClr val="000000"/>
                          </a:solidFill>
                          <a:effectLst/>
                          <a:latin typeface="Calibri"/>
                        </a:rPr>
                        <a:t>I </a:t>
                      </a:r>
                      <a:r>
                        <a:rPr lang="en-US" sz="1200" b="0" i="0" u="none" strike="noStrike" dirty="0">
                          <a:solidFill>
                            <a:srgbClr val="000000"/>
                          </a:solidFill>
                          <a:effectLst/>
                          <a:latin typeface="Calibri"/>
                        </a:rPr>
                        <a:t>want to be able to periodically enter body measurements so that I can evaluate whether I am progressing towards my goals.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6"/>
                  </a:ext>
                </a:extLst>
              </a:tr>
              <a:tr h="370840">
                <a:tc>
                  <a:txBody>
                    <a:bodyPr/>
                    <a:lstStyle/>
                    <a:p>
                      <a:pPr algn="l" fontAlgn="b"/>
                      <a:r>
                        <a:rPr lang="fi-FI" sz="1050" b="0" i="0" u="none" strike="noStrike">
                          <a:solidFill>
                            <a:srgbClr val="000000"/>
                          </a:solidFill>
                          <a:effectLst/>
                          <a:latin typeface="Calibri"/>
                        </a:rPr>
                        <a:t>154723101</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a customer, I want to be able to provide feedback on the application so that design, support and administration teams receive my suggestions for improvements.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7"/>
                  </a:ext>
                </a:extLst>
              </a:tr>
              <a:tr h="370840">
                <a:tc>
                  <a:txBody>
                    <a:bodyPr/>
                    <a:lstStyle/>
                    <a:p>
                      <a:pPr algn="l" fontAlgn="b"/>
                      <a:r>
                        <a:rPr lang="is-IS" sz="1050" b="0" i="0" u="none" strike="noStrike">
                          <a:solidFill>
                            <a:srgbClr val="000000"/>
                          </a:solidFill>
                          <a:effectLst/>
                          <a:latin typeface="Calibri"/>
                        </a:rPr>
                        <a:t>154705103</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select from a pre-existing list of available exercises so that I can readily build a workout routine</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8"/>
                  </a:ext>
                </a:extLst>
              </a:tr>
              <a:tr h="370840">
                <a:tc>
                  <a:txBody>
                    <a:bodyPr/>
                    <a:lstStyle/>
                    <a:p>
                      <a:pPr algn="l" fontAlgn="b"/>
                      <a:r>
                        <a:rPr lang="is-IS" sz="1050" b="0" i="0" u="none" strike="noStrike" dirty="0">
                          <a:solidFill>
                            <a:srgbClr val="000000"/>
                          </a:solidFill>
                          <a:effectLst/>
                          <a:latin typeface="Calibri"/>
                        </a:rPr>
                        <a:t>154705138</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a customer, I want to see a graphical  display of my performance so that I have an easy method for identifying a  trend.</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dirty="0">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24024930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Requirements</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1605029129"/>
              </p:ext>
            </p:extLst>
          </p:nvPr>
        </p:nvGraphicFramePr>
        <p:xfrm>
          <a:off x="612775" y="1200150"/>
          <a:ext cx="8153400" cy="3776980"/>
        </p:xfrm>
        <a:graphic>
          <a:graphicData uri="http://schemas.openxmlformats.org/drawingml/2006/table">
            <a:tbl>
              <a:tblPr firstRow="1" bandRow="1">
                <a:tableStyleId>{85BE263C-DBD7-4A20-BB59-AAB30ACAA65A}</a:tableStyleId>
              </a:tblPr>
              <a:tblGrid>
                <a:gridCol w="734289">
                  <a:extLst>
                    <a:ext uri="{9D8B030D-6E8A-4147-A177-3AD203B41FA5}">
                      <a16:colId xmlns:a16="http://schemas.microsoft.com/office/drawing/2014/main" xmlns="" val="20000"/>
                    </a:ext>
                  </a:extLst>
                </a:gridCol>
                <a:gridCol w="6106691">
                  <a:extLst>
                    <a:ext uri="{9D8B030D-6E8A-4147-A177-3AD203B41FA5}">
                      <a16:colId xmlns:a16="http://schemas.microsoft.com/office/drawing/2014/main" xmlns="" val="20001"/>
                    </a:ext>
                  </a:extLst>
                </a:gridCol>
                <a:gridCol w="1312420">
                  <a:extLst>
                    <a:ext uri="{9D8B030D-6E8A-4147-A177-3AD203B41FA5}">
                      <a16:colId xmlns:a16="http://schemas.microsoft.com/office/drawing/2014/main" xmlns="" val="20002"/>
                    </a:ext>
                  </a:extLst>
                </a:gridCol>
              </a:tblGrid>
              <a:tr h="370840">
                <a:tc>
                  <a:txBody>
                    <a:bodyPr/>
                    <a:lstStyle/>
                    <a:p>
                      <a:r>
                        <a:rPr lang="en-US" dirty="0"/>
                        <a:t>ID</a:t>
                      </a:r>
                    </a:p>
                  </a:txBody>
                  <a:tcPr>
                    <a:lnR w="12700" cap="flat" cmpd="sng" algn="ctr">
                      <a:solidFill>
                        <a:schemeClr val="accent6"/>
                      </a:solidFill>
                      <a:prstDash val="solid"/>
                      <a:round/>
                      <a:headEnd type="none" w="med" len="med"/>
                      <a:tailEnd type="none" w="med" len="med"/>
                    </a:lnR>
                  </a:tcPr>
                </a:tc>
                <a:tc>
                  <a:txBody>
                    <a:bodyPr/>
                    <a:lstStyle/>
                    <a:p>
                      <a:r>
                        <a:rPr lang="en-US" dirty="0"/>
                        <a:t>Story </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a:r>
                        <a:rPr lang="en-US" dirty="0"/>
                        <a:t>Persona</a:t>
                      </a:r>
                    </a:p>
                  </a:txBody>
                  <a:tcP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0"/>
                  </a:ext>
                </a:extLst>
              </a:tr>
              <a:tr h="370840">
                <a:tc>
                  <a:txBody>
                    <a:bodyPr/>
                    <a:lstStyle/>
                    <a:p>
                      <a:pPr algn="l" fontAlgn="b"/>
                      <a:r>
                        <a:rPr lang="is-IS" sz="1050" b="0" i="0" u="none" strike="noStrike" dirty="0">
                          <a:solidFill>
                            <a:srgbClr val="000000"/>
                          </a:solidFill>
                          <a:effectLst/>
                          <a:latin typeface="Calibri"/>
                        </a:rPr>
                        <a:t>154705137</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see a graphical display of body measurements history so that I have a clear visual indicator of my progress over a specific time period.</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1"/>
                  </a:ext>
                </a:extLst>
              </a:tr>
              <a:tr h="370840">
                <a:tc>
                  <a:txBody>
                    <a:bodyPr/>
                    <a:lstStyle/>
                    <a:p>
                      <a:pPr algn="l" fontAlgn="b"/>
                      <a:r>
                        <a:rPr lang="is-IS" sz="1050" b="0" i="0" u="none" strike="noStrike">
                          <a:solidFill>
                            <a:srgbClr val="000000"/>
                          </a:solidFill>
                          <a:effectLst/>
                          <a:latin typeface="Calibri"/>
                        </a:rPr>
                        <a:t>154705131</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select from a known list of predefined workout routines so that I do not have to come up with one myself.</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2"/>
                  </a:ext>
                </a:extLst>
              </a:tr>
              <a:tr h="370840">
                <a:tc>
                  <a:txBody>
                    <a:bodyPr/>
                    <a:lstStyle/>
                    <a:p>
                      <a:pPr algn="l" fontAlgn="b"/>
                      <a:r>
                        <a:rPr lang="is-IS" sz="1050" b="0" i="0" u="none" strike="noStrike">
                          <a:solidFill>
                            <a:srgbClr val="000000"/>
                          </a:solidFill>
                          <a:effectLst/>
                          <a:latin typeface="Calibri"/>
                        </a:rPr>
                        <a:t>154722814</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trainer, I want to be able to find other people using the app so that I can offer them my professional services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Caroline</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3"/>
                  </a:ext>
                </a:extLst>
              </a:tr>
              <a:tr h="370840">
                <a:tc>
                  <a:txBody>
                    <a:bodyPr/>
                    <a:lstStyle/>
                    <a:p>
                      <a:pPr algn="l" fontAlgn="b"/>
                      <a:r>
                        <a:rPr lang="is-IS" sz="1050" b="0" i="0" u="none" strike="noStrike">
                          <a:solidFill>
                            <a:srgbClr val="000000"/>
                          </a:solidFill>
                          <a:effectLst/>
                          <a:latin typeface="Calibri"/>
                        </a:rPr>
                        <a:t>154722845</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trainer, I want to be able to see my customers' performance history and goals so that I can recommend specific workout and dietary actions that support their goals </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Caroline</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4"/>
                  </a:ext>
                </a:extLst>
              </a:tr>
              <a:tr h="370840">
                <a:tc>
                  <a:txBody>
                    <a:bodyPr/>
                    <a:lstStyle/>
                    <a:p>
                      <a:pPr algn="l" fontAlgn="b"/>
                      <a:r>
                        <a:rPr lang="is-IS" sz="1050" b="0" i="0" u="none" strike="noStrike">
                          <a:solidFill>
                            <a:srgbClr val="000000"/>
                          </a:solidFill>
                          <a:effectLst/>
                          <a:latin typeface="Calibri"/>
                        </a:rPr>
                        <a:t>154706518</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administrator I want to be able to see the full list of customers so that I can ensure system resources match projected user base needs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Mike</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5"/>
                  </a:ext>
                </a:extLst>
              </a:tr>
              <a:tr h="370840">
                <a:tc>
                  <a:txBody>
                    <a:bodyPr/>
                    <a:lstStyle/>
                    <a:p>
                      <a:pPr algn="l" fontAlgn="b"/>
                      <a:r>
                        <a:rPr lang="is-IS" sz="1050" b="0" i="0" u="none" strike="noStrike">
                          <a:solidFill>
                            <a:srgbClr val="000000"/>
                          </a:solidFill>
                          <a:effectLst/>
                          <a:latin typeface="Calibri"/>
                        </a:rPr>
                        <a:t>154706521</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administrator, I want to be able to delete an account so that the current list of users corresponds to desired and active accounts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Mike</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6"/>
                  </a:ext>
                </a:extLst>
              </a:tr>
              <a:tr h="370840">
                <a:tc>
                  <a:txBody>
                    <a:bodyPr/>
                    <a:lstStyle/>
                    <a:p>
                      <a:pPr algn="l" fontAlgn="b"/>
                      <a:r>
                        <a:rPr lang="is-IS" sz="1050" b="0" i="0" u="none" strike="noStrike">
                          <a:solidFill>
                            <a:srgbClr val="000000"/>
                          </a:solidFill>
                          <a:effectLst/>
                          <a:latin typeface="Calibri"/>
                        </a:rPr>
                        <a:t>154706524</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administrator, I want to be able to update a user account so that I can keep the records current</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Mike</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7"/>
                  </a:ext>
                </a:extLst>
              </a:tr>
              <a:tr h="370840">
                <a:tc>
                  <a:txBody>
                    <a:bodyPr/>
                    <a:lstStyle/>
                    <a:p>
                      <a:pPr algn="l" fontAlgn="b"/>
                      <a:r>
                        <a:rPr lang="is-IS" sz="1050" b="0" i="0" u="none" strike="noStrike">
                          <a:solidFill>
                            <a:srgbClr val="000000"/>
                          </a:solidFill>
                          <a:effectLst/>
                          <a:latin typeface="Calibri"/>
                        </a:rPr>
                        <a:t>154706538</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automaton for the application, I need to be able to generate and send a new password so that the user can regain access to the application in case of forgotten passsword</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Automation</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8"/>
                  </a:ext>
                </a:extLst>
              </a:tr>
              <a:tr h="370840">
                <a:tc>
                  <a:txBody>
                    <a:bodyPr/>
                    <a:lstStyle/>
                    <a:p>
                      <a:pPr algn="l" fontAlgn="b"/>
                      <a:r>
                        <a:rPr lang="is-IS" sz="1050" b="0" i="0" u="none" strike="noStrike" dirty="0">
                          <a:solidFill>
                            <a:srgbClr val="000000"/>
                          </a:solidFill>
                          <a:effectLst/>
                          <a:latin typeface="Calibri"/>
                        </a:rPr>
                        <a:t>154706540</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automaton for the application, I need to be able to send the user an email confirming registration so that the user knows the registration succeeded.</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dirty="0">
                          <a:solidFill>
                            <a:srgbClr val="000000"/>
                          </a:solidFill>
                          <a:effectLst/>
                          <a:latin typeface="Calibri"/>
                        </a:rPr>
                        <a:t>Automation</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259241450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Requirements</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3903349846"/>
              </p:ext>
            </p:extLst>
          </p:nvPr>
        </p:nvGraphicFramePr>
        <p:xfrm>
          <a:off x="612647" y="1200150"/>
          <a:ext cx="8419097" cy="3900124"/>
        </p:xfrm>
        <a:graphic>
          <a:graphicData uri="http://schemas.openxmlformats.org/drawingml/2006/table">
            <a:tbl>
              <a:tblPr firstRow="1" bandRow="1">
                <a:tableStyleId>{85BE263C-DBD7-4A20-BB59-AAB30ACAA65A}</a:tableStyleId>
              </a:tblPr>
              <a:tblGrid>
                <a:gridCol w="682982">
                  <a:extLst>
                    <a:ext uri="{9D8B030D-6E8A-4147-A177-3AD203B41FA5}">
                      <a16:colId xmlns:a16="http://schemas.microsoft.com/office/drawing/2014/main" xmlns="" val="20000"/>
                    </a:ext>
                  </a:extLst>
                </a:gridCol>
                <a:gridCol w="6825230">
                  <a:extLst>
                    <a:ext uri="{9D8B030D-6E8A-4147-A177-3AD203B41FA5}">
                      <a16:colId xmlns:a16="http://schemas.microsoft.com/office/drawing/2014/main" xmlns="" val="20001"/>
                    </a:ext>
                  </a:extLst>
                </a:gridCol>
                <a:gridCol w="910885">
                  <a:extLst>
                    <a:ext uri="{9D8B030D-6E8A-4147-A177-3AD203B41FA5}">
                      <a16:colId xmlns:a16="http://schemas.microsoft.com/office/drawing/2014/main" xmlns="" val="20002"/>
                    </a:ext>
                  </a:extLst>
                </a:gridCol>
              </a:tblGrid>
              <a:tr h="343108">
                <a:tc>
                  <a:txBody>
                    <a:bodyPr/>
                    <a:lstStyle/>
                    <a:p>
                      <a:r>
                        <a:rPr lang="en-US" sz="1800" dirty="0"/>
                        <a:t>ID</a:t>
                      </a:r>
                      <a:endParaRPr lang="en-US" sz="1400" dirty="0"/>
                    </a:p>
                  </a:txBody>
                  <a:tcPr marR="9144" marT="9144" marB="9144">
                    <a:lnR w="12700" cap="flat" cmpd="sng" algn="ctr">
                      <a:solidFill>
                        <a:schemeClr val="accent6"/>
                      </a:solidFill>
                      <a:prstDash val="solid"/>
                      <a:round/>
                      <a:headEnd type="none" w="med" len="med"/>
                      <a:tailEnd type="none" w="med" len="med"/>
                    </a:lnR>
                  </a:tcPr>
                </a:tc>
                <a:tc>
                  <a:txBody>
                    <a:bodyPr/>
                    <a:lstStyle/>
                    <a:p>
                      <a:r>
                        <a:rPr lang="en-US" sz="1800" dirty="0"/>
                        <a:t>Story </a:t>
                      </a:r>
                    </a:p>
                  </a:txBody>
                  <a:tcPr marR="9144"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a:r>
                        <a:rPr lang="en-US" sz="1800" dirty="0"/>
                        <a:t>Persona</a:t>
                      </a:r>
                    </a:p>
                  </a:txBody>
                  <a:tcPr marL="0" marR="9144" marT="9144" marB="9144">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0"/>
                  </a:ext>
                </a:extLst>
              </a:tr>
              <a:tr h="370840">
                <a:tc>
                  <a:txBody>
                    <a:bodyPr/>
                    <a:lstStyle/>
                    <a:p>
                      <a:pPr algn="l" fontAlgn="b"/>
                      <a:r>
                        <a:rPr lang="is-IS" sz="900" b="0" i="0" u="none" strike="noStrike" dirty="0">
                          <a:solidFill>
                            <a:srgbClr val="000000"/>
                          </a:solidFill>
                          <a:effectLst/>
                          <a:latin typeface="Calibri"/>
                        </a:rPr>
                        <a:t>154705133</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the automaton, I need the user to enter age so that I can correctly perform calculations related to necessary food intake and body mass.</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Automation</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1"/>
                  </a:ext>
                </a:extLst>
              </a:tr>
              <a:tr h="370840">
                <a:tc>
                  <a:txBody>
                    <a:bodyPr/>
                    <a:lstStyle/>
                    <a:p>
                      <a:pPr algn="l" fontAlgn="b"/>
                      <a:r>
                        <a:rPr lang="is-IS" sz="900" b="0" i="0" u="none" strike="noStrike" dirty="0">
                          <a:solidFill>
                            <a:srgbClr val="000000"/>
                          </a:solidFill>
                          <a:effectLst/>
                          <a:latin typeface="Calibri"/>
                        </a:rPr>
                        <a:t>154705132</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the automaton, I need the user to select a gender so that I can correctly perform calculations related to necessary food intake and body mass.</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Automation</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2"/>
                  </a:ext>
                </a:extLst>
              </a:tr>
              <a:tr h="370840">
                <a:tc>
                  <a:txBody>
                    <a:bodyPr/>
                    <a:lstStyle/>
                    <a:p>
                      <a:pPr algn="l" fontAlgn="b"/>
                      <a:r>
                        <a:rPr lang="is-IS" sz="900" b="0" i="0" u="none" strike="noStrike" dirty="0">
                          <a:solidFill>
                            <a:srgbClr val="000000"/>
                          </a:solidFill>
                          <a:effectLst/>
                          <a:latin typeface="Calibri"/>
                        </a:rPr>
                        <a:t>154705118</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the automaton, I need to be able to track performance against a user's goal(s) so that I can alert him to progress at defined milestones, for example 25% of goal reached.</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Automation</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3"/>
                  </a:ext>
                </a:extLst>
              </a:tr>
              <a:tr h="370840">
                <a:tc>
                  <a:txBody>
                    <a:bodyPr/>
                    <a:lstStyle/>
                    <a:p>
                      <a:pPr algn="l" fontAlgn="b"/>
                      <a:r>
                        <a:rPr lang="is-IS" sz="900" b="0" i="0" u="none" strike="noStrike" dirty="0">
                          <a:solidFill>
                            <a:srgbClr val="000000"/>
                          </a:solidFill>
                          <a:effectLst/>
                          <a:latin typeface="Calibri"/>
                        </a:rPr>
                        <a:t>154705152</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automaton, I need to interface to a food database with calories of common food and portions so that the user can make decisions regarding food choices that appropriately support the user's weight-loss or weight-gain goals.</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Automation</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4"/>
                  </a:ext>
                </a:extLst>
              </a:tr>
              <a:tr h="370840">
                <a:tc>
                  <a:txBody>
                    <a:bodyPr/>
                    <a:lstStyle/>
                    <a:p>
                      <a:pPr algn="l" fontAlgn="b"/>
                      <a:r>
                        <a:rPr lang="tr-TR" sz="900" b="0" i="0" u="none" strike="noStrike">
                          <a:solidFill>
                            <a:srgbClr val="000000"/>
                          </a:solidFill>
                          <a:effectLst/>
                          <a:latin typeface="Calibri"/>
                        </a:rPr>
                        <a:t>154705126</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automaton, I need to interface to external devices such a smart phone or fit bit so that I can recognize and record when the user is performing certain exercises without the user having to input the data.</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Automation</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5"/>
                  </a:ext>
                </a:extLst>
              </a:tr>
              <a:tr h="370840">
                <a:tc>
                  <a:txBody>
                    <a:bodyPr/>
                    <a:lstStyle/>
                    <a:p>
                      <a:pPr algn="l" fontAlgn="b"/>
                      <a:r>
                        <a:rPr lang="cs-CZ" sz="900" b="0" i="0" u="none" strike="noStrike" dirty="0">
                          <a:solidFill>
                            <a:srgbClr val="000000"/>
                          </a:solidFill>
                          <a:effectLst/>
                          <a:latin typeface="Calibri"/>
                        </a:rPr>
                        <a:t>154705121</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automaton, I want to present the user an estimate of calories burned so that the user knows whether s/he is reaching the goals for a particular session </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Automation</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6"/>
                  </a:ext>
                </a:extLst>
              </a:tr>
              <a:tr h="370840">
                <a:tc>
                  <a:txBody>
                    <a:bodyPr/>
                    <a:lstStyle/>
                    <a:p>
                      <a:pPr algn="l" fontAlgn="b"/>
                      <a:r>
                        <a:rPr lang="cs-CZ" sz="900" b="0" i="0" u="none" strike="noStrike" dirty="0">
                          <a:solidFill>
                            <a:srgbClr val="000000"/>
                          </a:solidFill>
                          <a:effectLst/>
                          <a:latin typeface="Calibri"/>
                        </a:rPr>
                        <a:t>154722942</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Meal Prep Tracker User, I need to be able to suggest to the user a daily or weekly meal plan that supports the goals the user has entered into the application</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Meal Prep</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7"/>
                  </a:ext>
                </a:extLst>
              </a:tr>
              <a:tr h="370840">
                <a:tc>
                  <a:txBody>
                    <a:bodyPr/>
                    <a:lstStyle/>
                    <a:p>
                      <a:pPr algn="l" fontAlgn="b"/>
                      <a:r>
                        <a:rPr lang="cs-CZ" sz="900" b="0" i="0" u="none" strike="noStrike" dirty="0">
                          <a:solidFill>
                            <a:srgbClr val="000000"/>
                          </a:solidFill>
                          <a:effectLst/>
                          <a:latin typeface="Calibri"/>
                        </a:rPr>
                        <a:t>154722899</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Meal Prep Tracker, I need to be able to calculate the nutritional values of a meal so that the user knows how many calories, carbs, etc s/he has ingested.</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Meal Prep</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8"/>
                  </a:ext>
                </a:extLst>
              </a:tr>
              <a:tr h="370840">
                <a:tc>
                  <a:txBody>
                    <a:bodyPr/>
                    <a:lstStyle/>
                    <a:p>
                      <a:pPr algn="l" fontAlgn="b"/>
                      <a:r>
                        <a:rPr lang="cs-CZ" sz="900" b="0" i="0" u="none" strike="noStrike" dirty="0">
                          <a:solidFill>
                            <a:srgbClr val="000000"/>
                          </a:solidFill>
                          <a:effectLst/>
                          <a:latin typeface="Calibri"/>
                        </a:rPr>
                        <a:t>154722975</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the meal prep user,  I need to be able to keep track of the user's daily meal intakes so that I can inform the user of remaining nutritional requirements for the day.</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dirty="0">
                          <a:solidFill>
                            <a:srgbClr val="000000"/>
                          </a:solidFill>
                          <a:effectLst/>
                          <a:latin typeface="Calibri"/>
                        </a:rPr>
                        <a:t>Meal Prep</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962689594"/>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3"/>
        </a:lnRef>
        <a:fillRef idx="0">
          <a:schemeClr val="accent3"/>
        </a:fillRef>
        <a:effectRef idx="1">
          <a:schemeClr val="accent3"/>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2374</TotalTime>
  <Words>2200</Words>
  <Application>Microsoft Macintosh PowerPoint</Application>
  <PresentationFormat>On-screen Show (16:9)</PresentationFormat>
  <Paragraphs>431</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Median</vt:lpstr>
      <vt:lpstr>Term project report Met CS 633 OL s 2018</vt:lpstr>
      <vt:lpstr>Project Overview</vt:lpstr>
      <vt:lpstr>Project Overview</vt:lpstr>
      <vt:lpstr>User Personas</vt:lpstr>
      <vt:lpstr>Requirements</vt:lpstr>
      <vt:lpstr>Requirements</vt:lpstr>
      <vt:lpstr>Requirements</vt:lpstr>
      <vt:lpstr>Requirements</vt:lpstr>
      <vt:lpstr>Requirements</vt:lpstr>
      <vt:lpstr>Configuration Items List</vt:lpstr>
      <vt:lpstr>Estimation Record</vt:lpstr>
      <vt:lpstr>Use Cases, State Transitions &amp; Interaction Diagrams</vt:lpstr>
      <vt:lpstr>Register &amp; Login Use Case</vt:lpstr>
      <vt:lpstr>Enter Measurements Use Case</vt:lpstr>
      <vt:lpstr>Design a Workout Use Case</vt:lpstr>
      <vt:lpstr>Record Food Intake Use Case</vt:lpstr>
      <vt:lpstr>Register &amp; Login State Transition</vt:lpstr>
      <vt:lpstr>Workout Tracker State Transition</vt:lpstr>
      <vt:lpstr>Components Diagram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 report Met CS 633 Spring 1 2018</dc:title>
  <dc:creator>Gabriel Rua</dc:creator>
  <cp:lastModifiedBy>Gabriel Rua</cp:lastModifiedBy>
  <cp:revision>83</cp:revision>
  <dcterms:created xsi:type="dcterms:W3CDTF">2018-01-22T20:54:43Z</dcterms:created>
  <dcterms:modified xsi:type="dcterms:W3CDTF">2018-02-12T23:55:12Z</dcterms:modified>
</cp:coreProperties>
</file>