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5.xml" ContentType="application/vnd.openxmlformats-officedocument.presentationml.notesSlide+xml"/>
  <Override PartName="/ppt/comments/comment8.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sldIdLst>
    <p:sldId id="311" r:id="rId2"/>
    <p:sldId id="310" r:id="rId3"/>
    <p:sldId id="308" r:id="rId4"/>
    <p:sldId id="307" r:id="rId5"/>
    <p:sldId id="309" r:id="rId6"/>
    <p:sldId id="323" r:id="rId7"/>
    <p:sldId id="306" r:id="rId8"/>
    <p:sldId id="256" r:id="rId9"/>
    <p:sldId id="290" r:id="rId10"/>
    <p:sldId id="273" r:id="rId11"/>
    <p:sldId id="257" r:id="rId12"/>
    <p:sldId id="267" r:id="rId13"/>
    <p:sldId id="285" r:id="rId14"/>
    <p:sldId id="266" r:id="rId15"/>
    <p:sldId id="265" r:id="rId16"/>
    <p:sldId id="291" r:id="rId17"/>
    <p:sldId id="296" r:id="rId18"/>
    <p:sldId id="272" r:id="rId19"/>
    <p:sldId id="305" r:id="rId20"/>
    <p:sldId id="281" r:id="rId21"/>
    <p:sldId id="282" r:id="rId22"/>
    <p:sldId id="318" r:id="rId23"/>
    <p:sldId id="319" r:id="rId24"/>
    <p:sldId id="320" r:id="rId25"/>
    <p:sldId id="321" r:id="rId26"/>
    <p:sldId id="274" r:id="rId27"/>
    <p:sldId id="279" r:id="rId28"/>
    <p:sldId id="278" r:id="rId29"/>
    <p:sldId id="280" r:id="rId30"/>
    <p:sldId id="314" r:id="rId31"/>
    <p:sldId id="315" r:id="rId32"/>
    <p:sldId id="316" r:id="rId33"/>
    <p:sldId id="317" r:id="rId34"/>
    <p:sldId id="284" r:id="rId35"/>
    <p:sldId id="327" r:id="rId36"/>
    <p:sldId id="288" r:id="rId37"/>
    <p:sldId id="312" r:id="rId38"/>
    <p:sldId id="313" r:id="rId39"/>
    <p:sldId id="289" r:id="rId40"/>
    <p:sldId id="298" r:id="rId41"/>
    <p:sldId id="293" r:id="rId42"/>
    <p:sldId id="325" r:id="rId43"/>
    <p:sldId id="328" r:id="rId44"/>
    <p:sldId id="292" r:id="rId45"/>
    <p:sldId id="326" r:id="rId46"/>
    <p:sldId id="295"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21"/>
    <p:restoredTop sz="94590"/>
  </p:normalViewPr>
  <p:slideViewPr>
    <p:cSldViewPr snapToGrid="0" snapToObjects="1">
      <p:cViewPr varScale="1">
        <p:scale>
          <a:sx n="99" d="100"/>
          <a:sy n="99" d="100"/>
        </p:scale>
        <p:origin x="192" y="6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DB7-F844-93BD-036ACAB576D1}"/>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DB7-F844-93BD-036ACAB576D1}"/>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DB7-F844-93BD-036ACAB576D1}"/>
            </c:ext>
          </c:extLst>
        </c:ser>
        <c:dLbls>
          <c:showLegendKey val="0"/>
          <c:showVal val="0"/>
          <c:showCatName val="0"/>
          <c:showSerName val="0"/>
          <c:showPercent val="0"/>
          <c:showBubbleSize val="0"/>
        </c:dLbls>
        <c:smooth val="0"/>
        <c:axId val="2133387976"/>
        <c:axId val="2135896056"/>
      </c:lineChart>
      <c:catAx>
        <c:axId val="2133387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5896056"/>
        <c:crosses val="autoZero"/>
        <c:auto val="1"/>
        <c:lblAlgn val="ctr"/>
        <c:lblOffset val="100"/>
        <c:noMultiLvlLbl val="0"/>
      </c:catAx>
      <c:valAx>
        <c:axId val="2135896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387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2-17T16:43:49.253" idx="6">
    <p:pos x="10" y="10"/>
    <p:text>Zac Week 1 Feedback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p:text>
    <p:extLst>
      <p:ext uri="{C676402C-5697-4E1C-873F-D02D1690AC5C}">
        <p15:threadingInfo xmlns:p15="http://schemas.microsoft.com/office/powerpoint/2012/main" timeZoneBias="-60"/>
      </p:ext>
    </p:extLst>
  </p:cm>
  <p:cm authorId="1" dt="2018-02-17T16:48:56.940" idx="13">
    <p:pos x="10" y="106"/>
    <p:text>Zac Week 2 Feedback
Your persona deliverable is excellent - I get a great sense of the potential users of the system, and their potential needs and desires.</p:text>
    <p:extLst>
      <p:ext uri="{C676402C-5697-4E1C-873F-D02D1690AC5C}">
        <p15:threadingInfo xmlns:p15="http://schemas.microsoft.com/office/powerpoint/2012/main" timeZoneBias="-60">
          <p15:parentCm authorId="1" idx="6"/>
        </p15:threadingInfo>
      </p:ext>
    </p:extLst>
  </p:cm>
  <p:cm authorId="1" dt="2018-02-17T16:49:20.318" idx="14">
    <p:pos x="10" y="202"/>
    <p:text>Zac Week 3 Feedback
First off, I really like the update to the persona's page - it's much cleaner and easier to get the full picture, great job there.</p:text>
    <p:extLst>
      <p:ext uri="{C676402C-5697-4E1C-873F-D02D1690AC5C}">
        <p15:threadingInfo xmlns:p15="http://schemas.microsoft.com/office/powerpoint/2012/main" timeZoneBias="-60">
          <p15:parentCm authorId="1"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8T13:00:37.408" idx="16">
    <p:pos x="10" y="10"/>
    <p:text>Do we want to add such a chart?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17T16:49:46.076" idx="15">
    <p:pos x="10" y="10"/>
    <p:text>Zac Week 3 Feedback
Great job on the CI List - I like how you've already identified roles/responsibilities for the upcoming deliverables - shows really good organization and foresight. As for the estimation record - everything looks good.</p:text>
    <p:extLst>
      <p:ext uri="{C676402C-5697-4E1C-873F-D02D1690AC5C}">
        <p15:threadingInfo xmlns:p15="http://schemas.microsoft.com/office/powerpoint/2012/main" timeZoneBias="-60"/>
      </p:ext>
    </p:extLst>
  </p:cm>
  <p:cm authorId="1" dt="2018-02-18T13:02:01.657" idx="17">
    <p:pos x="106" y="106"/>
    <p:text>Is the list up to date?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17T16:44:53.973" idx="7">
    <p:pos x="10" y="10"/>
    <p:text>Zac's Week 3 Feedback: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17T16:47:37.817" idx="11">
    <p:pos x="10" y="10"/>
    <p:text>Zac Week 1 Feedback
Very impressed with the organization of the epics. I enjoy how they are organized in a nice, clear "happy path" to deliver the value to the user.</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17T16:46:46.189" idx="10">
    <p:pos x="10" y="10"/>
    <p:text>Zac's Week 4 Feedback
Moving on, your use-cases are beyond excellent - some of the most professional, and thorough ones I've seen; great job there!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17T16:45:15.587" idx="8">
    <p:pos x="10" y="10"/>
    <p:text>Zac Week 4 Feedback
One comment/insight that I did have is that your State Transition Diagrams look great - but they might be missing a few transitions. It appears as if they only capture the "happy path", i.e. what happens when everything goes "correctly". For instance - what happens when a user's login isn't successful? What's interesting is that in your use-case diagrams, you do capture these states, but it's just missing in the actual State Transition Diagram for Login/Registration; so there's a slight disconnect there.</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17T16:46:28.680" idx="9">
    <p:pos x="10" y="10"/>
    <p:text>Zac's Week 4 Feedback
I am very impressed by your Component Interaction Diagram - I really enjoy the format that you used, very clear and concise.</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0.28312</cdr:x>
      <cdr:y>0.36308</cdr:y>
    </cdr:from>
    <cdr:to>
      <cdr:x>0.71688</cdr:x>
      <cdr:y>0.63692</cdr:y>
    </cdr:to>
    <cdr:sp macro="" textlink="">
      <cdr:nvSpPr>
        <cdr:cNvPr id="2" name="Rectangle 1">
          <a:extLst xmlns:a="http://schemas.openxmlformats.org/drawingml/2006/main">
            <a:ext uri="{FF2B5EF4-FFF2-40B4-BE49-F238E27FC236}">
              <a16:creationId xmlns:a16="http://schemas.microsoft.com/office/drawing/2014/main" id="{7DA44588-35AF-FF40-93C6-06DC83BDCF3A}"/>
            </a:ext>
          </a:extLst>
        </cdr:cNvPr>
        <cdr:cNvSpPr/>
      </cdr:nvSpPr>
      <cdr:spPr>
        <a:xfrm xmlns:a="http://schemas.openxmlformats.org/drawingml/2006/main">
          <a:off x="2308429" y="1224260"/>
          <a:ext cx="3536546" cy="923330"/>
        </a:xfrm>
        <a:prstGeom xmlns:a="http://schemas.openxmlformats.org/drawingml/2006/main" prst="rect">
          <a:avLst/>
        </a:prstGeom>
        <a:noFill xmlns:a="http://schemas.openxmlformats.org/drawingml/2006/main"/>
      </cdr:spPr>
      <cdr:txBody>
        <a:bodyPr xmlns:a="http://schemas.openxmlformats.org/drawingml/2006/main" wrap="none" lIns="91440" tIns="45720" rIns="91440" bIns="45720">
          <a:spAutoFit/>
        </a:bodyPr>
        <a:lstStyle xmlns:a="http://schemas.openxmlformats.org/drawingml/2006/main"/>
        <a:p xmlns:a="http://schemas.openxmlformats.org/drawingml/2006/main">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8</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12</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28</a:t>
            </a:fld>
            <a:endParaRPr lang="en-US"/>
          </a:p>
        </p:txBody>
      </p:sp>
    </p:spTree>
    <p:extLst>
      <p:ext uri="{BB962C8B-B14F-4D97-AF65-F5344CB8AC3E}">
        <p14:creationId xmlns:p14="http://schemas.microsoft.com/office/powerpoint/2010/main" val="337385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45</a:t>
            </a:fld>
            <a:endParaRPr lang="en-US"/>
          </a:p>
        </p:txBody>
      </p:sp>
    </p:spTree>
    <p:extLst>
      <p:ext uri="{BB962C8B-B14F-4D97-AF65-F5344CB8AC3E}">
        <p14:creationId xmlns:p14="http://schemas.microsoft.com/office/powerpoint/2010/main" val="12913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2/24/18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2/24/18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2/24/18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2/24/18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2/24/18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2/24/18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gvaccaro21/CS633---Term-Project/blob/master/Module%203%20Deliverables/DRAFT%20-%20Configuration%20Items%20List_v0.1-%202.6.18.xlsx"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comments" Target="../comments/comment3.xm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tree/master/Module%204%20Deliverables/State%20Transition%20Diagrams" TargetMode="Externa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7.tif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Tree>
    <p:extLst>
      <p:ext uri="{BB962C8B-B14F-4D97-AF65-F5344CB8AC3E}">
        <p14:creationId xmlns:p14="http://schemas.microsoft.com/office/powerpoint/2010/main" val="363770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graphicFrame>
        <p:nvGraphicFramePr>
          <p:cNvPr id="4" name="Content Placeholder 3">
            <a:extLst>
              <a:ext uri="{FF2B5EF4-FFF2-40B4-BE49-F238E27FC236}">
                <a16:creationId xmlns:a16="http://schemas.microsoft.com/office/drawing/2014/main" id="{0F78A85C-50B8-544E-8FFA-0E7FE99F236B}"/>
              </a:ext>
            </a:extLst>
          </p:cNvPr>
          <p:cNvGraphicFramePr>
            <a:graphicFrameLocks noGrp="1"/>
          </p:cNvGraphicFramePr>
          <p:nvPr>
            <p:ph sz="quarter" idx="1"/>
            <p:extLst>
              <p:ext uri="{D42A27DB-BD31-4B8C-83A1-F6EECF244321}">
                <p14:modId xmlns:p14="http://schemas.microsoft.com/office/powerpoint/2010/main" val="2054996566"/>
              </p:ext>
            </p:extLst>
          </p:nvPr>
        </p:nvGraphicFramePr>
        <p:xfrm>
          <a:off x="612775" y="1200150"/>
          <a:ext cx="8138161" cy="237236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36912607"/>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964997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03061631"/>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77054878"/>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5907694"/>
                  </a:ext>
                </a:extLst>
              </a:tr>
            </a:tbl>
          </a:graphicData>
        </a:graphic>
      </p:graphicFrame>
    </p:spTree>
    <p:extLst>
      <p:ext uri="{BB962C8B-B14F-4D97-AF65-F5344CB8AC3E}">
        <p14:creationId xmlns:p14="http://schemas.microsoft.com/office/powerpoint/2010/main" val="291694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83843240"/>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2761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29950171"/>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graphicFrame>
        <p:nvGraphicFramePr>
          <p:cNvPr id="4" name="Content Placeholder 3">
            <a:extLst>
              <a:ext uri="{FF2B5EF4-FFF2-40B4-BE49-F238E27FC236}">
                <a16:creationId xmlns:a16="http://schemas.microsoft.com/office/drawing/2014/main" id="{62991F3E-7BA8-1E4A-B54C-E830349B2E92}"/>
              </a:ext>
            </a:extLst>
          </p:cNvPr>
          <p:cNvGraphicFramePr>
            <a:graphicFrameLocks noGrp="1"/>
          </p:cNvGraphicFramePr>
          <p:nvPr>
            <p:ph sz="quarter" idx="1"/>
            <p:extLst>
              <p:ext uri="{D42A27DB-BD31-4B8C-83A1-F6EECF244321}">
                <p14:modId xmlns:p14="http://schemas.microsoft.com/office/powerpoint/2010/main" val="4285922184"/>
              </p:ext>
            </p:extLst>
          </p:nvPr>
        </p:nvGraphicFramePr>
        <p:xfrm>
          <a:off x="612775" y="1200150"/>
          <a:ext cx="8153400" cy="3371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887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98639"/>
            <a:ext cx="1097227" cy="1097280"/>
          </a:xfrm>
          <a:prstGeom prst="rect">
            <a:avLst/>
          </a:prstGeom>
          <a:blipFill dpi="0" rotWithShape="1">
            <a:blip r:embed="rId2"/>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425612"/>
            <a:ext cx="1005840" cy="1005840"/>
          </a:xfrm>
          <a:prstGeom prst="rect">
            <a:avLst/>
          </a:prstGeom>
          <a:blipFill>
            <a:blip r:embed="rId3"/>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4"/>
          <a:srcRect t="8071" b="6381"/>
          <a:stretch/>
        </p:blipFill>
        <p:spPr>
          <a:xfrm>
            <a:off x="3629025" y="3560543"/>
            <a:ext cx="1097280" cy="938695"/>
          </a:xfrm>
          <a:prstGeom prst="rect">
            <a:avLst/>
          </a:prstGeom>
        </p:spPr>
      </p:pic>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94064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36733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21692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9863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573133"/>
            <a:ext cx="914400" cy="913364"/>
          </a:xfrm>
          <a:prstGeom prst="rect">
            <a:avLst/>
          </a:prstGeom>
          <a:blipFill dpi="0" rotWithShape="1">
            <a:blip r:embed="rId9"/>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539118"/>
            <a:ext cx="960120" cy="960120"/>
          </a:xfrm>
          <a:prstGeom prst="rect">
            <a:avLst/>
          </a:prstGeom>
          <a:blipFill dpi="0" rotWithShape="1">
            <a:blip r:embed="rId10">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573133"/>
            <a:ext cx="914400" cy="914400"/>
          </a:xfrm>
          <a:prstGeom prst="rect">
            <a:avLst/>
          </a:prstGeom>
          <a:blipFill>
            <a:blip r:embed="rId11"/>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92895"/>
            <a:ext cx="1005840" cy="1005840"/>
          </a:xfrm>
          <a:prstGeom prst="rect">
            <a:avLst/>
          </a:prstGeom>
          <a:blipFill dpi="0" rotWithShape="1">
            <a:blip r:embed="rId12"/>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570199"/>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571341"/>
            <a:ext cx="914400" cy="913366"/>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 name="Picture 2" descr="heroku_logo-purple-08fb38cebb99e3aac5202df018eb337c5be74d5214768c90a8198c97420e4201.png"/>
          <p:cNvPicPr>
            <a:picLocks noChangeAspect="1"/>
          </p:cNvPicPr>
          <p:nvPr/>
        </p:nvPicPr>
        <p:blipFill rotWithShape="1">
          <a:blip r:embed="rId15">
            <a:extLst>
              <a:ext uri="{28A0092B-C50C-407E-A947-70E740481C1C}">
                <a14:useLocalDpi xmlns:a14="http://schemas.microsoft.com/office/drawing/2010/main" val="0"/>
              </a:ext>
            </a:extLst>
          </a:blip>
          <a:srcRect l="-1194" t="-2544" r="-1377" b="-7"/>
          <a:stretch/>
        </p:blipFill>
        <p:spPr>
          <a:xfrm>
            <a:off x="3942877" y="2762792"/>
            <a:ext cx="1508849" cy="452564"/>
          </a:xfrm>
          <a:prstGeom prst="rect">
            <a:avLst/>
          </a:prstGeom>
          <a:noFill/>
          <a:ln>
            <a:noFill/>
          </a:ln>
        </p:spPr>
      </p:pic>
    </p:spTree>
    <p:extLst>
      <p:ext uri="{BB962C8B-B14F-4D97-AF65-F5344CB8AC3E}">
        <p14:creationId xmlns:p14="http://schemas.microsoft.com/office/powerpoint/2010/main" val="197713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Epics </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p:txBody>
          <a:bodyPr>
            <a:normAutofit/>
          </a:bodyPr>
          <a:lstStyle/>
          <a:p>
            <a:r>
              <a:rPr lang="en-US" sz="2700" dirty="0"/>
              <a:t>Register &amp; Log-in</a:t>
            </a:r>
          </a:p>
          <a:p>
            <a:r>
              <a:rPr lang="en-US" sz="2700" dirty="0"/>
              <a:t>Measurements &amp; Goals</a:t>
            </a:r>
          </a:p>
          <a:p>
            <a:r>
              <a:rPr lang="en-US" sz="2700" dirty="0"/>
              <a:t>Design Workout</a:t>
            </a:r>
          </a:p>
          <a:p>
            <a:r>
              <a:rPr lang="en-US" sz="2700" dirty="0"/>
              <a:t>Track Workout</a:t>
            </a:r>
          </a:p>
          <a:p>
            <a:r>
              <a:rPr lang="en-US" sz="27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p:txBody>
          <a:bodyPr>
            <a:normAutofit/>
          </a:bodyPr>
          <a:lstStyle/>
          <a:p>
            <a:r>
              <a:rPr lang="en-US" sz="2700" dirty="0"/>
              <a:t>Website Administration</a:t>
            </a:r>
          </a:p>
          <a:p>
            <a:r>
              <a:rPr lang="en-US" sz="2700" dirty="0"/>
              <a:t>Tracker Integration</a:t>
            </a:r>
          </a:p>
          <a:p>
            <a:r>
              <a:rPr lang="en-US" sz="27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p:txBody>
          <a:bodyPr/>
          <a:lstStyle/>
          <a:p>
            <a:r>
              <a:rPr lang="en-US" dirty="0"/>
              <a:t>User</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p:txBody>
          <a:bodyPr/>
          <a:lstStyle/>
          <a:p>
            <a:r>
              <a:rPr lang="en-US" dirty="0"/>
              <a:t>Technical </a:t>
            </a:r>
          </a:p>
        </p:txBody>
      </p:sp>
    </p:spTree>
    <p:extLst>
      <p:ext uri="{BB962C8B-B14F-4D97-AF65-F5344CB8AC3E}">
        <p14:creationId xmlns:p14="http://schemas.microsoft.com/office/powerpoint/2010/main" val="387286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4495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6450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93422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51054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3"/>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Tree>
    <p:extLst>
      <p:ext uri="{BB962C8B-B14F-4D97-AF65-F5344CB8AC3E}">
        <p14:creationId xmlns:p14="http://schemas.microsoft.com/office/powerpoint/2010/main" val="389057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2"/>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8168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Tree>
    <p:extLst>
      <p:ext uri="{BB962C8B-B14F-4D97-AF65-F5344CB8AC3E}">
        <p14:creationId xmlns:p14="http://schemas.microsoft.com/office/powerpoint/2010/main" val="145490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Tree>
    <p:extLst>
      <p:ext uri="{BB962C8B-B14F-4D97-AF65-F5344CB8AC3E}">
        <p14:creationId xmlns:p14="http://schemas.microsoft.com/office/powerpoint/2010/main" val="2823581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Tree>
    <p:extLst>
      <p:ext uri="{BB962C8B-B14F-4D97-AF65-F5344CB8AC3E}">
        <p14:creationId xmlns:p14="http://schemas.microsoft.com/office/powerpoint/2010/main" val="218788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Tree>
    <p:extLst>
      <p:ext uri="{BB962C8B-B14F-4D97-AF65-F5344CB8AC3E}">
        <p14:creationId xmlns:p14="http://schemas.microsoft.com/office/powerpoint/2010/main" val="2259443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3494084431"/>
              </p:ext>
            </p:extLst>
          </p:nvPr>
        </p:nvGraphicFramePr>
        <p:xfrm>
          <a:off x="612775" y="1200150"/>
          <a:ext cx="8153400" cy="1854200"/>
        </p:xfrm>
        <a:graphic>
          <a:graphicData uri="http://schemas.openxmlformats.org/drawingml/2006/table">
            <a:tbl>
              <a:tblPr firstRow="1" bandRow="1">
                <a:tableStyleId>{21E4AEA4-8DFA-4A89-87EB-49C32662AFE0}</a:tableStyleId>
              </a:tblPr>
              <a:tblGrid>
                <a:gridCol w="4076700">
                  <a:extLst>
                    <a:ext uri="{9D8B030D-6E8A-4147-A177-3AD203B41FA5}">
                      <a16:colId xmlns:a16="http://schemas.microsoft.com/office/drawing/2014/main" val="3388696457"/>
                    </a:ext>
                  </a:extLst>
                </a:gridCol>
                <a:gridCol w="4076700">
                  <a:extLst>
                    <a:ext uri="{9D8B030D-6E8A-4147-A177-3AD203B41FA5}">
                      <a16:colId xmlns:a16="http://schemas.microsoft.com/office/drawing/2014/main" val="89273511"/>
                    </a:ext>
                  </a:extLst>
                </a:gridCol>
              </a:tblGrid>
              <a:tr h="370840">
                <a:tc>
                  <a:txBody>
                    <a:bodyPr/>
                    <a:lstStyle/>
                    <a:p>
                      <a:r>
                        <a:rPr lang="en-US" dirty="0"/>
                        <a:t>Comment</a:t>
                      </a:r>
                    </a:p>
                  </a:txBody>
                  <a:tcPr/>
                </a:tc>
                <a:tc>
                  <a:txBody>
                    <a:bodyPr/>
                    <a:lstStyle/>
                    <a:p>
                      <a:r>
                        <a:rPr lang="en-US" dirty="0"/>
                        <a:t>Outcome</a:t>
                      </a:r>
                    </a:p>
                  </a:txBody>
                  <a:tcPr/>
                </a:tc>
                <a:extLst>
                  <a:ext uri="{0D108BD9-81ED-4DB2-BD59-A6C34878D82A}">
                    <a16:rowId xmlns:a16="http://schemas.microsoft.com/office/drawing/2014/main" val="268422495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35238886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19690623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724499334"/>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99899711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38115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a:t>
            </a:r>
          </a:p>
        </p:txBody>
      </p:sp>
      <p:sp>
        <p:nvSpPr>
          <p:cNvPr id="5" name="Content Placeholder 4">
            <a:extLst>
              <a:ext uri="{FF2B5EF4-FFF2-40B4-BE49-F238E27FC236}">
                <a16:creationId xmlns:a16="http://schemas.microsoft.com/office/drawing/2014/main" id="{B78A4608-472C-D443-B9DB-3AE3944D4CF4}"/>
              </a:ext>
            </a:extLst>
          </p:cNvPr>
          <p:cNvSpPr>
            <a:spLocks noGrp="1"/>
          </p:cNvSpPr>
          <p:nvPr>
            <p:ph sz="quarter" idx="1"/>
          </p:nvPr>
        </p:nvSpPr>
        <p:spPr/>
        <p:txBody>
          <a:bodyPr/>
          <a:lstStyle/>
          <a:p>
            <a:endParaRPr lang="en-US"/>
          </a:p>
        </p:txBody>
      </p:sp>
      <p:sp>
        <p:nvSpPr>
          <p:cNvPr id="6" name="Rectangle 5">
            <a:extLst>
              <a:ext uri="{FF2B5EF4-FFF2-40B4-BE49-F238E27FC236}">
                <a16:creationId xmlns:a16="http://schemas.microsoft.com/office/drawing/2014/main" id="{C674ABD6-3FCC-784B-B5CB-9E750C8884FA}"/>
              </a:ext>
            </a:extLst>
          </p:cNvPr>
          <p:cNvSpPr/>
          <p:nvPr/>
        </p:nvSpPr>
        <p:spPr>
          <a:xfrm>
            <a:off x="2803727" y="2110085"/>
            <a:ext cx="3536546" cy="923330"/>
          </a:xfrm>
          <a:prstGeom prst="rect">
            <a:avLst/>
          </a:prstGeom>
          <a:noFill/>
        </p:spPr>
        <p:txBody>
          <a:bodyPr wrap="non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p:txBody>
      </p:sp>
    </p:spTree>
    <p:extLst>
      <p:ext uri="{BB962C8B-B14F-4D97-AF65-F5344CB8AC3E}">
        <p14:creationId xmlns:p14="http://schemas.microsoft.com/office/powerpoint/2010/main" val="1441962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sp>
        <p:nvSpPr>
          <p:cNvPr id="3" name="Content Placeholder 2">
            <a:extLst>
              <a:ext uri="{FF2B5EF4-FFF2-40B4-BE49-F238E27FC236}">
                <a16:creationId xmlns:a16="http://schemas.microsoft.com/office/drawing/2014/main" id="{AD8308D9-AFFE-AF4F-A177-404443BE4CD6}"/>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408934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661492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Tree>
    <p:extLst>
      <p:ext uri="{BB962C8B-B14F-4D97-AF65-F5344CB8AC3E}">
        <p14:creationId xmlns:p14="http://schemas.microsoft.com/office/powerpoint/2010/main" val="1349356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8" name="Group 37">
            <a:extLst>
              <a:ext uri="{FF2B5EF4-FFF2-40B4-BE49-F238E27FC236}">
                <a16:creationId xmlns:a16="http://schemas.microsoft.com/office/drawing/2014/main" id="{A230F98A-7EFD-B843-A6AA-A58E9B6C0723}"/>
              </a:ext>
            </a:extLst>
          </p:cNvPr>
          <p:cNvGrpSpPr/>
          <p:nvPr/>
        </p:nvGrpSpPr>
        <p:grpSpPr>
          <a:xfrm>
            <a:off x="251056" y="1313321"/>
            <a:ext cx="3170840" cy="1862943"/>
            <a:chOff x="251056" y="1324910"/>
            <a:chExt cx="3170840" cy="1862943"/>
          </a:xfrm>
        </p:grpSpPr>
        <p:grpSp>
          <p:nvGrpSpPr>
            <p:cNvPr id="16" name="Group 15">
              <a:extLst>
                <a:ext uri="{FF2B5EF4-FFF2-40B4-BE49-F238E27FC236}">
                  <a16:creationId xmlns:a16="http://schemas.microsoft.com/office/drawing/2014/main" id="{81F1CA69-B1BF-7D47-A935-A8D8078A52A9}"/>
                </a:ext>
              </a:extLst>
            </p:cNvPr>
            <p:cNvGrpSpPr/>
            <p:nvPr/>
          </p:nvGrpSpPr>
          <p:grpSpPr>
            <a:xfrm>
              <a:off x="599769" y="1501274"/>
              <a:ext cx="2529797" cy="1686579"/>
              <a:chOff x="-3753" y="1989598"/>
              <a:chExt cx="1700120" cy="1686579"/>
            </a:xfrm>
          </p:grpSpPr>
          <p:sp>
            <p:nvSpPr>
              <p:cNvPr id="6" name="Rounded Rectangle 5">
                <a:extLst>
                  <a:ext uri="{FF2B5EF4-FFF2-40B4-BE49-F238E27FC236}">
                    <a16:creationId xmlns:a16="http://schemas.microsoft.com/office/drawing/2014/main" id="{D78464A8-1D7F-7047-B688-DA5B5CF3E103}"/>
                  </a:ext>
                </a:extLst>
              </p:cNvPr>
              <p:cNvSpPr/>
              <p:nvPr/>
            </p:nvSpPr>
            <p:spPr>
              <a:xfrm>
                <a:off x="4902" y="1989598"/>
                <a:ext cx="1691465" cy="116541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Freeform 6">
                <a:extLst>
                  <a:ext uri="{FF2B5EF4-FFF2-40B4-BE49-F238E27FC236}">
                    <a16:creationId xmlns:a16="http://schemas.microsoft.com/office/drawing/2014/main" id="{BEF8059F-24F3-8645-91DE-F51461A12992}"/>
                  </a:ext>
                </a:extLst>
              </p:cNvPr>
              <p:cNvSpPr/>
              <p:nvPr/>
            </p:nvSpPr>
            <p:spPr>
              <a:xfrm>
                <a:off x="-3753" y="3048644"/>
                <a:ext cx="156051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pic>
          <p:nvPicPr>
            <p:cNvPr id="24" name="Picture 23">
              <a:extLst>
                <a:ext uri="{FF2B5EF4-FFF2-40B4-BE49-F238E27FC236}">
                  <a16:creationId xmlns:a16="http://schemas.microsoft.com/office/drawing/2014/main" id="{A31C6708-66E8-8545-A453-3A6EF6165577}"/>
                </a:ext>
              </a:extLst>
            </p:cNvPr>
            <p:cNvPicPr>
              <a:picLocks noChangeAspect="1"/>
            </p:cNvPicPr>
            <p:nvPr/>
          </p:nvPicPr>
          <p:blipFill rotWithShape="1">
            <a:blip r:embed="rId2"/>
            <a:srcRect t="19935" b="43161"/>
            <a:stretch/>
          </p:blipFill>
          <p:spPr>
            <a:xfrm>
              <a:off x="251056" y="1324910"/>
              <a:ext cx="774700" cy="581163"/>
            </a:xfrm>
            <a:prstGeom prst="rect">
              <a:avLst/>
            </a:prstGeom>
          </p:spPr>
        </p:pic>
        <p:pic>
          <p:nvPicPr>
            <p:cNvPr id="28" name="Picture 27">
              <a:extLst>
                <a:ext uri="{FF2B5EF4-FFF2-40B4-BE49-F238E27FC236}">
                  <a16:creationId xmlns:a16="http://schemas.microsoft.com/office/drawing/2014/main" id="{08AE1B6B-043F-8047-90DA-130A3705EBAB}"/>
                </a:ext>
              </a:extLst>
            </p:cNvPr>
            <p:cNvPicPr>
              <a:picLocks noChangeAspect="1"/>
            </p:cNvPicPr>
            <p:nvPr/>
          </p:nvPicPr>
          <p:blipFill rotWithShape="1">
            <a:blip r:embed="rId2"/>
            <a:srcRect t="19935" b="43161"/>
            <a:stretch/>
          </p:blipFill>
          <p:spPr>
            <a:xfrm flipH="1" flipV="1">
              <a:off x="2647196" y="2403416"/>
              <a:ext cx="774700" cy="581163"/>
            </a:xfrm>
            <a:prstGeom prst="rect">
              <a:avLst/>
            </a:prstGeom>
          </p:spPr>
        </p:pic>
      </p:gr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2"/>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2"/>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4705145" y="3060876"/>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2"/>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2"/>
            <a:srcRect t="19935" b="43161"/>
            <a:stretch/>
          </p:blipFill>
          <p:spPr>
            <a:xfrm flipH="1" flipV="1">
              <a:off x="6882342" y="4150971"/>
              <a:ext cx="774700" cy="581163"/>
            </a:xfrm>
            <a:prstGeom prst="rect">
              <a:avLst/>
            </a:prstGeom>
          </p:spPr>
        </p:pic>
      </p:grpSp>
      <p:grpSp>
        <p:nvGrpSpPr>
          <p:cNvPr id="40" name="Group 39">
            <a:extLst>
              <a:ext uri="{FF2B5EF4-FFF2-40B4-BE49-F238E27FC236}">
                <a16:creationId xmlns:a16="http://schemas.microsoft.com/office/drawing/2014/main" id="{B13E7930-F707-6149-84CD-0CECDEA8C083}"/>
              </a:ext>
            </a:extLst>
          </p:cNvPr>
          <p:cNvGrpSpPr/>
          <p:nvPr/>
        </p:nvGrpSpPr>
        <p:grpSpPr>
          <a:xfrm>
            <a:off x="5913467" y="1283722"/>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2"/>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2"/>
            <a:srcRect t="19935" b="43161"/>
            <a:stretch/>
          </p:blipFill>
          <p:spPr>
            <a:xfrm flipH="1" flipV="1">
              <a:off x="8309607" y="2373817"/>
              <a:ext cx="774700" cy="581163"/>
            </a:xfrm>
            <a:prstGeom prst="rect">
              <a:avLst/>
            </a:prstGeom>
          </p:spPr>
        </p:pic>
      </p:grpSp>
      <p:grpSp>
        <p:nvGrpSpPr>
          <p:cNvPr id="43" name="Group 42">
            <a:extLst>
              <a:ext uri="{FF2B5EF4-FFF2-40B4-BE49-F238E27FC236}">
                <a16:creationId xmlns:a16="http://schemas.microsoft.com/office/drawing/2014/main" id="{69C28B96-24E4-474F-B286-2A182CE4A609}"/>
              </a:ext>
            </a:extLst>
          </p:cNvPr>
          <p:cNvGrpSpPr/>
          <p:nvPr/>
        </p:nvGrpSpPr>
        <p:grpSpPr>
          <a:xfrm>
            <a:off x="1417267" y="3091836"/>
            <a:ext cx="3209477" cy="1867508"/>
            <a:chOff x="1417267" y="3103425"/>
            <a:chExt cx="3209477" cy="1867508"/>
          </a:xfrm>
        </p:grpSpPr>
        <p:grpSp>
          <p:nvGrpSpPr>
            <p:cNvPr id="19" name="Group 18">
              <a:extLst>
                <a:ext uri="{FF2B5EF4-FFF2-40B4-BE49-F238E27FC236}">
                  <a16:creationId xmlns:a16="http://schemas.microsoft.com/office/drawing/2014/main" id="{1034B06C-1B0C-B044-A5A8-15EE7CB515FD}"/>
                </a:ext>
              </a:extLst>
            </p:cNvPr>
            <p:cNvGrpSpPr/>
            <p:nvPr/>
          </p:nvGrpSpPr>
          <p:grpSpPr>
            <a:xfrm>
              <a:off x="1725738" y="3307094"/>
              <a:ext cx="2614410" cy="1663839"/>
              <a:chOff x="5586950" y="1989598"/>
              <a:chExt cx="1691465" cy="1663839"/>
            </a:xfrm>
          </p:grpSpPr>
          <p:sp>
            <p:nvSpPr>
              <p:cNvPr id="12" name="Rounded Rectangle 11">
                <a:extLst>
                  <a:ext uri="{FF2B5EF4-FFF2-40B4-BE49-F238E27FC236}">
                    <a16:creationId xmlns:a16="http://schemas.microsoft.com/office/drawing/2014/main" id="{5AE436BA-5938-8C4C-8B4B-1C8A7103D849}"/>
                  </a:ext>
                </a:extLst>
              </p:cNvPr>
              <p:cNvSpPr/>
              <p:nvPr/>
            </p:nvSpPr>
            <p:spPr>
              <a:xfrm>
                <a:off x="5586950" y="1989598"/>
                <a:ext cx="1691465" cy="1165419"/>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Freeform 12">
                <a:extLst>
                  <a:ext uri="{FF2B5EF4-FFF2-40B4-BE49-F238E27FC236}">
                    <a16:creationId xmlns:a16="http://schemas.microsoft.com/office/drawing/2014/main" id="{F5361B16-0BFC-8A42-98F4-FDB69F10442E}"/>
                  </a:ext>
                </a:extLst>
              </p:cNvPr>
              <p:cNvSpPr/>
              <p:nvPr/>
            </p:nvSpPr>
            <p:spPr>
              <a:xfrm>
                <a:off x="5586950" y="3025904"/>
                <a:ext cx="152483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G. </a:t>
                </a:r>
                <a:r>
                  <a:rPr lang="en-US" sz="2000" kern="1200" dirty="0" err="1"/>
                  <a:t>Rua</a:t>
                </a:r>
                <a:endParaRPr lang="en-US" sz="2000" kern="1200" dirty="0"/>
              </a:p>
            </p:txBody>
          </p:sp>
        </p:grpSp>
        <p:grpSp>
          <p:nvGrpSpPr>
            <p:cNvPr id="42" name="Group 41">
              <a:extLst>
                <a:ext uri="{FF2B5EF4-FFF2-40B4-BE49-F238E27FC236}">
                  <a16:creationId xmlns:a16="http://schemas.microsoft.com/office/drawing/2014/main" id="{143772C5-22DE-8A4E-8A63-BAF52F024184}"/>
                </a:ext>
              </a:extLst>
            </p:cNvPr>
            <p:cNvGrpSpPr/>
            <p:nvPr/>
          </p:nvGrpSpPr>
          <p:grpSpPr>
            <a:xfrm>
              <a:off x="1417267" y="3103425"/>
              <a:ext cx="3209477" cy="1659669"/>
              <a:chOff x="1664552" y="3090557"/>
              <a:chExt cx="3209477" cy="1659669"/>
            </a:xfrm>
          </p:grpSpPr>
          <p:pic>
            <p:nvPicPr>
              <p:cNvPr id="31" name="Picture 30">
                <a:extLst>
                  <a:ext uri="{FF2B5EF4-FFF2-40B4-BE49-F238E27FC236}">
                    <a16:creationId xmlns:a16="http://schemas.microsoft.com/office/drawing/2014/main" id="{FB133011-CDC0-EC40-831F-F75E71679024}"/>
                  </a:ext>
                </a:extLst>
              </p:cNvPr>
              <p:cNvPicPr>
                <a:picLocks noChangeAspect="1"/>
              </p:cNvPicPr>
              <p:nvPr/>
            </p:nvPicPr>
            <p:blipFill rotWithShape="1">
              <a:blip r:embed="rId2"/>
              <a:srcRect t="19935" b="43161"/>
              <a:stretch/>
            </p:blipFill>
            <p:spPr>
              <a:xfrm>
                <a:off x="1664552" y="3090557"/>
                <a:ext cx="774700" cy="581163"/>
              </a:xfrm>
              <a:prstGeom prst="rect">
                <a:avLst/>
              </a:prstGeom>
            </p:spPr>
          </p:pic>
          <p:pic>
            <p:nvPicPr>
              <p:cNvPr id="32" name="Picture 31">
                <a:extLst>
                  <a:ext uri="{FF2B5EF4-FFF2-40B4-BE49-F238E27FC236}">
                    <a16:creationId xmlns:a16="http://schemas.microsoft.com/office/drawing/2014/main" id="{41CF5587-3651-7147-9B0A-DEA0C8620482}"/>
                  </a:ext>
                </a:extLst>
              </p:cNvPr>
              <p:cNvPicPr>
                <a:picLocks noChangeAspect="1"/>
              </p:cNvPicPr>
              <p:nvPr/>
            </p:nvPicPr>
            <p:blipFill rotWithShape="1">
              <a:blip r:embed="rId2"/>
              <a:srcRect t="19935" b="43161"/>
              <a:stretch/>
            </p:blipFill>
            <p:spPr>
              <a:xfrm flipH="1" flipV="1">
                <a:off x="4099329" y="4169063"/>
                <a:ext cx="774700" cy="581163"/>
              </a:xfrm>
              <a:prstGeom prst="rect">
                <a:avLst/>
              </a:prstGeom>
            </p:spPr>
          </p:pic>
          <p:sp>
            <p:nvSpPr>
              <p:cNvPr id="37" name="TextBox 36">
                <a:extLst>
                  <a:ext uri="{FF2B5EF4-FFF2-40B4-BE49-F238E27FC236}">
                    <a16:creationId xmlns:a16="http://schemas.microsoft.com/office/drawing/2014/main" id="{B04A6192-051B-1A48-B81C-7FFB8F7437EC}"/>
                  </a:ext>
                </a:extLst>
              </p:cNvPr>
              <p:cNvSpPr txBox="1"/>
              <p:nvPr/>
            </p:nvSpPr>
            <p:spPr>
              <a:xfrm>
                <a:off x="2076085" y="3338743"/>
                <a:ext cx="2376971" cy="1092607"/>
              </a:xfrm>
              <a:prstGeom prst="rect">
                <a:avLst/>
              </a:prstGeom>
              <a:noFill/>
            </p:spPr>
            <p:txBody>
              <a:bodyPr wrap="square" rIns="91440" rtlCol="0">
                <a:spAutoFit/>
              </a:bodyPr>
              <a:lstStyle/>
              <a:p>
                <a:r>
                  <a:rPr lang="en-US" sz="1300" dirty="0">
                    <a:solidFill>
                      <a:schemeClr val="bg1"/>
                    </a:solidFill>
                  </a:rPr>
                  <a:t>     Collaboration was great.  </a:t>
                </a:r>
              </a:p>
              <a:p>
                <a:pPr algn="just"/>
                <a:r>
                  <a:rPr lang="en-US" sz="1300" dirty="0">
                    <a:solidFill>
                      <a:schemeClr val="bg1"/>
                    </a:solidFill>
                  </a:rPr>
                  <a:t>We could have used Pivotal Tracker better.  In future, I will include preparation activities as sub-stories or tasks to stories.</a:t>
                </a:r>
              </a:p>
            </p:txBody>
          </p:sp>
        </p:grpSp>
      </p:grpSp>
      <p:sp>
        <p:nvSpPr>
          <p:cNvPr id="44" name="TextBox 43">
            <a:extLst>
              <a:ext uri="{FF2B5EF4-FFF2-40B4-BE49-F238E27FC236}">
                <a16:creationId xmlns:a16="http://schemas.microsoft.com/office/drawing/2014/main" id="{3F3A9706-7130-A642-911F-4F9CD502C1AC}"/>
              </a:ext>
            </a:extLst>
          </p:cNvPr>
          <p:cNvSpPr txBox="1"/>
          <p:nvPr/>
        </p:nvSpPr>
        <p:spPr>
          <a:xfrm>
            <a:off x="5046989" y="3282637"/>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5" name="TextBox 44">
            <a:extLst>
              <a:ext uri="{FF2B5EF4-FFF2-40B4-BE49-F238E27FC236}">
                <a16:creationId xmlns:a16="http://schemas.microsoft.com/office/drawing/2014/main" id="{21168437-CF9D-0D4A-B7A8-25558BF20836}"/>
              </a:ext>
            </a:extLst>
          </p:cNvPr>
          <p:cNvSpPr txBox="1"/>
          <p:nvPr/>
        </p:nvSpPr>
        <p:spPr>
          <a:xfrm>
            <a:off x="586890"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7" name="TextBox 46">
            <a:extLst>
              <a:ext uri="{FF2B5EF4-FFF2-40B4-BE49-F238E27FC236}">
                <a16:creationId xmlns:a16="http://schemas.microsoft.com/office/drawing/2014/main" id="{8768DFE4-682D-6A40-B37D-0D0723C96C1B}"/>
              </a:ext>
            </a:extLst>
          </p:cNvPr>
          <p:cNvSpPr txBox="1"/>
          <p:nvPr/>
        </p:nvSpPr>
        <p:spPr>
          <a:xfrm>
            <a:off x="6243884"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Tree>
    <p:extLst>
      <p:ext uri="{BB962C8B-B14F-4D97-AF65-F5344CB8AC3E}">
        <p14:creationId xmlns:p14="http://schemas.microsoft.com/office/powerpoint/2010/main" val="676606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a:xfrm>
            <a:off x="533400" y="412371"/>
            <a:ext cx="8153400" cy="652463"/>
          </a:xfrm>
        </p:spPr>
        <p:txBody>
          <a:bodyPr>
            <a:normAutofit fontScale="90000"/>
          </a:bodyPr>
          <a:lstStyle/>
          <a:p>
            <a:r>
              <a:rPr lang="en-US" dirty="0"/>
              <a:t>Lessons Learned</a:t>
            </a:r>
          </a:p>
        </p:txBody>
      </p:sp>
      <p:sp>
        <p:nvSpPr>
          <p:cNvPr id="6" name="Text Placeholder 5">
            <a:extLst>
              <a:ext uri="{FF2B5EF4-FFF2-40B4-BE49-F238E27FC236}">
                <a16:creationId xmlns:a16="http://schemas.microsoft.com/office/drawing/2014/main" id="{29958212-5875-8F49-9A87-629E06B10340}"/>
              </a:ext>
            </a:extLst>
          </p:cNvPr>
          <p:cNvSpPr>
            <a:spLocks noGrp="1"/>
          </p:cNvSpPr>
          <p:nvPr>
            <p:ph type="body" sz="quarter" idx="1"/>
          </p:nvPr>
        </p:nvSpPr>
        <p:spPr>
          <a:xfrm>
            <a:off x="609600" y="1314450"/>
            <a:ext cx="3886200" cy="365760"/>
          </a:xfrm>
        </p:spPr>
        <p:txBody>
          <a:bodyPr>
            <a:normAutofit lnSpcReduction="10000"/>
          </a:bodyPr>
          <a:lstStyle/>
          <a:p>
            <a:r>
              <a:rPr lang="en-US" dirty="0"/>
              <a:t>Giuseppe Vaccaro</a:t>
            </a:r>
          </a:p>
        </p:txBody>
      </p:sp>
      <p:sp>
        <p:nvSpPr>
          <p:cNvPr id="8" name="Text Placeholder 7">
            <a:extLst>
              <a:ext uri="{FF2B5EF4-FFF2-40B4-BE49-F238E27FC236}">
                <a16:creationId xmlns:a16="http://schemas.microsoft.com/office/drawing/2014/main" id="{3DA86424-04B6-5C44-96FA-4141230DB83C}"/>
              </a:ext>
            </a:extLst>
          </p:cNvPr>
          <p:cNvSpPr>
            <a:spLocks noGrp="1"/>
          </p:cNvSpPr>
          <p:nvPr>
            <p:ph type="body" sz="quarter" idx="3"/>
          </p:nvPr>
        </p:nvSpPr>
        <p:spPr>
          <a:xfrm>
            <a:off x="609600" y="2576576"/>
            <a:ext cx="3886200" cy="365760"/>
          </a:xfrm>
        </p:spPr>
        <p:txBody>
          <a:bodyPr>
            <a:normAutofit lnSpcReduction="10000"/>
          </a:bodyPr>
          <a:lstStyle/>
          <a:p>
            <a:r>
              <a:rPr lang="en-US" dirty="0"/>
              <a:t>Patty Thrall</a:t>
            </a:r>
          </a:p>
        </p:txBody>
      </p:sp>
      <p:sp>
        <p:nvSpPr>
          <p:cNvPr id="12" name="Text Placeholder 7">
            <a:extLst>
              <a:ext uri="{FF2B5EF4-FFF2-40B4-BE49-F238E27FC236}">
                <a16:creationId xmlns:a16="http://schemas.microsoft.com/office/drawing/2014/main" id="{6FAF6220-7051-2949-89E2-90426327556D}"/>
              </a:ext>
            </a:extLst>
          </p:cNvPr>
          <p:cNvSpPr txBox="1">
            <a:spLocks/>
          </p:cNvSpPr>
          <p:nvPr/>
        </p:nvSpPr>
        <p:spPr>
          <a:xfrm>
            <a:off x="609600" y="3823680"/>
            <a:ext cx="3886200" cy="365760"/>
          </a:xfrm>
          <a:prstGeom prst="rect">
            <a:avLst/>
          </a:prstGeom>
          <a:solidFill>
            <a:schemeClr val="accent3"/>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Mike Smith</a:t>
            </a:r>
          </a:p>
        </p:txBody>
      </p:sp>
      <p:sp>
        <p:nvSpPr>
          <p:cNvPr id="14" name="Content Placeholder 6">
            <a:extLst>
              <a:ext uri="{FF2B5EF4-FFF2-40B4-BE49-F238E27FC236}">
                <a16:creationId xmlns:a16="http://schemas.microsoft.com/office/drawing/2014/main" id="{6D6896AB-41D6-F049-8799-6029A2B3BB00}"/>
              </a:ext>
            </a:extLst>
          </p:cNvPr>
          <p:cNvSpPr txBox="1">
            <a:spLocks/>
          </p:cNvSpPr>
          <p:nvPr/>
        </p:nvSpPr>
        <p:spPr>
          <a:xfrm>
            <a:off x="4800600" y="1738647"/>
            <a:ext cx="3886200" cy="731520"/>
          </a:xfrm>
          <a:prstGeom prst="rect">
            <a:avLst/>
          </a:prstGeom>
        </p:spPr>
        <p:txBody>
          <a:bodyPr vert="horz" lIns="45720" rIns="45720">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15" name="Text Placeholder 5">
            <a:extLst>
              <a:ext uri="{FF2B5EF4-FFF2-40B4-BE49-F238E27FC236}">
                <a16:creationId xmlns:a16="http://schemas.microsoft.com/office/drawing/2014/main" id="{65497082-CEF9-BF48-A062-170950DCE8C0}"/>
              </a:ext>
            </a:extLst>
          </p:cNvPr>
          <p:cNvSpPr txBox="1">
            <a:spLocks/>
          </p:cNvSpPr>
          <p:nvPr/>
        </p:nvSpPr>
        <p:spPr>
          <a:xfrm>
            <a:off x="4800600" y="1314450"/>
            <a:ext cx="3886200" cy="365760"/>
          </a:xfrm>
          <a:prstGeom prst="rect">
            <a:avLst/>
          </a:prstGeom>
          <a:solidFill>
            <a:schemeClr val="accent1"/>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Gabriel </a:t>
            </a:r>
            <a:r>
              <a:rPr lang="en-US" dirty="0" err="1"/>
              <a:t>Rua</a:t>
            </a:r>
            <a:endParaRPr lang="en-US" dirty="0"/>
          </a:p>
        </p:txBody>
      </p:sp>
      <p:sp>
        <p:nvSpPr>
          <p:cNvPr id="16" name="Text Placeholder 7">
            <a:extLst>
              <a:ext uri="{FF2B5EF4-FFF2-40B4-BE49-F238E27FC236}">
                <a16:creationId xmlns:a16="http://schemas.microsoft.com/office/drawing/2014/main" id="{180F6303-6258-ED41-9C44-387D8254E44A}"/>
              </a:ext>
            </a:extLst>
          </p:cNvPr>
          <p:cNvSpPr txBox="1">
            <a:spLocks/>
          </p:cNvSpPr>
          <p:nvPr/>
        </p:nvSpPr>
        <p:spPr>
          <a:xfrm>
            <a:off x="4800600" y="2576576"/>
            <a:ext cx="3886200" cy="365760"/>
          </a:xfrm>
          <a:prstGeom prst="rect">
            <a:avLst/>
          </a:prstGeom>
          <a:solidFill>
            <a:schemeClr val="tx2"/>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t>Yigit</a:t>
            </a:r>
            <a:r>
              <a:rPr lang="en-US" dirty="0"/>
              <a:t> </a:t>
            </a:r>
            <a:r>
              <a:rPr lang="en-US" dirty="0" err="1"/>
              <a:t>Katkici</a:t>
            </a:r>
            <a:endParaRPr lang="en-US" dirty="0"/>
          </a:p>
        </p:txBody>
      </p:sp>
      <p:sp>
        <p:nvSpPr>
          <p:cNvPr id="23" name="Content Placeholder 6">
            <a:extLst>
              <a:ext uri="{FF2B5EF4-FFF2-40B4-BE49-F238E27FC236}">
                <a16:creationId xmlns:a16="http://schemas.microsoft.com/office/drawing/2014/main" id="{7B7382DA-7C87-1B47-AFD6-E0659C8483A7}"/>
              </a:ext>
            </a:extLst>
          </p:cNvPr>
          <p:cNvSpPr txBox="1">
            <a:spLocks/>
          </p:cNvSpPr>
          <p:nvPr/>
        </p:nvSpPr>
        <p:spPr>
          <a:xfrm>
            <a:off x="4800600" y="3013652"/>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4" name="Content Placeholder 6">
            <a:extLst>
              <a:ext uri="{FF2B5EF4-FFF2-40B4-BE49-F238E27FC236}">
                <a16:creationId xmlns:a16="http://schemas.microsoft.com/office/drawing/2014/main" id="{DF0065DA-DFC6-3847-9C13-B8B708B4DA20}"/>
              </a:ext>
            </a:extLst>
          </p:cNvPr>
          <p:cNvSpPr txBox="1">
            <a:spLocks/>
          </p:cNvSpPr>
          <p:nvPr/>
        </p:nvSpPr>
        <p:spPr>
          <a:xfrm>
            <a:off x="609600" y="4253728"/>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Praeseipsumnt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7" name="Content Placeholder 6">
            <a:extLst>
              <a:ext uri="{FF2B5EF4-FFF2-40B4-BE49-F238E27FC236}">
                <a16:creationId xmlns:a16="http://schemas.microsoft.com/office/drawing/2014/main" id="{1B5213E9-10F6-6840-A662-7D7F117A242A}"/>
              </a:ext>
            </a:extLst>
          </p:cNvPr>
          <p:cNvSpPr txBox="1">
            <a:spLocks/>
          </p:cNvSpPr>
          <p:nvPr/>
        </p:nvSpPr>
        <p:spPr>
          <a:xfrm>
            <a:off x="609600" y="1738647"/>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8" name="Content Placeholder 6">
            <a:extLst>
              <a:ext uri="{FF2B5EF4-FFF2-40B4-BE49-F238E27FC236}">
                <a16:creationId xmlns:a16="http://schemas.microsoft.com/office/drawing/2014/main" id="{51F1D4DF-0DE0-FF46-896B-8DF5BE989119}"/>
              </a:ext>
            </a:extLst>
          </p:cNvPr>
          <p:cNvSpPr txBox="1">
            <a:spLocks/>
          </p:cNvSpPr>
          <p:nvPr/>
        </p:nvSpPr>
        <p:spPr>
          <a:xfrm>
            <a:off x="609600" y="3013652"/>
            <a:ext cx="3886200" cy="731520"/>
          </a:xfrm>
          <a:prstGeom prst="rect">
            <a:avLst/>
          </a:prstGeom>
        </p:spPr>
        <p:txBody>
          <a:bodyPr vert="horz" lIns="45720" rIns="45720">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7534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p:txBody>
          <a:bodyPr>
            <a:normAutofit fontScale="90000"/>
          </a:bodyPr>
          <a:lstStyle/>
          <a:p>
            <a:r>
              <a:rPr lang="en-US" dirty="0"/>
              <a:t>Lessons Learned</a:t>
            </a:r>
          </a:p>
        </p:txBody>
      </p:sp>
      <p:graphicFrame>
        <p:nvGraphicFramePr>
          <p:cNvPr id="7" name="Content Placeholder 6">
            <a:extLst>
              <a:ext uri="{FF2B5EF4-FFF2-40B4-BE49-F238E27FC236}">
                <a16:creationId xmlns:a16="http://schemas.microsoft.com/office/drawing/2014/main" id="{27BED72B-C88C-CF4C-BFE2-81BCB9E78731}"/>
              </a:ext>
            </a:extLst>
          </p:cNvPr>
          <p:cNvGraphicFramePr>
            <a:graphicFrameLocks noGrp="1"/>
          </p:cNvGraphicFramePr>
          <p:nvPr>
            <p:ph sz="quarter" idx="1"/>
            <p:extLst>
              <p:ext uri="{D42A27DB-BD31-4B8C-83A1-F6EECF244321}">
                <p14:modId xmlns:p14="http://schemas.microsoft.com/office/powerpoint/2010/main" val="3347980407"/>
              </p:ext>
            </p:extLst>
          </p:nvPr>
        </p:nvGraphicFramePr>
        <p:xfrm>
          <a:off x="612775" y="1200150"/>
          <a:ext cx="8153399" cy="3443365"/>
        </p:xfrm>
        <a:graphic>
          <a:graphicData uri="http://schemas.openxmlformats.org/drawingml/2006/table">
            <a:tbl>
              <a:tblPr firstRow="1" firstCol="1" bandRow="1">
                <a:tableStyleId>{21E4AEA4-8DFA-4A89-87EB-49C32662AFE0}</a:tableStyleId>
              </a:tblPr>
              <a:tblGrid>
                <a:gridCol w="1611086">
                  <a:extLst>
                    <a:ext uri="{9D8B030D-6E8A-4147-A177-3AD203B41FA5}">
                      <a16:colId xmlns:a16="http://schemas.microsoft.com/office/drawing/2014/main" val="2519203418"/>
                    </a:ext>
                  </a:extLst>
                </a:gridCol>
                <a:gridCol w="2180771">
                  <a:extLst>
                    <a:ext uri="{9D8B030D-6E8A-4147-A177-3AD203B41FA5}">
                      <a16:colId xmlns:a16="http://schemas.microsoft.com/office/drawing/2014/main" val="3308810304"/>
                    </a:ext>
                  </a:extLst>
                </a:gridCol>
                <a:gridCol w="2180771">
                  <a:extLst>
                    <a:ext uri="{9D8B030D-6E8A-4147-A177-3AD203B41FA5}">
                      <a16:colId xmlns:a16="http://schemas.microsoft.com/office/drawing/2014/main" val="3777595575"/>
                    </a:ext>
                  </a:extLst>
                </a:gridCol>
                <a:gridCol w="2180771">
                  <a:extLst>
                    <a:ext uri="{9D8B030D-6E8A-4147-A177-3AD203B41FA5}">
                      <a16:colId xmlns:a16="http://schemas.microsoft.com/office/drawing/2014/main" val="4161483210"/>
                    </a:ext>
                  </a:extLst>
                </a:gridCol>
              </a:tblGrid>
              <a:tr h="560657">
                <a:tc>
                  <a:txBody>
                    <a:bodyPr/>
                    <a:lstStyle/>
                    <a:p>
                      <a:endParaRPr lang="en-US" dirty="0"/>
                    </a:p>
                  </a:txBody>
                  <a:tcPr anchor="ctr">
                    <a:solidFill>
                      <a:schemeClr val="bg1"/>
                    </a:solidFill>
                  </a:tcPr>
                </a:tc>
                <a:tc>
                  <a:txBody>
                    <a:bodyPr/>
                    <a:lstStyle/>
                    <a:p>
                      <a:pPr algn="ctr"/>
                      <a:r>
                        <a:rPr lang="en-US" dirty="0"/>
                        <a:t>What went well</a:t>
                      </a:r>
                    </a:p>
                  </a:txBody>
                  <a:tcPr anchor="ctr"/>
                </a:tc>
                <a:tc>
                  <a:txBody>
                    <a:bodyPr/>
                    <a:lstStyle/>
                    <a:p>
                      <a:pPr algn="ctr"/>
                      <a:r>
                        <a:rPr lang="en-US" dirty="0"/>
                        <a:t>What could have been better</a:t>
                      </a:r>
                    </a:p>
                  </a:txBody>
                  <a:tcPr anchor="ctr"/>
                </a:tc>
                <a:tc>
                  <a:txBody>
                    <a:bodyPr/>
                    <a:lstStyle/>
                    <a:p>
                      <a:pPr algn="ctr"/>
                      <a:r>
                        <a:rPr lang="en-US" dirty="0"/>
                        <a:t>How will I apply in real life</a:t>
                      </a:r>
                    </a:p>
                  </a:txBody>
                  <a:tcPr anchor="ctr"/>
                </a:tc>
                <a:extLst>
                  <a:ext uri="{0D108BD9-81ED-4DB2-BD59-A6C34878D82A}">
                    <a16:rowId xmlns:a16="http://schemas.microsoft.com/office/drawing/2014/main" val="1481321329"/>
                  </a:ext>
                </a:extLst>
              </a:tr>
              <a:tr h="560657">
                <a:tc>
                  <a:txBody>
                    <a:bodyPr/>
                    <a:lstStyle/>
                    <a:p>
                      <a:r>
                        <a:rPr lang="en-US" dirty="0"/>
                        <a:t>P. Thrall</a:t>
                      </a:r>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2597663318"/>
                  </a:ext>
                </a:extLst>
              </a:tr>
              <a:tr h="560657">
                <a:tc>
                  <a:txBody>
                    <a:bodyPr/>
                    <a:lstStyle/>
                    <a:p>
                      <a:r>
                        <a:rPr lang="en-US" dirty="0"/>
                        <a:t>G. </a:t>
                      </a:r>
                      <a:r>
                        <a:rPr lang="en-US" dirty="0" err="1"/>
                        <a:t>Vicarro</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572098557"/>
                  </a:ext>
                </a:extLst>
              </a:tr>
              <a:tr h="560657">
                <a:tc>
                  <a:txBody>
                    <a:bodyPr/>
                    <a:lstStyle/>
                    <a:p>
                      <a:r>
                        <a:rPr lang="en-US" dirty="0"/>
                        <a:t>M. Smith</a:t>
                      </a:r>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4128074460"/>
                  </a:ext>
                </a:extLst>
              </a:tr>
              <a:tr h="560657">
                <a:tc>
                  <a:txBody>
                    <a:bodyPr/>
                    <a:lstStyle/>
                    <a:p>
                      <a:r>
                        <a:rPr lang="en-US" dirty="0"/>
                        <a:t>G. </a:t>
                      </a:r>
                      <a:r>
                        <a:rPr lang="en-US" dirty="0" err="1"/>
                        <a:t>Rua</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1046750601"/>
                  </a:ext>
                </a:extLst>
              </a:tr>
              <a:tr h="560657">
                <a:tc>
                  <a:txBody>
                    <a:bodyPr/>
                    <a:lstStyle/>
                    <a:p>
                      <a:r>
                        <a:rPr lang="en-US" dirty="0"/>
                        <a:t>Y. </a:t>
                      </a:r>
                      <a:r>
                        <a:rPr lang="en-US" dirty="0" err="1"/>
                        <a:t>Katkici</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2018771186"/>
                  </a:ext>
                </a:extLst>
              </a:tr>
            </a:tbl>
          </a:graphicData>
        </a:graphic>
      </p:graphicFrame>
      <p:sp>
        <p:nvSpPr>
          <p:cNvPr id="8" name="TextBox 7">
            <a:extLst>
              <a:ext uri="{FF2B5EF4-FFF2-40B4-BE49-F238E27FC236}">
                <a16:creationId xmlns:a16="http://schemas.microsoft.com/office/drawing/2014/main" id="{CE7E9200-EA62-204E-B3CB-20A1E3E3AFEF}"/>
              </a:ext>
            </a:extLst>
          </p:cNvPr>
          <p:cNvSpPr txBox="1"/>
          <p:nvPr/>
        </p:nvSpPr>
        <p:spPr>
          <a:xfrm>
            <a:off x="8953995" y="1828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826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F680-0C33-3A46-9C8C-0E368C18E35C}"/>
              </a:ext>
            </a:extLst>
          </p:cNvPr>
          <p:cNvSpPr>
            <a:spLocks noGrp="1"/>
          </p:cNvSpPr>
          <p:nvPr>
            <p:ph type="title"/>
          </p:nvPr>
        </p:nvSpPr>
        <p:spPr/>
        <p:txBody>
          <a:bodyPr>
            <a:normAutofit fontScale="90000"/>
          </a:bodyPr>
          <a:lstStyle/>
          <a:p>
            <a:r>
              <a:rPr lang="en-US" dirty="0"/>
              <a:t>Lessons Learned</a:t>
            </a:r>
          </a:p>
        </p:txBody>
      </p:sp>
      <p:sp>
        <p:nvSpPr>
          <p:cNvPr id="10" name="Rectangle 9">
            <a:extLst>
              <a:ext uri="{FF2B5EF4-FFF2-40B4-BE49-F238E27FC236}">
                <a16:creationId xmlns:a16="http://schemas.microsoft.com/office/drawing/2014/main" id="{AE248A43-DA3B-4747-96D9-0EBBA68CC3CD}"/>
              </a:ext>
            </a:extLst>
          </p:cNvPr>
          <p:cNvSpPr/>
          <p:nvPr/>
        </p:nvSpPr>
        <p:spPr>
          <a:xfrm>
            <a:off x="2243766" y="1280160"/>
            <a:ext cx="1630045" cy="3111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1" name="Straight Connector 10">
            <a:extLst>
              <a:ext uri="{FF2B5EF4-FFF2-40B4-BE49-F238E27FC236}">
                <a16:creationId xmlns:a16="http://schemas.microsoft.com/office/drawing/2014/main" id="{BC53BA69-90A8-9E40-B946-57671726832F}"/>
              </a:ext>
            </a:extLst>
          </p:cNvPr>
          <p:cNvSpPr/>
          <p:nvPr/>
        </p:nvSpPr>
        <p:spPr>
          <a:xfrm>
            <a:off x="2243766" y="1280160"/>
            <a:ext cx="163" cy="3566160"/>
          </a:xfrm>
          <a:prstGeom prst="line">
            <a:avLst/>
          </a:prstGeom>
          <a:ln>
            <a:solidFill>
              <a:srgbClr val="787D5D"/>
            </a:solidFill>
          </a:ln>
        </p:spPr>
        <p:style>
          <a:lnRef idx="2">
            <a:schemeClr val="accent3"/>
          </a:lnRef>
          <a:fillRef idx="0">
            <a:schemeClr val="accent3"/>
          </a:fillRef>
          <a:effectRef idx="1">
            <a:schemeClr val="accent3"/>
          </a:effectRef>
          <a:fontRef idx="minor">
            <a:schemeClr val="tx1"/>
          </a:fontRef>
        </p:style>
      </p:sp>
      <p:sp>
        <p:nvSpPr>
          <p:cNvPr id="13" name="Rectangle 12">
            <a:extLst>
              <a:ext uri="{FF2B5EF4-FFF2-40B4-BE49-F238E27FC236}">
                <a16:creationId xmlns:a16="http://schemas.microsoft.com/office/drawing/2014/main" id="{5D05F195-6EB2-0543-BF3D-C103B8F522BC}"/>
              </a:ext>
            </a:extLst>
          </p:cNvPr>
          <p:cNvSpPr/>
          <p:nvPr/>
        </p:nvSpPr>
        <p:spPr>
          <a:xfrm>
            <a:off x="3874452" y="1280160"/>
            <a:ext cx="1630045" cy="31115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4" name="Straight Connector 13">
            <a:extLst>
              <a:ext uri="{FF2B5EF4-FFF2-40B4-BE49-F238E27FC236}">
                <a16:creationId xmlns:a16="http://schemas.microsoft.com/office/drawing/2014/main" id="{F31E33A5-C050-024D-9972-0C2CEF90A56C}"/>
              </a:ext>
            </a:extLst>
          </p:cNvPr>
          <p:cNvSpPr/>
          <p:nvPr/>
        </p:nvSpPr>
        <p:spPr>
          <a:xfrm>
            <a:off x="3874452" y="1280160"/>
            <a:ext cx="163" cy="3566160"/>
          </a:xfrm>
          <a:prstGeom prst="line">
            <a:avLst/>
          </a:prstGeom>
          <a:ln>
            <a:solidFill>
              <a:srgbClr val="AB7942"/>
            </a:solidFill>
          </a:ln>
        </p:spPr>
        <p:style>
          <a:lnRef idx="2">
            <a:schemeClr val="accent4"/>
          </a:lnRef>
          <a:fillRef idx="0">
            <a:schemeClr val="accent4"/>
          </a:fillRef>
          <a:effectRef idx="1">
            <a:schemeClr val="accent4"/>
          </a:effectRef>
          <a:fontRef idx="minor">
            <a:schemeClr val="tx1"/>
          </a:fontRef>
        </p:style>
      </p:sp>
      <p:sp>
        <p:nvSpPr>
          <p:cNvPr id="16" name="Rectangle 15">
            <a:extLst>
              <a:ext uri="{FF2B5EF4-FFF2-40B4-BE49-F238E27FC236}">
                <a16:creationId xmlns:a16="http://schemas.microsoft.com/office/drawing/2014/main" id="{7055AAF4-4FE9-DF4E-9F10-F0B1E9D8E452}"/>
              </a:ext>
            </a:extLst>
          </p:cNvPr>
          <p:cNvSpPr/>
          <p:nvPr/>
        </p:nvSpPr>
        <p:spPr>
          <a:xfrm>
            <a:off x="5505138" y="1280160"/>
            <a:ext cx="1630045" cy="3111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7" name="Straight Connector 16">
            <a:extLst>
              <a:ext uri="{FF2B5EF4-FFF2-40B4-BE49-F238E27FC236}">
                <a16:creationId xmlns:a16="http://schemas.microsoft.com/office/drawing/2014/main" id="{02C6874D-1F02-AE4B-81EB-FA80D5A20DAC}"/>
              </a:ext>
            </a:extLst>
          </p:cNvPr>
          <p:cNvSpPr/>
          <p:nvPr/>
        </p:nvSpPr>
        <p:spPr>
          <a:xfrm>
            <a:off x="5505138" y="1280160"/>
            <a:ext cx="163" cy="3566160"/>
          </a:xfrm>
          <a:prstGeom prst="line">
            <a:avLst/>
          </a:prstGeom>
          <a:ln>
            <a:solidFill>
              <a:srgbClr val="6B859A"/>
            </a:solidFill>
          </a:ln>
        </p:spPr>
        <p:style>
          <a:lnRef idx="2">
            <a:schemeClr val="accent1"/>
          </a:lnRef>
          <a:fillRef idx="0">
            <a:schemeClr val="accent1"/>
          </a:fillRef>
          <a:effectRef idx="1">
            <a:schemeClr val="accent1"/>
          </a:effectRef>
          <a:fontRef idx="minor">
            <a:schemeClr val="tx1"/>
          </a:fontRef>
        </p:style>
      </p:sp>
      <p:sp>
        <p:nvSpPr>
          <p:cNvPr id="19" name="Rectangle 18">
            <a:extLst>
              <a:ext uri="{FF2B5EF4-FFF2-40B4-BE49-F238E27FC236}">
                <a16:creationId xmlns:a16="http://schemas.microsoft.com/office/drawing/2014/main" id="{2DE69F03-9A90-7F4D-ADB5-BE997FF9991D}"/>
              </a:ext>
            </a:extLst>
          </p:cNvPr>
          <p:cNvSpPr/>
          <p:nvPr/>
        </p:nvSpPr>
        <p:spPr>
          <a:xfrm>
            <a:off x="7135824" y="1280160"/>
            <a:ext cx="1630045" cy="31115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20" name="Straight Connector 19">
            <a:extLst>
              <a:ext uri="{FF2B5EF4-FFF2-40B4-BE49-F238E27FC236}">
                <a16:creationId xmlns:a16="http://schemas.microsoft.com/office/drawing/2014/main" id="{BF810483-A5FE-A44E-B32A-60771EFB4EB9}"/>
              </a:ext>
            </a:extLst>
          </p:cNvPr>
          <p:cNvSpPr/>
          <p:nvPr/>
        </p:nvSpPr>
        <p:spPr>
          <a:xfrm>
            <a:off x="7135824" y="1280160"/>
            <a:ext cx="163" cy="3566160"/>
          </a:xfrm>
          <a:prstGeom prst="line">
            <a:avLst/>
          </a:prstGeom>
          <a:ln>
            <a:solidFill>
              <a:srgbClr val="6D6565"/>
            </a:solidFill>
          </a:ln>
        </p:spPr>
        <p:style>
          <a:lnRef idx="2">
            <a:schemeClr val="accent6"/>
          </a:lnRef>
          <a:fillRef idx="0">
            <a:schemeClr val="accent6"/>
          </a:fillRef>
          <a:effectRef idx="1">
            <a:schemeClr val="accent6"/>
          </a:effectRef>
          <a:fontRef idx="minor">
            <a:schemeClr val="tx1"/>
          </a:fontRef>
        </p:style>
      </p:sp>
      <p:sp>
        <p:nvSpPr>
          <p:cNvPr id="22" name="Straight Connector 21">
            <a:extLst>
              <a:ext uri="{FF2B5EF4-FFF2-40B4-BE49-F238E27FC236}">
                <a16:creationId xmlns:a16="http://schemas.microsoft.com/office/drawing/2014/main" id="{4BD8914B-2E43-B247-8A12-E47564CE4A94}"/>
              </a:ext>
            </a:extLst>
          </p:cNvPr>
          <p:cNvSpPr/>
          <p:nvPr/>
        </p:nvSpPr>
        <p:spPr>
          <a:xfrm flipH="1">
            <a:off x="608943" y="1280160"/>
            <a:ext cx="4137" cy="3566160"/>
          </a:xfrm>
          <a:prstGeom prst="line">
            <a:avLst/>
          </a:prstGeom>
          <a:ln>
            <a:solidFill>
              <a:srgbClr val="AB7942"/>
            </a:solidFill>
          </a:ln>
        </p:spPr>
        <p:style>
          <a:lnRef idx="2">
            <a:schemeClr val="accent2"/>
          </a:lnRef>
          <a:fillRef idx="0">
            <a:schemeClr val="accent2"/>
          </a:fillRef>
          <a:effectRef idx="1">
            <a:schemeClr val="accent2"/>
          </a:effectRef>
          <a:fontRef idx="minor">
            <a:schemeClr val="tx1"/>
          </a:fontRef>
        </p:style>
      </p:sp>
      <p:sp>
        <p:nvSpPr>
          <p:cNvPr id="25" name="Rectangle 24">
            <a:extLst>
              <a:ext uri="{FF2B5EF4-FFF2-40B4-BE49-F238E27FC236}">
                <a16:creationId xmlns:a16="http://schemas.microsoft.com/office/drawing/2014/main" id="{90356C2A-5D07-7343-BF0E-AD775ED0F814}"/>
              </a:ext>
            </a:extLst>
          </p:cNvPr>
          <p:cNvSpPr/>
          <p:nvPr/>
        </p:nvSpPr>
        <p:spPr>
          <a:xfrm>
            <a:off x="613080" y="1280160"/>
            <a:ext cx="1630045" cy="31115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26" name="Freeform 25">
            <a:extLst>
              <a:ext uri="{FF2B5EF4-FFF2-40B4-BE49-F238E27FC236}">
                <a16:creationId xmlns:a16="http://schemas.microsoft.com/office/drawing/2014/main" id="{019AB157-F027-234F-9ACC-0E760139FDB3}"/>
              </a:ext>
            </a:extLst>
          </p:cNvPr>
          <p:cNvSpPr/>
          <p:nvPr/>
        </p:nvSpPr>
        <p:spPr>
          <a:xfrm>
            <a:off x="613080"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1</a:t>
            </a:r>
          </a:p>
        </p:txBody>
      </p:sp>
      <p:sp>
        <p:nvSpPr>
          <p:cNvPr id="27" name="Freeform 26">
            <a:extLst>
              <a:ext uri="{FF2B5EF4-FFF2-40B4-BE49-F238E27FC236}">
                <a16:creationId xmlns:a16="http://schemas.microsoft.com/office/drawing/2014/main" id="{0AE07B86-AD22-8644-A839-7D0557C3914E}"/>
              </a:ext>
            </a:extLst>
          </p:cNvPr>
          <p:cNvSpPr/>
          <p:nvPr/>
        </p:nvSpPr>
        <p:spPr>
          <a:xfrm>
            <a:off x="2243766"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2</a:t>
            </a:r>
          </a:p>
        </p:txBody>
      </p:sp>
      <p:sp>
        <p:nvSpPr>
          <p:cNvPr id="28" name="Freeform 27">
            <a:extLst>
              <a:ext uri="{FF2B5EF4-FFF2-40B4-BE49-F238E27FC236}">
                <a16:creationId xmlns:a16="http://schemas.microsoft.com/office/drawing/2014/main" id="{D0E15335-B4E2-EE4F-B8DA-F889EFA0727A}"/>
              </a:ext>
            </a:extLst>
          </p:cNvPr>
          <p:cNvSpPr/>
          <p:nvPr/>
        </p:nvSpPr>
        <p:spPr>
          <a:xfrm>
            <a:off x="3874452"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3</a:t>
            </a:r>
          </a:p>
        </p:txBody>
      </p:sp>
      <p:sp>
        <p:nvSpPr>
          <p:cNvPr id="29" name="Freeform 28">
            <a:extLst>
              <a:ext uri="{FF2B5EF4-FFF2-40B4-BE49-F238E27FC236}">
                <a16:creationId xmlns:a16="http://schemas.microsoft.com/office/drawing/2014/main" id="{76040170-7157-314F-9723-114062B55266}"/>
              </a:ext>
            </a:extLst>
          </p:cNvPr>
          <p:cNvSpPr/>
          <p:nvPr/>
        </p:nvSpPr>
        <p:spPr>
          <a:xfrm>
            <a:off x="5505138"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4</a:t>
            </a:r>
          </a:p>
        </p:txBody>
      </p:sp>
      <p:sp>
        <p:nvSpPr>
          <p:cNvPr id="30" name="Freeform 29">
            <a:extLst>
              <a:ext uri="{FF2B5EF4-FFF2-40B4-BE49-F238E27FC236}">
                <a16:creationId xmlns:a16="http://schemas.microsoft.com/office/drawing/2014/main" id="{B75C3BB5-53F6-7549-BCE2-6E1BF404C26B}"/>
              </a:ext>
            </a:extLst>
          </p:cNvPr>
          <p:cNvSpPr/>
          <p:nvPr/>
        </p:nvSpPr>
        <p:spPr>
          <a:xfrm>
            <a:off x="7135824"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5</a:t>
            </a:r>
          </a:p>
        </p:txBody>
      </p:sp>
      <p:pic>
        <p:nvPicPr>
          <p:cNvPr id="31" name="Picture 30">
            <a:extLst>
              <a:ext uri="{FF2B5EF4-FFF2-40B4-BE49-F238E27FC236}">
                <a16:creationId xmlns:a16="http://schemas.microsoft.com/office/drawing/2014/main" id="{C2AAD7A1-AF7D-2C49-B9A2-1C3E75548E32}"/>
              </a:ext>
            </a:extLst>
          </p:cNvPr>
          <p:cNvPicPr>
            <a:picLocks noChangeAspect="1"/>
          </p:cNvPicPr>
          <p:nvPr/>
        </p:nvPicPr>
        <p:blipFill rotWithShape="1">
          <a:blip r:embed="rId3"/>
          <a:srcRect t="19935" b="43161"/>
          <a:stretch/>
        </p:blipFill>
        <p:spPr>
          <a:xfrm>
            <a:off x="523526" y="1089532"/>
            <a:ext cx="487564" cy="365760"/>
          </a:xfrm>
          <a:prstGeom prst="rect">
            <a:avLst/>
          </a:prstGeom>
        </p:spPr>
      </p:pic>
      <p:pic>
        <p:nvPicPr>
          <p:cNvPr id="32" name="Picture 31">
            <a:extLst>
              <a:ext uri="{FF2B5EF4-FFF2-40B4-BE49-F238E27FC236}">
                <a16:creationId xmlns:a16="http://schemas.microsoft.com/office/drawing/2014/main" id="{BD4C1BB3-B283-294F-AC2F-216B5213E3D8}"/>
              </a:ext>
            </a:extLst>
          </p:cNvPr>
          <p:cNvPicPr>
            <a:picLocks noChangeAspect="1"/>
          </p:cNvPicPr>
          <p:nvPr/>
        </p:nvPicPr>
        <p:blipFill rotWithShape="1">
          <a:blip r:embed="rId3"/>
          <a:srcRect t="19935" b="43161"/>
          <a:stretch/>
        </p:blipFill>
        <p:spPr>
          <a:xfrm flipH="1" flipV="1">
            <a:off x="1839371" y="4206530"/>
            <a:ext cx="487564" cy="365760"/>
          </a:xfrm>
          <a:prstGeom prst="rect">
            <a:avLst/>
          </a:prstGeom>
        </p:spPr>
      </p:pic>
      <p:pic>
        <p:nvPicPr>
          <p:cNvPr id="33" name="Picture 32">
            <a:extLst>
              <a:ext uri="{FF2B5EF4-FFF2-40B4-BE49-F238E27FC236}">
                <a16:creationId xmlns:a16="http://schemas.microsoft.com/office/drawing/2014/main" id="{88E2A58F-3E5C-8C48-858F-8EA00F6182AD}"/>
              </a:ext>
            </a:extLst>
          </p:cNvPr>
          <p:cNvPicPr>
            <a:picLocks noChangeAspect="1"/>
          </p:cNvPicPr>
          <p:nvPr/>
        </p:nvPicPr>
        <p:blipFill rotWithShape="1">
          <a:blip r:embed="rId3"/>
          <a:srcRect t="19935" b="43161"/>
          <a:stretch/>
        </p:blipFill>
        <p:spPr>
          <a:xfrm>
            <a:off x="2156362" y="1089532"/>
            <a:ext cx="487564" cy="365760"/>
          </a:xfrm>
          <a:prstGeom prst="rect">
            <a:avLst/>
          </a:prstGeom>
        </p:spPr>
      </p:pic>
      <p:pic>
        <p:nvPicPr>
          <p:cNvPr id="34" name="Picture 33">
            <a:extLst>
              <a:ext uri="{FF2B5EF4-FFF2-40B4-BE49-F238E27FC236}">
                <a16:creationId xmlns:a16="http://schemas.microsoft.com/office/drawing/2014/main" id="{C541185A-5643-8049-8FD7-86D2468C25DE}"/>
              </a:ext>
            </a:extLst>
          </p:cNvPr>
          <p:cNvPicPr>
            <a:picLocks noChangeAspect="1"/>
          </p:cNvPicPr>
          <p:nvPr/>
        </p:nvPicPr>
        <p:blipFill rotWithShape="1">
          <a:blip r:embed="rId3"/>
          <a:srcRect t="19935" b="43161"/>
          <a:stretch/>
        </p:blipFill>
        <p:spPr>
          <a:xfrm flipH="1" flipV="1">
            <a:off x="3472207" y="4206530"/>
            <a:ext cx="487564" cy="365760"/>
          </a:xfrm>
          <a:prstGeom prst="rect">
            <a:avLst/>
          </a:prstGeom>
        </p:spPr>
      </p:pic>
      <p:pic>
        <p:nvPicPr>
          <p:cNvPr id="35" name="Picture 34">
            <a:extLst>
              <a:ext uri="{FF2B5EF4-FFF2-40B4-BE49-F238E27FC236}">
                <a16:creationId xmlns:a16="http://schemas.microsoft.com/office/drawing/2014/main" id="{D81B868A-CA24-184E-9708-2C0CBC1C461C}"/>
              </a:ext>
            </a:extLst>
          </p:cNvPr>
          <p:cNvPicPr>
            <a:picLocks noChangeAspect="1"/>
          </p:cNvPicPr>
          <p:nvPr/>
        </p:nvPicPr>
        <p:blipFill rotWithShape="1">
          <a:blip r:embed="rId3"/>
          <a:srcRect t="19935" b="43161"/>
          <a:stretch/>
        </p:blipFill>
        <p:spPr>
          <a:xfrm>
            <a:off x="3789198" y="1100512"/>
            <a:ext cx="487564" cy="365760"/>
          </a:xfrm>
          <a:prstGeom prst="rect">
            <a:avLst/>
          </a:prstGeom>
        </p:spPr>
      </p:pic>
      <p:pic>
        <p:nvPicPr>
          <p:cNvPr id="36" name="Picture 35">
            <a:extLst>
              <a:ext uri="{FF2B5EF4-FFF2-40B4-BE49-F238E27FC236}">
                <a16:creationId xmlns:a16="http://schemas.microsoft.com/office/drawing/2014/main" id="{B2BE89C4-F734-E14C-895A-17F8782D7264}"/>
              </a:ext>
            </a:extLst>
          </p:cNvPr>
          <p:cNvPicPr>
            <a:picLocks noChangeAspect="1"/>
          </p:cNvPicPr>
          <p:nvPr/>
        </p:nvPicPr>
        <p:blipFill rotWithShape="1">
          <a:blip r:embed="rId3"/>
          <a:srcRect t="19935" b="43161"/>
          <a:stretch/>
        </p:blipFill>
        <p:spPr>
          <a:xfrm flipH="1" flipV="1">
            <a:off x="5105043" y="4217510"/>
            <a:ext cx="487564" cy="365760"/>
          </a:xfrm>
          <a:prstGeom prst="rect">
            <a:avLst/>
          </a:prstGeom>
        </p:spPr>
      </p:pic>
      <p:pic>
        <p:nvPicPr>
          <p:cNvPr id="37" name="Picture 36">
            <a:extLst>
              <a:ext uri="{FF2B5EF4-FFF2-40B4-BE49-F238E27FC236}">
                <a16:creationId xmlns:a16="http://schemas.microsoft.com/office/drawing/2014/main" id="{29C51399-A490-3F41-97A9-63F41C519229}"/>
              </a:ext>
            </a:extLst>
          </p:cNvPr>
          <p:cNvPicPr>
            <a:picLocks noChangeAspect="1"/>
          </p:cNvPicPr>
          <p:nvPr/>
        </p:nvPicPr>
        <p:blipFill rotWithShape="1">
          <a:blip r:embed="rId3"/>
          <a:srcRect t="19935" b="43161"/>
          <a:stretch/>
        </p:blipFill>
        <p:spPr>
          <a:xfrm>
            <a:off x="5419080" y="1100512"/>
            <a:ext cx="487564" cy="365760"/>
          </a:xfrm>
          <a:prstGeom prst="rect">
            <a:avLst/>
          </a:prstGeom>
        </p:spPr>
      </p:pic>
      <p:pic>
        <p:nvPicPr>
          <p:cNvPr id="38" name="Picture 37">
            <a:extLst>
              <a:ext uri="{FF2B5EF4-FFF2-40B4-BE49-F238E27FC236}">
                <a16:creationId xmlns:a16="http://schemas.microsoft.com/office/drawing/2014/main" id="{310B57B4-C3F6-F543-AF46-691ADD245462}"/>
              </a:ext>
            </a:extLst>
          </p:cNvPr>
          <p:cNvPicPr>
            <a:picLocks noChangeAspect="1"/>
          </p:cNvPicPr>
          <p:nvPr/>
        </p:nvPicPr>
        <p:blipFill rotWithShape="1">
          <a:blip r:embed="rId3"/>
          <a:srcRect t="19935" b="43161"/>
          <a:stretch/>
        </p:blipFill>
        <p:spPr>
          <a:xfrm flipH="1" flipV="1">
            <a:off x="6734925" y="4217510"/>
            <a:ext cx="487564" cy="365760"/>
          </a:xfrm>
          <a:prstGeom prst="rect">
            <a:avLst/>
          </a:prstGeom>
        </p:spPr>
      </p:pic>
      <p:pic>
        <p:nvPicPr>
          <p:cNvPr id="39" name="Picture 38">
            <a:extLst>
              <a:ext uri="{FF2B5EF4-FFF2-40B4-BE49-F238E27FC236}">
                <a16:creationId xmlns:a16="http://schemas.microsoft.com/office/drawing/2014/main" id="{AE3750C8-FBD4-7A48-95CA-324E7FF992AF}"/>
              </a:ext>
            </a:extLst>
          </p:cNvPr>
          <p:cNvPicPr>
            <a:picLocks noChangeAspect="1"/>
          </p:cNvPicPr>
          <p:nvPr/>
        </p:nvPicPr>
        <p:blipFill rotWithShape="1">
          <a:blip r:embed="rId3"/>
          <a:srcRect t="19935" b="43161"/>
          <a:stretch/>
        </p:blipFill>
        <p:spPr>
          <a:xfrm>
            <a:off x="7059996" y="1100512"/>
            <a:ext cx="487564" cy="365760"/>
          </a:xfrm>
          <a:prstGeom prst="rect">
            <a:avLst/>
          </a:prstGeom>
        </p:spPr>
      </p:pic>
      <p:pic>
        <p:nvPicPr>
          <p:cNvPr id="40" name="Picture 39">
            <a:extLst>
              <a:ext uri="{FF2B5EF4-FFF2-40B4-BE49-F238E27FC236}">
                <a16:creationId xmlns:a16="http://schemas.microsoft.com/office/drawing/2014/main" id="{4B41FD1B-37F2-0E45-9277-E31A5AF02B57}"/>
              </a:ext>
            </a:extLst>
          </p:cNvPr>
          <p:cNvPicPr>
            <a:picLocks noChangeAspect="1"/>
          </p:cNvPicPr>
          <p:nvPr/>
        </p:nvPicPr>
        <p:blipFill rotWithShape="1">
          <a:blip r:embed="rId3"/>
          <a:srcRect t="19935" b="43161"/>
          <a:stretch/>
        </p:blipFill>
        <p:spPr>
          <a:xfrm flipH="1" flipV="1">
            <a:off x="8388720" y="4217510"/>
            <a:ext cx="487564" cy="365760"/>
          </a:xfrm>
          <a:prstGeom prst="rect">
            <a:avLst/>
          </a:prstGeom>
        </p:spPr>
      </p:pic>
    </p:spTree>
    <p:extLst>
      <p:ext uri="{BB962C8B-B14F-4D97-AF65-F5344CB8AC3E}">
        <p14:creationId xmlns:p14="http://schemas.microsoft.com/office/powerpoint/2010/main" val="624691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lstStyle/>
          <a:p>
            <a:r>
              <a:rPr lang="en-US" dirty="0"/>
              <a:t>Project Scope</a:t>
            </a:r>
          </a:p>
          <a:p>
            <a:r>
              <a:rPr lang="en-US" dirty="0"/>
              <a:t>Product Design</a:t>
            </a:r>
          </a:p>
          <a:p>
            <a:r>
              <a:rPr lang="en-US" dirty="0"/>
              <a:t>Defect Management</a:t>
            </a:r>
          </a:p>
          <a:p>
            <a:r>
              <a:rPr lang="en-US" dirty="0"/>
              <a:t>Product Demonstration</a:t>
            </a:r>
          </a:p>
          <a:p>
            <a:r>
              <a:rPr lang="en-US" dirty="0"/>
              <a:t>Retrospective </a:t>
            </a:r>
          </a:p>
          <a:p>
            <a:r>
              <a:rPr lang="en-US" dirty="0"/>
              <a:t>Q&amp;A</a:t>
            </a:r>
          </a:p>
          <a:p>
            <a:endParaRPr lang="en-US" dirty="0"/>
          </a:p>
        </p:txBody>
      </p:sp>
    </p:spTree>
    <p:extLst>
      <p:ext uri="{BB962C8B-B14F-4D97-AF65-F5344CB8AC3E}">
        <p14:creationId xmlns:p14="http://schemas.microsoft.com/office/powerpoint/2010/main" val="30100422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11134</TotalTime>
  <Words>4019</Words>
  <Application>Microsoft Macintosh PowerPoint</Application>
  <PresentationFormat>On-screen Show (16:9)</PresentationFormat>
  <Paragraphs>566</Paragraphs>
  <Slides>46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ＭＳ Ｐゴシック</vt:lpstr>
      <vt:lpstr>Arial</vt:lpstr>
      <vt:lpstr>Calibri</vt:lpstr>
      <vt:lpstr>Mangal</vt:lpstr>
      <vt:lpstr>Times New Roman</vt:lpstr>
      <vt:lpstr>Tw Cen MT</vt:lpstr>
      <vt:lpstr>Wingdings</vt:lpstr>
      <vt:lpstr>Wingdings 2</vt:lpstr>
      <vt:lpstr>Median</vt:lpstr>
      <vt:lpstr>Weekly Feedback</vt:lpstr>
      <vt:lpstr>Zac Feedback</vt:lpstr>
      <vt:lpstr>Zac Feedback</vt:lpstr>
      <vt:lpstr>Zac Feedback</vt:lpstr>
      <vt:lpstr>Zac Feedback</vt:lpstr>
      <vt:lpstr>Zac Feedback</vt:lpstr>
      <vt:lpstr>Action Items – Week 5</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Tools &amp; Technology</vt:lpstr>
      <vt:lpstr>Product Design </vt:lpstr>
      <vt:lpstr>Epics </vt:lpstr>
      <vt:lpstr>Product Backlog</vt:lpstr>
      <vt:lpstr>Product Backlog</vt:lpstr>
      <vt:lpstr>Register &amp; Login Use Case</vt:lpstr>
      <vt:lpstr>Enter Measurements Use Case</vt:lpstr>
      <vt:lpstr>Design a Workout Use Case</vt:lpstr>
      <vt:lpstr>Record Food Intake Use Case</vt:lpstr>
      <vt:lpstr>Enter Measurements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Defect Management</vt:lpstr>
      <vt:lpstr>Peer Reviews</vt:lpstr>
      <vt:lpstr>Test Cases</vt:lpstr>
      <vt:lpstr>Data Driven Combinations</vt:lpstr>
      <vt:lpstr>Defects Discovered</vt:lpstr>
      <vt:lpstr>Product Demonstration</vt:lpstr>
      <vt:lpstr>Demo</vt:lpstr>
      <vt:lpstr>Retrospective </vt:lpstr>
      <vt:lpstr>Lessons Learned</vt:lpstr>
      <vt:lpstr>Lessons Learned</vt:lpstr>
      <vt:lpstr>Lessons Learned</vt:lpstr>
      <vt:lpstr>Lessons Learned</vt:lpstr>
      <vt:lpstr>Feedback</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Microsoft Office User</cp:lastModifiedBy>
  <cp:revision>218</cp:revision>
  <dcterms:created xsi:type="dcterms:W3CDTF">2018-01-22T20:54:43Z</dcterms:created>
  <dcterms:modified xsi:type="dcterms:W3CDTF">2018-02-24T23:52:52Z</dcterms:modified>
</cp:coreProperties>
</file>