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3" r:id="rId3"/>
    <p:sldId id="257" r:id="rId4"/>
    <p:sldId id="267" r:id="rId5"/>
    <p:sldId id="272" r:id="rId6"/>
    <p:sldId id="259" r:id="rId7"/>
    <p:sldId id="261" r:id="rId8"/>
    <p:sldId id="262" r:id="rId9"/>
    <p:sldId id="263" r:id="rId10"/>
    <p:sldId id="266" r:id="rId11"/>
    <p:sldId id="265" r:id="rId12"/>
    <p:sldId id="271" r:id="rId13"/>
    <p:sldId id="277" r:id="rId14"/>
    <p:sldId id="274" r:id="rId15"/>
    <p:sldId id="275" r:id="rId16"/>
    <p:sldId id="276" r:id="rId17"/>
    <p:sldId id="279" r:id="rId18"/>
    <p:sldId id="278"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1"/>
  </p:normalViewPr>
  <p:slideViewPr>
    <p:cSldViewPr snapToGrid="0" snapToObjects="1">
      <p:cViewPr varScale="1">
        <p:scale>
          <a:sx n="110" d="100"/>
          <a:sy n="110" d="100"/>
        </p:scale>
        <p:origin x="-51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2018-02-12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Phone image</a:t>
            </a:r>
            <a:r>
              <a:rPr lang="en-US" baseline="0" dirty="0" smtClean="0"/>
              <a:t> created with https://</a:t>
            </a:r>
            <a:r>
              <a:rPr lang="en-US" baseline="0" dirty="0" err="1" smtClean="0"/>
              <a:t>placeit.net</a:t>
            </a:r>
            <a:r>
              <a:rPr lang="en-US" baseline="0" dirty="0" smtClean="0"/>
              <a:t>/stages/frontal-mockup-of-a-white-iphone-6-plus-over-a-transparent-background-a11471</a:t>
            </a:r>
          </a:p>
          <a:p>
            <a:r>
              <a:rPr lang="en-US" baseline="0" dirty="0" err="1" smtClean="0"/>
              <a:t>FitForMe</a:t>
            </a:r>
            <a:r>
              <a:rPr lang="en-US" baseline="0" dirty="0" smtClean="0"/>
              <a:t> Logo created with https://</a:t>
            </a:r>
            <a:r>
              <a:rPr lang="en-US" baseline="0" dirty="0" err="1" smtClean="0"/>
              <a:t>www.tailorbrands.com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2018-02-12</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2018-02-12</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2018-02-12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extBox 9"/>
          <p:cNvSpPr txBox="1"/>
          <p:nvPr userDrawn="1"/>
        </p:nvSpPr>
        <p:spPr>
          <a:xfrm>
            <a:off x="8040370" y="327709"/>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2018-02-12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16" name="Picture 15" descr="548644467_395b905a-fb2d-489f-ad6b-032f764a5e1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2018-02-12</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2018-02-12</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2018-02-12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2018-02-12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pic>
        <p:nvPicPr>
          <p:cNvPr id="5" name="Picture 4" descr="d39dcaa7-0512-4f3c-9714-40a5fbf1854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4456" y="-396716"/>
            <a:ext cx="2032000" cy="2032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2018-02-12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2018-02-12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2018-02-12</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2" name="Picture 11" descr="548644467_395b905a-fb2d-489f-ad6b-032f764a5e17.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vaccaro21/CS633---Term-Project/blob/master/Module%202%20Deliverables/CS633_Mod1_Term_Project_Group4_Section3_Personas.docx" TargetMode="External"/><Relationship Id="rId4" Type="http://schemas.openxmlformats.org/officeDocument/2006/relationships/hyperlink" Target="https://www.pivotaltracker.com/n/projects/2143631"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6" Type="http://schemas.openxmlformats.org/officeDocument/2006/relationships/hyperlink" Target="https://github.com/gvaccaro21/CS633---Term-Project/blob/master/Module%204%20Deliverables/State%20Transition%20Diagrams/CS633_Zac3_Module_4_Use_Cases.docx" TargetMode="External"/><Relationship Id="rId7" Type="http://schemas.openxmlformats.org/officeDocument/2006/relationships/hyperlink" Target="https://github.com/gvaccaro21/CS633---Term-Project/blob/master/Module%203%20Deliverables/DRAFT%20-%20Configuration%20Items%20List_v0.1-%202.6.18.xlsx" TargetMode="External"/><Relationship Id="rId8" Type="http://schemas.openxmlformats.org/officeDocument/2006/relationships/hyperlink" Target="https://github.com/gvaccaro21/CS633---Term-Project/tree/master/Module%204%20Deliverables/State%20Transition%20Diagrams" TargetMode="External"/><Relationship Id="rId1" Type="http://schemas.openxmlformats.org/officeDocument/2006/relationships/slideLayout" Target="../slideLayouts/slideLayout2.xml"/><Relationship Id="rId2" Type="http://schemas.openxmlformats.org/officeDocument/2006/relationships/hyperlink" Target="https://github.com/gvaccaro21/CS633---Term-Project/blob/master/Module%201%20Deliverables/Updated_CS633_Mod1_Term_Project_Group4_Section3_Project_Scope.doc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emf"/><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emf"/><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emf"/><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1" y="4480133"/>
            <a:ext cx="4589640" cy="1077218"/>
          </a:xfrm>
          <a:prstGeom prst="rect">
            <a:avLst/>
          </a:prstGeom>
          <a:noFill/>
        </p:spPr>
        <p:txBody>
          <a:bodyPr wrap="square" rtlCol="0">
            <a:spAutoFit/>
          </a:bodyPr>
          <a:lstStyle/>
          <a:p>
            <a:r>
              <a:rPr lang="en-US" sz="1600" dirty="0"/>
              <a:t>Giuseppe </a:t>
            </a:r>
            <a:r>
              <a:rPr lang="en-US" sz="1600" dirty="0" err="1"/>
              <a:t>Vaccaro</a:t>
            </a:r>
            <a:r>
              <a:rPr lang="en-US" sz="1600" dirty="0"/>
              <a:t> 	Michael Smith	</a:t>
            </a:r>
            <a:r>
              <a:rPr lang="en-US" sz="1600" dirty="0" err="1"/>
              <a:t>Yigil</a:t>
            </a:r>
            <a:r>
              <a:rPr lang="en-US" sz="1600" dirty="0"/>
              <a:t> </a:t>
            </a:r>
            <a:r>
              <a:rPr lang="en-US" sz="1600" dirty="0" err="1"/>
              <a:t>Kalkci</a:t>
            </a:r>
            <a:r>
              <a:rPr lang="en-US" sz="1600" dirty="0"/>
              <a:t>	</a:t>
            </a:r>
          </a:p>
          <a:p>
            <a:r>
              <a:rPr lang="en-US" sz="1600" dirty="0"/>
              <a:t>Patty Thrall			Gabriel Rua </a:t>
            </a:r>
          </a:p>
          <a:p>
            <a:endParaRPr lang="en-US" sz="1600" dirty="0"/>
          </a:p>
          <a:p>
            <a:endParaRPr lang="en-US" sz="1600" dirty="0"/>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43177711"/>
              </p:ext>
            </p:extLst>
          </p:nvPr>
        </p:nvGraphicFramePr>
        <p:xfrm>
          <a:off x="612775" y="1200150"/>
          <a:ext cx="8153400" cy="3838391"/>
        </p:xfrm>
        <a:graphic>
          <a:graphicData uri="http://schemas.openxmlformats.org/drawingml/2006/table">
            <a:tbl>
              <a:tblPr firstRow="1" bandRow="1">
                <a:tableStyleId>{85BE263C-DBD7-4A20-BB59-AAB30ACAA65A}</a:tableStyleId>
              </a:tblPr>
              <a:tblGrid>
                <a:gridCol w="599799">
                  <a:extLst>
                    <a:ext uri="{9D8B030D-6E8A-4147-A177-3AD203B41FA5}">
                      <a16:colId xmlns="" xmlns:a16="http://schemas.microsoft.com/office/drawing/2014/main" val="20000"/>
                    </a:ext>
                  </a:extLst>
                </a:gridCol>
                <a:gridCol w="2574235">
                  <a:extLst>
                    <a:ext uri="{9D8B030D-6E8A-4147-A177-3AD203B41FA5}">
                      <a16:colId xmlns="" xmlns:a16="http://schemas.microsoft.com/office/drawing/2014/main" val="20001"/>
                    </a:ext>
                  </a:extLst>
                </a:gridCol>
                <a:gridCol w="881007">
                  <a:extLst>
                    <a:ext uri="{9D8B030D-6E8A-4147-A177-3AD203B41FA5}">
                      <a16:colId xmlns="" xmlns:a16="http://schemas.microsoft.com/office/drawing/2014/main" val="20002"/>
                    </a:ext>
                  </a:extLst>
                </a:gridCol>
                <a:gridCol w="1029665">
                  <a:extLst>
                    <a:ext uri="{9D8B030D-6E8A-4147-A177-3AD203B41FA5}">
                      <a16:colId xmlns="" xmlns:a16="http://schemas.microsoft.com/office/drawing/2014/main" val="20003"/>
                    </a:ext>
                  </a:extLst>
                </a:gridCol>
                <a:gridCol w="1709794">
                  <a:extLst>
                    <a:ext uri="{9D8B030D-6E8A-4147-A177-3AD203B41FA5}">
                      <a16:colId xmlns="" xmlns:a16="http://schemas.microsoft.com/office/drawing/2014/main" val="20004"/>
                    </a:ext>
                  </a:extLst>
                </a:gridCol>
                <a:gridCol w="1358900">
                  <a:extLst>
                    <a:ext uri="{9D8B030D-6E8A-4147-A177-3AD203B41FA5}">
                      <a16:colId xmlns=""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a:t>
                      </a:r>
                      <a:r>
                        <a:rPr lang="en-US" sz="1200" dirty="0" smtClean="0"/>
                        <a:t>.0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a:t>
                      </a:r>
                      <a:r>
                        <a:rPr lang="en-US" sz="1200" dirty="0" smtClean="0"/>
                        <a:t>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a:t>
                      </a:r>
                      <a:r>
                        <a:rPr lang="en-US" sz="1200" baseline="0" dirty="0"/>
                        <a:t> Thrall</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 </a:t>
                      </a:r>
                      <a:r>
                        <a:rPr lang="en-US" sz="1200" baseline="0" dirty="0" smtClean="0"/>
                        <a:t>Thrall</a:t>
                      </a:r>
                      <a:r>
                        <a:rPr lang="en-US" sz="1200" dirty="0" smtClean="0"/>
                        <a:t> &amp; G. </a:t>
                      </a:r>
                      <a:r>
                        <a:rPr lang="en-US" sz="1200" dirty="0"/>
                        <a:t>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N/A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smtClean="0"/>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2018-02-11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Giuseppe </a:t>
                      </a:r>
                      <a:r>
                        <a:rPr lang="en-US" sz="1200" dirty="0" err="1" smtClean="0"/>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hlinkClick r:id="rId8"/>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9960192"/>
              </p:ext>
            </p:extLst>
          </p:nvPr>
        </p:nvGraphicFramePr>
        <p:xfrm>
          <a:off x="581890" y="1200150"/>
          <a:ext cx="8220014" cy="3879033"/>
        </p:xfrm>
        <a:graphic>
          <a:graphicData uri="http://schemas.openxmlformats.org/drawingml/2006/table">
            <a:tbl>
              <a:tblPr firstRow="1" bandRow="1">
                <a:tableStyleId>{85BE263C-DBD7-4A20-BB59-AAB30ACAA65A}</a:tableStyleId>
              </a:tblPr>
              <a:tblGrid>
                <a:gridCol w="996402">
                  <a:extLst>
                    <a:ext uri="{9D8B030D-6E8A-4147-A177-3AD203B41FA5}">
                      <a16:colId xmlns="" xmlns:a16="http://schemas.microsoft.com/office/drawing/2014/main" val="20000"/>
                    </a:ext>
                  </a:extLst>
                </a:gridCol>
                <a:gridCol w="2159760">
                  <a:extLst>
                    <a:ext uri="{9D8B030D-6E8A-4147-A177-3AD203B41FA5}">
                      <a16:colId xmlns="" xmlns:a16="http://schemas.microsoft.com/office/drawing/2014/main" val="20001"/>
                    </a:ext>
                  </a:extLst>
                </a:gridCol>
                <a:gridCol w="1002069">
                  <a:extLst>
                    <a:ext uri="{9D8B030D-6E8A-4147-A177-3AD203B41FA5}">
                      <a16:colId xmlns="" xmlns:a16="http://schemas.microsoft.com/office/drawing/2014/main" val="20002"/>
                    </a:ext>
                  </a:extLst>
                </a:gridCol>
                <a:gridCol w="1062092">
                  <a:extLst>
                    <a:ext uri="{9D8B030D-6E8A-4147-A177-3AD203B41FA5}">
                      <a16:colId xmlns="" xmlns:a16="http://schemas.microsoft.com/office/drawing/2014/main" val="20003"/>
                    </a:ext>
                  </a:extLst>
                </a:gridCol>
                <a:gridCol w="505530">
                  <a:extLst>
                    <a:ext uri="{9D8B030D-6E8A-4147-A177-3AD203B41FA5}">
                      <a16:colId xmlns="" xmlns:a16="http://schemas.microsoft.com/office/drawing/2014/main" val="20004"/>
                    </a:ext>
                  </a:extLst>
                </a:gridCol>
                <a:gridCol w="574635">
                  <a:extLst>
                    <a:ext uri="{9D8B030D-6E8A-4147-A177-3AD203B41FA5}">
                      <a16:colId xmlns="" xmlns:a16="http://schemas.microsoft.com/office/drawing/2014/main" val="20005"/>
                    </a:ext>
                  </a:extLst>
                </a:gridCol>
                <a:gridCol w="696898">
                  <a:extLst>
                    <a:ext uri="{9D8B030D-6E8A-4147-A177-3AD203B41FA5}">
                      <a16:colId xmlns="" xmlns:a16="http://schemas.microsoft.com/office/drawing/2014/main" val="20006"/>
                    </a:ext>
                  </a:extLst>
                </a:gridCol>
                <a:gridCol w="745803">
                  <a:extLst>
                    <a:ext uri="{9D8B030D-6E8A-4147-A177-3AD203B41FA5}">
                      <a16:colId xmlns="" xmlns:a16="http://schemas.microsoft.com/office/drawing/2014/main" val="20007"/>
                    </a:ext>
                  </a:extLst>
                </a:gridCol>
                <a:gridCol w="476825">
                  <a:extLst>
                    <a:ext uri="{9D8B030D-6E8A-4147-A177-3AD203B41FA5}">
                      <a16:colId xmlns=""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 xmlns:a16="http://schemas.microsoft.com/office/drawing/2014/main" id="{5AC4E82C-61B5-3F4E-B395-7FB7D51AAAA4}"/>
              </a:ext>
            </a:extLst>
          </p:cNvPr>
          <p:cNvSpPr>
            <a:spLocks noGrp="1"/>
          </p:cNvSpPr>
          <p:nvPr>
            <p:ph type="title"/>
          </p:nvPr>
        </p:nvSpPr>
        <p:spPr/>
        <p:txBody>
          <a:bodyPr>
            <a:noAutofit/>
          </a:bodyPr>
          <a:lstStyle/>
          <a:p>
            <a:r>
              <a:rPr lang="en-US" sz="2800" dirty="0" smtClean="0"/>
              <a:t>Use </a:t>
            </a:r>
            <a:r>
              <a:rPr lang="en-US" sz="2800" dirty="0" smtClean="0"/>
              <a:t>Cases, State Transitions &amp; </a:t>
            </a:r>
            <a:r>
              <a:rPr lang="en-US" sz="2800" dirty="0" smtClean="0"/>
              <a:t>Interaction Diagrams</a:t>
            </a:r>
            <a:endParaRPr lang="en-US" sz="2800" dirty="0"/>
          </a:p>
        </p:txBody>
      </p:sp>
    </p:spTree>
    <p:extLst>
      <p:ext uri="{BB962C8B-B14F-4D97-AF65-F5344CB8AC3E}">
        <p14:creationId xmlns:p14="http://schemas.microsoft.com/office/powerpoint/2010/main" val="5165464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067006" y="1307790"/>
            <a:ext cx="2623161" cy="33617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Registration &amp; Log-in</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1200" dirty="0" smtClean="0"/>
          </a:p>
          <a:p>
            <a:pPr algn="ctr"/>
            <a:endParaRPr lang="en-US" sz="1200" dirty="0"/>
          </a:p>
          <a:p>
            <a:pPr algn="ctr"/>
            <a:endParaRPr lang="en-US" sz="1200" dirty="0"/>
          </a:p>
        </p:txBody>
      </p:sp>
      <p:sp>
        <p:nvSpPr>
          <p:cNvPr id="2" name="Title 1"/>
          <p:cNvSpPr>
            <a:spLocks noGrp="1"/>
          </p:cNvSpPr>
          <p:nvPr>
            <p:ph type="title"/>
          </p:nvPr>
        </p:nvSpPr>
        <p:spPr/>
        <p:txBody>
          <a:bodyPr>
            <a:normAutofit fontScale="90000"/>
          </a:bodyPr>
          <a:lstStyle/>
          <a:p>
            <a:r>
              <a:rPr lang="en-US" dirty="0" smtClean="0"/>
              <a:t>Register &amp; Login Use </a:t>
            </a:r>
            <a:r>
              <a:rPr lang="en-US" dirty="0" smtClean="0"/>
              <a:t>Case</a:t>
            </a:r>
            <a:endParaRPr lang="en-US" dirty="0"/>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sp>
        <p:nvSpPr>
          <p:cNvPr id="18" name="Content Placeholder 17"/>
          <p:cNvSpPr>
            <a:spLocks noGrp="1"/>
          </p:cNvSpPr>
          <p:nvPr>
            <p:ph sz="quarter" idx="2"/>
          </p:nvPr>
        </p:nvSpPr>
        <p:spPr>
          <a:xfrm>
            <a:off x="4844901" y="1188720"/>
            <a:ext cx="3886200" cy="3562705"/>
          </a:xfrm>
          <a:ln>
            <a:solidFill>
              <a:schemeClr val="tx1"/>
            </a:solidFill>
          </a:ln>
        </p:spPr>
        <p:txBody>
          <a:bodyPr/>
          <a:lstStyle/>
          <a:p>
            <a:pPr marL="0" indent="0">
              <a:buNone/>
            </a:pPr>
            <a:r>
              <a:rPr lang="en-US" dirty="0" smtClean="0"/>
              <a:t> </a:t>
            </a:r>
            <a:endParaRPr lang="en-US" dirty="0"/>
          </a:p>
        </p:txBody>
      </p:sp>
      <p:sp>
        <p:nvSpPr>
          <p:cNvPr id="21" name="Oval 20"/>
          <p:cNvSpPr/>
          <p:nvPr/>
        </p:nvSpPr>
        <p:spPr>
          <a:xfrm>
            <a:off x="6253498" y="1856523"/>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Register</a:t>
            </a:r>
            <a:endParaRPr lang="en-US" sz="1000" dirty="0"/>
          </a:p>
        </p:txBody>
      </p:sp>
      <p:sp>
        <p:nvSpPr>
          <p:cNvPr id="22" name="Oval 21"/>
          <p:cNvSpPr/>
          <p:nvPr/>
        </p:nvSpPr>
        <p:spPr>
          <a:xfrm>
            <a:off x="6190221" y="2738779"/>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Login</a:t>
            </a:r>
            <a:endParaRPr lang="en-US" sz="1000" dirty="0"/>
          </a:p>
        </p:txBody>
      </p:sp>
      <p:sp>
        <p:nvSpPr>
          <p:cNvPr id="23" name="Oval 22"/>
          <p:cNvSpPr/>
          <p:nvPr/>
        </p:nvSpPr>
        <p:spPr>
          <a:xfrm>
            <a:off x="7495891" y="2074348"/>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000" dirty="0" smtClean="0"/>
              <a:t>Login with no Registration</a:t>
            </a:r>
            <a:endParaRPr lang="en-US" sz="1000" dirty="0"/>
          </a:p>
        </p:txBody>
      </p:sp>
      <p:sp>
        <p:nvSpPr>
          <p:cNvPr id="24" name="Oval 23"/>
          <p:cNvSpPr/>
          <p:nvPr/>
        </p:nvSpPr>
        <p:spPr>
          <a:xfrm>
            <a:off x="6149240" y="3770602"/>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000" dirty="0" smtClean="0"/>
              <a:t>Authenticate SSO</a:t>
            </a:r>
            <a:endParaRPr lang="en-US" sz="1000" dirty="0"/>
          </a:p>
        </p:txBody>
      </p:sp>
      <p:sp>
        <p:nvSpPr>
          <p:cNvPr id="25" name="Oval 24"/>
          <p:cNvSpPr/>
          <p:nvPr/>
        </p:nvSpPr>
        <p:spPr>
          <a:xfrm>
            <a:off x="7502165" y="3424920"/>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Login Failed</a:t>
            </a:r>
            <a:endParaRPr lang="en-US" sz="1000" dirty="0"/>
          </a:p>
        </p:txBody>
      </p:sp>
      <p:sp>
        <p:nvSpPr>
          <p:cNvPr id="26" name="Oval 25"/>
          <p:cNvSpPr/>
          <p:nvPr/>
        </p:nvSpPr>
        <p:spPr>
          <a:xfrm>
            <a:off x="7413398" y="4249670"/>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t>Invalid Password</a:t>
            </a:r>
            <a:endParaRPr lang="en-US" sz="1000" dirty="0"/>
          </a:p>
        </p:txBody>
      </p:sp>
      <p:pic>
        <p:nvPicPr>
          <p:cNvPr id="30" name="Picture 29"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507" y="1622963"/>
            <a:ext cx="468201" cy="764485"/>
          </a:xfrm>
          <a:prstGeom prst="rect">
            <a:avLst/>
          </a:prstGeom>
        </p:spPr>
      </p:pic>
      <p:pic>
        <p:nvPicPr>
          <p:cNvPr id="31" name="Picture 30"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529" y="3034749"/>
            <a:ext cx="421856" cy="688813"/>
          </a:xfrm>
          <a:prstGeom prst="rect">
            <a:avLst/>
          </a:prstGeom>
        </p:spPr>
      </p:pic>
      <p:pic>
        <p:nvPicPr>
          <p:cNvPr id="47" name="Picture 46"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133" y="2360897"/>
            <a:ext cx="506085" cy="826343"/>
          </a:xfrm>
          <a:prstGeom prst="rect">
            <a:avLst/>
          </a:prstGeom>
        </p:spPr>
      </p:pic>
      <p:cxnSp>
        <p:nvCxnSpPr>
          <p:cNvPr id="54" name="Straight Connector 53"/>
          <p:cNvCxnSpPr>
            <a:endCxn id="21" idx="4"/>
          </p:cNvCxnSpPr>
          <p:nvPr/>
        </p:nvCxnSpPr>
        <p:spPr>
          <a:xfrm flipV="1">
            <a:off x="5980060" y="2176563"/>
            <a:ext cx="843744" cy="30596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endCxn id="22" idx="1"/>
          </p:cNvCxnSpPr>
          <p:nvPr/>
        </p:nvCxnSpPr>
        <p:spPr>
          <a:xfrm>
            <a:off x="5980060" y="2541989"/>
            <a:ext cx="377200" cy="243659"/>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3" idx="4"/>
            <a:endCxn id="22" idx="7"/>
          </p:cNvCxnSpPr>
          <p:nvPr/>
        </p:nvCxnSpPr>
        <p:spPr>
          <a:xfrm flipH="1">
            <a:off x="7163794" y="2394388"/>
            <a:ext cx="902403" cy="391260"/>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cxnSp>
        <p:nvCxnSpPr>
          <p:cNvPr id="64" name="Straight Connector 63"/>
          <p:cNvCxnSpPr>
            <a:stCxn id="25" idx="0"/>
            <a:endCxn id="22" idx="6"/>
          </p:cNvCxnSpPr>
          <p:nvPr/>
        </p:nvCxnSpPr>
        <p:spPr>
          <a:xfrm flipH="1" flipV="1">
            <a:off x="7330833" y="2898799"/>
            <a:ext cx="741638" cy="526121"/>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cxnSp>
        <p:nvCxnSpPr>
          <p:cNvPr id="68" name="Straight Connector 67"/>
          <p:cNvCxnSpPr>
            <a:stCxn id="24" idx="0"/>
            <a:endCxn id="22" idx="4"/>
          </p:cNvCxnSpPr>
          <p:nvPr/>
        </p:nvCxnSpPr>
        <p:spPr>
          <a:xfrm flipV="1">
            <a:off x="6719546" y="3058819"/>
            <a:ext cx="40981" cy="711783"/>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cxnSp>
        <p:nvCxnSpPr>
          <p:cNvPr id="71" name="Straight Connector 70"/>
          <p:cNvCxnSpPr>
            <a:stCxn id="26" idx="1"/>
            <a:endCxn id="22" idx="5"/>
          </p:cNvCxnSpPr>
          <p:nvPr/>
        </p:nvCxnSpPr>
        <p:spPr>
          <a:xfrm flipH="1" flipV="1">
            <a:off x="7163794" y="3011950"/>
            <a:ext cx="416643" cy="1284589"/>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5523009" y="3199337"/>
            <a:ext cx="457051" cy="276999"/>
          </a:xfrm>
          <a:prstGeom prst="rect">
            <a:avLst/>
          </a:prstGeom>
          <a:noFill/>
        </p:spPr>
        <p:txBody>
          <a:bodyPr wrap="none" rtlCol="0">
            <a:spAutoFit/>
          </a:bodyPr>
          <a:lstStyle/>
          <a:p>
            <a:r>
              <a:rPr lang="en-US" sz="1200" dirty="0" smtClean="0"/>
              <a:t>User</a:t>
            </a:r>
            <a:endParaRPr lang="en-US" sz="1200" dirty="0"/>
          </a:p>
        </p:txBody>
      </p:sp>
      <p:sp>
        <p:nvSpPr>
          <p:cNvPr id="87" name="TextBox 86"/>
          <p:cNvSpPr txBox="1"/>
          <p:nvPr/>
        </p:nvSpPr>
        <p:spPr>
          <a:xfrm>
            <a:off x="4881725" y="2295768"/>
            <a:ext cx="537765" cy="246221"/>
          </a:xfrm>
          <a:prstGeom prst="rect">
            <a:avLst/>
          </a:prstGeom>
          <a:noFill/>
        </p:spPr>
        <p:txBody>
          <a:bodyPr wrap="none" rtlCol="0">
            <a:spAutoFit/>
          </a:bodyPr>
          <a:lstStyle/>
          <a:p>
            <a:r>
              <a:rPr lang="en-US" sz="1000" dirty="0" smtClean="0"/>
              <a:t>Trainer</a:t>
            </a:r>
            <a:endParaRPr lang="en-US" sz="1000" dirty="0"/>
          </a:p>
        </p:txBody>
      </p:sp>
      <p:sp>
        <p:nvSpPr>
          <p:cNvPr id="88" name="TextBox 87"/>
          <p:cNvSpPr txBox="1"/>
          <p:nvPr/>
        </p:nvSpPr>
        <p:spPr>
          <a:xfrm>
            <a:off x="4824493" y="3689931"/>
            <a:ext cx="676905" cy="246221"/>
          </a:xfrm>
          <a:prstGeom prst="rect">
            <a:avLst/>
          </a:prstGeom>
          <a:noFill/>
        </p:spPr>
        <p:txBody>
          <a:bodyPr wrap="square" rtlCol="0">
            <a:spAutoFit/>
          </a:bodyPr>
          <a:lstStyle/>
          <a:p>
            <a:r>
              <a:rPr lang="en-US" sz="1000" dirty="0" smtClean="0"/>
              <a:t>Customer</a:t>
            </a:r>
            <a:endParaRPr lang="en-US" sz="1400" dirty="0"/>
          </a:p>
        </p:txBody>
      </p:sp>
      <p:sp>
        <p:nvSpPr>
          <p:cNvPr id="89" name="TextBox 88"/>
          <p:cNvSpPr txBox="1"/>
          <p:nvPr/>
        </p:nvSpPr>
        <p:spPr>
          <a:xfrm>
            <a:off x="7499736" y="2482524"/>
            <a:ext cx="738554" cy="215444"/>
          </a:xfrm>
          <a:prstGeom prst="rect">
            <a:avLst/>
          </a:prstGeom>
          <a:noFill/>
        </p:spPr>
        <p:txBody>
          <a:bodyPr wrap="none" rtlCol="0">
            <a:spAutoFit/>
          </a:bodyPr>
          <a:lstStyle/>
          <a:p>
            <a:r>
              <a:rPr lang="en-US" sz="800" dirty="0" smtClean="0"/>
              <a:t>&lt;&lt;extend&gt;&gt;</a:t>
            </a:r>
            <a:endParaRPr lang="en-US" sz="800" dirty="0"/>
          </a:p>
        </p:txBody>
      </p:sp>
      <p:sp>
        <p:nvSpPr>
          <p:cNvPr id="90" name="TextBox 89"/>
          <p:cNvSpPr txBox="1"/>
          <p:nvPr/>
        </p:nvSpPr>
        <p:spPr>
          <a:xfrm>
            <a:off x="7655804" y="3052160"/>
            <a:ext cx="738554" cy="215444"/>
          </a:xfrm>
          <a:prstGeom prst="rect">
            <a:avLst/>
          </a:prstGeom>
          <a:noFill/>
        </p:spPr>
        <p:txBody>
          <a:bodyPr wrap="none" rtlCol="0">
            <a:spAutoFit/>
          </a:bodyPr>
          <a:lstStyle/>
          <a:p>
            <a:r>
              <a:rPr lang="en-US" sz="800" dirty="0" smtClean="0"/>
              <a:t>&lt;&lt;extend&gt;&gt;</a:t>
            </a:r>
            <a:endParaRPr lang="en-US" sz="800" dirty="0"/>
          </a:p>
        </p:txBody>
      </p:sp>
      <p:sp>
        <p:nvSpPr>
          <p:cNvPr id="91" name="TextBox 90"/>
          <p:cNvSpPr txBox="1"/>
          <p:nvPr/>
        </p:nvSpPr>
        <p:spPr>
          <a:xfrm>
            <a:off x="6723080" y="3474486"/>
            <a:ext cx="738554" cy="215444"/>
          </a:xfrm>
          <a:prstGeom prst="rect">
            <a:avLst/>
          </a:prstGeom>
          <a:noFill/>
        </p:spPr>
        <p:txBody>
          <a:bodyPr wrap="none" rtlCol="0">
            <a:spAutoFit/>
          </a:bodyPr>
          <a:lstStyle/>
          <a:p>
            <a:r>
              <a:rPr lang="en-US" sz="800" dirty="0" smtClean="0"/>
              <a:t>&lt;&lt;extend&gt;&gt;</a:t>
            </a:r>
            <a:endParaRPr lang="en-US" sz="800" dirty="0"/>
          </a:p>
        </p:txBody>
      </p:sp>
      <p:sp>
        <p:nvSpPr>
          <p:cNvPr id="92" name="TextBox 91"/>
          <p:cNvSpPr txBox="1"/>
          <p:nvPr/>
        </p:nvSpPr>
        <p:spPr>
          <a:xfrm>
            <a:off x="6092125" y="3293468"/>
            <a:ext cx="738554" cy="215444"/>
          </a:xfrm>
          <a:prstGeom prst="rect">
            <a:avLst/>
          </a:prstGeom>
          <a:noFill/>
        </p:spPr>
        <p:txBody>
          <a:bodyPr wrap="none" rtlCol="0">
            <a:spAutoFit/>
          </a:bodyPr>
          <a:lstStyle/>
          <a:p>
            <a:r>
              <a:rPr lang="en-US" sz="800" dirty="0" smtClean="0"/>
              <a:t>&lt;&lt;extend&gt;&gt;</a:t>
            </a:r>
            <a:endParaRPr lang="en-US" sz="1100" dirty="0"/>
          </a:p>
        </p:txBody>
      </p:sp>
      <p:sp>
        <p:nvSpPr>
          <p:cNvPr id="111" name="Right Triangle 110"/>
          <p:cNvSpPr/>
          <p:nvPr/>
        </p:nvSpPr>
        <p:spPr>
          <a:xfrm rot="16200000">
            <a:off x="5501398" y="2364203"/>
            <a:ext cx="91440" cy="91440"/>
          </a:xfrm>
          <a:prstGeom prst="r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2" name="Straight Connector 111"/>
          <p:cNvCxnSpPr/>
          <p:nvPr/>
        </p:nvCxnSpPr>
        <p:spPr>
          <a:xfrm flipH="1" flipV="1">
            <a:off x="5220943" y="2074349"/>
            <a:ext cx="326177" cy="335575"/>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grpSp>
        <p:nvGrpSpPr>
          <p:cNvPr id="114" name="Group 113"/>
          <p:cNvGrpSpPr/>
          <p:nvPr/>
        </p:nvGrpSpPr>
        <p:grpSpPr>
          <a:xfrm rot="19115975">
            <a:off x="5046353" y="3066656"/>
            <a:ext cx="699237" cy="91440"/>
            <a:chOff x="4915212" y="2515207"/>
            <a:chExt cx="699237" cy="91440"/>
          </a:xfrm>
        </p:grpSpPr>
        <p:sp>
          <p:nvSpPr>
            <p:cNvPr id="115" name="Right Triangle 114"/>
            <p:cNvSpPr/>
            <p:nvPr/>
          </p:nvSpPr>
          <p:spPr>
            <a:xfrm rot="13500000">
              <a:off x="5523009" y="2515207"/>
              <a:ext cx="91440" cy="91440"/>
            </a:xfrm>
            <a:prstGeom prst="r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6" name="Straight Connector 115"/>
            <p:cNvCxnSpPr/>
            <p:nvPr/>
          </p:nvCxnSpPr>
          <p:spPr>
            <a:xfrm flipH="1">
              <a:off x="4915212" y="2560927"/>
              <a:ext cx="653517" cy="0"/>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9046470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 </a:t>
            </a:r>
            <a:r>
              <a:rPr lang="en-US" dirty="0" smtClean="0"/>
              <a:t>Measurements Use Case</a:t>
            </a:r>
            <a:endParaRPr lang="en-US" dirty="0"/>
          </a:p>
        </p:txBody>
      </p:sp>
      <p:sp>
        <p:nvSpPr>
          <p:cNvPr id="5" name="Content Placeholder 4"/>
          <p:cNvSpPr>
            <a:spLocks noGrp="1"/>
          </p:cNvSpPr>
          <p:nvPr>
            <p:ph sz="quarter" idx="2"/>
          </p:nvPr>
        </p:nvSpPr>
        <p:spPr>
          <a:xfrm>
            <a:off x="4747197" y="1188720"/>
            <a:ext cx="3886200" cy="3246158"/>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 </a:t>
            </a:r>
          </a:p>
        </p:txBody>
      </p:sp>
      <p:pic>
        <p:nvPicPr>
          <p:cNvPr id="10" name="Content Placeholder 9"/>
          <p:cNvPicPr>
            <a:picLocks noGrp="1" noChangeAspect="1"/>
          </p:cNvPicPr>
          <p:nvPr>
            <p:ph sz="quarter" idx="1"/>
          </p:nvPr>
        </p:nvPicPr>
        <p:blipFill rotWithShape="1">
          <a:blip r:embed="rId2"/>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
        <p:nvSpPr>
          <p:cNvPr id="11" name="Rectangle 10"/>
          <p:cNvSpPr/>
          <p:nvPr/>
        </p:nvSpPr>
        <p:spPr>
          <a:xfrm>
            <a:off x="5974646" y="1359526"/>
            <a:ext cx="2569497" cy="28947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Ente</a:t>
            </a:r>
            <a:r>
              <a:rPr lang="en-US" dirty="0" smtClean="0"/>
              <a:t>r Body Measurements</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1200" dirty="0" smtClean="0"/>
          </a:p>
          <a:p>
            <a:pPr algn="ctr"/>
            <a:endParaRPr lang="en-US" sz="1200" dirty="0"/>
          </a:p>
          <a:p>
            <a:pPr algn="ctr"/>
            <a:endParaRPr lang="en-US" sz="1200" dirty="0"/>
          </a:p>
        </p:txBody>
      </p:sp>
      <p:sp>
        <p:nvSpPr>
          <p:cNvPr id="13" name="Oval 12"/>
          <p:cNvSpPr/>
          <p:nvPr/>
        </p:nvSpPr>
        <p:spPr>
          <a:xfrm>
            <a:off x="6097861" y="2484789"/>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000" dirty="0" smtClean="0"/>
              <a:t>Enter Measurements</a:t>
            </a:r>
            <a:endParaRPr lang="en-US" sz="1000" dirty="0"/>
          </a:p>
        </p:txBody>
      </p:sp>
      <p:sp>
        <p:nvSpPr>
          <p:cNvPr id="14" name="Oval 13"/>
          <p:cNvSpPr/>
          <p:nvPr/>
        </p:nvSpPr>
        <p:spPr>
          <a:xfrm>
            <a:off x="7403531" y="1889628"/>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000" dirty="0" smtClean="0"/>
              <a:t>Login</a:t>
            </a:r>
            <a:endParaRPr lang="en-US" sz="1000" dirty="0"/>
          </a:p>
        </p:txBody>
      </p:sp>
      <p:pic>
        <p:nvPicPr>
          <p:cNvPr id="20" name="Picture 19"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773" y="2025437"/>
            <a:ext cx="506085" cy="826343"/>
          </a:xfrm>
          <a:prstGeom prst="rect">
            <a:avLst/>
          </a:prstGeom>
        </p:spPr>
      </p:pic>
      <p:cxnSp>
        <p:nvCxnSpPr>
          <p:cNvPr id="22" name="Straight Connector 21"/>
          <p:cNvCxnSpPr>
            <a:endCxn id="13" idx="2"/>
          </p:cNvCxnSpPr>
          <p:nvPr/>
        </p:nvCxnSpPr>
        <p:spPr>
          <a:xfrm>
            <a:off x="5380185" y="2531658"/>
            <a:ext cx="717676" cy="11315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4" idx="3"/>
            <a:endCxn id="13" idx="7"/>
          </p:cNvCxnSpPr>
          <p:nvPr/>
        </p:nvCxnSpPr>
        <p:spPr>
          <a:xfrm flipH="1">
            <a:off x="7071434" y="2162799"/>
            <a:ext cx="499136" cy="368859"/>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cxnSp>
        <p:nvCxnSpPr>
          <p:cNvPr id="24" name="Straight Connector 23"/>
          <p:cNvCxnSpPr>
            <a:stCxn id="52" idx="0"/>
            <a:endCxn id="13" idx="5"/>
          </p:cNvCxnSpPr>
          <p:nvPr/>
        </p:nvCxnSpPr>
        <p:spPr>
          <a:xfrm flipH="1" flipV="1">
            <a:off x="7071434" y="2757960"/>
            <a:ext cx="655885" cy="845371"/>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4864944" y="2749082"/>
            <a:ext cx="745742" cy="276999"/>
          </a:xfrm>
          <a:prstGeom prst="rect">
            <a:avLst/>
          </a:prstGeom>
          <a:noFill/>
        </p:spPr>
        <p:txBody>
          <a:bodyPr wrap="none" rtlCol="0">
            <a:spAutoFit/>
          </a:bodyPr>
          <a:lstStyle/>
          <a:p>
            <a:r>
              <a:rPr lang="en-US" sz="1200" dirty="0" smtClean="0"/>
              <a:t>Customer</a:t>
            </a:r>
            <a:endParaRPr lang="en-US" sz="1200" dirty="0"/>
          </a:p>
        </p:txBody>
      </p:sp>
      <p:sp>
        <p:nvSpPr>
          <p:cNvPr id="29" name="TextBox 28"/>
          <p:cNvSpPr txBox="1"/>
          <p:nvPr/>
        </p:nvSpPr>
        <p:spPr>
          <a:xfrm>
            <a:off x="7257291" y="2286259"/>
            <a:ext cx="740607" cy="215444"/>
          </a:xfrm>
          <a:prstGeom prst="rect">
            <a:avLst/>
          </a:prstGeom>
          <a:noFill/>
        </p:spPr>
        <p:txBody>
          <a:bodyPr wrap="none" rtlCol="0">
            <a:spAutoFit/>
          </a:bodyPr>
          <a:lstStyle/>
          <a:p>
            <a:r>
              <a:rPr lang="en-US" sz="800" dirty="0" smtClean="0"/>
              <a:t>&lt;</a:t>
            </a:r>
            <a:r>
              <a:rPr lang="en-US" sz="800" dirty="0" smtClean="0"/>
              <a:t>&lt;include&gt;</a:t>
            </a:r>
            <a:r>
              <a:rPr lang="en-US" sz="800" dirty="0" smtClean="0"/>
              <a:t>&gt;</a:t>
            </a:r>
            <a:endParaRPr lang="en-US" sz="800" dirty="0"/>
          </a:p>
        </p:txBody>
      </p:sp>
      <p:sp>
        <p:nvSpPr>
          <p:cNvPr id="30" name="TextBox 29"/>
          <p:cNvSpPr txBox="1"/>
          <p:nvPr/>
        </p:nvSpPr>
        <p:spPr>
          <a:xfrm>
            <a:off x="6730023" y="2962404"/>
            <a:ext cx="738554" cy="215444"/>
          </a:xfrm>
          <a:prstGeom prst="rect">
            <a:avLst/>
          </a:prstGeom>
          <a:noFill/>
        </p:spPr>
        <p:txBody>
          <a:bodyPr wrap="none" rtlCol="0">
            <a:spAutoFit/>
          </a:bodyPr>
          <a:lstStyle/>
          <a:p>
            <a:r>
              <a:rPr lang="en-US" sz="800" dirty="0" smtClean="0"/>
              <a:t>&lt;&lt;extend&gt;&gt;</a:t>
            </a:r>
            <a:endParaRPr lang="en-US" sz="800" dirty="0"/>
          </a:p>
        </p:txBody>
      </p:sp>
      <p:sp>
        <p:nvSpPr>
          <p:cNvPr id="52" name="Oval 51"/>
          <p:cNvSpPr/>
          <p:nvPr/>
        </p:nvSpPr>
        <p:spPr>
          <a:xfrm>
            <a:off x="7157013" y="3603331"/>
            <a:ext cx="1140612" cy="52323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000" dirty="0" smtClean="0"/>
              <a:t>Personal Trainer Updates Measurements</a:t>
            </a:r>
            <a:endParaRPr lang="en-US" sz="1000" dirty="0"/>
          </a:p>
        </p:txBody>
      </p:sp>
      <p:pic>
        <p:nvPicPr>
          <p:cNvPr id="57" name="Picture 56"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76" y="3151750"/>
            <a:ext cx="506085" cy="826343"/>
          </a:xfrm>
          <a:prstGeom prst="rect">
            <a:avLst/>
          </a:prstGeom>
        </p:spPr>
      </p:pic>
      <p:sp>
        <p:nvSpPr>
          <p:cNvPr id="58" name="TextBox 57"/>
          <p:cNvSpPr txBox="1"/>
          <p:nvPr/>
        </p:nvSpPr>
        <p:spPr>
          <a:xfrm>
            <a:off x="5017347" y="3990190"/>
            <a:ext cx="694797" cy="461665"/>
          </a:xfrm>
          <a:prstGeom prst="rect">
            <a:avLst/>
          </a:prstGeom>
          <a:noFill/>
        </p:spPr>
        <p:txBody>
          <a:bodyPr wrap="none" rtlCol="0">
            <a:spAutoFit/>
          </a:bodyPr>
          <a:lstStyle/>
          <a:p>
            <a:pPr algn="ctr"/>
            <a:r>
              <a:rPr lang="en-US" sz="1200" dirty="0" smtClean="0"/>
              <a:t>Personal </a:t>
            </a:r>
          </a:p>
          <a:p>
            <a:r>
              <a:rPr lang="en-US" sz="1200" dirty="0" smtClean="0"/>
              <a:t>Trainer</a:t>
            </a:r>
            <a:endParaRPr lang="en-US" sz="1200" dirty="0"/>
          </a:p>
        </p:txBody>
      </p:sp>
      <p:cxnSp>
        <p:nvCxnSpPr>
          <p:cNvPr id="60" name="Straight Connector 59"/>
          <p:cNvCxnSpPr>
            <a:endCxn id="52" idx="2"/>
          </p:cNvCxnSpPr>
          <p:nvPr/>
        </p:nvCxnSpPr>
        <p:spPr>
          <a:xfrm>
            <a:off x="5610686" y="3694549"/>
            <a:ext cx="1546327" cy="1704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79741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smtClean="0"/>
              <a:t>Design </a:t>
            </a:r>
            <a:r>
              <a:rPr lang="en-US" dirty="0" smtClean="0"/>
              <a:t>a Workout Use Case</a:t>
            </a:r>
            <a:endParaRPr lang="en-US" dirty="0"/>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mtClean="0"/>
              <a:t> </a:t>
            </a:r>
            <a:endParaRPr lang="en-US" dirty="0"/>
          </a:p>
        </p:txBody>
      </p:sp>
    </p:spTree>
    <p:extLst>
      <p:ext uri="{BB962C8B-B14F-4D97-AF65-F5344CB8AC3E}">
        <p14:creationId xmlns:p14="http://schemas.microsoft.com/office/powerpoint/2010/main" val="20063159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Record </a:t>
            </a:r>
            <a:r>
              <a:rPr lang="en-US" dirty="0" smtClean="0"/>
              <a:t>Food Intake Use Case</a:t>
            </a:r>
            <a:endParaRPr lang="en-US" dirty="0"/>
          </a:p>
        </p:txBody>
      </p:sp>
      <p:sp>
        <p:nvSpPr>
          <p:cNvPr id="5" name="Content Placeholder 4"/>
          <p:cNvSpPr>
            <a:spLocks noGrp="1"/>
          </p:cNvSpPr>
          <p:nvPr>
            <p:ph sz="quarter" idx="2"/>
          </p:nvPr>
        </p:nvSpPr>
        <p:spPr>
          <a:xfrm>
            <a:off x="4844901" y="1192175"/>
            <a:ext cx="3886200" cy="3026664"/>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 </a:t>
            </a:r>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sp>
        <p:nvSpPr>
          <p:cNvPr id="9" name="Rectangle 8"/>
          <p:cNvSpPr/>
          <p:nvPr/>
        </p:nvSpPr>
        <p:spPr>
          <a:xfrm>
            <a:off x="5865091" y="1255621"/>
            <a:ext cx="2736777" cy="28947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Record Food Intake</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1200" dirty="0" smtClean="0"/>
          </a:p>
          <a:p>
            <a:pPr algn="ctr"/>
            <a:endParaRPr lang="en-US" sz="1200" dirty="0"/>
          </a:p>
          <a:p>
            <a:pPr algn="ctr"/>
            <a:endParaRPr lang="en-US" sz="1200" dirty="0"/>
          </a:p>
        </p:txBody>
      </p:sp>
      <p:sp>
        <p:nvSpPr>
          <p:cNvPr id="10" name="Oval 9"/>
          <p:cNvSpPr/>
          <p:nvPr/>
        </p:nvSpPr>
        <p:spPr>
          <a:xfrm>
            <a:off x="6051681" y="2138438"/>
            <a:ext cx="1140612" cy="366991"/>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000" dirty="0" smtClean="0"/>
              <a:t>Record Food Intake</a:t>
            </a:r>
            <a:endParaRPr lang="en-US" sz="1000" dirty="0"/>
          </a:p>
        </p:txBody>
      </p:sp>
      <p:sp>
        <p:nvSpPr>
          <p:cNvPr id="11" name="Oval 10"/>
          <p:cNvSpPr/>
          <p:nvPr/>
        </p:nvSpPr>
        <p:spPr>
          <a:xfrm>
            <a:off x="7461256" y="1785723"/>
            <a:ext cx="1140612" cy="32004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000" dirty="0" smtClean="0"/>
              <a:t>Login</a:t>
            </a:r>
            <a:endParaRPr lang="en-US" sz="1000" dirty="0"/>
          </a:p>
        </p:txBody>
      </p:sp>
      <p:cxnSp>
        <p:nvCxnSpPr>
          <p:cNvPr id="13" name="Straight Connector 12"/>
          <p:cNvCxnSpPr>
            <a:endCxn id="10" idx="2"/>
          </p:cNvCxnSpPr>
          <p:nvPr/>
        </p:nvCxnSpPr>
        <p:spPr>
          <a:xfrm>
            <a:off x="5334005" y="2185308"/>
            <a:ext cx="717676" cy="13662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11" idx="3"/>
            <a:endCxn id="10" idx="7"/>
          </p:cNvCxnSpPr>
          <p:nvPr/>
        </p:nvCxnSpPr>
        <p:spPr>
          <a:xfrm flipH="1">
            <a:off x="7025254" y="2058894"/>
            <a:ext cx="603041" cy="133289"/>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grpSp>
        <p:nvGrpSpPr>
          <p:cNvPr id="34" name="Group 33"/>
          <p:cNvGrpSpPr/>
          <p:nvPr/>
        </p:nvGrpSpPr>
        <p:grpSpPr>
          <a:xfrm>
            <a:off x="4922669" y="1690632"/>
            <a:ext cx="745742" cy="1000644"/>
            <a:chOff x="4922669" y="1921532"/>
            <a:chExt cx="745742" cy="1000644"/>
          </a:xfrm>
        </p:grpSpPr>
        <p:pic>
          <p:nvPicPr>
            <p:cNvPr id="12" name="Picture 11"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498" y="1921532"/>
              <a:ext cx="506085" cy="826343"/>
            </a:xfrm>
            <a:prstGeom prst="rect">
              <a:avLst/>
            </a:prstGeom>
          </p:spPr>
        </p:pic>
        <p:sp>
          <p:nvSpPr>
            <p:cNvPr id="16" name="TextBox 15"/>
            <p:cNvSpPr txBox="1"/>
            <p:nvPr/>
          </p:nvSpPr>
          <p:spPr>
            <a:xfrm>
              <a:off x="4922669" y="2645177"/>
              <a:ext cx="745742" cy="276999"/>
            </a:xfrm>
            <a:prstGeom prst="rect">
              <a:avLst/>
            </a:prstGeom>
            <a:noFill/>
          </p:spPr>
          <p:txBody>
            <a:bodyPr wrap="none" rtlCol="0">
              <a:spAutoFit/>
            </a:bodyPr>
            <a:lstStyle/>
            <a:p>
              <a:r>
                <a:rPr lang="en-US" sz="1200" dirty="0" smtClean="0"/>
                <a:t>Customer</a:t>
              </a:r>
              <a:endParaRPr lang="en-US" sz="1200" dirty="0"/>
            </a:p>
          </p:txBody>
        </p:sp>
      </p:grpSp>
      <p:sp>
        <p:nvSpPr>
          <p:cNvPr id="17" name="TextBox 16"/>
          <p:cNvSpPr txBox="1"/>
          <p:nvPr/>
        </p:nvSpPr>
        <p:spPr>
          <a:xfrm>
            <a:off x="7192293" y="2074632"/>
            <a:ext cx="740607" cy="215444"/>
          </a:xfrm>
          <a:prstGeom prst="rect">
            <a:avLst/>
          </a:prstGeom>
          <a:noFill/>
        </p:spPr>
        <p:txBody>
          <a:bodyPr wrap="none" rtlCol="0">
            <a:spAutoFit/>
          </a:bodyPr>
          <a:lstStyle/>
          <a:p>
            <a:r>
              <a:rPr lang="en-US" sz="800" dirty="0" smtClean="0"/>
              <a:t>&lt;</a:t>
            </a:r>
            <a:r>
              <a:rPr lang="en-US" sz="800" dirty="0" smtClean="0"/>
              <a:t>&lt;include&gt;</a:t>
            </a:r>
            <a:r>
              <a:rPr lang="en-US" sz="800" dirty="0" smtClean="0"/>
              <a:t>&gt;</a:t>
            </a:r>
            <a:endParaRPr lang="en-US" sz="800" dirty="0"/>
          </a:p>
        </p:txBody>
      </p:sp>
      <p:cxnSp>
        <p:nvCxnSpPr>
          <p:cNvPr id="28" name="Straight Connector 27"/>
          <p:cNvCxnSpPr>
            <a:stCxn id="30" idx="0"/>
            <a:endCxn id="10" idx="4"/>
          </p:cNvCxnSpPr>
          <p:nvPr/>
        </p:nvCxnSpPr>
        <p:spPr>
          <a:xfrm flipH="1" flipV="1">
            <a:off x="6621987" y="2505429"/>
            <a:ext cx="1105332" cy="716917"/>
          </a:xfrm>
          <a:prstGeom prst="line">
            <a:avLst/>
          </a:prstGeom>
          <a:ln w="12700">
            <a:prstDash val="dash"/>
            <a:tailEnd type="arrow" w="med" len="lg"/>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6730023" y="2904679"/>
            <a:ext cx="738554" cy="215444"/>
          </a:xfrm>
          <a:prstGeom prst="rect">
            <a:avLst/>
          </a:prstGeom>
          <a:noFill/>
        </p:spPr>
        <p:txBody>
          <a:bodyPr wrap="none" rtlCol="0">
            <a:spAutoFit/>
          </a:bodyPr>
          <a:lstStyle/>
          <a:p>
            <a:r>
              <a:rPr lang="en-US" sz="800" dirty="0" smtClean="0"/>
              <a:t>&lt;&lt;extend&gt;&gt;</a:t>
            </a:r>
            <a:endParaRPr lang="en-US" sz="800" dirty="0"/>
          </a:p>
        </p:txBody>
      </p:sp>
      <p:sp>
        <p:nvSpPr>
          <p:cNvPr id="30" name="Oval 29"/>
          <p:cNvSpPr/>
          <p:nvPr/>
        </p:nvSpPr>
        <p:spPr>
          <a:xfrm>
            <a:off x="7157013" y="3222346"/>
            <a:ext cx="1140612" cy="523239"/>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000" dirty="0" smtClean="0"/>
              <a:t>Personal Trainer Provides Meal Plan</a:t>
            </a:r>
            <a:endParaRPr lang="en-US" sz="1000" dirty="0"/>
          </a:p>
        </p:txBody>
      </p:sp>
      <p:grpSp>
        <p:nvGrpSpPr>
          <p:cNvPr id="36" name="Group 35"/>
          <p:cNvGrpSpPr/>
          <p:nvPr/>
        </p:nvGrpSpPr>
        <p:grpSpPr>
          <a:xfrm>
            <a:off x="5017347" y="2943940"/>
            <a:ext cx="694797" cy="1300105"/>
            <a:chOff x="5017347" y="3232565"/>
            <a:chExt cx="694797" cy="1300105"/>
          </a:xfrm>
        </p:grpSpPr>
        <p:pic>
          <p:nvPicPr>
            <p:cNvPr id="31" name="Picture 30" descr="UML_A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76" y="3232565"/>
              <a:ext cx="506085" cy="826343"/>
            </a:xfrm>
            <a:prstGeom prst="rect">
              <a:avLst/>
            </a:prstGeom>
          </p:spPr>
        </p:pic>
        <p:sp>
          <p:nvSpPr>
            <p:cNvPr id="32" name="TextBox 31"/>
            <p:cNvSpPr txBox="1"/>
            <p:nvPr/>
          </p:nvSpPr>
          <p:spPr>
            <a:xfrm>
              <a:off x="5017347" y="4071005"/>
              <a:ext cx="694797" cy="461665"/>
            </a:xfrm>
            <a:prstGeom prst="rect">
              <a:avLst/>
            </a:prstGeom>
            <a:noFill/>
          </p:spPr>
          <p:txBody>
            <a:bodyPr wrap="none" rtlCol="0">
              <a:spAutoFit/>
            </a:bodyPr>
            <a:lstStyle/>
            <a:p>
              <a:pPr algn="ctr"/>
              <a:r>
                <a:rPr lang="en-US" sz="1200" dirty="0" smtClean="0"/>
                <a:t>Personal </a:t>
              </a:r>
            </a:p>
            <a:p>
              <a:r>
                <a:rPr lang="en-US" sz="1200" dirty="0" smtClean="0"/>
                <a:t>Trainer</a:t>
              </a:r>
              <a:endParaRPr lang="en-US" sz="1200" dirty="0"/>
            </a:p>
          </p:txBody>
        </p:sp>
      </p:grpSp>
      <p:cxnSp>
        <p:nvCxnSpPr>
          <p:cNvPr id="33" name="Straight Connector 32"/>
          <p:cNvCxnSpPr>
            <a:endCxn id="30" idx="2"/>
          </p:cNvCxnSpPr>
          <p:nvPr/>
        </p:nvCxnSpPr>
        <p:spPr>
          <a:xfrm>
            <a:off x="5548583" y="3483966"/>
            <a:ext cx="16084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04307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State Transition</a:t>
            </a:r>
            <a:endParaRPr lang="en-US" dirty="0"/>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Workout Tracker State Transition</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Diagram</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4549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 xmlns:a16="http://schemas.microsoft.com/office/drawing/2014/main" id="{5AC4E82C-61B5-3F4E-B395-7FB7D51AAAA4}"/>
              </a:ext>
            </a:extLst>
          </p:cNvPr>
          <p:cNvSpPr>
            <a:spLocks noGrp="1"/>
          </p:cNvSpPr>
          <p:nvPr>
            <p:ph type="title"/>
          </p:nvPr>
        </p:nvSpPr>
        <p:spPr/>
        <p:txBody>
          <a:bodyPr>
            <a:normAutofit fontScale="90000"/>
          </a:bodyPr>
          <a:lstStyle/>
          <a:p>
            <a:r>
              <a:rPr lang="en-US" dirty="0" smtClean="0"/>
              <a:t>Project Overview</a:t>
            </a:r>
            <a:endParaRPr lang="en-US" dirty="0"/>
          </a:p>
        </p:txBody>
      </p:sp>
    </p:spTree>
    <p:extLst>
      <p:ext uri="{BB962C8B-B14F-4D97-AF65-F5344CB8AC3E}">
        <p14:creationId xmlns:p14="http://schemas.microsoft.com/office/powerpoint/2010/main" val="3339443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Overview</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11322882"/>
              </p:ext>
            </p:extLst>
          </p:nvPr>
        </p:nvGraphicFramePr>
        <p:xfrm>
          <a:off x="612775" y="1200150"/>
          <a:ext cx="8153406" cy="3842198"/>
        </p:xfrm>
        <a:graphic>
          <a:graphicData uri="http://schemas.openxmlformats.org/drawingml/2006/table">
            <a:tbl>
              <a:tblPr firstRow="1" bandRow="1">
                <a:tableStyleId>{85BE263C-DBD7-4A20-BB59-AAB30ACAA65A}</a:tableStyleId>
              </a:tblPr>
              <a:tblGrid>
                <a:gridCol w="1170481">
                  <a:extLst>
                    <a:ext uri="{9D8B030D-6E8A-4147-A177-3AD203B41FA5}">
                      <a16:colId xmlns="" xmlns:a16="http://schemas.microsoft.com/office/drawing/2014/main" val="20000"/>
                    </a:ext>
                  </a:extLst>
                </a:gridCol>
                <a:gridCol w="585345">
                  <a:extLst>
                    <a:ext uri="{9D8B030D-6E8A-4147-A177-3AD203B41FA5}">
                      <a16:colId xmlns="" xmlns:a16="http://schemas.microsoft.com/office/drawing/2014/main" val="20001"/>
                    </a:ext>
                  </a:extLst>
                </a:gridCol>
                <a:gridCol w="1662574">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158691">
                  <a:extLst>
                    <a:ext uri="{9D8B030D-6E8A-4147-A177-3AD203B41FA5}">
                      <a16:colId xmlns="" xmlns:a16="http://schemas.microsoft.com/office/drawing/2014/main" val="20004"/>
                    </a:ext>
                  </a:extLst>
                </a:gridCol>
                <a:gridCol w="2311517">
                  <a:extLst>
                    <a:ext uri="{9D8B030D-6E8A-4147-A177-3AD203B41FA5}">
                      <a16:colId xmlns="" xmlns:a16="http://schemas.microsoft.com/office/drawing/2014/main" val="20005"/>
                    </a:ext>
                  </a:extLst>
                </a:gridCol>
                <a:gridCol w="876725">
                  <a:extLst>
                    <a:ext uri="{9D8B030D-6E8A-4147-A177-3AD203B41FA5}">
                      <a16:colId xmlns="" xmlns:a16="http://schemas.microsoft.com/office/drawing/2014/main" val="20006"/>
                    </a:ext>
                  </a:extLst>
                </a:gridCol>
                <a:gridCol w="1179793">
                  <a:extLst>
                    <a:ext uri="{9D8B030D-6E8A-4147-A177-3AD203B41FA5}">
                      <a16:colId xmlns=""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smtClean="0"/>
                        <a:t>Fit For Me,</a:t>
                      </a:r>
                      <a:r>
                        <a:rPr lang="en-US" sz="1400" baseline="0" dirty="0" smtClean="0"/>
                        <a:t> a Fitness and Health </a:t>
                      </a:r>
                      <a:r>
                        <a:rPr lang="en-US" sz="1400" dirty="0" smtClean="0"/>
                        <a:t>Website </a:t>
                      </a:r>
                      <a:r>
                        <a:rPr lang="en-US" sz="1400" dirty="0"/>
                        <a:t>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Kalkcic</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 xmlns:a16="http://schemas.microsoft.com/office/drawing/2014/main" val="10007"/>
                  </a:ext>
                </a:extLst>
              </a:tr>
              <a:tr h="274320">
                <a:tc gridSpan="2">
                  <a:txBody>
                    <a:bodyPr/>
                    <a:lstStyle/>
                    <a:p>
                      <a:r>
                        <a:rPr lang="en-US" sz="1400" dirty="0" err="1"/>
                        <a:t>Vacarro</a:t>
                      </a:r>
                      <a:r>
                        <a:rPr lang="en-US" sz="1400" dirty="0"/>
                        <a:t>,</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637701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1081324950"/>
              </p:ext>
            </p:extLst>
          </p:nvPr>
        </p:nvGraphicFramePr>
        <p:xfrm>
          <a:off x="403761" y="1161288"/>
          <a:ext cx="8627180" cy="3850042"/>
        </p:xfrm>
        <a:graphic>
          <a:graphicData uri="http://schemas.openxmlformats.org/drawingml/2006/table">
            <a:tbl>
              <a:tblPr firstRow="1" bandRow="1">
                <a:tableStyleId>{2D5ABB26-0587-4C30-8999-92F81FD0307C}</a:tableStyleId>
              </a:tblPr>
              <a:tblGrid>
                <a:gridCol w="213756">
                  <a:extLst>
                    <a:ext uri="{9D8B030D-6E8A-4147-A177-3AD203B41FA5}">
                      <a16:colId xmlns="" xmlns:a16="http://schemas.microsoft.com/office/drawing/2014/main" val="2688015389"/>
                    </a:ext>
                  </a:extLst>
                </a:gridCol>
                <a:gridCol w="1549718">
                  <a:extLst>
                    <a:ext uri="{9D8B030D-6E8A-4147-A177-3AD203B41FA5}">
                      <a16:colId xmlns="" xmlns:a16="http://schemas.microsoft.com/office/drawing/2014/main" val="1901220774"/>
                    </a:ext>
                  </a:extLst>
                </a:gridCol>
                <a:gridCol w="1644744">
                  <a:extLst>
                    <a:ext uri="{9D8B030D-6E8A-4147-A177-3AD203B41FA5}">
                      <a16:colId xmlns="" xmlns:a16="http://schemas.microsoft.com/office/drawing/2014/main" val="1973200309"/>
                    </a:ext>
                  </a:extLst>
                </a:gridCol>
                <a:gridCol w="1688320">
                  <a:extLst>
                    <a:ext uri="{9D8B030D-6E8A-4147-A177-3AD203B41FA5}">
                      <a16:colId xmlns="" xmlns:a16="http://schemas.microsoft.com/office/drawing/2014/main" val="2178221952"/>
                    </a:ext>
                  </a:extLst>
                </a:gridCol>
                <a:gridCol w="1714490">
                  <a:extLst>
                    <a:ext uri="{9D8B030D-6E8A-4147-A177-3AD203B41FA5}">
                      <a16:colId xmlns="" xmlns:a16="http://schemas.microsoft.com/office/drawing/2014/main" val="2438514074"/>
                    </a:ext>
                  </a:extLst>
                </a:gridCol>
                <a:gridCol w="1816152">
                  <a:extLst>
                    <a:ext uri="{9D8B030D-6E8A-4147-A177-3AD203B41FA5}">
                      <a16:colId xmlns=""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 xmlns:a16="http://schemas.microsoft.com/office/drawing/2014/main" id="{5AC4E82C-61B5-3F4E-B395-7FB7D51AAAA4}"/>
              </a:ext>
            </a:extLst>
          </p:cNvPr>
          <p:cNvSpPr>
            <a:spLocks noGrp="1"/>
          </p:cNvSpPr>
          <p:nvPr>
            <p:ph type="title"/>
          </p:nvPr>
        </p:nvSpPr>
        <p:spPr/>
        <p:txBody>
          <a:bodyPr>
            <a:normAutofit fontScale="90000"/>
          </a:bodyPr>
          <a:lstStyle/>
          <a:p>
            <a:r>
              <a:rPr lang="en-US" dirty="0" smtClean="0"/>
              <a:t>Requirements</a:t>
            </a:r>
            <a:endParaRPr lang="en-US" dirty="0"/>
          </a:p>
        </p:txBody>
      </p:sp>
    </p:spTree>
    <p:extLst>
      <p:ext uri="{BB962C8B-B14F-4D97-AF65-F5344CB8AC3E}">
        <p14:creationId xmlns:p14="http://schemas.microsoft.com/office/powerpoint/2010/main" val="31463604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0460265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 xmlns:a16="http://schemas.microsoft.com/office/drawing/2014/main" val="20000"/>
                    </a:ext>
                  </a:extLst>
                </a:gridCol>
                <a:gridCol w="6106691">
                  <a:extLst>
                    <a:ext uri="{9D8B030D-6E8A-4147-A177-3AD203B41FA5}">
                      <a16:colId xmlns="" xmlns:a16="http://schemas.microsoft.com/office/drawing/2014/main" val="20001"/>
                    </a:ext>
                  </a:extLst>
                </a:gridCol>
                <a:gridCol w="1312420">
                  <a:extLst>
                    <a:ext uri="{9D8B030D-6E8A-4147-A177-3AD203B41FA5}">
                      <a16:colId xmlns=""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is-IS" sz="1050" b="0" i="0" u="none" strike="noStrike" dirty="0">
                          <a:solidFill>
                            <a:srgbClr val="000000"/>
                          </a:solidFill>
                          <a:effectLst/>
                          <a:latin typeface="Calibri"/>
                        </a:rPr>
                        <a:t>154705128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647021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69916823"/>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 xmlns:a16="http://schemas.microsoft.com/office/drawing/2014/main" val="20000"/>
                    </a:ext>
                  </a:extLst>
                </a:gridCol>
                <a:gridCol w="6106691">
                  <a:extLst>
                    <a:ext uri="{9D8B030D-6E8A-4147-A177-3AD203B41FA5}">
                      <a16:colId xmlns="" xmlns:a16="http://schemas.microsoft.com/office/drawing/2014/main" val="20001"/>
                    </a:ext>
                  </a:extLst>
                </a:gridCol>
                <a:gridCol w="1312420">
                  <a:extLst>
                    <a:ext uri="{9D8B030D-6E8A-4147-A177-3AD203B41FA5}">
                      <a16:colId xmlns="" xmlns:a16="http://schemas.microsoft.com/office/drawing/2014/main" val="20002"/>
                    </a:ext>
                  </a:extLst>
                </a:gridCol>
              </a:tblGrid>
              <a:tr h="370840">
                <a:tc>
                  <a:txBody>
                    <a:bodyPr/>
                    <a:lstStyle/>
                    <a:p>
                      <a:pPr algn="l"/>
                      <a:r>
                        <a:rPr lang="en-US" dirty="0"/>
                        <a:t>ID</a:t>
                      </a:r>
                    </a:p>
                  </a:txBody>
                  <a:tcPr>
                    <a:lnR w="12700" cap="flat" cmpd="sng" algn="ctr">
                      <a:solidFill>
                        <a:schemeClr val="accent6"/>
                      </a:solidFill>
                      <a:prstDash val="solid"/>
                      <a:round/>
                      <a:headEnd type="none" w="med" len="med"/>
                      <a:tailEnd type="none" w="med" len="med"/>
                    </a:lnR>
                  </a:tcPr>
                </a:tc>
                <a:tc>
                  <a:txBody>
                    <a:bodyPr/>
                    <a:lstStyle/>
                    <a:p>
                      <a:pPr algn="l"/>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a:t>
                      </a:r>
                      <a:r>
                        <a:rPr lang="en-US" sz="1200" b="0" i="0" u="none" strike="noStrike" dirty="0" smtClean="0">
                          <a:solidFill>
                            <a:srgbClr val="000000"/>
                          </a:solidFill>
                          <a:effectLst/>
                          <a:latin typeface="Calibri"/>
                        </a:rPr>
                        <a:t>I </a:t>
                      </a:r>
                      <a:r>
                        <a:rPr lang="en-US" sz="1200" b="0" i="0" u="none" strike="noStrike" dirty="0">
                          <a:solidFill>
                            <a:srgbClr val="000000"/>
                          </a:solidFill>
                          <a:effectLst/>
                          <a:latin typeface="Calibri"/>
                        </a:rPr>
                        <a:t>want to be able to periodically enter body measurements so that I can evaluate whether I am progressing towards my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see a graphical  display of my performance so that I have an easy method for identifying a  trend.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402493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0502912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 xmlns:a16="http://schemas.microsoft.com/office/drawing/2014/main" val="20000"/>
                    </a:ext>
                  </a:extLst>
                </a:gridCol>
                <a:gridCol w="6106691">
                  <a:extLst>
                    <a:ext uri="{9D8B030D-6E8A-4147-A177-3AD203B41FA5}">
                      <a16:colId xmlns="" xmlns:a16="http://schemas.microsoft.com/office/drawing/2014/main" val="20001"/>
                    </a:ext>
                  </a:extLst>
                </a:gridCol>
                <a:gridCol w="1312420">
                  <a:extLst>
                    <a:ext uri="{9D8B030D-6E8A-4147-A177-3AD203B41FA5}">
                      <a16:colId xmlns=""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924145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3349846"/>
              </p:ext>
            </p:extLst>
          </p:nvPr>
        </p:nvGraphicFramePr>
        <p:xfrm>
          <a:off x="612647" y="1200150"/>
          <a:ext cx="8419097" cy="3900124"/>
        </p:xfrm>
        <a:graphic>
          <a:graphicData uri="http://schemas.openxmlformats.org/drawingml/2006/table">
            <a:tbl>
              <a:tblPr firstRow="1" bandRow="1">
                <a:tableStyleId>{85BE263C-DBD7-4A20-BB59-AAB30ACAA65A}</a:tableStyleId>
              </a:tblPr>
              <a:tblGrid>
                <a:gridCol w="682982">
                  <a:extLst>
                    <a:ext uri="{9D8B030D-6E8A-4147-A177-3AD203B41FA5}">
                      <a16:colId xmlns="" xmlns:a16="http://schemas.microsoft.com/office/drawing/2014/main" val="20000"/>
                    </a:ext>
                  </a:extLst>
                </a:gridCol>
                <a:gridCol w="6825230">
                  <a:extLst>
                    <a:ext uri="{9D8B030D-6E8A-4147-A177-3AD203B41FA5}">
                      <a16:colId xmlns="" xmlns:a16="http://schemas.microsoft.com/office/drawing/2014/main" val="20001"/>
                    </a:ext>
                  </a:extLst>
                </a:gridCol>
                <a:gridCol w="910885">
                  <a:extLst>
                    <a:ext uri="{9D8B030D-6E8A-4147-A177-3AD203B41FA5}">
                      <a16:colId xmlns="" xmlns:a16="http://schemas.microsoft.com/office/drawing/2014/main" val="20002"/>
                    </a:ext>
                  </a:extLst>
                </a:gridCol>
              </a:tblGrid>
              <a:tr h="343108">
                <a:tc>
                  <a:txBody>
                    <a:bodyPr/>
                    <a:lstStyle/>
                    <a:p>
                      <a:r>
                        <a:rPr lang="en-US" sz="1800" dirty="0"/>
                        <a:t>ID</a:t>
                      </a:r>
                      <a:endParaRPr lang="en-US" sz="1400" dirty="0"/>
                    </a:p>
                  </a:txBody>
                  <a:tcPr marR="9144" marT="9144" marB="9144">
                    <a:lnR w="12700" cap="flat" cmpd="sng" algn="ctr">
                      <a:solidFill>
                        <a:schemeClr val="accent6"/>
                      </a:solidFill>
                      <a:prstDash val="solid"/>
                      <a:round/>
                      <a:headEnd type="none" w="med" len="med"/>
                      <a:tailEnd type="none" w="med" len="med"/>
                    </a:lnR>
                  </a:tcPr>
                </a:tc>
                <a:tc>
                  <a:txBody>
                    <a:bodyPr/>
                    <a:lstStyle/>
                    <a:p>
                      <a:r>
                        <a:rPr lang="en-US" sz="1800" dirty="0"/>
                        <a:t>Story </a:t>
                      </a:r>
                    </a:p>
                  </a:txBody>
                  <a:tcPr marR="9144"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sz="1800" dirty="0"/>
                        <a:t>Persona</a:t>
                      </a:r>
                    </a:p>
                  </a:txBody>
                  <a:tcPr marL="0" marR="9144" marT="9144" marB="9144">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900" b="0" i="0" u="none" strike="noStrike" dirty="0">
                          <a:solidFill>
                            <a:srgbClr val="000000"/>
                          </a:solidFill>
                          <a:effectLst/>
                          <a:latin typeface="Calibri"/>
                        </a:rPr>
                        <a:t>154705133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enter age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900" b="0" i="0" u="none" strike="noStrike" dirty="0">
                          <a:solidFill>
                            <a:srgbClr val="000000"/>
                          </a:solidFill>
                          <a:effectLst/>
                          <a:latin typeface="Calibri"/>
                        </a:rPr>
                        <a:t>154705132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900" b="0" i="0" u="none" strike="noStrike" dirty="0">
                          <a:solidFill>
                            <a:srgbClr val="000000"/>
                          </a:solidFill>
                          <a:effectLst/>
                          <a:latin typeface="Calibri"/>
                        </a:rPr>
                        <a:t>154705118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900" b="0" i="0" u="none" strike="noStrike" dirty="0">
                          <a:solidFill>
                            <a:srgbClr val="000000"/>
                          </a:solidFill>
                          <a:effectLst/>
                          <a:latin typeface="Calibri"/>
                        </a:rPr>
                        <a:t>154705152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tr-TR" sz="900" b="0" i="0" u="none" strike="noStrike">
                          <a:solidFill>
                            <a:srgbClr val="000000"/>
                          </a:solidFill>
                          <a:effectLst/>
                          <a:latin typeface="Calibri"/>
                        </a:rPr>
                        <a:t>154705126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cs-CZ" sz="900" b="0" i="0" u="none" strike="noStrike" dirty="0">
                          <a:solidFill>
                            <a:srgbClr val="000000"/>
                          </a:solidFill>
                          <a:effectLst/>
                          <a:latin typeface="Calibri"/>
                        </a:rPr>
                        <a:t>154705121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cs-CZ" sz="900" b="0" i="0" u="none" strike="noStrike" dirty="0">
                          <a:solidFill>
                            <a:srgbClr val="000000"/>
                          </a:solidFill>
                          <a:effectLst/>
                          <a:latin typeface="Calibri"/>
                        </a:rPr>
                        <a:t>154722942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cs-CZ" sz="900" b="0" i="0" u="none" strike="noStrike" dirty="0">
                          <a:solidFill>
                            <a:srgbClr val="000000"/>
                          </a:solidFill>
                          <a:effectLst/>
                          <a:latin typeface="Calibri"/>
                        </a:rPr>
                        <a:t>154722899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cs-CZ" sz="900" b="0" i="0" u="none" strike="noStrike" dirty="0">
                          <a:solidFill>
                            <a:srgbClr val="000000"/>
                          </a:solidFill>
                          <a:effectLst/>
                          <a:latin typeface="Calibri"/>
                        </a:rPr>
                        <a:t>154722975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meal prep user,  I need to be able to keep track of the user's daily meal intakes so that I can inform the user of remaining nutritional requirements for the day.</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96268959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2341</TotalTime>
  <Words>2291</Words>
  <Application>Microsoft Macintosh PowerPoint</Application>
  <PresentationFormat>On-screen Show (16:9)</PresentationFormat>
  <Paragraphs>492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Term project report Met CS 633 OL s 2018</vt:lpstr>
      <vt:lpstr>Project Overview</vt:lpstr>
      <vt:lpstr>Project Overview</vt:lpstr>
      <vt:lpstr>User Personas</vt:lpstr>
      <vt:lpstr>Requirements</vt:lpstr>
      <vt:lpstr>Requirements</vt:lpstr>
      <vt:lpstr>Requirements</vt:lpstr>
      <vt:lpstr>Requirements</vt:lpstr>
      <vt:lpstr>Requirements</vt:lpstr>
      <vt:lpstr>Configuration Items List</vt:lpstr>
      <vt:lpstr>Estimation Record</vt:lpstr>
      <vt:lpstr>Use Cases, State Transitions &amp; Interaction Diagrams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Gabriel Rua</cp:lastModifiedBy>
  <cp:revision>80</cp:revision>
  <dcterms:created xsi:type="dcterms:W3CDTF">2018-01-22T20:54:43Z</dcterms:created>
  <dcterms:modified xsi:type="dcterms:W3CDTF">2018-02-12T22:34:09Z</dcterms:modified>
</cp:coreProperties>
</file>