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56" r:id="rId2"/>
    <p:sldId id="290" r:id="rId3"/>
    <p:sldId id="273" r:id="rId4"/>
    <p:sldId id="257" r:id="rId5"/>
    <p:sldId id="267" r:id="rId6"/>
    <p:sldId id="266" r:id="rId7"/>
    <p:sldId id="265" r:id="rId8"/>
    <p:sldId id="272" r:id="rId9"/>
    <p:sldId id="305" r:id="rId10"/>
    <p:sldId id="281" r:id="rId11"/>
    <p:sldId id="282" r:id="rId12"/>
    <p:sldId id="318" r:id="rId13"/>
    <p:sldId id="319" r:id="rId14"/>
    <p:sldId id="320" r:id="rId15"/>
    <p:sldId id="321" r:id="rId16"/>
    <p:sldId id="279" r:id="rId17"/>
    <p:sldId id="278" r:id="rId18"/>
    <p:sldId id="280" r:id="rId19"/>
    <p:sldId id="314" r:id="rId20"/>
    <p:sldId id="315" r:id="rId21"/>
    <p:sldId id="316" r:id="rId22"/>
    <p:sldId id="317" r:id="rId23"/>
    <p:sldId id="329" r:id="rId24"/>
    <p:sldId id="330" r:id="rId25"/>
    <p:sldId id="296" r:id="rId26"/>
    <p:sldId id="284" r:id="rId27"/>
    <p:sldId id="327" r:id="rId28"/>
    <p:sldId id="335" r:id="rId29"/>
    <p:sldId id="336" r:id="rId30"/>
    <p:sldId id="337" r:id="rId31"/>
    <p:sldId id="334" r:id="rId32"/>
    <p:sldId id="313" r:id="rId33"/>
    <p:sldId id="289" r:id="rId34"/>
    <p:sldId id="298" r:id="rId35"/>
    <p:sldId id="293" r:id="rId36"/>
    <p:sldId id="325" r:id="rId37"/>
    <p:sldId id="295" r:id="rId38"/>
    <p:sldId id="331" r:id="rId39"/>
    <p:sldId id="311" r:id="rId40"/>
    <p:sldId id="310" r:id="rId41"/>
    <p:sldId id="308" r:id="rId42"/>
    <p:sldId id="307" r:id="rId43"/>
    <p:sldId id="309" r:id="rId44"/>
    <p:sldId id="323" r:id="rId45"/>
    <p:sldId id="306"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81" autoAdjust="0"/>
    <p:restoredTop sz="74162" autoAdjust="0"/>
  </p:normalViewPr>
  <p:slideViewPr>
    <p:cSldViewPr snapToGrid="0" snapToObjects="1">
      <p:cViewPr varScale="1">
        <p:scale>
          <a:sx n="111" d="100"/>
          <a:sy n="111" d="100"/>
        </p:scale>
        <p:origin x="1212"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21</a:t>
            </a:fld>
            <a:endParaRPr lang="en-US"/>
          </a:p>
        </p:txBody>
      </p:sp>
    </p:spTree>
    <p:extLst>
      <p:ext uri="{BB962C8B-B14F-4D97-AF65-F5344CB8AC3E}">
        <p14:creationId xmlns:p14="http://schemas.microsoft.com/office/powerpoint/2010/main" val="201482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22</a:t>
            </a:fld>
            <a:endParaRPr lang="en-US"/>
          </a:p>
        </p:txBody>
      </p:sp>
    </p:spTree>
    <p:extLst>
      <p:ext uri="{BB962C8B-B14F-4D97-AF65-F5344CB8AC3E}">
        <p14:creationId xmlns:p14="http://schemas.microsoft.com/office/powerpoint/2010/main" val="402797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25</a:t>
            </a:fld>
            <a:endParaRPr lang="en-US"/>
          </a:p>
        </p:txBody>
      </p:sp>
    </p:spTree>
    <p:extLst>
      <p:ext uri="{BB962C8B-B14F-4D97-AF65-F5344CB8AC3E}">
        <p14:creationId xmlns:p14="http://schemas.microsoft.com/office/powerpoint/2010/main" val="325494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31</a:t>
            </a:fld>
            <a:endParaRPr lang="en-US"/>
          </a:p>
        </p:txBody>
      </p:sp>
    </p:spTree>
    <p:extLst>
      <p:ext uri="{BB962C8B-B14F-4D97-AF65-F5344CB8AC3E}">
        <p14:creationId xmlns:p14="http://schemas.microsoft.com/office/powerpoint/2010/main" val="24616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36</a:t>
            </a:fld>
            <a:endParaRPr lang="en-US"/>
          </a:p>
        </p:txBody>
      </p:sp>
    </p:spTree>
    <p:extLst>
      <p:ext uri="{BB962C8B-B14F-4D97-AF65-F5344CB8AC3E}">
        <p14:creationId xmlns:p14="http://schemas.microsoft.com/office/powerpoint/2010/main" val="206864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38</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39</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45</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12</a:t>
            </a:fld>
            <a:endParaRPr lang="en-US"/>
          </a:p>
        </p:txBody>
      </p:sp>
    </p:spTree>
    <p:extLst>
      <p:ext uri="{BB962C8B-B14F-4D97-AF65-F5344CB8AC3E}">
        <p14:creationId xmlns:p14="http://schemas.microsoft.com/office/powerpoint/2010/main" val="18472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13</a:t>
            </a:fld>
            <a:endParaRPr lang="en-US"/>
          </a:p>
        </p:txBody>
      </p:sp>
    </p:spTree>
    <p:extLst>
      <p:ext uri="{BB962C8B-B14F-4D97-AF65-F5344CB8AC3E}">
        <p14:creationId xmlns:p14="http://schemas.microsoft.com/office/powerpoint/2010/main" val="16970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14</a:t>
            </a:fld>
            <a:endParaRPr lang="en-US"/>
          </a:p>
        </p:txBody>
      </p:sp>
    </p:spTree>
    <p:extLst>
      <p:ext uri="{BB962C8B-B14F-4D97-AF65-F5344CB8AC3E}">
        <p14:creationId xmlns:p14="http://schemas.microsoft.com/office/powerpoint/2010/main" val="123544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15</a:t>
            </a:fld>
            <a:endParaRPr lang="en-US"/>
          </a:p>
        </p:txBody>
      </p:sp>
    </p:spTree>
    <p:extLst>
      <p:ext uri="{BB962C8B-B14F-4D97-AF65-F5344CB8AC3E}">
        <p14:creationId xmlns:p14="http://schemas.microsoft.com/office/powerpoint/2010/main" val="30114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17</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Mock-ups created with </a:t>
            </a:r>
            <a:r>
              <a:rPr lang="en-US" dirty="0" err="1"/>
              <a:t>BalsamIQ</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20</a:t>
            </a:fld>
            <a:endParaRPr lang="en-US"/>
          </a:p>
        </p:txBody>
      </p:sp>
    </p:spTree>
    <p:extLst>
      <p:ext uri="{BB962C8B-B14F-4D97-AF65-F5344CB8AC3E}">
        <p14:creationId xmlns:p14="http://schemas.microsoft.com/office/powerpoint/2010/main" val="1707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2/25/2018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2/25/2018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2.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tiff"/><Relationship Id="rId4" Type="http://schemas.openxmlformats.org/officeDocument/2006/relationships/image" Target="../media/image35.png"/><Relationship Id="rId9" Type="http://schemas.openxmlformats.org/officeDocument/2006/relationships/image" Target="../media/image40.jp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gvaccaro21/CS633---Term-Project/tree/master/Moudle%206%20Deliverables"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11" Type="http://schemas.openxmlformats.org/officeDocument/2006/relationships/hyperlink" Target="https://github.com/gvaccaro21/CS633---Term-Project/tree/master/Module%204%20Deliverables/State%20Transition%20Diagrams"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hyperlink" Target="https://github.com/gvaccaro21/CS633---Term-Project/blob/master/Module%203%20Deliverables/DRAFT%20-%20Configuration%20Items%20List_v0.1-%202.6.18.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blob/master/Moudle%206%20Deliverables/PeerReview_DefectTracking.xls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3"/>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4">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3">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4"/>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4"/>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5"/>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3"/>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92500" lnSpcReduction="10000"/>
          </a:bodyPr>
          <a:lstStyle/>
          <a:p>
            <a:r>
              <a:rPr lang="en-US" dirty="0"/>
              <a:t>Project Scope</a:t>
            </a:r>
          </a:p>
          <a:p>
            <a:r>
              <a:rPr lang="en-US" dirty="0"/>
              <a:t>Product Design</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26069"/>
            <a:ext cx="1097227" cy="1097280"/>
          </a:xfrm>
          <a:prstGeom prst="rect">
            <a:avLst/>
          </a:prstGeom>
          <a:blipFill dpi="0" rotWithShape="1">
            <a:blip r:embed="rId3"/>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353042"/>
            <a:ext cx="1005840" cy="1005840"/>
          </a:xfrm>
          <a:prstGeom prst="rect">
            <a:avLst/>
          </a:prstGeom>
          <a:blipFill>
            <a:blip r:embed="rId4"/>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86807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29476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14435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2606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02541"/>
            <a:ext cx="1005840" cy="1005840"/>
          </a:xfrm>
          <a:prstGeom prst="rect">
            <a:avLst/>
          </a:prstGeom>
          <a:blipFill dpi="0" rotWithShape="1">
            <a:blip r:embed="rId9"/>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10"/>
          <a:srcRect t="8071" b="6381"/>
          <a:stretch/>
        </p:blipFill>
        <p:spPr>
          <a:xfrm>
            <a:off x="3629025" y="3731441"/>
            <a:ext cx="1097280" cy="938695"/>
          </a:xfrm>
          <a:prstGeom prst="rect">
            <a:avLst/>
          </a:prstGeom>
        </p:spPr>
      </p:pic>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744031"/>
            <a:ext cx="914400" cy="913364"/>
          </a:xfrm>
          <a:prstGeom prst="rect">
            <a:avLst/>
          </a:prstGeom>
          <a:blipFill dpi="0" rotWithShape="1">
            <a:blip r:embed="rId11"/>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710016"/>
            <a:ext cx="960120" cy="960120"/>
          </a:xfrm>
          <a:prstGeom prst="rect">
            <a:avLst/>
          </a:prstGeom>
          <a:blipFill dpi="0" rotWithShape="1">
            <a:blip r:embed="rId12">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744031"/>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741097"/>
            <a:ext cx="914400" cy="914400"/>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742239"/>
            <a:ext cx="914400" cy="913366"/>
          </a:xfrm>
          <a:prstGeom prst="rect">
            <a:avLst/>
          </a:prstGeom>
          <a:blipFill>
            <a:blip r:embed="rId15"/>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pic>
        <p:nvPicPr>
          <p:cNvPr id="3" name="Picture 2" descr="heroku_logo-purple-08fb38cebb99e3aac5202df018eb337c5be74d5214768c90a8198c97420e4201.png"/>
          <p:cNvPicPr>
            <a:picLocks noChangeAspect="1"/>
          </p:cNvPicPr>
          <p:nvPr/>
        </p:nvPicPr>
        <p:blipFill rotWithShape="1">
          <a:blip r:embed="rId16">
            <a:extLst>
              <a:ext uri="{28A0092B-C50C-407E-A947-70E740481C1C}">
                <a14:useLocalDpi xmlns:a14="http://schemas.microsoft.com/office/drawing/2010/main" val="0"/>
              </a:ext>
            </a:extLst>
          </a:blip>
          <a:srcRect l="-1194" t="-2544" r="-1377" b="-7"/>
          <a:stretch/>
        </p:blipFill>
        <p:spPr>
          <a:xfrm>
            <a:off x="2074114" y="2737999"/>
            <a:ext cx="2195000" cy="658368"/>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8512" r="25955"/>
          <a:stretch/>
        </p:blipFill>
        <p:spPr bwMode="auto">
          <a:xfrm>
            <a:off x="5559957" y="2751512"/>
            <a:ext cx="548640" cy="65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379" y="2753147"/>
            <a:ext cx="683292" cy="658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138C14-B701-2B44-A20F-A202684EB151}"/>
              </a:ext>
            </a:extLst>
          </p:cNvPr>
          <p:cNvPicPr>
            <a:picLocks noChangeAspect="1"/>
          </p:cNvPicPr>
          <p:nvPr/>
        </p:nvPicPr>
        <p:blipFill rotWithShape="1">
          <a:blip r:embed="rId19"/>
          <a:srcRect l="5125" t="18680" r="5183" b="18680"/>
          <a:stretch/>
        </p:blipFill>
        <p:spPr>
          <a:xfrm>
            <a:off x="6469713" y="2753147"/>
            <a:ext cx="2304288" cy="658368"/>
          </a:xfrm>
          <a:prstGeom prst="rect">
            <a:avLst/>
          </a:prstGeom>
        </p:spPr>
      </p:pic>
      <p:pic>
        <p:nvPicPr>
          <p:cNvPr id="25" name="Picture 24">
            <a:extLst>
              <a:ext uri="{FF2B5EF4-FFF2-40B4-BE49-F238E27FC236}">
                <a16:creationId xmlns:a16="http://schemas.microsoft.com/office/drawing/2014/main" id="{1DE4E75C-BCFA-914E-9285-469F90E013EE}"/>
              </a:ext>
            </a:extLst>
          </p:cNvPr>
          <p:cNvPicPr>
            <a:picLocks noChangeAspect="1"/>
          </p:cNvPicPr>
          <p:nvPr/>
        </p:nvPicPr>
        <p:blipFill>
          <a:blip r:embed="rId20"/>
          <a:stretch>
            <a:fillRect/>
          </a:stretch>
        </p:blipFill>
        <p:spPr>
          <a:xfrm>
            <a:off x="4500867" y="2736998"/>
            <a:ext cx="731520" cy="658368"/>
          </a:xfrm>
          <a:prstGeom prst="rect">
            <a:avLst/>
          </a:prstGeom>
        </p:spPr>
      </p:pic>
    </p:spTree>
    <p:extLst>
      <p:ext uri="{BB962C8B-B14F-4D97-AF65-F5344CB8AC3E}">
        <p14:creationId xmlns:p14="http://schemas.microsoft.com/office/powerpoint/2010/main" val="1977133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042272042"/>
              </p:ext>
            </p:extLst>
          </p:nvPr>
        </p:nvGraphicFramePr>
        <p:xfrm>
          <a:off x="612775" y="1200153"/>
          <a:ext cx="8234701" cy="3922067"/>
        </p:xfrm>
        <a:graphic>
          <a:graphicData uri="http://schemas.openxmlformats.org/drawingml/2006/table">
            <a:tbl>
              <a:tblPr firstRow="1" bandRow="1">
                <a:tableStyleId>{21E4AEA4-8DFA-4A89-87EB-49C32662AFE0}</a:tableStyleId>
              </a:tblPr>
              <a:tblGrid>
                <a:gridCol w="897139">
                  <a:extLst>
                    <a:ext uri="{9D8B030D-6E8A-4147-A177-3AD203B41FA5}">
                      <a16:colId xmlns:a16="http://schemas.microsoft.com/office/drawing/2014/main" val="3235925965"/>
                    </a:ext>
                  </a:extLst>
                </a:gridCol>
                <a:gridCol w="897139">
                  <a:extLst>
                    <a:ext uri="{9D8B030D-6E8A-4147-A177-3AD203B41FA5}">
                      <a16:colId xmlns:a16="http://schemas.microsoft.com/office/drawing/2014/main" val="1247184213"/>
                    </a:ext>
                  </a:extLst>
                </a:gridCol>
                <a:gridCol w="897139">
                  <a:extLst>
                    <a:ext uri="{9D8B030D-6E8A-4147-A177-3AD203B41FA5}">
                      <a16:colId xmlns:a16="http://schemas.microsoft.com/office/drawing/2014/main" val="40888142"/>
                    </a:ext>
                  </a:extLst>
                </a:gridCol>
                <a:gridCol w="897139">
                  <a:extLst>
                    <a:ext uri="{9D8B030D-6E8A-4147-A177-3AD203B41FA5}">
                      <a16:colId xmlns:a16="http://schemas.microsoft.com/office/drawing/2014/main" val="1671092148"/>
                    </a:ext>
                  </a:extLst>
                </a:gridCol>
                <a:gridCol w="3017520">
                  <a:extLst>
                    <a:ext uri="{9D8B030D-6E8A-4147-A177-3AD203B41FA5}">
                      <a16:colId xmlns:a16="http://schemas.microsoft.com/office/drawing/2014/main" val="3388696457"/>
                    </a:ext>
                  </a:extLst>
                </a:gridCol>
                <a:gridCol w="1628625">
                  <a:extLst>
                    <a:ext uri="{9D8B030D-6E8A-4147-A177-3AD203B41FA5}">
                      <a16:colId xmlns:a16="http://schemas.microsoft.com/office/drawing/2014/main" val="89273511"/>
                    </a:ext>
                  </a:extLst>
                </a:gridCol>
              </a:tblGrid>
              <a:tr h="177330">
                <a:tc>
                  <a:txBody>
                    <a:bodyPr/>
                    <a:lstStyle/>
                    <a:p>
                      <a:pPr algn="ctr" fontAlgn="b"/>
                      <a:r>
                        <a:rPr lang="en-US" sz="1400" b="1" i="0" u="none" strike="noStrike" dirty="0">
                          <a:solidFill>
                            <a:srgbClr val="FFFFFF"/>
                          </a:solidFill>
                          <a:effectLst/>
                          <a:latin typeface="Calibri" panose="020F0502020204030204" pitchFamily="34" charset="0"/>
                        </a:rPr>
                        <a:t>Product</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Date</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Producer</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Reviewer</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Comment</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Outcome</a:t>
                      </a:r>
                    </a:p>
                  </a:txBody>
                  <a:tcPr marL="45720" marR="45720" marT="0" marB="0" anchor="ctr"/>
                </a:tc>
                <a:extLst>
                  <a:ext uri="{0D108BD9-81ED-4DB2-BD59-A6C34878D82A}">
                    <a16:rowId xmlns:a16="http://schemas.microsoft.com/office/drawing/2014/main" val="2684224950"/>
                  </a:ext>
                </a:extLst>
              </a:tr>
              <a:tr h="318552">
                <a:tc>
                  <a:txBody>
                    <a:bodyPr/>
                    <a:lstStyle/>
                    <a:p>
                      <a:pPr algn="ctr" fontAlgn="b"/>
                      <a:r>
                        <a:rPr lang="en-US" sz="1200" b="0" i="0" u="none" strike="noStrike" dirty="0">
                          <a:solidFill>
                            <a:srgbClr val="000000"/>
                          </a:solidFill>
                          <a:effectLst/>
                          <a:latin typeface="Calibri" panose="020F0502020204030204" pitchFamily="34" charset="0"/>
                        </a:rPr>
                        <a:t>Scope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Pivotal Tracker and GitHub are missing from scope document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Added missing tools</a:t>
                      </a:r>
                    </a:p>
                  </a:txBody>
                  <a:tcPr marL="45720" marR="45720" marT="0" marB="0" anchor="ctr"/>
                </a:tc>
                <a:extLst>
                  <a:ext uri="{0D108BD9-81ED-4DB2-BD59-A6C34878D82A}">
                    <a16:rowId xmlns:a16="http://schemas.microsoft.com/office/drawing/2014/main" val="3352388866"/>
                  </a:ext>
                </a:extLst>
              </a:tr>
              <a:tr h="273044">
                <a:tc>
                  <a:txBody>
                    <a:bodyPr/>
                    <a:lstStyle/>
                    <a:p>
                      <a:pPr algn="ctr" fontAlgn="b"/>
                      <a:r>
                        <a:rPr lang="en-US" sz="1200" b="0" i="0" u="none" strike="noStrike">
                          <a:solidFill>
                            <a:srgbClr val="000000"/>
                          </a:solidFill>
                          <a:effectLst/>
                          <a:latin typeface="Calibri" panose="020F0502020204030204" pitchFamily="34" charset="0"/>
                        </a:rPr>
                        <a:t>Project Scope</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Misspelling of Slack</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1724499334"/>
                  </a:ext>
                </a:extLst>
              </a:tr>
              <a:tr h="273044">
                <a:tc>
                  <a:txBody>
                    <a:bodyPr/>
                    <a:lstStyle/>
                    <a:p>
                      <a:pPr algn="ctr" fontAlgn="b"/>
                      <a:r>
                        <a:rPr lang="en-US" sz="1200" b="0" i="0" u="none" strike="noStrike">
                          <a:solidFill>
                            <a:srgbClr val="000000"/>
                          </a:solidFill>
                          <a:effectLst/>
                          <a:latin typeface="Calibri" panose="020F0502020204030204" pitchFamily="34" charset="0"/>
                        </a:rPr>
                        <a:t>Policy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word requirements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2998997118"/>
                  </a:ext>
                </a:extLst>
              </a:tr>
              <a:tr h="273044">
                <a:tc>
                  <a:txBody>
                    <a:bodyPr/>
                    <a:lstStyle/>
                    <a:p>
                      <a:pPr algn="ctr" fontAlgn="b"/>
                      <a:r>
                        <a:rPr lang="en-US" sz="1200" b="0" i="0" u="none" strike="noStrike">
                          <a:solidFill>
                            <a:srgbClr val="000000"/>
                          </a:solidFill>
                          <a:effectLst/>
                          <a:latin typeface="Calibri" panose="020F0502020204030204" pitchFamily="34" charset="0"/>
                        </a:rPr>
                        <a:t>Project Report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name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943954753"/>
                  </a:ext>
                </a:extLst>
              </a:tr>
              <a:tr h="318552">
                <a:tc>
                  <a:txBody>
                    <a:bodyPr/>
                    <a:lstStyle/>
                    <a:p>
                      <a:pPr algn="ctr" fontAlgn="b"/>
                      <a:r>
                        <a:rPr lang="en-US" sz="1200" b="0" i="0" u="none" strike="noStrike">
                          <a:solidFill>
                            <a:srgbClr val="000000"/>
                          </a:solidFill>
                          <a:effectLst/>
                          <a:latin typeface="Calibri" panose="020F0502020204030204" pitchFamily="34" charset="0"/>
                        </a:rPr>
                        <a:t>Use Case UML</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The use case diagram looks like a state diagram.</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Corrected the diagram</a:t>
                      </a:r>
                    </a:p>
                  </a:txBody>
                  <a:tcPr marL="45720" marR="45720" marT="0" marB="0" anchor="ctr"/>
                </a:tc>
                <a:extLst>
                  <a:ext uri="{0D108BD9-81ED-4DB2-BD59-A6C34878D82A}">
                    <a16:rowId xmlns:a16="http://schemas.microsoft.com/office/drawing/2014/main" val="2080848912"/>
                  </a:ext>
                </a:extLst>
              </a:tr>
              <a:tr h="318552">
                <a:tc>
                  <a:txBody>
                    <a:bodyPr/>
                    <a:lstStyle/>
                    <a:p>
                      <a:pPr algn="ctr" fontAlgn="b"/>
                      <a:r>
                        <a:rPr lang="en-US" sz="1200" b="0" i="0" u="none" strike="noStrike">
                          <a:solidFill>
                            <a:srgbClr val="000000"/>
                          </a:solidFill>
                          <a:effectLst/>
                          <a:latin typeface="Calibri" panose="020F0502020204030204" pitchFamily="34" charset="0"/>
                        </a:rPr>
                        <a:t>Mock-ups</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2018-02-17</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Wireframes are beyond tools’ capabilities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Mock-ups revised</a:t>
                      </a:r>
                    </a:p>
                  </a:txBody>
                  <a:tcPr marL="45720" marR="45720" marT="0" marB="0" anchor="ctr"/>
                </a:tc>
                <a:extLst>
                  <a:ext uri="{0D108BD9-81ED-4DB2-BD59-A6C34878D82A}">
                    <a16:rowId xmlns:a16="http://schemas.microsoft.com/office/drawing/2014/main" val="4169240467"/>
                  </a:ext>
                </a:extLst>
              </a:tr>
              <a:tr h="477827">
                <a:tc>
                  <a:txBody>
                    <a:bodyPr/>
                    <a:lstStyle/>
                    <a:p>
                      <a:pPr algn="ctr" fontAlgn="b"/>
                      <a:r>
                        <a:rPr lang="en-US" sz="1200" b="0" i="0" u="none" strike="noStrike">
                          <a:solidFill>
                            <a:srgbClr val="000000"/>
                          </a:solidFill>
                          <a:effectLst/>
                          <a:latin typeface="Calibri" panose="020F0502020204030204" pitchFamily="34" charset="0"/>
                        </a:rPr>
                        <a:t>Code: Views.py</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User can attempt an action requiring authentication while not authenticated. </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Corrected the code.</a:t>
                      </a:r>
                    </a:p>
                  </a:txBody>
                  <a:tcPr marL="45720" marR="45720" marT="0" marB="0" anchor="ctr"/>
                </a:tc>
                <a:extLst>
                  <a:ext uri="{0D108BD9-81ED-4DB2-BD59-A6C34878D82A}">
                    <a16:rowId xmlns:a16="http://schemas.microsoft.com/office/drawing/2014/main" val="3999404796"/>
                  </a:ext>
                </a:extLst>
              </a:tr>
              <a:tr h="318552">
                <a:tc>
                  <a:txBody>
                    <a:bodyPr/>
                    <a:lstStyle/>
                    <a:p>
                      <a:pPr algn="ctr" fontAlgn="b"/>
                      <a:r>
                        <a:rPr lang="en-US" sz="1200" b="0" i="0" u="none" strike="noStrike">
                          <a:solidFill>
                            <a:srgbClr val="000000"/>
                          </a:solidFill>
                          <a:effectLst/>
                          <a:latin typeface="Calibri" panose="020F0502020204030204" pitchFamily="34" charset="0"/>
                        </a:rPr>
                        <a:t>Log stats screen</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It is not possible to enter a decimal point in BMI field</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Not corrected</a:t>
                      </a:r>
                    </a:p>
                  </a:txBody>
                  <a:tcPr marL="45720" marR="45720" marT="0" marB="0" anchor="ctr"/>
                </a:tc>
                <a:extLst>
                  <a:ext uri="{0D108BD9-81ED-4DB2-BD59-A6C34878D82A}">
                    <a16:rowId xmlns:a16="http://schemas.microsoft.com/office/drawing/2014/main" val="3898996181"/>
                  </a:ext>
                </a:extLst>
              </a:tr>
              <a:tr h="318552">
                <a:tc>
                  <a:txBody>
                    <a:bodyPr/>
                    <a:lstStyle/>
                    <a:p>
                      <a:pPr algn="ctr" fontAlgn="b"/>
                      <a:r>
                        <a:rPr lang="en-US" sz="1200" b="0" i="0" u="none" strike="noStrike" dirty="0">
                          <a:solidFill>
                            <a:srgbClr val="000000"/>
                          </a:solidFill>
                          <a:effectLst/>
                          <a:latin typeface="Calibri" panose="020F0502020204030204" pitchFamily="34" charset="0"/>
                        </a:rPr>
                        <a:t>Test Cases</a:t>
                      </a:r>
                    </a:p>
                  </a:txBody>
                  <a:tcPr marL="45720" marR="45720" marT="0" marB="0" anchor="ctr"/>
                </a:tc>
                <a:tc>
                  <a:txBody>
                    <a:bodyPr/>
                    <a:lstStyle/>
                    <a:p>
                      <a:pPr algn="ctr" fontAlgn="b"/>
                      <a:r>
                        <a:rPr lang="en-US" sz="1100" b="0" i="0" u="none" strike="noStrike" dirty="0">
                          <a:solidFill>
                            <a:srgbClr val="000000"/>
                          </a:solidFill>
                          <a:effectLst/>
                          <a:latin typeface="Calibri" panose="020F0502020204030204" pitchFamily="34" charset="0"/>
                        </a:rPr>
                        <a:t>2018-02-25</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Giuseppe</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The test case has two results – one positive and one negative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Split test cases</a:t>
                      </a:r>
                    </a:p>
                  </a:txBody>
                  <a:tcPr marL="45720" marR="45720" marT="0" marB="0" anchor="ctr"/>
                </a:tc>
                <a:extLst>
                  <a:ext uri="{0D108BD9-81ED-4DB2-BD59-A6C34878D82A}">
                    <a16:rowId xmlns:a16="http://schemas.microsoft.com/office/drawing/2014/main" val="71265422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9" name="Content Placeholder 8">
            <a:extLst>
              <a:ext uri="{FF2B5EF4-FFF2-40B4-BE49-F238E27FC236}">
                <a16:creationId xmlns:a16="http://schemas.microsoft.com/office/drawing/2014/main" id="{99F634FB-BF67-45BB-A7A8-1A92BA955026}"/>
              </a:ext>
            </a:extLst>
          </p:cNvPr>
          <p:cNvPicPr>
            <a:picLocks noGrp="1" noChangeAspect="1"/>
          </p:cNvPicPr>
          <p:nvPr>
            <p:ph sz="quarter" idx="1"/>
          </p:nvPr>
        </p:nvPicPr>
        <p:blipFill rotWithShape="1">
          <a:blip r:embed="rId2"/>
          <a:srcRect l="32786" t="24637" r="32370" b="13704"/>
          <a:stretch/>
        </p:blipFill>
        <p:spPr>
          <a:xfrm>
            <a:off x="2618737" y="1154430"/>
            <a:ext cx="3928848" cy="3910741"/>
          </a:xfrm>
          <a:prstGeom prst="rect">
            <a:avLst/>
          </a:prstGeom>
        </p:spPr>
      </p:pic>
    </p:spTree>
    <p:extLst>
      <p:ext uri="{BB962C8B-B14F-4D97-AF65-F5344CB8AC3E}">
        <p14:creationId xmlns:p14="http://schemas.microsoft.com/office/powerpoint/2010/main" val="7736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(POS)</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23559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pic>
        <p:nvPicPr>
          <p:cNvPr id="7" name="Content Placeholder 6">
            <a:extLst>
              <a:ext uri="{FF2B5EF4-FFF2-40B4-BE49-F238E27FC236}">
                <a16:creationId xmlns:a16="http://schemas.microsoft.com/office/drawing/2014/main" id="{FF05E6A3-480C-44B7-992E-A6B68E08844E}"/>
              </a:ext>
            </a:extLst>
          </p:cNvPr>
          <p:cNvPicPr>
            <a:picLocks noGrp="1" noChangeAspect="1"/>
          </p:cNvPicPr>
          <p:nvPr>
            <p:ph sz="quarter" idx="1"/>
          </p:nvPr>
        </p:nvPicPr>
        <p:blipFill rotWithShape="1">
          <a:blip r:embed="rId2"/>
          <a:srcRect l="57747" t="24670" r="7122" b="10957"/>
          <a:stretch/>
        </p:blipFill>
        <p:spPr>
          <a:xfrm>
            <a:off x="2636982" y="1154648"/>
            <a:ext cx="3870036" cy="3988852"/>
          </a:xfrm>
          <a:prstGeom prst="rect">
            <a:avLst/>
          </a:prstGeom>
        </p:spPr>
      </p:pic>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4790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graphicFrame>
        <p:nvGraphicFramePr>
          <p:cNvPr id="6" name="Content Placeholder 5">
            <a:extLst>
              <a:ext uri="{FF2B5EF4-FFF2-40B4-BE49-F238E27FC236}">
                <a16:creationId xmlns:a16="http://schemas.microsoft.com/office/drawing/2014/main" id="{60FC6571-5DB1-454E-A97B-E7AA73213013}"/>
              </a:ext>
            </a:extLst>
          </p:cNvPr>
          <p:cNvGraphicFramePr>
            <a:graphicFrameLocks noGrp="1"/>
          </p:cNvGraphicFramePr>
          <p:nvPr>
            <p:ph sz="quarter" idx="1"/>
            <p:extLst>
              <p:ext uri="{D42A27DB-BD31-4B8C-83A1-F6EECF244321}">
                <p14:modId xmlns:p14="http://schemas.microsoft.com/office/powerpoint/2010/main" val="299267239"/>
              </p:ext>
            </p:extLst>
          </p:nvPr>
        </p:nvGraphicFramePr>
        <p:xfrm>
          <a:off x="1857375" y="1416963"/>
          <a:ext cx="4851400" cy="3072033"/>
        </p:xfrm>
        <a:graphic>
          <a:graphicData uri="http://schemas.openxmlformats.org/drawingml/2006/table">
            <a:tbl>
              <a:tblPr>
                <a:tableStyleId>{B301B821-A1FF-4177-AEE7-76D212191A09}</a:tableStyleId>
              </a:tblPr>
              <a:tblGrid>
                <a:gridCol w="774700">
                  <a:extLst>
                    <a:ext uri="{9D8B030D-6E8A-4147-A177-3AD203B41FA5}">
                      <a16:colId xmlns:a16="http://schemas.microsoft.com/office/drawing/2014/main" val="345757521"/>
                    </a:ext>
                  </a:extLst>
                </a:gridCol>
                <a:gridCol w="1019175">
                  <a:extLst>
                    <a:ext uri="{9D8B030D-6E8A-4147-A177-3AD203B41FA5}">
                      <a16:colId xmlns:a16="http://schemas.microsoft.com/office/drawing/2014/main" val="443652253"/>
                    </a:ext>
                  </a:extLst>
                </a:gridCol>
                <a:gridCol w="1019175">
                  <a:extLst>
                    <a:ext uri="{9D8B030D-6E8A-4147-A177-3AD203B41FA5}">
                      <a16:colId xmlns:a16="http://schemas.microsoft.com/office/drawing/2014/main" val="2251815030"/>
                    </a:ext>
                  </a:extLst>
                </a:gridCol>
                <a:gridCol w="1019175">
                  <a:extLst>
                    <a:ext uri="{9D8B030D-6E8A-4147-A177-3AD203B41FA5}">
                      <a16:colId xmlns:a16="http://schemas.microsoft.com/office/drawing/2014/main" val="4152837818"/>
                    </a:ext>
                  </a:extLst>
                </a:gridCol>
                <a:gridCol w="1019175">
                  <a:extLst>
                    <a:ext uri="{9D8B030D-6E8A-4147-A177-3AD203B41FA5}">
                      <a16:colId xmlns:a16="http://schemas.microsoft.com/office/drawing/2014/main" val="2245834379"/>
                    </a:ext>
                  </a:extLst>
                </a:gridCol>
              </a:tblGrid>
              <a:tr h="219982">
                <a:tc>
                  <a:txBody>
                    <a:bodyPr/>
                    <a:lstStyle/>
                    <a:p>
                      <a:pPr algn="l" fontAlgn="b"/>
                      <a:r>
                        <a:rPr lang="en-US" sz="1200" u="none" strike="noStrike">
                          <a:effectLst/>
                        </a:rPr>
                        <a:t>TEST CASES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305652"/>
                  </a:ext>
                </a:extLst>
              </a:tr>
              <a:tr h="219982">
                <a:tc>
                  <a:txBody>
                    <a:bodyPr/>
                    <a:lstStyle/>
                    <a:p>
                      <a:pPr algn="l" fontAlgn="b"/>
                      <a:r>
                        <a:rPr lang="en-US" sz="1200" u="none" strike="noStrike">
                          <a:effectLst/>
                        </a:rPr>
                        <a:t>case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Function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source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pairings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526602"/>
                  </a:ext>
                </a:extLst>
              </a:tr>
              <a:tr h="219982">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Register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5390739"/>
                  </a:ext>
                </a:extLst>
              </a:tr>
              <a:tr h="219982">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Register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9442531"/>
                  </a:ext>
                </a:extLst>
              </a:tr>
              <a:tr h="219982">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981329"/>
                  </a:ext>
                </a:extLst>
              </a:tr>
              <a:tr h="219982">
                <a:tc>
                  <a:txBody>
                    <a:bodyPr/>
                    <a:lstStyle/>
                    <a:p>
                      <a:pPr algn="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Log-in</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207048923"/>
                  </a:ext>
                </a:extLst>
              </a:tr>
              <a:tr h="219982">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meals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2227240"/>
                  </a:ext>
                </a:extLst>
              </a:tr>
              <a:tr h="219982">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meals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71944"/>
                  </a:ext>
                </a:extLst>
              </a:tr>
              <a:tr h="219982">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info</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5775512"/>
                  </a:ext>
                </a:extLst>
              </a:tr>
              <a:tr h="219982">
                <a:tc>
                  <a:txBody>
                    <a:bodyPr/>
                    <a:lstStyle/>
                    <a:p>
                      <a:pPr algn="r" fontAlgn="b"/>
                      <a:r>
                        <a:rPr lang="en-US" sz="1200" u="none" strike="noStrike" dirty="0">
                          <a:effectLst/>
                          <a:highlight>
                            <a:srgbClr val="FFFF00"/>
                          </a:highlight>
                        </a:rPr>
                        <a:t>8</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Log info</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a:effectLst/>
                          <a:highlight>
                            <a:srgbClr val="FFFF00"/>
                          </a:highlight>
                        </a:rPr>
                        <a:t>customer</a:t>
                      </a:r>
                      <a:endParaRPr lang="en-US" sz="1200" b="0" i="0" u="none" strike="noStrike">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internal</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highlight>
                            <a:srgbClr val="FFFF00"/>
                          </a:highlight>
                        </a:rPr>
                        <a:t>2</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900819454"/>
                  </a:ext>
                </a:extLst>
              </a:tr>
              <a:tr h="21226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workout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580629"/>
                  </a:ext>
                </a:extLst>
              </a:tr>
              <a:tr h="219982">
                <a:tc>
                  <a:txBody>
                    <a:bodyPr/>
                    <a:lstStyle/>
                    <a:p>
                      <a:pPr algn="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workout</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27678876"/>
                  </a:ext>
                </a:extLst>
              </a:tr>
              <a:tr h="219982">
                <a:tc>
                  <a:txBody>
                    <a:bodyPr/>
                    <a:lstStyle/>
                    <a:p>
                      <a:pPr algn="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027346"/>
                  </a:ext>
                </a:extLst>
              </a:tr>
              <a:tr h="219982">
                <a:tc>
                  <a:txBody>
                    <a:bodyPr/>
                    <a:lstStyle/>
                    <a:p>
                      <a:pPr algn="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564533195"/>
                  </a:ext>
                </a:extLst>
              </a:tr>
            </a:tbl>
          </a:graphicData>
        </a:graphic>
      </p:graphicFrame>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65678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5" name="Content Placeholder 4">
            <a:extLst>
              <a:ext uri="{FF2B5EF4-FFF2-40B4-BE49-F238E27FC236}">
                <a16:creationId xmlns:a16="http://schemas.microsoft.com/office/drawing/2014/main" id="{2AD9D843-FC96-B24C-9903-CA2CFFA2F4FD}"/>
              </a:ext>
            </a:extLst>
          </p:cNvPr>
          <p:cNvSpPr>
            <a:spLocks noGrp="1"/>
          </p:cNvSpPr>
          <p:nvPr>
            <p:ph sz="quarter" idx="1"/>
          </p:nvPr>
        </p:nvSpPr>
        <p:spPr/>
        <p:txBody>
          <a:bodyPr>
            <a:normAutofit/>
          </a:bodyPr>
          <a:lstStyle/>
          <a:p>
            <a:r>
              <a:rPr lang="en-US" sz="2400" dirty="0"/>
              <a:t>One functional defect was identified during test case 3. When logging schedules and workouts, the graphical charts were not updating to demonstrate the users full workout. </a:t>
            </a:r>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7" name="Content Placeholder 6">
            <a:extLst>
              <a:ext uri="{FF2B5EF4-FFF2-40B4-BE49-F238E27FC236}">
                <a16:creationId xmlns:a16="http://schemas.microsoft.com/office/drawing/2014/main" id="{00E53455-B3F5-4DD6-96E9-6C74C897EF10}"/>
              </a:ext>
            </a:extLst>
          </p:cNvPr>
          <p:cNvPicPr>
            <a:picLocks noGrp="1" noChangeAspect="1"/>
          </p:cNvPicPr>
          <p:nvPr>
            <p:ph sz="quarter" idx="2"/>
          </p:nvPr>
        </p:nvPicPr>
        <p:blipFill>
          <a:blip r:embed="rId2"/>
          <a:stretch>
            <a:fillRect/>
          </a:stretch>
        </p:blipFill>
        <p:spPr>
          <a:xfrm>
            <a:off x="5023694" y="1192213"/>
            <a:ext cx="3528912" cy="3429000"/>
          </a:xfrm>
          <a:prstGeom prst="rect">
            <a:avLst/>
          </a:prstGeom>
        </p:spPr>
      </p:pic>
    </p:spTree>
    <p:extLst>
      <p:ext uri="{BB962C8B-B14F-4D97-AF65-F5344CB8AC3E}">
        <p14:creationId xmlns:p14="http://schemas.microsoft.com/office/powerpoint/2010/main" val="366149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3"/>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3"/>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5815963" y="1356788"/>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3"/>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3"/>
            <a:srcRect t="19935" b="43161"/>
            <a:stretch/>
          </p:blipFill>
          <p:spPr>
            <a:xfrm flipH="1" flipV="1">
              <a:off x="6882342" y="4150971"/>
              <a:ext cx="774700" cy="581163"/>
            </a:xfrm>
            <a:prstGeom prst="rect">
              <a:avLst/>
            </a:prstGeom>
          </p:spPr>
        </p:pic>
      </p:grpSp>
      <p:sp>
        <p:nvSpPr>
          <p:cNvPr id="44" name="TextBox 43">
            <a:extLst>
              <a:ext uri="{FF2B5EF4-FFF2-40B4-BE49-F238E27FC236}">
                <a16:creationId xmlns:a16="http://schemas.microsoft.com/office/drawing/2014/main" id="{3F3A9706-7130-A642-911F-4F9CD502C1AC}"/>
              </a:ext>
            </a:extLst>
          </p:cNvPr>
          <p:cNvSpPr txBox="1"/>
          <p:nvPr/>
        </p:nvSpPr>
        <p:spPr>
          <a:xfrm>
            <a:off x="6157807" y="1578549"/>
            <a:ext cx="2592534" cy="1169551"/>
          </a:xfrm>
          <a:prstGeom prst="rect">
            <a:avLst/>
          </a:prstGeom>
          <a:noFill/>
        </p:spPr>
        <p:txBody>
          <a:bodyPr wrap="square" rIns="91440" rtlCol="0">
            <a:spAutoFit/>
          </a:bodyPr>
          <a:lstStyle/>
          <a:p>
            <a:pPr algn="just"/>
            <a:r>
              <a:rPr lang="en-US" sz="1400" dirty="0">
                <a:solidFill>
                  <a:schemeClr val="bg1"/>
                </a:solidFill>
              </a:rPr>
              <a:t>      Each project tells us who we are. It is more internal than it seems. We were like Power Rangers in remote offices doing Agile.</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When mapping test cases to use cases, a lot of variables have to be considered. Using </a:t>
            </a:r>
            <a:r>
              <a:rPr lang="en-US" sz="1400" dirty="0" err="1">
                <a:solidFill>
                  <a:schemeClr val="bg1"/>
                </a:solidFill>
              </a:rPr>
              <a:t>AllPairs</a:t>
            </a:r>
            <a:r>
              <a:rPr lang="en-US" sz="1400" dirty="0">
                <a:solidFill>
                  <a:schemeClr val="bg1"/>
                </a:solidFill>
              </a:rPr>
              <a:t> was helpful in narrowing down and organizing test cases.</a:t>
            </a:r>
          </a:p>
        </p:txBody>
      </p:sp>
      <p:grpSp>
        <p:nvGrpSpPr>
          <p:cNvPr id="22" name="Group 21">
            <a:extLst>
              <a:ext uri="{FF2B5EF4-FFF2-40B4-BE49-F238E27FC236}">
                <a16:creationId xmlns:a16="http://schemas.microsoft.com/office/drawing/2014/main" id="{A18F1495-245E-A54B-AD55-AF731E3E8844}"/>
              </a:ext>
            </a:extLst>
          </p:cNvPr>
          <p:cNvGrpSpPr/>
          <p:nvPr/>
        </p:nvGrpSpPr>
        <p:grpSpPr>
          <a:xfrm>
            <a:off x="285480" y="1227516"/>
            <a:ext cx="3170840" cy="1892542"/>
            <a:chOff x="285480" y="1227516"/>
            <a:chExt cx="3170840" cy="1892542"/>
          </a:xfrm>
        </p:grpSpPr>
        <p:grpSp>
          <p:nvGrpSpPr>
            <p:cNvPr id="40" name="Group 39">
              <a:extLst>
                <a:ext uri="{FF2B5EF4-FFF2-40B4-BE49-F238E27FC236}">
                  <a16:creationId xmlns:a16="http://schemas.microsoft.com/office/drawing/2014/main" id="{B13E7930-F707-6149-84CD-0CECDEA8C083}"/>
                </a:ext>
              </a:extLst>
            </p:cNvPr>
            <p:cNvGrpSpPr/>
            <p:nvPr/>
          </p:nvGrpSpPr>
          <p:grpSpPr>
            <a:xfrm>
              <a:off x="285480" y="1227516"/>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3"/>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3"/>
              <a:srcRect t="19935" b="43161"/>
              <a:stretch/>
            </p:blipFill>
            <p:spPr>
              <a:xfrm flipH="1" flipV="1">
                <a:off x="8309607" y="2373817"/>
                <a:ext cx="774700" cy="581163"/>
              </a:xfrm>
              <a:prstGeom prst="rect">
                <a:avLst/>
              </a:prstGeom>
            </p:spPr>
          </p:pic>
        </p:grpSp>
        <p:sp>
          <p:nvSpPr>
            <p:cNvPr id="47" name="TextBox 46">
              <a:extLst>
                <a:ext uri="{FF2B5EF4-FFF2-40B4-BE49-F238E27FC236}">
                  <a16:creationId xmlns:a16="http://schemas.microsoft.com/office/drawing/2014/main" id="{8768DFE4-682D-6A40-B37D-0D0723C96C1B}"/>
                </a:ext>
              </a:extLst>
            </p:cNvPr>
            <p:cNvSpPr txBox="1"/>
            <p:nvPr/>
          </p:nvSpPr>
          <p:spPr>
            <a:xfrm>
              <a:off x="615897" y="1446352"/>
              <a:ext cx="2592534" cy="1107996"/>
            </a:xfrm>
            <a:prstGeom prst="rect">
              <a:avLst/>
            </a:prstGeom>
            <a:noFill/>
          </p:spPr>
          <p:txBody>
            <a:bodyPr wrap="square" lIns="137160" tIns="228600" rIns="137160" rtlCol="0">
              <a:spAutoFit/>
            </a:bodyPr>
            <a:lstStyle/>
            <a:p>
              <a:pPr algn="just"/>
              <a:r>
                <a:rPr lang="en-US" dirty="0">
                  <a:solidFill>
                    <a:schemeClr val="bg1"/>
                  </a:solidFill>
                </a:rPr>
                <a:t>The Django Framework is a solid way to build web applications.</a:t>
              </a:r>
            </a:p>
          </p:txBody>
        </p:sp>
      </p:grpSp>
      <p:grpSp>
        <p:nvGrpSpPr>
          <p:cNvPr id="23" name="Group 22">
            <a:extLst>
              <a:ext uri="{FF2B5EF4-FFF2-40B4-BE49-F238E27FC236}">
                <a16:creationId xmlns:a16="http://schemas.microsoft.com/office/drawing/2014/main" id="{13E5C3CA-B49C-0940-ACB9-AFC965113C72}"/>
              </a:ext>
            </a:extLst>
          </p:cNvPr>
          <p:cNvGrpSpPr/>
          <p:nvPr/>
        </p:nvGrpSpPr>
        <p:grpSpPr>
          <a:xfrm>
            <a:off x="5439127" y="3028255"/>
            <a:ext cx="3626557" cy="2325268"/>
            <a:chOff x="4598162" y="3034926"/>
            <a:chExt cx="3626557" cy="2325268"/>
          </a:xfrm>
        </p:grpSpPr>
        <p:sp>
          <p:nvSpPr>
            <p:cNvPr id="50" name="Rounded Rectangle 49">
              <a:extLst>
                <a:ext uri="{FF2B5EF4-FFF2-40B4-BE49-F238E27FC236}">
                  <a16:creationId xmlns:a16="http://schemas.microsoft.com/office/drawing/2014/main" id="{5C9DC866-91ED-3B4F-9FAF-C410EDE3C22D}"/>
                </a:ext>
              </a:extLst>
            </p:cNvPr>
            <p:cNvSpPr/>
            <p:nvPr/>
          </p:nvSpPr>
          <p:spPr>
            <a:xfrm>
              <a:off x="4928976" y="3268190"/>
              <a:ext cx="2992602" cy="15115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r>
                <a:rPr lang="en-US" sz="1600" dirty="0">
                  <a:solidFill>
                    <a:schemeClr val="bg1"/>
                  </a:solidFill>
                </a:rPr>
                <a:t>     The communication was spot on. We were able to chat anytime throughout the week through Slack. Using GitHub was a challenge. In the future, I would like to play more with GitHub.</a:t>
              </a:r>
              <a:endParaRPr lang="en-US" sz="1600" dirty="0"/>
            </a:p>
            <a:p>
              <a:endParaRPr lang="en-US" sz="1600" dirty="0"/>
            </a:p>
          </p:txBody>
        </p:sp>
        <p:pic>
          <p:nvPicPr>
            <p:cNvPr id="48" name="Picture 47">
              <a:extLst>
                <a:ext uri="{FF2B5EF4-FFF2-40B4-BE49-F238E27FC236}">
                  <a16:creationId xmlns:a16="http://schemas.microsoft.com/office/drawing/2014/main" id="{DBBD81A7-AE06-2046-B9F7-7F4BB400B8D7}"/>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49" name="Picture 48">
              <a:extLst>
                <a:ext uri="{FF2B5EF4-FFF2-40B4-BE49-F238E27FC236}">
                  <a16:creationId xmlns:a16="http://schemas.microsoft.com/office/drawing/2014/main" id="{EC67A8A8-27BC-2F4D-85C2-537C16C73FF3}"/>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2" name="Freeform 51">
              <a:extLst>
                <a:ext uri="{FF2B5EF4-FFF2-40B4-BE49-F238E27FC236}">
                  <a16:creationId xmlns:a16="http://schemas.microsoft.com/office/drawing/2014/main" id="{F6029AF9-F785-2D40-B893-2DEF570DED66}"/>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grpSp>
        <p:nvGrpSpPr>
          <p:cNvPr id="53" name="Group 52">
            <a:extLst>
              <a:ext uri="{FF2B5EF4-FFF2-40B4-BE49-F238E27FC236}">
                <a16:creationId xmlns:a16="http://schemas.microsoft.com/office/drawing/2014/main" id="{A75019E9-B662-6449-AD5F-C8087C9F29DB}"/>
              </a:ext>
            </a:extLst>
          </p:cNvPr>
          <p:cNvGrpSpPr/>
          <p:nvPr/>
        </p:nvGrpSpPr>
        <p:grpSpPr>
          <a:xfrm>
            <a:off x="230405" y="3026997"/>
            <a:ext cx="3626557" cy="2325268"/>
            <a:chOff x="4598162" y="3034926"/>
            <a:chExt cx="3626557" cy="2325268"/>
          </a:xfrm>
        </p:grpSpPr>
        <p:sp>
          <p:nvSpPr>
            <p:cNvPr id="54" name="Rounded Rectangle 53">
              <a:extLst>
                <a:ext uri="{FF2B5EF4-FFF2-40B4-BE49-F238E27FC236}">
                  <a16:creationId xmlns:a16="http://schemas.microsoft.com/office/drawing/2014/main" id="{BE3B9D2A-2C88-0147-9107-6716A5AAB595}"/>
                </a:ext>
              </a:extLst>
            </p:cNvPr>
            <p:cNvSpPr/>
            <p:nvPr/>
          </p:nvSpPr>
          <p:spPr>
            <a:xfrm>
              <a:off x="4928976" y="3268190"/>
              <a:ext cx="2992602" cy="1508760"/>
            </a:xfrm>
            <a:prstGeom prst="roundRect">
              <a:avLst/>
            </a:pr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endParaRPr lang="en-US" sz="300" dirty="0">
                <a:solidFill>
                  <a:schemeClr val="bg1"/>
                </a:solidFill>
              </a:endParaRPr>
            </a:p>
            <a:p>
              <a:pPr algn="just"/>
              <a:r>
                <a:rPr lang="en-US" sz="300" dirty="0">
                  <a:solidFill>
                    <a:schemeClr val="bg1"/>
                  </a:solidFill>
                </a:rPr>
                <a:t> </a:t>
              </a:r>
              <a:r>
                <a:rPr lang="en-US" sz="900" dirty="0">
                  <a:solidFill>
                    <a:schemeClr val="bg1"/>
                  </a:solidFill>
                </a:rPr>
                <a:t>       </a:t>
              </a:r>
              <a:r>
                <a:rPr lang="en-US" sz="1600" dirty="0">
                  <a:solidFill>
                    <a:schemeClr val="bg1"/>
                  </a:solidFill>
                </a:rPr>
                <a:t>Collaboration was great. We could have used Pivotal Tracker better.  Adding prep activities as sub-stories or tasks to stories will help produce better estimates.</a:t>
              </a:r>
              <a:endParaRPr lang="en-US" sz="1600" dirty="0"/>
            </a:p>
          </p:txBody>
        </p:sp>
        <p:pic>
          <p:nvPicPr>
            <p:cNvPr id="55" name="Picture 54">
              <a:extLst>
                <a:ext uri="{FF2B5EF4-FFF2-40B4-BE49-F238E27FC236}">
                  <a16:creationId xmlns:a16="http://schemas.microsoft.com/office/drawing/2014/main" id="{79EEEC83-7F59-B74D-87F1-57E854D4AF75}"/>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56" name="Picture 55">
              <a:extLst>
                <a:ext uri="{FF2B5EF4-FFF2-40B4-BE49-F238E27FC236}">
                  <a16:creationId xmlns:a16="http://schemas.microsoft.com/office/drawing/2014/main" id="{EF2C38BC-49BC-1F47-8D05-F047AB1A3A3B}"/>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7" name="Freeform 56">
              <a:extLst>
                <a:ext uri="{FF2B5EF4-FFF2-40B4-BE49-F238E27FC236}">
                  <a16:creationId xmlns:a16="http://schemas.microsoft.com/office/drawing/2014/main" id="{783F7499-7D49-8A4E-A945-3EA8DC830AAE}"/>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G. </a:t>
              </a:r>
              <a:r>
                <a:rPr lang="en-US" sz="2000" dirty="0" err="1"/>
                <a:t>Rua</a:t>
              </a:r>
              <a:endParaRPr lang="en-US" sz="2000" kern="1200" dirty="0"/>
            </a:p>
          </p:txBody>
        </p:sp>
      </p:grpSp>
      <p:sp>
        <p:nvSpPr>
          <p:cNvPr id="37" name="TextBox 36">
            <a:extLst>
              <a:ext uri="{FF2B5EF4-FFF2-40B4-BE49-F238E27FC236}">
                <a16:creationId xmlns:a16="http://schemas.microsoft.com/office/drawing/2014/main" id="{98F4DBC5-62AD-4903-BA3B-CB9AD541E299}"/>
              </a:ext>
            </a:extLst>
          </p:cNvPr>
          <p:cNvSpPr txBox="1"/>
          <p:nvPr/>
        </p:nvSpPr>
        <p:spPr>
          <a:xfrm>
            <a:off x="377952" y="71366"/>
            <a:ext cx="1509623" cy="369332"/>
          </a:xfrm>
          <a:prstGeom prst="rect">
            <a:avLst/>
          </a:prstGeom>
          <a:noFill/>
        </p:spPr>
        <p:txBody>
          <a:bodyPr wrap="square" rtlCol="0">
            <a:spAutoFit/>
          </a:bodyPr>
          <a:lstStyle/>
          <a:p>
            <a:r>
              <a:rPr lang="en-US" dirty="0"/>
              <a:t>All</a:t>
            </a:r>
          </a:p>
        </p:txBody>
      </p:sp>
    </p:spTree>
    <p:extLst>
      <p:ext uri="{BB962C8B-B14F-4D97-AF65-F5344CB8AC3E}">
        <p14:creationId xmlns:p14="http://schemas.microsoft.com/office/powerpoint/2010/main" val="676606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8646302"/>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2018-02-25</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9"/>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10"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graphicFrame>
        <p:nvGraphicFramePr>
          <p:cNvPr id="7" name="Content Placeholder 3">
            <a:extLst>
              <a:ext uri="{FF2B5EF4-FFF2-40B4-BE49-F238E27FC236}">
                <a16:creationId xmlns:a16="http://schemas.microsoft.com/office/drawing/2014/main" id="{E545175D-590D-2C43-B78A-324F997FAE0C}"/>
              </a:ext>
            </a:extLst>
          </p:cNvPr>
          <p:cNvGraphicFramePr>
            <a:graphicFrameLocks noGrp="1"/>
          </p:cNvGraphicFramePr>
          <p:nvPr>
            <p:ph sz="quarter" idx="1"/>
            <p:extLst>
              <p:ext uri="{D42A27DB-BD31-4B8C-83A1-F6EECF244321}">
                <p14:modId xmlns:p14="http://schemas.microsoft.com/office/powerpoint/2010/main" val="1580801003"/>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Backlog</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a:xfrm>
            <a:off x="609600" y="1828800"/>
            <a:ext cx="3886200" cy="1770743"/>
          </a:xfrm>
        </p:spPr>
        <p:txBody>
          <a:bodyPr>
            <a:normAutofit lnSpcReduction="10000"/>
          </a:bodyPr>
          <a:lstStyle/>
          <a:p>
            <a:r>
              <a:rPr lang="en-US" sz="1800" dirty="0"/>
              <a:t>Register &amp; Log-in</a:t>
            </a:r>
          </a:p>
          <a:p>
            <a:r>
              <a:rPr lang="en-US" sz="1800" dirty="0"/>
              <a:t>Measurements &amp; Goals</a:t>
            </a:r>
          </a:p>
          <a:p>
            <a:r>
              <a:rPr lang="en-US" sz="1800" dirty="0"/>
              <a:t>Design Workout</a:t>
            </a:r>
          </a:p>
          <a:p>
            <a:r>
              <a:rPr lang="en-US" sz="1800" dirty="0"/>
              <a:t>Track Workout</a:t>
            </a:r>
          </a:p>
          <a:p>
            <a:r>
              <a:rPr lang="en-US" sz="18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a:xfrm>
            <a:off x="609600" y="3987261"/>
            <a:ext cx="3886200" cy="1291771"/>
          </a:xfrm>
        </p:spPr>
        <p:txBody>
          <a:bodyPr>
            <a:normAutofit lnSpcReduction="10000"/>
          </a:bodyPr>
          <a:lstStyle/>
          <a:p>
            <a:r>
              <a:rPr lang="en-US" sz="1800" dirty="0"/>
              <a:t>Website Administration</a:t>
            </a:r>
          </a:p>
          <a:p>
            <a:r>
              <a:rPr lang="en-US" sz="1800" dirty="0"/>
              <a:t>Tracker Integration</a:t>
            </a:r>
          </a:p>
          <a:p>
            <a:r>
              <a:rPr lang="en-US" sz="18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a:xfrm>
            <a:off x="609600" y="1314450"/>
            <a:ext cx="3886200" cy="480060"/>
          </a:xfrm>
        </p:spPr>
        <p:txBody>
          <a:bodyPr/>
          <a:lstStyle/>
          <a:p>
            <a:r>
              <a:rPr lang="en-US" dirty="0"/>
              <a:t>User Epics</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a:xfrm>
            <a:off x="609600" y="3497948"/>
            <a:ext cx="3886200" cy="480060"/>
          </a:xfrm>
        </p:spPr>
        <p:txBody>
          <a:bodyPr/>
          <a:lstStyle/>
          <a:p>
            <a:r>
              <a:rPr lang="en-US" dirty="0"/>
              <a:t>Technical  Epics</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pic>
        <p:nvPicPr>
          <p:cNvPr id="13" name="Content Placeholder 7">
            <a:extLst>
              <a:ext uri="{FF2B5EF4-FFF2-40B4-BE49-F238E27FC236}">
                <a16:creationId xmlns:a16="http://schemas.microsoft.com/office/drawing/2014/main" id="{08C0548C-0E1E-A441-87C8-DC06CE0BD3AF}"/>
              </a:ext>
            </a:extLst>
          </p:cNvPr>
          <p:cNvPicPr>
            <a:picLocks noChangeAspect="1"/>
          </p:cNvPicPr>
          <p:nvPr/>
        </p:nvPicPr>
        <p:blipFill>
          <a:blip r:embed="rId2"/>
          <a:stretch>
            <a:fillRect/>
          </a:stretch>
        </p:blipFill>
        <p:spPr>
          <a:xfrm>
            <a:off x="4800600" y="1875569"/>
            <a:ext cx="3886200" cy="2592511"/>
          </a:xfrm>
          <a:prstGeom prst="rect">
            <a:avLst/>
          </a:prstGeom>
        </p:spPr>
        <p:style>
          <a:lnRef idx="2">
            <a:schemeClr val="dk1"/>
          </a:lnRef>
          <a:fillRef idx="1">
            <a:schemeClr val="lt1"/>
          </a:fillRef>
          <a:effectRef idx="0">
            <a:schemeClr val="dk1"/>
          </a:effectRef>
          <a:fontRef idx="minor">
            <a:schemeClr val="dk1"/>
          </a:fontRef>
        </p:style>
      </p:pic>
      <p:sp>
        <p:nvSpPr>
          <p:cNvPr id="14" name="Text Placeholder 5">
            <a:extLst>
              <a:ext uri="{FF2B5EF4-FFF2-40B4-BE49-F238E27FC236}">
                <a16:creationId xmlns:a16="http://schemas.microsoft.com/office/drawing/2014/main" id="{9DE0739F-C6A7-714E-86CA-3A67589CEEAB}"/>
              </a:ext>
            </a:extLst>
          </p:cNvPr>
          <p:cNvSpPr txBox="1">
            <a:spLocks/>
          </p:cNvSpPr>
          <p:nvPr/>
        </p:nvSpPr>
        <p:spPr>
          <a:xfrm>
            <a:off x="4800600" y="1314450"/>
            <a:ext cx="3886200" cy="480060"/>
          </a:xfrm>
          <a:prstGeom prst="rect">
            <a:avLst/>
          </a:prstGeom>
          <a:solidFill>
            <a:schemeClr val="accent3"/>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a:t>Pivotal Tracker</a:t>
            </a:r>
            <a:endParaRPr lang="en-US" dirty="0"/>
          </a:p>
        </p:txBody>
      </p:sp>
    </p:spTree>
    <p:extLst>
      <p:ext uri="{BB962C8B-B14F-4D97-AF65-F5344CB8AC3E}">
        <p14:creationId xmlns:p14="http://schemas.microsoft.com/office/powerpoint/2010/main" val="3872865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12042</TotalTime>
  <Words>4052</Words>
  <Application>Microsoft Office PowerPoint</Application>
  <PresentationFormat>On-screen Show (16:9)</PresentationFormat>
  <Paragraphs>707</Paragraphs>
  <Slides>45</Slides>
  <Notes>18</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Configuration Items List</vt:lpstr>
      <vt:lpstr>Estimation Record</vt:lpstr>
      <vt:lpstr>Product Design </vt:lpstr>
      <vt:lpstr>Backlog</vt:lpstr>
      <vt:lpstr>User Stories</vt:lpstr>
      <vt:lpstr>User Stories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(POS)</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Mike</cp:lastModifiedBy>
  <cp:revision>271</cp:revision>
  <dcterms:created xsi:type="dcterms:W3CDTF">2018-01-22T20:54:43Z</dcterms:created>
  <dcterms:modified xsi:type="dcterms:W3CDTF">2018-02-25T18:13:57Z</dcterms:modified>
</cp:coreProperties>
</file>