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311" r:id="rId2"/>
    <p:sldId id="310" r:id="rId3"/>
    <p:sldId id="308" r:id="rId4"/>
    <p:sldId id="307" r:id="rId5"/>
    <p:sldId id="309" r:id="rId6"/>
    <p:sldId id="306" r:id="rId7"/>
    <p:sldId id="256" r:id="rId8"/>
    <p:sldId id="290" r:id="rId9"/>
    <p:sldId id="273" r:id="rId10"/>
    <p:sldId id="257" r:id="rId11"/>
    <p:sldId id="267" r:id="rId12"/>
    <p:sldId id="285" r:id="rId13"/>
    <p:sldId id="266" r:id="rId14"/>
    <p:sldId id="265" r:id="rId15"/>
    <p:sldId id="291" r:id="rId16"/>
    <p:sldId id="296" r:id="rId17"/>
    <p:sldId id="272" r:id="rId18"/>
    <p:sldId id="305" r:id="rId19"/>
    <p:sldId id="281" r:id="rId20"/>
    <p:sldId id="282" r:id="rId21"/>
    <p:sldId id="277" r:id="rId22"/>
    <p:sldId id="274" r:id="rId23"/>
    <p:sldId id="275" r:id="rId24"/>
    <p:sldId id="276" r:id="rId25"/>
    <p:sldId id="279" r:id="rId26"/>
    <p:sldId id="278" r:id="rId27"/>
    <p:sldId id="280" r:id="rId28"/>
    <p:sldId id="302" r:id="rId29"/>
    <p:sldId id="303" r:id="rId30"/>
    <p:sldId id="304" r:id="rId31"/>
    <p:sldId id="284" r:id="rId32"/>
    <p:sldId id="288" r:id="rId33"/>
    <p:sldId id="312" r:id="rId34"/>
    <p:sldId id="313" r:id="rId35"/>
    <p:sldId id="289" r:id="rId36"/>
    <p:sldId id="298" r:id="rId37"/>
    <p:sldId id="293" r:id="rId38"/>
    <p:sldId id="292" r:id="rId39"/>
    <p:sldId id="295"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1"/>
  </p:normalViewPr>
  <p:slideViewPr>
    <p:cSldViewPr snapToGrid="0" snapToObjects="1">
      <p:cViewPr varScale="1">
        <p:scale>
          <a:sx n="108" d="100"/>
          <a:sy n="108" d="100"/>
        </p:scale>
        <p:origin x="192" y="52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DB7-F844-93BD-036ACAB576D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DB7-F844-93BD-036ACAB576D1}"/>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DB7-F844-93BD-036ACAB576D1}"/>
            </c:ext>
          </c:extLst>
        </c:ser>
        <c:dLbls>
          <c:showLegendKey val="0"/>
          <c:showVal val="0"/>
          <c:showCatName val="0"/>
          <c:showSerName val="0"/>
          <c:showPercent val="0"/>
          <c:showBubbleSize val="0"/>
        </c:dLbls>
        <c:smooth val="0"/>
        <c:axId val="1325863615"/>
        <c:axId val="1292026495"/>
      </c:lineChart>
      <c:catAx>
        <c:axId val="1325863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2026495"/>
        <c:crosses val="autoZero"/>
        <c:auto val="1"/>
        <c:lblAlgn val="ctr"/>
        <c:lblOffset val="100"/>
        <c:noMultiLvlLbl val="0"/>
      </c:catAx>
      <c:valAx>
        <c:axId val="129202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5863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2-17T16:43:49.253" idx="6">
    <p:pos x="10" y="10"/>
    <p:text>Zac Week 1 Feedback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p:text>
    <p:extLst>
      <p:ext uri="{C676402C-5697-4E1C-873F-D02D1690AC5C}">
        <p15:threadingInfo xmlns:p15="http://schemas.microsoft.com/office/powerpoint/2012/main" timeZoneBias="-60"/>
      </p:ext>
    </p:extLst>
  </p:cm>
  <p:cm authorId="1" dt="2018-02-17T16:48:56.940" idx="13">
    <p:pos x="10" y="106"/>
    <p:text>Zac Week 2 Feedback
Your persona deliverable is excellent - I get a great sense of the potential users of the system, and their potential needs and desires.</p:text>
    <p:extLst>
      <p:ext uri="{C676402C-5697-4E1C-873F-D02D1690AC5C}">
        <p15:threadingInfo xmlns:p15="http://schemas.microsoft.com/office/powerpoint/2012/main" timeZoneBias="-60">
          <p15:parentCm authorId="1" idx="6"/>
        </p15:threadingInfo>
      </p:ext>
    </p:extLst>
  </p:cm>
  <p:cm authorId="1" dt="2018-02-17T16:49:20.318" idx="14">
    <p:pos x="10" y="202"/>
    <p:text>Zac Week 3 Feedback
First off, I really like the update to the persona's page - it's much cleaner and easier to get the full picture, great job there.</p:text>
    <p:extLst>
      <p:ext uri="{C676402C-5697-4E1C-873F-D02D1690AC5C}">
        <p15:threadingInfo xmlns:p15="http://schemas.microsoft.com/office/powerpoint/2012/main" timeZoneBias="-60">
          <p15:parentCm authorId="1"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8T13:00:37.408" idx="16">
    <p:pos x="10" y="10"/>
    <p:text>Do we want to add such a chart?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7T16:49:46.076" idx="15">
    <p:pos x="10" y="10"/>
    <p:text>Zac Week 3 Feedback
Great job on the CI List - I like how you've already identified roles/responsibilities for the upcoming deliverables - shows really good organization and foresight. As for the estimation record - everything looks good.</p:text>
    <p:extLst>
      <p:ext uri="{C676402C-5697-4E1C-873F-D02D1690AC5C}">
        <p15:threadingInfo xmlns:p15="http://schemas.microsoft.com/office/powerpoint/2012/main" timeZoneBias="-60"/>
      </p:ext>
    </p:extLst>
  </p:cm>
  <p:cm authorId="1" dt="2018-02-18T13:02:01.657" idx="17">
    <p:pos x="106" y="106"/>
    <p:text>Is the list up to 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7T16:44:53.973" idx="7">
    <p:pos x="10" y="10"/>
    <p:text>Zac's Week 3 Feedback: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8T14:17:11.548" idx="18">
    <p:pos x="10" y="10"/>
    <p:text>Pivotal not updated to reflect this structure.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7T16:47:37.817" idx="11">
    <p:pos x="10" y="10"/>
    <p:text>Zac Week 1 Feedback
Very impressed with the organization of the epics. I enjoy how they are organized in a nice, clear "happy path" to deliver the value to the user.</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7T16:46:46.189" idx="10">
    <p:pos x="10" y="10"/>
    <p:text>Zac's Week 4 Feedback
Moving on, your use-cases are beyond excellent - some of the most professional, and thorough ones I've seen; great job there!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7T16:45:15.587" idx="8">
    <p:pos x="10" y="10"/>
    <p:text>Zac Week 4 Feedback
One comment/insight that I did have is that your State Transition Diagrams look great - but they might be missing a few transitions. It appears as if they only capture the "happy path", i.e. what happens when everything goes "correctly". For instance - what happens when a user's login isn't successful? What's interesting is that in your use-case diagrams, you do capture these states, but it's just missing in the actual State Transition Diagram for Login/Registration; so there's a slight disconnect there.</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2-17T16:46:28.680" idx="9">
    <p:pos x="10" y="10"/>
    <p:text>Zac's Week 4 Feedback
I am very impressed by your Component Interaction Diagram - I really enjoy the format that you used, very clear and concise.</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0.28312</cdr:x>
      <cdr:y>0.36308</cdr:y>
    </cdr:from>
    <cdr:to>
      <cdr:x>0.71688</cdr:x>
      <cdr:y>0.63692</cdr:y>
    </cdr:to>
    <cdr:sp macro="" textlink="">
      <cdr:nvSpPr>
        <cdr:cNvPr id="2" name="Rectangle 1">
          <a:extLst xmlns:a="http://schemas.openxmlformats.org/drawingml/2006/main">
            <a:ext uri="{FF2B5EF4-FFF2-40B4-BE49-F238E27FC236}">
              <a16:creationId xmlns:a16="http://schemas.microsoft.com/office/drawing/2014/main" id="{7DA44588-35AF-FF40-93C6-06DC83BDCF3A}"/>
            </a:ext>
          </a:extLst>
        </cdr:cNvPr>
        <cdr:cNvSpPr/>
      </cdr:nvSpPr>
      <cdr:spPr>
        <a:xfrm xmlns:a="http://schemas.openxmlformats.org/drawingml/2006/main">
          <a:off x="2308429" y="1224260"/>
          <a:ext cx="3536546" cy="923330"/>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7</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11</a:t>
            </a:fld>
            <a:endParaRPr lang="en-US"/>
          </a:p>
        </p:txBody>
      </p:sp>
    </p:spTree>
    <p:extLst>
      <p:ext uri="{BB962C8B-B14F-4D97-AF65-F5344CB8AC3E}">
        <p14:creationId xmlns:p14="http://schemas.microsoft.com/office/powerpoint/2010/main" val="292651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2/18/18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2/18/18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2/18/18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2/18/18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2/18/18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2/18/18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2/18/18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comments" Target="../comments/comment3.xm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4.xml"/><Relationship Id="rId4" Type="http://schemas.openxmlformats.org/officeDocument/2006/relationships/comments" Target="../comments/commen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Zac Feedback</a:t>
            </a:r>
          </a:p>
        </p:txBody>
      </p:sp>
    </p:spTree>
    <p:extLst>
      <p:ext uri="{BB962C8B-B14F-4D97-AF65-F5344CB8AC3E}">
        <p14:creationId xmlns:p14="http://schemas.microsoft.com/office/powerpoint/2010/main" val="380647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Tree>
    <p:extLst>
      <p:ext uri="{BB962C8B-B14F-4D97-AF65-F5344CB8AC3E}">
        <p14:creationId xmlns:p14="http://schemas.microsoft.com/office/powerpoint/2010/main" val="363770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graphicFrame>
        <p:nvGraphicFramePr>
          <p:cNvPr id="4" name="Content Placeholder 3">
            <a:extLst>
              <a:ext uri="{FF2B5EF4-FFF2-40B4-BE49-F238E27FC236}">
                <a16:creationId xmlns:a16="http://schemas.microsoft.com/office/drawing/2014/main" id="{0F78A85C-50B8-544E-8FFA-0E7FE99F236B}"/>
              </a:ext>
            </a:extLst>
          </p:cNvPr>
          <p:cNvGraphicFramePr>
            <a:graphicFrameLocks noGrp="1"/>
          </p:cNvGraphicFramePr>
          <p:nvPr>
            <p:ph sz="quarter" idx="1"/>
            <p:extLst>
              <p:ext uri="{D42A27DB-BD31-4B8C-83A1-F6EECF244321}">
                <p14:modId xmlns:p14="http://schemas.microsoft.com/office/powerpoint/2010/main" val="2754751711"/>
              </p:ext>
            </p:extLst>
          </p:nvPr>
        </p:nvGraphicFramePr>
        <p:xfrm>
          <a:off x="612775" y="1200150"/>
          <a:ext cx="8138161" cy="237236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36912607"/>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964997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03061631"/>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77054878"/>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5907694"/>
                  </a:ext>
                </a:extLst>
              </a:tr>
            </a:tbl>
          </a:graphicData>
        </a:graphic>
      </p:graphicFrame>
    </p:spTree>
    <p:extLst>
      <p:ext uri="{BB962C8B-B14F-4D97-AF65-F5344CB8AC3E}">
        <p14:creationId xmlns:p14="http://schemas.microsoft.com/office/powerpoint/2010/main" val="291694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00209263"/>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29950171"/>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graphicFrame>
        <p:nvGraphicFramePr>
          <p:cNvPr id="4" name="Content Placeholder 3">
            <a:extLst>
              <a:ext uri="{FF2B5EF4-FFF2-40B4-BE49-F238E27FC236}">
                <a16:creationId xmlns:a16="http://schemas.microsoft.com/office/drawing/2014/main" id="{62991F3E-7BA8-1E4A-B54C-E830349B2E92}"/>
              </a:ext>
            </a:extLst>
          </p:cNvPr>
          <p:cNvGraphicFramePr>
            <a:graphicFrameLocks noGrp="1"/>
          </p:cNvGraphicFramePr>
          <p:nvPr>
            <p:ph sz="quarter" idx="1"/>
            <p:extLst>
              <p:ext uri="{D42A27DB-BD31-4B8C-83A1-F6EECF244321}">
                <p14:modId xmlns:p14="http://schemas.microsoft.com/office/powerpoint/2010/main" val="4285922184"/>
              </p:ext>
            </p:extLst>
          </p:nvPr>
        </p:nvGraphicFramePr>
        <p:xfrm>
          <a:off x="612775" y="1200150"/>
          <a:ext cx="8153400" cy="3371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887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411518"/>
            <a:ext cx="1097227" cy="1097280"/>
          </a:xfrm>
          <a:prstGeom prst="rect">
            <a:avLst/>
          </a:prstGeom>
          <a:blipFill dpi="0" rotWithShape="1">
            <a:blip r:embed="rId2"/>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425612"/>
            <a:ext cx="1005840" cy="1005840"/>
          </a:xfrm>
          <a:prstGeom prst="rect">
            <a:avLst/>
          </a:prstGeom>
          <a:blipFill>
            <a:blip r:embed="rId3"/>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4"/>
          <a:srcRect t="8071" b="6381"/>
          <a:stretch/>
        </p:blipFill>
        <p:spPr>
          <a:xfrm>
            <a:off x="3575023" y="3185563"/>
            <a:ext cx="1097280" cy="938695"/>
          </a:xfrm>
          <a:prstGeom prst="rect">
            <a:avLst/>
          </a:prstGeom>
        </p:spPr>
      </p:pic>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75023" y="1954501"/>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36733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a:t>
            </a:r>
          </a:p>
        </p:txBody>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21792" y="121692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75023" y="1411518"/>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48624" y="3198153"/>
            <a:ext cx="914400" cy="913364"/>
          </a:xfrm>
          <a:prstGeom prst="rect">
            <a:avLst/>
          </a:prstGeom>
          <a:blipFill dpi="0" rotWithShape="1">
            <a:blip r:embed="rId9"/>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05914" y="3153549"/>
            <a:ext cx="960120" cy="960120"/>
          </a:xfrm>
          <a:prstGeom prst="rect">
            <a:avLst/>
          </a:prstGeom>
          <a:blipFill dpi="0" rotWithShape="1">
            <a:blip r:embed="rId10">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198153"/>
            <a:ext cx="914400" cy="914400"/>
          </a:xfrm>
          <a:prstGeom prst="rect">
            <a:avLst/>
          </a:prstGeom>
          <a:blipFill>
            <a:blip r:embed="rId11"/>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92895"/>
            <a:ext cx="1005840" cy="1005840"/>
          </a:xfrm>
          <a:prstGeom prst="rect">
            <a:avLst/>
          </a:prstGeom>
          <a:blipFill dpi="0" rotWithShape="1">
            <a:blip r:embed="rId12"/>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02783" y="3195219"/>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535732" y="3196361"/>
            <a:ext cx="914400" cy="913366"/>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97713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Epics </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p:txBody>
          <a:bodyPr>
            <a:normAutofit fontScale="92500"/>
          </a:bodyPr>
          <a:lstStyle/>
          <a:p>
            <a:r>
              <a:rPr lang="en-US" dirty="0"/>
              <a:t>Register &amp; Log-in</a:t>
            </a:r>
          </a:p>
          <a:p>
            <a:r>
              <a:rPr lang="en-US" dirty="0"/>
              <a:t>Measurements &amp; Goals</a:t>
            </a:r>
          </a:p>
          <a:p>
            <a:r>
              <a:rPr lang="en-US" dirty="0"/>
              <a:t>Design &amp; Track Workout</a:t>
            </a:r>
          </a:p>
          <a:p>
            <a:r>
              <a:rPr lang="en-US" dirty="0"/>
              <a:t>Record Food Intake</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p:txBody>
          <a:bodyPr>
            <a:normAutofit fontScale="92500"/>
          </a:bodyPr>
          <a:lstStyle/>
          <a:p>
            <a:r>
              <a:rPr lang="en-US" dirty="0"/>
              <a:t>User confirmation</a:t>
            </a:r>
          </a:p>
          <a:p>
            <a:r>
              <a:rPr lang="en-US" dirty="0"/>
              <a:t>Account Management</a:t>
            </a:r>
          </a:p>
          <a:p>
            <a:r>
              <a:rPr lang="en-US" dirty="0"/>
              <a:t>Integration</a:t>
            </a:r>
          </a:p>
          <a:p>
            <a:r>
              <a:rPr lang="en-US" dirty="0"/>
              <a:t>Reporting</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p:txBody>
          <a:bodyPr/>
          <a:lstStyle/>
          <a:p>
            <a:r>
              <a:rPr lang="en-US" dirty="0"/>
              <a:t>User</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p:txBody>
          <a:bodyPr/>
          <a:lstStyle/>
          <a:p>
            <a:r>
              <a:rPr lang="en-US" dirty="0"/>
              <a:t>Technical </a:t>
            </a:r>
          </a:p>
        </p:txBody>
      </p:sp>
    </p:spTree>
    <p:extLst>
      <p:ext uri="{BB962C8B-B14F-4D97-AF65-F5344CB8AC3E}">
        <p14:creationId xmlns:p14="http://schemas.microsoft.com/office/powerpoint/2010/main" val="387286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4495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64506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a:solidFill>
              <a:schemeClr val="tx1"/>
            </a:solidFill>
          </a:ln>
        </p:spPr>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0464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5" y="2383257"/>
            <a:ext cx="3625273" cy="2635807"/>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188720"/>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t="-19" b="28345"/>
          <a:stretch/>
        </p:blipFill>
        <p:spPr>
          <a:xfrm>
            <a:off x="609600" y="1192213"/>
            <a:ext cx="3886200" cy="3767328"/>
          </a:xfrm>
          <a:prstGeom prst="rect">
            <a:avLst/>
          </a:prstGeom>
          <a:ln>
            <a:solidFill>
              <a:schemeClr val="tx1"/>
            </a:solidFill>
          </a:ln>
        </p:spPr>
      </p:pic>
      <p:sp>
        <p:nvSpPr>
          <p:cNvPr id="34" name="Content Placeholder 17"/>
          <p:cNvSpPr txBox="1">
            <a:spLocks/>
          </p:cNvSpPr>
          <p:nvPr/>
        </p:nvSpPr>
        <p:spPr>
          <a:xfrm>
            <a:off x="4844901" y="1188719"/>
            <a:ext cx="3886200" cy="3770821"/>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a:t> </a:t>
            </a:r>
            <a:endParaRPr lang="en-US" dirty="0"/>
          </a:p>
        </p:txBody>
      </p:sp>
    </p:spTree>
    <p:extLst>
      <p:ext uri="{BB962C8B-B14F-4D97-AF65-F5344CB8AC3E}">
        <p14:creationId xmlns:p14="http://schemas.microsoft.com/office/powerpoint/2010/main" val="2006315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rotWithShape="1">
          <a:blip r:embed="rId2"/>
          <a:srcRect t="672" b="5824"/>
          <a:stretch/>
        </p:blipFill>
        <p:spPr>
          <a:xfrm>
            <a:off x="609600" y="1192213"/>
            <a:ext cx="388620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043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460" b="460"/>
          <a:stretch>
            <a:fillRect/>
          </a:stretch>
        </p:blipFill>
        <p:spPr bwMode="auto">
          <a:xfrm>
            <a:off x="612775" y="1200150"/>
            <a:ext cx="8312150" cy="3706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33" y="1254598"/>
            <a:ext cx="8429625" cy="315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150"/>
            <a:ext cx="7082155" cy="3945255"/>
          </a:xfrm>
        </p:spPr>
      </p:pic>
    </p:spTree>
    <p:extLst>
      <p:ext uri="{BB962C8B-B14F-4D97-AF65-F5344CB8AC3E}">
        <p14:creationId xmlns:p14="http://schemas.microsoft.com/office/powerpoint/2010/main" val="1454905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6297E-C051-F642-8EBB-A25E2805B3E4}"/>
              </a:ext>
            </a:extLst>
          </p:cNvPr>
          <p:cNvSpPr>
            <a:spLocks noGrp="1"/>
          </p:cNvSpPr>
          <p:nvPr>
            <p:ph type="title"/>
          </p:nvPr>
        </p:nvSpPr>
        <p:spPr>
          <a:xfrm>
            <a:off x="533400" y="356616"/>
            <a:ext cx="8153400" cy="652463"/>
          </a:xfrm>
        </p:spPr>
        <p:txBody>
          <a:bodyPr>
            <a:normAutofit fontScale="90000"/>
          </a:bodyPr>
          <a:lstStyle/>
          <a:p>
            <a:r>
              <a:rPr lang="en-US" dirty="0"/>
              <a:t>Wireframes</a:t>
            </a:r>
          </a:p>
        </p:txBody>
      </p:sp>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Tree>
    <p:extLst>
      <p:ext uri="{BB962C8B-B14F-4D97-AF65-F5344CB8AC3E}">
        <p14:creationId xmlns:p14="http://schemas.microsoft.com/office/powerpoint/2010/main" val="1339772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861870" y="1828799"/>
            <a:ext cx="1600200" cy="328167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810000" y="1828799"/>
            <a:ext cx="1600200" cy="3281679"/>
          </a:xfrm>
        </p:spPr>
      </p:pic>
      <p:sp>
        <p:nvSpPr>
          <p:cNvPr id="4" name="Title 3">
            <a:extLst>
              <a:ext uri="{FF2B5EF4-FFF2-40B4-BE49-F238E27FC236}">
                <a16:creationId xmlns:a16="http://schemas.microsoft.com/office/drawing/2014/main" id="{2E86297E-C051-F642-8EBB-A25E2805B3E4}"/>
              </a:ext>
            </a:extLst>
          </p:cNvPr>
          <p:cNvSpPr>
            <a:spLocks noGrp="1"/>
          </p:cNvSpPr>
          <p:nvPr>
            <p:ph type="title"/>
          </p:nvPr>
        </p:nvSpPr>
        <p:spPr>
          <a:xfrm>
            <a:off x="533400" y="356616"/>
            <a:ext cx="8153400" cy="652463"/>
          </a:xfrm>
        </p:spPr>
        <p:txBody>
          <a:bodyPr>
            <a:normAutofit fontScale="90000"/>
          </a:bodyPr>
          <a:lstStyle/>
          <a:p>
            <a:r>
              <a:rPr lang="en-US" dirty="0"/>
              <a:t>Wireframes</a:t>
            </a:r>
          </a:p>
        </p:txBody>
      </p:sp>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834330" y="1828799"/>
            <a:ext cx="1600200" cy="328167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a:t>
            </a:r>
          </a:p>
        </p:txBody>
      </p:sp>
    </p:spTree>
    <p:extLst>
      <p:ext uri="{BB962C8B-B14F-4D97-AF65-F5344CB8AC3E}">
        <p14:creationId xmlns:p14="http://schemas.microsoft.com/office/powerpoint/2010/main" val="241304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6297E-C051-F642-8EBB-A25E2805B3E4}"/>
              </a:ext>
            </a:extLst>
          </p:cNvPr>
          <p:cNvSpPr>
            <a:spLocks noGrp="1"/>
          </p:cNvSpPr>
          <p:nvPr>
            <p:ph type="title"/>
          </p:nvPr>
        </p:nvSpPr>
        <p:spPr>
          <a:xfrm>
            <a:off x="533400" y="356616"/>
            <a:ext cx="8153400" cy="652463"/>
          </a:xfrm>
        </p:spPr>
        <p:txBody>
          <a:bodyPr>
            <a:normAutofit fontScale="90000"/>
          </a:bodyPr>
          <a:lstStyle/>
          <a:p>
            <a:r>
              <a:rPr lang="en-US" dirty="0"/>
              <a:t>Wireframes</a:t>
            </a:r>
          </a:p>
        </p:txBody>
      </p:sp>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3810000" y="1828800"/>
            <a:ext cx="1600200" cy="328167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861870" y="1828799"/>
            <a:ext cx="1600200" cy="328167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834330" y="1828800"/>
            <a:ext cx="1600200" cy="328167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Tree>
    <p:extLst>
      <p:ext uri="{BB962C8B-B14F-4D97-AF65-F5344CB8AC3E}">
        <p14:creationId xmlns:p14="http://schemas.microsoft.com/office/powerpoint/2010/main" val="4118023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a:t>
            </a:r>
          </a:p>
        </p:txBody>
      </p:sp>
      <p:sp>
        <p:nvSpPr>
          <p:cNvPr id="5" name="Content Placeholder 4">
            <a:extLst>
              <a:ext uri="{FF2B5EF4-FFF2-40B4-BE49-F238E27FC236}">
                <a16:creationId xmlns:a16="http://schemas.microsoft.com/office/drawing/2014/main" id="{B78A4608-472C-D443-B9DB-3AE3944D4CF4}"/>
              </a:ext>
            </a:extLst>
          </p:cNvPr>
          <p:cNvSpPr>
            <a:spLocks noGrp="1"/>
          </p:cNvSpPr>
          <p:nvPr>
            <p:ph sz="quarter" idx="1"/>
          </p:nvPr>
        </p:nvSpPr>
        <p:spPr/>
        <p:txBody>
          <a:bodyPr/>
          <a:lstStyle/>
          <a:p>
            <a:endParaRPr lang="en-US"/>
          </a:p>
        </p:txBody>
      </p:sp>
      <p:sp>
        <p:nvSpPr>
          <p:cNvPr id="6" name="Rectangle 5">
            <a:extLst>
              <a:ext uri="{FF2B5EF4-FFF2-40B4-BE49-F238E27FC236}">
                <a16:creationId xmlns:a16="http://schemas.microsoft.com/office/drawing/2014/main" id="{C674ABD6-3FCC-784B-B5CB-9E750C8884FA}"/>
              </a:ext>
            </a:extLst>
          </p:cNvPr>
          <p:cNvSpPr/>
          <p:nvPr/>
        </p:nvSpPr>
        <p:spPr>
          <a:xfrm>
            <a:off x="2803727" y="2110085"/>
            <a:ext cx="3536546"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p:txBody>
      </p:sp>
    </p:spTree>
    <p:extLst>
      <p:ext uri="{BB962C8B-B14F-4D97-AF65-F5344CB8AC3E}">
        <p14:creationId xmlns:p14="http://schemas.microsoft.com/office/powerpoint/2010/main" val="144196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sp>
        <p:nvSpPr>
          <p:cNvPr id="3" name="Content Placeholder 2">
            <a:extLst>
              <a:ext uri="{FF2B5EF4-FFF2-40B4-BE49-F238E27FC236}">
                <a16:creationId xmlns:a16="http://schemas.microsoft.com/office/drawing/2014/main" id="{AD8308D9-AFFE-AF4F-A177-404443BE4CD6}"/>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408934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661492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Tree>
    <p:extLst>
      <p:ext uri="{BB962C8B-B14F-4D97-AF65-F5344CB8AC3E}">
        <p14:creationId xmlns:p14="http://schemas.microsoft.com/office/powerpoint/2010/main" val="1349356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p:txBody>
          <a:bodyPr>
            <a:normAutofit fontScale="90000"/>
          </a:bodyPr>
          <a:lstStyle/>
          <a:p>
            <a:r>
              <a:rPr lang="en-US" dirty="0"/>
              <a:t>Lessons Learned</a:t>
            </a:r>
          </a:p>
        </p:txBody>
      </p:sp>
      <p:sp>
        <p:nvSpPr>
          <p:cNvPr id="9" name="Text Placeholder 8">
            <a:extLst>
              <a:ext uri="{FF2B5EF4-FFF2-40B4-BE49-F238E27FC236}">
                <a16:creationId xmlns:a16="http://schemas.microsoft.com/office/drawing/2014/main" id="{860A3D50-0FD7-A549-9026-1472D044A41B}"/>
              </a:ext>
            </a:extLst>
          </p:cNvPr>
          <p:cNvSpPr>
            <a:spLocks noGrp="1"/>
          </p:cNvSpPr>
          <p:nvPr>
            <p:ph type="body" idx="2"/>
          </p:nvPr>
        </p:nvSpPr>
        <p:spPr>
          <a:xfrm>
            <a:off x="609600" y="1872000"/>
            <a:ext cx="1600200" cy="548640"/>
          </a:xfrm>
        </p:spPr>
        <p:style>
          <a:lnRef idx="3">
            <a:schemeClr val="lt1"/>
          </a:lnRef>
          <a:fillRef idx="1">
            <a:schemeClr val="accent1"/>
          </a:fillRef>
          <a:effectRef idx="1">
            <a:schemeClr val="accent1"/>
          </a:effectRef>
          <a:fontRef idx="minor">
            <a:schemeClr val="lt1"/>
          </a:fontRef>
        </p:style>
        <p:txBody>
          <a:bodyPr>
            <a:normAutofit fontScale="85000" lnSpcReduction="10000"/>
          </a:bodyPr>
          <a:lstStyle/>
          <a:p>
            <a:r>
              <a:rPr lang="en-US" dirty="0"/>
              <a:t>What went right</a:t>
            </a:r>
          </a:p>
        </p:txBody>
      </p:sp>
      <p:graphicFrame>
        <p:nvGraphicFramePr>
          <p:cNvPr id="14" name="Content Placeholder 13">
            <a:extLst>
              <a:ext uri="{FF2B5EF4-FFF2-40B4-BE49-F238E27FC236}">
                <a16:creationId xmlns:a16="http://schemas.microsoft.com/office/drawing/2014/main" id="{89FAE3D6-4EA9-7743-96BF-7BFCFCC1F1C5}"/>
              </a:ext>
            </a:extLst>
          </p:cNvPr>
          <p:cNvGraphicFramePr>
            <a:graphicFrameLocks noGrp="1"/>
          </p:cNvGraphicFramePr>
          <p:nvPr>
            <p:ph sz="quarter" idx="1"/>
            <p:extLst>
              <p:ext uri="{D42A27DB-BD31-4B8C-83A1-F6EECF244321}">
                <p14:modId xmlns:p14="http://schemas.microsoft.com/office/powerpoint/2010/main" val="3883957283"/>
              </p:ext>
            </p:extLst>
          </p:nvPr>
        </p:nvGraphicFramePr>
        <p:xfrm>
          <a:off x="2362200" y="1316038"/>
          <a:ext cx="6400800" cy="3166628"/>
        </p:xfrm>
        <a:graphic>
          <a:graphicData uri="http://schemas.openxmlformats.org/drawingml/2006/table">
            <a:tbl>
              <a:tblPr firstRow="1" bandRow="1">
                <a:tableStyleId>{3B4B98B0-60AC-42C2-AFA5-B58CD77FA1E5}</a:tableStyleId>
              </a:tblPr>
              <a:tblGrid>
                <a:gridCol w="1280160">
                  <a:extLst>
                    <a:ext uri="{9D8B030D-6E8A-4147-A177-3AD203B41FA5}">
                      <a16:colId xmlns:a16="http://schemas.microsoft.com/office/drawing/2014/main" val="95447529"/>
                    </a:ext>
                  </a:extLst>
                </a:gridCol>
                <a:gridCol w="1280160">
                  <a:extLst>
                    <a:ext uri="{9D8B030D-6E8A-4147-A177-3AD203B41FA5}">
                      <a16:colId xmlns:a16="http://schemas.microsoft.com/office/drawing/2014/main" val="2626345296"/>
                    </a:ext>
                  </a:extLst>
                </a:gridCol>
                <a:gridCol w="1280160">
                  <a:extLst>
                    <a:ext uri="{9D8B030D-6E8A-4147-A177-3AD203B41FA5}">
                      <a16:colId xmlns:a16="http://schemas.microsoft.com/office/drawing/2014/main" val="2585556346"/>
                    </a:ext>
                  </a:extLst>
                </a:gridCol>
                <a:gridCol w="1280160">
                  <a:extLst>
                    <a:ext uri="{9D8B030D-6E8A-4147-A177-3AD203B41FA5}">
                      <a16:colId xmlns:a16="http://schemas.microsoft.com/office/drawing/2014/main" val="2536927853"/>
                    </a:ext>
                  </a:extLst>
                </a:gridCol>
                <a:gridCol w="1280160">
                  <a:extLst>
                    <a:ext uri="{9D8B030D-6E8A-4147-A177-3AD203B41FA5}">
                      <a16:colId xmlns:a16="http://schemas.microsoft.com/office/drawing/2014/main" val="3425635834"/>
                    </a:ext>
                  </a:extLst>
                </a:gridCol>
              </a:tblGrid>
              <a:tr h="481764">
                <a:tc>
                  <a:txBody>
                    <a:bodyPr/>
                    <a:lstStyle/>
                    <a:p>
                      <a:pPr algn="ctr"/>
                      <a:r>
                        <a:rPr lang="en-US" sz="1400" dirty="0"/>
                        <a:t>Project Management</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t>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Front-end 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Back-end 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Testing</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47426767"/>
                  </a:ext>
                </a:extLst>
              </a:tr>
              <a:tr h="662117">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5115890"/>
                  </a:ext>
                </a:extLst>
              </a:tr>
              <a:tr h="662117">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79344241"/>
                  </a:ext>
                </a:extLst>
              </a:tr>
              <a:tr h="662117">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3337173"/>
                  </a:ext>
                </a:extLst>
              </a:tr>
              <a:tr h="662117">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500219"/>
                  </a:ext>
                </a:extLst>
              </a:tr>
            </a:tbl>
          </a:graphicData>
        </a:graphic>
      </p:graphicFrame>
      <p:sp>
        <p:nvSpPr>
          <p:cNvPr id="6" name="Rectangle 5">
            <a:extLst>
              <a:ext uri="{FF2B5EF4-FFF2-40B4-BE49-F238E27FC236}">
                <a16:creationId xmlns:a16="http://schemas.microsoft.com/office/drawing/2014/main" id="{C674ABD6-3FCC-784B-B5CB-9E750C8884FA}"/>
              </a:ext>
            </a:extLst>
          </p:cNvPr>
          <p:cNvSpPr/>
          <p:nvPr/>
        </p:nvSpPr>
        <p:spPr>
          <a:xfrm>
            <a:off x="3439347" y="2294266"/>
            <a:ext cx="3536546"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p:txBody>
      </p:sp>
      <p:sp>
        <p:nvSpPr>
          <p:cNvPr id="10" name="Text Placeholder 8">
            <a:extLst>
              <a:ext uri="{FF2B5EF4-FFF2-40B4-BE49-F238E27FC236}">
                <a16:creationId xmlns:a16="http://schemas.microsoft.com/office/drawing/2014/main" id="{5BFE98EF-E9B6-2A45-9E3F-89602851E645}"/>
              </a:ext>
            </a:extLst>
          </p:cNvPr>
          <p:cNvSpPr txBox="1">
            <a:spLocks/>
          </p:cNvSpPr>
          <p:nvPr/>
        </p:nvSpPr>
        <p:spPr>
          <a:xfrm>
            <a:off x="609600" y="2526213"/>
            <a:ext cx="1600200" cy="548640"/>
          </a:xfrm>
          <a:prstGeom prst="rect">
            <a:avLst/>
          </a:prstGeom>
          <a:ln/>
        </p:spPr>
        <p:style>
          <a:lnRef idx="3">
            <a:schemeClr val="lt1"/>
          </a:lnRef>
          <a:fillRef idx="1">
            <a:schemeClr val="accent4"/>
          </a:fillRef>
          <a:effectRef idx="1">
            <a:schemeClr val="accent4"/>
          </a:effectRef>
          <a:fontRef idx="minor">
            <a:schemeClr val="lt1"/>
          </a:fontRef>
        </p:style>
        <p:txBody>
          <a:bodyPr vert="horz" lIns="137160" tIns="182880" rIns="137160" bIns="91440">
            <a:normAutofit fontScale="77500" lnSpcReduction="20000"/>
          </a:bodyPr>
          <a:lstStyle>
            <a:lvl1pPr marL="0" indent="0" algn="l" rtl="0" eaLnBrk="1" latinLnBrk="0" hangingPunct="1">
              <a:spcBef>
                <a:spcPts val="700"/>
              </a:spcBef>
              <a:spcAft>
                <a:spcPts val="1000"/>
              </a:spcAft>
              <a:buClr>
                <a:schemeClr val="accent2"/>
              </a:buClr>
              <a:buSzPct val="60000"/>
              <a:buFont typeface="Wingdings"/>
              <a:buNone/>
              <a:defRPr kumimoji="0" sz="1800" kern="1200">
                <a:solidFill>
                  <a:schemeClr val="lt1"/>
                </a:solidFill>
                <a:latin typeface="+mn-lt"/>
                <a:ea typeface="+mn-ea"/>
                <a:cs typeface="+mn-cs"/>
              </a:defRPr>
            </a:lvl1pPr>
            <a:lvl2pPr marL="640080" indent="-274320" algn="l" rtl="0" eaLnBrk="1" latinLnBrk="0" hangingPunct="1">
              <a:spcBef>
                <a:spcPts val="550"/>
              </a:spcBef>
              <a:buClr>
                <a:schemeClr val="accent1"/>
              </a:buClr>
              <a:buSzPct val="70000"/>
              <a:buFont typeface="Wingdings 2"/>
              <a:buNone/>
              <a:defRPr kumimoji="0" sz="1200" kern="1200">
                <a:solidFill>
                  <a:schemeClr val="lt1"/>
                </a:solidFill>
                <a:latin typeface="+mn-lt"/>
                <a:ea typeface="+mn-ea"/>
                <a:cs typeface="+mn-cs"/>
              </a:defRPr>
            </a:lvl2pPr>
            <a:lvl3pPr marL="914400" indent="-228600" algn="l" rtl="0" eaLnBrk="1" latinLnBrk="0" hangingPunct="1">
              <a:spcBef>
                <a:spcPts val="500"/>
              </a:spcBef>
              <a:buClr>
                <a:schemeClr val="accent2"/>
              </a:buClr>
              <a:buSzPct val="75000"/>
              <a:buFont typeface="Wingdings"/>
              <a:buNone/>
              <a:defRPr kumimoji="0" sz="1000" kern="1200">
                <a:solidFill>
                  <a:schemeClr val="lt1"/>
                </a:solidFill>
                <a:latin typeface="+mn-lt"/>
                <a:ea typeface="+mn-ea"/>
                <a:cs typeface="+mn-cs"/>
              </a:defRPr>
            </a:lvl3pPr>
            <a:lvl4pPr marL="1371600" indent="-228600" algn="l" rtl="0" eaLnBrk="1" latinLnBrk="0" hangingPunct="1">
              <a:spcBef>
                <a:spcPts val="400"/>
              </a:spcBef>
              <a:buClr>
                <a:schemeClr val="accent3"/>
              </a:buClr>
              <a:buSzPct val="75000"/>
              <a:buFont typeface="Wingdings"/>
              <a:buNone/>
              <a:defRPr kumimoji="0" sz="900" kern="1200">
                <a:solidFill>
                  <a:schemeClr val="lt1"/>
                </a:solidFill>
                <a:latin typeface="+mn-lt"/>
                <a:ea typeface="+mn-ea"/>
                <a:cs typeface="+mn-cs"/>
              </a:defRPr>
            </a:lvl4pPr>
            <a:lvl5pPr marL="1828800" indent="-228600" algn="l" rtl="0" eaLnBrk="1" latinLnBrk="0" hangingPunct="1">
              <a:spcBef>
                <a:spcPts val="400"/>
              </a:spcBef>
              <a:buClr>
                <a:schemeClr val="accent4"/>
              </a:buClr>
              <a:buSzPct val="65000"/>
              <a:buFont typeface="Wingdings"/>
              <a:buNone/>
              <a:defRPr kumimoji="0" sz="900" kern="1200">
                <a:solidFill>
                  <a:schemeClr val="l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lt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lt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lt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lt1"/>
                </a:solidFill>
                <a:latin typeface="+mn-lt"/>
                <a:ea typeface="+mn-ea"/>
                <a:cs typeface="+mn-cs"/>
              </a:defRPr>
            </a:lvl9pPr>
          </a:lstStyle>
          <a:p>
            <a:pPr defTabSz="914400"/>
            <a:r>
              <a:rPr lang="en-US" dirty="0"/>
              <a:t>What went wrong</a:t>
            </a:r>
          </a:p>
        </p:txBody>
      </p:sp>
      <p:sp>
        <p:nvSpPr>
          <p:cNvPr id="11" name="Text Placeholder 8">
            <a:extLst>
              <a:ext uri="{FF2B5EF4-FFF2-40B4-BE49-F238E27FC236}">
                <a16:creationId xmlns:a16="http://schemas.microsoft.com/office/drawing/2014/main" id="{CA644418-0EC8-564B-91F1-D8D999C6F756}"/>
              </a:ext>
            </a:extLst>
          </p:cNvPr>
          <p:cNvSpPr txBox="1">
            <a:spLocks/>
          </p:cNvSpPr>
          <p:nvPr/>
        </p:nvSpPr>
        <p:spPr>
          <a:xfrm>
            <a:off x="609600" y="3217596"/>
            <a:ext cx="1600200" cy="548640"/>
          </a:xfrm>
          <a:prstGeom prst="rect">
            <a:avLst/>
          </a:prstGeom>
          <a:ln/>
        </p:spPr>
        <p:style>
          <a:lnRef idx="3">
            <a:schemeClr val="lt1"/>
          </a:lnRef>
          <a:fillRef idx="1">
            <a:schemeClr val="accent5"/>
          </a:fillRef>
          <a:effectRef idx="1">
            <a:schemeClr val="accent5"/>
          </a:effectRef>
          <a:fontRef idx="minor">
            <a:schemeClr val="lt1"/>
          </a:fontRef>
        </p:style>
        <p:txBody>
          <a:bodyPr vert="horz" lIns="137160" tIns="182880" rIns="137160" bIns="91440">
            <a:normAutofit fontScale="77500" lnSpcReduction="20000"/>
          </a:bodyPr>
          <a:lstStyle>
            <a:lvl1pPr marL="0" indent="0" algn="l" rtl="0" eaLnBrk="1" latinLnBrk="0" hangingPunct="1">
              <a:spcBef>
                <a:spcPts val="700"/>
              </a:spcBef>
              <a:spcAft>
                <a:spcPts val="1000"/>
              </a:spcAft>
              <a:buClr>
                <a:schemeClr val="accent2"/>
              </a:buClr>
              <a:buSzPct val="60000"/>
              <a:buFont typeface="Wingdings"/>
              <a:buNone/>
              <a:defRPr kumimoji="0" sz="1800" kern="1200">
                <a:solidFill>
                  <a:schemeClr val="lt1"/>
                </a:solidFill>
                <a:latin typeface="+mn-lt"/>
                <a:ea typeface="+mn-ea"/>
                <a:cs typeface="+mn-cs"/>
              </a:defRPr>
            </a:lvl1pPr>
            <a:lvl2pPr marL="640080" indent="-274320" algn="l" rtl="0" eaLnBrk="1" latinLnBrk="0" hangingPunct="1">
              <a:spcBef>
                <a:spcPts val="550"/>
              </a:spcBef>
              <a:buClr>
                <a:schemeClr val="accent1"/>
              </a:buClr>
              <a:buSzPct val="70000"/>
              <a:buFont typeface="Wingdings 2"/>
              <a:buNone/>
              <a:defRPr kumimoji="0" sz="1200" kern="1200">
                <a:solidFill>
                  <a:schemeClr val="lt1"/>
                </a:solidFill>
                <a:latin typeface="+mn-lt"/>
                <a:ea typeface="+mn-ea"/>
                <a:cs typeface="+mn-cs"/>
              </a:defRPr>
            </a:lvl2pPr>
            <a:lvl3pPr marL="914400" indent="-228600" algn="l" rtl="0" eaLnBrk="1" latinLnBrk="0" hangingPunct="1">
              <a:spcBef>
                <a:spcPts val="500"/>
              </a:spcBef>
              <a:buClr>
                <a:schemeClr val="accent2"/>
              </a:buClr>
              <a:buSzPct val="75000"/>
              <a:buFont typeface="Wingdings"/>
              <a:buNone/>
              <a:defRPr kumimoji="0" sz="1000" kern="1200">
                <a:solidFill>
                  <a:schemeClr val="lt1"/>
                </a:solidFill>
                <a:latin typeface="+mn-lt"/>
                <a:ea typeface="+mn-ea"/>
                <a:cs typeface="+mn-cs"/>
              </a:defRPr>
            </a:lvl3pPr>
            <a:lvl4pPr marL="1371600" indent="-228600" algn="l" rtl="0" eaLnBrk="1" latinLnBrk="0" hangingPunct="1">
              <a:spcBef>
                <a:spcPts val="400"/>
              </a:spcBef>
              <a:buClr>
                <a:schemeClr val="accent3"/>
              </a:buClr>
              <a:buSzPct val="75000"/>
              <a:buFont typeface="Wingdings"/>
              <a:buNone/>
              <a:defRPr kumimoji="0" sz="900" kern="1200">
                <a:solidFill>
                  <a:schemeClr val="lt1"/>
                </a:solidFill>
                <a:latin typeface="+mn-lt"/>
                <a:ea typeface="+mn-ea"/>
                <a:cs typeface="+mn-cs"/>
              </a:defRPr>
            </a:lvl4pPr>
            <a:lvl5pPr marL="1828800" indent="-228600" algn="l" rtl="0" eaLnBrk="1" latinLnBrk="0" hangingPunct="1">
              <a:spcBef>
                <a:spcPts val="400"/>
              </a:spcBef>
              <a:buClr>
                <a:schemeClr val="accent4"/>
              </a:buClr>
              <a:buSzPct val="65000"/>
              <a:buFont typeface="Wingdings"/>
              <a:buNone/>
              <a:defRPr kumimoji="0" sz="900" kern="1200">
                <a:solidFill>
                  <a:schemeClr val="l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lt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lt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lt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lt1"/>
                </a:solidFill>
                <a:latin typeface="+mn-lt"/>
                <a:ea typeface="+mn-ea"/>
                <a:cs typeface="+mn-cs"/>
              </a:defRPr>
            </a:lvl9pPr>
          </a:lstStyle>
          <a:p>
            <a:pPr defTabSz="914400"/>
            <a:r>
              <a:rPr lang="en-US" dirty="0"/>
              <a:t>How was it solved</a:t>
            </a:r>
          </a:p>
        </p:txBody>
      </p:sp>
      <p:sp>
        <p:nvSpPr>
          <p:cNvPr id="12" name="Text Placeholder 8">
            <a:extLst>
              <a:ext uri="{FF2B5EF4-FFF2-40B4-BE49-F238E27FC236}">
                <a16:creationId xmlns:a16="http://schemas.microsoft.com/office/drawing/2014/main" id="{305DFF3A-52DF-9D4D-BB45-B6CD4C6F1AA1}"/>
              </a:ext>
            </a:extLst>
          </p:cNvPr>
          <p:cNvSpPr txBox="1">
            <a:spLocks/>
          </p:cNvSpPr>
          <p:nvPr/>
        </p:nvSpPr>
        <p:spPr>
          <a:xfrm>
            <a:off x="609600" y="3897630"/>
            <a:ext cx="1600200" cy="548640"/>
          </a:xfrm>
          <a:prstGeom prst="rect">
            <a:avLst/>
          </a:prstGeom>
          <a:ln/>
        </p:spPr>
        <p:style>
          <a:lnRef idx="3">
            <a:schemeClr val="lt1"/>
          </a:lnRef>
          <a:fillRef idx="1">
            <a:schemeClr val="accent3"/>
          </a:fillRef>
          <a:effectRef idx="1">
            <a:schemeClr val="accent3"/>
          </a:effectRef>
          <a:fontRef idx="minor">
            <a:schemeClr val="lt1"/>
          </a:fontRef>
        </p:style>
        <p:txBody>
          <a:bodyPr vert="horz" lIns="137160" tIns="182880" rIns="137160" bIns="91440">
            <a:normAutofit fontScale="70000" lnSpcReduction="20000"/>
          </a:bodyPr>
          <a:lstStyle>
            <a:lvl1pPr marL="0" indent="0" algn="l" rtl="0" eaLnBrk="1" latinLnBrk="0" hangingPunct="1">
              <a:spcBef>
                <a:spcPts val="700"/>
              </a:spcBef>
              <a:spcAft>
                <a:spcPts val="1000"/>
              </a:spcAft>
              <a:buClr>
                <a:schemeClr val="accent2"/>
              </a:buClr>
              <a:buSzPct val="60000"/>
              <a:buFont typeface="Wingdings"/>
              <a:buNone/>
              <a:defRPr kumimoji="0" sz="1800" kern="1200">
                <a:solidFill>
                  <a:schemeClr val="lt1"/>
                </a:solidFill>
                <a:latin typeface="+mn-lt"/>
                <a:ea typeface="+mn-ea"/>
                <a:cs typeface="+mn-cs"/>
              </a:defRPr>
            </a:lvl1pPr>
            <a:lvl2pPr marL="640080" indent="-274320" algn="l" rtl="0" eaLnBrk="1" latinLnBrk="0" hangingPunct="1">
              <a:spcBef>
                <a:spcPts val="550"/>
              </a:spcBef>
              <a:buClr>
                <a:schemeClr val="accent1"/>
              </a:buClr>
              <a:buSzPct val="70000"/>
              <a:buFont typeface="Wingdings 2"/>
              <a:buNone/>
              <a:defRPr kumimoji="0" sz="1200" kern="1200">
                <a:solidFill>
                  <a:schemeClr val="lt1"/>
                </a:solidFill>
                <a:latin typeface="+mn-lt"/>
                <a:ea typeface="+mn-ea"/>
                <a:cs typeface="+mn-cs"/>
              </a:defRPr>
            </a:lvl2pPr>
            <a:lvl3pPr marL="914400" indent="-228600" algn="l" rtl="0" eaLnBrk="1" latinLnBrk="0" hangingPunct="1">
              <a:spcBef>
                <a:spcPts val="500"/>
              </a:spcBef>
              <a:buClr>
                <a:schemeClr val="accent2"/>
              </a:buClr>
              <a:buSzPct val="75000"/>
              <a:buFont typeface="Wingdings"/>
              <a:buNone/>
              <a:defRPr kumimoji="0" sz="1000" kern="1200">
                <a:solidFill>
                  <a:schemeClr val="lt1"/>
                </a:solidFill>
                <a:latin typeface="+mn-lt"/>
                <a:ea typeface="+mn-ea"/>
                <a:cs typeface="+mn-cs"/>
              </a:defRPr>
            </a:lvl3pPr>
            <a:lvl4pPr marL="1371600" indent="-228600" algn="l" rtl="0" eaLnBrk="1" latinLnBrk="0" hangingPunct="1">
              <a:spcBef>
                <a:spcPts val="400"/>
              </a:spcBef>
              <a:buClr>
                <a:schemeClr val="accent3"/>
              </a:buClr>
              <a:buSzPct val="75000"/>
              <a:buFont typeface="Wingdings"/>
              <a:buNone/>
              <a:defRPr kumimoji="0" sz="900" kern="1200">
                <a:solidFill>
                  <a:schemeClr val="lt1"/>
                </a:solidFill>
                <a:latin typeface="+mn-lt"/>
                <a:ea typeface="+mn-ea"/>
                <a:cs typeface="+mn-cs"/>
              </a:defRPr>
            </a:lvl4pPr>
            <a:lvl5pPr marL="1828800" indent="-228600" algn="l" rtl="0" eaLnBrk="1" latinLnBrk="0" hangingPunct="1">
              <a:spcBef>
                <a:spcPts val="400"/>
              </a:spcBef>
              <a:buClr>
                <a:schemeClr val="accent4"/>
              </a:buClr>
              <a:buSzPct val="65000"/>
              <a:buFont typeface="Wingdings"/>
              <a:buNone/>
              <a:defRPr kumimoji="0" sz="900" kern="1200">
                <a:solidFill>
                  <a:schemeClr val="l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lt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lt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lt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lt1"/>
                </a:solidFill>
                <a:latin typeface="+mn-lt"/>
                <a:ea typeface="+mn-ea"/>
                <a:cs typeface="+mn-cs"/>
              </a:defRPr>
            </a:lvl9pPr>
          </a:lstStyle>
          <a:p>
            <a:pPr defTabSz="914400"/>
            <a:r>
              <a:rPr lang="en-US" dirty="0"/>
              <a:t>How to use in future </a:t>
            </a:r>
          </a:p>
        </p:txBody>
      </p:sp>
      <p:sp>
        <p:nvSpPr>
          <p:cNvPr id="13" name="Text Placeholder 8">
            <a:extLst>
              <a:ext uri="{FF2B5EF4-FFF2-40B4-BE49-F238E27FC236}">
                <a16:creationId xmlns:a16="http://schemas.microsoft.com/office/drawing/2014/main" id="{B921669A-C178-084E-A761-E3E0E89DD9F2}"/>
              </a:ext>
            </a:extLst>
          </p:cNvPr>
          <p:cNvSpPr txBox="1">
            <a:spLocks/>
          </p:cNvSpPr>
          <p:nvPr/>
        </p:nvSpPr>
        <p:spPr>
          <a:xfrm>
            <a:off x="609600" y="1316736"/>
            <a:ext cx="1600200" cy="457200"/>
          </a:xfrm>
          <a:prstGeom prst="rect">
            <a:avLst/>
          </a:prstGeom>
          <a:ln w="47625" cap="flat" cmpd="dbl" algn="ctr">
            <a:solidFill>
              <a:schemeClr val="lt1"/>
            </a:solidFill>
            <a:prstDash val="solid"/>
            <a:miter lim="800000"/>
          </a:ln>
        </p:spPr>
        <p:style>
          <a:lnRef idx="3">
            <a:schemeClr val="lt1"/>
          </a:lnRef>
          <a:fillRef idx="1">
            <a:schemeClr val="accent2"/>
          </a:fillRef>
          <a:effectRef idx="1">
            <a:schemeClr val="accent2"/>
          </a:effectRef>
          <a:fontRef idx="minor">
            <a:schemeClr val="lt1"/>
          </a:fontRef>
        </p:style>
        <p:txBody>
          <a:bodyPr vert="horz" lIns="137160" tIns="182880" rIns="137160" bIns="91440">
            <a:normAutofit fontScale="85000" lnSpcReduction="20000"/>
          </a:bodyPr>
          <a:lstStyle>
            <a:lvl1pPr marL="0" indent="0" algn="l" rtl="0" eaLnBrk="1" latinLnBrk="0" hangingPunct="1">
              <a:spcBef>
                <a:spcPts val="700"/>
              </a:spcBef>
              <a:spcAft>
                <a:spcPts val="1000"/>
              </a:spcAft>
              <a:buClr>
                <a:schemeClr val="accent2"/>
              </a:buClr>
              <a:buSzPct val="60000"/>
              <a:buFont typeface="Wingdings"/>
              <a:buNone/>
              <a:defRPr kumimoji="0" sz="1800" kern="1200">
                <a:solidFill>
                  <a:schemeClr val="lt1"/>
                </a:solidFill>
                <a:latin typeface="+mn-lt"/>
                <a:ea typeface="+mn-ea"/>
                <a:cs typeface="+mn-cs"/>
              </a:defRPr>
            </a:lvl1pPr>
            <a:lvl2pPr marL="640080" indent="-274320" algn="l" rtl="0" eaLnBrk="1" latinLnBrk="0" hangingPunct="1">
              <a:spcBef>
                <a:spcPts val="550"/>
              </a:spcBef>
              <a:buClr>
                <a:schemeClr val="accent1"/>
              </a:buClr>
              <a:buSzPct val="70000"/>
              <a:buFont typeface="Wingdings 2"/>
              <a:buNone/>
              <a:defRPr kumimoji="0" sz="1200" kern="1200">
                <a:solidFill>
                  <a:schemeClr val="lt1"/>
                </a:solidFill>
                <a:latin typeface="+mn-lt"/>
                <a:ea typeface="+mn-ea"/>
                <a:cs typeface="+mn-cs"/>
              </a:defRPr>
            </a:lvl2pPr>
            <a:lvl3pPr marL="914400" indent="-228600" algn="l" rtl="0" eaLnBrk="1" latinLnBrk="0" hangingPunct="1">
              <a:spcBef>
                <a:spcPts val="500"/>
              </a:spcBef>
              <a:buClr>
                <a:schemeClr val="accent2"/>
              </a:buClr>
              <a:buSzPct val="75000"/>
              <a:buFont typeface="Wingdings"/>
              <a:buNone/>
              <a:defRPr kumimoji="0" sz="1000" kern="1200">
                <a:solidFill>
                  <a:schemeClr val="lt1"/>
                </a:solidFill>
                <a:latin typeface="+mn-lt"/>
                <a:ea typeface="+mn-ea"/>
                <a:cs typeface="+mn-cs"/>
              </a:defRPr>
            </a:lvl3pPr>
            <a:lvl4pPr marL="1371600" indent="-228600" algn="l" rtl="0" eaLnBrk="1" latinLnBrk="0" hangingPunct="1">
              <a:spcBef>
                <a:spcPts val="400"/>
              </a:spcBef>
              <a:buClr>
                <a:schemeClr val="accent3"/>
              </a:buClr>
              <a:buSzPct val="75000"/>
              <a:buFont typeface="Wingdings"/>
              <a:buNone/>
              <a:defRPr kumimoji="0" sz="900" kern="1200">
                <a:solidFill>
                  <a:schemeClr val="lt1"/>
                </a:solidFill>
                <a:latin typeface="+mn-lt"/>
                <a:ea typeface="+mn-ea"/>
                <a:cs typeface="+mn-cs"/>
              </a:defRPr>
            </a:lvl4pPr>
            <a:lvl5pPr marL="1828800" indent="-228600" algn="l" rtl="0" eaLnBrk="1" latinLnBrk="0" hangingPunct="1">
              <a:spcBef>
                <a:spcPts val="400"/>
              </a:spcBef>
              <a:buClr>
                <a:schemeClr val="accent4"/>
              </a:buClr>
              <a:buSzPct val="65000"/>
              <a:buFont typeface="Wingdings"/>
              <a:buNone/>
              <a:defRPr kumimoji="0" sz="900" kern="1200">
                <a:solidFill>
                  <a:schemeClr val="l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lt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lt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lt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lt1"/>
                </a:solidFill>
                <a:latin typeface="+mn-lt"/>
                <a:ea typeface="+mn-ea"/>
                <a:cs typeface="+mn-cs"/>
              </a:defRPr>
            </a:lvl9pPr>
          </a:lstStyle>
          <a:p>
            <a:pPr defTabSz="914400"/>
            <a:r>
              <a:rPr lang="en-US" dirty="0"/>
              <a:t>Process</a:t>
            </a:r>
          </a:p>
        </p:txBody>
      </p:sp>
    </p:spTree>
    <p:extLst>
      <p:ext uri="{BB962C8B-B14F-4D97-AF65-F5344CB8AC3E}">
        <p14:creationId xmlns:p14="http://schemas.microsoft.com/office/powerpoint/2010/main" val="1288263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829050"/>
          </a:xfrm>
        </p:spPr>
        <p:txBody>
          <a:bodyPr>
            <a:normAutofit fontScale="77500" lnSpcReduction="20000"/>
          </a:bodyPr>
          <a:lstStyle/>
          <a:p>
            <a:r>
              <a:rPr lang="en-US" dirty="0"/>
              <a:t>Feedback from Zac</a:t>
            </a:r>
          </a:p>
          <a:p>
            <a:pPr lvl="1"/>
            <a:r>
              <a:rPr lang="en-US" dirty="0"/>
              <a:t>Estimation record </a:t>
            </a:r>
          </a:p>
          <a:p>
            <a:pPr lvl="1"/>
            <a:r>
              <a:rPr lang="en-US" dirty="0"/>
              <a:t>State transition diagram</a:t>
            </a:r>
          </a:p>
          <a:p>
            <a:r>
              <a:rPr lang="en-US" dirty="0"/>
              <a:t>Week 5 Deliverables</a:t>
            </a:r>
          </a:p>
          <a:p>
            <a:pPr lvl="1"/>
            <a:r>
              <a:rPr lang="en-US" dirty="0"/>
              <a:t>Mock-ups / Wireframes</a:t>
            </a:r>
          </a:p>
          <a:p>
            <a:pPr lvl="1"/>
            <a:r>
              <a:rPr lang="en-US" dirty="0"/>
              <a:t>Complete Coding</a:t>
            </a:r>
          </a:p>
          <a:p>
            <a:pPr lvl="1"/>
            <a:r>
              <a:rPr lang="en-US" dirty="0"/>
              <a:t>Report</a:t>
            </a:r>
          </a:p>
          <a:p>
            <a:r>
              <a:rPr lang="en-US" dirty="0"/>
              <a:t>Presentation</a:t>
            </a:r>
          </a:p>
          <a:p>
            <a:pPr lvl="1"/>
            <a:r>
              <a:rPr lang="en-US" dirty="0"/>
              <a:t>Decision Required – Suggestion Sunday 02/25 @ 14:00 EST</a:t>
            </a:r>
          </a:p>
          <a:p>
            <a:pPr lvl="1"/>
            <a:r>
              <a:rPr lang="en-US" dirty="0"/>
              <a:t>Is report different from presentation?</a:t>
            </a:r>
          </a:p>
        </p:txBody>
      </p:sp>
    </p:spTree>
    <p:extLst>
      <p:ext uri="{BB962C8B-B14F-4D97-AF65-F5344CB8AC3E}">
        <p14:creationId xmlns:p14="http://schemas.microsoft.com/office/powerpoint/2010/main" val="325939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lstStyle/>
          <a:p>
            <a:r>
              <a:rPr lang="en-US" dirty="0"/>
              <a:t>Project Scope</a:t>
            </a:r>
          </a:p>
          <a:p>
            <a:r>
              <a:rPr lang="en-US" dirty="0"/>
              <a:t>Product Design</a:t>
            </a:r>
          </a:p>
          <a:p>
            <a:r>
              <a:rPr lang="en-US" dirty="0"/>
              <a:t>Defect Management</a:t>
            </a:r>
          </a:p>
          <a:p>
            <a:r>
              <a:rPr lang="en-US" dirty="0"/>
              <a:t>Product Demonstration</a:t>
            </a:r>
          </a:p>
          <a:p>
            <a:r>
              <a:rPr lang="en-US" dirty="0"/>
              <a:t>Retrospective </a:t>
            </a:r>
          </a:p>
          <a:p>
            <a:r>
              <a:rPr lang="en-US" dirty="0"/>
              <a:t>Q&amp;A</a:t>
            </a:r>
          </a:p>
          <a:p>
            <a:endParaRPr lang="en-US" dirty="0"/>
          </a:p>
        </p:txBody>
      </p:sp>
    </p:spTree>
    <p:extLst>
      <p:ext uri="{BB962C8B-B14F-4D97-AF65-F5344CB8AC3E}">
        <p14:creationId xmlns:p14="http://schemas.microsoft.com/office/powerpoint/2010/main" val="301004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9076</TotalTime>
  <Words>3390</Words>
  <Application>Microsoft Macintosh PowerPoint</Application>
  <PresentationFormat>On-screen Show (16:9)</PresentationFormat>
  <Paragraphs>520</Paragraphs>
  <Slides>39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ＭＳ Ｐゴシック</vt:lpstr>
      <vt:lpstr>Arial</vt:lpstr>
      <vt:lpstr>Calibri</vt:lpstr>
      <vt:lpstr>Mangal</vt:lpstr>
      <vt:lpstr>Times New Roman</vt:lpstr>
      <vt:lpstr>Tw Cen MT</vt:lpstr>
      <vt:lpstr>Wingdings</vt:lpstr>
      <vt:lpstr>Wingdings 2</vt:lpstr>
      <vt:lpstr>Median</vt:lpstr>
      <vt:lpstr>Zac Feedback</vt:lpstr>
      <vt:lpstr>Zac Feedback</vt:lpstr>
      <vt:lpstr>Zac Feedback</vt:lpstr>
      <vt:lpstr>Zac Feedback</vt:lpstr>
      <vt:lpstr>Zac Feedback</vt:lpstr>
      <vt:lpstr>Action Items – Week 5</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Tools</vt:lpstr>
      <vt:lpstr>Product Design </vt:lpstr>
      <vt:lpstr>Epics </vt:lpstr>
      <vt:lpstr>Product Backlog</vt:lpstr>
      <vt:lpstr>Product Backlog</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Wireframes</vt:lpstr>
      <vt:lpstr>Wireframes</vt:lpstr>
      <vt:lpstr>Defect Management</vt:lpstr>
      <vt:lpstr>Test Cases</vt:lpstr>
      <vt:lpstr>Data Driven Combinations</vt:lpstr>
      <vt:lpstr>Defects Discovered</vt:lpstr>
      <vt:lpstr>Product Demonstration</vt:lpstr>
      <vt:lpstr>Demo</vt:lpstr>
      <vt:lpstr>Retrospective </vt:lpstr>
      <vt:lpstr>Lessons Learned</vt:lpstr>
      <vt:lpstr>Feedback</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Microsoft Office User</cp:lastModifiedBy>
  <cp:revision>169</cp:revision>
  <dcterms:created xsi:type="dcterms:W3CDTF">2018-01-22T20:54:43Z</dcterms:created>
  <dcterms:modified xsi:type="dcterms:W3CDTF">2018-02-18T19:56:31Z</dcterms:modified>
</cp:coreProperties>
</file>