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0" r:id="rId4"/>
    <p:sldId id="259" r:id="rId5"/>
    <p:sldId id="261" r:id="rId6"/>
    <p:sldId id="262" r:id="rId7"/>
    <p:sldId id="263"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81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image" Target="../media/image3.png"/><Relationship Id="rId2"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image" Target="../media/image3.png"/><Relationship Id="rId2"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4625D-B7ED-0F42-B602-570EF9E512B4}" type="doc">
      <dgm:prSet loTypeId="urn:microsoft.com/office/officeart/2008/layout/TitlePictureLineup" loCatId="" qsTypeId="urn:microsoft.com/office/officeart/2005/8/quickstyle/simple4" qsCatId="simple" csTypeId="urn:microsoft.com/office/officeart/2005/8/colors/accent2_2" csCatId="accent2" phldr="1"/>
      <dgm:spPr/>
      <dgm:t>
        <a:bodyPr/>
        <a:lstStyle/>
        <a:p>
          <a:endParaRPr lang="en-US"/>
        </a:p>
      </dgm:t>
    </dgm:pt>
    <dgm:pt modelId="{9ED7CC01-F73A-9E4D-86CF-F6FBA1930A1D}">
      <dgm:prSet phldrT="[Text]"/>
      <dgm:spPr/>
      <dgm:t>
        <a:bodyPr/>
        <a:lstStyle/>
        <a:p>
          <a:r>
            <a:rPr lang="en-US" dirty="0" smtClean="0"/>
            <a:t>Customer User</a:t>
          </a:r>
          <a:endParaRPr lang="en-US" dirty="0"/>
        </a:p>
      </dgm:t>
    </dgm:pt>
    <dgm:pt modelId="{1D1D2B19-404B-7243-AB58-EB2D60253871}" type="parTrans" cxnId="{20685730-DCC4-D24A-8D2D-0B6048721B6A}">
      <dgm:prSet/>
      <dgm:spPr/>
      <dgm:t>
        <a:bodyPr/>
        <a:lstStyle/>
        <a:p>
          <a:endParaRPr lang="en-US"/>
        </a:p>
      </dgm:t>
    </dgm:pt>
    <dgm:pt modelId="{530353F5-0B92-914B-BD00-C0987B0ED6F4}" type="sibTrans" cxnId="{20685730-DCC4-D24A-8D2D-0B6048721B6A}">
      <dgm:prSet/>
      <dgm:spPr/>
      <dgm:t>
        <a:bodyPr/>
        <a:lstStyle/>
        <a:p>
          <a:endParaRPr lang="en-US"/>
        </a:p>
      </dgm:t>
    </dgm:pt>
    <dgm:pt modelId="{123BC01E-2A55-E34F-B978-05745EA52DB9}">
      <dgm:prSet phldrT="[Text]"/>
      <dgm:spPr/>
      <dgm:t>
        <a:bodyPr/>
        <a:lstStyle/>
        <a:p>
          <a:pPr algn="l"/>
          <a:r>
            <a:rPr lang="en-US" dirty="0" smtClean="0"/>
            <a:t>Erica wants to find a place to log her accomplishments when she goes to the gym hoping to find motivation to get into the gym at a more consistent basis</a:t>
          </a:r>
          <a:endParaRPr lang="en-US" dirty="0"/>
        </a:p>
      </dgm:t>
    </dgm:pt>
    <dgm:pt modelId="{F65E54B0-9177-2845-A921-380E770ECD49}" type="parTrans" cxnId="{93DC12A5-AE88-4B41-BF85-A7B59945D756}">
      <dgm:prSet/>
      <dgm:spPr/>
      <dgm:t>
        <a:bodyPr/>
        <a:lstStyle/>
        <a:p>
          <a:endParaRPr lang="en-US"/>
        </a:p>
      </dgm:t>
    </dgm:pt>
    <dgm:pt modelId="{D8331B27-DD31-C342-BE8B-619BB8FE1E3D}" type="sibTrans" cxnId="{93DC12A5-AE88-4B41-BF85-A7B59945D756}">
      <dgm:prSet/>
      <dgm:spPr/>
      <dgm:t>
        <a:bodyPr/>
        <a:lstStyle/>
        <a:p>
          <a:endParaRPr lang="en-US"/>
        </a:p>
      </dgm:t>
    </dgm:pt>
    <dgm:pt modelId="{FF6B371F-0C3E-9843-A9B2-037C8176829D}">
      <dgm:prSet phldrT="[Text]"/>
      <dgm:spPr/>
      <dgm:t>
        <a:bodyPr/>
        <a:lstStyle/>
        <a:p>
          <a:r>
            <a:rPr lang="en-US" dirty="0" smtClean="0"/>
            <a:t>Trainer User</a:t>
          </a:r>
          <a:endParaRPr lang="en-US" dirty="0"/>
        </a:p>
      </dgm:t>
    </dgm:pt>
    <dgm:pt modelId="{F2241658-6A24-D048-B82D-51B65D2589EE}" type="parTrans" cxnId="{ACF5A5F5-B4B5-C541-938F-6A0930113BD2}">
      <dgm:prSet/>
      <dgm:spPr/>
      <dgm:t>
        <a:bodyPr/>
        <a:lstStyle/>
        <a:p>
          <a:endParaRPr lang="en-US"/>
        </a:p>
      </dgm:t>
    </dgm:pt>
    <dgm:pt modelId="{1DD91CB1-DBF2-5B4B-BC86-43FD895079A7}" type="sibTrans" cxnId="{ACF5A5F5-B4B5-C541-938F-6A0930113BD2}">
      <dgm:prSet/>
      <dgm:spPr/>
      <dgm:t>
        <a:bodyPr/>
        <a:lstStyle/>
        <a:p>
          <a:endParaRPr lang="en-US"/>
        </a:p>
      </dgm:t>
    </dgm:pt>
    <dgm:pt modelId="{6BDF7194-B40E-3148-85B5-EB30EC0D475F}">
      <dgm:prSet phldrT="[Text]"/>
      <dgm:spPr/>
      <dgm:t>
        <a:bodyPr/>
        <a:lstStyle/>
        <a:p>
          <a:pPr algn="l"/>
          <a:r>
            <a:rPr lang="en-US" dirty="0" smtClean="0"/>
            <a:t>Caroline wants to be able to create workout sessions and help people with their fitness goals</a:t>
          </a:r>
          <a:endParaRPr lang="en-US" dirty="0"/>
        </a:p>
      </dgm:t>
    </dgm:pt>
    <dgm:pt modelId="{85D6FA72-BA71-1D42-9322-0BAFAE0A6886}" type="parTrans" cxnId="{C8057781-5598-1847-A01C-4FCB806DD353}">
      <dgm:prSet/>
      <dgm:spPr/>
      <dgm:t>
        <a:bodyPr/>
        <a:lstStyle/>
        <a:p>
          <a:endParaRPr lang="en-US"/>
        </a:p>
      </dgm:t>
    </dgm:pt>
    <dgm:pt modelId="{262DAEE7-4504-194A-AFFF-82CD7D570572}" type="sibTrans" cxnId="{C8057781-5598-1847-A01C-4FCB806DD353}">
      <dgm:prSet/>
      <dgm:spPr/>
      <dgm:t>
        <a:bodyPr/>
        <a:lstStyle/>
        <a:p>
          <a:endParaRPr lang="en-US"/>
        </a:p>
      </dgm:t>
    </dgm:pt>
    <dgm:pt modelId="{0663F9F9-FB16-1B44-A34A-A84CAA67CDA6}">
      <dgm:prSet phldrT="[Text]"/>
      <dgm:spPr/>
      <dgm:t>
        <a:bodyPr/>
        <a:lstStyle/>
        <a:p>
          <a:r>
            <a:rPr lang="en-US" dirty="0" smtClean="0"/>
            <a:t>Administrator</a:t>
          </a:r>
          <a:endParaRPr lang="en-US" dirty="0"/>
        </a:p>
      </dgm:t>
    </dgm:pt>
    <dgm:pt modelId="{CDACA937-C2F5-FB4D-82B9-903DB78EE62C}" type="parTrans" cxnId="{2E6929F7-28B5-8442-99CD-4472F0A883AA}">
      <dgm:prSet/>
      <dgm:spPr/>
      <dgm:t>
        <a:bodyPr/>
        <a:lstStyle/>
        <a:p>
          <a:endParaRPr lang="en-US"/>
        </a:p>
      </dgm:t>
    </dgm:pt>
    <dgm:pt modelId="{F6A56CD8-281D-AE4E-B4E8-91DBB880F775}" type="sibTrans" cxnId="{2E6929F7-28B5-8442-99CD-4472F0A883AA}">
      <dgm:prSet/>
      <dgm:spPr/>
      <dgm:t>
        <a:bodyPr/>
        <a:lstStyle/>
        <a:p>
          <a:endParaRPr lang="en-US"/>
        </a:p>
      </dgm:t>
    </dgm:pt>
    <dgm:pt modelId="{EEE0B3D6-FCF2-ED47-A083-389AECB8AEC5}">
      <dgm:prSet phldrT="[Text]"/>
      <dgm:spPr/>
      <dgm:t>
        <a:bodyPr/>
        <a:lstStyle/>
        <a:p>
          <a:pPr algn="l"/>
          <a:r>
            <a:rPr lang="en-US" dirty="0" smtClean="0"/>
            <a:t>Mike wants to onboard as many customers as possible by introducing workouts and trainers to customer users on a user-friendly site</a:t>
          </a:r>
          <a:endParaRPr lang="en-US" dirty="0"/>
        </a:p>
      </dgm:t>
    </dgm:pt>
    <dgm:pt modelId="{D169CD4D-3727-524D-9567-F429BE1EE38B}" type="parTrans" cxnId="{2DB56EF0-93F0-DE42-912B-F8540B87C880}">
      <dgm:prSet/>
      <dgm:spPr/>
      <dgm:t>
        <a:bodyPr/>
        <a:lstStyle/>
        <a:p>
          <a:endParaRPr lang="en-US"/>
        </a:p>
      </dgm:t>
    </dgm:pt>
    <dgm:pt modelId="{D1200FBC-3964-6248-ABBE-B7ACCCC59BBB}" type="sibTrans" cxnId="{2DB56EF0-93F0-DE42-912B-F8540B87C880}">
      <dgm:prSet/>
      <dgm:spPr/>
      <dgm:t>
        <a:bodyPr/>
        <a:lstStyle/>
        <a:p>
          <a:endParaRPr lang="en-US"/>
        </a:p>
      </dgm:t>
    </dgm:pt>
    <dgm:pt modelId="{0AB90174-F010-E14C-A66E-2F86D2CCA6C3}">
      <dgm:prSet phldrT="[Text]"/>
      <dgm:spPr/>
      <dgm:t>
        <a:bodyPr/>
        <a:lstStyle/>
        <a:p>
          <a:r>
            <a:rPr lang="en-US" dirty="0" smtClean="0"/>
            <a:t>Automation user</a:t>
          </a:r>
          <a:endParaRPr lang="en-US" dirty="0"/>
        </a:p>
      </dgm:t>
    </dgm:pt>
    <dgm:pt modelId="{A78A5999-B352-A544-9668-FDEE8ABC11A7}" type="parTrans" cxnId="{EDA0EB8F-AB93-EC42-9BCE-808AC06AA192}">
      <dgm:prSet/>
      <dgm:spPr/>
      <dgm:t>
        <a:bodyPr/>
        <a:lstStyle/>
        <a:p>
          <a:endParaRPr lang="en-US"/>
        </a:p>
      </dgm:t>
    </dgm:pt>
    <dgm:pt modelId="{657028E5-3D12-3A4A-B69F-F5DB230D9E5C}" type="sibTrans" cxnId="{EDA0EB8F-AB93-EC42-9BCE-808AC06AA192}">
      <dgm:prSet/>
      <dgm:spPr/>
      <dgm:t>
        <a:bodyPr/>
        <a:lstStyle/>
        <a:p>
          <a:endParaRPr lang="en-US"/>
        </a:p>
      </dgm:t>
    </dgm:pt>
    <dgm:pt modelId="{D727CCF3-C439-2B4B-96DE-F22C52A48BD9}">
      <dgm:prSet phldrT="[Text]"/>
      <dgm:spPr/>
      <dgm:t>
        <a:bodyPr/>
        <a:lstStyle/>
        <a:p>
          <a:r>
            <a:rPr lang="en-US" dirty="0" smtClean="0"/>
            <a:t>Meal Prep Tracker</a:t>
          </a:r>
          <a:endParaRPr lang="en-US" dirty="0"/>
        </a:p>
      </dgm:t>
    </dgm:pt>
    <dgm:pt modelId="{C298C792-E4DD-D449-B466-27C78121E85B}" type="parTrans" cxnId="{72B979E4-78E4-2442-AAFF-11A4D4C3F79D}">
      <dgm:prSet/>
      <dgm:spPr/>
      <dgm:t>
        <a:bodyPr/>
        <a:lstStyle/>
        <a:p>
          <a:endParaRPr lang="en-US"/>
        </a:p>
      </dgm:t>
    </dgm:pt>
    <dgm:pt modelId="{3194F044-5B5A-F449-9DC9-35D359C6E26C}" type="sibTrans" cxnId="{72B979E4-78E4-2442-AAFF-11A4D4C3F79D}">
      <dgm:prSet/>
      <dgm:spPr/>
      <dgm:t>
        <a:bodyPr/>
        <a:lstStyle/>
        <a:p>
          <a:endParaRPr lang="en-US"/>
        </a:p>
      </dgm:t>
    </dgm:pt>
    <dgm:pt modelId="{43DD30B1-B385-D04A-8697-997AEE4D3A4E}">
      <dgm:prSet phldrT="[Text]"/>
      <dgm:spPr/>
      <dgm:t>
        <a:bodyPr/>
        <a:lstStyle/>
        <a:p>
          <a:pPr algn="l"/>
          <a:r>
            <a:rPr lang="en-US" dirty="0" smtClean="0"/>
            <a:t>The meal prep tracker is responsible for monitoring nutritional intake, proposing diet plans and providing  other guidance to customers in light of their goals </a:t>
          </a:r>
          <a:endParaRPr lang="en-US" dirty="0"/>
        </a:p>
      </dgm:t>
    </dgm:pt>
    <dgm:pt modelId="{8DC3951B-8AB6-2E4A-8993-3048052A0C00}" type="parTrans" cxnId="{FB656E88-8F48-8949-8170-80FF7BF61324}">
      <dgm:prSet/>
      <dgm:spPr/>
      <dgm:t>
        <a:bodyPr/>
        <a:lstStyle/>
        <a:p>
          <a:endParaRPr lang="en-US"/>
        </a:p>
      </dgm:t>
    </dgm:pt>
    <dgm:pt modelId="{FB59D7D4-928B-0A41-9FA8-1BF85BA417AA}" type="sibTrans" cxnId="{FB656E88-8F48-8949-8170-80FF7BF61324}">
      <dgm:prSet/>
      <dgm:spPr/>
      <dgm:t>
        <a:bodyPr/>
        <a:lstStyle/>
        <a:p>
          <a:endParaRPr lang="en-US"/>
        </a:p>
      </dgm:t>
    </dgm:pt>
    <dgm:pt modelId="{5A32F73D-DCA3-6843-92C1-B802DF7A57E8}">
      <dgm:prSet phldrT="[Text]"/>
      <dgm:spPr/>
      <dgm:t>
        <a:bodyPr/>
        <a:lstStyle/>
        <a:p>
          <a:pPr algn="l"/>
          <a:r>
            <a:rPr lang="en-US" dirty="0" smtClean="0"/>
            <a:t>The automaton performs routine tasks such as resetting user passwords and managing the interface between the application and 3</a:t>
          </a:r>
          <a:r>
            <a:rPr lang="en-US" baseline="30000" dirty="0" smtClean="0"/>
            <a:t>rd</a:t>
          </a:r>
          <a:r>
            <a:rPr lang="en-US" dirty="0" smtClean="0"/>
            <a:t> party components</a:t>
          </a:r>
          <a:endParaRPr lang="en-US" dirty="0"/>
        </a:p>
      </dgm:t>
    </dgm:pt>
    <dgm:pt modelId="{539AB151-3634-4144-B640-FBCC91F226AF}" type="parTrans" cxnId="{773B512F-4F5F-E848-BF54-3F7F5395E30B}">
      <dgm:prSet/>
      <dgm:spPr/>
      <dgm:t>
        <a:bodyPr/>
        <a:lstStyle/>
        <a:p>
          <a:endParaRPr lang="en-US"/>
        </a:p>
      </dgm:t>
    </dgm:pt>
    <dgm:pt modelId="{084C7674-29CA-BE47-81FF-6F38526A30E7}" type="sibTrans" cxnId="{773B512F-4F5F-E848-BF54-3F7F5395E30B}">
      <dgm:prSet/>
      <dgm:spPr/>
      <dgm:t>
        <a:bodyPr/>
        <a:lstStyle/>
        <a:p>
          <a:endParaRPr lang="en-US"/>
        </a:p>
      </dgm:t>
    </dgm:pt>
    <dgm:pt modelId="{38EAA413-0B8B-794A-9561-64D36A827EF7}" type="pres">
      <dgm:prSet presAssocID="{68F4625D-B7ED-0F42-B602-570EF9E512B4}" presName="Name0" presStyleCnt="0">
        <dgm:presLayoutVars>
          <dgm:dir/>
        </dgm:presLayoutVars>
      </dgm:prSet>
      <dgm:spPr/>
    </dgm:pt>
    <dgm:pt modelId="{DEC4DD93-273B-C14F-AE8F-8FC0E3A06885}" type="pres">
      <dgm:prSet presAssocID="{9ED7CC01-F73A-9E4D-86CF-F6FBA1930A1D}" presName="composite" presStyleCnt="0"/>
      <dgm:spPr/>
    </dgm:pt>
    <dgm:pt modelId="{530FA8CE-0EE3-3E4B-879B-F364A4450159}" type="pres">
      <dgm:prSet presAssocID="{9ED7CC01-F73A-9E4D-86CF-F6FBA1930A1D}" presName="Accent" presStyleLbl="alignAcc1" presStyleIdx="0" presStyleCnt="5"/>
      <dgm:spPr/>
    </dgm:pt>
    <dgm:pt modelId="{2C46880C-761C-9247-9726-C264C70F0235}" type="pres">
      <dgm:prSet presAssocID="{9ED7CC01-F73A-9E4D-86CF-F6FBA1930A1D}" presName="Image" presStyleLbl="nod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04C0E61F-9AD6-9944-BD3F-5100F111C28C}" type="pres">
      <dgm:prSet presAssocID="{9ED7CC01-F73A-9E4D-86CF-F6FBA1930A1D}" presName="Child" presStyleLbl="revTx" presStyleIdx="0" presStyleCnt="5">
        <dgm:presLayoutVars>
          <dgm:bulletEnabled val="1"/>
        </dgm:presLayoutVars>
      </dgm:prSet>
      <dgm:spPr/>
      <dgm:t>
        <a:bodyPr/>
        <a:lstStyle/>
        <a:p>
          <a:endParaRPr lang="en-US"/>
        </a:p>
      </dgm:t>
    </dgm:pt>
    <dgm:pt modelId="{52923401-EF62-914E-A357-588A5C744223}" type="pres">
      <dgm:prSet presAssocID="{9ED7CC01-F73A-9E4D-86CF-F6FBA1930A1D}" presName="Parent" presStyleLbl="alignNode1" presStyleIdx="0" presStyleCnt="5">
        <dgm:presLayoutVars>
          <dgm:bulletEnabled val="1"/>
        </dgm:presLayoutVars>
      </dgm:prSet>
      <dgm:spPr/>
    </dgm:pt>
    <dgm:pt modelId="{007512BA-CFB2-FA4D-AA89-49C103FA4C9E}" type="pres">
      <dgm:prSet presAssocID="{530353F5-0B92-914B-BD00-C0987B0ED6F4}" presName="sibTrans" presStyleCnt="0"/>
      <dgm:spPr/>
    </dgm:pt>
    <dgm:pt modelId="{8861ECB2-6412-6149-B67C-D8BFE51BBE3A}" type="pres">
      <dgm:prSet presAssocID="{FF6B371F-0C3E-9843-A9B2-037C8176829D}" presName="composite" presStyleCnt="0"/>
      <dgm:spPr/>
    </dgm:pt>
    <dgm:pt modelId="{B08488DB-1C91-F04B-BE94-E53EF86FB157}" type="pres">
      <dgm:prSet presAssocID="{FF6B371F-0C3E-9843-A9B2-037C8176829D}" presName="Accent" presStyleLbl="alignAcc1" presStyleIdx="1" presStyleCnt="5"/>
      <dgm:spPr/>
    </dgm:pt>
    <dgm:pt modelId="{812F4823-8E17-9648-B6D5-1F3B360967B7}" type="pres">
      <dgm:prSet presAssocID="{FF6B371F-0C3E-9843-A9B2-037C8176829D}" presName="Image" presStyleLbl="nod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dgm:spPr>
    </dgm:pt>
    <dgm:pt modelId="{448DD347-CB78-4640-8A6B-EEFAB7579B6F}" type="pres">
      <dgm:prSet presAssocID="{FF6B371F-0C3E-9843-A9B2-037C8176829D}" presName="Child" presStyleLbl="revTx" presStyleIdx="1" presStyleCnt="5">
        <dgm:presLayoutVars>
          <dgm:bulletEnabled val="1"/>
        </dgm:presLayoutVars>
      </dgm:prSet>
      <dgm:spPr/>
      <dgm:t>
        <a:bodyPr/>
        <a:lstStyle/>
        <a:p>
          <a:endParaRPr lang="en-US"/>
        </a:p>
      </dgm:t>
    </dgm:pt>
    <dgm:pt modelId="{1F685857-E149-2B4F-8571-6C9C06117118}" type="pres">
      <dgm:prSet presAssocID="{FF6B371F-0C3E-9843-A9B2-037C8176829D}" presName="Parent" presStyleLbl="alignNode1" presStyleIdx="1" presStyleCnt="5">
        <dgm:presLayoutVars>
          <dgm:bulletEnabled val="1"/>
        </dgm:presLayoutVars>
      </dgm:prSet>
      <dgm:spPr/>
    </dgm:pt>
    <dgm:pt modelId="{9C2D80F1-E397-6D4C-8B5C-34D7046C94D6}" type="pres">
      <dgm:prSet presAssocID="{1DD91CB1-DBF2-5B4B-BC86-43FD895079A7}" presName="sibTrans" presStyleCnt="0"/>
      <dgm:spPr/>
    </dgm:pt>
    <dgm:pt modelId="{7D563695-7142-454A-8FFC-FE873122D1BE}" type="pres">
      <dgm:prSet presAssocID="{0663F9F9-FB16-1B44-A34A-A84CAA67CDA6}" presName="composite" presStyleCnt="0"/>
      <dgm:spPr/>
    </dgm:pt>
    <dgm:pt modelId="{1424BDC5-9FAE-684F-8D7D-17CE4E644A28}" type="pres">
      <dgm:prSet presAssocID="{0663F9F9-FB16-1B44-A34A-A84CAA67CDA6}" presName="Accent" presStyleLbl="alignAcc1" presStyleIdx="2" presStyleCnt="5"/>
      <dgm:spPr/>
    </dgm:pt>
    <dgm:pt modelId="{F5477877-0650-FF46-8268-7A33D8AD6907}" type="pres">
      <dgm:prSet presAssocID="{0663F9F9-FB16-1B44-A34A-A84CAA67CDA6}" presName="Image" presStyleLbl="nod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89609FAB-F584-3440-9428-3416C30B8F46}" type="pres">
      <dgm:prSet presAssocID="{0663F9F9-FB16-1B44-A34A-A84CAA67CDA6}" presName="Child" presStyleLbl="revTx" presStyleIdx="2" presStyleCnt="5">
        <dgm:presLayoutVars>
          <dgm:bulletEnabled val="1"/>
        </dgm:presLayoutVars>
      </dgm:prSet>
      <dgm:spPr/>
      <dgm:t>
        <a:bodyPr/>
        <a:lstStyle/>
        <a:p>
          <a:endParaRPr lang="en-US"/>
        </a:p>
      </dgm:t>
    </dgm:pt>
    <dgm:pt modelId="{ED497738-2EEF-B34F-8B6C-D1D8CEAA4759}" type="pres">
      <dgm:prSet presAssocID="{0663F9F9-FB16-1B44-A34A-A84CAA67CDA6}" presName="Parent" presStyleLbl="alignNode1" presStyleIdx="2" presStyleCnt="5">
        <dgm:presLayoutVars>
          <dgm:bulletEnabled val="1"/>
        </dgm:presLayoutVars>
      </dgm:prSet>
      <dgm:spPr/>
      <dgm:t>
        <a:bodyPr/>
        <a:lstStyle/>
        <a:p>
          <a:endParaRPr lang="en-US"/>
        </a:p>
      </dgm:t>
    </dgm:pt>
    <dgm:pt modelId="{4AA76286-21CF-C142-AE7E-5D07CE53D1E7}" type="pres">
      <dgm:prSet presAssocID="{F6A56CD8-281D-AE4E-B4E8-91DBB880F775}" presName="sibTrans" presStyleCnt="0"/>
      <dgm:spPr/>
    </dgm:pt>
    <dgm:pt modelId="{6F5BB687-99F4-714A-849F-54AC5BBCBBB9}" type="pres">
      <dgm:prSet presAssocID="{0AB90174-F010-E14C-A66E-2F86D2CCA6C3}" presName="composite" presStyleCnt="0"/>
      <dgm:spPr/>
    </dgm:pt>
    <dgm:pt modelId="{3CED4089-2480-5F42-A38C-55C389ADF19A}" type="pres">
      <dgm:prSet presAssocID="{0AB90174-F010-E14C-A66E-2F86D2CCA6C3}" presName="Accent" presStyleLbl="alignAcc1" presStyleIdx="3" presStyleCnt="5"/>
      <dgm:spPr/>
    </dgm:pt>
    <dgm:pt modelId="{6AD3A226-BAF2-0541-BF6F-65ECE2F0C304}" type="pres">
      <dgm:prSet presAssocID="{0AB90174-F010-E14C-A66E-2F86D2CCA6C3}" presName="Image" presStyleLbl="nod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pt>
    <dgm:pt modelId="{CE6938CE-34AE-FF46-9B26-19F8B0DAD760}" type="pres">
      <dgm:prSet presAssocID="{0AB90174-F010-E14C-A66E-2F86D2CCA6C3}" presName="Child" presStyleLbl="revTx" presStyleIdx="3" presStyleCnt="5">
        <dgm:presLayoutVars>
          <dgm:bulletEnabled val="1"/>
        </dgm:presLayoutVars>
      </dgm:prSet>
      <dgm:spPr/>
      <dgm:t>
        <a:bodyPr/>
        <a:lstStyle/>
        <a:p>
          <a:endParaRPr lang="en-US"/>
        </a:p>
      </dgm:t>
    </dgm:pt>
    <dgm:pt modelId="{E6BB0E34-9999-A745-955C-A2461B62F153}" type="pres">
      <dgm:prSet presAssocID="{0AB90174-F010-E14C-A66E-2F86D2CCA6C3}" presName="Parent" presStyleLbl="alignNode1" presStyleIdx="3" presStyleCnt="5">
        <dgm:presLayoutVars>
          <dgm:bulletEnabled val="1"/>
        </dgm:presLayoutVars>
      </dgm:prSet>
      <dgm:spPr/>
    </dgm:pt>
    <dgm:pt modelId="{BE28CE37-B59E-894F-A435-E3B5B2FAA6A4}" type="pres">
      <dgm:prSet presAssocID="{657028E5-3D12-3A4A-B69F-F5DB230D9E5C}" presName="sibTrans" presStyleCnt="0"/>
      <dgm:spPr/>
    </dgm:pt>
    <dgm:pt modelId="{D5E30466-2275-1348-917E-4CE1EDAAE09D}" type="pres">
      <dgm:prSet presAssocID="{D727CCF3-C439-2B4B-96DE-F22C52A48BD9}" presName="composite" presStyleCnt="0"/>
      <dgm:spPr/>
    </dgm:pt>
    <dgm:pt modelId="{3500C759-E8D5-7148-BEE7-4246040FF2A1}" type="pres">
      <dgm:prSet presAssocID="{D727CCF3-C439-2B4B-96DE-F22C52A48BD9}" presName="Accent" presStyleLbl="alignAcc1" presStyleIdx="4" presStyleCnt="5"/>
      <dgm:spPr/>
    </dgm:pt>
    <dgm:pt modelId="{C8869DBF-ECE3-7440-811C-3485638B5478}" type="pres">
      <dgm:prSet presAssocID="{D727CCF3-C439-2B4B-96DE-F22C52A48BD9}" presName="Image" presStyleLbl="nod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dgm:spPr>
    </dgm:pt>
    <dgm:pt modelId="{9D07C96D-2CA0-C34B-AE44-E2CB75C39B99}" type="pres">
      <dgm:prSet presAssocID="{D727CCF3-C439-2B4B-96DE-F22C52A48BD9}" presName="Child" presStyleLbl="revTx" presStyleIdx="4" presStyleCnt="5">
        <dgm:presLayoutVars>
          <dgm:bulletEnabled val="1"/>
        </dgm:presLayoutVars>
      </dgm:prSet>
      <dgm:spPr/>
      <dgm:t>
        <a:bodyPr/>
        <a:lstStyle/>
        <a:p>
          <a:endParaRPr lang="en-US"/>
        </a:p>
      </dgm:t>
    </dgm:pt>
    <dgm:pt modelId="{3BFD0510-384D-0942-BCB0-93F215FE128B}" type="pres">
      <dgm:prSet presAssocID="{D727CCF3-C439-2B4B-96DE-F22C52A48BD9}" presName="Parent" presStyleLbl="alignNode1" presStyleIdx="4" presStyleCnt="5">
        <dgm:presLayoutVars>
          <dgm:bulletEnabled val="1"/>
        </dgm:presLayoutVars>
      </dgm:prSet>
      <dgm:spPr/>
    </dgm:pt>
  </dgm:ptLst>
  <dgm:cxnLst>
    <dgm:cxn modelId="{ACF5A5F5-B4B5-C541-938F-6A0930113BD2}" srcId="{68F4625D-B7ED-0F42-B602-570EF9E512B4}" destId="{FF6B371F-0C3E-9843-A9B2-037C8176829D}" srcOrd="1" destOrd="0" parTransId="{F2241658-6A24-D048-B82D-51B65D2589EE}" sibTransId="{1DD91CB1-DBF2-5B4B-BC86-43FD895079A7}"/>
    <dgm:cxn modelId="{80F7519D-9EC3-0F4A-8D1A-2B80B80EC976}" type="presOf" srcId="{6BDF7194-B40E-3148-85B5-EB30EC0D475F}" destId="{448DD347-CB78-4640-8A6B-EEFAB7579B6F}" srcOrd="0" destOrd="0" presId="urn:microsoft.com/office/officeart/2008/layout/TitlePictureLineup"/>
    <dgm:cxn modelId="{1C542023-B7B9-E046-81EA-1222A404CED8}" type="presOf" srcId="{FF6B371F-0C3E-9843-A9B2-037C8176829D}" destId="{1F685857-E149-2B4F-8571-6C9C06117118}" srcOrd="0" destOrd="0" presId="urn:microsoft.com/office/officeart/2008/layout/TitlePictureLineup"/>
    <dgm:cxn modelId="{8B440392-0758-2F44-8AFA-662E1AD69F2F}" type="presOf" srcId="{68F4625D-B7ED-0F42-B602-570EF9E512B4}" destId="{38EAA413-0B8B-794A-9561-64D36A827EF7}" srcOrd="0" destOrd="0" presId="urn:microsoft.com/office/officeart/2008/layout/TitlePictureLineup"/>
    <dgm:cxn modelId="{2E6929F7-28B5-8442-99CD-4472F0A883AA}" srcId="{68F4625D-B7ED-0F42-B602-570EF9E512B4}" destId="{0663F9F9-FB16-1B44-A34A-A84CAA67CDA6}" srcOrd="2" destOrd="0" parTransId="{CDACA937-C2F5-FB4D-82B9-903DB78EE62C}" sibTransId="{F6A56CD8-281D-AE4E-B4E8-91DBB880F775}"/>
    <dgm:cxn modelId="{2DB56EF0-93F0-DE42-912B-F8540B87C880}" srcId="{0663F9F9-FB16-1B44-A34A-A84CAA67CDA6}" destId="{EEE0B3D6-FCF2-ED47-A083-389AECB8AEC5}" srcOrd="0" destOrd="0" parTransId="{D169CD4D-3727-524D-9567-F429BE1EE38B}" sibTransId="{D1200FBC-3964-6248-ABBE-B7ACCCC59BBB}"/>
    <dgm:cxn modelId="{773B512F-4F5F-E848-BF54-3F7F5395E30B}" srcId="{0AB90174-F010-E14C-A66E-2F86D2CCA6C3}" destId="{5A32F73D-DCA3-6843-92C1-B802DF7A57E8}" srcOrd="0" destOrd="0" parTransId="{539AB151-3634-4144-B640-FBCC91F226AF}" sibTransId="{084C7674-29CA-BE47-81FF-6F38526A30E7}"/>
    <dgm:cxn modelId="{72B979E4-78E4-2442-AAFF-11A4D4C3F79D}" srcId="{68F4625D-B7ED-0F42-B602-570EF9E512B4}" destId="{D727CCF3-C439-2B4B-96DE-F22C52A48BD9}" srcOrd="4" destOrd="0" parTransId="{C298C792-E4DD-D449-B466-27C78121E85B}" sibTransId="{3194F044-5B5A-F449-9DC9-35D359C6E26C}"/>
    <dgm:cxn modelId="{C8057781-5598-1847-A01C-4FCB806DD353}" srcId="{FF6B371F-0C3E-9843-A9B2-037C8176829D}" destId="{6BDF7194-B40E-3148-85B5-EB30EC0D475F}" srcOrd="0" destOrd="0" parTransId="{85D6FA72-BA71-1D42-9322-0BAFAE0A6886}" sibTransId="{262DAEE7-4504-194A-AFFF-82CD7D570572}"/>
    <dgm:cxn modelId="{FA69EDAA-44A8-1447-95BF-EDB43AC46FAD}" type="presOf" srcId="{5A32F73D-DCA3-6843-92C1-B802DF7A57E8}" destId="{CE6938CE-34AE-FF46-9B26-19F8B0DAD760}" srcOrd="0" destOrd="0" presId="urn:microsoft.com/office/officeart/2008/layout/TitlePictureLineup"/>
    <dgm:cxn modelId="{7F5EDEAC-3C1A-8149-BC43-73DE88C361E4}" type="presOf" srcId="{9ED7CC01-F73A-9E4D-86CF-F6FBA1930A1D}" destId="{52923401-EF62-914E-A357-588A5C744223}" srcOrd="0" destOrd="0" presId="urn:microsoft.com/office/officeart/2008/layout/TitlePictureLineup"/>
    <dgm:cxn modelId="{93DC12A5-AE88-4B41-BF85-A7B59945D756}" srcId="{9ED7CC01-F73A-9E4D-86CF-F6FBA1930A1D}" destId="{123BC01E-2A55-E34F-B978-05745EA52DB9}" srcOrd="0" destOrd="0" parTransId="{F65E54B0-9177-2845-A921-380E770ECD49}" sibTransId="{D8331B27-DD31-C342-BE8B-619BB8FE1E3D}"/>
    <dgm:cxn modelId="{218DBF48-BDAD-C94C-B458-7102AD753391}" type="presOf" srcId="{123BC01E-2A55-E34F-B978-05745EA52DB9}" destId="{04C0E61F-9AD6-9944-BD3F-5100F111C28C}" srcOrd="0" destOrd="0" presId="urn:microsoft.com/office/officeart/2008/layout/TitlePictureLineup"/>
    <dgm:cxn modelId="{313B2919-2875-DC4D-88E5-A0313A95792C}" type="presOf" srcId="{0AB90174-F010-E14C-A66E-2F86D2CCA6C3}" destId="{E6BB0E34-9999-A745-955C-A2461B62F153}" srcOrd="0" destOrd="0" presId="urn:microsoft.com/office/officeart/2008/layout/TitlePictureLineup"/>
    <dgm:cxn modelId="{EDA0EB8F-AB93-EC42-9BCE-808AC06AA192}" srcId="{68F4625D-B7ED-0F42-B602-570EF9E512B4}" destId="{0AB90174-F010-E14C-A66E-2F86D2CCA6C3}" srcOrd="3" destOrd="0" parTransId="{A78A5999-B352-A544-9668-FDEE8ABC11A7}" sibTransId="{657028E5-3D12-3A4A-B69F-F5DB230D9E5C}"/>
    <dgm:cxn modelId="{41EE23EF-B08E-ED4A-B832-9D5CC00481CD}" type="presOf" srcId="{0663F9F9-FB16-1B44-A34A-A84CAA67CDA6}" destId="{ED497738-2EEF-B34F-8B6C-D1D8CEAA4759}" srcOrd="0" destOrd="0" presId="urn:microsoft.com/office/officeart/2008/layout/TitlePictureLineup"/>
    <dgm:cxn modelId="{FB656E88-8F48-8949-8170-80FF7BF61324}" srcId="{D727CCF3-C439-2B4B-96DE-F22C52A48BD9}" destId="{43DD30B1-B385-D04A-8697-997AEE4D3A4E}" srcOrd="0" destOrd="0" parTransId="{8DC3951B-8AB6-2E4A-8993-3048052A0C00}" sibTransId="{FB59D7D4-928B-0A41-9FA8-1BF85BA417AA}"/>
    <dgm:cxn modelId="{20685730-DCC4-D24A-8D2D-0B6048721B6A}" srcId="{68F4625D-B7ED-0F42-B602-570EF9E512B4}" destId="{9ED7CC01-F73A-9E4D-86CF-F6FBA1930A1D}" srcOrd="0" destOrd="0" parTransId="{1D1D2B19-404B-7243-AB58-EB2D60253871}" sibTransId="{530353F5-0B92-914B-BD00-C0987B0ED6F4}"/>
    <dgm:cxn modelId="{2668C09D-8968-8C49-A65D-111CE27B9545}" type="presOf" srcId="{EEE0B3D6-FCF2-ED47-A083-389AECB8AEC5}" destId="{89609FAB-F584-3440-9428-3416C30B8F46}" srcOrd="0" destOrd="0" presId="urn:microsoft.com/office/officeart/2008/layout/TitlePictureLineup"/>
    <dgm:cxn modelId="{6BFB80AC-E4E0-FC4F-A744-9B1DCC65D2CD}" type="presOf" srcId="{43DD30B1-B385-D04A-8697-997AEE4D3A4E}" destId="{9D07C96D-2CA0-C34B-AE44-E2CB75C39B99}" srcOrd="0" destOrd="0" presId="urn:microsoft.com/office/officeart/2008/layout/TitlePictureLineup"/>
    <dgm:cxn modelId="{69D96F3A-48D9-B241-9F0C-F59FA7533644}" type="presOf" srcId="{D727CCF3-C439-2B4B-96DE-F22C52A48BD9}" destId="{3BFD0510-384D-0942-BCB0-93F215FE128B}" srcOrd="0" destOrd="0" presId="urn:microsoft.com/office/officeart/2008/layout/TitlePictureLineup"/>
    <dgm:cxn modelId="{23A77026-CC9B-644F-99D1-CA4A318FF39D}" type="presParOf" srcId="{38EAA413-0B8B-794A-9561-64D36A827EF7}" destId="{DEC4DD93-273B-C14F-AE8F-8FC0E3A06885}" srcOrd="0" destOrd="0" presId="urn:microsoft.com/office/officeart/2008/layout/TitlePictureLineup"/>
    <dgm:cxn modelId="{67CA94C8-1E42-DB4B-B299-6224F5860171}" type="presParOf" srcId="{DEC4DD93-273B-C14F-AE8F-8FC0E3A06885}" destId="{530FA8CE-0EE3-3E4B-879B-F364A4450159}" srcOrd="0" destOrd="0" presId="urn:microsoft.com/office/officeart/2008/layout/TitlePictureLineup"/>
    <dgm:cxn modelId="{1322C3C7-2766-5547-8DE0-B431F7AFB5EE}" type="presParOf" srcId="{DEC4DD93-273B-C14F-AE8F-8FC0E3A06885}" destId="{2C46880C-761C-9247-9726-C264C70F0235}" srcOrd="1" destOrd="0" presId="urn:microsoft.com/office/officeart/2008/layout/TitlePictureLineup"/>
    <dgm:cxn modelId="{60B4B1C1-448E-9946-8C0F-D267EE773477}" type="presParOf" srcId="{DEC4DD93-273B-C14F-AE8F-8FC0E3A06885}" destId="{04C0E61F-9AD6-9944-BD3F-5100F111C28C}" srcOrd="2" destOrd="0" presId="urn:microsoft.com/office/officeart/2008/layout/TitlePictureLineup"/>
    <dgm:cxn modelId="{4D2910CF-A6D6-2B43-9958-09F674C5ED3A}" type="presParOf" srcId="{DEC4DD93-273B-C14F-AE8F-8FC0E3A06885}" destId="{52923401-EF62-914E-A357-588A5C744223}" srcOrd="3" destOrd="0" presId="urn:microsoft.com/office/officeart/2008/layout/TitlePictureLineup"/>
    <dgm:cxn modelId="{059CC220-314B-7B4A-8FAF-C783A8929293}" type="presParOf" srcId="{38EAA413-0B8B-794A-9561-64D36A827EF7}" destId="{007512BA-CFB2-FA4D-AA89-49C103FA4C9E}" srcOrd="1" destOrd="0" presId="urn:microsoft.com/office/officeart/2008/layout/TitlePictureLineup"/>
    <dgm:cxn modelId="{A4DB718C-5795-2546-ABAA-BA74B758F6EC}" type="presParOf" srcId="{38EAA413-0B8B-794A-9561-64D36A827EF7}" destId="{8861ECB2-6412-6149-B67C-D8BFE51BBE3A}" srcOrd="2" destOrd="0" presId="urn:microsoft.com/office/officeart/2008/layout/TitlePictureLineup"/>
    <dgm:cxn modelId="{F3BF1C7C-CDC7-BD4D-A7F1-CF96CA584009}" type="presParOf" srcId="{8861ECB2-6412-6149-B67C-D8BFE51BBE3A}" destId="{B08488DB-1C91-F04B-BE94-E53EF86FB157}" srcOrd="0" destOrd="0" presId="urn:microsoft.com/office/officeart/2008/layout/TitlePictureLineup"/>
    <dgm:cxn modelId="{F7CCF1E6-CE35-914A-97A5-060E1334FB73}" type="presParOf" srcId="{8861ECB2-6412-6149-B67C-D8BFE51BBE3A}" destId="{812F4823-8E17-9648-B6D5-1F3B360967B7}" srcOrd="1" destOrd="0" presId="urn:microsoft.com/office/officeart/2008/layout/TitlePictureLineup"/>
    <dgm:cxn modelId="{856A9733-563B-2B40-A35A-5A348A493D0A}" type="presParOf" srcId="{8861ECB2-6412-6149-B67C-D8BFE51BBE3A}" destId="{448DD347-CB78-4640-8A6B-EEFAB7579B6F}" srcOrd="2" destOrd="0" presId="urn:microsoft.com/office/officeart/2008/layout/TitlePictureLineup"/>
    <dgm:cxn modelId="{48856CDD-6F15-164F-9C45-F8A498DEC710}" type="presParOf" srcId="{8861ECB2-6412-6149-B67C-D8BFE51BBE3A}" destId="{1F685857-E149-2B4F-8571-6C9C06117118}" srcOrd="3" destOrd="0" presId="urn:microsoft.com/office/officeart/2008/layout/TitlePictureLineup"/>
    <dgm:cxn modelId="{9360F361-E8F0-EB4E-9F09-B86F16310B89}" type="presParOf" srcId="{38EAA413-0B8B-794A-9561-64D36A827EF7}" destId="{9C2D80F1-E397-6D4C-8B5C-34D7046C94D6}" srcOrd="3" destOrd="0" presId="urn:microsoft.com/office/officeart/2008/layout/TitlePictureLineup"/>
    <dgm:cxn modelId="{1C21B4BB-25A8-3144-BF7B-8F5389E25CB1}" type="presParOf" srcId="{38EAA413-0B8B-794A-9561-64D36A827EF7}" destId="{7D563695-7142-454A-8FFC-FE873122D1BE}" srcOrd="4" destOrd="0" presId="urn:microsoft.com/office/officeart/2008/layout/TitlePictureLineup"/>
    <dgm:cxn modelId="{FB21A81A-3050-034E-BED9-913926942384}" type="presParOf" srcId="{7D563695-7142-454A-8FFC-FE873122D1BE}" destId="{1424BDC5-9FAE-684F-8D7D-17CE4E644A28}" srcOrd="0" destOrd="0" presId="urn:microsoft.com/office/officeart/2008/layout/TitlePictureLineup"/>
    <dgm:cxn modelId="{C637EF7B-83A7-7142-996B-8D041DB3BF9D}" type="presParOf" srcId="{7D563695-7142-454A-8FFC-FE873122D1BE}" destId="{F5477877-0650-FF46-8268-7A33D8AD6907}" srcOrd="1" destOrd="0" presId="urn:microsoft.com/office/officeart/2008/layout/TitlePictureLineup"/>
    <dgm:cxn modelId="{6A0253D6-EFE1-FD48-93D4-E292EF1B3B56}" type="presParOf" srcId="{7D563695-7142-454A-8FFC-FE873122D1BE}" destId="{89609FAB-F584-3440-9428-3416C30B8F46}" srcOrd="2" destOrd="0" presId="urn:microsoft.com/office/officeart/2008/layout/TitlePictureLineup"/>
    <dgm:cxn modelId="{9122B8A9-694A-4247-9BDD-A87B6E1AC2AB}" type="presParOf" srcId="{7D563695-7142-454A-8FFC-FE873122D1BE}" destId="{ED497738-2EEF-B34F-8B6C-D1D8CEAA4759}" srcOrd="3" destOrd="0" presId="urn:microsoft.com/office/officeart/2008/layout/TitlePictureLineup"/>
    <dgm:cxn modelId="{5249336C-281F-D845-BCCA-B89AFE2EA71B}" type="presParOf" srcId="{38EAA413-0B8B-794A-9561-64D36A827EF7}" destId="{4AA76286-21CF-C142-AE7E-5D07CE53D1E7}" srcOrd="5" destOrd="0" presId="urn:microsoft.com/office/officeart/2008/layout/TitlePictureLineup"/>
    <dgm:cxn modelId="{D25A4A65-F105-0B49-B4E9-4BD4C94F0BF8}" type="presParOf" srcId="{38EAA413-0B8B-794A-9561-64D36A827EF7}" destId="{6F5BB687-99F4-714A-849F-54AC5BBCBBB9}" srcOrd="6" destOrd="0" presId="urn:microsoft.com/office/officeart/2008/layout/TitlePictureLineup"/>
    <dgm:cxn modelId="{51EA117D-2F21-3B4A-BE42-9FBDAB40289B}" type="presParOf" srcId="{6F5BB687-99F4-714A-849F-54AC5BBCBBB9}" destId="{3CED4089-2480-5F42-A38C-55C389ADF19A}" srcOrd="0" destOrd="0" presId="urn:microsoft.com/office/officeart/2008/layout/TitlePictureLineup"/>
    <dgm:cxn modelId="{D850B694-DFAD-8645-AC36-9F7B3E24BA60}" type="presParOf" srcId="{6F5BB687-99F4-714A-849F-54AC5BBCBBB9}" destId="{6AD3A226-BAF2-0541-BF6F-65ECE2F0C304}" srcOrd="1" destOrd="0" presId="urn:microsoft.com/office/officeart/2008/layout/TitlePictureLineup"/>
    <dgm:cxn modelId="{16D92A67-FAD9-414C-9C2E-6E2E0E857BF7}" type="presParOf" srcId="{6F5BB687-99F4-714A-849F-54AC5BBCBBB9}" destId="{CE6938CE-34AE-FF46-9B26-19F8B0DAD760}" srcOrd="2" destOrd="0" presId="urn:microsoft.com/office/officeart/2008/layout/TitlePictureLineup"/>
    <dgm:cxn modelId="{8DD88618-96A5-C24F-9AF1-D27C3398A2E6}" type="presParOf" srcId="{6F5BB687-99F4-714A-849F-54AC5BBCBBB9}" destId="{E6BB0E34-9999-A745-955C-A2461B62F153}" srcOrd="3" destOrd="0" presId="urn:microsoft.com/office/officeart/2008/layout/TitlePictureLineup"/>
    <dgm:cxn modelId="{7A46DAE6-AC19-E143-8A6D-881A7E8C1421}" type="presParOf" srcId="{38EAA413-0B8B-794A-9561-64D36A827EF7}" destId="{BE28CE37-B59E-894F-A435-E3B5B2FAA6A4}" srcOrd="7" destOrd="0" presId="urn:microsoft.com/office/officeart/2008/layout/TitlePictureLineup"/>
    <dgm:cxn modelId="{79DB7A9D-C315-5348-9D03-14D296705A46}" type="presParOf" srcId="{38EAA413-0B8B-794A-9561-64D36A827EF7}" destId="{D5E30466-2275-1348-917E-4CE1EDAAE09D}" srcOrd="8" destOrd="0" presId="urn:microsoft.com/office/officeart/2008/layout/TitlePictureLineup"/>
    <dgm:cxn modelId="{96BBDC99-1563-EE4B-A340-601EE2E825A6}" type="presParOf" srcId="{D5E30466-2275-1348-917E-4CE1EDAAE09D}" destId="{3500C759-E8D5-7148-BEE7-4246040FF2A1}" srcOrd="0" destOrd="0" presId="urn:microsoft.com/office/officeart/2008/layout/TitlePictureLineup"/>
    <dgm:cxn modelId="{252FD3C8-F4FD-4D44-AACE-7AA1C9F97969}" type="presParOf" srcId="{D5E30466-2275-1348-917E-4CE1EDAAE09D}" destId="{C8869DBF-ECE3-7440-811C-3485638B5478}" srcOrd="1" destOrd="0" presId="urn:microsoft.com/office/officeart/2008/layout/TitlePictureLineup"/>
    <dgm:cxn modelId="{9D0B7E95-192C-C448-8783-20EC0D8EB2D6}" type="presParOf" srcId="{D5E30466-2275-1348-917E-4CE1EDAAE09D}" destId="{9D07C96D-2CA0-C34B-AE44-E2CB75C39B99}" srcOrd="2" destOrd="0" presId="urn:microsoft.com/office/officeart/2008/layout/TitlePictureLineup"/>
    <dgm:cxn modelId="{21CB1ABC-0980-FD48-8A68-4B7B69D54780}" type="presParOf" srcId="{D5E30466-2275-1348-917E-4CE1EDAAE09D}" destId="{3BFD0510-384D-0942-BCB0-93F215FE128B}" srcOrd="3" destOrd="0" presId="urn:microsoft.com/office/officeart/2008/layout/TitlePictureLineu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FA8CE-0EE3-3E4B-879B-F364A4450159}">
      <dsp:nvSpPr>
        <dsp:cNvPr id="0" name=""/>
        <dsp:cNvSpPr/>
      </dsp:nvSpPr>
      <dsp:spPr>
        <a:xfrm>
          <a:off x="4437" y="594025"/>
          <a:ext cx="0" cy="2456774"/>
        </a:xfrm>
        <a:prstGeom prst="line">
          <a:avLst/>
        </a:prstGeom>
        <a:solidFill>
          <a:schemeClr val="lt1">
            <a:alpha val="90000"/>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C46880C-761C-9247-9726-C264C70F0235}">
      <dsp:nvSpPr>
        <dsp:cNvPr id="0" name=""/>
        <dsp:cNvSpPr/>
      </dsp:nvSpPr>
      <dsp:spPr>
        <a:xfrm>
          <a:off x="72681" y="675917"/>
          <a:ext cx="1292127" cy="110554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04C0E61F-9AD6-9944-BD3F-5100F111C28C}">
      <dsp:nvSpPr>
        <dsp:cNvPr id="0" name=""/>
        <dsp:cNvSpPr/>
      </dsp:nvSpPr>
      <dsp:spPr>
        <a:xfrm>
          <a:off x="72681" y="1781466"/>
          <a:ext cx="1292127" cy="12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lvl="0" algn="l" defTabSz="488950">
            <a:lnSpc>
              <a:spcPct val="90000"/>
            </a:lnSpc>
            <a:spcBef>
              <a:spcPct val="0"/>
            </a:spcBef>
            <a:spcAft>
              <a:spcPct val="35000"/>
            </a:spcAft>
          </a:pPr>
          <a:r>
            <a:rPr lang="en-US" sz="1100" kern="1200" dirty="0" smtClean="0"/>
            <a:t>Erica wants to find a place to log her accomplishments when she goes to the gym hoping to find motivation to get into the gym at a more consistent basis</a:t>
          </a:r>
          <a:endParaRPr lang="en-US" sz="1100" kern="1200" dirty="0"/>
        </a:p>
      </dsp:txBody>
      <dsp:txXfrm>
        <a:off x="72681" y="1781466"/>
        <a:ext cx="1292127" cy="1269333"/>
      </dsp:txXfrm>
    </dsp:sp>
    <dsp:sp modelId="{52923401-EF62-914E-A357-588A5C744223}">
      <dsp:nvSpPr>
        <dsp:cNvPr id="0" name=""/>
        <dsp:cNvSpPr/>
      </dsp:nvSpPr>
      <dsp:spPr>
        <a:xfrm>
          <a:off x="4437" y="321050"/>
          <a:ext cx="1364874" cy="272974"/>
        </a:xfrm>
        <a:prstGeom prst="rect">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smtClean="0"/>
            <a:t>Customer User</a:t>
          </a:r>
          <a:endParaRPr lang="en-US" sz="1300" kern="1200" dirty="0"/>
        </a:p>
      </dsp:txBody>
      <dsp:txXfrm>
        <a:off x="4437" y="321050"/>
        <a:ext cx="1364874" cy="272974"/>
      </dsp:txXfrm>
    </dsp:sp>
    <dsp:sp modelId="{B08488DB-1C91-F04B-BE94-E53EF86FB157}">
      <dsp:nvSpPr>
        <dsp:cNvPr id="0" name=""/>
        <dsp:cNvSpPr/>
      </dsp:nvSpPr>
      <dsp:spPr>
        <a:xfrm>
          <a:off x="1699350" y="594025"/>
          <a:ext cx="0" cy="2456774"/>
        </a:xfrm>
        <a:prstGeom prst="line">
          <a:avLst/>
        </a:prstGeom>
        <a:solidFill>
          <a:schemeClr val="lt1">
            <a:alpha val="90000"/>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12F4823-8E17-9648-B6D5-1F3B360967B7}">
      <dsp:nvSpPr>
        <dsp:cNvPr id="0" name=""/>
        <dsp:cNvSpPr/>
      </dsp:nvSpPr>
      <dsp:spPr>
        <a:xfrm>
          <a:off x="1767593" y="675917"/>
          <a:ext cx="1292127" cy="110554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448DD347-CB78-4640-8A6B-EEFAB7579B6F}">
      <dsp:nvSpPr>
        <dsp:cNvPr id="0" name=""/>
        <dsp:cNvSpPr/>
      </dsp:nvSpPr>
      <dsp:spPr>
        <a:xfrm>
          <a:off x="1767593" y="1781466"/>
          <a:ext cx="1292127" cy="12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lvl="0" algn="l" defTabSz="488950">
            <a:lnSpc>
              <a:spcPct val="90000"/>
            </a:lnSpc>
            <a:spcBef>
              <a:spcPct val="0"/>
            </a:spcBef>
            <a:spcAft>
              <a:spcPct val="35000"/>
            </a:spcAft>
          </a:pPr>
          <a:r>
            <a:rPr lang="en-US" sz="1100" kern="1200" dirty="0" smtClean="0"/>
            <a:t>Caroline wants to be able to create workout sessions and help people with their fitness goals</a:t>
          </a:r>
          <a:endParaRPr lang="en-US" sz="1100" kern="1200" dirty="0"/>
        </a:p>
      </dsp:txBody>
      <dsp:txXfrm>
        <a:off x="1767593" y="1781466"/>
        <a:ext cx="1292127" cy="1269333"/>
      </dsp:txXfrm>
    </dsp:sp>
    <dsp:sp modelId="{1F685857-E149-2B4F-8571-6C9C06117118}">
      <dsp:nvSpPr>
        <dsp:cNvPr id="0" name=""/>
        <dsp:cNvSpPr/>
      </dsp:nvSpPr>
      <dsp:spPr>
        <a:xfrm>
          <a:off x="1699350" y="321050"/>
          <a:ext cx="1364874" cy="272974"/>
        </a:xfrm>
        <a:prstGeom prst="rect">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smtClean="0"/>
            <a:t>Trainer User</a:t>
          </a:r>
          <a:endParaRPr lang="en-US" sz="1300" kern="1200" dirty="0"/>
        </a:p>
      </dsp:txBody>
      <dsp:txXfrm>
        <a:off x="1699350" y="321050"/>
        <a:ext cx="1364874" cy="272974"/>
      </dsp:txXfrm>
    </dsp:sp>
    <dsp:sp modelId="{1424BDC5-9FAE-684F-8D7D-17CE4E644A28}">
      <dsp:nvSpPr>
        <dsp:cNvPr id="0" name=""/>
        <dsp:cNvSpPr/>
      </dsp:nvSpPr>
      <dsp:spPr>
        <a:xfrm>
          <a:off x="3394262" y="594025"/>
          <a:ext cx="0" cy="2456774"/>
        </a:xfrm>
        <a:prstGeom prst="line">
          <a:avLst/>
        </a:prstGeom>
        <a:solidFill>
          <a:schemeClr val="lt1">
            <a:alpha val="90000"/>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5477877-0650-FF46-8268-7A33D8AD6907}">
      <dsp:nvSpPr>
        <dsp:cNvPr id="0" name=""/>
        <dsp:cNvSpPr/>
      </dsp:nvSpPr>
      <dsp:spPr>
        <a:xfrm>
          <a:off x="3462506" y="675917"/>
          <a:ext cx="1292127" cy="110554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9609FAB-F584-3440-9428-3416C30B8F46}">
      <dsp:nvSpPr>
        <dsp:cNvPr id="0" name=""/>
        <dsp:cNvSpPr/>
      </dsp:nvSpPr>
      <dsp:spPr>
        <a:xfrm>
          <a:off x="3462506" y="1781466"/>
          <a:ext cx="1292127" cy="12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lvl="0" algn="l" defTabSz="488950">
            <a:lnSpc>
              <a:spcPct val="90000"/>
            </a:lnSpc>
            <a:spcBef>
              <a:spcPct val="0"/>
            </a:spcBef>
            <a:spcAft>
              <a:spcPct val="35000"/>
            </a:spcAft>
          </a:pPr>
          <a:r>
            <a:rPr lang="en-US" sz="1100" kern="1200" dirty="0" smtClean="0"/>
            <a:t>Mike wants to onboard as many customers as possible by introducing workouts and trainers to customer users on a user-friendly site</a:t>
          </a:r>
          <a:endParaRPr lang="en-US" sz="1100" kern="1200" dirty="0"/>
        </a:p>
      </dsp:txBody>
      <dsp:txXfrm>
        <a:off x="3462506" y="1781466"/>
        <a:ext cx="1292127" cy="1269333"/>
      </dsp:txXfrm>
    </dsp:sp>
    <dsp:sp modelId="{ED497738-2EEF-B34F-8B6C-D1D8CEAA4759}">
      <dsp:nvSpPr>
        <dsp:cNvPr id="0" name=""/>
        <dsp:cNvSpPr/>
      </dsp:nvSpPr>
      <dsp:spPr>
        <a:xfrm>
          <a:off x="3394262" y="321050"/>
          <a:ext cx="1364874" cy="272974"/>
        </a:xfrm>
        <a:prstGeom prst="rect">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smtClean="0"/>
            <a:t>Administrator</a:t>
          </a:r>
          <a:endParaRPr lang="en-US" sz="1300" kern="1200" dirty="0"/>
        </a:p>
      </dsp:txBody>
      <dsp:txXfrm>
        <a:off x="3394262" y="321050"/>
        <a:ext cx="1364874" cy="272974"/>
      </dsp:txXfrm>
    </dsp:sp>
    <dsp:sp modelId="{3CED4089-2480-5F42-A38C-55C389ADF19A}">
      <dsp:nvSpPr>
        <dsp:cNvPr id="0" name=""/>
        <dsp:cNvSpPr/>
      </dsp:nvSpPr>
      <dsp:spPr>
        <a:xfrm>
          <a:off x="5089174" y="594025"/>
          <a:ext cx="0" cy="2456774"/>
        </a:xfrm>
        <a:prstGeom prst="line">
          <a:avLst/>
        </a:prstGeom>
        <a:solidFill>
          <a:schemeClr val="lt1">
            <a:alpha val="90000"/>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AD3A226-BAF2-0541-BF6F-65ECE2F0C304}">
      <dsp:nvSpPr>
        <dsp:cNvPr id="0" name=""/>
        <dsp:cNvSpPr/>
      </dsp:nvSpPr>
      <dsp:spPr>
        <a:xfrm>
          <a:off x="5157418" y="675917"/>
          <a:ext cx="1292127" cy="1105548"/>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CE6938CE-34AE-FF46-9B26-19F8B0DAD760}">
      <dsp:nvSpPr>
        <dsp:cNvPr id="0" name=""/>
        <dsp:cNvSpPr/>
      </dsp:nvSpPr>
      <dsp:spPr>
        <a:xfrm>
          <a:off x="5157418" y="1781466"/>
          <a:ext cx="1292127" cy="12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lvl="0" algn="l" defTabSz="488950">
            <a:lnSpc>
              <a:spcPct val="90000"/>
            </a:lnSpc>
            <a:spcBef>
              <a:spcPct val="0"/>
            </a:spcBef>
            <a:spcAft>
              <a:spcPct val="35000"/>
            </a:spcAft>
          </a:pPr>
          <a:r>
            <a:rPr lang="en-US" sz="1100" kern="1200" dirty="0" smtClean="0"/>
            <a:t>The automaton performs routine tasks such as resetting user passwords and managing the interface between the application and 3</a:t>
          </a:r>
          <a:r>
            <a:rPr lang="en-US" sz="1100" kern="1200" baseline="30000" dirty="0" smtClean="0"/>
            <a:t>rd</a:t>
          </a:r>
          <a:r>
            <a:rPr lang="en-US" sz="1100" kern="1200" dirty="0" smtClean="0"/>
            <a:t> party components</a:t>
          </a:r>
          <a:endParaRPr lang="en-US" sz="1100" kern="1200" dirty="0"/>
        </a:p>
      </dsp:txBody>
      <dsp:txXfrm>
        <a:off x="5157418" y="1781466"/>
        <a:ext cx="1292127" cy="1269333"/>
      </dsp:txXfrm>
    </dsp:sp>
    <dsp:sp modelId="{E6BB0E34-9999-A745-955C-A2461B62F153}">
      <dsp:nvSpPr>
        <dsp:cNvPr id="0" name=""/>
        <dsp:cNvSpPr/>
      </dsp:nvSpPr>
      <dsp:spPr>
        <a:xfrm>
          <a:off x="5089174" y="321050"/>
          <a:ext cx="1364874" cy="272974"/>
        </a:xfrm>
        <a:prstGeom prst="rect">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smtClean="0"/>
            <a:t>Automation user</a:t>
          </a:r>
          <a:endParaRPr lang="en-US" sz="1300" kern="1200" dirty="0"/>
        </a:p>
      </dsp:txBody>
      <dsp:txXfrm>
        <a:off x="5089174" y="321050"/>
        <a:ext cx="1364874" cy="272974"/>
      </dsp:txXfrm>
    </dsp:sp>
    <dsp:sp modelId="{3500C759-E8D5-7148-BEE7-4246040FF2A1}">
      <dsp:nvSpPr>
        <dsp:cNvPr id="0" name=""/>
        <dsp:cNvSpPr/>
      </dsp:nvSpPr>
      <dsp:spPr>
        <a:xfrm>
          <a:off x="6784087" y="594025"/>
          <a:ext cx="0" cy="2456774"/>
        </a:xfrm>
        <a:prstGeom prst="line">
          <a:avLst/>
        </a:prstGeom>
        <a:solidFill>
          <a:schemeClr val="lt1">
            <a:alpha val="90000"/>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8869DBF-ECE3-7440-811C-3485638B5478}">
      <dsp:nvSpPr>
        <dsp:cNvPr id="0" name=""/>
        <dsp:cNvSpPr/>
      </dsp:nvSpPr>
      <dsp:spPr>
        <a:xfrm>
          <a:off x="6852331" y="675917"/>
          <a:ext cx="1292127" cy="1105548"/>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8000" b="-8000"/>
          </a:stretch>
        </a:blip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D07C96D-2CA0-C34B-AE44-E2CB75C39B99}">
      <dsp:nvSpPr>
        <dsp:cNvPr id="0" name=""/>
        <dsp:cNvSpPr/>
      </dsp:nvSpPr>
      <dsp:spPr>
        <a:xfrm>
          <a:off x="6852331" y="1781466"/>
          <a:ext cx="1292127" cy="1269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lvl="0" algn="l" defTabSz="488950">
            <a:lnSpc>
              <a:spcPct val="90000"/>
            </a:lnSpc>
            <a:spcBef>
              <a:spcPct val="0"/>
            </a:spcBef>
            <a:spcAft>
              <a:spcPct val="35000"/>
            </a:spcAft>
          </a:pPr>
          <a:r>
            <a:rPr lang="en-US" sz="1100" kern="1200" dirty="0" smtClean="0"/>
            <a:t>The meal prep tracker is responsible for monitoring nutritional intake, proposing diet plans and providing  other guidance to customers in light of their goals </a:t>
          </a:r>
          <a:endParaRPr lang="en-US" sz="1100" kern="1200" dirty="0"/>
        </a:p>
      </dsp:txBody>
      <dsp:txXfrm>
        <a:off x="6852331" y="1781466"/>
        <a:ext cx="1292127" cy="1269333"/>
      </dsp:txXfrm>
    </dsp:sp>
    <dsp:sp modelId="{3BFD0510-384D-0942-BCB0-93F215FE128B}">
      <dsp:nvSpPr>
        <dsp:cNvPr id="0" name=""/>
        <dsp:cNvSpPr/>
      </dsp:nvSpPr>
      <dsp:spPr>
        <a:xfrm>
          <a:off x="6784087" y="321050"/>
          <a:ext cx="1364874" cy="272974"/>
        </a:xfrm>
        <a:prstGeom prst="rect">
          <a:avLst/>
        </a:prstGeom>
        <a:solidFill>
          <a:schemeClr val="accent2">
            <a:hueOff val="0"/>
            <a:satOff val="0"/>
            <a:lumOff val="0"/>
            <a:alphaOff val="0"/>
          </a:schemeClr>
        </a:solidFill>
        <a:ln w="10000" cap="flat" cmpd="sng" algn="ctr">
          <a:solidFill>
            <a:schemeClr val="accent2">
              <a:hueOff val="0"/>
              <a:satOff val="0"/>
              <a:lumOff val="0"/>
              <a:alphaOff val="0"/>
            </a:schemeClr>
          </a:solidFill>
          <a:prstDash val="solid"/>
        </a:ln>
        <a:effectLst>
          <a:outerShdw blurRad="38100" dist="300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smtClean="0"/>
            <a:t>Meal Prep Tracker</a:t>
          </a:r>
          <a:endParaRPr lang="en-US" sz="1300" kern="1200" dirty="0"/>
        </a:p>
      </dsp:txBody>
      <dsp:txXfrm>
        <a:off x="6784087" y="321050"/>
        <a:ext cx="1364874" cy="272974"/>
      </dsp:txXfrm>
    </dsp:sp>
  </dsp:spTree>
</dsp:drawing>
</file>

<file path=ppt/diagrams/layout1.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CBBBF805-5D4B-8F4E-93F2-E4965DAE73BF}" type="datetimeFigureOut">
              <a:rPr lang="en-US" smtClean="0"/>
              <a:t>2018-01-29</a:t>
            </a:fld>
            <a:endParaRPr lang="en-US"/>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2018-01-29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9F527-1A15-0741-897C-EF36148890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686302"/>
            <a:ext cx="2209800" cy="273844"/>
          </a:xfrm>
        </p:spPr>
        <p:txBody>
          <a:bodyPr/>
          <a:lstStyle/>
          <a:p>
            <a:fld id="{CBBBF805-5D4B-8F4E-93F2-E4965DAE73BF}" type="datetimeFigureOut">
              <a:rPr lang="en-US" smtClean="0"/>
              <a:t>2018-01-29</a:t>
            </a:fld>
            <a:endParaRPr lang="en-US"/>
          </a:p>
        </p:txBody>
      </p:sp>
      <p:sp>
        <p:nvSpPr>
          <p:cNvPr id="5" name="Footer Placeholder 4"/>
          <p:cNvSpPr>
            <a:spLocks noGrp="1"/>
          </p:cNvSpPr>
          <p:nvPr>
            <p:ph type="ftr" sz="quarter" idx="11"/>
          </p:nvPr>
        </p:nvSpPr>
        <p:spPr>
          <a:xfrm>
            <a:off x="457202" y="4686156"/>
            <a:ext cx="5573483" cy="273844"/>
          </a:xfrm>
        </p:spPr>
        <p:txBody>
          <a:bodyPr/>
          <a:lstStyle/>
          <a:p>
            <a:endParaRPr lang="en-US"/>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3949F527-1A15-0741-897C-EF361488906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BBBF805-5D4B-8F4E-93F2-E4965DAE73BF}" type="datetimeFigureOut">
              <a:rPr lang="en-US" smtClean="0"/>
              <a:t>2018-01-29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BBBF805-5D4B-8F4E-93F2-E4965DAE73BF}" type="datetimeFigureOut">
              <a:rPr lang="en-US" smtClean="0"/>
              <a:t>2018-01-29</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5"/>
            <a:ext cx="38862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BBBF805-5D4B-8F4E-93F2-E4965DAE73BF}" type="datetimeFigureOut">
              <a:rPr lang="en-US" smtClean="0"/>
              <a:t>2018-01-29</a:t>
            </a:fld>
            <a:endParaRPr lang="en-US"/>
          </a:p>
        </p:txBody>
      </p:sp>
      <p:sp>
        <p:nvSpPr>
          <p:cNvPr id="10" name="Slide Number Placeholder 9"/>
          <p:cNvSpPr>
            <a:spLocks noGrp="1"/>
          </p:cNvSpPr>
          <p:nvPr>
            <p:ph type="sldNum" sz="quarter" idx="16"/>
          </p:nvPr>
        </p:nvSpPr>
        <p:spPr/>
        <p:txBody>
          <a:bodyPr rtlCol="0"/>
          <a:lstStyle/>
          <a:p>
            <a:fld id="{3949F527-1A15-0741-897C-EF3614889068}"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BBBF805-5D4B-8F4E-93F2-E4965DAE73BF}" type="datetimeFigureOut">
              <a:rPr lang="en-US" smtClean="0"/>
              <a:t>2018-01-29</a:t>
            </a:fld>
            <a:endParaRPr lang="en-US"/>
          </a:p>
        </p:txBody>
      </p:sp>
      <p:sp>
        <p:nvSpPr>
          <p:cNvPr id="12" name="Slide Number Placeholder 11"/>
          <p:cNvSpPr>
            <a:spLocks noGrp="1"/>
          </p:cNvSpPr>
          <p:nvPr>
            <p:ph type="sldNum" sz="quarter" idx="16"/>
          </p:nvPr>
        </p:nvSpPr>
        <p:spPr/>
        <p:txBody>
          <a:bodyPr rtlCol="0"/>
          <a:lstStyle/>
          <a:p>
            <a:fld id="{3949F527-1A15-0741-897C-EF3614889068}"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BBBF805-5D4B-8F4E-93F2-E4965DAE73BF}" type="datetimeFigureOut">
              <a:rPr lang="en-US" smtClean="0"/>
              <a:t>2018-01-29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BF805-5D4B-8F4E-93F2-E4965DAE73BF}" type="datetimeFigureOut">
              <a:rPr lang="en-US" smtClean="0"/>
              <a:t>2018-01-29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3949F527-1A15-0741-897C-EF36148890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BBF805-5D4B-8F4E-93F2-E4965DAE73BF}" type="datetimeFigureOut">
              <a:rPr lang="en-US" smtClean="0"/>
              <a:t>2018-01-29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949F527-1A15-0741-897C-EF3614889068}" type="slidenum">
              <a:rPr lang="en-US" smtClean="0"/>
              <a:t>‹#›</a:t>
            </a:fld>
            <a:endParaRPr lang="en-US"/>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CBBBF805-5D4B-8F4E-93F2-E4965DAE73BF}" type="datetimeFigureOut">
              <a:rPr lang="en-US" smtClean="0"/>
              <a:t>2018-01-29</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3949F527-1A15-0741-897C-EF3614889068}" type="slidenum">
              <a:rPr lang="en-US" smtClean="0"/>
              <a:t>‹#›</a:t>
            </a:fld>
            <a:endParaRPr lang="en-US"/>
          </a:p>
        </p:txBody>
      </p:sp>
      <p:sp>
        <p:nvSpPr>
          <p:cNvPr id="14" name="Footer Placeholder 13"/>
          <p:cNvSpPr>
            <a:spLocks noGrp="1"/>
          </p:cNvSpPr>
          <p:nvPr>
            <p:ph type="ftr" sz="quarter" idx="12"/>
          </p:nvPr>
        </p:nvSpPr>
        <p:spPr>
          <a:xfrm>
            <a:off x="1600200" y="4686155"/>
            <a:ext cx="4572000" cy="273844"/>
          </a:xfrm>
        </p:spPr>
        <p:txBody>
          <a:bodyPr rtlCol="0"/>
          <a:lstStyle/>
          <a:p>
            <a:endParaRPr lang="en-US"/>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39471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CBBBF805-5D4B-8F4E-93F2-E4965DAE73BF}" type="datetimeFigureOut">
              <a:rPr lang="en-US" smtClean="0"/>
              <a:t>2018-01-29</a:t>
            </a:fld>
            <a:endParaRPr lang="en-US"/>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949F527-1A15-0741-897C-EF361488906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736918"/>
            <a:ext cx="6477000" cy="1371600"/>
          </a:xfrm>
        </p:spPr>
        <p:txBody>
          <a:bodyPr>
            <a:normAutofit fontScale="90000"/>
          </a:bodyPr>
          <a:lstStyle/>
          <a:p>
            <a:r>
              <a:rPr lang="en-US" dirty="0" smtClean="0"/>
              <a:t>Term project report</a:t>
            </a:r>
            <a:br>
              <a:rPr lang="en-US" dirty="0" smtClean="0"/>
            </a:br>
            <a:r>
              <a:rPr lang="en-US" dirty="0" smtClean="0"/>
              <a:t>Met CS 633</a:t>
            </a:r>
            <a:br>
              <a:rPr lang="en-US" dirty="0" smtClean="0"/>
            </a:br>
            <a:r>
              <a:rPr lang="en-US" dirty="0" smtClean="0"/>
              <a:t>OL s 2018</a:t>
            </a:r>
            <a:endParaRPr lang="en-US" dirty="0"/>
          </a:p>
        </p:txBody>
      </p:sp>
      <p:sp>
        <p:nvSpPr>
          <p:cNvPr id="3" name="Subtitle 2"/>
          <p:cNvSpPr>
            <a:spLocks noGrp="1"/>
          </p:cNvSpPr>
          <p:nvPr>
            <p:ph type="subTitle" idx="1"/>
          </p:nvPr>
        </p:nvSpPr>
        <p:spPr/>
        <p:txBody>
          <a:bodyPr/>
          <a:lstStyle/>
          <a:p>
            <a:r>
              <a:rPr lang="en-US" dirty="0" smtClean="0"/>
              <a:t>Team Members: </a:t>
            </a:r>
            <a:endParaRPr lang="en-US" dirty="0"/>
          </a:p>
        </p:txBody>
      </p:sp>
      <p:sp>
        <p:nvSpPr>
          <p:cNvPr id="4" name="TextBox 3"/>
          <p:cNvSpPr txBox="1"/>
          <p:nvPr/>
        </p:nvSpPr>
        <p:spPr>
          <a:xfrm>
            <a:off x="4554361" y="4480133"/>
            <a:ext cx="4589640" cy="1077218"/>
          </a:xfrm>
          <a:prstGeom prst="rect">
            <a:avLst/>
          </a:prstGeom>
          <a:noFill/>
        </p:spPr>
        <p:txBody>
          <a:bodyPr wrap="square" rtlCol="0">
            <a:spAutoFit/>
          </a:bodyPr>
          <a:lstStyle/>
          <a:p>
            <a:r>
              <a:rPr lang="en-US" sz="1600" dirty="0"/>
              <a:t>Giuseppe </a:t>
            </a:r>
            <a:r>
              <a:rPr lang="en-US" sz="1600" dirty="0" err="1"/>
              <a:t>Vaccaro</a:t>
            </a:r>
            <a:r>
              <a:rPr lang="en-US" sz="1600" dirty="0"/>
              <a:t> </a:t>
            </a:r>
            <a:r>
              <a:rPr lang="en-US" sz="1600" dirty="0" smtClean="0"/>
              <a:t>	Michael </a:t>
            </a:r>
            <a:r>
              <a:rPr lang="en-US" sz="1600" dirty="0"/>
              <a:t>Smith	</a:t>
            </a:r>
            <a:r>
              <a:rPr lang="en-US" sz="1600" dirty="0" err="1"/>
              <a:t>Yigil</a:t>
            </a:r>
            <a:r>
              <a:rPr lang="en-US" sz="1600" dirty="0"/>
              <a:t> </a:t>
            </a:r>
            <a:r>
              <a:rPr lang="en-US" sz="1600" dirty="0" err="1" smtClean="0"/>
              <a:t>Kalkci</a:t>
            </a:r>
            <a:r>
              <a:rPr lang="en-US" sz="1600" dirty="0" smtClean="0"/>
              <a:t>	</a:t>
            </a:r>
            <a:endParaRPr lang="en-US" sz="1600" dirty="0"/>
          </a:p>
          <a:p>
            <a:r>
              <a:rPr lang="en-US" sz="1600" dirty="0"/>
              <a:t>Patty </a:t>
            </a:r>
            <a:r>
              <a:rPr lang="en-US" sz="1600" dirty="0" smtClean="0"/>
              <a:t>Thrall			Gabriel </a:t>
            </a:r>
            <a:r>
              <a:rPr lang="en-US" sz="1600" dirty="0"/>
              <a:t>Rua </a:t>
            </a:r>
          </a:p>
          <a:p>
            <a:endParaRPr lang="en-US" sz="1600" dirty="0"/>
          </a:p>
          <a:p>
            <a:endParaRPr lang="en-US" sz="1600" dirty="0"/>
          </a:p>
        </p:txBody>
      </p:sp>
      <p:sp>
        <p:nvSpPr>
          <p:cNvPr id="5" name="Subtitle 2"/>
          <p:cNvSpPr txBox="1">
            <a:spLocks/>
          </p:cNvSpPr>
          <p:nvPr/>
        </p:nvSpPr>
        <p:spPr>
          <a:xfrm>
            <a:off x="1" y="4537528"/>
            <a:ext cx="2189743" cy="514350"/>
          </a:xfrm>
          <a:prstGeom prst="rect">
            <a:avLst/>
          </a:prstGeom>
        </p:spPr>
        <p:txBody>
          <a:bodyPr vert="horz" anchor="ctr">
            <a:normAutofit/>
          </a:bodyPr>
          <a:lstStyle>
            <a:lvl1pPr marL="0" indent="0" algn="l" rtl="0" eaLnBrk="1" latinLnBrk="0" hangingPunct="1">
              <a:spcBef>
                <a:spcPts val="700"/>
              </a:spcBef>
              <a:buClr>
                <a:schemeClr val="accent2"/>
              </a:buClr>
              <a:buSzPct val="60000"/>
              <a:buFont typeface="Wingdings"/>
              <a:buNone/>
              <a:defRPr kumimoji="0" sz="26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lstStyle>
          <a:p>
            <a:r>
              <a:rPr lang="en-US" dirty="0" smtClean="0"/>
              <a:t>Group: </a:t>
            </a:r>
            <a:r>
              <a:rPr lang="en-US" dirty="0" err="1" smtClean="0"/>
              <a:t>Zac</a:t>
            </a:r>
            <a:r>
              <a:rPr lang="en-US" dirty="0" smtClean="0"/>
              <a:t>(3)</a:t>
            </a:r>
            <a:endParaRPr lang="en-US" dirty="0"/>
          </a:p>
        </p:txBody>
      </p:sp>
    </p:spTree>
    <p:extLst>
      <p:ext uri="{BB962C8B-B14F-4D97-AF65-F5344CB8AC3E}">
        <p14:creationId xmlns:p14="http://schemas.microsoft.com/office/powerpoint/2010/main" val="9366433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Overview</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22081470"/>
              </p:ext>
            </p:extLst>
          </p:nvPr>
        </p:nvGraphicFramePr>
        <p:xfrm>
          <a:off x="612775" y="1200151"/>
          <a:ext cx="8153406" cy="3842198"/>
        </p:xfrm>
        <a:graphic>
          <a:graphicData uri="http://schemas.openxmlformats.org/drawingml/2006/table">
            <a:tbl>
              <a:tblPr firstRow="1" bandRow="1">
                <a:tableStyleId>{85BE263C-DBD7-4A20-BB59-AAB30ACAA65A}</a:tableStyleId>
              </a:tblPr>
              <a:tblGrid>
                <a:gridCol w="1170481"/>
                <a:gridCol w="585345"/>
                <a:gridCol w="1662574"/>
                <a:gridCol w="208280"/>
                <a:gridCol w="158691"/>
                <a:gridCol w="2311517"/>
                <a:gridCol w="876725"/>
                <a:gridCol w="1179793"/>
              </a:tblGrid>
              <a:tr h="428838">
                <a:tc>
                  <a:txBody>
                    <a:bodyPr/>
                    <a:lstStyle/>
                    <a:p>
                      <a:r>
                        <a:rPr lang="en-US" sz="1400" dirty="0" smtClean="0"/>
                        <a:t>Project:</a:t>
                      </a:r>
                      <a:endParaRPr lang="en-US" sz="1400" dirty="0"/>
                    </a:p>
                  </a:txBody>
                  <a:tcPr marT="34290" marB="34290"/>
                </a:tc>
                <a:tc gridSpan="7">
                  <a:txBody>
                    <a:bodyPr/>
                    <a:lstStyle/>
                    <a:p>
                      <a:r>
                        <a:rPr lang="en-US" sz="1400" dirty="0" smtClean="0"/>
                        <a:t>Health Website and App</a:t>
                      </a:r>
                      <a:endParaRPr lang="en-US" sz="1400" dirty="0"/>
                    </a:p>
                  </a:txBody>
                  <a:tcPr marT="34290" marB="3429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731121">
                <a:tc>
                  <a:txBody>
                    <a:bodyPr/>
                    <a:lstStyle/>
                    <a:p>
                      <a:r>
                        <a:rPr lang="en-US" sz="1400" dirty="0" smtClean="0"/>
                        <a:t>Objective</a:t>
                      </a:r>
                      <a:endParaRPr lang="en-US" sz="1400" dirty="0"/>
                    </a:p>
                  </a:txBody>
                  <a:tcPr marT="34290" marB="34290">
                    <a:lnB w="28575" cap="flat" cmpd="sng" algn="ctr">
                      <a:solidFill>
                        <a:prstClr val="black"/>
                      </a:solidFill>
                      <a:prstDash val="solid"/>
                      <a:round/>
                      <a:headEnd type="none" w="med" len="med"/>
                      <a:tailEnd type="none" w="med" len="med"/>
                    </a:lnB>
                    <a:solidFill>
                      <a:schemeClr val="accent2">
                        <a:lumMod val="60000"/>
                        <a:lumOff val="40000"/>
                      </a:schemeClr>
                    </a:solidFill>
                  </a:tcPr>
                </a:tc>
                <a:tc gridSpan="7">
                  <a:txBody>
                    <a:bodyPr/>
                    <a:lstStyle/>
                    <a:p>
                      <a:r>
                        <a:rPr lang="en-US" sz="1400" dirty="0" smtClean="0"/>
                        <a:t>To create a web-based application for users to create an account and enter body measurements and current reps in the gym, then users can go in and create new entries showing their improvements from their previous entries.</a:t>
                      </a:r>
                      <a:endParaRPr lang="en-US" sz="1400" dirty="0"/>
                    </a:p>
                  </a:txBody>
                  <a:tcPr marT="34290" marB="34290">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85800">
                <a:tc>
                  <a:txBody>
                    <a:bodyPr/>
                    <a:lstStyle/>
                    <a:p>
                      <a:r>
                        <a:rPr lang="en-US" sz="1400" dirty="0" smtClean="0"/>
                        <a:t>High Level Customer Features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accent2">
                        <a:lumMod val="60000"/>
                        <a:lumOff val="40000"/>
                      </a:schemeClr>
                    </a:solidFill>
                  </a:tcPr>
                </a:tc>
                <a:tc gridSpan="4">
                  <a:txBody>
                    <a:bodyPr/>
                    <a:lstStyle/>
                    <a:p>
                      <a:pPr marL="285750" indent="-285750">
                        <a:buFont typeface="Arial"/>
                        <a:buChar char="•"/>
                      </a:pPr>
                      <a:r>
                        <a:rPr lang="en-US" sz="1400" dirty="0" smtClean="0"/>
                        <a:t>Design workout routines</a:t>
                      </a:r>
                    </a:p>
                    <a:p>
                      <a:pPr marL="285750" indent="-285750">
                        <a:buFont typeface="Arial"/>
                        <a:buChar char="•"/>
                      </a:pPr>
                      <a:r>
                        <a:rPr lang="en-US" sz="1400" baseline="0" dirty="0" smtClean="0"/>
                        <a:t>Establish and track progress toward goals</a:t>
                      </a:r>
                      <a:endParaRPr lang="en-US" sz="1400" dirty="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285750" indent="-285750">
                        <a:buFont typeface="Arial"/>
                        <a:buChar char="•"/>
                      </a:pPr>
                      <a:r>
                        <a:rPr lang="en-US" sz="1400" dirty="0" smtClean="0"/>
                        <a:t>Measure </a:t>
                      </a:r>
                      <a:r>
                        <a:rPr lang="en-US" sz="1400" baseline="0" dirty="0" smtClean="0"/>
                        <a:t>performance</a:t>
                      </a:r>
                      <a:endParaRPr lang="en-US" sz="1400" dirty="0" smtClean="0"/>
                    </a:p>
                    <a:p>
                      <a:pPr marL="285750" indent="-285750">
                        <a:buFont typeface="Arial"/>
                        <a:buChar char="•"/>
                      </a:pPr>
                      <a:r>
                        <a:rPr lang="en-US" sz="1400" dirty="0" smtClean="0"/>
                        <a:t>Integrated exercise reference guide</a:t>
                      </a:r>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gridSpan="2">
                  <a:txBody>
                    <a:bodyPr/>
                    <a:lstStyle/>
                    <a:p>
                      <a:pPr marL="285750" indent="-285750">
                        <a:buFont typeface="Arial"/>
                        <a:buChar char="•"/>
                      </a:pPr>
                      <a:r>
                        <a:rPr lang="en-US" sz="1400" dirty="0" smtClean="0"/>
                        <a:t>In-app meal planner</a:t>
                      </a:r>
                    </a:p>
                    <a:p>
                      <a:pPr marL="285750" indent="-285750">
                        <a:buFont typeface="Arial"/>
                        <a:buChar char="•"/>
                      </a:pPr>
                      <a:r>
                        <a:rPr lang="en-US" sz="1400" dirty="0" smtClean="0"/>
                        <a:t>Find training partners</a:t>
                      </a:r>
                      <a:r>
                        <a:rPr lang="en-US" sz="1400" baseline="0" dirty="0" smtClean="0"/>
                        <a:t> and personal trainers</a:t>
                      </a:r>
                      <a:endParaRPr lang="en-US" sz="1400" dirty="0" smtClean="0"/>
                    </a:p>
                  </a:txBody>
                  <a:tcPr marT="34290" marB="34290">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r>
              <a:tr h="274320">
                <a:tc gridSpan="4">
                  <a:txBody>
                    <a:bodyPr/>
                    <a:lstStyle/>
                    <a:p>
                      <a:r>
                        <a:rPr lang="en-US" sz="1400" dirty="0" smtClean="0"/>
                        <a:t>Project Team</a:t>
                      </a:r>
                      <a:endParaRPr lang="en-US" sz="1400" dirty="0"/>
                    </a:p>
                  </a:txBody>
                  <a:tcPr marT="34290" marB="34290">
                    <a:lnL>
                      <a:noFill/>
                    </a:lnL>
                    <a:lnR w="12700" cap="flat" cmpd="sng" algn="ctr">
                      <a:solidFill>
                        <a:srgbClr val="775F55">
                          <a:lumMod val="75000"/>
                        </a:srgbClr>
                      </a:solidFill>
                      <a:prstDash val="solid"/>
                      <a:round/>
                      <a:headEnd type="none" w="med" len="med"/>
                      <a:tailEnd type="none" w="med" len="med"/>
                    </a:lnR>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lang="en-US" dirty="0"/>
                    </a:p>
                  </a:txBody>
                  <a:tcPr/>
                </a:tc>
                <a:tc hMerge="1">
                  <a:txBody>
                    <a:bodyPr/>
                    <a:lstStyle/>
                    <a:p>
                      <a:endParaRPr lang="en-US"/>
                    </a:p>
                  </a:txBody>
                  <a:tcPr/>
                </a:tc>
                <a:tc hMerge="1">
                  <a:txBody>
                    <a:bodyPr/>
                    <a:lstStyle/>
                    <a:p>
                      <a:endParaRPr lang="en-US"/>
                    </a:p>
                  </a:txBody>
                  <a:tcPr/>
                </a:tc>
                <a:tc gridSpan="4">
                  <a:txBody>
                    <a:bodyPr/>
                    <a:lstStyle/>
                    <a:p>
                      <a:r>
                        <a:rPr lang="en-US" sz="1400" dirty="0" smtClean="0"/>
                        <a:t>Milestones</a:t>
                      </a:r>
                      <a:endParaRPr lang="en-US" sz="1400" dirty="0"/>
                    </a:p>
                  </a:txBody>
                  <a:tcPr marT="34290" marB="34290">
                    <a:lnL w="12700" cap="flat" cmpd="sng" algn="ctr">
                      <a:solidFill>
                        <a:srgbClr val="775F55">
                          <a:lumMod val="75000"/>
                        </a:srgbClr>
                      </a:solidFill>
                      <a:prstDash val="solid"/>
                      <a:round/>
                      <a:headEnd type="none" w="med" len="med"/>
                      <a:tailEnd type="none" w="med" len="med"/>
                    </a:lnL>
                    <a:lnT w="28575" cap="flat" cmpd="sng" algn="ctr">
                      <a:solidFill>
                        <a:prstClr val="black"/>
                      </a:solidFill>
                      <a:prstDash val="solid"/>
                      <a:round/>
                      <a:headEnd type="none" w="med" len="med"/>
                      <a:tailEnd type="none" w="med" len="med"/>
                    </a:lnT>
                    <a:lnB w="28575" cap="flat" cmpd="sng" algn="ctr">
                      <a:solidFill>
                        <a:prstClr val="black"/>
                      </a:solidFill>
                      <a:prstDash val="solid"/>
                      <a:round/>
                      <a:headEnd type="none" w="med" len="med"/>
                      <a:tailEnd type="none" w="med" len="med"/>
                    </a:lnB>
                    <a:solidFill>
                      <a:srgbClr val="EBB391"/>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432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Kalkcic</a:t>
                      </a:r>
                      <a:r>
                        <a:rPr lang="en-US" sz="1400" dirty="0" smtClean="0"/>
                        <a:t>, Y.</a:t>
                      </a:r>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lang="en-US" dirty="0"/>
                    </a:p>
                  </a:txBody>
                  <a:tcPr>
                    <a:solidFill>
                      <a:schemeClr val="bg1"/>
                    </a:solidFill>
                  </a:tcPr>
                </a:tc>
                <a:tc>
                  <a:txBody>
                    <a:bodyPr/>
                    <a:lstStyle/>
                    <a:p>
                      <a:r>
                        <a:rPr lang="en-US" sz="1400" dirty="0" smtClean="0"/>
                        <a:t>Developer</a:t>
                      </a:r>
                      <a:endParaRPr lang="en-US" sz="1400" dirty="0"/>
                    </a:p>
                  </a:txBody>
                  <a:tcPr marT="34290" marB="34290">
                    <a:lnL>
                      <a:noFill/>
                    </a:lnL>
                    <a:lnR w="12700" cap="flat" cmpd="sng" algn="ctr">
                      <a:noFill/>
                      <a:prstDash val="solid"/>
                      <a:round/>
                      <a:headEnd type="none" w="med" len="med"/>
                      <a:tailEnd type="none" w="med" len="med"/>
                    </a:lnR>
                    <a:lnT w="28575" cap="flat" cmpd="sng" algn="ctr">
                      <a:solidFill>
                        <a:prstClr val="black"/>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28575" cap="flat" cmpd="sng" algn="ctr">
                      <a:solidFill>
                        <a:prstClr val="black"/>
                      </a:solidFill>
                      <a:prstDash val="solid"/>
                      <a:round/>
                      <a:headEnd type="none" w="med" len="med"/>
                      <a:tailEnd type="none" w="med" len="med"/>
                    </a:lnT>
                    <a:solidFill>
                      <a:srgbClr val="FFFFFF"/>
                    </a:solidFill>
                  </a:tcPr>
                </a:tc>
                <a:tc gridSpan="3">
                  <a:txBody>
                    <a:bodyPr/>
                    <a:lstStyle/>
                    <a:p>
                      <a:r>
                        <a:rPr lang="en-US" sz="1400" dirty="0" smtClean="0"/>
                        <a:t>Concept &amp;</a:t>
                      </a:r>
                      <a:r>
                        <a:rPr lang="en-US" sz="1400" baseline="0" dirty="0" smtClean="0"/>
                        <a:t> Scope </a:t>
                      </a:r>
                      <a:r>
                        <a:rPr lang="en-US" sz="1400" dirty="0" smtClean="0"/>
                        <a:t>Defined</a:t>
                      </a:r>
                      <a:endParaRPr lang="en-US" sz="1400" baseline="0" dirty="0" smtClean="0"/>
                    </a:p>
                  </a:txBody>
                  <a:tcPr marT="34290" marB="34290">
                    <a:lnL w="12700" cap="flat" cmpd="sng" algn="ctr">
                      <a:solidFill>
                        <a:scrgbClr r="0" g="0" b="0"/>
                      </a:solidFill>
                      <a:prstDash val="solid"/>
                      <a:round/>
                      <a:headEnd type="none" w="med" len="med"/>
                      <a:tailEnd type="none" w="med" len="med"/>
                    </a:lnL>
                    <a:lnT w="28575" cap="flat" cmpd="sng" algn="ctr">
                      <a:solidFill>
                        <a:prstClr val="black"/>
                      </a:solidFill>
                      <a:prstDash val="solid"/>
                      <a:round/>
                      <a:headEnd type="none" w="med" len="med"/>
                      <a:tailEnd type="none" w="med" len="med"/>
                    </a:lnT>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smtClean="0"/>
                        <a:t>Jan 23</a:t>
                      </a:r>
                    </a:p>
                  </a:txBody>
                  <a:tcPr marT="34290" marB="34290">
                    <a:lnT w="28575" cap="flat" cmpd="sng" algn="ctr">
                      <a:solidFill>
                        <a:prstClr val="black"/>
                      </a:solidFill>
                      <a:prstDash val="solid"/>
                      <a:round/>
                      <a:headEnd type="none" w="med" len="med"/>
                      <a:tailEnd type="none" w="med" len="med"/>
                    </a:lnT>
                    <a:solidFill>
                      <a:schemeClr val="bg1"/>
                    </a:solidFill>
                  </a:tcPr>
                </a:tc>
              </a:tr>
              <a:tr h="274320">
                <a:tc gridSpan="2">
                  <a:txBody>
                    <a:bodyPr/>
                    <a:lstStyle/>
                    <a:p>
                      <a:r>
                        <a:rPr lang="en-US" sz="1400" dirty="0" smtClean="0"/>
                        <a:t>Rua, G.</a:t>
                      </a:r>
                      <a:endParaRPr lang="en-US" sz="1400" dirty="0"/>
                    </a:p>
                  </a:txBody>
                  <a:tcPr marT="34290" marB="34290">
                    <a:lnR w="12700" cap="flat" cmpd="sng" algn="ctr">
                      <a:noFill/>
                      <a:prstDash val="solid"/>
                      <a:round/>
                      <a:headEnd type="none" w="med" len="med"/>
                      <a:tailEnd type="none" w="med" len="med"/>
                    </a:lnR>
                    <a:lnT>
                      <a:noFill/>
                    </a:lnT>
                    <a:noFill/>
                  </a:tcPr>
                </a:tc>
                <a:tc hMerge="1">
                  <a:txBody>
                    <a:bodyPr/>
                    <a:lstStyle/>
                    <a:p>
                      <a:endParaRPr lang="en-US" dirty="0"/>
                    </a:p>
                  </a:txBody>
                  <a:tcPr>
                    <a:solidFill>
                      <a:schemeClr val="bg1"/>
                    </a:solidFill>
                  </a:tcPr>
                </a:tc>
                <a:tc>
                  <a:txBody>
                    <a:bodyPr/>
                    <a:lstStyle/>
                    <a:p>
                      <a:r>
                        <a:rPr lang="en-US" sz="1400" dirty="0" smtClean="0"/>
                        <a:t>Requirements</a:t>
                      </a:r>
                      <a:endParaRPr lang="en-US" sz="1400" dirty="0"/>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smtClean="0"/>
                        <a:t>Personas &amp; Requirements</a:t>
                      </a:r>
                      <a:r>
                        <a:rPr lang="en-US" sz="1400" baseline="0" dirty="0" smtClean="0"/>
                        <a:t> Defined</a:t>
                      </a:r>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smtClean="0"/>
                        <a:t>Jan 30</a:t>
                      </a:r>
                    </a:p>
                  </a:txBody>
                  <a:tcPr marT="34290" marB="34290">
                    <a:solidFill>
                      <a:schemeClr val="bg1"/>
                    </a:solidFill>
                  </a:tcPr>
                </a:tc>
              </a:tr>
              <a:tr h="274320">
                <a:tc gridSpan="2">
                  <a:txBody>
                    <a:bodyPr/>
                    <a:lstStyle/>
                    <a:p>
                      <a:r>
                        <a:rPr lang="en-US" sz="1400" dirty="0" smtClean="0"/>
                        <a:t>Smith, M.</a:t>
                      </a:r>
                    </a:p>
                  </a:txBody>
                  <a:tcPr marT="34290" marB="34290">
                    <a:lnR w="12700" cap="flat" cmpd="sng" algn="ctr">
                      <a:noFill/>
                      <a:prstDash val="solid"/>
                      <a:round/>
                      <a:headEnd type="none" w="med" len="med"/>
                      <a:tailEnd type="none" w="med" len="med"/>
                    </a:lnR>
                    <a:noFill/>
                  </a:tcPr>
                </a:tc>
                <a:tc hMerge="1">
                  <a:txBody>
                    <a:bodyPr/>
                    <a:lstStyle/>
                    <a:p>
                      <a:endParaRPr lang="en-US" dirty="0"/>
                    </a:p>
                  </a:txBody>
                  <a:tcPr>
                    <a:solidFill>
                      <a:schemeClr val="bg1"/>
                    </a:solidFill>
                  </a:tcPr>
                </a:tc>
                <a:tc>
                  <a:txBody>
                    <a:bodyPr/>
                    <a:lstStyle/>
                    <a:p>
                      <a:r>
                        <a:rPr lang="en-US" sz="1400" dirty="0" smtClean="0"/>
                        <a:t>Developer</a:t>
                      </a:r>
                      <a:endParaRPr lang="en-US" sz="1400" dirty="0"/>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smtClean="0"/>
                        <a:t>E</a:t>
                      </a:r>
                      <a:r>
                        <a:rPr lang="en-US" sz="1400" baseline="0" dirty="0" smtClean="0"/>
                        <a:t>stimation Review &amp; CI List</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smtClean="0"/>
                        <a:t>Feb 6</a:t>
                      </a:r>
                      <a:endParaRPr lang="en-US" sz="1400" dirty="0"/>
                    </a:p>
                  </a:txBody>
                  <a:tcPr marT="34290" marB="34290">
                    <a:solidFill>
                      <a:schemeClr val="bg1"/>
                    </a:solidFill>
                  </a:tcPr>
                </a:tc>
              </a:tr>
              <a:tr h="274320">
                <a:tc gridSpan="2">
                  <a:txBody>
                    <a:bodyPr/>
                    <a:lstStyle/>
                    <a:p>
                      <a:r>
                        <a:rPr lang="en-US" sz="1400" dirty="0" smtClean="0"/>
                        <a:t>Thrall, P.</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smtClean="0"/>
                        <a:t>PM</a:t>
                      </a:r>
                      <a:endParaRPr lang="en-US" sz="1400" dirty="0"/>
                    </a:p>
                  </a:txBody>
                  <a:tcPr marT="34290" marB="34290">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endParaRPr lang="en-US" sz="140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smtClean="0"/>
                        <a:t>Use Cases &amp; Interactions Defined</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smtClean="0"/>
                        <a:t>Feb 13</a:t>
                      </a:r>
                      <a:endParaRPr lang="en-US" sz="1400" dirty="0"/>
                    </a:p>
                  </a:txBody>
                  <a:tcPr marT="34290" marB="34290">
                    <a:solidFill>
                      <a:schemeClr val="bg1"/>
                    </a:solidFill>
                  </a:tcPr>
                </a:tc>
              </a:tr>
              <a:tr h="274320">
                <a:tc gridSpan="2">
                  <a:txBody>
                    <a:bodyPr/>
                    <a:lstStyle/>
                    <a:p>
                      <a:r>
                        <a:rPr lang="en-US" sz="1400" dirty="0" err="1" smtClean="0"/>
                        <a:t>Vacarro</a:t>
                      </a:r>
                      <a:r>
                        <a:rPr lang="en-US" sz="1400" dirty="0" smtClean="0"/>
                        <a:t>,</a:t>
                      </a:r>
                      <a:r>
                        <a:rPr lang="en-US" sz="1400" baseline="0" dirty="0" smtClean="0"/>
                        <a:t> G.</a:t>
                      </a:r>
                      <a:endParaRPr lang="en-US" sz="1400" dirty="0"/>
                    </a:p>
                  </a:txBody>
                  <a:tcPr marT="34290" marB="34290">
                    <a:lnR w="12700" cap="flat" cmpd="sng" algn="ctr">
                      <a:noFill/>
                      <a:prstDash val="solid"/>
                      <a:round/>
                      <a:headEnd type="none" w="med" len="med"/>
                      <a:tailEnd type="none" w="med" len="med"/>
                    </a:lnR>
                    <a:noFill/>
                  </a:tcPr>
                </a:tc>
                <a:tc hMerge="1">
                  <a:txBody>
                    <a:bodyPr/>
                    <a:lstStyle/>
                    <a:p>
                      <a:endParaRPr lang="en-US"/>
                    </a:p>
                  </a:txBody>
                  <a:tcPr/>
                </a:tc>
                <a:tc>
                  <a:txBody>
                    <a:bodyPr/>
                    <a:lstStyle/>
                    <a:p>
                      <a:r>
                        <a:rPr lang="en-US" sz="1400" dirty="0" smtClean="0"/>
                        <a:t>Tester</a:t>
                      </a:r>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solidFill>
                      <a:srgbClr val="FFFFFF"/>
                    </a:solidFill>
                  </a:tcPr>
                </a:tc>
                <a:tc gridSpan="3">
                  <a:txBody>
                    <a:bodyPr/>
                    <a:lstStyle/>
                    <a:p>
                      <a:r>
                        <a:rPr lang="en-US" sz="1400" dirty="0" smtClean="0"/>
                        <a:t>Mock-ups</a:t>
                      </a:r>
                      <a:r>
                        <a:rPr lang="en-US" sz="1400" baseline="0" dirty="0" smtClean="0"/>
                        <a:t> &amp; Wireframes</a:t>
                      </a:r>
                      <a:endParaRPr lang="en-US" sz="1400" dirty="0"/>
                    </a:p>
                  </a:txBody>
                  <a:tcPr marT="34290" marB="34290">
                    <a:lnL w="12700" cap="flat" cmpd="sng" algn="ctr">
                      <a:solidFill>
                        <a:scrgbClr r="0" g="0" b="0"/>
                      </a:solidFill>
                      <a:prstDash val="solid"/>
                      <a:round/>
                      <a:headEnd type="none" w="med" len="med"/>
                      <a:tailEnd type="none" w="med" len="med"/>
                    </a:lnL>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smtClean="0"/>
                        <a:t>Feb 20</a:t>
                      </a:r>
                      <a:endParaRPr lang="en-US" sz="1400" dirty="0"/>
                    </a:p>
                  </a:txBody>
                  <a:tcPr marT="34290" marB="34290">
                    <a:solidFill>
                      <a:schemeClr val="bg1"/>
                    </a:solidFill>
                  </a:tcPr>
                </a:tc>
              </a:tr>
              <a:tr h="274320">
                <a:tc gridSpan="2">
                  <a:txBody>
                    <a:bodyPr/>
                    <a:lstStyle/>
                    <a:p>
                      <a:endParaRPr lang="en-US" sz="1400" dirty="0"/>
                    </a:p>
                  </a:txBody>
                  <a:tcPr marT="34290" marB="34290">
                    <a:lnR w="12700" cap="flat" cmpd="sng" algn="ctr">
                      <a:noFill/>
                      <a:prstDash val="solid"/>
                      <a:round/>
                      <a:headEnd type="none" w="med" len="med"/>
                      <a:tailEnd type="none" w="med" len="med"/>
                    </a:lnR>
                    <a:lnB w="28575" cap="flat" cmpd="sng" algn="ctr">
                      <a:solidFill>
                        <a:prstClr val="black"/>
                      </a:solidFill>
                      <a:prstDash val="solid"/>
                      <a:round/>
                      <a:headEnd type="none" w="med" len="med"/>
                      <a:tailEnd type="none" w="med" len="med"/>
                    </a:lnB>
                    <a:noFill/>
                  </a:tcPr>
                </a:tc>
                <a:tc hMerge="1">
                  <a:txBody>
                    <a:bodyPr/>
                    <a:lstStyle/>
                    <a:p>
                      <a:endParaRPr lang="en-US"/>
                    </a:p>
                  </a:txBody>
                  <a:tcPr/>
                </a:tc>
                <a:tc>
                  <a:txBody>
                    <a:bodyPr/>
                    <a:lstStyle/>
                    <a:p>
                      <a:endParaRPr lang="en-US" sz="1400" dirty="0"/>
                    </a:p>
                  </a:txBody>
                  <a:tcPr marT="34290" marB="34290">
                    <a:lnL>
                      <a:noFill/>
                    </a:lnL>
                    <a:lnR w="12700" cap="flat" cmpd="sng" algn="ctr">
                      <a:noFill/>
                      <a:prstDash val="solid"/>
                      <a:round/>
                      <a:headEnd type="none" w="med" len="med"/>
                      <a:tailEnd type="none" w="med" len="med"/>
                    </a:lnR>
                    <a:lnT>
                      <a:noFill/>
                    </a:lnT>
                    <a:lnB w="28575"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400" dirty="0"/>
                    </a:p>
                  </a:txBody>
                  <a:tcPr marT="34290" marB="34290">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B w="28575" cap="flat" cmpd="sng" algn="ctr">
                      <a:solidFill>
                        <a:prstClr val="black"/>
                      </a:solidFill>
                      <a:prstDash val="solid"/>
                      <a:round/>
                      <a:headEnd type="none" w="med" len="med"/>
                      <a:tailEnd type="none" w="med" len="med"/>
                    </a:lnB>
                    <a:solidFill>
                      <a:srgbClr val="FFFFFF"/>
                    </a:solidFill>
                  </a:tcPr>
                </a:tc>
                <a:tc gridSpan="3">
                  <a:txBody>
                    <a:bodyPr/>
                    <a:lstStyle/>
                    <a:p>
                      <a:r>
                        <a:rPr lang="en-US" sz="1400" dirty="0" smtClean="0"/>
                        <a:t>Testing &amp; Launch</a:t>
                      </a:r>
                      <a:endParaRPr lang="en-US" sz="1400" dirty="0"/>
                    </a:p>
                  </a:txBody>
                  <a:tcPr marT="34290" marB="34290">
                    <a:lnL w="12700" cap="flat" cmpd="sng" algn="ctr">
                      <a:solidFill>
                        <a:scrgbClr r="0" g="0" b="0"/>
                      </a:solidFill>
                      <a:prstDash val="solid"/>
                      <a:round/>
                      <a:headEnd type="none" w="med" len="med"/>
                      <a:tailEnd type="none" w="med" len="med"/>
                    </a:lnL>
                    <a:lnB w="28575" cap="flat" cmpd="sng" algn="ctr">
                      <a:solidFill>
                        <a:prstClr val="black"/>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a:txBody>
                    <a:bodyPr/>
                    <a:lstStyle/>
                    <a:p>
                      <a:r>
                        <a:rPr lang="en-US" sz="1400" dirty="0" smtClean="0"/>
                        <a:t>Feb 27</a:t>
                      </a:r>
                      <a:endParaRPr lang="en-US" sz="1400" dirty="0"/>
                    </a:p>
                  </a:txBody>
                  <a:tcPr marT="34290" marB="34290">
                    <a:lnB w="28575" cap="flat" cmpd="sng" algn="ctr">
                      <a:solidFill>
                        <a:prstClr val="black"/>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6377012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Personas</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922536723"/>
              </p:ext>
            </p:extLst>
          </p:nvPr>
        </p:nvGraphicFramePr>
        <p:xfrm>
          <a:off x="612648" y="1200150"/>
          <a:ext cx="8153400" cy="3371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4555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884741079"/>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gridCol w="6106691"/>
                <a:gridCol w="1312420"/>
              </a:tblGrid>
              <a:tr h="370840">
                <a:tc>
                  <a:txBody>
                    <a:bodyPr/>
                    <a:lstStyle/>
                    <a:p>
                      <a:r>
                        <a:rPr lang="en-US" dirty="0" smtClean="0"/>
                        <a:t>ID</a:t>
                      </a:r>
                      <a:endParaRPr lang="en-US" dirty="0"/>
                    </a:p>
                  </a:txBody>
                  <a:tcPr/>
                </a:tc>
                <a:tc>
                  <a:txBody>
                    <a:bodyPr/>
                    <a:lstStyle/>
                    <a:p>
                      <a:r>
                        <a:rPr lang="en-US" dirty="0" smtClean="0"/>
                        <a:t>Story </a:t>
                      </a:r>
                      <a:endParaRPr lang="en-US" dirty="0"/>
                    </a:p>
                  </a:txBody>
                  <a:tcPr/>
                </a:tc>
                <a:tc>
                  <a:txBody>
                    <a:bodyPr/>
                    <a:lstStyle/>
                    <a:p>
                      <a:pPr algn="r"/>
                      <a:r>
                        <a:rPr lang="en-US" dirty="0" smtClean="0"/>
                        <a:t>Persona</a:t>
                      </a:r>
                      <a:endParaRPr lang="en-US" dirty="0"/>
                    </a:p>
                  </a:txBody>
                  <a:tcPr/>
                </a:tc>
              </a:tr>
              <a:tr h="370840">
                <a:tc>
                  <a:txBody>
                    <a:bodyPr/>
                    <a:lstStyle/>
                    <a:p>
                      <a:pPr algn="l" fontAlgn="b"/>
                      <a:r>
                        <a:rPr lang="is-IS" sz="1050" b="0" i="0" u="none" strike="noStrike" dirty="0">
                          <a:solidFill>
                            <a:srgbClr val="000000"/>
                          </a:solidFill>
                          <a:effectLst/>
                          <a:latin typeface="Calibri"/>
                        </a:rPr>
                        <a:t>154705116</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the application to measure performance during cardio sets so that I know whether I am becoming better at aerobic exercises</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dirty="0">
                          <a:solidFill>
                            <a:srgbClr val="000000"/>
                          </a:solidFill>
                          <a:effectLst/>
                          <a:latin typeface="Calibri"/>
                        </a:rPr>
                        <a:t>154705114</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the application to track my performance during strength sets so that I know whether I am becoming better at anaerobic exercises</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154705109</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combine selected exercises into routines so that I can plan a workout that corresponds to my health goals</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154705117</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enter a goal that I want to reach within a specific time window of weeks or months so that I can keep track of my progress toward that goal</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fi-FI" sz="1050" b="0" i="0" u="none" strike="noStrike">
                          <a:solidFill>
                            <a:srgbClr val="000000"/>
                          </a:solidFill>
                          <a:effectLst/>
                          <a:latin typeface="Calibri"/>
                        </a:rPr>
                        <a:t>154705102</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enter workout schedule by day and muscle group so that I can share it with potential partners and trainers.</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154705128</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export data to multiple formats, e.g. Excel, csv, XML in order to be able to perform ad hoc analysis and reports not available in the application.</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154705146</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keep a food intake diary so that I can understand whether my food choices support my nutritional goals</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154705125</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a link to videos or graphics showing correct form for an exercise so that I can learn and ensure safe and correct execution of the exercise</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tr>
              <a:tr h="370840">
                <a:tc>
                  <a:txBody>
                    <a:bodyPr/>
                    <a:lstStyle/>
                    <a:p>
                      <a:pPr algn="l" fontAlgn="b"/>
                      <a:r>
                        <a:rPr lang="cs-CZ" sz="1050" b="0" i="0" u="none" strike="noStrike" dirty="0">
                          <a:solidFill>
                            <a:srgbClr val="000000"/>
                          </a:solidFill>
                          <a:effectLst/>
                          <a:latin typeface="Calibri"/>
                        </a:rPr>
                        <a:t>154705111</a:t>
                      </a:r>
                      <a:endParaRPr lang="cs-CZ" sz="1200" b="0" i="0" u="none" strike="noStrike" dirty="0">
                        <a:solidFill>
                          <a:srgbClr val="000000"/>
                        </a:solidFill>
                        <a:effectLst/>
                        <a:latin typeface="Calibri"/>
                      </a:endParaRPr>
                    </a:p>
                  </a:txBody>
                  <a:tcPr marL="12700" marR="12700" marT="12700" marB="0" anchor="ctr"/>
                </a:tc>
                <a:tc>
                  <a:txBody>
                    <a:bodyPr/>
                    <a:lstStyle/>
                    <a:p>
                      <a:pPr algn="l" fontAlgn="b"/>
                      <a:r>
                        <a:rPr lang="en-US" sz="1200" b="0" i="0" u="none" strike="noStrike">
                          <a:solidFill>
                            <a:srgbClr val="000000"/>
                          </a:solidFill>
                          <a:effectLst/>
                          <a:latin typeface="Calibri"/>
                        </a:rPr>
                        <a:t>As a customer, I want the application to track the number of reps that I can do of a certain weight by type of exercise and muscle group so that I can gauge whether I am becoming stronger</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tr>
            </a:tbl>
          </a:graphicData>
        </a:graphic>
      </p:graphicFrame>
    </p:spTree>
    <p:extLst>
      <p:ext uri="{BB962C8B-B14F-4D97-AF65-F5344CB8AC3E}">
        <p14:creationId xmlns:p14="http://schemas.microsoft.com/office/powerpoint/2010/main" val="25647021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402764108"/>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gridCol w="6106691"/>
                <a:gridCol w="1312420"/>
              </a:tblGrid>
              <a:tr h="370840">
                <a:tc>
                  <a:txBody>
                    <a:bodyPr/>
                    <a:lstStyle/>
                    <a:p>
                      <a:pPr algn="l"/>
                      <a:r>
                        <a:rPr lang="en-US" dirty="0" smtClean="0"/>
                        <a:t>ID</a:t>
                      </a:r>
                      <a:endParaRPr lang="en-US" dirty="0"/>
                    </a:p>
                  </a:txBody>
                  <a:tcPr/>
                </a:tc>
                <a:tc>
                  <a:txBody>
                    <a:bodyPr/>
                    <a:lstStyle/>
                    <a:p>
                      <a:pPr algn="l"/>
                      <a:r>
                        <a:rPr lang="en-US" dirty="0" smtClean="0"/>
                        <a:t>Story </a:t>
                      </a:r>
                      <a:endParaRPr lang="en-US" dirty="0"/>
                    </a:p>
                  </a:txBody>
                  <a:tcPr/>
                </a:tc>
                <a:tc>
                  <a:txBody>
                    <a:bodyPr/>
                    <a:lstStyle/>
                    <a:p>
                      <a:pPr algn="r"/>
                      <a:r>
                        <a:rPr lang="en-US" dirty="0" smtClean="0"/>
                        <a:t>Persona</a:t>
                      </a:r>
                      <a:endParaRPr lang="en-US" dirty="0"/>
                    </a:p>
                  </a:txBody>
                  <a:tcPr/>
                </a:tc>
              </a:tr>
              <a:tr h="370840">
                <a:tc>
                  <a:txBody>
                    <a:bodyPr/>
                    <a:lstStyle/>
                    <a:p>
                      <a:pPr algn="l" fontAlgn="b"/>
                      <a:r>
                        <a:rPr lang="is-IS" sz="1050" b="0" i="0" u="none" strike="noStrike" dirty="0">
                          <a:solidFill>
                            <a:srgbClr val="000000"/>
                          </a:solidFill>
                          <a:effectLst/>
                          <a:latin typeface="Calibri"/>
                        </a:rPr>
                        <a:t>154705153</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note strengths and weakness during a workout so that I can learn where I'm doing well and where I need to improve</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154705154</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add notes to a specific workout so that I can track such variables as mood, location, and training partner and how they affect my workout routine.</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154705127</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import from external data source, e.g. Excel, so that I can combine data not stored in the application with data that exists there</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154705150</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load pictures for a specific date or workout so that I have a visual record of my progress towards a goal.</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154705142</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match the duration of my workout to a playlist of music so that I do not have to look at my watch during the routine.</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154705135</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periodically enter body measurements so that I can evaluate whether I am progressing towards my goals.</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fi-FI" sz="1050" b="0" i="0" u="none" strike="noStrike">
                          <a:solidFill>
                            <a:srgbClr val="000000"/>
                          </a:solidFill>
                          <a:effectLst/>
                          <a:latin typeface="Calibri"/>
                        </a:rPr>
                        <a:t>154723101</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provide feedback on the application so that design, support and administration teams receive my suggestions for improvements.</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154705103</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be able to select from a pre-existing list of available exercises so that I can readily build a workout routine</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dirty="0">
                          <a:solidFill>
                            <a:srgbClr val="000000"/>
                          </a:solidFill>
                          <a:effectLst/>
                          <a:latin typeface="Calibri"/>
                        </a:rPr>
                        <a:t>154705138</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see a graphical  display of my performance so that I have an easy method for identifying a  trend.</a:t>
                      </a:r>
                    </a:p>
                  </a:txBody>
                  <a:tcPr marL="12700" marR="12700" marT="12700" marB="0" anchor="ctr"/>
                </a:tc>
                <a:tc>
                  <a:txBody>
                    <a:bodyPr/>
                    <a:lstStyle/>
                    <a:p>
                      <a:pPr algn="r" fontAlgn="b"/>
                      <a:r>
                        <a:rPr lang="en-US" sz="1200" b="0" i="0" u="none" strike="noStrike" dirty="0">
                          <a:solidFill>
                            <a:srgbClr val="000000"/>
                          </a:solidFill>
                          <a:effectLst/>
                          <a:latin typeface="Calibri"/>
                        </a:rPr>
                        <a:t>Erica</a:t>
                      </a:r>
                    </a:p>
                  </a:txBody>
                  <a:tcPr marL="12700" marR="12700" marT="12700" marB="0" anchor="ctr"/>
                </a:tc>
              </a:tr>
            </a:tbl>
          </a:graphicData>
        </a:graphic>
      </p:graphicFrame>
    </p:spTree>
    <p:extLst>
      <p:ext uri="{BB962C8B-B14F-4D97-AF65-F5344CB8AC3E}">
        <p14:creationId xmlns:p14="http://schemas.microsoft.com/office/powerpoint/2010/main" val="2402493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975374417"/>
              </p:ext>
            </p:extLst>
          </p:nvPr>
        </p:nvGraphicFramePr>
        <p:xfrm>
          <a:off x="612775" y="1200150"/>
          <a:ext cx="8153400" cy="3776980"/>
        </p:xfrm>
        <a:graphic>
          <a:graphicData uri="http://schemas.openxmlformats.org/drawingml/2006/table">
            <a:tbl>
              <a:tblPr firstRow="1" bandRow="1">
                <a:tableStyleId>{85BE263C-DBD7-4A20-BB59-AAB30ACAA65A}</a:tableStyleId>
              </a:tblPr>
              <a:tblGrid>
                <a:gridCol w="734289"/>
                <a:gridCol w="6106691"/>
                <a:gridCol w="1312420"/>
              </a:tblGrid>
              <a:tr h="370840">
                <a:tc>
                  <a:txBody>
                    <a:bodyPr/>
                    <a:lstStyle/>
                    <a:p>
                      <a:r>
                        <a:rPr lang="en-US" dirty="0" smtClean="0"/>
                        <a:t>ID</a:t>
                      </a:r>
                      <a:endParaRPr lang="en-US" dirty="0"/>
                    </a:p>
                  </a:txBody>
                  <a:tcPr/>
                </a:tc>
                <a:tc>
                  <a:txBody>
                    <a:bodyPr/>
                    <a:lstStyle/>
                    <a:p>
                      <a:r>
                        <a:rPr lang="en-US" dirty="0" smtClean="0"/>
                        <a:t>Story </a:t>
                      </a:r>
                      <a:endParaRPr lang="en-US" dirty="0"/>
                    </a:p>
                  </a:txBody>
                  <a:tcPr/>
                </a:tc>
                <a:tc>
                  <a:txBody>
                    <a:bodyPr/>
                    <a:lstStyle/>
                    <a:p>
                      <a:pPr algn="r"/>
                      <a:r>
                        <a:rPr lang="en-US" dirty="0" smtClean="0"/>
                        <a:t>Persona</a:t>
                      </a:r>
                      <a:endParaRPr lang="en-US" dirty="0"/>
                    </a:p>
                  </a:txBody>
                  <a:tcPr/>
                </a:tc>
              </a:tr>
              <a:tr h="370840">
                <a:tc>
                  <a:txBody>
                    <a:bodyPr/>
                    <a:lstStyle/>
                    <a:p>
                      <a:pPr algn="l" fontAlgn="b"/>
                      <a:r>
                        <a:rPr lang="is-IS" sz="1050" b="0" i="0" u="none" strike="noStrike" dirty="0">
                          <a:solidFill>
                            <a:srgbClr val="000000"/>
                          </a:solidFill>
                          <a:effectLst/>
                          <a:latin typeface="Calibri"/>
                        </a:rPr>
                        <a:t>154705137</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see a graphical display of body measurements history so that I have a clear visual indicator of my progress over a specific time period.</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154705131</a:t>
                      </a:r>
                    </a:p>
                  </a:txBody>
                  <a:tcPr marL="12700" marR="12700" marT="12700" marB="0" anchor="ctr"/>
                </a:tc>
                <a:tc>
                  <a:txBody>
                    <a:bodyPr/>
                    <a:lstStyle/>
                    <a:p>
                      <a:pPr algn="l" fontAlgn="b"/>
                      <a:r>
                        <a:rPr lang="en-US" sz="1200" b="0" i="0" u="none" strike="noStrike">
                          <a:solidFill>
                            <a:srgbClr val="000000"/>
                          </a:solidFill>
                          <a:effectLst/>
                          <a:latin typeface="Calibri"/>
                        </a:rPr>
                        <a:t>As a customer, I want to select from a known list of predefined workout routines so that I do not have to come up with one myself.</a:t>
                      </a:r>
                    </a:p>
                  </a:txBody>
                  <a:tcPr marL="12700" marR="12700" marT="12700" marB="0" anchor="ctr"/>
                </a:tc>
                <a:tc>
                  <a:txBody>
                    <a:bodyPr/>
                    <a:lstStyle/>
                    <a:p>
                      <a:pPr algn="r" fontAlgn="b"/>
                      <a:r>
                        <a:rPr lang="en-US" sz="1200" b="0" i="0" u="none" strike="noStrike">
                          <a:solidFill>
                            <a:srgbClr val="000000"/>
                          </a:solidFill>
                          <a:effectLst/>
                          <a:latin typeface="Calibri"/>
                        </a:rPr>
                        <a:t>Erica</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154722814</a:t>
                      </a:r>
                    </a:p>
                  </a:txBody>
                  <a:tcPr marL="12700" marR="12700" marT="12700" marB="0" anchor="ctr"/>
                </a:tc>
                <a:tc>
                  <a:txBody>
                    <a:bodyPr/>
                    <a:lstStyle/>
                    <a:p>
                      <a:pPr algn="l" fontAlgn="b"/>
                      <a:r>
                        <a:rPr lang="en-US" sz="1200" b="0" i="0" u="none" strike="noStrike">
                          <a:solidFill>
                            <a:srgbClr val="000000"/>
                          </a:solidFill>
                          <a:effectLst/>
                          <a:latin typeface="Calibri"/>
                        </a:rPr>
                        <a:t>As a trainer, I want to be able to find other people using the app so that I can offer them my professional services</a:t>
                      </a:r>
                    </a:p>
                  </a:txBody>
                  <a:tcPr marL="12700" marR="12700" marT="12700" marB="0" anchor="ctr"/>
                </a:tc>
                <a:tc>
                  <a:txBody>
                    <a:bodyPr/>
                    <a:lstStyle/>
                    <a:p>
                      <a:pPr algn="r" fontAlgn="b"/>
                      <a:r>
                        <a:rPr lang="en-US" sz="1200" b="0" i="0" u="none" strike="noStrike">
                          <a:solidFill>
                            <a:srgbClr val="000000"/>
                          </a:solidFill>
                          <a:effectLst/>
                          <a:latin typeface="Calibri"/>
                        </a:rPr>
                        <a:t>Caroline</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154722845</a:t>
                      </a:r>
                    </a:p>
                  </a:txBody>
                  <a:tcPr marL="12700" marR="12700" marT="12700" marB="0" anchor="ctr"/>
                </a:tc>
                <a:tc>
                  <a:txBody>
                    <a:bodyPr/>
                    <a:lstStyle/>
                    <a:p>
                      <a:pPr algn="l" fontAlgn="b"/>
                      <a:r>
                        <a:rPr lang="en-US" sz="1200" b="0" i="0" u="none" strike="noStrike">
                          <a:solidFill>
                            <a:srgbClr val="000000"/>
                          </a:solidFill>
                          <a:effectLst/>
                          <a:latin typeface="Calibri"/>
                        </a:rPr>
                        <a:t>As a trainer, I want to be able to see my customers' performance history and goals so that I can recommend specific workout and dietary actions that support their goals </a:t>
                      </a:r>
                    </a:p>
                  </a:txBody>
                  <a:tcPr marL="12700" marR="12700" marT="12700" marB="0" anchor="ctr"/>
                </a:tc>
                <a:tc>
                  <a:txBody>
                    <a:bodyPr/>
                    <a:lstStyle/>
                    <a:p>
                      <a:pPr algn="r" fontAlgn="b"/>
                      <a:r>
                        <a:rPr lang="en-US" sz="1200" b="0" i="0" u="none" strike="noStrike">
                          <a:solidFill>
                            <a:srgbClr val="000000"/>
                          </a:solidFill>
                          <a:effectLst/>
                          <a:latin typeface="Calibri"/>
                        </a:rPr>
                        <a:t>Caroline</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154706518</a:t>
                      </a:r>
                    </a:p>
                  </a:txBody>
                  <a:tcPr marL="12700" marR="12700" marT="12700" marB="0" anchor="ctr"/>
                </a:tc>
                <a:tc>
                  <a:txBody>
                    <a:bodyPr/>
                    <a:lstStyle/>
                    <a:p>
                      <a:pPr algn="l" fontAlgn="b"/>
                      <a:r>
                        <a:rPr lang="en-US" sz="1200" b="0" i="0" u="none" strike="noStrike">
                          <a:solidFill>
                            <a:srgbClr val="000000"/>
                          </a:solidFill>
                          <a:effectLst/>
                          <a:latin typeface="Calibri"/>
                        </a:rPr>
                        <a:t>As the administrator I want to be able to see the full list of customers so that I can ensure system resources match projected user base needs</a:t>
                      </a:r>
                    </a:p>
                  </a:txBody>
                  <a:tcPr marL="12700" marR="12700" marT="12700" marB="0" anchor="ctr"/>
                </a:tc>
                <a:tc>
                  <a:txBody>
                    <a:bodyPr/>
                    <a:lstStyle/>
                    <a:p>
                      <a:pPr algn="r" fontAlgn="b"/>
                      <a:r>
                        <a:rPr lang="en-US" sz="1200" b="0" i="0" u="none" strike="noStrike">
                          <a:solidFill>
                            <a:srgbClr val="000000"/>
                          </a:solidFill>
                          <a:effectLst/>
                          <a:latin typeface="Calibri"/>
                        </a:rPr>
                        <a:t>Mike</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154706521</a:t>
                      </a:r>
                    </a:p>
                  </a:txBody>
                  <a:tcPr marL="12700" marR="12700" marT="12700" marB="0" anchor="ctr"/>
                </a:tc>
                <a:tc>
                  <a:txBody>
                    <a:bodyPr/>
                    <a:lstStyle/>
                    <a:p>
                      <a:pPr algn="l" fontAlgn="b"/>
                      <a:r>
                        <a:rPr lang="en-US" sz="1200" b="0" i="0" u="none" strike="noStrike">
                          <a:solidFill>
                            <a:srgbClr val="000000"/>
                          </a:solidFill>
                          <a:effectLst/>
                          <a:latin typeface="Calibri"/>
                        </a:rPr>
                        <a:t>As the administrator, I want to be able to delete an account so that the current list of users corresponds to desired and active accounts</a:t>
                      </a:r>
                    </a:p>
                  </a:txBody>
                  <a:tcPr marL="12700" marR="12700" marT="12700" marB="0" anchor="ctr"/>
                </a:tc>
                <a:tc>
                  <a:txBody>
                    <a:bodyPr/>
                    <a:lstStyle/>
                    <a:p>
                      <a:pPr algn="r" fontAlgn="b"/>
                      <a:r>
                        <a:rPr lang="en-US" sz="1200" b="0" i="0" u="none" strike="noStrike">
                          <a:solidFill>
                            <a:srgbClr val="000000"/>
                          </a:solidFill>
                          <a:effectLst/>
                          <a:latin typeface="Calibri"/>
                        </a:rPr>
                        <a:t>Mike</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154706524</a:t>
                      </a:r>
                    </a:p>
                  </a:txBody>
                  <a:tcPr marL="12700" marR="12700" marT="12700" marB="0" anchor="ctr"/>
                </a:tc>
                <a:tc>
                  <a:txBody>
                    <a:bodyPr/>
                    <a:lstStyle/>
                    <a:p>
                      <a:pPr algn="l" fontAlgn="b"/>
                      <a:r>
                        <a:rPr lang="en-US" sz="1200" b="0" i="0" u="none" strike="noStrike">
                          <a:solidFill>
                            <a:srgbClr val="000000"/>
                          </a:solidFill>
                          <a:effectLst/>
                          <a:latin typeface="Calibri"/>
                        </a:rPr>
                        <a:t>As the administrator, I want to be able to update a user account so that I can keep the records current</a:t>
                      </a:r>
                    </a:p>
                  </a:txBody>
                  <a:tcPr marL="12700" marR="12700" marT="12700" marB="0" anchor="ctr"/>
                </a:tc>
                <a:tc>
                  <a:txBody>
                    <a:bodyPr/>
                    <a:lstStyle/>
                    <a:p>
                      <a:pPr algn="r" fontAlgn="b"/>
                      <a:r>
                        <a:rPr lang="en-US" sz="1200" b="0" i="0" u="none" strike="noStrike">
                          <a:solidFill>
                            <a:srgbClr val="000000"/>
                          </a:solidFill>
                          <a:effectLst/>
                          <a:latin typeface="Calibri"/>
                        </a:rPr>
                        <a:t>Mike</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154706538</a:t>
                      </a:r>
                    </a:p>
                  </a:txBody>
                  <a:tcPr marL="12700" marR="12700" marT="12700" marB="0" anchor="ctr"/>
                </a:tc>
                <a:tc>
                  <a:txBody>
                    <a:bodyPr/>
                    <a:lstStyle/>
                    <a:p>
                      <a:pPr algn="l" fontAlgn="b"/>
                      <a:r>
                        <a:rPr lang="en-US" sz="1200" b="0" i="0" u="none" strike="noStrike">
                          <a:solidFill>
                            <a:srgbClr val="000000"/>
                          </a:solidFill>
                          <a:effectLst/>
                          <a:latin typeface="Calibri"/>
                        </a:rPr>
                        <a:t>As the automaton for the application, I need to be able to generate and send a new password so that the user can regain access to the application in case of forgotten passsword</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is-IS" sz="1050" b="0" i="0" u="none" strike="noStrike" dirty="0">
                          <a:solidFill>
                            <a:srgbClr val="000000"/>
                          </a:solidFill>
                          <a:effectLst/>
                          <a:latin typeface="Calibri"/>
                        </a:rPr>
                        <a:t>154706540</a:t>
                      </a:r>
                    </a:p>
                  </a:txBody>
                  <a:tcPr marL="12700" marR="12700" marT="12700" marB="0" anchor="ctr"/>
                </a:tc>
                <a:tc>
                  <a:txBody>
                    <a:bodyPr/>
                    <a:lstStyle/>
                    <a:p>
                      <a:pPr algn="l" fontAlgn="b"/>
                      <a:r>
                        <a:rPr lang="en-US" sz="1200" b="0" i="0" u="none" strike="noStrike">
                          <a:solidFill>
                            <a:srgbClr val="000000"/>
                          </a:solidFill>
                          <a:effectLst/>
                          <a:latin typeface="Calibri"/>
                        </a:rPr>
                        <a:t>As the automaton for the application, I need to be able to send the user an email confirming registration so that the user knows the registration succeeded.</a:t>
                      </a:r>
                    </a:p>
                  </a:txBody>
                  <a:tcPr marL="12700" marR="12700" marT="12700" marB="0" anchor="ctr"/>
                </a:tc>
                <a:tc>
                  <a:txBody>
                    <a:bodyPr/>
                    <a:lstStyle/>
                    <a:p>
                      <a:pPr algn="r" fontAlgn="b"/>
                      <a:r>
                        <a:rPr lang="en-US" sz="1200" b="0" i="0" u="none" strike="noStrike" dirty="0">
                          <a:solidFill>
                            <a:srgbClr val="000000"/>
                          </a:solidFill>
                          <a:effectLst/>
                          <a:latin typeface="Calibri"/>
                        </a:rPr>
                        <a:t>Automation</a:t>
                      </a:r>
                    </a:p>
                  </a:txBody>
                  <a:tcPr marL="12700" marR="12700" marT="12700" marB="0" anchor="ctr"/>
                </a:tc>
              </a:tr>
            </a:tbl>
          </a:graphicData>
        </a:graphic>
      </p:graphicFrame>
    </p:spTree>
    <p:extLst>
      <p:ext uri="{BB962C8B-B14F-4D97-AF65-F5344CB8AC3E}">
        <p14:creationId xmlns:p14="http://schemas.microsoft.com/office/powerpoint/2010/main" val="25924145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a:t>
            </a:r>
            <a:endParaRPr lang="en-US" dirty="0"/>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022305650"/>
              </p:ext>
            </p:extLst>
          </p:nvPr>
        </p:nvGraphicFramePr>
        <p:xfrm>
          <a:off x="333559" y="1200150"/>
          <a:ext cx="8698186" cy="3893819"/>
        </p:xfrm>
        <a:graphic>
          <a:graphicData uri="http://schemas.openxmlformats.org/drawingml/2006/table">
            <a:tbl>
              <a:tblPr firstRow="1" bandRow="1">
                <a:tableStyleId>{85BE263C-DBD7-4A20-BB59-AAB30ACAA65A}</a:tableStyleId>
              </a:tblPr>
              <a:tblGrid>
                <a:gridCol w="705623"/>
                <a:gridCol w="7051483"/>
                <a:gridCol w="941080"/>
              </a:tblGrid>
              <a:tr h="0">
                <a:tc>
                  <a:txBody>
                    <a:bodyPr/>
                    <a:lstStyle/>
                    <a:p>
                      <a:r>
                        <a:rPr lang="en-US" sz="1400" dirty="0" smtClean="0"/>
                        <a:t>ID</a:t>
                      </a:r>
                      <a:endParaRPr lang="en-US" sz="1400" dirty="0"/>
                    </a:p>
                  </a:txBody>
                  <a:tcPr/>
                </a:tc>
                <a:tc>
                  <a:txBody>
                    <a:bodyPr/>
                    <a:lstStyle/>
                    <a:p>
                      <a:r>
                        <a:rPr lang="en-US" sz="1400" dirty="0" smtClean="0"/>
                        <a:t>Story </a:t>
                      </a:r>
                      <a:endParaRPr lang="en-US" sz="1400" dirty="0"/>
                    </a:p>
                  </a:txBody>
                  <a:tcPr/>
                </a:tc>
                <a:tc>
                  <a:txBody>
                    <a:bodyPr/>
                    <a:lstStyle/>
                    <a:p>
                      <a:pPr algn="r"/>
                      <a:r>
                        <a:rPr lang="en-US" sz="1400" dirty="0" smtClean="0"/>
                        <a:t>Persona</a:t>
                      </a:r>
                      <a:endParaRPr lang="en-US" sz="1400" dirty="0"/>
                    </a:p>
                  </a:txBody>
                  <a:tcPr/>
                </a:tc>
              </a:tr>
              <a:tr h="370840">
                <a:tc>
                  <a:txBody>
                    <a:bodyPr/>
                    <a:lstStyle/>
                    <a:p>
                      <a:pPr algn="l" fontAlgn="b"/>
                      <a:r>
                        <a:rPr lang="is-IS" sz="1050" b="0" i="0" u="none" strike="noStrike" dirty="0">
                          <a:solidFill>
                            <a:srgbClr val="000000"/>
                          </a:solidFill>
                          <a:effectLst/>
                          <a:latin typeface="Calibri"/>
                        </a:rPr>
                        <a:t>154705133</a:t>
                      </a:r>
                    </a:p>
                  </a:txBody>
                  <a:tcPr marL="12700" marR="12700" marT="12700" marB="0" anchor="ctr"/>
                </a:tc>
                <a:tc>
                  <a:txBody>
                    <a:bodyPr/>
                    <a:lstStyle/>
                    <a:p>
                      <a:pPr algn="l" fontAlgn="b"/>
                      <a:r>
                        <a:rPr lang="en-US" sz="1200" b="0" i="0" u="none" strike="noStrike">
                          <a:solidFill>
                            <a:srgbClr val="000000"/>
                          </a:solidFill>
                          <a:effectLst/>
                          <a:latin typeface="Calibri"/>
                        </a:rPr>
                        <a:t>As the automaton, I need the user to enter age so that I can correctly perform calculations related to necessary food intake and body mass.</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154705132</a:t>
                      </a:r>
                    </a:p>
                  </a:txBody>
                  <a:tcPr marL="12700" marR="12700" marT="12700" marB="0" anchor="ctr"/>
                </a:tc>
                <a:tc>
                  <a:txBody>
                    <a:bodyPr/>
                    <a:lstStyle/>
                    <a:p>
                      <a:pPr algn="l" fontAlgn="b"/>
                      <a:r>
                        <a:rPr lang="en-US" sz="1200" b="0" i="0" u="none" strike="noStrike" dirty="0">
                          <a:solidFill>
                            <a:srgbClr val="000000"/>
                          </a:solidFill>
                          <a:effectLst/>
                          <a:latin typeface="Calibri"/>
                        </a:rPr>
                        <a:t>As the automaton, I need the user to select a gender so that I can correctly perform calculations related to necessary food intake and body mass.</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154705118</a:t>
                      </a:r>
                    </a:p>
                  </a:txBody>
                  <a:tcPr marL="12700" marR="12700" marT="12700" marB="0" anchor="ctr"/>
                </a:tc>
                <a:tc>
                  <a:txBody>
                    <a:bodyPr/>
                    <a:lstStyle/>
                    <a:p>
                      <a:pPr algn="l" fontAlgn="b"/>
                      <a:r>
                        <a:rPr lang="en-US" sz="1200" b="0" i="0" u="none" strike="noStrike" dirty="0">
                          <a:solidFill>
                            <a:srgbClr val="000000"/>
                          </a:solidFill>
                          <a:effectLst/>
                          <a:latin typeface="Calibri"/>
                        </a:rPr>
                        <a:t>As the automaton, I need to be able to track performance against a user's goal(s) so that I can alert him to progress at defined milestones, for example 25% of goal reached.</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is-IS" sz="1050" b="0" i="0" u="none" strike="noStrike">
                          <a:solidFill>
                            <a:srgbClr val="000000"/>
                          </a:solidFill>
                          <a:effectLst/>
                          <a:latin typeface="Calibri"/>
                        </a:rPr>
                        <a:t>154705152</a:t>
                      </a:r>
                    </a:p>
                  </a:txBody>
                  <a:tcPr marL="12700" marR="12700" marT="12700" marB="0" anchor="ctr"/>
                </a:tc>
                <a:tc>
                  <a:txBody>
                    <a:bodyPr/>
                    <a:lstStyle/>
                    <a:p>
                      <a:pPr algn="l" fontAlgn="b"/>
                      <a:r>
                        <a:rPr lang="en-US" sz="1200" b="0" i="0" u="none" strike="noStrike">
                          <a:solidFill>
                            <a:srgbClr val="000000"/>
                          </a:solidFill>
                          <a:effectLst/>
                          <a:latin typeface="Calibri"/>
                        </a:rPr>
                        <a:t>As the automaton, I need to interface to a food database with calories of common food and portions so that the user can make decisions regarding food choices that appropriately support the user's weight-loss or weight-gain goals.</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tr-TR" sz="1050" b="0" i="0" u="none" strike="noStrike">
                          <a:solidFill>
                            <a:srgbClr val="000000"/>
                          </a:solidFill>
                          <a:effectLst/>
                          <a:latin typeface="Calibri"/>
                        </a:rPr>
                        <a:t>154705126</a:t>
                      </a:r>
                    </a:p>
                  </a:txBody>
                  <a:tcPr marL="12700" marR="12700" marT="12700" marB="0" anchor="ctr"/>
                </a:tc>
                <a:tc>
                  <a:txBody>
                    <a:bodyPr/>
                    <a:lstStyle/>
                    <a:p>
                      <a:pPr algn="l" fontAlgn="b"/>
                      <a:r>
                        <a:rPr lang="en-US" sz="1200" b="0" i="0" u="none" strike="noStrike">
                          <a:solidFill>
                            <a:srgbClr val="000000"/>
                          </a:solidFill>
                          <a:effectLst/>
                          <a:latin typeface="Calibri"/>
                        </a:rPr>
                        <a:t>As the automaton, I need to interface to external devices such a smart phone or fit bit so that I can recognize and record when the user is performing certain exercises without the user having to input the data.</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cs-CZ" sz="1050" b="0" i="0" u="none" strike="noStrike">
                          <a:solidFill>
                            <a:srgbClr val="000000"/>
                          </a:solidFill>
                          <a:effectLst/>
                          <a:latin typeface="Calibri"/>
                        </a:rPr>
                        <a:t>154705121</a:t>
                      </a:r>
                    </a:p>
                  </a:txBody>
                  <a:tcPr marL="12700" marR="12700" marT="12700" marB="0" anchor="ctr"/>
                </a:tc>
                <a:tc>
                  <a:txBody>
                    <a:bodyPr/>
                    <a:lstStyle/>
                    <a:p>
                      <a:pPr algn="l" fontAlgn="b"/>
                      <a:r>
                        <a:rPr lang="en-US" sz="1200" b="0" i="0" u="none" strike="noStrike">
                          <a:solidFill>
                            <a:srgbClr val="000000"/>
                          </a:solidFill>
                          <a:effectLst/>
                          <a:latin typeface="Calibri"/>
                        </a:rPr>
                        <a:t>As the automaton, I want to present the user an estimate of calories burned so that the user knows whether s/he is reaching the goals for a particular session </a:t>
                      </a:r>
                    </a:p>
                  </a:txBody>
                  <a:tcPr marL="12700" marR="12700" marT="12700" marB="0" anchor="ctr"/>
                </a:tc>
                <a:tc>
                  <a:txBody>
                    <a:bodyPr/>
                    <a:lstStyle/>
                    <a:p>
                      <a:pPr algn="r" fontAlgn="b"/>
                      <a:r>
                        <a:rPr lang="en-US" sz="1200" b="0" i="0" u="none" strike="noStrike">
                          <a:solidFill>
                            <a:srgbClr val="000000"/>
                          </a:solidFill>
                          <a:effectLst/>
                          <a:latin typeface="Calibri"/>
                        </a:rPr>
                        <a:t>Automation</a:t>
                      </a:r>
                    </a:p>
                  </a:txBody>
                  <a:tcPr marL="12700" marR="12700" marT="12700" marB="0" anchor="ctr"/>
                </a:tc>
              </a:tr>
              <a:tr h="370840">
                <a:tc>
                  <a:txBody>
                    <a:bodyPr/>
                    <a:lstStyle/>
                    <a:p>
                      <a:pPr algn="l" fontAlgn="b"/>
                      <a:r>
                        <a:rPr lang="cs-CZ" sz="1050" b="0" i="0" u="none" strike="noStrike">
                          <a:solidFill>
                            <a:srgbClr val="000000"/>
                          </a:solidFill>
                          <a:effectLst/>
                          <a:latin typeface="Calibri"/>
                        </a:rPr>
                        <a:t>154722942</a:t>
                      </a:r>
                    </a:p>
                  </a:txBody>
                  <a:tcPr marL="12700" marR="12700" marT="12700" marB="0" anchor="ctr"/>
                </a:tc>
                <a:tc>
                  <a:txBody>
                    <a:bodyPr/>
                    <a:lstStyle/>
                    <a:p>
                      <a:pPr algn="l" fontAlgn="b"/>
                      <a:r>
                        <a:rPr lang="en-US" sz="1200" b="0" i="0" u="none" strike="noStrike">
                          <a:solidFill>
                            <a:srgbClr val="000000"/>
                          </a:solidFill>
                          <a:effectLst/>
                          <a:latin typeface="Calibri"/>
                        </a:rPr>
                        <a:t>As the Meal Prep Tracker User, I need to be able to suggest to the user a daily or weekly meal plan that supports the goals the user has entered into the application</a:t>
                      </a:r>
                    </a:p>
                  </a:txBody>
                  <a:tcPr marL="12700" marR="12700" marT="12700" marB="0" anchor="ctr"/>
                </a:tc>
                <a:tc>
                  <a:txBody>
                    <a:bodyPr/>
                    <a:lstStyle/>
                    <a:p>
                      <a:pPr algn="r" fontAlgn="b"/>
                      <a:r>
                        <a:rPr lang="en-US" sz="1200" b="0" i="0" u="none" strike="noStrike">
                          <a:solidFill>
                            <a:srgbClr val="000000"/>
                          </a:solidFill>
                          <a:effectLst/>
                          <a:latin typeface="Calibri"/>
                        </a:rPr>
                        <a:t>Meal Prep</a:t>
                      </a:r>
                    </a:p>
                  </a:txBody>
                  <a:tcPr marL="12700" marR="12700" marT="12700" marB="0" anchor="ctr"/>
                </a:tc>
              </a:tr>
              <a:tr h="370840">
                <a:tc>
                  <a:txBody>
                    <a:bodyPr/>
                    <a:lstStyle/>
                    <a:p>
                      <a:pPr algn="l" fontAlgn="b"/>
                      <a:r>
                        <a:rPr lang="cs-CZ" sz="1050" b="0" i="0" u="none" strike="noStrike">
                          <a:solidFill>
                            <a:srgbClr val="000000"/>
                          </a:solidFill>
                          <a:effectLst/>
                          <a:latin typeface="Calibri"/>
                        </a:rPr>
                        <a:t>154722899</a:t>
                      </a:r>
                    </a:p>
                  </a:txBody>
                  <a:tcPr marL="12700" marR="12700" marT="12700" marB="0" anchor="ctr"/>
                </a:tc>
                <a:tc>
                  <a:txBody>
                    <a:bodyPr/>
                    <a:lstStyle/>
                    <a:p>
                      <a:pPr algn="l" fontAlgn="b"/>
                      <a:r>
                        <a:rPr lang="en-US" sz="1200" b="0" i="0" u="none" strike="noStrike">
                          <a:solidFill>
                            <a:srgbClr val="000000"/>
                          </a:solidFill>
                          <a:effectLst/>
                          <a:latin typeface="Calibri"/>
                        </a:rPr>
                        <a:t>As the Meal Prep Tracker, I need to be able to calculate the nutritional values of a meal so that the user knows how many calories, carbs, etc s/he has ingested.</a:t>
                      </a:r>
                    </a:p>
                  </a:txBody>
                  <a:tcPr marL="12700" marR="12700" marT="12700" marB="0" anchor="ctr"/>
                </a:tc>
                <a:tc>
                  <a:txBody>
                    <a:bodyPr/>
                    <a:lstStyle/>
                    <a:p>
                      <a:pPr algn="r" fontAlgn="b"/>
                      <a:r>
                        <a:rPr lang="en-US" sz="1200" b="0" i="0" u="none" strike="noStrike">
                          <a:solidFill>
                            <a:srgbClr val="000000"/>
                          </a:solidFill>
                          <a:effectLst/>
                          <a:latin typeface="Calibri"/>
                        </a:rPr>
                        <a:t>Meal Prep</a:t>
                      </a:r>
                    </a:p>
                  </a:txBody>
                  <a:tcPr marL="12700" marR="12700" marT="12700" marB="0" anchor="ctr"/>
                </a:tc>
              </a:tr>
              <a:tr h="370840">
                <a:tc>
                  <a:txBody>
                    <a:bodyPr/>
                    <a:lstStyle/>
                    <a:p>
                      <a:pPr algn="l" fontAlgn="b"/>
                      <a:r>
                        <a:rPr lang="cs-CZ" sz="1050" b="0" i="0" u="none" strike="noStrike" dirty="0">
                          <a:solidFill>
                            <a:srgbClr val="000000"/>
                          </a:solidFill>
                          <a:effectLst/>
                          <a:latin typeface="Calibri"/>
                        </a:rPr>
                        <a:t>154722975</a:t>
                      </a:r>
                    </a:p>
                  </a:txBody>
                  <a:tcPr marL="12700" marR="12700" marT="12700" marB="0" anchor="ctr"/>
                </a:tc>
                <a:tc>
                  <a:txBody>
                    <a:bodyPr/>
                    <a:lstStyle/>
                    <a:p>
                      <a:pPr algn="l" fontAlgn="b"/>
                      <a:r>
                        <a:rPr lang="en-US" sz="1200" b="0" i="0" u="none" strike="noStrike">
                          <a:solidFill>
                            <a:srgbClr val="000000"/>
                          </a:solidFill>
                          <a:effectLst/>
                          <a:latin typeface="Calibri"/>
                        </a:rPr>
                        <a:t>As the meal prep user,  I need to be able to keep track of the user's daily meal intakes so that I can inform the user of remaining nutritional requirements for the day.</a:t>
                      </a:r>
                    </a:p>
                  </a:txBody>
                  <a:tcPr marL="12700" marR="12700" marT="12700" marB="0" anchor="ctr"/>
                </a:tc>
                <a:tc>
                  <a:txBody>
                    <a:bodyPr/>
                    <a:lstStyle/>
                    <a:p>
                      <a:pPr algn="r" fontAlgn="b"/>
                      <a:r>
                        <a:rPr lang="en-US" sz="1200" b="0" i="0" u="none" strike="noStrike" dirty="0">
                          <a:solidFill>
                            <a:srgbClr val="000000"/>
                          </a:solidFill>
                          <a:effectLst/>
                          <a:latin typeface="Calibri"/>
                        </a:rPr>
                        <a:t>Meal Prep</a:t>
                      </a:r>
                    </a:p>
                  </a:txBody>
                  <a:tcPr marL="12700" marR="12700" marT="12700" marB="0" anchor="ctr"/>
                </a:tc>
              </a:tr>
            </a:tbl>
          </a:graphicData>
        </a:graphic>
      </p:graphicFrame>
    </p:spTree>
    <p:extLst>
      <p:ext uri="{BB962C8B-B14F-4D97-AF65-F5344CB8AC3E}">
        <p14:creationId xmlns:p14="http://schemas.microsoft.com/office/powerpoint/2010/main" val="96268959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175</TotalTime>
  <Words>1519</Words>
  <Application>Microsoft Macintosh PowerPoint</Application>
  <PresentationFormat>On-screen Show (16:9)</PresentationFormat>
  <Paragraphs>176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Median</vt:lpstr>
      <vt:lpstr>Term project report Met CS 633 OL s 2018</vt:lpstr>
      <vt:lpstr>Project Overview</vt:lpstr>
      <vt:lpstr>User Personas</vt:lpstr>
      <vt:lpstr>Requirements</vt:lpstr>
      <vt:lpstr>Requirements</vt:lpstr>
      <vt:lpstr>Requirements</vt:lpstr>
      <vt:lpstr>Requirements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report Met CS 633 Spring 1 2018</dc:title>
  <dc:creator>Gabriel Rua</dc:creator>
  <cp:lastModifiedBy>Gabriel Rua</cp:lastModifiedBy>
  <cp:revision>11</cp:revision>
  <dcterms:created xsi:type="dcterms:W3CDTF">2018-01-22T20:54:43Z</dcterms:created>
  <dcterms:modified xsi:type="dcterms:W3CDTF">2018-01-29T16:57:28Z</dcterms:modified>
</cp:coreProperties>
</file>