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5.xml" ContentType="application/vnd.openxmlformats-officedocument.presentationml.notesSlide+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311" r:id="rId2"/>
    <p:sldId id="310" r:id="rId3"/>
    <p:sldId id="308" r:id="rId4"/>
    <p:sldId id="307" r:id="rId5"/>
    <p:sldId id="309" r:id="rId6"/>
    <p:sldId id="306" r:id="rId7"/>
    <p:sldId id="256" r:id="rId8"/>
    <p:sldId id="290" r:id="rId9"/>
    <p:sldId id="273" r:id="rId10"/>
    <p:sldId id="257" r:id="rId11"/>
    <p:sldId id="267" r:id="rId12"/>
    <p:sldId id="285" r:id="rId13"/>
    <p:sldId id="266" r:id="rId14"/>
    <p:sldId id="265" r:id="rId15"/>
    <p:sldId id="291" r:id="rId16"/>
    <p:sldId id="296" r:id="rId17"/>
    <p:sldId id="272" r:id="rId18"/>
    <p:sldId id="305" r:id="rId19"/>
    <p:sldId id="281" r:id="rId20"/>
    <p:sldId id="282" r:id="rId21"/>
    <p:sldId id="318" r:id="rId22"/>
    <p:sldId id="319" r:id="rId23"/>
    <p:sldId id="320" r:id="rId24"/>
    <p:sldId id="321" r:id="rId25"/>
    <p:sldId id="274" r:id="rId26"/>
    <p:sldId id="279" r:id="rId27"/>
    <p:sldId id="278" r:id="rId28"/>
    <p:sldId id="280" r:id="rId29"/>
    <p:sldId id="314" r:id="rId30"/>
    <p:sldId id="315" r:id="rId31"/>
    <p:sldId id="316" r:id="rId32"/>
    <p:sldId id="317" r:id="rId33"/>
    <p:sldId id="284" r:id="rId34"/>
    <p:sldId id="288" r:id="rId35"/>
    <p:sldId id="312" r:id="rId36"/>
    <p:sldId id="313" r:id="rId37"/>
    <p:sldId id="289" r:id="rId38"/>
    <p:sldId id="298" r:id="rId39"/>
    <p:sldId id="293" r:id="rId40"/>
    <p:sldId id="292" r:id="rId41"/>
    <p:sldId id="322" r:id="rId42"/>
    <p:sldId id="295"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8"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8047"/>
    <a:srgbClr val="FD8008"/>
    <a:srgbClr val="000000"/>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96"/>
    <p:restoredTop sz="94631"/>
  </p:normalViewPr>
  <p:slideViewPr>
    <p:cSldViewPr snapToGrid="0" snapToObjects="1">
      <p:cViewPr varScale="1">
        <p:scale>
          <a:sx n="129" d="100"/>
          <a:sy n="129" d="100"/>
        </p:scale>
        <p:origin x="552"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DB7-F844-93BD-036ACAB576D1}"/>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DB7-F844-93BD-036ACAB576D1}"/>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DB7-F844-93BD-036ACAB576D1}"/>
            </c:ext>
          </c:extLst>
        </c:ser>
        <c:dLbls>
          <c:showLegendKey val="0"/>
          <c:showVal val="0"/>
          <c:showCatName val="0"/>
          <c:showSerName val="0"/>
          <c:showPercent val="0"/>
          <c:showBubbleSize val="0"/>
        </c:dLbls>
        <c:smooth val="0"/>
        <c:axId val="2133387976"/>
        <c:axId val="2135896056"/>
      </c:lineChart>
      <c:catAx>
        <c:axId val="2133387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5896056"/>
        <c:crosses val="autoZero"/>
        <c:auto val="1"/>
        <c:lblAlgn val="ctr"/>
        <c:lblOffset val="100"/>
        <c:noMultiLvlLbl val="0"/>
      </c:catAx>
      <c:valAx>
        <c:axId val="2135896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3387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2-17T16:43:49.253" idx="6">
    <p:pos x="10" y="10"/>
    <p:text>Zac Week 1 Feedback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p:text>
    <p:extLst>
      <p:ext uri="{C676402C-5697-4E1C-873F-D02D1690AC5C}">
        <p15:threadingInfo xmlns:p15="http://schemas.microsoft.com/office/powerpoint/2012/main" timeZoneBias="-60"/>
      </p:ext>
    </p:extLst>
  </p:cm>
  <p:cm authorId="1" dt="2018-02-17T16:48:56.940" idx="13">
    <p:pos x="10" y="106"/>
    <p:text>Zac Week 2 Feedback
Your persona deliverable is excellent - I get a great sense of the potential users of the system, and their potential needs and desires.</p:text>
    <p:extLst>
      <p:ext uri="{C676402C-5697-4E1C-873F-D02D1690AC5C}">
        <p15:threadingInfo xmlns:p15="http://schemas.microsoft.com/office/powerpoint/2012/main" timeZoneBias="-60">
          <p15:parentCm authorId="1" idx="6"/>
        </p15:threadingInfo>
      </p:ext>
    </p:extLst>
  </p:cm>
  <p:cm authorId="1" dt="2018-02-17T16:49:20.318" idx="14">
    <p:pos x="10" y="202"/>
    <p:text>Zac Week 3 Feedback
First off, I really like the update to the persona's page - it's much cleaner and easier to get the full picture, great job there.</p:text>
    <p:extLst>
      <p:ext uri="{C676402C-5697-4E1C-873F-D02D1690AC5C}">
        <p15:threadingInfo xmlns:p15="http://schemas.microsoft.com/office/powerpoint/2012/main" timeZoneBias="-60">
          <p15:parentCm authorId="1" idx="6"/>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2-18T13:00:37.408" idx="16">
    <p:pos x="10" y="10"/>
    <p:text>Do we want to add such a chart?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2-17T16:49:46.076" idx="15">
    <p:pos x="10" y="10"/>
    <p:text>Zac Week 3 Feedback
Great job on the CI List - I like how you've already identified roles/responsibilities for the upcoming deliverables - shows really good organization and foresight. As for the estimation record - everything looks good.</p:text>
    <p:extLst>
      <p:ext uri="{C676402C-5697-4E1C-873F-D02D1690AC5C}">
        <p15:threadingInfo xmlns:p15="http://schemas.microsoft.com/office/powerpoint/2012/main" timeZoneBias="-60"/>
      </p:ext>
    </p:extLst>
  </p:cm>
  <p:cm authorId="1" dt="2018-02-18T13:02:01.657" idx="17">
    <p:pos x="106" y="106"/>
    <p:text>Is the list up to date?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2-17T16:44:53.973" idx="7">
    <p:pos x="10" y="10"/>
    <p:text>Zac's Week 3 Feedback: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2-18T14:17:11.548" idx="18">
    <p:pos x="10" y="10"/>
    <p:text>Pivotal not updated to reflect this structure.  </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2-17T16:47:37.817" idx="11">
    <p:pos x="10" y="10"/>
    <p:text>Zac Week 1 Feedback
Very impressed with the organization of the epics. I enjoy how they are organized in a nice, clear "happy path" to deliver the value to the user.</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2-17T16:46:46.189" idx="10">
    <p:pos x="10" y="10"/>
    <p:text>Zac's Week 4 Feedback
Moving on, your use-cases are beyond excellent - some of the most professional, and thorough ones I've seen; great job there! </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2-17T16:45:15.587" idx="8">
    <p:pos x="10" y="10"/>
    <p:text>Zac Week 4 Feedback
One comment/insight that I did have is that your State Transition Diagrams look great - but they might be missing a few transitions. It appears as if they only capture the "happy path", i.e. what happens when everything goes "correctly". For instance - what happens when a user's login isn't successful? What's interesting is that in your use-case diagrams, you do capture these states, but it's just missing in the actual State Transition Diagram for Login/Registration; so there's a slight disconnect there.</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2-17T16:46:28.680" idx="9">
    <p:pos x="10" y="10"/>
    <p:text>Zac's Week 4 Feedback
I am very impressed by your Component Interaction Diagram - I really enjoy the format that you used, very clear and concise.</p:text>
    <p:extLst>
      <p:ext uri="{C676402C-5697-4E1C-873F-D02D1690AC5C}">
        <p15:threadingInfo xmlns:p15="http://schemas.microsoft.com/office/powerpoint/2012/main" timeZoneBias="-60"/>
      </p:ext>
    </p:extLst>
  </p:cm>
</p:cmLst>
</file>

<file path=ppt/drawings/drawing1.xml><?xml version="1.0" encoding="utf-8"?>
<c:userShapes xmlns:c="http://schemas.openxmlformats.org/drawingml/2006/chart">
  <cdr:relSizeAnchor xmlns:cdr="http://schemas.openxmlformats.org/drawingml/2006/chartDrawing">
    <cdr:from>
      <cdr:x>0.28312</cdr:x>
      <cdr:y>0.36308</cdr:y>
    </cdr:from>
    <cdr:to>
      <cdr:x>0.71688</cdr:x>
      <cdr:y>0.63692</cdr:y>
    </cdr:to>
    <cdr:sp macro="" textlink="">
      <cdr:nvSpPr>
        <cdr:cNvPr id="2" name="Rectangle 1">
          <a:extLst xmlns:a="http://schemas.openxmlformats.org/drawingml/2006/main">
            <a:ext uri="{FF2B5EF4-FFF2-40B4-BE49-F238E27FC236}">
              <a16:creationId xmlns:a16="http://schemas.microsoft.com/office/drawing/2014/main" id="{7DA44588-35AF-FF40-93C6-06DC83BDCF3A}"/>
            </a:ext>
          </a:extLst>
        </cdr:cNvPr>
        <cdr:cNvSpPr/>
      </cdr:nvSpPr>
      <cdr:spPr>
        <a:xfrm xmlns:a="http://schemas.openxmlformats.org/drawingml/2006/main">
          <a:off x="2308429" y="1224260"/>
          <a:ext cx="3536546" cy="923330"/>
        </a:xfrm>
        <a:prstGeom xmlns:a="http://schemas.openxmlformats.org/drawingml/2006/main" prst="rect">
          <a:avLst/>
        </a:prstGeom>
        <a:noFill xmlns:a="http://schemas.openxmlformats.org/drawingml/2006/main"/>
      </cdr:spPr>
      <cdr:txBody>
        <a:bodyPr xmlns:a="http://schemas.openxmlformats.org/drawingml/2006/main" wrap="none" lIns="91440" tIns="45720" rIns="91440" bIns="45720">
          <a:spAutoFit/>
        </a:bodyPr>
        <a:lstStyle xmlns:a="http://schemas.openxmlformats.org/drawingml/2006/main"/>
        <a:p xmlns:a="http://schemas.openxmlformats.org/drawingml/2006/main">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Placeholder</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A9A2D-E852-3844-9DB4-1B4DAD75F3D7}" type="datetimeFigureOut">
              <a:rPr lang="en-US" smtClean="0"/>
              <a:t>2/24/18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A579F-9BF5-CC4C-8D8C-36F12F760E42}" type="slidenum">
              <a:rPr lang="en-US" smtClean="0"/>
              <a:t>‹#›</a:t>
            </a:fld>
            <a:endParaRPr lang="en-US"/>
          </a:p>
        </p:txBody>
      </p:sp>
    </p:spTree>
    <p:extLst>
      <p:ext uri="{BB962C8B-B14F-4D97-AF65-F5344CB8AC3E}">
        <p14:creationId xmlns:p14="http://schemas.microsoft.com/office/powerpoint/2010/main" val="75795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a:t>
            </a:fld>
            <a:endParaRPr lang="en-US"/>
          </a:p>
        </p:txBody>
      </p:sp>
    </p:spTree>
    <p:extLst>
      <p:ext uri="{BB962C8B-B14F-4D97-AF65-F5344CB8AC3E}">
        <p14:creationId xmlns:p14="http://schemas.microsoft.com/office/powerpoint/2010/main" val="197760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a:t>
            </a:fld>
            <a:endParaRPr lang="en-US"/>
          </a:p>
        </p:txBody>
      </p:sp>
    </p:spTree>
    <p:extLst>
      <p:ext uri="{BB962C8B-B14F-4D97-AF65-F5344CB8AC3E}">
        <p14:creationId xmlns:p14="http://schemas.microsoft.com/office/powerpoint/2010/main" val="2112193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 Phone image</a:t>
            </a:r>
            <a:r>
              <a:rPr lang="en-US" baseline="0" dirty="0"/>
              <a:t> created with https://</a:t>
            </a:r>
            <a:r>
              <a:rPr lang="en-US" baseline="0" dirty="0" err="1"/>
              <a:t>placeit.net</a:t>
            </a:r>
            <a:r>
              <a:rPr lang="en-US" baseline="0" dirty="0"/>
              <a:t>/stages/frontal-mockup-of-a-white-iphone-6-plus-over-a-transparent-background-a11471</a:t>
            </a:r>
          </a:p>
          <a:p>
            <a:r>
              <a:rPr lang="en-US" baseline="0" dirty="0" err="1"/>
              <a:t>FitForMe</a:t>
            </a:r>
            <a:r>
              <a:rPr lang="en-US" baseline="0" dirty="0"/>
              <a:t> Logo created with https://</a:t>
            </a:r>
            <a:r>
              <a:rPr lang="en-US" baseline="0" dirty="0" err="1"/>
              <a:t>www.tailorbrands.com</a:t>
            </a:r>
            <a:r>
              <a:rPr lang="en-US" baseline="0" dirty="0"/>
              <a:t>/</a:t>
            </a:r>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7</a:t>
            </a:fld>
            <a:endParaRPr lang="en-US"/>
          </a:p>
        </p:txBody>
      </p:sp>
    </p:spTree>
    <p:extLst>
      <p:ext uri="{BB962C8B-B14F-4D97-AF65-F5344CB8AC3E}">
        <p14:creationId xmlns:p14="http://schemas.microsoft.com/office/powerpoint/2010/main" val="93045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11</a:t>
            </a:fld>
            <a:endParaRPr lang="en-US"/>
          </a:p>
        </p:txBody>
      </p:sp>
    </p:spTree>
    <p:extLst>
      <p:ext uri="{BB962C8B-B14F-4D97-AF65-F5344CB8AC3E}">
        <p14:creationId xmlns:p14="http://schemas.microsoft.com/office/powerpoint/2010/main" val="2926514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7A579F-9BF5-CC4C-8D8C-36F12F760E42}" type="slidenum">
              <a:rPr lang="en-US" smtClean="0"/>
              <a:t>27</a:t>
            </a:fld>
            <a:endParaRPr lang="en-US"/>
          </a:p>
        </p:txBody>
      </p:sp>
    </p:spTree>
    <p:extLst>
      <p:ext uri="{BB962C8B-B14F-4D97-AF65-F5344CB8AC3E}">
        <p14:creationId xmlns:p14="http://schemas.microsoft.com/office/powerpoint/2010/main" val="337385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2/24/18</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2/24/18</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CBBBF805-5D4B-8F4E-93F2-E4965DAE73BF}" type="datetimeFigureOut">
              <a:rPr lang="en-US" smtClean="0"/>
              <a:t>2/24/18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BBBF805-5D4B-8F4E-93F2-E4965DAE73BF}" type="datetimeFigureOut">
              <a:rPr lang="en-US" smtClean="0"/>
              <a:t>2/24/18</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pic>
        <p:nvPicPr>
          <p:cNvPr id="20" name="Picture 19">
            <a:extLst>
              <a:ext uri="{FF2B5EF4-FFF2-40B4-BE49-F238E27FC236}">
                <a16:creationId xmlns:a16="http://schemas.microsoft.com/office/drawing/2014/main" id="{F50F942A-3334-2645-BC46-7B49D51424BD}"/>
              </a:ext>
            </a:extLst>
          </p:cNvPr>
          <p:cNvPicPr>
            <a:picLocks noChangeAspect="1"/>
          </p:cNvPicPr>
          <p:nvPr userDrawn="1"/>
        </p:nvPicPr>
        <p:blipFill>
          <a:blip r:embed="rId2"/>
          <a:stretch>
            <a:fillRect/>
          </a:stretch>
        </p:blipFill>
        <p:spPr>
          <a:xfrm>
            <a:off x="7649755" y="78057"/>
            <a:ext cx="1179576" cy="9164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2/24/18</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12371"/>
            <a:ext cx="8153400" cy="652463"/>
          </a:xfrm>
        </p:spPr>
        <p:txBody>
          <a:bodyPr anchor="ctr"/>
          <a:lstStyle>
            <a:lvl1pPr>
              <a:defRPr/>
            </a:lvl1pPr>
          </a:lstStyle>
          <a:p>
            <a:r>
              <a:rPr kumimoji="0" lang="en-US" dirty="0"/>
              <a:t>Click to edit Master title style</a:t>
            </a:r>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2/24/18</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BBF805-5D4B-8F4E-93F2-E4965DAE73BF}" type="datetimeFigureOut">
              <a:rPr lang="en-US" smtClean="0"/>
              <a:t>2/24/18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11480"/>
            <a:ext cx="8077200" cy="652463"/>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CBBBF805-5D4B-8F4E-93F2-E4965DAE73BF}" type="datetimeFigureOut">
              <a:rPr lang="en-US" smtClean="0"/>
              <a:t>2/24/18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2/24/18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pic>
        <p:nvPicPr>
          <p:cNvPr id="16" name="Picture 15">
            <a:extLst>
              <a:ext uri="{FF2B5EF4-FFF2-40B4-BE49-F238E27FC236}">
                <a16:creationId xmlns:a16="http://schemas.microsoft.com/office/drawing/2014/main" id="{4F3582AF-B39C-4646-8BE9-F3EA0392F15B}"/>
              </a:ext>
            </a:extLst>
          </p:cNvPr>
          <p:cNvPicPr>
            <a:picLocks noChangeAspect="1"/>
          </p:cNvPicPr>
          <p:nvPr userDrawn="1"/>
        </p:nvPicPr>
        <p:blipFill>
          <a:blip r:embed="rId13"/>
          <a:stretch>
            <a:fillRect/>
          </a:stretch>
        </p:blipFill>
        <p:spPr>
          <a:xfrm>
            <a:off x="7649755" y="78057"/>
            <a:ext cx="1179576" cy="916485"/>
          </a:xfrm>
          <a:prstGeom prst="rect">
            <a:avLst/>
          </a:prstGeom>
        </p:spPr>
      </p:pic>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2/24/18</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22" name="Title Placeholder 21"/>
          <p:cNvSpPr>
            <a:spLocks noGrp="1"/>
          </p:cNvSpPr>
          <p:nvPr>
            <p:ph type="title"/>
          </p:nvPr>
        </p:nvSpPr>
        <p:spPr>
          <a:xfrm>
            <a:off x="609600" y="361017"/>
            <a:ext cx="8153400" cy="742950"/>
          </a:xfrm>
          <a:prstGeom prst="rect">
            <a:avLst/>
          </a:prstGeom>
        </p:spPr>
        <p:txBody>
          <a:bodyPr vert="horz" anchor="ctr">
            <a:normAutofit/>
          </a:bodyPr>
          <a:lstStyle/>
          <a:p>
            <a:r>
              <a:rPr kumimoji="0"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gvaccaro21/CS633---Term-Project/blob/master/Module%203%20Deliverables/DRAFT%20-%20Configuration%20Items%20List_v0.1-%202.6.18.xlsx" TargetMode="External"/><Relationship Id="rId3" Type="http://schemas.openxmlformats.org/officeDocument/2006/relationships/hyperlink" Target="https://github.com/gvaccaro21/CS633---Term-Project/blob/master/Module%202%20Deliverables/CS633_Mod1_Term_Project_Group4_Section3_Personas.docx" TargetMode="External"/><Relationship Id="rId7" Type="http://schemas.openxmlformats.org/officeDocument/2006/relationships/hyperlink" Target="https://github.com/gvaccaro21/CS633---Term-Project" TargetMode="External"/><Relationship Id="rId2" Type="http://schemas.openxmlformats.org/officeDocument/2006/relationships/hyperlink" Target="https://github.com/gvaccaro21/CS633---Term-Project/blob/master/Module%201%20Deliverables/Updated_CS633_Mod1_Term_Project_Group4_Section3_Project_Scope.docx" TargetMode="External"/><Relationship Id="rId1" Type="http://schemas.openxmlformats.org/officeDocument/2006/relationships/slideLayout" Target="../slideLayouts/slideLayout2.xml"/><Relationship Id="rId6" Type="http://schemas.openxmlformats.org/officeDocument/2006/relationships/hyperlink" Target="https://github.com/gvaccaro21/CS633---Term-Project/blob/master/Module%204%20Deliverables/Use%20Cases/CS633_Zac3_Module_4_Use_Cases.docx" TargetMode="External"/><Relationship Id="rId5" Type="http://schemas.openxmlformats.org/officeDocument/2006/relationships/hyperlink" Target="https://github.com/gvaccaro21/CS633---Term-Project/blob/master/Module%203%20Deliverables/CS633_Mod3_Term_Project_Group4_Section3_Estimation_Record.xlsx" TargetMode="External"/><Relationship Id="rId10" Type="http://schemas.openxmlformats.org/officeDocument/2006/relationships/comments" Target="../comments/comment3.xml"/><Relationship Id="rId4" Type="http://schemas.openxmlformats.org/officeDocument/2006/relationships/hyperlink" Target="https://www.pivotaltracker.com/n/projects/2143631" TargetMode="External"/><Relationship Id="rId9" Type="http://schemas.openxmlformats.org/officeDocument/2006/relationships/hyperlink" Target="https://github.com/gvaccaro21/CS633---Term-Project/tree/master/Module%204%20Deliverables/State%20Transition%20Diagrams" TargetMode="Externa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4.xml"/><Relationship Id="rId4" Type="http://schemas.openxmlformats.org/officeDocument/2006/relationships/comments" Target="../comments/commen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fitforme.herokuapp.c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5.wdp"/><Relationship Id="rId2" Type="http://schemas.openxmlformats.org/officeDocument/2006/relationships/image" Target="../media/image47.png"/><Relationship Id="rId1" Type="http://schemas.openxmlformats.org/officeDocument/2006/relationships/slideLayout" Target="../slideLayouts/slideLayout2.xml"/><Relationship Id="rId6" Type="http://schemas.microsoft.com/office/2007/relationships/hdphoto" Target="../media/hdphoto4.wdp"/><Relationship Id="rId5" Type="http://schemas.microsoft.com/office/2007/relationships/hdphoto" Target="../media/hdphoto3.wdp"/><Relationship Id="rId4" Type="http://schemas.microsoft.com/office/2007/relationships/hdphoto" Target="../media/hdphoto2.wd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88B64DC-B194-4247-9A4B-7250FD8CA703}"/>
              </a:ext>
            </a:extLst>
          </p:cNvPr>
          <p:cNvSpPr>
            <a:spLocks noGrp="1"/>
          </p:cNvSpPr>
          <p:nvPr>
            <p:ph type="body" idx="1"/>
          </p:nvPr>
        </p:nvSpPr>
        <p:spPr/>
        <p:txBody>
          <a:bodyPr/>
          <a:lstStyle/>
          <a:p>
            <a:r>
              <a:rPr lang="en-US" dirty="0"/>
              <a:t>Review</a:t>
            </a:r>
          </a:p>
        </p:txBody>
      </p:sp>
      <p:sp>
        <p:nvSpPr>
          <p:cNvPr id="5" name="Title 4">
            <a:extLst>
              <a:ext uri="{FF2B5EF4-FFF2-40B4-BE49-F238E27FC236}">
                <a16:creationId xmlns:a16="http://schemas.microsoft.com/office/drawing/2014/main" id="{41F79BE7-F06D-FC4E-9E44-0EAE1230EF59}"/>
              </a:ext>
            </a:extLst>
          </p:cNvPr>
          <p:cNvSpPr>
            <a:spLocks noGrp="1"/>
          </p:cNvSpPr>
          <p:nvPr>
            <p:ph type="title"/>
          </p:nvPr>
        </p:nvSpPr>
        <p:spPr/>
        <p:txBody>
          <a:bodyPr>
            <a:normAutofit fontScale="90000"/>
          </a:bodyPr>
          <a:lstStyle/>
          <a:p>
            <a:r>
              <a:rPr lang="en-US" dirty="0"/>
              <a:t>Weekly Feedback</a:t>
            </a:r>
          </a:p>
        </p:txBody>
      </p:sp>
    </p:spTree>
    <p:extLst>
      <p:ext uri="{BB962C8B-B14F-4D97-AF65-F5344CB8AC3E}">
        <p14:creationId xmlns:p14="http://schemas.microsoft.com/office/powerpoint/2010/main" val="380647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909257065"/>
              </p:ext>
            </p:extLst>
          </p:nvPr>
        </p:nvGraphicFramePr>
        <p:xfrm>
          <a:off x="612775" y="1200150"/>
          <a:ext cx="8153406" cy="3842199"/>
        </p:xfrm>
        <a:graphic>
          <a:graphicData uri="http://schemas.openxmlformats.org/drawingml/2006/table">
            <a:tbl>
              <a:tblPr firstRow="1" bandRow="1">
                <a:tableStyleId>{85BE263C-DBD7-4A20-BB59-AAB30ACAA65A}</a:tableStyleId>
              </a:tblPr>
              <a:tblGrid>
                <a:gridCol w="1170481">
                  <a:extLst>
                    <a:ext uri="{9D8B030D-6E8A-4147-A177-3AD203B41FA5}">
                      <a16:colId xmlns:a16="http://schemas.microsoft.com/office/drawing/2014/main" val="20000"/>
                    </a:ext>
                  </a:extLst>
                </a:gridCol>
                <a:gridCol w="585345">
                  <a:extLst>
                    <a:ext uri="{9D8B030D-6E8A-4147-A177-3AD203B41FA5}">
                      <a16:colId xmlns:a16="http://schemas.microsoft.com/office/drawing/2014/main" val="20001"/>
                    </a:ext>
                  </a:extLst>
                </a:gridCol>
                <a:gridCol w="1662574">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58691">
                  <a:extLst>
                    <a:ext uri="{9D8B030D-6E8A-4147-A177-3AD203B41FA5}">
                      <a16:colId xmlns:a16="http://schemas.microsoft.com/office/drawing/2014/main" val="20004"/>
                    </a:ext>
                  </a:extLst>
                </a:gridCol>
                <a:gridCol w="2311517">
                  <a:extLst>
                    <a:ext uri="{9D8B030D-6E8A-4147-A177-3AD203B41FA5}">
                      <a16:colId xmlns:a16="http://schemas.microsoft.com/office/drawing/2014/main" val="20005"/>
                    </a:ext>
                  </a:extLst>
                </a:gridCol>
                <a:gridCol w="876725">
                  <a:extLst>
                    <a:ext uri="{9D8B030D-6E8A-4147-A177-3AD203B41FA5}">
                      <a16:colId xmlns:a16="http://schemas.microsoft.com/office/drawing/2014/main" val="20006"/>
                    </a:ext>
                  </a:extLst>
                </a:gridCol>
                <a:gridCol w="1179793">
                  <a:extLst>
                    <a:ext uri="{9D8B030D-6E8A-4147-A177-3AD203B41FA5}">
                      <a16:colId xmlns:a16="http://schemas.microsoft.com/office/drawing/2014/main" val="20007"/>
                    </a:ext>
                  </a:extLst>
                </a:gridCol>
              </a:tblGrid>
              <a:tr h="428838">
                <a:tc>
                  <a:txBody>
                    <a:bodyPr/>
                    <a:lstStyle/>
                    <a:p>
                      <a:r>
                        <a:rPr lang="en-US" sz="1400" dirty="0"/>
                        <a:t>Project:</a:t>
                      </a:r>
                    </a:p>
                  </a:txBody>
                  <a:tcPr marT="34290" marB="34290"/>
                </a:tc>
                <a:tc gridSpan="7">
                  <a:txBody>
                    <a:bodyPr/>
                    <a:lstStyle/>
                    <a:p>
                      <a:r>
                        <a:rPr lang="en-US" sz="1400" dirty="0"/>
                        <a:t>Fit For Me,</a:t>
                      </a:r>
                      <a:r>
                        <a:rPr lang="en-US" sz="1400" baseline="0" dirty="0"/>
                        <a:t> a Fitness and Health </a:t>
                      </a:r>
                      <a:r>
                        <a:rPr lang="en-US" sz="1400" dirty="0"/>
                        <a:t>Website and App</a:t>
                      </a:r>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1121">
                <a:tc>
                  <a:txBody>
                    <a:bodyPr/>
                    <a:lstStyle/>
                    <a:p>
                      <a:r>
                        <a:rPr lang="en-US" sz="1400" dirty="0"/>
                        <a:t>Objective</a:t>
                      </a:r>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a:t>To create a web-based application for users to create an account and enter body measurements and current reps in the gym, then users can go in and create new entries showing their improvements from their previous entries.</a:t>
                      </a:r>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85800">
                <a:tc>
                  <a:txBody>
                    <a:bodyPr/>
                    <a:lstStyle/>
                    <a:p>
                      <a:r>
                        <a:rPr lang="en-US" sz="1400" dirty="0"/>
                        <a:t>High Level Customer Features</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a:t>Design workout routines</a:t>
                      </a:r>
                    </a:p>
                    <a:p>
                      <a:pPr marL="285750" indent="-285750">
                        <a:buFont typeface="Arial"/>
                        <a:buChar char="•"/>
                      </a:pPr>
                      <a:r>
                        <a:rPr lang="en-US" sz="1400" baseline="0" dirty="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a:t>Measure </a:t>
                      </a:r>
                      <a:r>
                        <a:rPr lang="en-US" sz="1400" baseline="0" dirty="0"/>
                        <a:t>performance</a:t>
                      </a:r>
                      <a:endParaRPr lang="en-US" sz="1400" dirty="0"/>
                    </a:p>
                    <a:p>
                      <a:pPr marL="285750" indent="-285750">
                        <a:buFont typeface="Arial"/>
                        <a:buChar char="•"/>
                      </a:pPr>
                      <a:r>
                        <a:rPr lang="en-US" sz="1400" dirty="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a:t>In-app meal planner</a:t>
                      </a:r>
                    </a:p>
                    <a:p>
                      <a:pPr marL="285750" indent="-285750">
                        <a:buFont typeface="Arial"/>
                        <a:buChar char="•"/>
                      </a:pPr>
                      <a:r>
                        <a:rPr lang="en-US" sz="1400" dirty="0"/>
                        <a:t>Find training partners</a:t>
                      </a:r>
                      <a:r>
                        <a:rPr lang="en-US" sz="1400" baseline="0" dirty="0"/>
                        <a:t> and personal trainers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2"/>
                  </a:ext>
                </a:extLst>
              </a:tr>
              <a:tr h="274320">
                <a:tc gridSpan="4">
                  <a:txBody>
                    <a:bodyPr/>
                    <a:lstStyle/>
                    <a:p>
                      <a:r>
                        <a:rPr lang="en-US" sz="1400" dirty="0"/>
                        <a:t>Project Team</a:t>
                      </a:r>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a:t>Milestones</a:t>
                      </a:r>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Katkici</a:t>
                      </a:r>
                      <a:r>
                        <a:rPr lang="en-US" sz="1400" dirty="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a:t>Concept &amp;</a:t>
                      </a:r>
                      <a:r>
                        <a:rPr lang="en-US" sz="1400" baseline="0" dirty="0"/>
                        <a:t> Scope </a:t>
                      </a:r>
                      <a:r>
                        <a:rPr lang="en-US" sz="1400" dirty="0"/>
                        <a:t>Defined</a:t>
                      </a:r>
                      <a:endParaRPr lang="en-US" sz="1400" baseline="0" dirty="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23</a:t>
                      </a:r>
                    </a:p>
                  </a:txBody>
                  <a:tcPr marT="34290" marB="34290">
                    <a:lnT w="28575" cap="flat" cmpd="sng" algn="ctr">
                      <a:solidFill>
                        <a:prstClr val="black"/>
                      </a:solidFill>
                      <a:prstDash val="solid"/>
                      <a:round/>
                      <a:headEnd type="none" w="med" len="med"/>
                      <a:tailEnd type="none" w="med" len="med"/>
                    </a:lnT>
                    <a:solidFill>
                      <a:schemeClr val="bg1"/>
                    </a:solidFill>
                  </a:tcPr>
                </a:tc>
                <a:extLst>
                  <a:ext uri="{0D108BD9-81ED-4DB2-BD59-A6C34878D82A}">
                    <a16:rowId xmlns:a16="http://schemas.microsoft.com/office/drawing/2014/main" val="10004"/>
                  </a:ext>
                </a:extLst>
              </a:tr>
              <a:tr h="274320">
                <a:tc gridSpan="2">
                  <a:txBody>
                    <a:bodyPr/>
                    <a:lstStyle/>
                    <a:p>
                      <a:r>
                        <a:rPr lang="en-US" sz="1400" dirty="0"/>
                        <a:t>Rua, G.</a:t>
                      </a:r>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a:t>Requirements</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Personas &amp; Requirements</a:t>
                      </a:r>
                      <a:r>
                        <a:rPr lang="en-US" sz="1400" baseline="0" dirty="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Jan 30</a:t>
                      </a:r>
                    </a:p>
                  </a:txBody>
                  <a:tcPr marT="34290" marB="34290">
                    <a:solidFill>
                      <a:schemeClr val="bg1"/>
                    </a:solidFill>
                  </a:tcPr>
                </a:tc>
                <a:extLst>
                  <a:ext uri="{0D108BD9-81ED-4DB2-BD59-A6C34878D82A}">
                    <a16:rowId xmlns:a16="http://schemas.microsoft.com/office/drawing/2014/main" val="10005"/>
                  </a:ext>
                </a:extLst>
              </a:tr>
              <a:tr h="274320">
                <a:tc gridSpan="2">
                  <a:txBody>
                    <a:bodyPr/>
                    <a:lstStyle/>
                    <a:p>
                      <a:r>
                        <a:rPr lang="en-US" sz="1400" dirty="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a:t>Developer</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E</a:t>
                      </a:r>
                      <a:r>
                        <a:rPr lang="en-US" sz="1400" baseline="0" dirty="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6</a:t>
                      </a:r>
                    </a:p>
                  </a:txBody>
                  <a:tcPr marT="34290" marB="34290">
                    <a:solidFill>
                      <a:schemeClr val="bg1"/>
                    </a:solidFill>
                  </a:tcPr>
                </a:tc>
                <a:extLst>
                  <a:ext uri="{0D108BD9-81ED-4DB2-BD59-A6C34878D82A}">
                    <a16:rowId xmlns:a16="http://schemas.microsoft.com/office/drawing/2014/main" val="10006"/>
                  </a:ext>
                </a:extLst>
              </a:tr>
              <a:tr h="274320">
                <a:tc gridSpan="2">
                  <a:txBody>
                    <a:bodyPr/>
                    <a:lstStyle/>
                    <a:p>
                      <a:r>
                        <a:rPr lang="en-US" sz="1400" dirty="0"/>
                        <a:t>Thrall, P.</a:t>
                      </a:r>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PM</a:t>
                      </a:r>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Use Cases &amp; Interactions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13</a:t>
                      </a:r>
                    </a:p>
                  </a:txBody>
                  <a:tcPr marT="34290" marB="34290">
                    <a:solidFill>
                      <a:schemeClr val="bg1"/>
                    </a:solidFill>
                  </a:tcPr>
                </a:tc>
                <a:extLst>
                  <a:ext uri="{0D108BD9-81ED-4DB2-BD59-A6C34878D82A}">
                    <a16:rowId xmlns:a16="http://schemas.microsoft.com/office/drawing/2014/main" val="10007"/>
                  </a:ext>
                </a:extLst>
              </a:tr>
              <a:tr h="274320">
                <a:tc gridSpan="2">
                  <a:txBody>
                    <a:bodyPr/>
                    <a:lstStyle/>
                    <a:p>
                      <a:r>
                        <a:rPr lang="en-US" sz="1400" dirty="0"/>
                        <a:t>Vaccaro,</a:t>
                      </a:r>
                      <a:r>
                        <a:rPr lang="en-US" sz="1400" baseline="0" dirty="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a:t>Tester</a:t>
                      </a:r>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a:t>Mock-ups</a:t>
                      </a:r>
                      <a:r>
                        <a:rPr lang="en-US" sz="1400" baseline="0" dirty="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20</a:t>
                      </a:r>
                    </a:p>
                  </a:txBody>
                  <a:tcPr marT="34290" marB="34290">
                    <a:solidFill>
                      <a:schemeClr val="bg1"/>
                    </a:solidFill>
                  </a:tcPr>
                </a:tc>
                <a:extLst>
                  <a:ext uri="{0D108BD9-81ED-4DB2-BD59-A6C34878D82A}">
                    <a16:rowId xmlns:a16="http://schemas.microsoft.com/office/drawing/2014/main" val="10008"/>
                  </a:ext>
                </a:extLst>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a:t>Testing &amp; Launch</a:t>
                      </a:r>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a:t>Feb 27</a:t>
                      </a:r>
                    </a:p>
                  </a:txBody>
                  <a:tcPr marT="34290" marB="34290">
                    <a:lnB w="28575" cap="flat" cmpd="sng" algn="ctr">
                      <a:solidFill>
                        <a:prstClr val="black"/>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Title 4">
            <a:extLst>
              <a:ext uri="{FF2B5EF4-FFF2-40B4-BE49-F238E27FC236}">
                <a16:creationId xmlns:a16="http://schemas.microsoft.com/office/drawing/2014/main" id="{81B3B35F-13F8-F741-A959-F68900763B2B}"/>
              </a:ext>
            </a:extLst>
          </p:cNvPr>
          <p:cNvSpPr>
            <a:spLocks noGrp="1"/>
          </p:cNvSpPr>
          <p:nvPr>
            <p:ph type="title"/>
          </p:nvPr>
        </p:nvSpPr>
        <p:spPr/>
        <p:txBody>
          <a:bodyPr>
            <a:normAutofit fontScale="90000"/>
          </a:bodyPr>
          <a:lstStyle/>
          <a:p>
            <a:r>
              <a:rPr lang="en-US" dirty="0"/>
              <a:t>Project Overview</a:t>
            </a:r>
          </a:p>
        </p:txBody>
      </p:sp>
    </p:spTree>
    <p:extLst>
      <p:ext uri="{BB962C8B-B14F-4D97-AF65-F5344CB8AC3E}">
        <p14:creationId xmlns:p14="http://schemas.microsoft.com/office/powerpoint/2010/main" val="363770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D5C37F54-5F6F-F546-8424-9F6C71A2D1BD}"/>
              </a:ext>
            </a:extLst>
          </p:cNvPr>
          <p:cNvGraphicFramePr>
            <a:graphicFrameLocks noGrp="1"/>
          </p:cNvGraphicFramePr>
          <p:nvPr>
            <p:extLst>
              <p:ext uri="{D42A27DB-BD31-4B8C-83A1-F6EECF244321}">
                <p14:modId xmlns:p14="http://schemas.microsoft.com/office/powerpoint/2010/main" val="3589428906"/>
              </p:ext>
            </p:extLst>
          </p:nvPr>
        </p:nvGraphicFramePr>
        <p:xfrm>
          <a:off x="403761" y="1161288"/>
          <a:ext cx="8627180" cy="3850043"/>
        </p:xfrm>
        <a:graphic>
          <a:graphicData uri="http://schemas.openxmlformats.org/drawingml/2006/table">
            <a:tbl>
              <a:tblPr firstRow="1" bandRow="1">
                <a:tableStyleId>{2D5ABB26-0587-4C30-8999-92F81FD0307C}</a:tableStyleId>
              </a:tblPr>
              <a:tblGrid>
                <a:gridCol w="213756">
                  <a:extLst>
                    <a:ext uri="{9D8B030D-6E8A-4147-A177-3AD203B41FA5}">
                      <a16:colId xmlns:a16="http://schemas.microsoft.com/office/drawing/2014/main" val="2688015389"/>
                    </a:ext>
                  </a:extLst>
                </a:gridCol>
                <a:gridCol w="1549718">
                  <a:extLst>
                    <a:ext uri="{9D8B030D-6E8A-4147-A177-3AD203B41FA5}">
                      <a16:colId xmlns:a16="http://schemas.microsoft.com/office/drawing/2014/main" val="1901220774"/>
                    </a:ext>
                  </a:extLst>
                </a:gridCol>
                <a:gridCol w="1644744">
                  <a:extLst>
                    <a:ext uri="{9D8B030D-6E8A-4147-A177-3AD203B41FA5}">
                      <a16:colId xmlns:a16="http://schemas.microsoft.com/office/drawing/2014/main" val="1973200309"/>
                    </a:ext>
                  </a:extLst>
                </a:gridCol>
                <a:gridCol w="1688320">
                  <a:extLst>
                    <a:ext uri="{9D8B030D-6E8A-4147-A177-3AD203B41FA5}">
                      <a16:colId xmlns:a16="http://schemas.microsoft.com/office/drawing/2014/main" val="2178221952"/>
                    </a:ext>
                  </a:extLst>
                </a:gridCol>
                <a:gridCol w="1714490">
                  <a:extLst>
                    <a:ext uri="{9D8B030D-6E8A-4147-A177-3AD203B41FA5}">
                      <a16:colId xmlns:a16="http://schemas.microsoft.com/office/drawing/2014/main" val="2438514074"/>
                    </a:ext>
                  </a:extLst>
                </a:gridCol>
                <a:gridCol w="1816152">
                  <a:extLst>
                    <a:ext uri="{9D8B030D-6E8A-4147-A177-3AD203B41FA5}">
                      <a16:colId xmlns:a16="http://schemas.microsoft.com/office/drawing/2014/main" val="882827926"/>
                    </a:ext>
                  </a:extLst>
                </a:gridCol>
              </a:tblGrid>
              <a:tr h="299821">
                <a:tc rowSpan="2">
                  <a:txBody>
                    <a:bodyPr/>
                    <a:lstStyle/>
                    <a:p>
                      <a:endParaRPr lang="en-US" sz="1000" b="1" dirty="0"/>
                    </a:p>
                  </a:txBody>
                  <a:tcPr marL="9144" marR="9144" marT="18288" marB="18288">
                    <a:lnR w="19050" cap="flat" cmpd="sng" algn="ctr">
                      <a:solidFill>
                        <a:schemeClr val="accent6"/>
                      </a:solidFill>
                      <a:prstDash val="solid"/>
                      <a:round/>
                      <a:headEnd type="none" w="med" len="med"/>
                      <a:tailEnd type="none" w="med" len="med"/>
                    </a:lnR>
                    <a:lnB w="19050" cap="flat" cmpd="sng" algn="ctr">
                      <a:solidFill>
                        <a:schemeClr val="accent6"/>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Customer User</a:t>
                      </a:r>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Trainer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Administrator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Automation User</a:t>
                      </a:r>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Meal Prep Tracker</a:t>
                      </a:r>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extLst>
                  <a:ext uri="{0D108BD9-81ED-4DB2-BD59-A6C34878D82A}">
                    <a16:rowId xmlns:a16="http://schemas.microsoft.com/office/drawing/2014/main" val="3206989152"/>
                  </a:ext>
                </a:extLst>
              </a:tr>
              <a:tr h="1277112">
                <a:tc vMerge="1">
                  <a:txBody>
                    <a:bodyPr/>
                    <a:lstStyle/>
                    <a:p>
                      <a:endParaRPr lang="en-US" sz="1000" b="1" dirty="0"/>
                    </a:p>
                  </a:txBody>
                  <a:tcPr marL="9144" marR="9144" marT="18288" marB="18288">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dirty="0"/>
                    </a:p>
                  </a:txBody>
                  <a:tcPr>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651350196"/>
                  </a:ext>
                </a:extLst>
              </a:tr>
              <a:tr h="722795">
                <a:tc>
                  <a:txBody>
                    <a:bodyPr/>
                    <a:lstStyle/>
                    <a:p>
                      <a:pPr algn="ctr"/>
                      <a:r>
                        <a:rPr lang="en-US" sz="1200" b="1" dirty="0">
                          <a:solidFill>
                            <a:schemeClr val="bg1"/>
                          </a:solidFill>
                        </a:rPr>
                        <a:t>Goals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905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Erica wants to find a place to log her accomplishments when she goes to the gym hoping to find motivation to get into the gym at a more consistent basis</a:t>
                      </a:r>
                      <a:endParaRPr lang="en-US" sz="900" b="0" dirty="0"/>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Caroline wants to be able to create workout sessions and help people with their fitness goals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Mike wants to onboard as many customers as possible by introducing workouts and trainers to customer users on a user-friendly site</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automaton performs routine tasks such as resetting user passwords and managing the interface between the application and 3</a:t>
                      </a:r>
                      <a:r>
                        <a:rPr lang="en-US" sz="900" baseline="30000" dirty="0"/>
                        <a:t>rd</a:t>
                      </a:r>
                      <a:r>
                        <a:rPr lang="en-US" sz="900" dirty="0"/>
                        <a:t> party components</a:t>
                      </a:r>
                      <a:endParaRPr lang="en-US" sz="900" b="0" dirty="0"/>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900" dirty="0"/>
                        <a:t>The meal prep tracker is responsible for monitoring nutritional intake, proposing diet plans and providing  other guidance to customers in light of their goals </a:t>
                      </a:r>
                      <a:endParaRPr lang="en-US" sz="900" b="0" dirty="0"/>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877274176"/>
                  </a:ext>
                </a:extLst>
              </a:tr>
              <a:tr h="795647">
                <a:tc>
                  <a:txBody>
                    <a:bodyPr/>
                    <a:lstStyle/>
                    <a:p>
                      <a:pPr algn="ctr"/>
                      <a:r>
                        <a:rPr lang="en-US" sz="1200" b="1" dirty="0">
                          <a:solidFill>
                            <a:schemeClr val="bg1"/>
                          </a:solidFill>
                        </a:rPr>
                        <a:t>Background</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accent2"/>
                    </a:solidFill>
                  </a:tcPr>
                </a:tc>
                <a:tc>
                  <a:txBody>
                    <a:bodyPr/>
                    <a:lstStyle/>
                    <a:p>
                      <a:pPr marL="0" indent="0" algn="just">
                        <a:buFont typeface="Arial" panose="020B0604020202020204" pitchFamily="34" charset="0"/>
                        <a:buNone/>
                      </a:pPr>
                      <a:r>
                        <a:rPr lang="en-US" sz="900" dirty="0"/>
                        <a:t>25 year old, employed full time. Has a significant other with one dog</a:t>
                      </a:r>
                    </a:p>
                    <a:p>
                      <a:pPr marL="0" indent="0" algn="just">
                        <a:buFont typeface="Arial" panose="020B0604020202020204" pitchFamily="34" charset="0"/>
                        <a:buNone/>
                      </a:pPr>
                      <a:r>
                        <a:rPr lang="en-US" sz="900" dirty="0"/>
                        <a:t>Loves to play tennis</a:t>
                      </a:r>
                    </a:p>
                    <a:p>
                      <a:pPr marL="0" indent="0" algn="just">
                        <a:buFont typeface="Arial" panose="020B0604020202020204" pitchFamily="34" charset="0"/>
                        <a:buNone/>
                      </a:pPr>
                      <a:r>
                        <a:rPr lang="en-US" sz="900" dirty="0"/>
                        <a:t>Occasionally goes to the gym. It is difficult to find the time</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Has been a personal trainer for over 20 years</a:t>
                      </a:r>
                    </a:p>
                    <a:p>
                      <a:pPr algn="just"/>
                      <a:r>
                        <a:rPr lang="en-US" sz="900" dirty="0"/>
                        <a:t>Expertise in Yoga (all levels), endurance training, dance, gymnastics, weightlifting, spinning</a:t>
                      </a:r>
                    </a:p>
                    <a:p>
                      <a:pPr algn="just"/>
                      <a:r>
                        <a:rPr lang="en-US" sz="900" dirty="0"/>
                        <a:t>Currently training in Washington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Mike is a computer programmer</a:t>
                      </a:r>
                    </a:p>
                    <a:p>
                      <a:pPr algn="just"/>
                      <a:endParaRPr lang="en-US" sz="900" dirty="0"/>
                    </a:p>
                    <a:p>
                      <a:pPr algn="just"/>
                      <a:r>
                        <a:rPr lang="en-US" sz="900" dirty="0"/>
                        <a:t>Mike created this website application</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Create customer user account and trainer user account</a:t>
                      </a:r>
                    </a:p>
                    <a:p>
                      <a:pPr algn="just"/>
                      <a:endParaRPr lang="en-US" sz="900" dirty="0"/>
                    </a:p>
                    <a:p>
                      <a:pPr algn="just"/>
                      <a:r>
                        <a:rPr lang="en-US" sz="900" dirty="0"/>
                        <a:t>Ability to help customer users</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tc>
                  <a:txBody>
                    <a:bodyPr/>
                    <a:lstStyle/>
                    <a:p>
                      <a:pPr algn="just"/>
                      <a:r>
                        <a:rPr lang="en-US" sz="900" dirty="0"/>
                        <a:t>Ability to calculate numbers</a:t>
                      </a:r>
                    </a:p>
                    <a:p>
                      <a:pPr algn="just"/>
                      <a:endParaRPr lang="en-US" sz="900" dirty="0"/>
                    </a:p>
                    <a:p>
                      <a:pPr algn="just"/>
                      <a:r>
                        <a:rPr lang="en-US" sz="900" dirty="0"/>
                        <a:t>Provide numbers for customer users</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3597776571"/>
                  </a:ext>
                </a:extLst>
              </a:tr>
              <a:tr h="692269">
                <a:tc>
                  <a:txBody>
                    <a:bodyPr/>
                    <a:lstStyle/>
                    <a:p>
                      <a:pPr algn="ctr"/>
                      <a:r>
                        <a:rPr lang="en-US" sz="1200" b="1" dirty="0">
                          <a:solidFill>
                            <a:schemeClr val="bg1"/>
                          </a:solidFill>
                        </a:rPr>
                        <a:t>Scenarios</a:t>
                      </a:r>
                    </a:p>
                  </a:txBody>
                  <a:tcPr marL="9144" marR="9144" marT="18288" marB="18288" vert="vert270" anchor="ctr">
                    <a:lnL w="1905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solidFill>
                      <a:schemeClr val="accent2"/>
                    </a:solidFill>
                  </a:tcPr>
                </a:tc>
                <a:tc>
                  <a:txBody>
                    <a:bodyPr/>
                    <a:lstStyle/>
                    <a:p>
                      <a:pPr algn="just"/>
                      <a:r>
                        <a:rPr lang="en-US" sz="900" dirty="0"/>
                        <a:t>Erica is not technical and wants a user friendly website</a:t>
                      </a:r>
                    </a:p>
                    <a:p>
                      <a:pPr algn="just"/>
                      <a:r>
                        <a:rPr lang="en-US" sz="900" dirty="0"/>
                        <a:t>Erica would like to have easy access to the website as she would otherwise not log in</a:t>
                      </a:r>
                    </a:p>
                  </a:txBody>
                  <a:tcPr marL="45720" marR="45720" marT="9144" marB="9144">
                    <a:lnL w="1905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Caroline needs a website to be able to feedback to her clients about their fitness journeys</a:t>
                      </a:r>
                    </a:p>
                    <a:p>
                      <a:pPr algn="just"/>
                      <a:r>
                        <a:rPr lang="en-US" sz="900" dirty="0"/>
                        <a:t>Caroline would like to have an easier way to communicate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Continue to update the website</a:t>
                      </a:r>
                    </a:p>
                    <a:p>
                      <a:pPr algn="just"/>
                      <a:endParaRPr lang="en-US" sz="900" dirty="0"/>
                    </a:p>
                    <a:p>
                      <a:pPr algn="just"/>
                      <a:r>
                        <a:rPr lang="en-US" sz="900" dirty="0"/>
                        <a:t>Receive feedback to improve the user experience</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Create account when customer joins  </a:t>
                      </a:r>
                    </a:p>
                    <a:p>
                      <a:pPr algn="just"/>
                      <a:r>
                        <a:rPr lang="en-US" sz="900" dirty="0"/>
                        <a:t>Provide new password when customer requests one</a:t>
                      </a:r>
                    </a:p>
                    <a:p>
                      <a:pPr algn="just"/>
                      <a:r>
                        <a:rPr lang="en-US" sz="900" dirty="0"/>
                        <a:t>Delete account upon customer requests </a:t>
                      </a:r>
                    </a:p>
                  </a:txBody>
                  <a:tcPr marL="45720" marR="45720" marT="9144" marB="9144">
                    <a:lnL w="12700" cap="flat" cmpd="sng" algn="ctr">
                      <a:solidFill>
                        <a:schemeClr val="accent6"/>
                      </a:solidFill>
                      <a:prstDash val="solid"/>
                      <a:round/>
                      <a:headEnd type="none" w="med" len="med"/>
                      <a:tailEnd type="none" w="med" len="med"/>
                    </a:lnL>
                    <a:lnR w="1270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tc>
                  <a:txBody>
                    <a:bodyPr/>
                    <a:lstStyle/>
                    <a:p>
                      <a:pPr algn="just"/>
                      <a:r>
                        <a:rPr lang="en-US" sz="900" dirty="0"/>
                        <a:t>Provide how many calories the customer user should be eating per weight goals</a:t>
                      </a:r>
                    </a:p>
                    <a:p>
                      <a:pPr algn="just"/>
                      <a:r>
                        <a:rPr lang="en-US" sz="900" dirty="0"/>
                        <a:t>Provide how many calories are left for the day for the customer user</a:t>
                      </a:r>
                    </a:p>
                  </a:txBody>
                  <a:tcPr marL="45720" marR="45720" marT="9144" marB="9144">
                    <a:lnL w="12700" cap="flat" cmpd="sng" algn="ctr">
                      <a:solidFill>
                        <a:schemeClr val="accent6"/>
                      </a:solidFill>
                      <a:prstDash val="solid"/>
                      <a:round/>
                      <a:headEnd type="none" w="med" len="med"/>
                      <a:tailEnd type="none" w="med" len="med"/>
                    </a:lnL>
                    <a:lnR w="19050" cap="flat" cmpd="sng" algn="ctr">
                      <a:solidFill>
                        <a:schemeClr val="accent6"/>
                      </a:solidFill>
                      <a:prstDash val="solid"/>
                      <a:round/>
                      <a:headEnd type="none" w="med" len="med"/>
                      <a:tailEnd type="none" w="med" len="med"/>
                    </a:lnR>
                    <a:lnT w="12700" cap="flat" cmpd="sng" algn="ctr">
                      <a:solidFill>
                        <a:schemeClr val="accent6"/>
                      </a:solidFill>
                      <a:prstDash val="solid"/>
                      <a:round/>
                      <a:headEnd type="none" w="med" len="med"/>
                      <a:tailEnd type="none" w="med" len="med"/>
                    </a:lnT>
                    <a:lnB w="19050" cap="flat" cmpd="sng" algn="ctr">
                      <a:solidFill>
                        <a:schemeClr val="accent6"/>
                      </a:solidFill>
                      <a:prstDash val="solid"/>
                      <a:round/>
                      <a:headEnd type="none" w="med" len="med"/>
                      <a:tailEnd type="none" w="med" len="med"/>
                    </a:lnB>
                  </a:tcPr>
                </a:tc>
                <a:extLst>
                  <a:ext uri="{0D108BD9-81ED-4DB2-BD59-A6C34878D82A}">
                    <a16:rowId xmlns:a16="http://schemas.microsoft.com/office/drawing/2014/main" val="2736150277"/>
                  </a:ext>
                </a:extLst>
              </a:tr>
            </a:tbl>
          </a:graphicData>
        </a:graphic>
      </p:graphicFrame>
      <p:sp>
        <p:nvSpPr>
          <p:cNvPr id="2" name="Title 1"/>
          <p:cNvSpPr>
            <a:spLocks noGrp="1"/>
          </p:cNvSpPr>
          <p:nvPr>
            <p:ph type="title"/>
          </p:nvPr>
        </p:nvSpPr>
        <p:spPr/>
        <p:txBody>
          <a:bodyPr>
            <a:normAutofit fontScale="90000"/>
          </a:bodyPr>
          <a:lstStyle/>
          <a:p>
            <a:r>
              <a:rPr lang="en-US" dirty="0"/>
              <a:t>User Personas</a:t>
            </a:r>
          </a:p>
        </p:txBody>
      </p:sp>
      <p:sp>
        <p:nvSpPr>
          <p:cNvPr id="7" name="Rectangle 6">
            <a:extLst>
              <a:ext uri="{FF2B5EF4-FFF2-40B4-BE49-F238E27FC236}">
                <a16:creationId xmlns:a16="http://schemas.microsoft.com/office/drawing/2014/main" id="{9DFF5119-1E25-784D-8F87-4F769173656D}"/>
              </a:ext>
            </a:extLst>
          </p:cNvPr>
          <p:cNvSpPr/>
          <p:nvPr/>
        </p:nvSpPr>
        <p:spPr>
          <a:xfrm>
            <a:off x="729471" y="1526782"/>
            <a:ext cx="1328625" cy="1136776"/>
          </a:xfrm>
          <a:prstGeom prst="rect">
            <a:avLst/>
          </a:prstGeom>
          <a:blipFill>
            <a:blip r:embed="rId3">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1" name="Rectangle 10">
            <a:extLst>
              <a:ext uri="{FF2B5EF4-FFF2-40B4-BE49-F238E27FC236}">
                <a16:creationId xmlns:a16="http://schemas.microsoft.com/office/drawing/2014/main" id="{0325C231-FED2-EF4F-B083-25EABECDE3E3}"/>
              </a:ext>
            </a:extLst>
          </p:cNvPr>
          <p:cNvSpPr/>
          <p:nvPr/>
        </p:nvSpPr>
        <p:spPr>
          <a:xfrm>
            <a:off x="2349850" y="1526782"/>
            <a:ext cx="1328625" cy="1136776"/>
          </a:xfrm>
          <a:prstGeom prst="rect">
            <a:avLst/>
          </a:prstGeom>
          <a:blipFill>
            <a:blip r:embed="rId4">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5" name="Rectangle 14">
            <a:extLst>
              <a:ext uri="{FF2B5EF4-FFF2-40B4-BE49-F238E27FC236}">
                <a16:creationId xmlns:a16="http://schemas.microsoft.com/office/drawing/2014/main" id="{F6C5CFCE-9F10-2047-B029-8F273A687CF5}"/>
              </a:ext>
            </a:extLst>
          </p:cNvPr>
          <p:cNvSpPr/>
          <p:nvPr/>
        </p:nvSpPr>
        <p:spPr>
          <a:xfrm>
            <a:off x="3999919" y="1526782"/>
            <a:ext cx="1328625" cy="1136776"/>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19" name="Rectangle 18">
            <a:extLst>
              <a:ext uri="{FF2B5EF4-FFF2-40B4-BE49-F238E27FC236}">
                <a16:creationId xmlns:a16="http://schemas.microsoft.com/office/drawing/2014/main" id="{1740DF6C-07A4-8447-9A14-46557DA95325}"/>
              </a:ext>
            </a:extLst>
          </p:cNvPr>
          <p:cNvSpPr/>
          <p:nvPr/>
        </p:nvSpPr>
        <p:spPr>
          <a:xfrm>
            <a:off x="5691548" y="1526782"/>
            <a:ext cx="1328625" cy="1136776"/>
          </a:xfrm>
          <a:prstGeom prst="rect">
            <a:avLst/>
          </a:prstGeom>
          <a:blipFill>
            <a:blip r:embed="rId6">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B4D2527D-9AA0-3640-819B-462C19AB92C9}"/>
              </a:ext>
            </a:extLst>
          </p:cNvPr>
          <p:cNvSpPr/>
          <p:nvPr/>
        </p:nvSpPr>
        <p:spPr>
          <a:xfrm>
            <a:off x="7447543" y="1526782"/>
            <a:ext cx="1328625" cy="1136776"/>
          </a:xfrm>
          <a:prstGeom prst="rect">
            <a:avLst/>
          </a:prstGeom>
          <a:blipFill>
            <a:blip r:embed="rId7">
              <a:extLst>
                <a:ext uri="{28A0092B-C50C-407E-A947-70E740481C1C}">
                  <a14:useLocalDpi xmlns:a14="http://schemas.microsoft.com/office/drawing/2010/main" val="0"/>
                </a:ext>
              </a:extLst>
            </a:blip>
            <a:srcRect/>
            <a:stretch>
              <a:fillRect t="-8000" b="-8000"/>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39352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66C5-06A0-0147-8D9B-61850422503C}"/>
              </a:ext>
            </a:extLst>
          </p:cNvPr>
          <p:cNvSpPr>
            <a:spLocks noGrp="1"/>
          </p:cNvSpPr>
          <p:nvPr>
            <p:ph type="title"/>
          </p:nvPr>
        </p:nvSpPr>
        <p:spPr/>
        <p:txBody>
          <a:bodyPr>
            <a:normAutofit fontScale="90000"/>
          </a:bodyPr>
          <a:lstStyle/>
          <a:p>
            <a:r>
              <a:rPr lang="en-US" dirty="0"/>
              <a:t>RASCI Stakeholders</a:t>
            </a:r>
          </a:p>
        </p:txBody>
      </p:sp>
      <p:graphicFrame>
        <p:nvGraphicFramePr>
          <p:cNvPr id="4" name="Content Placeholder 3">
            <a:extLst>
              <a:ext uri="{FF2B5EF4-FFF2-40B4-BE49-F238E27FC236}">
                <a16:creationId xmlns:a16="http://schemas.microsoft.com/office/drawing/2014/main" id="{0F78A85C-50B8-544E-8FFA-0E7FE99F236B}"/>
              </a:ext>
            </a:extLst>
          </p:cNvPr>
          <p:cNvGraphicFramePr>
            <a:graphicFrameLocks noGrp="1"/>
          </p:cNvGraphicFramePr>
          <p:nvPr>
            <p:ph sz="quarter" idx="1"/>
            <p:extLst>
              <p:ext uri="{D42A27DB-BD31-4B8C-83A1-F6EECF244321}">
                <p14:modId xmlns:p14="http://schemas.microsoft.com/office/powerpoint/2010/main" val="2754751711"/>
              </p:ext>
            </p:extLst>
          </p:nvPr>
        </p:nvGraphicFramePr>
        <p:xfrm>
          <a:off x="612775" y="1200150"/>
          <a:ext cx="8138161" cy="2372360"/>
        </p:xfrm>
        <a:graphic>
          <a:graphicData uri="http://schemas.openxmlformats.org/drawingml/2006/table">
            <a:tbl>
              <a:tblPr firstRow="1" bandRow="1">
                <a:tableStyleId>{21E4AEA4-8DFA-4A89-87EB-49C32662AFE0}</a:tableStyleId>
              </a:tblPr>
              <a:tblGrid>
                <a:gridCol w="2637920">
                  <a:extLst>
                    <a:ext uri="{9D8B030D-6E8A-4147-A177-3AD203B41FA5}">
                      <a16:colId xmlns:a16="http://schemas.microsoft.com/office/drawing/2014/main" val="2338350991"/>
                    </a:ext>
                  </a:extLst>
                </a:gridCol>
                <a:gridCol w="1000591">
                  <a:extLst>
                    <a:ext uri="{9D8B030D-6E8A-4147-A177-3AD203B41FA5}">
                      <a16:colId xmlns:a16="http://schemas.microsoft.com/office/drawing/2014/main" val="627167975"/>
                    </a:ext>
                  </a:extLst>
                </a:gridCol>
                <a:gridCol w="1000591">
                  <a:extLst>
                    <a:ext uri="{9D8B030D-6E8A-4147-A177-3AD203B41FA5}">
                      <a16:colId xmlns:a16="http://schemas.microsoft.com/office/drawing/2014/main" val="4063173513"/>
                    </a:ext>
                  </a:extLst>
                </a:gridCol>
                <a:gridCol w="1273479">
                  <a:extLst>
                    <a:ext uri="{9D8B030D-6E8A-4147-A177-3AD203B41FA5}">
                      <a16:colId xmlns:a16="http://schemas.microsoft.com/office/drawing/2014/main" val="518481965"/>
                    </a:ext>
                  </a:extLst>
                </a:gridCol>
                <a:gridCol w="1112790">
                  <a:extLst>
                    <a:ext uri="{9D8B030D-6E8A-4147-A177-3AD203B41FA5}">
                      <a16:colId xmlns:a16="http://schemas.microsoft.com/office/drawing/2014/main" val="4131041269"/>
                    </a:ext>
                  </a:extLst>
                </a:gridCol>
                <a:gridCol w="1112790">
                  <a:extLst>
                    <a:ext uri="{9D8B030D-6E8A-4147-A177-3AD203B41FA5}">
                      <a16:colId xmlns:a16="http://schemas.microsoft.com/office/drawing/2014/main" val="1946934312"/>
                    </a:ext>
                  </a:extLst>
                </a:gridCol>
              </a:tblGrid>
              <a:tr h="370840">
                <a:tc>
                  <a:txBody>
                    <a:bodyPr/>
                    <a:lstStyle/>
                    <a:p>
                      <a:r>
                        <a:rPr lang="en-US" sz="1400" dirty="0"/>
                        <a:t>Task/Deliverable</a:t>
                      </a:r>
                    </a:p>
                  </a:txBody>
                  <a:tcPr anchor="ctr"/>
                </a:tc>
                <a:tc>
                  <a:txBody>
                    <a:bodyPr/>
                    <a:lstStyle/>
                    <a:p>
                      <a:pPr algn="ctr"/>
                      <a:r>
                        <a:rPr lang="en-US" sz="1400" dirty="0"/>
                        <a:t>Customer User</a:t>
                      </a:r>
                    </a:p>
                  </a:txBody>
                  <a:tcPr anchor="ctr"/>
                </a:tc>
                <a:tc>
                  <a:txBody>
                    <a:bodyPr/>
                    <a:lstStyle/>
                    <a:p>
                      <a:pPr algn="ctr"/>
                      <a:r>
                        <a:rPr lang="en-US" sz="1400" dirty="0"/>
                        <a:t>Trainer User </a:t>
                      </a:r>
                    </a:p>
                  </a:txBody>
                  <a:tcPr anchor="ctr"/>
                </a:tc>
                <a:tc>
                  <a:txBody>
                    <a:bodyPr/>
                    <a:lstStyle/>
                    <a:p>
                      <a:pPr algn="ctr"/>
                      <a:r>
                        <a:rPr lang="en-US" sz="1400" dirty="0"/>
                        <a:t>Administrator</a:t>
                      </a:r>
                    </a:p>
                  </a:txBody>
                  <a:tcPr anchor="ctr"/>
                </a:tc>
                <a:tc>
                  <a:txBody>
                    <a:bodyPr/>
                    <a:lstStyle/>
                    <a:p>
                      <a:pPr algn="ctr"/>
                      <a:r>
                        <a:rPr lang="en-US" sz="1400" dirty="0"/>
                        <a:t>Automation User</a:t>
                      </a:r>
                    </a:p>
                  </a:txBody>
                  <a:tcPr anchor="ctr"/>
                </a:tc>
                <a:tc>
                  <a:txBody>
                    <a:bodyPr/>
                    <a:lstStyle/>
                    <a:p>
                      <a:pPr algn="ctr"/>
                      <a:r>
                        <a:rPr lang="en-US" sz="1400" dirty="0"/>
                        <a:t>Meal Prep Tracker</a:t>
                      </a:r>
                    </a:p>
                  </a:txBody>
                  <a:tcPr anchor="ctr"/>
                </a:tc>
                <a:extLst>
                  <a:ext uri="{0D108BD9-81ED-4DB2-BD59-A6C34878D82A}">
                    <a16:rowId xmlns:a16="http://schemas.microsoft.com/office/drawing/2014/main" val="605913524"/>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36912607"/>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9649972"/>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03061631"/>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77054878"/>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85907694"/>
                  </a:ext>
                </a:extLst>
              </a:tr>
            </a:tbl>
          </a:graphicData>
        </a:graphic>
      </p:graphicFrame>
    </p:spTree>
    <p:extLst>
      <p:ext uri="{BB962C8B-B14F-4D97-AF65-F5344CB8AC3E}">
        <p14:creationId xmlns:p14="http://schemas.microsoft.com/office/powerpoint/2010/main" val="291694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Configuration Items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00209263"/>
              </p:ext>
            </p:extLst>
          </p:nvPr>
        </p:nvGraphicFramePr>
        <p:xfrm>
          <a:off x="612775" y="1200150"/>
          <a:ext cx="8153400" cy="3838392"/>
        </p:xfrm>
        <a:graphic>
          <a:graphicData uri="http://schemas.openxmlformats.org/drawingml/2006/table">
            <a:tbl>
              <a:tblPr firstRow="1" bandRow="1">
                <a:tableStyleId>{85BE263C-DBD7-4A20-BB59-AAB30ACAA65A}</a:tableStyleId>
              </a:tblPr>
              <a:tblGrid>
                <a:gridCol w="599799">
                  <a:extLst>
                    <a:ext uri="{9D8B030D-6E8A-4147-A177-3AD203B41FA5}">
                      <a16:colId xmlns:a16="http://schemas.microsoft.com/office/drawing/2014/main" val="20000"/>
                    </a:ext>
                  </a:extLst>
                </a:gridCol>
                <a:gridCol w="2574235">
                  <a:extLst>
                    <a:ext uri="{9D8B030D-6E8A-4147-A177-3AD203B41FA5}">
                      <a16:colId xmlns:a16="http://schemas.microsoft.com/office/drawing/2014/main" val="20001"/>
                    </a:ext>
                  </a:extLst>
                </a:gridCol>
                <a:gridCol w="881007">
                  <a:extLst>
                    <a:ext uri="{9D8B030D-6E8A-4147-A177-3AD203B41FA5}">
                      <a16:colId xmlns:a16="http://schemas.microsoft.com/office/drawing/2014/main" val="20002"/>
                    </a:ext>
                  </a:extLst>
                </a:gridCol>
                <a:gridCol w="1029665">
                  <a:extLst>
                    <a:ext uri="{9D8B030D-6E8A-4147-A177-3AD203B41FA5}">
                      <a16:colId xmlns:a16="http://schemas.microsoft.com/office/drawing/2014/main" val="20003"/>
                    </a:ext>
                  </a:extLst>
                </a:gridCol>
                <a:gridCol w="1709794">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tblGrid>
              <a:tr h="361049">
                <a:tc>
                  <a:txBody>
                    <a:bodyPr/>
                    <a:lstStyle/>
                    <a:p>
                      <a:r>
                        <a:rPr lang="en-US" sz="1400" dirty="0"/>
                        <a:t>Item No.</a:t>
                      </a:r>
                    </a:p>
                  </a:txBody>
                  <a:tcPr anchor="ctr">
                    <a:lnR w="19050" cap="flat" cmpd="sng" algn="ctr">
                      <a:solidFill>
                        <a:srgbClr val="775F55"/>
                      </a:solidFill>
                      <a:prstDash val="solid"/>
                      <a:round/>
                      <a:headEnd type="none" w="med" len="med"/>
                      <a:tailEnd type="none" w="med" len="med"/>
                    </a:lnR>
                  </a:tcPr>
                </a:tc>
                <a:tc>
                  <a:txBody>
                    <a:bodyPr/>
                    <a:lstStyle/>
                    <a:p>
                      <a:r>
                        <a:rPr lang="en-US" sz="1400" dirty="0"/>
                        <a:t>Configuration Item Name</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Version</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400" dirty="0"/>
                        <a:t>Submission</a:t>
                      </a:r>
                      <a:r>
                        <a:rPr lang="en-US" sz="1400" baseline="0" dirty="0"/>
                        <a:t> Date</a:t>
                      </a:r>
                      <a:endParaRPr lang="en-US" sz="1400" dirty="0"/>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Owner</a:t>
                      </a:r>
                    </a:p>
                  </a:txBody>
                  <a:tcPr anchor="ctr">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400" dirty="0"/>
                        <a:t>Repository</a:t>
                      </a:r>
                    </a:p>
                  </a:txBody>
                  <a:tcPr anchor="ctr">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0"/>
                  </a:ext>
                </a:extLst>
              </a:tr>
              <a:tr h="258398">
                <a:tc>
                  <a:txBody>
                    <a:bodyPr/>
                    <a:lstStyle/>
                    <a:p>
                      <a:r>
                        <a:rPr lang="en-US" sz="1200" dirty="0"/>
                        <a:t>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Scope Document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2" invalidUrl="https://github.com/gvaccaro21/CS633---Term-Project/blob/master/Module 1 Deliverables/Updated_CS633_Mod1_Term_Project_Group4_Section3_Project_Scope.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1"/>
                  </a:ext>
                </a:extLst>
              </a:tr>
              <a:tr h="258398">
                <a:tc>
                  <a:txBody>
                    <a:bodyPr/>
                    <a:lstStyle/>
                    <a:p>
                      <a:r>
                        <a:rPr lang="en-US" sz="1200" dirty="0"/>
                        <a:t>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 of Users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2018-01-22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Patty Thrall</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3" invalidUrl="https://github.com/gvaccaro21/CS633---Term-Project/blob/master/Module 2 Deliverables/CS633_Mod1_Term_Project_Group4_Section3_Personas.doc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2"/>
                  </a:ext>
                </a:extLst>
              </a:tr>
              <a:tr h="258398">
                <a:tc>
                  <a:txBody>
                    <a:bodyPr/>
                    <a:lstStyle/>
                    <a:p>
                      <a:r>
                        <a:rPr lang="en-US" sz="1200" dirty="0"/>
                        <a:t>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Engineering Requirements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Gabriel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a:effectLst/>
                          <a:latin typeface="+mn-lt"/>
                          <a:hlinkClick r:id="rId4"/>
                        </a:rPr>
                        <a:t>PivotalTracker</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3"/>
                  </a:ext>
                </a:extLst>
              </a:tr>
              <a:tr h="258398">
                <a:tc>
                  <a:txBody>
                    <a:bodyPr/>
                    <a:lstStyle/>
                    <a:p>
                      <a:r>
                        <a:rPr lang="en-US" sz="1200" dirty="0"/>
                        <a:t>4</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Estimation</a:t>
                      </a:r>
                      <a:r>
                        <a:rPr lang="en-US" sz="1200" baseline="0" dirty="0"/>
                        <a:t> Record</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2018-02-06</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a:t>
                      </a:r>
                      <a:r>
                        <a:rPr lang="en-US" sz="1200" dirty="0" err="1"/>
                        <a:t>Rua</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5" invalidUrl="https://github.com/gvaccaro21/CS633---Term-Project/blob/master/Module 3 Deliverables/CS633_Mod3_Term_Project_Group4_Section3_Estimation_Record.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4"/>
                  </a:ext>
                </a:extLst>
              </a:tr>
              <a:tr h="258398">
                <a:tc>
                  <a:txBody>
                    <a:bodyPr/>
                    <a:lstStyle/>
                    <a:p>
                      <a:r>
                        <a:rPr lang="en-US" sz="1200" dirty="0"/>
                        <a:t>5</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Definition</a:t>
                      </a:r>
                      <a:r>
                        <a:rPr lang="en-US" sz="1200" baseline="0" dirty="0"/>
                        <a:t> of Use Cases</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 </a:t>
                      </a:r>
                      <a:r>
                        <a:rPr lang="en-US" sz="1200" baseline="0" dirty="0"/>
                        <a:t>Thrall</a:t>
                      </a:r>
                      <a:r>
                        <a:rPr lang="en-US" sz="1200" dirty="0"/>
                        <a:t> &amp; G. Rua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6"/>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5"/>
                  </a:ext>
                </a:extLst>
              </a:tr>
              <a:tr h="258398">
                <a:tc>
                  <a:txBody>
                    <a:bodyPr/>
                    <a:lstStyle/>
                    <a:p>
                      <a:r>
                        <a:rPr lang="en-US" sz="1200" dirty="0"/>
                        <a:t>6</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Front-end</a:t>
                      </a:r>
                      <a:r>
                        <a:rPr lang="en-US" sz="1200" baseline="0" dirty="0"/>
                        <a:t> Application Development</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Michael Smith</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6"/>
                  </a:ext>
                </a:extLst>
              </a:tr>
              <a:tr h="258398">
                <a:tc>
                  <a:txBody>
                    <a:bodyPr/>
                    <a:lstStyle/>
                    <a:p>
                      <a:r>
                        <a:rPr lang="en-US" sz="1200" dirty="0"/>
                        <a:t>7</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Back-end Application Development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7"/>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7"/>
                  </a:ext>
                </a:extLst>
              </a:tr>
              <a:tr h="258398">
                <a:tc>
                  <a:txBody>
                    <a:bodyPr/>
                    <a:lstStyle/>
                    <a:p>
                      <a:r>
                        <a:rPr lang="en-US" sz="1200" dirty="0"/>
                        <a:t>8</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8"/>
                  </a:ext>
                </a:extLst>
              </a:tr>
              <a:tr h="258398">
                <a:tc>
                  <a:txBody>
                    <a:bodyPr/>
                    <a:lstStyle/>
                    <a:p>
                      <a:r>
                        <a:rPr lang="en-US" sz="1200" dirty="0"/>
                        <a:t>9</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Test Cases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09"/>
                  </a:ext>
                </a:extLst>
              </a:tr>
              <a:tr h="258398">
                <a:tc>
                  <a:txBody>
                    <a:bodyPr/>
                    <a:lstStyle/>
                    <a:p>
                      <a:r>
                        <a:rPr lang="en-US" sz="1200" dirty="0"/>
                        <a:t>10</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Defect Tracking </a:t>
                      </a:r>
                      <a:r>
                        <a:rPr lang="mr-IN" sz="1200" dirty="0"/>
                        <a:t>–</a:t>
                      </a:r>
                      <a:r>
                        <a:rPr lang="en-US" sz="1200" dirty="0"/>
                        <a:t> Peer Review</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a:t>N/A</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0"/>
                  </a:ext>
                </a:extLst>
              </a:tr>
              <a:tr h="258398">
                <a:tc>
                  <a:txBody>
                    <a:bodyPr/>
                    <a:lstStyle/>
                    <a:p>
                      <a:r>
                        <a:rPr lang="en-US" sz="1200" dirty="0"/>
                        <a:t>11</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Configuration Item List</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algn="ct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indent="0" algn="l" fontAlgn="ctr">
                        <a:lnSpc>
                          <a:spcPct val="100000"/>
                        </a:lnSpc>
                        <a:spcBef>
                          <a:spcPts val="0"/>
                        </a:spcBef>
                        <a:spcAft>
                          <a:spcPts val="0"/>
                        </a:spcAft>
                      </a:pPr>
                      <a:r>
                        <a:rPr lang="en-US" sz="1200" u="none" strike="noStrike" normalizeH="0" baseline="0" dirty="0" err="1">
                          <a:effectLst/>
                          <a:latin typeface="+mn-lt"/>
                          <a:hlinkClick r:id="rId8" invalidUrl="https://github.com/gvaccaro21/CS633---Term-Project/blob/master/Module 3 Deliverables/DRAFT - Configuration Items List_v0.1- 2.6.18.xlsx"/>
                        </a:rPr>
                        <a:t>GitHub</a:t>
                      </a:r>
                      <a:endParaRPr lang="en-US" sz="1200" b="0" i="0" u="none" strike="noStrike" normalizeH="0" baseline="0" dirty="0">
                        <a:solidFill>
                          <a:schemeClr val="tx1"/>
                        </a:solidFill>
                        <a:effectLst/>
                        <a:latin typeface="+mn-lt"/>
                        <a:cs typeface="Calibri"/>
                      </a:endParaRPr>
                    </a:p>
                  </a:txBody>
                  <a:tcPr marL="89267" marR="89267" marT="0" marB="0" anchor="b">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1"/>
                  </a:ext>
                </a:extLst>
              </a:tr>
              <a:tr h="258398">
                <a:tc>
                  <a:txBody>
                    <a:bodyPr/>
                    <a:lstStyle/>
                    <a:p>
                      <a:r>
                        <a:rPr lang="en-US" sz="1200" dirty="0"/>
                        <a:t>12</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Interaction</a:t>
                      </a:r>
                      <a:r>
                        <a:rPr lang="en-US" sz="1200" baseline="0" dirty="0"/>
                        <a:t> Diagram </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2018-02-12</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t>Yigit</a:t>
                      </a:r>
                      <a:r>
                        <a:rPr lang="en-US" sz="1200" dirty="0"/>
                        <a:t> </a:t>
                      </a:r>
                      <a:r>
                        <a:rPr lang="en-US" sz="1200" dirty="0" err="1"/>
                        <a:t>Katkici</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2"/>
                  </a:ext>
                </a:extLst>
              </a:tr>
              <a:tr h="75007">
                <a:tc>
                  <a:txBody>
                    <a:bodyPr/>
                    <a:lstStyle/>
                    <a:p>
                      <a:r>
                        <a:rPr lang="en-US" sz="1200" dirty="0"/>
                        <a:t>13</a:t>
                      </a:r>
                    </a:p>
                  </a:txBody>
                  <a:tcPr marT="18288" marB="18288">
                    <a:lnR w="19050" cap="flat" cmpd="sng" algn="ctr">
                      <a:solidFill>
                        <a:srgbClr val="775F55"/>
                      </a:solidFill>
                      <a:prstDash val="solid"/>
                      <a:round/>
                      <a:headEnd type="none" w="med" len="med"/>
                      <a:tailEnd type="none" w="med" len="med"/>
                    </a:lnR>
                  </a:tcPr>
                </a:tc>
                <a:tc>
                  <a:txBody>
                    <a:bodyPr/>
                    <a:lstStyle/>
                    <a:p>
                      <a:r>
                        <a:rPr lang="en-US" sz="1200" dirty="0"/>
                        <a:t>State Transitions</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1.0</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2018-02-11</a:t>
                      </a:r>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Giuseppe </a:t>
                      </a:r>
                      <a:r>
                        <a:rPr lang="en-US" sz="1200" dirty="0" err="1"/>
                        <a:t>Vaccaro</a:t>
                      </a:r>
                      <a:endParaRPr lang="en-US" sz="1200" dirty="0"/>
                    </a:p>
                  </a:txBody>
                  <a:tcPr marT="18288" marB="18288">
                    <a:lnL w="19050" cap="flat" cmpd="sng" algn="ctr">
                      <a:solidFill>
                        <a:srgbClr val="775F55"/>
                      </a:solidFill>
                      <a:prstDash val="solid"/>
                      <a:round/>
                      <a:headEnd type="none" w="med" len="med"/>
                      <a:tailEnd type="none" w="med" len="med"/>
                    </a:lnL>
                    <a:lnR w="19050" cap="flat" cmpd="sng" algn="ctr">
                      <a:solidFill>
                        <a:srgbClr val="775F55"/>
                      </a:solidFill>
                      <a:prstDash val="solid"/>
                      <a:round/>
                      <a:headEnd type="none" w="med" len="med"/>
                      <a:tailEnd type="none" w="med" len="med"/>
                    </a:lnR>
                  </a:tcPr>
                </a:tc>
                <a:tc>
                  <a:txBody>
                    <a:bodyPr/>
                    <a:lstStyle/>
                    <a:p>
                      <a:r>
                        <a:rPr lang="en-US" sz="1200" dirty="0" err="1">
                          <a:hlinkClick r:id="rId9"/>
                        </a:rPr>
                        <a:t>GithHub</a:t>
                      </a:r>
                      <a:endParaRPr lang="en-US" sz="1200" dirty="0"/>
                    </a:p>
                  </a:txBody>
                  <a:tcPr marT="18288" marB="18288">
                    <a:lnL w="19050" cap="flat" cmpd="sng" algn="ctr">
                      <a:solidFill>
                        <a:srgbClr val="775F55"/>
                      </a:solidFill>
                      <a:prstDash val="solid"/>
                      <a:round/>
                      <a:headEnd type="none" w="med" len="med"/>
                      <a:tailEnd type="none" w="med" len="med"/>
                    </a:ln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12761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 Record</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629950171"/>
              </p:ext>
            </p:extLst>
          </p:nvPr>
        </p:nvGraphicFramePr>
        <p:xfrm>
          <a:off x="581890" y="1200150"/>
          <a:ext cx="8220014" cy="3869528"/>
        </p:xfrm>
        <a:graphic>
          <a:graphicData uri="http://schemas.openxmlformats.org/drawingml/2006/table">
            <a:tbl>
              <a:tblPr firstRow="1" bandRow="1">
                <a:tableStyleId>{85BE263C-DBD7-4A20-BB59-AAB30ACAA65A}</a:tableStyleId>
              </a:tblPr>
              <a:tblGrid>
                <a:gridCol w="996402">
                  <a:extLst>
                    <a:ext uri="{9D8B030D-6E8A-4147-A177-3AD203B41FA5}">
                      <a16:colId xmlns:a16="http://schemas.microsoft.com/office/drawing/2014/main" val="20000"/>
                    </a:ext>
                  </a:extLst>
                </a:gridCol>
                <a:gridCol w="2159760">
                  <a:extLst>
                    <a:ext uri="{9D8B030D-6E8A-4147-A177-3AD203B41FA5}">
                      <a16:colId xmlns:a16="http://schemas.microsoft.com/office/drawing/2014/main" val="20001"/>
                    </a:ext>
                  </a:extLst>
                </a:gridCol>
                <a:gridCol w="1002069">
                  <a:extLst>
                    <a:ext uri="{9D8B030D-6E8A-4147-A177-3AD203B41FA5}">
                      <a16:colId xmlns:a16="http://schemas.microsoft.com/office/drawing/2014/main" val="20002"/>
                    </a:ext>
                  </a:extLst>
                </a:gridCol>
                <a:gridCol w="1062092">
                  <a:extLst>
                    <a:ext uri="{9D8B030D-6E8A-4147-A177-3AD203B41FA5}">
                      <a16:colId xmlns:a16="http://schemas.microsoft.com/office/drawing/2014/main" val="20003"/>
                    </a:ext>
                  </a:extLst>
                </a:gridCol>
                <a:gridCol w="505530">
                  <a:extLst>
                    <a:ext uri="{9D8B030D-6E8A-4147-A177-3AD203B41FA5}">
                      <a16:colId xmlns:a16="http://schemas.microsoft.com/office/drawing/2014/main" val="20004"/>
                    </a:ext>
                  </a:extLst>
                </a:gridCol>
                <a:gridCol w="574635">
                  <a:extLst>
                    <a:ext uri="{9D8B030D-6E8A-4147-A177-3AD203B41FA5}">
                      <a16:colId xmlns:a16="http://schemas.microsoft.com/office/drawing/2014/main" val="20005"/>
                    </a:ext>
                  </a:extLst>
                </a:gridCol>
                <a:gridCol w="696898">
                  <a:extLst>
                    <a:ext uri="{9D8B030D-6E8A-4147-A177-3AD203B41FA5}">
                      <a16:colId xmlns:a16="http://schemas.microsoft.com/office/drawing/2014/main" val="20006"/>
                    </a:ext>
                  </a:extLst>
                </a:gridCol>
                <a:gridCol w="745803">
                  <a:extLst>
                    <a:ext uri="{9D8B030D-6E8A-4147-A177-3AD203B41FA5}">
                      <a16:colId xmlns:a16="http://schemas.microsoft.com/office/drawing/2014/main" val="20007"/>
                    </a:ext>
                  </a:extLst>
                </a:gridCol>
                <a:gridCol w="476825">
                  <a:extLst>
                    <a:ext uri="{9D8B030D-6E8A-4147-A177-3AD203B41FA5}">
                      <a16:colId xmlns:a16="http://schemas.microsoft.com/office/drawing/2014/main" val="20008"/>
                    </a:ext>
                  </a:extLst>
                </a:gridCol>
              </a:tblGrid>
              <a:tr h="248432">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endParaRPr lang="sk-SK" sz="2000" b="0"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l" fontAlgn="ctr"/>
                      <a:r>
                        <a:rPr lang="en-US" sz="1200" u="none" strike="noStrike" dirty="0">
                          <a:effectLst/>
                        </a:rPr>
                        <a:t>Size Measure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Typical Effort per Size Measure</a:t>
                      </a:r>
                      <a:endParaRPr lang="en-US" sz="800" u="none" strike="noStrike" dirty="0">
                        <a:effectLst/>
                      </a:endParaRPr>
                    </a:p>
                    <a:p>
                      <a:pPr algn="ctr" fontAlgn="ctr"/>
                      <a:r>
                        <a:rPr lang="en-US" sz="800" u="none" strike="noStrike" dirty="0">
                          <a:effectLst/>
                        </a:rPr>
                        <a:t>(person hours)</a:t>
                      </a: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dirty="0">
                          <a:effectLst/>
                        </a:rPr>
                        <a:t>Size</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gridSpan="2">
                  <a:txBody>
                    <a:bodyPr/>
                    <a:lstStyle/>
                    <a:p>
                      <a:pPr algn="ctr" fontAlgn="ctr"/>
                      <a:r>
                        <a:rPr lang="en-US" sz="1200" b="1" u="none" strike="noStrike" dirty="0">
                          <a:solidFill>
                            <a:srgbClr val="FFFFFF"/>
                          </a:solidFill>
                          <a:effectLst/>
                        </a:rPr>
                        <a:t>Effort Person/Hours</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lnB w="9525" cap="flat" cmpd="sng" algn="ctr">
                      <a:solidFill>
                        <a:srgbClr val="968C8C"/>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algn="ctr" fontAlgn="ctr"/>
                      <a:r>
                        <a:rPr lang="en-US" sz="1200" u="none" strike="noStrike" dirty="0">
                          <a:effectLst/>
                        </a:rPr>
                        <a:t>Final (Fibonacci)</a:t>
                      </a:r>
                      <a:endParaRPr lang="en-US" sz="1200" b="1" i="0" u="none" strike="noStrike" dirty="0">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38100" cap="flat" cmpd="sng" algn="ctr">
                      <a:solidFill>
                        <a:srgbClr val="000000"/>
                      </a:solidFill>
                      <a:prstDash val="solid"/>
                      <a:round/>
                      <a:headEnd type="none" w="med" len="med"/>
                      <a:tailEnd type="none" w="med" len="med"/>
                    </a:lnT>
                  </a:tcPr>
                </a:tc>
                <a:tc rowSpan="2">
                  <a:txBody>
                    <a:bodyPr/>
                    <a:lstStyle/>
                    <a:p>
                      <a:pPr algn="ctr" fontAlgn="ctr"/>
                      <a:r>
                        <a:rPr lang="en-US" sz="1200" u="none" strike="noStrike">
                          <a:effectLst/>
                        </a:rPr>
                        <a:t>Actual</a:t>
                      </a:r>
                      <a:endParaRPr lang="en-US" sz="1200" b="1" i="0" u="none" strike="noStrike">
                        <a:solidFill>
                          <a:srgbClr val="000000"/>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T w="381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10000"/>
                  </a:ext>
                </a:extLst>
              </a:tr>
              <a:tr h="40636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A</a:t>
                      </a:r>
                      <a:endParaRPr lang="en-US" sz="1200" b="1" i="0" u="none" strike="noStrike" dirty="0">
                        <a:solidFill>
                          <a:srgbClr val="FFFFFF"/>
                        </a:solidFill>
                        <a:effectLst/>
                        <a:latin typeface="Calibri"/>
                      </a:endParaRPr>
                    </a:p>
                  </a:txBody>
                  <a:tcPr marL="12226" marR="12226" marT="12700" marB="0" anchor="b">
                    <a:lnL w="9525" cap="flat" cmpd="sng" algn="ctr">
                      <a:solidFill>
                        <a:srgbClr val="968C8C"/>
                      </a:solidFill>
                      <a:prstDash val="solid"/>
                      <a:round/>
                      <a:headEnd type="none" w="med" len="med"/>
                      <a:tailEnd type="none" w="med" len="med"/>
                    </a:lnL>
                    <a:lnR>
                      <a:noFill/>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u="none" strike="noStrike" dirty="0">
                          <a:solidFill>
                            <a:srgbClr val="FFFFFF"/>
                          </a:solidFill>
                          <a:effectLst/>
                        </a:rPr>
                        <a:t>Expert B</a:t>
                      </a:r>
                      <a:endParaRPr lang="en-US" sz="1200" b="1" i="0" u="none" strike="noStrike" dirty="0">
                        <a:solidFill>
                          <a:srgbClr val="FFFFFF"/>
                        </a:solidFill>
                        <a:effectLst/>
                        <a:latin typeface="Calibri"/>
                      </a:endParaRPr>
                    </a:p>
                  </a:txBody>
                  <a:tcPr marL="12226" marR="12226" marT="12700" marB="0" anchor="b">
                    <a:lnL>
                      <a:noFill/>
                    </a:lnL>
                    <a:lnR w="9525" cap="flat" cmpd="sng" algn="ctr">
                      <a:solidFill>
                        <a:srgbClr val="968C8C"/>
                      </a:solidFill>
                      <a:prstDash val="solid"/>
                      <a:round/>
                      <a:headEnd type="none" w="med" len="med"/>
                      <a:tailEnd type="none" w="med" len="med"/>
                    </a:lnR>
                    <a:lnT w="9525" cap="flat" cmpd="sng" algn="ctr">
                      <a:solidFill>
                        <a:srgbClr val="968C8C"/>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D8047"/>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233984">
                <a:tc rowSpan="3">
                  <a:txBody>
                    <a:bodyPr/>
                    <a:lstStyle/>
                    <a:p>
                      <a:pPr algn="ctr" fontAlgn="ctr"/>
                      <a:r>
                        <a:rPr lang="en-US" sz="1200" u="none" strike="noStrike" dirty="0">
                          <a:effectLst/>
                        </a:rPr>
                        <a:t>Requirements</a:t>
                      </a:r>
                      <a:endParaRPr lang="en-US" sz="1200" b="0" i="0" u="none" strike="noStrike" dirty="0">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Definitions of users (personas)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roles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1</a:t>
                      </a: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lnT w="28575" cap="flat" cmpd="sng" algn="ctr">
                      <a:solidFill>
                        <a:srgbClr val="000000"/>
                      </a:solidFill>
                      <a:prstDash val="solid"/>
                      <a:round/>
                      <a:headEnd type="none" w="med" len="med"/>
                      <a:tailEnd type="none" w="med" len="med"/>
                    </a:lnT>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2"/>
                  </a:ext>
                </a:extLst>
              </a:tr>
              <a:tr h="233984">
                <a:tc vMerge="1">
                  <a:txBody>
                    <a:bodyPr/>
                    <a:lstStyle/>
                    <a:p>
                      <a:endParaRPr lang="en-US"/>
                    </a:p>
                  </a:txBody>
                  <a:tcPr/>
                </a:tc>
                <a:tc>
                  <a:txBody>
                    <a:bodyPr/>
                    <a:lstStyle/>
                    <a:p>
                      <a:pPr algn="l" fontAlgn="ctr"/>
                      <a:r>
                        <a:rPr lang="en-US" sz="1200" u="none" strike="noStrike" dirty="0">
                          <a:effectLst/>
                        </a:rPr>
                        <a:t>Definition of scope and limitations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attributes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1</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3"/>
                  </a:ext>
                </a:extLst>
              </a:tr>
              <a:tr h="233984">
                <a:tc vMerge="1">
                  <a:txBody>
                    <a:bodyPr/>
                    <a:lstStyle/>
                    <a:p>
                      <a:endParaRPr lang="en-US"/>
                    </a:p>
                  </a:txBody>
                  <a:tcPr/>
                </a:tc>
                <a:tc>
                  <a:txBody>
                    <a:bodyPr/>
                    <a:lstStyle/>
                    <a:p>
                      <a:pPr algn="l" fontAlgn="ctr"/>
                      <a:r>
                        <a:rPr lang="en-US" sz="1200" u="none" strike="noStrike">
                          <a:effectLst/>
                        </a:rPr>
                        <a:t>Engineering Requirements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requirements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0.4</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15</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cs-CZ" sz="1200" u="none" strike="noStrike">
                          <a:effectLst/>
                        </a:rPr>
                        <a:t>21</a:t>
                      </a:r>
                      <a:endParaRPr lang="cs-CZ"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4"/>
                  </a:ext>
                </a:extLst>
              </a:tr>
              <a:tr h="349155">
                <a:tc>
                  <a:txBody>
                    <a:bodyPr/>
                    <a:lstStyle/>
                    <a:p>
                      <a:pPr algn="ctr" fontAlgn="ctr"/>
                      <a:r>
                        <a:rPr lang="en-US" sz="1200" u="none" strike="noStrike">
                          <a:effectLst/>
                        </a:rPr>
                        <a:t>Configuration Management</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Configuration Items List</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CI items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hr-HR" sz="1200" u="none" strike="noStrike">
                          <a:effectLst/>
                        </a:rPr>
                        <a:t>0.09</a:t>
                      </a:r>
                      <a:endParaRPr lang="hr-HR"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5"/>
                  </a:ext>
                </a:extLst>
              </a:tr>
              <a:tr h="233984">
                <a:tc>
                  <a:txBody>
                    <a:bodyPr/>
                    <a:lstStyle/>
                    <a:p>
                      <a:pPr algn="ctr" fontAlgn="ctr"/>
                      <a:r>
                        <a:rPr lang="en-US" sz="1200" u="none" strike="noStrike">
                          <a:effectLst/>
                        </a:rPr>
                        <a:t>Estimation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Estimation Record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activities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dirty="0">
                          <a:effectLst/>
                        </a:rPr>
                        <a:t>0.08</a:t>
                      </a:r>
                      <a:endParaRPr lang="nb-NO"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13</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6"/>
                  </a:ext>
                </a:extLst>
              </a:tr>
              <a:tr h="233984">
                <a:tc rowSpan="4">
                  <a:txBody>
                    <a:bodyPr/>
                    <a:lstStyle/>
                    <a:p>
                      <a:pPr algn="ctr" fontAlgn="ctr"/>
                      <a:r>
                        <a:rPr lang="en-US" sz="1200" u="none" strike="noStrike">
                          <a:effectLst/>
                        </a:rPr>
                        <a:t>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State Transition Diagram</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states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0.25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7"/>
                  </a:ext>
                </a:extLst>
              </a:tr>
              <a:tr h="233984">
                <a:tc vMerge="1">
                  <a:txBody>
                    <a:bodyPr/>
                    <a:lstStyle/>
                    <a:p>
                      <a:endParaRPr lang="en-US"/>
                    </a:p>
                  </a:txBody>
                  <a:tcPr/>
                </a:tc>
                <a:tc>
                  <a:txBody>
                    <a:bodyPr/>
                    <a:lstStyle/>
                    <a:p>
                      <a:pPr algn="l" fontAlgn="ctr"/>
                      <a:r>
                        <a:rPr lang="en-US" sz="1200" u="none" strike="noStrike">
                          <a:effectLst/>
                        </a:rPr>
                        <a:t>Definition of use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0.5</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4</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8"/>
                  </a:ext>
                </a:extLst>
              </a:tr>
              <a:tr h="233984">
                <a:tc vMerge="1">
                  <a:txBody>
                    <a:bodyPr/>
                    <a:lstStyle/>
                    <a:p>
                      <a:endParaRPr lang="en-US"/>
                    </a:p>
                  </a:txBody>
                  <a:tcPr/>
                </a:tc>
                <a:tc>
                  <a:txBody>
                    <a:bodyPr/>
                    <a:lstStyle/>
                    <a:p>
                      <a:pPr algn="l" fontAlgn="ctr"/>
                      <a:r>
                        <a:rPr lang="en-US" sz="1200" u="none" strike="noStrike">
                          <a:effectLst/>
                        </a:rPr>
                        <a:t>Definition of Fields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fields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20</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09"/>
                  </a:ext>
                </a:extLst>
              </a:tr>
              <a:tr h="233984">
                <a:tc vMerge="1">
                  <a:txBody>
                    <a:bodyPr/>
                    <a:lstStyle/>
                    <a:p>
                      <a:endParaRPr lang="en-US"/>
                    </a:p>
                  </a:txBody>
                  <a:tcPr/>
                </a:tc>
                <a:tc>
                  <a:txBody>
                    <a:bodyPr/>
                    <a:lstStyle/>
                    <a:p>
                      <a:pPr algn="l" fontAlgn="ctr"/>
                      <a:r>
                        <a:rPr lang="en-US" sz="1200" u="none" strike="noStrike">
                          <a:effectLst/>
                        </a:rPr>
                        <a:t>Definition of Reports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reports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0"/>
                  </a:ext>
                </a:extLst>
              </a:tr>
              <a:tr h="233984">
                <a:tc>
                  <a:txBody>
                    <a:bodyPr/>
                    <a:lstStyle/>
                    <a:p>
                      <a:pPr algn="ctr" fontAlgn="ctr"/>
                      <a:r>
                        <a:rPr lang="en-US" sz="1200" u="none" strike="noStrike">
                          <a:effectLst/>
                        </a:rPr>
                        <a:t>Peer Reviews</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Issues from peer reviews attained</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issues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0.16</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25</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1"/>
                  </a:ext>
                </a:extLst>
              </a:tr>
              <a:tr h="233984">
                <a:tc>
                  <a:txBody>
                    <a:bodyPr/>
                    <a:lstStyle/>
                    <a:p>
                      <a:pPr algn="ctr" fontAlgn="ctr"/>
                      <a:r>
                        <a:rPr lang="en-US" sz="1200" u="none" strike="noStrike">
                          <a:effectLst/>
                        </a:rPr>
                        <a:t>Implementation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err="1">
                          <a:effectLst/>
                        </a:rPr>
                        <a:t>FitFOrMe</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User screens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6</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8</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8</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a:effectLst/>
                        </a:rPr>
                        <a:t> </a:t>
                      </a:r>
                      <a:endParaRPr lang="sk-SK"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2"/>
                  </a:ext>
                </a:extLst>
              </a:tr>
              <a:tr h="233984">
                <a:tc>
                  <a:txBody>
                    <a:bodyPr/>
                    <a:lstStyle/>
                    <a:p>
                      <a:pPr algn="ctr" fontAlgn="ctr"/>
                      <a:r>
                        <a:rPr lang="en-US" sz="1200" u="none" strike="noStrike">
                          <a:effectLst/>
                        </a:rPr>
                        <a:t>Test Design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a:effectLst/>
                        </a:rPr>
                        <a:t>Test Cases</a:t>
                      </a:r>
                      <a:endParaRPr lang="en-US" sz="1200" b="0" i="0" u="none" strike="noStrike">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test cases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6</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a:effectLst/>
                        </a:rPr>
                        <a:t>2</a:t>
                      </a:r>
                      <a:endParaRPr lang="is-I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is-IS" sz="1200" u="none" strike="noStrike" dirty="0">
                          <a:effectLst/>
                        </a:rPr>
                        <a:t>2</a:t>
                      </a:r>
                      <a:endParaRPr lang="is-I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3"/>
                  </a:ext>
                </a:extLst>
              </a:tr>
              <a:tr h="233984">
                <a:tc>
                  <a:txBody>
                    <a:bodyPr/>
                    <a:lstStyle/>
                    <a:p>
                      <a:pPr algn="ctr" fontAlgn="ctr"/>
                      <a:r>
                        <a:rPr lang="en-US" sz="1200" u="none" strike="noStrike">
                          <a:effectLst/>
                        </a:rPr>
                        <a:t>Test Execution</a:t>
                      </a:r>
                      <a:endParaRPr lang="en-US" sz="1200" b="0" i="0" u="none" strike="noStrike">
                        <a:solidFill>
                          <a:srgbClr val="000000"/>
                        </a:solidFill>
                        <a:effectLst/>
                        <a:latin typeface="Calibri"/>
                      </a:endParaRPr>
                    </a:p>
                  </a:txBody>
                  <a:tcPr marL="12226" marR="12226" marT="12700" marB="0" anchor="ctr">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Defects from Testing recorded</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l" fontAlgn="ctr"/>
                      <a:r>
                        <a:rPr lang="en-US" sz="1200" u="none" strike="noStrike" dirty="0">
                          <a:effectLst/>
                        </a:rPr>
                        <a:t># defects</a:t>
                      </a:r>
                      <a:endParaRPr lang="en-US" sz="1200" b="0" i="0" u="none" strike="noStrike" dirty="0">
                        <a:solidFill>
                          <a:srgbClr val="000000"/>
                        </a:solidFill>
                        <a:effectLst/>
                        <a:latin typeface="Calibri"/>
                      </a:endParaRPr>
                    </a:p>
                  </a:txBody>
                  <a:tcPr marL="12226" marR="12226" marT="12700" marB="0" anchor="ctr">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nb-NO" sz="1200" u="none" strike="noStrike">
                          <a:effectLst/>
                        </a:rPr>
                        <a:t>0.3</a:t>
                      </a:r>
                      <a:endParaRPr lang="nb-NO"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10</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a:effectLst/>
                        </a:rPr>
                        <a:t>3</a:t>
                      </a:r>
                      <a:endParaRPr lang="en-US" sz="1200" b="0" i="0" u="none" strike="noStrike">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en-US" sz="1200" u="none" strike="noStrike" dirty="0">
                          <a:effectLst/>
                        </a:rPr>
                        <a:t>3</a:t>
                      </a:r>
                      <a:endParaRPr lang="en-US"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lnR w="9525" cap="flat" cmpd="sng" algn="ctr">
                      <a:solidFill>
                        <a:srgbClr val="968C8C"/>
                      </a:solidFill>
                      <a:prstDash val="solid"/>
                      <a:round/>
                      <a:headEnd type="none" w="med" len="med"/>
                      <a:tailEnd type="none" w="med" len="med"/>
                    </a:lnR>
                  </a:tcPr>
                </a:tc>
                <a:tc>
                  <a:txBody>
                    <a:bodyPr/>
                    <a:lstStyle/>
                    <a:p>
                      <a:pPr algn="ctr" fontAlgn="ctr"/>
                      <a:r>
                        <a:rPr lang="sk-SK" sz="1200" u="none" strike="noStrike" dirty="0">
                          <a:effectLst/>
                        </a:rPr>
                        <a:t> </a:t>
                      </a:r>
                      <a:endParaRPr lang="sk-SK" sz="1200" b="0" i="0" u="none" strike="noStrike" dirty="0">
                        <a:solidFill>
                          <a:srgbClr val="000000"/>
                        </a:solidFill>
                        <a:effectLst/>
                        <a:latin typeface="Calibri"/>
                      </a:endParaRPr>
                    </a:p>
                  </a:txBody>
                  <a:tcPr marL="12226" marR="12226" marT="12700" marB="0" anchor="ctr" anchorCtr="1">
                    <a:lnL w="9525" cap="flat" cmpd="sng" algn="ctr">
                      <a:solidFill>
                        <a:srgbClr val="968C8C"/>
                      </a:solidFill>
                      <a:prstDash val="solid"/>
                      <a:round/>
                      <a:headEnd type="none" w="med" len="med"/>
                      <a:tailEnd type="none" w="med" len="med"/>
                    </a:ln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110488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33FD-C94E-C74F-AC47-B50F6900B3D4}"/>
              </a:ext>
            </a:extLst>
          </p:cNvPr>
          <p:cNvSpPr>
            <a:spLocks noGrp="1"/>
          </p:cNvSpPr>
          <p:nvPr>
            <p:ph type="title"/>
          </p:nvPr>
        </p:nvSpPr>
        <p:spPr/>
        <p:txBody>
          <a:bodyPr>
            <a:normAutofit fontScale="90000"/>
          </a:bodyPr>
          <a:lstStyle/>
          <a:p>
            <a:r>
              <a:rPr lang="en-US" dirty="0"/>
              <a:t>Estimation Accuracy</a:t>
            </a:r>
          </a:p>
        </p:txBody>
      </p:sp>
      <p:graphicFrame>
        <p:nvGraphicFramePr>
          <p:cNvPr id="4" name="Content Placeholder 3">
            <a:extLst>
              <a:ext uri="{FF2B5EF4-FFF2-40B4-BE49-F238E27FC236}">
                <a16:creationId xmlns:a16="http://schemas.microsoft.com/office/drawing/2014/main" id="{62991F3E-7BA8-1E4A-B54C-E830349B2E92}"/>
              </a:ext>
            </a:extLst>
          </p:cNvPr>
          <p:cNvGraphicFramePr>
            <a:graphicFrameLocks noGrp="1"/>
          </p:cNvGraphicFramePr>
          <p:nvPr>
            <p:ph sz="quarter" idx="1"/>
            <p:extLst>
              <p:ext uri="{D42A27DB-BD31-4B8C-83A1-F6EECF244321}">
                <p14:modId xmlns:p14="http://schemas.microsoft.com/office/powerpoint/2010/main" val="4285922184"/>
              </p:ext>
            </p:extLst>
          </p:nvPr>
        </p:nvGraphicFramePr>
        <p:xfrm>
          <a:off x="612775" y="1200150"/>
          <a:ext cx="8153400" cy="3371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887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B5E1D5B-34A4-EF4E-AF3F-999BD0F8609C}"/>
              </a:ext>
            </a:extLst>
          </p:cNvPr>
          <p:cNvSpPr>
            <a:spLocks noChangeAspect="1"/>
          </p:cNvSpPr>
          <p:nvPr/>
        </p:nvSpPr>
        <p:spPr>
          <a:xfrm>
            <a:off x="5011370" y="1411518"/>
            <a:ext cx="1097227" cy="1097280"/>
          </a:xfrm>
          <a:prstGeom prst="rect">
            <a:avLst/>
          </a:prstGeom>
          <a:blipFill dpi="0" rotWithShape="1">
            <a:blip r:embed="rId2"/>
            <a:srcRect/>
            <a:stretch>
              <a:fillRect l="-54440" t="-2220" r="-54440" b="-222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Rectangle 14">
            <a:extLst>
              <a:ext uri="{FF2B5EF4-FFF2-40B4-BE49-F238E27FC236}">
                <a16:creationId xmlns:a16="http://schemas.microsoft.com/office/drawing/2014/main" id="{B25F825A-269A-214F-8C48-C42F4E13F86C}"/>
              </a:ext>
            </a:extLst>
          </p:cNvPr>
          <p:cNvSpPr>
            <a:spLocks noChangeAspect="1"/>
          </p:cNvSpPr>
          <p:nvPr/>
        </p:nvSpPr>
        <p:spPr>
          <a:xfrm>
            <a:off x="2202904" y="1425612"/>
            <a:ext cx="1005840" cy="1005840"/>
          </a:xfrm>
          <a:prstGeom prst="rect">
            <a:avLst/>
          </a:prstGeom>
          <a:blipFill>
            <a:blip r:embed="rId3"/>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9" name="Picture 38">
            <a:extLst>
              <a:ext uri="{FF2B5EF4-FFF2-40B4-BE49-F238E27FC236}">
                <a16:creationId xmlns:a16="http://schemas.microsoft.com/office/drawing/2014/main" id="{E983ABD8-1E08-F84D-A7EE-A44F2E1830C4}"/>
              </a:ext>
            </a:extLst>
          </p:cNvPr>
          <p:cNvPicPr>
            <a:picLocks noChangeAspect="1"/>
          </p:cNvPicPr>
          <p:nvPr/>
        </p:nvPicPr>
        <p:blipFill rotWithShape="1">
          <a:blip r:embed="rId4"/>
          <a:srcRect t="8071" b="6381"/>
          <a:stretch/>
        </p:blipFill>
        <p:spPr>
          <a:xfrm>
            <a:off x="3564630" y="2953573"/>
            <a:ext cx="1097280" cy="938695"/>
          </a:xfrm>
          <a:prstGeom prst="rect">
            <a:avLst/>
          </a:prstGeom>
        </p:spPr>
      </p:pic>
      <p:sp>
        <p:nvSpPr>
          <p:cNvPr id="10" name="Rectangle 9">
            <a:extLst>
              <a:ext uri="{FF2B5EF4-FFF2-40B4-BE49-F238E27FC236}">
                <a16:creationId xmlns:a16="http://schemas.microsoft.com/office/drawing/2014/main" id="{6352B4E0-BCC9-5546-9990-250B7EE817BD}"/>
              </a:ext>
            </a:extLst>
          </p:cNvPr>
          <p:cNvSpPr>
            <a:spLocks noChangeAspect="1"/>
          </p:cNvSpPr>
          <p:nvPr/>
        </p:nvSpPr>
        <p:spPr>
          <a:xfrm>
            <a:off x="3564630" y="1954501"/>
            <a:ext cx="1097280" cy="658368"/>
          </a:xfrm>
          <a:prstGeom prst="rect">
            <a:avLst/>
          </a:prstGeom>
          <a:blipFill dpi="0" rotWithShape="1">
            <a:blip r:embed="rId5">
              <a:extLst>
                <a:ext uri="{28A0092B-C50C-407E-A947-70E740481C1C}">
                  <a14:useLocalDpi xmlns:a14="http://schemas.microsoft.com/office/drawing/2010/main" val="0"/>
                </a:ext>
              </a:extLst>
            </a:blip>
            <a:srcRect/>
            <a:stretch>
              <a:fillRect l="-16666" t="-61111" r="-16666" b="-6111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Rectangle 8">
            <a:extLst>
              <a:ext uri="{FF2B5EF4-FFF2-40B4-BE49-F238E27FC236}">
                <a16:creationId xmlns:a16="http://schemas.microsoft.com/office/drawing/2014/main" id="{E60A8136-0B7B-E940-BBBD-CF13150874BD}"/>
              </a:ext>
            </a:extLst>
          </p:cNvPr>
          <p:cNvSpPr>
            <a:spLocks noChangeAspect="1"/>
          </p:cNvSpPr>
          <p:nvPr/>
        </p:nvSpPr>
        <p:spPr>
          <a:xfrm>
            <a:off x="6444292" y="1367334"/>
            <a:ext cx="1097280" cy="1097280"/>
          </a:xfrm>
          <a:prstGeom prst="rect">
            <a:avLst/>
          </a:prstGeom>
          <a:blipFill dpi="0" rotWithShape="1">
            <a:blip r:embed="rId6"/>
            <a:srcRect/>
            <a:stretch>
              <a:fillRect l="-9457" t="-9457" r="-9457" b="-9457"/>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 name="Title 1">
            <a:extLst>
              <a:ext uri="{FF2B5EF4-FFF2-40B4-BE49-F238E27FC236}">
                <a16:creationId xmlns:a16="http://schemas.microsoft.com/office/drawing/2014/main" id="{A1992FE4-72BF-3648-B004-8C52BFED5622}"/>
              </a:ext>
            </a:extLst>
          </p:cNvPr>
          <p:cNvSpPr>
            <a:spLocks noGrp="1"/>
          </p:cNvSpPr>
          <p:nvPr>
            <p:ph type="title"/>
          </p:nvPr>
        </p:nvSpPr>
        <p:spPr>
          <a:xfrm>
            <a:off x="620601" y="356616"/>
            <a:ext cx="8153400" cy="742950"/>
          </a:xfrm>
        </p:spPr>
        <p:txBody>
          <a:bodyPr>
            <a:normAutofit fontScale="90000"/>
          </a:bodyPr>
          <a:lstStyle/>
          <a:p>
            <a:r>
              <a:rPr lang="en-US" dirty="0"/>
              <a:t>Tools</a:t>
            </a:r>
          </a:p>
        </p:txBody>
      </p:sp>
      <p:sp>
        <p:nvSpPr>
          <p:cNvPr id="28" name="Rectangle 27">
            <a:extLst>
              <a:ext uri="{FF2B5EF4-FFF2-40B4-BE49-F238E27FC236}">
                <a16:creationId xmlns:a16="http://schemas.microsoft.com/office/drawing/2014/main" id="{56F0CCDB-FF4D-074D-8F34-6FBE3CF86EEF}"/>
              </a:ext>
            </a:extLst>
          </p:cNvPr>
          <p:cNvSpPr>
            <a:spLocks noChangeAspect="1"/>
          </p:cNvSpPr>
          <p:nvPr/>
        </p:nvSpPr>
        <p:spPr>
          <a:xfrm>
            <a:off x="687983" y="1216925"/>
            <a:ext cx="1374084" cy="1280160"/>
          </a:xfrm>
          <a:prstGeom prst="rect">
            <a:avLst/>
          </a:prstGeom>
          <a:blipFill dpi="0" rotWithShape="1">
            <a:blip r:embed="rId7"/>
            <a:srcRect/>
            <a:stretch>
              <a:fillRect l="-28330" t="-30408" r="-28330" b="-37746"/>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Rectangle 29">
            <a:extLst>
              <a:ext uri="{FF2B5EF4-FFF2-40B4-BE49-F238E27FC236}">
                <a16:creationId xmlns:a16="http://schemas.microsoft.com/office/drawing/2014/main" id="{C6767AEE-59B6-4947-83E8-CDA599DEEB81}"/>
              </a:ext>
            </a:extLst>
          </p:cNvPr>
          <p:cNvSpPr>
            <a:spLocks noChangeAspect="1"/>
          </p:cNvSpPr>
          <p:nvPr/>
        </p:nvSpPr>
        <p:spPr>
          <a:xfrm>
            <a:off x="3564630" y="1411518"/>
            <a:ext cx="1097280" cy="540913"/>
          </a:xfrm>
          <a:prstGeom prst="rect">
            <a:avLst/>
          </a:prstGeom>
          <a:blipFill dpi="0" rotWithShape="1">
            <a:blip r:embed="rId8"/>
            <a:srcRect/>
            <a:stretch>
              <a:fillRect l="-12638" t="-76863" r="-12439" b="-7686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2" name="Rectangle 31">
            <a:extLst>
              <a:ext uri="{FF2B5EF4-FFF2-40B4-BE49-F238E27FC236}">
                <a16:creationId xmlns:a16="http://schemas.microsoft.com/office/drawing/2014/main" id="{ED91F1E8-08FD-504A-9C96-98DAFDD89405}"/>
              </a:ext>
            </a:extLst>
          </p:cNvPr>
          <p:cNvSpPr>
            <a:spLocks noChangeAspect="1"/>
          </p:cNvSpPr>
          <p:nvPr/>
        </p:nvSpPr>
        <p:spPr>
          <a:xfrm>
            <a:off x="2248624" y="2966163"/>
            <a:ext cx="914400" cy="913364"/>
          </a:xfrm>
          <a:prstGeom prst="rect">
            <a:avLst/>
          </a:prstGeom>
          <a:blipFill dpi="0" rotWithShape="1">
            <a:blip r:embed="rId9"/>
            <a:srcRect/>
            <a:stretch>
              <a:fillRect t="-6971" b="6971"/>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Rectangle 33">
            <a:extLst>
              <a:ext uri="{FF2B5EF4-FFF2-40B4-BE49-F238E27FC236}">
                <a16:creationId xmlns:a16="http://schemas.microsoft.com/office/drawing/2014/main" id="{2A1DE9EC-D65D-6549-BF5C-A4B4E6B015B4}"/>
              </a:ext>
            </a:extLst>
          </p:cNvPr>
          <p:cNvSpPr>
            <a:spLocks noChangeAspect="1"/>
          </p:cNvSpPr>
          <p:nvPr/>
        </p:nvSpPr>
        <p:spPr>
          <a:xfrm>
            <a:off x="894965" y="2932148"/>
            <a:ext cx="960120" cy="960120"/>
          </a:xfrm>
          <a:prstGeom prst="rect">
            <a:avLst/>
          </a:prstGeom>
          <a:blipFill dpi="0" rotWithShape="1">
            <a:blip r:embed="rId10">
              <a:extLst>
                <a:ext uri="{28A0092B-C50C-407E-A947-70E740481C1C}">
                  <a14:useLocalDpi xmlns:a14="http://schemas.microsoft.com/office/drawing/2010/main" val="0"/>
                </a:ext>
              </a:extLst>
            </a:blip>
            <a:srcRect/>
            <a:stretch>
              <a:fillRect t="-1393" b="1393"/>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6" name="Rectangle 35">
            <a:extLst>
              <a:ext uri="{FF2B5EF4-FFF2-40B4-BE49-F238E27FC236}">
                <a16:creationId xmlns:a16="http://schemas.microsoft.com/office/drawing/2014/main" id="{5C08DC16-C154-E148-B453-8E7104D7AC6C}"/>
              </a:ext>
            </a:extLst>
          </p:cNvPr>
          <p:cNvSpPr>
            <a:spLocks noChangeAspect="1"/>
          </p:cNvSpPr>
          <p:nvPr/>
        </p:nvSpPr>
        <p:spPr>
          <a:xfrm>
            <a:off x="7859601" y="2966163"/>
            <a:ext cx="914400" cy="914400"/>
          </a:xfrm>
          <a:prstGeom prst="rect">
            <a:avLst/>
          </a:prstGeom>
          <a:blipFill>
            <a:blip r:embed="rId11"/>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Rectangle 16">
            <a:extLst>
              <a:ext uri="{FF2B5EF4-FFF2-40B4-BE49-F238E27FC236}">
                <a16:creationId xmlns:a16="http://schemas.microsoft.com/office/drawing/2014/main" id="{1F8FB3B3-8FD4-3A41-BCA8-CD057F8DAFF7}"/>
              </a:ext>
            </a:extLst>
          </p:cNvPr>
          <p:cNvSpPr>
            <a:spLocks noChangeAspect="1"/>
          </p:cNvSpPr>
          <p:nvPr/>
        </p:nvSpPr>
        <p:spPr>
          <a:xfrm>
            <a:off x="7768161" y="1392895"/>
            <a:ext cx="1005840" cy="1005840"/>
          </a:xfrm>
          <a:prstGeom prst="rect">
            <a:avLst/>
          </a:prstGeom>
          <a:blipFill dpi="0" rotWithShape="1">
            <a:blip r:embed="rId12"/>
            <a:srcRect/>
            <a:stretch>
              <a:fillRect l="-4360" t="-962" r="-4360" b="-775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Rectangle 18">
            <a:extLst>
              <a:ext uri="{FF2B5EF4-FFF2-40B4-BE49-F238E27FC236}">
                <a16:creationId xmlns:a16="http://schemas.microsoft.com/office/drawing/2014/main" id="{F30FB9EC-4B35-4046-A9E8-9F49785F4A6D}"/>
              </a:ext>
            </a:extLst>
          </p:cNvPr>
          <p:cNvSpPr>
            <a:spLocks noChangeAspect="1"/>
          </p:cNvSpPr>
          <p:nvPr/>
        </p:nvSpPr>
        <p:spPr>
          <a:xfrm>
            <a:off x="5102783" y="2963229"/>
            <a:ext cx="914400" cy="914400"/>
          </a:xfrm>
          <a:prstGeom prst="rect">
            <a:avLst/>
          </a:prstGeom>
          <a:blipFill>
            <a:blip r:embed="rId13"/>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Rectangle 20">
            <a:extLst>
              <a:ext uri="{FF2B5EF4-FFF2-40B4-BE49-F238E27FC236}">
                <a16:creationId xmlns:a16="http://schemas.microsoft.com/office/drawing/2014/main" id="{B98D83A8-A38E-8449-AD0D-1CE29F7E4558}"/>
              </a:ext>
            </a:extLst>
          </p:cNvPr>
          <p:cNvSpPr>
            <a:spLocks noChangeAspect="1"/>
          </p:cNvSpPr>
          <p:nvPr/>
        </p:nvSpPr>
        <p:spPr>
          <a:xfrm>
            <a:off x="6535732" y="2964371"/>
            <a:ext cx="914400" cy="913366"/>
          </a:xfrm>
          <a:prstGeom prst="rect">
            <a:avLst/>
          </a:prstGeom>
          <a:blipFill>
            <a:blip r:embed="rId14"/>
            <a:srcRect/>
            <a:stretch>
              <a:fillRect l="-1000" r="-1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 name="Picture 2" descr="heroku_logo-purple-08fb38cebb99e3aac5202df018eb337c5be74d5214768c90a8198c97420e4201.png"/>
          <p:cNvPicPr>
            <a:picLocks noChangeAspect="1"/>
          </p:cNvPicPr>
          <p:nvPr/>
        </p:nvPicPr>
        <p:blipFill rotWithShape="1">
          <a:blip r:embed="rId15">
            <a:extLst>
              <a:ext uri="{28A0092B-C50C-407E-A947-70E740481C1C}">
                <a14:useLocalDpi xmlns:a14="http://schemas.microsoft.com/office/drawing/2010/main" val="0"/>
              </a:ext>
            </a:extLst>
          </a:blip>
          <a:srcRect l="-1194" t="-2544" r="-1377" b="-7"/>
          <a:stretch/>
        </p:blipFill>
        <p:spPr>
          <a:xfrm>
            <a:off x="3371058" y="4339215"/>
            <a:ext cx="1508849" cy="452564"/>
          </a:xfrm>
          <a:prstGeom prst="rect">
            <a:avLst/>
          </a:prstGeom>
          <a:noFill/>
          <a:ln>
            <a:noFill/>
          </a:ln>
        </p:spPr>
      </p:pic>
    </p:spTree>
    <p:extLst>
      <p:ext uri="{BB962C8B-B14F-4D97-AF65-F5344CB8AC3E}">
        <p14:creationId xmlns:p14="http://schemas.microsoft.com/office/powerpoint/2010/main" val="197713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Product Design </a:t>
            </a:r>
          </a:p>
        </p:txBody>
      </p:sp>
    </p:spTree>
    <p:extLst>
      <p:ext uri="{BB962C8B-B14F-4D97-AF65-F5344CB8AC3E}">
        <p14:creationId xmlns:p14="http://schemas.microsoft.com/office/powerpoint/2010/main" val="3146360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C581-8DFA-B744-A18C-B9B2311BBF9B}"/>
              </a:ext>
            </a:extLst>
          </p:cNvPr>
          <p:cNvSpPr>
            <a:spLocks noGrp="1"/>
          </p:cNvSpPr>
          <p:nvPr>
            <p:ph type="title"/>
          </p:nvPr>
        </p:nvSpPr>
        <p:spPr/>
        <p:txBody>
          <a:bodyPr>
            <a:normAutofit fontScale="90000"/>
          </a:bodyPr>
          <a:lstStyle/>
          <a:p>
            <a:r>
              <a:rPr lang="en-US" dirty="0"/>
              <a:t>Epics </a:t>
            </a:r>
          </a:p>
        </p:txBody>
      </p:sp>
      <p:sp>
        <p:nvSpPr>
          <p:cNvPr id="3" name="Content Placeholder 2">
            <a:extLst>
              <a:ext uri="{FF2B5EF4-FFF2-40B4-BE49-F238E27FC236}">
                <a16:creationId xmlns:a16="http://schemas.microsoft.com/office/drawing/2014/main" id="{83E4EF94-659E-3441-8B01-876BD6A9AD4C}"/>
              </a:ext>
            </a:extLst>
          </p:cNvPr>
          <p:cNvSpPr>
            <a:spLocks noGrp="1"/>
          </p:cNvSpPr>
          <p:nvPr>
            <p:ph sz="quarter" idx="2"/>
          </p:nvPr>
        </p:nvSpPr>
        <p:spPr/>
        <p:txBody>
          <a:bodyPr>
            <a:normAutofit fontScale="92500"/>
          </a:bodyPr>
          <a:lstStyle/>
          <a:p>
            <a:r>
              <a:rPr lang="en-US" dirty="0"/>
              <a:t>Register &amp; Log-in</a:t>
            </a:r>
          </a:p>
          <a:p>
            <a:r>
              <a:rPr lang="en-US" dirty="0"/>
              <a:t>Measurements &amp; Goals</a:t>
            </a:r>
          </a:p>
          <a:p>
            <a:r>
              <a:rPr lang="en-US" dirty="0"/>
              <a:t>Design &amp; Track Workout</a:t>
            </a:r>
          </a:p>
          <a:p>
            <a:r>
              <a:rPr lang="en-US" dirty="0"/>
              <a:t>Record Food Intake</a:t>
            </a:r>
          </a:p>
        </p:txBody>
      </p:sp>
      <p:sp>
        <p:nvSpPr>
          <p:cNvPr id="11" name="Content Placeholder 10">
            <a:extLst>
              <a:ext uri="{FF2B5EF4-FFF2-40B4-BE49-F238E27FC236}">
                <a16:creationId xmlns:a16="http://schemas.microsoft.com/office/drawing/2014/main" id="{5A026F69-F532-324F-A82C-E7095E673F39}"/>
              </a:ext>
            </a:extLst>
          </p:cNvPr>
          <p:cNvSpPr>
            <a:spLocks noGrp="1"/>
          </p:cNvSpPr>
          <p:nvPr>
            <p:ph sz="quarter" idx="4"/>
          </p:nvPr>
        </p:nvSpPr>
        <p:spPr/>
        <p:txBody>
          <a:bodyPr>
            <a:normAutofit/>
          </a:bodyPr>
          <a:lstStyle/>
          <a:p>
            <a:r>
              <a:rPr lang="en-US" dirty="0"/>
              <a:t>User confirmation</a:t>
            </a:r>
          </a:p>
          <a:p>
            <a:r>
              <a:rPr lang="en-US" dirty="0"/>
              <a:t>Account Management</a:t>
            </a:r>
          </a:p>
          <a:p>
            <a:r>
              <a:rPr lang="en-US" dirty="0"/>
              <a:t>Integration</a:t>
            </a:r>
          </a:p>
          <a:p>
            <a:r>
              <a:rPr lang="en-US" dirty="0"/>
              <a:t>Reporting</a:t>
            </a:r>
          </a:p>
        </p:txBody>
      </p:sp>
      <p:sp>
        <p:nvSpPr>
          <p:cNvPr id="9" name="Text Placeholder 8">
            <a:extLst>
              <a:ext uri="{FF2B5EF4-FFF2-40B4-BE49-F238E27FC236}">
                <a16:creationId xmlns:a16="http://schemas.microsoft.com/office/drawing/2014/main" id="{84369AB4-D9D5-0346-9711-42947D029A1B}"/>
              </a:ext>
            </a:extLst>
          </p:cNvPr>
          <p:cNvSpPr>
            <a:spLocks noGrp="1"/>
          </p:cNvSpPr>
          <p:nvPr>
            <p:ph type="body" sz="quarter" idx="1"/>
          </p:nvPr>
        </p:nvSpPr>
        <p:spPr/>
        <p:txBody>
          <a:bodyPr/>
          <a:lstStyle/>
          <a:p>
            <a:r>
              <a:rPr lang="en-US" dirty="0"/>
              <a:t>User</a:t>
            </a:r>
          </a:p>
        </p:txBody>
      </p:sp>
      <p:sp>
        <p:nvSpPr>
          <p:cNvPr id="10" name="Text Placeholder 9">
            <a:extLst>
              <a:ext uri="{FF2B5EF4-FFF2-40B4-BE49-F238E27FC236}">
                <a16:creationId xmlns:a16="http://schemas.microsoft.com/office/drawing/2014/main" id="{F7369FDA-1453-264F-BD5B-DDDCD7F0CDCF}"/>
              </a:ext>
            </a:extLst>
          </p:cNvPr>
          <p:cNvSpPr>
            <a:spLocks noGrp="1"/>
          </p:cNvSpPr>
          <p:nvPr>
            <p:ph type="body" sz="quarter" idx="3"/>
          </p:nvPr>
        </p:nvSpPr>
        <p:spPr/>
        <p:txBody>
          <a:bodyPr/>
          <a:lstStyle/>
          <a:p>
            <a:r>
              <a:rPr lang="en-US" dirty="0"/>
              <a:t>Technical </a:t>
            </a:r>
          </a:p>
        </p:txBody>
      </p:sp>
    </p:spTree>
    <p:extLst>
      <p:ext uri="{BB962C8B-B14F-4D97-AF65-F5344CB8AC3E}">
        <p14:creationId xmlns:p14="http://schemas.microsoft.com/office/powerpoint/2010/main" val="387286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15365367"/>
              </p:ext>
            </p:extLst>
          </p:nvPr>
        </p:nvGraphicFramePr>
        <p:xfrm>
          <a:off x="609599" y="1192175"/>
          <a:ext cx="4029307" cy="3795818"/>
        </p:xfrm>
        <a:graphic>
          <a:graphicData uri="http://schemas.openxmlformats.org/drawingml/2006/table">
            <a:tbl>
              <a:tblPr firstRow="1" firstCol="1" bandRow="1">
                <a:tableStyleId>{9DCAF9ED-07DC-4A11-8D7F-57B35C25682E}</a:tableStyleId>
              </a:tblPr>
              <a:tblGrid>
                <a:gridCol w="547135">
                  <a:extLst>
                    <a:ext uri="{9D8B030D-6E8A-4147-A177-3AD203B41FA5}">
                      <a16:colId xmlns:a16="http://schemas.microsoft.com/office/drawing/2014/main" val="20000"/>
                    </a:ext>
                  </a:extLst>
                </a:gridCol>
                <a:gridCol w="3482172">
                  <a:extLst>
                    <a:ext uri="{9D8B030D-6E8A-4147-A177-3AD203B41FA5}">
                      <a16:colId xmlns:a16="http://schemas.microsoft.com/office/drawing/2014/main" val="20001"/>
                    </a:ext>
                  </a:extLst>
                </a:gridCol>
              </a:tblGrid>
              <a:tr h="268396">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r>
                        <a:rPr lang="en-US" sz="900" dirty="0">
                          <a:effectLst/>
                        </a:rPr>
                        <a:t>Backlog Item</a:t>
                      </a:r>
                      <a:endParaRPr lang="en-US" sz="900" dirty="0">
                        <a:effectLst/>
                        <a:latin typeface="Arial"/>
                        <a:ea typeface="Arial"/>
                        <a:cs typeface="Times New Roman"/>
                      </a:endParaRPr>
                    </a:p>
                  </a:txBody>
                  <a:tcPr marL="34336" marR="34336" marT="0" marB="0" anchor="ctr"/>
                </a:tc>
                <a:extLst>
                  <a:ext uri="{0D108BD9-81ED-4DB2-BD59-A6C34878D82A}">
                    <a16:rowId xmlns:a16="http://schemas.microsoft.com/office/drawing/2014/main" val="10000"/>
                  </a:ext>
                </a:extLst>
              </a:tr>
              <a:tr h="142092">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84184">
                <a:tc>
                  <a:txBody>
                    <a:bodyPr/>
                    <a:lstStyle/>
                    <a:p>
                      <a:pPr algn="l" fontAlgn="b"/>
                      <a:r>
                        <a:rPr lang="fi-FI" sz="600" u="none" strike="noStrike" dirty="0">
                          <a:effectLst/>
                        </a:rPr>
                        <a:t>154705102</a:t>
                      </a:r>
                      <a:endParaRPr lang="fi-FI"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enter workout schedule by day and muscle group so that I can share it with potential partners and trainers.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2"/>
                  </a:ext>
                </a:extLst>
              </a:tr>
              <a:tr h="284184">
                <a:tc>
                  <a:txBody>
                    <a:bodyPr/>
                    <a:lstStyle/>
                    <a:p>
                      <a:pPr algn="l" fontAlgn="b"/>
                      <a:r>
                        <a:rPr lang="is-IS" sz="600" u="none" strike="noStrike" dirty="0">
                          <a:effectLst/>
                        </a:rPr>
                        <a:t>154705103</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select from a pre-existing list of available exercises so that I can readily build a workout routine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3"/>
                  </a:ext>
                </a:extLst>
              </a:tr>
              <a:tr h="284184">
                <a:tc>
                  <a:txBody>
                    <a:bodyPr/>
                    <a:lstStyle/>
                    <a:p>
                      <a:pPr algn="l" fontAlgn="b"/>
                      <a:r>
                        <a:rPr lang="is-IS" sz="600" u="none" strike="noStrike">
                          <a:effectLst/>
                        </a:rPr>
                        <a:t>154705109</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combine selected exercises into routines so that I can plan a workout that corresponds to my health goals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4"/>
                  </a:ext>
                </a:extLst>
              </a:tr>
              <a:tr h="389796">
                <a:tc>
                  <a:txBody>
                    <a:bodyPr/>
                    <a:lstStyle/>
                    <a:p>
                      <a:pPr algn="l" fontAlgn="b"/>
                      <a:r>
                        <a:rPr lang="cs-CZ" sz="600" u="none" strike="noStrike">
                          <a:effectLst/>
                        </a:rPr>
                        <a:t>154705111</a:t>
                      </a:r>
                      <a:endParaRPr lang="cs-CZ"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the number of reps that I can do of a certain weight by type of exercise and muscle group so that I can gauge whether I am becoming stronger</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5"/>
                  </a:ext>
                </a:extLst>
              </a:tr>
              <a:tr h="344705">
                <a:tc>
                  <a:txBody>
                    <a:bodyPr/>
                    <a:lstStyle/>
                    <a:p>
                      <a:pPr algn="l" fontAlgn="b"/>
                      <a:r>
                        <a:rPr lang="is-IS" sz="600" u="none" strike="noStrike">
                          <a:effectLst/>
                        </a:rPr>
                        <a:t>154705114</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the application to track my performance during strength sets so that I know whether I am becoming better at anaerobic exercises</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6"/>
                  </a:ext>
                </a:extLst>
              </a:tr>
              <a:tr h="284184">
                <a:tc>
                  <a:txBody>
                    <a:bodyPr/>
                    <a:lstStyle/>
                    <a:p>
                      <a:pPr algn="l" fontAlgn="b"/>
                      <a:r>
                        <a:rPr lang="is-IS" sz="600" u="none" strike="noStrike">
                          <a:effectLst/>
                        </a:rPr>
                        <a:t>154705116</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the application to measure performance during cardio sets so that I know whether I am becoming better at aerobic exercises</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7"/>
                  </a:ext>
                </a:extLst>
              </a:tr>
              <a:tr h="389796">
                <a:tc>
                  <a:txBody>
                    <a:bodyPr/>
                    <a:lstStyle/>
                    <a:p>
                      <a:pPr algn="l" fontAlgn="b"/>
                      <a:r>
                        <a:rPr lang="is-IS" sz="600" u="none" strike="noStrike">
                          <a:effectLst/>
                        </a:rPr>
                        <a:t>154705117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enter a goal that I want to reach within a specific time window of weeks or months so that I can keep track of my progress toward that goal</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08"/>
                  </a:ext>
                </a:extLst>
              </a:tr>
              <a:tr h="344705">
                <a:tc>
                  <a:txBody>
                    <a:bodyPr/>
                    <a:lstStyle/>
                    <a:p>
                      <a:pPr algn="l" fontAlgn="b"/>
                      <a:r>
                        <a:rPr lang="is-IS" sz="600" u="none" strike="noStrike">
                          <a:effectLst/>
                        </a:rPr>
                        <a:t>154705125</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a link to videos or graphics showing correct form for an exercise so that I can learn and ensure safe and correct execution of the exercise</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09"/>
                  </a:ext>
                </a:extLst>
              </a:tr>
              <a:tr h="389796">
                <a:tc>
                  <a:txBody>
                    <a:bodyPr/>
                    <a:lstStyle/>
                    <a:p>
                      <a:pPr algn="l" fontAlgn="b"/>
                      <a:r>
                        <a:rPr lang="is-IS" sz="600" u="none" strike="noStrike">
                          <a:effectLst/>
                        </a:rPr>
                        <a:t>154705127</a:t>
                      </a:r>
                      <a:endParaRPr lang="is-IS" sz="600" b="0" i="0" u="none" strike="noStrike">
                        <a:solidFill>
                          <a:srgbClr val="000000"/>
                        </a:solidFill>
                        <a:effectLst/>
                        <a:latin typeface="+mn-lt"/>
                      </a:endParaRPr>
                    </a:p>
                  </a:txBody>
                  <a:tcPr marL="12700" marR="12700" marT="12700" marB="0" anchor="ctr"/>
                </a:tc>
                <a:tc>
                  <a:txBody>
                    <a:bodyPr/>
                    <a:lstStyle/>
                    <a:p>
                      <a:pPr algn="just" fontAlgn="b"/>
                      <a:r>
                        <a:rPr lang="en-US" sz="800" u="none" strike="noStrike">
                          <a:effectLst/>
                        </a:rPr>
                        <a:t>As a Customer User, I want to be able to import from external data source, e.g. Excel, so that I can combine data not stored in the application with data that exists there</a:t>
                      </a:r>
                      <a:endParaRPr lang="en-US" sz="800" b="0" i="0" u="none" strike="noStrike">
                        <a:solidFill>
                          <a:srgbClr val="000000"/>
                        </a:solidFill>
                        <a:effectLst/>
                        <a:latin typeface="+mn-lt"/>
                      </a:endParaRPr>
                    </a:p>
                  </a:txBody>
                  <a:tcPr marL="12700" marR="12700" marT="12700" marB="0" anchor="ctr"/>
                </a:tc>
                <a:extLst>
                  <a:ext uri="{0D108BD9-81ED-4DB2-BD59-A6C34878D82A}">
                    <a16:rowId xmlns:a16="http://schemas.microsoft.com/office/drawing/2014/main" val="10010"/>
                  </a:ext>
                </a:extLst>
              </a:tr>
              <a:tr h="389796">
                <a:tc>
                  <a:txBody>
                    <a:bodyPr/>
                    <a:lstStyle/>
                    <a:p>
                      <a:pPr algn="l" fontAlgn="b"/>
                      <a:r>
                        <a:rPr lang="is-IS" sz="600" u="none" strike="noStrike" dirty="0">
                          <a:effectLst/>
                        </a:rPr>
                        <a:t>154705128</a:t>
                      </a:r>
                      <a:endParaRPr lang="is-IS" sz="600" b="0" i="0" u="none" strike="noStrike" dirty="0">
                        <a:solidFill>
                          <a:srgbClr val="000000"/>
                        </a:solidFill>
                        <a:effectLst/>
                        <a:latin typeface="+mn-lt"/>
                      </a:endParaRPr>
                    </a:p>
                  </a:txBody>
                  <a:tcPr marL="12700" marR="12700" marT="12700" marB="0" anchor="ctr"/>
                </a:tc>
                <a:tc>
                  <a:txBody>
                    <a:bodyPr/>
                    <a:lstStyle/>
                    <a:p>
                      <a:pPr algn="just" fontAlgn="b"/>
                      <a:r>
                        <a:rPr lang="en-US" sz="800" u="none" strike="noStrike" dirty="0">
                          <a:effectLst/>
                        </a:rPr>
                        <a:t>As a Customer User I want to be able to export data to multiple formats, e.g. Excel, </a:t>
                      </a:r>
                      <a:r>
                        <a:rPr lang="en-US" sz="800" u="none" strike="noStrike" dirty="0" err="1">
                          <a:effectLst/>
                        </a:rPr>
                        <a:t>csv</a:t>
                      </a:r>
                      <a:r>
                        <a:rPr lang="en-US" sz="800" u="none" strike="noStrike" dirty="0">
                          <a:effectLst/>
                        </a:rPr>
                        <a:t>, XML in order to be able to perform ad hoc analysis and reports not available in the application.</a:t>
                      </a:r>
                      <a:endParaRPr lang="en-US" sz="800" b="0" i="0" u="none" strike="noStrike" dirty="0">
                        <a:solidFill>
                          <a:srgbClr val="000000"/>
                        </a:solidFill>
                        <a:effectLst/>
                        <a:latin typeface="+mn-lt"/>
                      </a:endParaRPr>
                    </a:p>
                  </a:txBody>
                  <a:tcPr marL="12700" marR="12700" marT="12700" marB="0" anchor="ctr"/>
                </a:tc>
                <a:extLst>
                  <a:ext uri="{0D108BD9-81ED-4DB2-BD59-A6C34878D82A}">
                    <a16:rowId xmlns:a16="http://schemas.microsoft.com/office/drawing/2014/main" val="10011"/>
                  </a:ext>
                </a:extLst>
              </a:tr>
            </a:tbl>
          </a:graphicData>
        </a:graphic>
      </p:graphicFrame>
      <p:sp>
        <p:nvSpPr>
          <p:cNvPr id="4" name="Title 3"/>
          <p:cNvSpPr>
            <a:spLocks noGrp="1"/>
          </p:cNvSpPr>
          <p:nvPr>
            <p:ph type="title"/>
          </p:nvPr>
        </p:nvSpPr>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2416490420"/>
              </p:ext>
            </p:extLst>
          </p:nvPr>
        </p:nvGraphicFramePr>
        <p:xfrm>
          <a:off x="4940136" y="1192212"/>
          <a:ext cx="4025444" cy="3795782"/>
        </p:xfrm>
        <a:graphic>
          <a:graphicData uri="http://schemas.openxmlformats.org/drawingml/2006/table">
            <a:tbl>
              <a:tblPr firstRow="1" firstCol="1" bandRow="1">
                <a:tableStyleId>{9DCAF9ED-07DC-4A11-8D7F-57B35C25682E}</a:tableStyleId>
              </a:tblPr>
              <a:tblGrid>
                <a:gridCol w="565454">
                  <a:extLst>
                    <a:ext uri="{9D8B030D-6E8A-4147-A177-3AD203B41FA5}">
                      <a16:colId xmlns:a16="http://schemas.microsoft.com/office/drawing/2014/main" val="20000"/>
                    </a:ext>
                  </a:extLst>
                </a:gridCol>
                <a:gridCol w="3459990">
                  <a:extLst>
                    <a:ext uri="{9D8B030D-6E8A-4147-A177-3AD203B41FA5}">
                      <a16:colId xmlns:a16="http://schemas.microsoft.com/office/drawing/2014/main" val="20001"/>
                    </a:ext>
                  </a:extLst>
                </a:gridCol>
              </a:tblGrid>
              <a:tr h="1639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endParaRPr lang="en-US" sz="450" dirty="0">
                        <a:effectLst/>
                      </a:endParaRP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63930">
                <a:tc gridSpan="2">
                  <a:txBody>
                    <a:bodyPr/>
                    <a:lstStyle/>
                    <a:p>
                      <a:pPr marL="0" marR="0">
                        <a:spcBef>
                          <a:spcPts val="0"/>
                        </a:spcBef>
                        <a:spcAft>
                          <a:spcPts val="0"/>
                        </a:spcAft>
                      </a:pPr>
                      <a:r>
                        <a:rPr lang="en-US" sz="900" dirty="0">
                          <a:effectLst/>
                        </a:rPr>
                        <a:t>Customer User - Erica</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06610">
                <a:tc>
                  <a:txBody>
                    <a:bodyPr/>
                    <a:lstStyle/>
                    <a:p>
                      <a:pPr algn="l" fontAlgn="b"/>
                      <a:r>
                        <a:rPr lang="is-IS" sz="600" b="1" i="0" u="none" strike="noStrike" dirty="0">
                          <a:solidFill>
                            <a:srgbClr val="000000"/>
                          </a:solidFill>
                          <a:effectLst/>
                          <a:latin typeface="+mn-lt"/>
                        </a:rPr>
                        <a:t>154705131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select from a known list of predefined workout routines so that I do not have to come up with one myself.</a:t>
                      </a:r>
                    </a:p>
                  </a:txBody>
                  <a:tcPr marL="12700" marR="12700" marT="12700" marB="0" anchor="ctr"/>
                </a:tc>
                <a:extLst>
                  <a:ext uri="{0D108BD9-81ED-4DB2-BD59-A6C34878D82A}">
                    <a16:rowId xmlns:a16="http://schemas.microsoft.com/office/drawing/2014/main" val="10002"/>
                  </a:ext>
                </a:extLst>
              </a:tr>
              <a:tr h="306610">
                <a:tc>
                  <a:txBody>
                    <a:bodyPr/>
                    <a:lstStyle/>
                    <a:p>
                      <a:pPr algn="l" fontAlgn="b"/>
                      <a:r>
                        <a:rPr lang="is-IS" sz="600" b="1" i="0" u="none" strike="noStrike">
                          <a:solidFill>
                            <a:srgbClr val="000000"/>
                          </a:solidFill>
                          <a:effectLst/>
                          <a:latin typeface="+mn-lt"/>
                        </a:rPr>
                        <a:t>154705135</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a:t>
                      </a:r>
                      <a:r>
                        <a:rPr lang="en-US" sz="800" b="0" i="0" u="none" strike="noStrike" dirty="0" err="1">
                          <a:solidFill>
                            <a:srgbClr val="000000"/>
                          </a:solidFill>
                          <a:effectLst/>
                          <a:latin typeface="+mn-lt"/>
                        </a:rPr>
                        <a:t>i</a:t>
                      </a:r>
                      <a:r>
                        <a:rPr lang="en-US" sz="800" b="0" i="0" u="none" strike="noStrike" dirty="0">
                          <a:solidFill>
                            <a:srgbClr val="000000"/>
                          </a:solidFill>
                          <a:effectLst/>
                          <a:latin typeface="+mn-lt"/>
                        </a:rPr>
                        <a:t> want to be able to periodically enter body measurements so that I can evaluate whether I am progressing towards my goals.</a:t>
                      </a:r>
                    </a:p>
                  </a:txBody>
                  <a:tcPr marL="12700" marR="12700" marT="12700" marB="0" anchor="ctr"/>
                </a:tc>
                <a:extLst>
                  <a:ext uri="{0D108BD9-81ED-4DB2-BD59-A6C34878D82A}">
                    <a16:rowId xmlns:a16="http://schemas.microsoft.com/office/drawing/2014/main" val="10003"/>
                  </a:ext>
                </a:extLst>
              </a:tr>
              <a:tr h="306610">
                <a:tc>
                  <a:txBody>
                    <a:bodyPr/>
                    <a:lstStyle/>
                    <a:p>
                      <a:pPr algn="l" fontAlgn="b"/>
                      <a:r>
                        <a:rPr lang="is-IS" sz="600" b="1" i="0" u="none" strike="noStrike">
                          <a:solidFill>
                            <a:srgbClr val="000000"/>
                          </a:solidFill>
                          <a:effectLst/>
                          <a:latin typeface="+mn-lt"/>
                        </a:rPr>
                        <a:t>154705137</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body measurements history so that I have a clear visual indicator of my progress over a specific time period.</a:t>
                      </a:r>
                    </a:p>
                  </a:txBody>
                  <a:tcPr marL="12700" marR="12700" marT="12700" marB="0" anchor="ctr"/>
                </a:tc>
                <a:extLst>
                  <a:ext uri="{0D108BD9-81ED-4DB2-BD59-A6C34878D82A}">
                    <a16:rowId xmlns:a16="http://schemas.microsoft.com/office/drawing/2014/main" val="10004"/>
                  </a:ext>
                </a:extLst>
              </a:tr>
              <a:tr h="306610">
                <a:tc>
                  <a:txBody>
                    <a:bodyPr/>
                    <a:lstStyle/>
                    <a:p>
                      <a:pPr algn="l" fontAlgn="b"/>
                      <a:r>
                        <a:rPr lang="is-IS" sz="600" b="1" i="0" u="none" strike="noStrike">
                          <a:solidFill>
                            <a:srgbClr val="000000"/>
                          </a:solidFill>
                          <a:effectLst/>
                          <a:latin typeface="+mn-lt"/>
                        </a:rPr>
                        <a:t>154705138</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see a graphical  display of my performance so that I have an easy method for identifying a  trend.</a:t>
                      </a:r>
                    </a:p>
                  </a:txBody>
                  <a:tcPr marL="12700" marR="12700" marT="12700" marB="0" anchor="ctr"/>
                </a:tc>
                <a:extLst>
                  <a:ext uri="{0D108BD9-81ED-4DB2-BD59-A6C34878D82A}">
                    <a16:rowId xmlns:a16="http://schemas.microsoft.com/office/drawing/2014/main" val="10005"/>
                  </a:ext>
                </a:extLst>
              </a:tr>
              <a:tr h="306610">
                <a:tc>
                  <a:txBody>
                    <a:bodyPr/>
                    <a:lstStyle/>
                    <a:p>
                      <a:pPr algn="l" fontAlgn="b"/>
                      <a:r>
                        <a:rPr lang="is-IS" sz="600" b="1" i="0" u="none" strike="noStrike">
                          <a:solidFill>
                            <a:srgbClr val="000000"/>
                          </a:solidFill>
                          <a:effectLst/>
                          <a:latin typeface="+mn-lt"/>
                        </a:rPr>
                        <a:t>154705142</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match the duration of my workout to a playlist of music so that I do not have to look at my watch during the routine.</a:t>
                      </a:r>
                    </a:p>
                  </a:txBody>
                  <a:tcPr marL="12700" marR="12700" marT="12700" marB="0" anchor="ctr"/>
                </a:tc>
                <a:extLst>
                  <a:ext uri="{0D108BD9-81ED-4DB2-BD59-A6C34878D82A}">
                    <a16:rowId xmlns:a16="http://schemas.microsoft.com/office/drawing/2014/main" val="10006"/>
                  </a:ext>
                </a:extLst>
              </a:tr>
              <a:tr h="306610">
                <a:tc>
                  <a:txBody>
                    <a:bodyPr/>
                    <a:lstStyle/>
                    <a:p>
                      <a:pPr algn="l" fontAlgn="b"/>
                      <a:r>
                        <a:rPr lang="is-IS" sz="600" b="1" i="0" u="none" strike="noStrike">
                          <a:solidFill>
                            <a:srgbClr val="000000"/>
                          </a:solidFill>
                          <a:effectLst/>
                          <a:latin typeface="+mn-lt"/>
                        </a:rPr>
                        <a:t>154705146</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keep a food intake diary so that I can understand whether my food choices support my nutritional goals</a:t>
                      </a:r>
                    </a:p>
                  </a:txBody>
                  <a:tcPr marL="12700" marR="12700" marT="12700" marB="0" anchor="ctr"/>
                </a:tc>
                <a:extLst>
                  <a:ext uri="{0D108BD9-81ED-4DB2-BD59-A6C34878D82A}">
                    <a16:rowId xmlns:a16="http://schemas.microsoft.com/office/drawing/2014/main" val="10007"/>
                  </a:ext>
                </a:extLst>
              </a:tr>
              <a:tr h="306610">
                <a:tc>
                  <a:txBody>
                    <a:bodyPr/>
                    <a:lstStyle/>
                    <a:p>
                      <a:pPr algn="l" fontAlgn="b"/>
                      <a:r>
                        <a:rPr lang="is-IS" sz="600" b="1" i="0" u="none" strike="noStrike">
                          <a:solidFill>
                            <a:srgbClr val="000000"/>
                          </a:solidFill>
                          <a:effectLst/>
                          <a:latin typeface="+mn-lt"/>
                        </a:rPr>
                        <a:t>154705150</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load pictures for a specific date or workout so that I have a visual record of my progress towards a goal.</a:t>
                      </a:r>
                    </a:p>
                  </a:txBody>
                  <a:tcPr marL="12700" marR="12700" marT="12700" marB="0" anchor="ctr"/>
                </a:tc>
                <a:extLst>
                  <a:ext uri="{0D108BD9-81ED-4DB2-BD59-A6C34878D82A}">
                    <a16:rowId xmlns:a16="http://schemas.microsoft.com/office/drawing/2014/main" val="10008"/>
                  </a:ext>
                </a:extLst>
              </a:tr>
              <a:tr h="306610">
                <a:tc>
                  <a:txBody>
                    <a:bodyPr/>
                    <a:lstStyle/>
                    <a:p>
                      <a:pPr algn="l" fontAlgn="b"/>
                      <a:r>
                        <a:rPr lang="is-IS" sz="600" b="1" i="0" u="none" strike="noStrike">
                          <a:solidFill>
                            <a:srgbClr val="000000"/>
                          </a:solidFill>
                          <a:effectLst/>
                          <a:latin typeface="+mn-lt"/>
                        </a:rPr>
                        <a:t>154705153</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note strengths and weakness during a workout so that I can learn where I'm doing well and where I need to improve</a:t>
                      </a:r>
                    </a:p>
                  </a:txBody>
                  <a:tcPr marL="12700" marR="12700" marT="12700" marB="0" anchor="ctr"/>
                </a:tc>
                <a:extLst>
                  <a:ext uri="{0D108BD9-81ED-4DB2-BD59-A6C34878D82A}">
                    <a16:rowId xmlns:a16="http://schemas.microsoft.com/office/drawing/2014/main" val="10009"/>
                  </a:ext>
                </a:extLst>
              </a:tr>
              <a:tr h="452326">
                <a:tc>
                  <a:txBody>
                    <a:bodyPr/>
                    <a:lstStyle/>
                    <a:p>
                      <a:pPr algn="l" fontAlgn="b"/>
                      <a:r>
                        <a:rPr lang="is-IS" sz="600" b="1" i="0" u="none" strike="noStrike">
                          <a:solidFill>
                            <a:srgbClr val="000000"/>
                          </a:solidFill>
                          <a:effectLst/>
                          <a:latin typeface="+mn-lt"/>
                        </a:rPr>
                        <a:t>154705154</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add notes to a specific workout so that I can track such variables as mood, location, and training partner and how they affect my workout routine.</a:t>
                      </a:r>
                    </a:p>
                  </a:txBody>
                  <a:tcPr marL="12700" marR="12700" marT="12700" marB="0" anchor="ctr"/>
                </a:tc>
                <a:extLst>
                  <a:ext uri="{0D108BD9-81ED-4DB2-BD59-A6C34878D82A}">
                    <a16:rowId xmlns:a16="http://schemas.microsoft.com/office/drawing/2014/main" val="10010"/>
                  </a:ext>
                </a:extLst>
              </a:tr>
              <a:tr h="452326">
                <a:tc>
                  <a:txBody>
                    <a:bodyPr/>
                    <a:lstStyle/>
                    <a:p>
                      <a:pPr algn="l" fontAlgn="b"/>
                      <a:r>
                        <a:rPr lang="fi-FI" sz="600" b="1" i="0" u="none" strike="noStrike" dirty="0">
                          <a:solidFill>
                            <a:srgbClr val="000000"/>
                          </a:solidFill>
                          <a:effectLst/>
                          <a:latin typeface="+mn-lt"/>
                        </a:rPr>
                        <a:t>154723101</a:t>
                      </a:r>
                    </a:p>
                  </a:txBody>
                  <a:tcPr marL="12700" marR="12700" marT="12700" marB="0" anchor="ctr"/>
                </a:tc>
                <a:tc>
                  <a:txBody>
                    <a:bodyPr/>
                    <a:lstStyle/>
                    <a:p>
                      <a:pPr algn="just" fontAlgn="b"/>
                      <a:r>
                        <a:rPr lang="en-US" sz="800" b="0" i="0" u="none" strike="noStrike" dirty="0">
                          <a:solidFill>
                            <a:srgbClr val="000000"/>
                          </a:solidFill>
                          <a:effectLst/>
                          <a:latin typeface="+mn-lt"/>
                        </a:rPr>
                        <a:t>As a Customer User, I want to be able to provide feedback on the application so that design, support and administration teams receive my suggestions for improvements.</a:t>
                      </a:r>
                    </a:p>
                  </a:txBody>
                  <a:tcPr marL="12700" marR="12700" marT="1270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4495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a:xfrm>
            <a:off x="609600" y="356616"/>
            <a:ext cx="8077200" cy="740664"/>
          </a:xfrm>
        </p:spPr>
        <p:txBody>
          <a:bodyPr bIns="0" anchor="b">
            <a:normAutofit fontScale="90000"/>
          </a:bodyPr>
          <a:lstStyle/>
          <a:p>
            <a:r>
              <a:rPr lang="en-US" sz="6600"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1</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fontScale="85000" lnSpcReduction="10000"/>
          </a:bodyPr>
          <a:lstStyle/>
          <a:p>
            <a:pPr marL="0" indent="0">
              <a:buNone/>
            </a:pPr>
            <a:r>
              <a:rPr lang="en-US" sz="1400" b="1" dirty="0"/>
              <a:t>Observations:</a:t>
            </a:r>
            <a:endParaRPr lang="en-US" sz="1400" dirty="0"/>
          </a:p>
          <a:p>
            <a:pPr marL="0" indent="0">
              <a:buNone/>
            </a:pPr>
            <a:r>
              <a:rPr lang="en-US" sz="1400" dirty="0"/>
              <a:t>Looks like your team is off to a great start! I really like the idea of a health app; it is certainly becoming a fast-growing application space. Your scope/objective page is excellent. Great job on creating comprehensive stories – they really help paint a good picture of what you will be building. Your policy doc also looks great – it shows a lot of thought and care went into the early stages of the project, which is important; contributors need to know what’s expected of them and how to operate as a team. I really like how structured your communication appears. I like all the activity in Slack, and Pivotal. I really enjoy your epics in Pivotal – they really paint the picture of the work well.</a:t>
            </a:r>
          </a:p>
          <a:p>
            <a:pPr marL="0" indent="0">
              <a:buNone/>
            </a:pPr>
            <a:r>
              <a:rPr lang="en-US" sz="1400" b="1" dirty="0"/>
              <a:t>Insights:</a:t>
            </a:r>
            <a:endParaRPr lang="en-US" sz="1400" dirty="0"/>
          </a:p>
          <a:p>
            <a:pPr marL="0" indent="0">
              <a:buNone/>
            </a:pPr>
            <a:r>
              <a:rPr lang="en-US" sz="1400" dirty="0"/>
              <a:t>Very impressed with the organization of the epics. I enjoy how they are organized in a nice, clear “happy path” to deliver the value to the user. I am slightly concerned that I don’t see any mention of Personas. Perhaps this is an oversight? I would certainly add contextual value to your stories. It does seem like you have them in your stories, but perhaps they aren’t clearly defined – for I see a mix of “Meal Prep User” and “registered user” – are they one in the same? A section in your documentation that describes each persona would certainly be helpful in this regard.</a:t>
            </a:r>
          </a:p>
          <a:p>
            <a:pPr marL="0" indent="0">
              <a:buNone/>
            </a:pPr>
            <a:r>
              <a:rPr lang="en-US" sz="1400" dirty="0"/>
              <a:t>All in all, it certainly looks like you are off to a great start. I can’t wait to see how this project turns out!</a:t>
            </a:r>
          </a:p>
        </p:txBody>
      </p:sp>
    </p:spTree>
    <p:extLst>
      <p:ext uri="{BB962C8B-B14F-4D97-AF65-F5344CB8AC3E}">
        <p14:creationId xmlns:p14="http://schemas.microsoft.com/office/powerpoint/2010/main" val="1257870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35392673"/>
              </p:ext>
            </p:extLst>
          </p:nvPr>
        </p:nvGraphicFramePr>
        <p:xfrm>
          <a:off x="4849715" y="1192178"/>
          <a:ext cx="4026655" cy="3649455"/>
        </p:xfrm>
        <a:graphic>
          <a:graphicData uri="http://schemas.openxmlformats.org/drawingml/2006/table">
            <a:tbl>
              <a:tblPr firstRow="1" firstCol="1" bandRow="1">
                <a:tableStyleId>{9DCAF9ED-07DC-4A11-8D7F-57B35C25682E}</a:tableStyleId>
              </a:tblPr>
              <a:tblGrid>
                <a:gridCol w="546775">
                  <a:extLst>
                    <a:ext uri="{9D8B030D-6E8A-4147-A177-3AD203B41FA5}">
                      <a16:colId xmlns:a16="http://schemas.microsoft.com/office/drawing/2014/main" val="20000"/>
                    </a:ext>
                  </a:extLst>
                </a:gridCol>
                <a:gridCol w="3479880">
                  <a:extLst>
                    <a:ext uri="{9D8B030D-6E8A-4147-A177-3AD203B41FA5}">
                      <a16:colId xmlns:a16="http://schemas.microsoft.com/office/drawing/2014/main" val="20001"/>
                    </a:ext>
                  </a:extLst>
                </a:gridCol>
              </a:tblGrid>
              <a:tr h="20158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45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45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26333">
                <a:tc gridSpan="2">
                  <a:txBody>
                    <a:bodyPr/>
                    <a:lstStyle/>
                    <a:p>
                      <a:pPr marL="0" marR="0">
                        <a:spcBef>
                          <a:spcPts val="0"/>
                        </a:spcBef>
                        <a:spcAft>
                          <a:spcPts val="0"/>
                        </a:spcAft>
                      </a:pPr>
                      <a:r>
                        <a:rPr lang="en-US" sz="900" dirty="0">
                          <a:effectLst/>
                        </a:rPr>
                        <a:t>Application Service – Automation User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324369">
                <a:tc>
                  <a:txBody>
                    <a:bodyPr/>
                    <a:lstStyle/>
                    <a:p>
                      <a:pPr algn="l" fontAlgn="b"/>
                      <a:r>
                        <a:rPr lang="en-US" sz="600" b="1" i="0" u="none" strike="noStrike" dirty="0">
                          <a:solidFill>
                            <a:srgbClr val="000000"/>
                          </a:solidFill>
                          <a:effectLst/>
                          <a:latin typeface="+mn-lt"/>
                        </a:rPr>
                        <a:t>155113518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validate log-in credentials so that users can access the system securely</a:t>
                      </a:r>
                    </a:p>
                  </a:txBody>
                  <a:tcPr marL="9525" marR="9525" marT="9525" marB="0" anchor="ctr"/>
                </a:tc>
                <a:extLst>
                  <a:ext uri="{0D108BD9-81ED-4DB2-BD59-A6C34878D82A}">
                    <a16:rowId xmlns:a16="http://schemas.microsoft.com/office/drawing/2014/main" val="417452651"/>
                  </a:ext>
                </a:extLst>
              </a:tr>
              <a:tr h="345660">
                <a:tc>
                  <a:txBody>
                    <a:bodyPr/>
                    <a:lstStyle/>
                    <a:p>
                      <a:pPr algn="l" fontAlgn="b"/>
                      <a:r>
                        <a:rPr lang="en-US" sz="600" b="1" i="0" u="none" strike="noStrike" dirty="0">
                          <a:solidFill>
                            <a:srgbClr val="000000"/>
                          </a:solidFill>
                          <a:effectLst/>
                          <a:latin typeface="+mn-lt"/>
                        </a:rPr>
                        <a:t>154705118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track performance against a user's goal(s) so that I can alert him to progress at defined milestones, for example 25% of goal reached.</a:t>
                      </a:r>
                    </a:p>
                  </a:txBody>
                  <a:tcPr marL="9525" marR="9525" marT="9525" marB="0" anchor="ctr"/>
                </a:tc>
                <a:extLst>
                  <a:ext uri="{0D108BD9-81ED-4DB2-BD59-A6C34878D82A}">
                    <a16:rowId xmlns:a16="http://schemas.microsoft.com/office/drawing/2014/main" val="10002"/>
                  </a:ext>
                </a:extLst>
              </a:tr>
              <a:tr h="254935">
                <a:tc>
                  <a:txBody>
                    <a:bodyPr/>
                    <a:lstStyle/>
                    <a:p>
                      <a:pPr algn="l" fontAlgn="b"/>
                      <a:r>
                        <a:rPr lang="en-US" sz="600" b="1" i="0" u="none" strike="noStrike">
                          <a:solidFill>
                            <a:srgbClr val="000000"/>
                          </a:solidFill>
                          <a:effectLst/>
                          <a:latin typeface="+mn-lt"/>
                        </a:rPr>
                        <a:t>154705121</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want to present the user an estimate of calories burned so that the user knows whether s/he is reaching the goals for a particular session </a:t>
                      </a:r>
                    </a:p>
                  </a:txBody>
                  <a:tcPr marL="9525" marR="9525" marT="9525" marB="0" anchor="ctr"/>
                </a:tc>
                <a:extLst>
                  <a:ext uri="{0D108BD9-81ED-4DB2-BD59-A6C34878D82A}">
                    <a16:rowId xmlns:a16="http://schemas.microsoft.com/office/drawing/2014/main" val="1882461942"/>
                  </a:ext>
                </a:extLst>
              </a:tr>
              <a:tr h="345660">
                <a:tc>
                  <a:txBody>
                    <a:bodyPr/>
                    <a:lstStyle/>
                    <a:p>
                      <a:pPr algn="l" fontAlgn="b"/>
                      <a:r>
                        <a:rPr lang="en-US" sz="600" b="1" i="0" u="none" strike="noStrike">
                          <a:solidFill>
                            <a:srgbClr val="000000"/>
                          </a:solidFill>
                          <a:effectLst/>
                          <a:latin typeface="+mn-lt"/>
                        </a:rPr>
                        <a:t>154705126</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interface to external devices such a smart phone or fit bit so that I can recognize and record when the user is performing certain exercises without the user having to input the data.</a:t>
                      </a:r>
                    </a:p>
                  </a:txBody>
                  <a:tcPr marL="9525" marR="9525" marT="9525" marB="0" anchor="ctr"/>
                </a:tc>
                <a:extLst>
                  <a:ext uri="{0D108BD9-81ED-4DB2-BD59-A6C34878D82A}">
                    <a16:rowId xmlns:a16="http://schemas.microsoft.com/office/drawing/2014/main" val="10003"/>
                  </a:ext>
                </a:extLst>
              </a:tr>
              <a:tr h="254935">
                <a:tc>
                  <a:txBody>
                    <a:bodyPr/>
                    <a:lstStyle/>
                    <a:p>
                      <a:pPr algn="l" fontAlgn="b"/>
                      <a:r>
                        <a:rPr lang="en-US" sz="600" b="1" i="0" u="none" strike="noStrike">
                          <a:solidFill>
                            <a:srgbClr val="000000"/>
                          </a:solidFill>
                          <a:effectLst/>
                          <a:latin typeface="+mn-lt"/>
                        </a:rPr>
                        <a:t>154705132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select a gender so that I can correctly perform calculations related to necessary food intake and body mass.</a:t>
                      </a:r>
                    </a:p>
                  </a:txBody>
                  <a:tcPr marL="9525" marR="9525" marT="9525" marB="0" anchor="ctr"/>
                </a:tc>
                <a:extLst>
                  <a:ext uri="{0D108BD9-81ED-4DB2-BD59-A6C34878D82A}">
                    <a16:rowId xmlns:a16="http://schemas.microsoft.com/office/drawing/2014/main" val="772698371"/>
                  </a:ext>
                </a:extLst>
              </a:tr>
              <a:tr h="233365">
                <a:tc>
                  <a:txBody>
                    <a:bodyPr/>
                    <a:lstStyle/>
                    <a:p>
                      <a:pPr algn="l" fontAlgn="b"/>
                      <a:r>
                        <a:rPr lang="en-US" sz="600" b="1" i="0" u="none" strike="noStrike">
                          <a:solidFill>
                            <a:srgbClr val="000000"/>
                          </a:solidFill>
                          <a:effectLst/>
                          <a:latin typeface="+mn-lt"/>
                        </a:rPr>
                        <a:t>154705133</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the user to enter age so that I can correctly perform calculations related to necessary food intake and body mass.</a:t>
                      </a:r>
                    </a:p>
                  </a:txBody>
                  <a:tcPr marL="9525" marR="9525" marT="9525" marB="0" anchor="ctr"/>
                </a:tc>
                <a:extLst>
                  <a:ext uri="{0D108BD9-81ED-4DB2-BD59-A6C34878D82A}">
                    <a16:rowId xmlns:a16="http://schemas.microsoft.com/office/drawing/2014/main" val="10004"/>
                  </a:ext>
                </a:extLst>
              </a:tr>
              <a:tr h="345660">
                <a:tc>
                  <a:txBody>
                    <a:bodyPr/>
                    <a:lstStyle/>
                    <a:p>
                      <a:pPr algn="l" fontAlgn="b"/>
                      <a:r>
                        <a:rPr lang="en-US" sz="600" b="1" i="0" u="none" strike="noStrike">
                          <a:solidFill>
                            <a:srgbClr val="000000"/>
                          </a:solidFill>
                          <a:effectLst/>
                          <a:latin typeface="+mn-lt"/>
                        </a:rPr>
                        <a:t>154705152</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interface to a food database with calories of common food and portions so that the user can make decisions regarding food choices that appropriately support the user's weight-loss or weight-gain goals.</a:t>
                      </a:r>
                    </a:p>
                  </a:txBody>
                  <a:tcPr marL="9525" marR="9525" marT="9525" marB="0" anchor="ctr"/>
                </a:tc>
                <a:extLst>
                  <a:ext uri="{0D108BD9-81ED-4DB2-BD59-A6C34878D82A}">
                    <a16:rowId xmlns:a16="http://schemas.microsoft.com/office/drawing/2014/main" val="10005"/>
                  </a:ext>
                </a:extLst>
              </a:tr>
              <a:tr h="258893">
                <a:tc>
                  <a:txBody>
                    <a:bodyPr/>
                    <a:lstStyle/>
                    <a:p>
                      <a:pPr algn="l" fontAlgn="b"/>
                      <a:r>
                        <a:rPr lang="en-US" sz="600" b="1" i="0" u="none" strike="noStrike">
                          <a:solidFill>
                            <a:srgbClr val="000000"/>
                          </a:solidFill>
                          <a:effectLst/>
                          <a:latin typeface="+mn-lt"/>
                        </a:rPr>
                        <a:t>154706538</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be able to generate and send a new password so that the user can regain access to the application in case of forgotten </a:t>
                      </a:r>
                      <a:r>
                        <a:rPr lang="en-US" sz="800" b="0" i="0" u="none" strike="noStrike" dirty="0" err="1">
                          <a:solidFill>
                            <a:srgbClr val="000000"/>
                          </a:solidFill>
                          <a:effectLst/>
                          <a:latin typeface="+mn-lt"/>
                        </a:rPr>
                        <a:t>passsword</a:t>
                      </a:r>
                      <a:endParaRPr lang="en-US" sz="8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r h="233365">
                <a:tc>
                  <a:txBody>
                    <a:bodyPr/>
                    <a:lstStyle/>
                    <a:p>
                      <a:pPr algn="l" fontAlgn="b"/>
                      <a:r>
                        <a:rPr lang="en-US" sz="600" b="1" i="0" u="none" strike="noStrike">
                          <a:solidFill>
                            <a:srgbClr val="000000"/>
                          </a:solidFill>
                          <a:effectLst/>
                          <a:latin typeface="+mn-lt"/>
                        </a:rPr>
                        <a:t>154706540</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be able to send the user an email confirming registration so that the user knows the registration succeeded.</a:t>
                      </a:r>
                    </a:p>
                  </a:txBody>
                  <a:tcPr marL="9525" marR="9525" marT="9525" marB="0" anchor="ctr"/>
                </a:tc>
                <a:extLst>
                  <a:ext uri="{0D108BD9-81ED-4DB2-BD59-A6C34878D82A}">
                    <a16:rowId xmlns:a16="http://schemas.microsoft.com/office/drawing/2014/main" val="10007"/>
                  </a:ext>
                </a:extLst>
              </a:tr>
              <a:tr h="258893">
                <a:tc>
                  <a:txBody>
                    <a:bodyPr/>
                    <a:lstStyle/>
                    <a:p>
                      <a:pPr algn="l" fontAlgn="b"/>
                      <a:r>
                        <a:rPr lang="en-US" sz="600" b="1" i="0" u="none" strike="noStrike">
                          <a:solidFill>
                            <a:srgbClr val="000000"/>
                          </a:solidFill>
                          <a:effectLst/>
                          <a:latin typeface="+mn-lt"/>
                        </a:rPr>
                        <a:t>155077695</a:t>
                      </a:r>
                    </a:p>
                  </a:txBody>
                  <a:tcPr marL="9525" marR="9525" marT="9525" marB="0" anchor="ctr"/>
                </a:tc>
                <a:tc>
                  <a:txBody>
                    <a:bodyPr/>
                    <a:lstStyle/>
                    <a:p>
                      <a:pPr algn="just" fontAlgn="b"/>
                      <a:r>
                        <a:rPr lang="en-US" sz="800" b="0" i="0" u="none" strike="noStrike">
                          <a:solidFill>
                            <a:srgbClr val="000000"/>
                          </a:solidFill>
                          <a:effectLst/>
                          <a:latin typeface="+mn-lt"/>
                        </a:rPr>
                        <a:t>As the Automation user, I need to support SSO so that users can log-in to the application with their existing Facebook or Google accounts.</a:t>
                      </a:r>
                    </a:p>
                  </a:txBody>
                  <a:tcPr marL="9525" marR="9525" marT="9525" marB="0" anchor="ctr"/>
                </a:tc>
                <a:extLst>
                  <a:ext uri="{0D108BD9-81ED-4DB2-BD59-A6C34878D82A}">
                    <a16:rowId xmlns:a16="http://schemas.microsoft.com/office/drawing/2014/main" val="10008"/>
                  </a:ext>
                </a:extLst>
              </a:tr>
              <a:tr h="217908">
                <a:tc>
                  <a:txBody>
                    <a:bodyPr/>
                    <a:lstStyle/>
                    <a:p>
                      <a:pPr algn="l" fontAlgn="b"/>
                      <a:r>
                        <a:rPr lang="en-US" sz="600" b="1" i="0" u="none" strike="noStrike" dirty="0">
                          <a:solidFill>
                            <a:srgbClr val="000000"/>
                          </a:solidFill>
                          <a:effectLst/>
                          <a:latin typeface="+mn-lt"/>
                        </a:rPr>
                        <a:t>155113497</a:t>
                      </a:r>
                    </a:p>
                  </a:txBody>
                  <a:tcPr marL="9525" marR="9525" marT="9525" marB="0" anchor="ctr"/>
                </a:tc>
                <a:tc>
                  <a:txBody>
                    <a:bodyPr/>
                    <a:lstStyle/>
                    <a:p>
                      <a:pPr algn="just" fontAlgn="b"/>
                      <a:r>
                        <a:rPr lang="en-US" sz="800" b="0" i="0" u="none" strike="noStrike" dirty="0">
                          <a:solidFill>
                            <a:srgbClr val="000000"/>
                          </a:solidFill>
                          <a:effectLst/>
                          <a:latin typeface="+mn-lt"/>
                        </a:rPr>
                        <a:t>As the Automation user, I need to capture a username, password and e-mail address so that users can register with the system.</a:t>
                      </a:r>
                    </a:p>
                  </a:txBody>
                  <a:tcPr marL="9525" marR="9525" marT="9525" marB="0" anchor="ctr"/>
                </a:tc>
                <a:extLst>
                  <a:ext uri="{0D108BD9-81ED-4DB2-BD59-A6C34878D82A}">
                    <a16:rowId xmlns:a16="http://schemas.microsoft.com/office/drawing/2014/main" val="10009"/>
                  </a:ext>
                </a:extLst>
              </a:tr>
            </a:tbl>
          </a:graphicData>
        </a:graphic>
      </p:graphicFrame>
      <p:sp>
        <p:nvSpPr>
          <p:cNvPr id="4" name="Title 3"/>
          <p:cNvSpPr>
            <a:spLocks noGrp="1"/>
          </p:cNvSpPr>
          <p:nvPr>
            <p:ph type="title"/>
          </p:nvPr>
        </p:nvSpPr>
        <p:spPr>
          <a:xfrm>
            <a:off x="609600" y="356616"/>
            <a:ext cx="8153400" cy="742950"/>
          </a:xfrm>
        </p:spPr>
        <p:txBody>
          <a:bodyPr>
            <a:normAutofit fontScale="90000"/>
          </a:bodyPr>
          <a:lstStyle/>
          <a:p>
            <a:r>
              <a:rPr lang="en-US" dirty="0"/>
              <a:t>Product Backlog</a:t>
            </a:r>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428589472"/>
              </p:ext>
            </p:extLst>
          </p:nvPr>
        </p:nvGraphicFramePr>
        <p:xfrm>
          <a:off x="609600" y="1192173"/>
          <a:ext cx="4018156" cy="3648276"/>
        </p:xfrm>
        <a:graphic>
          <a:graphicData uri="http://schemas.openxmlformats.org/drawingml/2006/table">
            <a:tbl>
              <a:tblPr firstRow="1" firstCol="1" bandRow="1">
                <a:tableStyleId>{9DCAF9ED-07DC-4A11-8D7F-57B35C25682E}</a:tableStyleId>
              </a:tblPr>
              <a:tblGrid>
                <a:gridCol w="564431">
                  <a:extLst>
                    <a:ext uri="{9D8B030D-6E8A-4147-A177-3AD203B41FA5}">
                      <a16:colId xmlns:a16="http://schemas.microsoft.com/office/drawing/2014/main" val="20000"/>
                    </a:ext>
                  </a:extLst>
                </a:gridCol>
                <a:gridCol w="3453725">
                  <a:extLst>
                    <a:ext uri="{9D8B030D-6E8A-4147-A177-3AD203B41FA5}">
                      <a16:colId xmlns:a16="http://schemas.microsoft.com/office/drawing/2014/main" val="20001"/>
                    </a:ext>
                  </a:extLst>
                </a:gridCol>
              </a:tblGrid>
              <a:tr h="223530">
                <a:tc>
                  <a:txBody>
                    <a:bodyPr/>
                    <a:lstStyle/>
                    <a:p>
                      <a:pPr marL="0" marR="0">
                        <a:spcBef>
                          <a:spcPts val="0"/>
                        </a:spcBef>
                        <a:spcAft>
                          <a:spcPts val="0"/>
                        </a:spcAft>
                      </a:pPr>
                      <a:r>
                        <a:rPr lang="en-US" sz="900" dirty="0">
                          <a:effectLst/>
                        </a:rPr>
                        <a:t>ID</a:t>
                      </a:r>
                      <a:endParaRPr lang="en-US" sz="900" dirty="0">
                        <a:effectLst/>
                        <a:latin typeface="Arial"/>
                        <a:ea typeface="Arial"/>
                        <a:cs typeface="Times New Roman"/>
                      </a:endParaRPr>
                    </a:p>
                  </a:txBody>
                  <a:tcPr marL="34336" marR="34336" marT="0" marB="0" anchor="ctr"/>
                </a:tc>
                <a:tc>
                  <a:txBody>
                    <a:bodyPr/>
                    <a:lstStyle/>
                    <a:p>
                      <a:pPr marL="0" marR="0">
                        <a:spcBef>
                          <a:spcPts val="0"/>
                        </a:spcBef>
                        <a:spcAft>
                          <a:spcPts val="0"/>
                        </a:spcAft>
                      </a:pPr>
                      <a:endParaRPr lang="en-US" sz="500" dirty="0">
                        <a:effectLst/>
                      </a:endParaRPr>
                    </a:p>
                    <a:p>
                      <a:pPr marL="0" marR="0">
                        <a:spcBef>
                          <a:spcPts val="0"/>
                        </a:spcBef>
                        <a:spcAft>
                          <a:spcPts val="0"/>
                        </a:spcAft>
                      </a:pPr>
                      <a:r>
                        <a:rPr lang="en-US" sz="900" dirty="0">
                          <a:effectLst/>
                        </a:rPr>
                        <a:t>Backlog Item</a:t>
                      </a:r>
                    </a:p>
                    <a:p>
                      <a:pPr marL="0" marR="0">
                        <a:spcBef>
                          <a:spcPts val="0"/>
                        </a:spcBef>
                        <a:spcAft>
                          <a:spcPts val="0"/>
                        </a:spcAft>
                      </a:pPr>
                      <a:r>
                        <a:rPr lang="en-US" sz="500" dirty="0">
                          <a:effectLst/>
                          <a:latin typeface="Arial"/>
                          <a:ea typeface="Arial"/>
                          <a:cs typeface="Times New Roman"/>
                        </a:rPr>
                        <a:t> </a:t>
                      </a:r>
                    </a:p>
                  </a:txBody>
                  <a:tcPr marL="34336" marR="34336" marT="0" marB="0" anchor="ctr"/>
                </a:tc>
                <a:extLst>
                  <a:ext uri="{0D108BD9-81ED-4DB2-BD59-A6C34878D82A}">
                    <a16:rowId xmlns:a16="http://schemas.microsoft.com/office/drawing/2014/main" val="10000"/>
                  </a:ext>
                </a:extLst>
              </a:tr>
              <a:tr h="140757">
                <a:tc gridSpan="2">
                  <a:txBody>
                    <a:bodyPr/>
                    <a:lstStyle/>
                    <a:p>
                      <a:pPr marL="0" marR="0" algn="just">
                        <a:spcBef>
                          <a:spcPts val="0"/>
                        </a:spcBef>
                        <a:spcAft>
                          <a:spcPts val="0"/>
                        </a:spcAft>
                      </a:pPr>
                      <a:r>
                        <a:rPr lang="en-US" sz="900" dirty="0">
                          <a:effectLst/>
                        </a:rPr>
                        <a:t>Trainer User - Caroline</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1"/>
                  </a:ext>
                </a:extLst>
              </a:tr>
              <a:tr h="26326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154722814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find other people using the app so that I can offer them my professional services</a:t>
                      </a:r>
                    </a:p>
                  </a:txBody>
                  <a:tcPr marL="12700" marR="12700" marT="12700" marB="0" anchor="ctr"/>
                </a:tc>
                <a:extLst>
                  <a:ext uri="{0D108BD9-81ED-4DB2-BD59-A6C34878D82A}">
                    <a16:rowId xmlns:a16="http://schemas.microsoft.com/office/drawing/2014/main" val="10002"/>
                  </a:ext>
                </a:extLst>
              </a:tr>
              <a:tr h="38838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154722845</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b="0" kern="1200" dirty="0">
                          <a:solidFill>
                            <a:schemeClr val="dk1"/>
                          </a:solidFill>
                          <a:effectLst/>
                          <a:latin typeface="+mn-lt"/>
                          <a:ea typeface="+mn-ea"/>
                          <a:cs typeface="+mn-cs"/>
                        </a:rPr>
                        <a:t>As a Trainer User, I want to be able to see my customers' performance history and goals so that I can recommend specific workout and dietary actions that support their goals </a:t>
                      </a:r>
                    </a:p>
                  </a:txBody>
                  <a:tcPr marL="12700" marR="12700" marT="12700" marB="0" anchor="ctr"/>
                </a:tc>
                <a:extLst>
                  <a:ext uri="{0D108BD9-81ED-4DB2-BD59-A6C34878D82A}">
                    <a16:rowId xmlns:a16="http://schemas.microsoft.com/office/drawing/2014/main" val="10003"/>
                  </a:ext>
                </a:extLst>
              </a:tr>
              <a:tr h="156396">
                <a:tc gridSpan="2">
                  <a:txBody>
                    <a:bodyPr/>
                    <a:lstStyle/>
                    <a:p>
                      <a:pPr marL="0" marR="0" algn="just">
                        <a:spcBef>
                          <a:spcPts val="0"/>
                        </a:spcBef>
                        <a:spcAft>
                          <a:spcPts val="0"/>
                        </a:spcAft>
                      </a:pPr>
                      <a:r>
                        <a:rPr lang="en-US" sz="1000" dirty="0">
                          <a:effectLst/>
                        </a:rPr>
                        <a:t>Administrator - Mike</a:t>
                      </a:r>
                      <a:endParaRPr lang="en-US" sz="10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4"/>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154706518</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see the full list of users so that I can ensure system resources match projected user base needs</a:t>
                      </a:r>
                    </a:p>
                  </a:txBody>
                  <a:tcPr marL="12700" marR="12700" marT="12700" marB="0" anchor="ctr"/>
                </a:tc>
                <a:extLst>
                  <a:ext uri="{0D108BD9-81ED-4DB2-BD59-A6C34878D82A}">
                    <a16:rowId xmlns:a16="http://schemas.microsoft.com/office/drawing/2014/main" val="10005"/>
                  </a:ext>
                </a:extLst>
              </a:tr>
              <a:tr h="32653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154706521</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delete an account so that the current list of users corresponds to desired and active accounts</a:t>
                      </a:r>
                    </a:p>
                  </a:txBody>
                  <a:tcPr marL="12700" marR="12700" marT="12700" marB="0" anchor="ctr"/>
                </a:tc>
                <a:extLst>
                  <a:ext uri="{0D108BD9-81ED-4DB2-BD59-A6C34878D82A}">
                    <a16:rowId xmlns:a16="http://schemas.microsoft.com/office/drawing/2014/main" val="2565891817"/>
                  </a:ext>
                </a:extLst>
              </a:tr>
              <a:tr h="29454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154706524</a:t>
                      </a: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Administrator, I want to be able to update a user account so that I can keep the records current</a:t>
                      </a:r>
                    </a:p>
                  </a:txBody>
                  <a:tcPr marL="12700" marR="12700" marT="12700" marB="0" anchor="ctr"/>
                </a:tc>
                <a:extLst>
                  <a:ext uri="{0D108BD9-81ED-4DB2-BD59-A6C34878D82A}">
                    <a16:rowId xmlns:a16="http://schemas.microsoft.com/office/drawing/2014/main" val="2599133120"/>
                  </a:ext>
                </a:extLst>
              </a:tr>
              <a:tr h="156396">
                <a:tc gridSpan="2">
                  <a:txBody>
                    <a:bodyPr/>
                    <a:lstStyle/>
                    <a:p>
                      <a:pPr marL="0" marR="0" algn="just">
                        <a:spcBef>
                          <a:spcPts val="0"/>
                        </a:spcBef>
                        <a:spcAft>
                          <a:spcPts val="0"/>
                        </a:spcAft>
                      </a:pPr>
                      <a:r>
                        <a:rPr lang="en-US" sz="900" dirty="0">
                          <a:effectLst/>
                        </a:rPr>
                        <a:t>Application Service - Meal Prep Tracker</a:t>
                      </a:r>
                      <a:endParaRPr lang="en-US" sz="900" dirty="0">
                        <a:effectLst/>
                        <a:latin typeface="Arial"/>
                        <a:ea typeface="Arial"/>
                        <a:cs typeface="Times New Roman"/>
                      </a:endParaRPr>
                    </a:p>
                  </a:txBody>
                  <a:tcPr marL="34336" marR="34336" marT="0" marB="0" anchor="ctr"/>
                </a:tc>
                <a:tc hMerge="1">
                  <a:txBody>
                    <a:bodyPr/>
                    <a:lstStyle/>
                    <a:p>
                      <a:endParaRPr lang="en-US"/>
                    </a:p>
                  </a:txBody>
                  <a:tcPr/>
                </a:tc>
                <a:extLst>
                  <a:ext uri="{0D108BD9-81ED-4DB2-BD59-A6C34878D82A}">
                    <a16:rowId xmlns:a16="http://schemas.microsoft.com/office/drawing/2014/main" val="10006"/>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154722899</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calculate the nutritional values of a meal so that the user knows how many calories, carbs, etc. that s/he has ingested.</a:t>
                      </a:r>
                    </a:p>
                  </a:txBody>
                  <a:tcPr marL="12700" marR="12700" marT="12700" marB="0" anchor="ctr"/>
                </a:tc>
                <a:extLst>
                  <a:ext uri="{0D108BD9-81ED-4DB2-BD59-A6C34878D82A}">
                    <a16:rowId xmlns:a16="http://schemas.microsoft.com/office/drawing/2014/main" val="10008"/>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154722942</a:t>
                      </a:r>
                    </a:p>
                    <a:p>
                      <a:pPr algn="l" fontAlgn="b"/>
                      <a:endParaRPr lang="is-IS"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suggest to the user a daily or weekly meal plan that supports the goals the user has entered into the application</a:t>
                      </a:r>
                    </a:p>
                  </a:txBody>
                  <a:tcPr marL="12700" marR="12700" marT="12700" marB="0" anchor="ctr"/>
                </a:tc>
                <a:extLst>
                  <a:ext uri="{0D108BD9-81ED-4DB2-BD59-A6C34878D82A}">
                    <a16:rowId xmlns:a16="http://schemas.microsoft.com/office/drawing/2014/main" val="10009"/>
                  </a:ext>
                </a:extLst>
              </a:tr>
              <a:tr h="4353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1" kern="1200" dirty="0">
                          <a:solidFill>
                            <a:schemeClr val="dk1"/>
                          </a:solidFill>
                          <a:effectLst/>
                          <a:latin typeface="+mn-lt"/>
                          <a:ea typeface="+mn-ea"/>
                          <a:cs typeface="+mn-cs"/>
                        </a:rPr>
                        <a:t>154722975</a:t>
                      </a:r>
                    </a:p>
                    <a:p>
                      <a:pPr algn="l" fontAlgn="b"/>
                      <a:endParaRPr lang="fi-FI" sz="600" b="1" i="0" u="none" strike="noStrike" dirty="0">
                        <a:solidFill>
                          <a:srgbClr val="000000"/>
                        </a:solidFill>
                        <a:effectLst/>
                        <a:latin typeface="+mn-lt"/>
                      </a:endParaRPr>
                    </a:p>
                  </a:txBody>
                  <a:tcPr marL="12700" marR="12700" marT="12700" marB="0" anchor="ctr"/>
                </a:tc>
                <a:tc>
                  <a:txBody>
                    <a:bodyPr/>
                    <a:lstStyle/>
                    <a:p>
                      <a:pPr marL="0" marR="0" lvl="0" indent="0" algn="just" defTabSz="914400" rtl="0" eaLnBrk="1" fontAlgn="b" latinLnBrk="0" hangingPunct="1">
                        <a:lnSpc>
                          <a:spcPct val="100000"/>
                        </a:lnSpc>
                        <a:spcBef>
                          <a:spcPts val="0"/>
                        </a:spcBef>
                        <a:spcAft>
                          <a:spcPts val="0"/>
                        </a:spcAft>
                        <a:buClrTx/>
                        <a:buSzTx/>
                        <a:buFontTx/>
                        <a:buNone/>
                        <a:tabLst/>
                        <a:defRPr/>
                      </a:pPr>
                      <a:r>
                        <a:rPr kumimoji="0" lang="en-US" sz="800" kern="1200" dirty="0">
                          <a:solidFill>
                            <a:schemeClr val="dk1"/>
                          </a:solidFill>
                          <a:effectLst/>
                          <a:latin typeface="+mn-lt"/>
                          <a:ea typeface="+mn-ea"/>
                          <a:cs typeface="+mn-cs"/>
                        </a:rPr>
                        <a:t>As the Meal Prep Tracker User,  I need to be able to keep track of the user's daily meal intakes so that I can inform the user of remaining nutritional requirements for the day.</a:t>
                      </a:r>
                    </a:p>
                  </a:txBody>
                  <a:tcPr marL="12700" marR="12700" marT="1270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164506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Use Case</a:t>
            </a:r>
          </a:p>
        </p:txBody>
      </p:sp>
      <p:pic>
        <p:nvPicPr>
          <p:cNvPr id="14" name="Content Placeholder 13"/>
          <p:cNvPicPr>
            <a:picLocks noGrp="1" noChangeAspect="1"/>
          </p:cNvPicPr>
          <p:nvPr>
            <p:ph sz="quarter" idx="1"/>
          </p:nvPr>
        </p:nvPicPr>
        <p:blipFill rotWithShape="1">
          <a:blip r:embed="rId2"/>
          <a:srcRect t="3145" b="28031"/>
          <a:stretch/>
        </p:blipFill>
        <p:spPr>
          <a:xfrm>
            <a:off x="609600" y="1188720"/>
            <a:ext cx="3886200" cy="3566160"/>
          </a:xfrm>
          <a:prstGeom prst="rect">
            <a:avLst/>
          </a:prstGeom>
          <a:ln>
            <a:solidFill>
              <a:schemeClr val="tx1"/>
            </a:solidFill>
          </a:ln>
        </p:spPr>
      </p:pic>
      <p:pic>
        <p:nvPicPr>
          <p:cNvPr id="9" name="Content Placeholder 8" descr="Login and Registration.png"/>
          <p:cNvPicPr>
            <a:picLocks noGrp="1" noChangeAspect="1"/>
          </p:cNvPicPr>
          <p:nvPr>
            <p:ph sz="quarter" idx="2"/>
          </p:nvPr>
        </p:nvPicPr>
        <p:blipFill>
          <a:blip r:embed="rId3">
            <a:extLst>
              <a:ext uri="{28A0092B-C50C-407E-A947-70E740481C1C}">
                <a14:useLocalDpi xmlns:a14="http://schemas.microsoft.com/office/drawing/2010/main" val="0"/>
              </a:ext>
            </a:extLst>
          </a:blip>
          <a:srcRect l="2620" r="2620"/>
          <a:stretch>
            <a:fillRect/>
          </a:stretch>
        </p:blipFill>
        <p:spPr>
          <a:xfrm>
            <a:off x="4845050" y="1192213"/>
            <a:ext cx="3886200" cy="3562350"/>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934223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a:blip r:embed="rId3"/>
          <a:stretch>
            <a:fillRect/>
          </a:stretch>
        </p:blipFill>
        <p:spPr>
          <a:xfrm>
            <a:off x="629543" y="1192213"/>
            <a:ext cx="3846314"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510545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Design a workout pla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545" y="2383257"/>
            <a:ext cx="3625273" cy="2635807"/>
          </a:xfrm>
          <a:prstGeom prst="rect">
            <a:avLst/>
          </a:prstGeom>
        </p:spPr>
      </p:pic>
      <p:sp>
        <p:nvSpPr>
          <p:cNvPr id="2" name="Title 1"/>
          <p:cNvSpPr>
            <a:spLocks noGrp="1"/>
          </p:cNvSpPr>
          <p:nvPr>
            <p:ph type="title"/>
          </p:nvPr>
        </p:nvSpPr>
        <p:spPr/>
        <p:txBody>
          <a:bodyPr>
            <a:normAutofit fontScale="90000"/>
          </a:bodyPr>
          <a:lstStyle/>
          <a:p>
            <a:r>
              <a:rPr lang="en-US" dirty="0"/>
              <a:t>Design a Workout Use Case</a:t>
            </a:r>
          </a:p>
        </p:txBody>
      </p:sp>
      <p:pic>
        <p:nvPicPr>
          <p:cNvPr id="14" name="Content Placeholder 13"/>
          <p:cNvPicPr>
            <a:picLocks noGrp="1" noChangeAspect="1"/>
          </p:cNvPicPr>
          <p:nvPr>
            <p:ph sz="quarter" idx="2"/>
          </p:nvPr>
        </p:nvPicPr>
        <p:blipFill rotWithShape="1">
          <a:blip r:embed="rId3"/>
          <a:srcRect t="72004" b="3641"/>
          <a:stretch/>
        </p:blipFill>
        <p:spPr>
          <a:xfrm>
            <a:off x="4844901" y="1188720"/>
            <a:ext cx="3886200" cy="1280160"/>
          </a:xfrm>
          <a:prstGeom prst="rect">
            <a:avLst/>
          </a:prstGeom>
          <a:ln>
            <a:noFill/>
          </a:ln>
        </p:spPr>
        <p:style>
          <a:lnRef idx="2">
            <a:schemeClr val="dk1"/>
          </a:lnRef>
          <a:fillRef idx="1">
            <a:schemeClr val="lt1"/>
          </a:fillRef>
          <a:effectRef idx="0">
            <a:schemeClr val="dk1"/>
          </a:effectRef>
          <a:fontRef idx="minor">
            <a:schemeClr val="dk1"/>
          </a:fontRef>
        </p:style>
      </p:pic>
      <p:pic>
        <p:nvPicPr>
          <p:cNvPr id="38" name="Content Placeholder 37"/>
          <p:cNvPicPr>
            <a:picLocks noGrp="1" noChangeAspect="1"/>
          </p:cNvPicPr>
          <p:nvPr>
            <p:ph sz="quarter" idx="1"/>
          </p:nvPr>
        </p:nvPicPr>
        <p:blipFill rotWithShape="1">
          <a:blip r:embed="rId4"/>
          <a:srcRect l="-23" t="181" r="-23" b="787"/>
          <a:stretch/>
        </p:blipFill>
        <p:spPr>
          <a:xfrm>
            <a:off x="621792" y="1234440"/>
            <a:ext cx="3858768" cy="3730752"/>
          </a:xfrm>
          <a:prstGeom prst="rect">
            <a:avLst/>
          </a:prstGeom>
          <a:ln>
            <a:solidFill>
              <a:schemeClr val="tx1"/>
            </a:solidFill>
          </a:ln>
        </p:spPr>
      </p:pic>
      <p:sp>
        <p:nvSpPr>
          <p:cNvPr id="34" name="Content Placeholder 17"/>
          <p:cNvSpPr txBox="1">
            <a:spLocks/>
          </p:cNvSpPr>
          <p:nvPr/>
        </p:nvSpPr>
        <p:spPr>
          <a:xfrm>
            <a:off x="4844901" y="1188719"/>
            <a:ext cx="3886200" cy="3770821"/>
          </a:xfrm>
          <a:prstGeom prst="rect">
            <a:avLst/>
          </a:prstGeom>
          <a:noFill/>
          <a:ln/>
        </p:spPr>
        <p:style>
          <a:lnRef idx="2">
            <a:schemeClr val="dk1"/>
          </a:lnRef>
          <a:fillRef idx="1">
            <a:schemeClr val="lt1"/>
          </a:fillRef>
          <a:effectRef idx="0">
            <a:schemeClr val="dk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a:t> </a:t>
            </a:r>
            <a:endParaRPr lang="en-US" dirty="0"/>
          </a:p>
        </p:txBody>
      </p:sp>
    </p:spTree>
    <p:extLst>
      <p:ext uri="{BB962C8B-B14F-4D97-AF65-F5344CB8AC3E}">
        <p14:creationId xmlns:p14="http://schemas.microsoft.com/office/powerpoint/2010/main" val="389057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Record Food Intake Use Case</a:t>
            </a:r>
          </a:p>
        </p:txBody>
      </p:sp>
      <p:pic>
        <p:nvPicPr>
          <p:cNvPr id="8" name="Content Placeholder 7"/>
          <p:cNvPicPr>
            <a:picLocks noGrp="1" noChangeAspect="1"/>
          </p:cNvPicPr>
          <p:nvPr>
            <p:ph sz="quarter" idx="1"/>
          </p:nvPr>
        </p:nvPicPr>
        <p:blipFill>
          <a:blip r:embed="rId2"/>
          <a:stretch>
            <a:fillRect/>
          </a:stretch>
        </p:blipFill>
        <p:spPr>
          <a:xfrm>
            <a:off x="621755" y="1192213"/>
            <a:ext cx="3861890" cy="3026664"/>
          </a:xfrm>
          <a:prstGeom prst="rect">
            <a:avLst/>
          </a:prstGeom>
        </p:spPr>
        <p:style>
          <a:lnRef idx="2">
            <a:schemeClr val="dk1"/>
          </a:lnRef>
          <a:fillRef idx="1">
            <a:schemeClr val="lt1"/>
          </a:fillRef>
          <a:effectRef idx="0">
            <a:schemeClr val="dk1"/>
          </a:effectRef>
          <a:fontRef idx="minor">
            <a:schemeClr val="dk1"/>
          </a:fontRef>
        </p:style>
      </p:pic>
      <p:pic>
        <p:nvPicPr>
          <p:cNvPr id="6" name="Content Placeholder 5"/>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4986610" y="1192175"/>
            <a:ext cx="3602781" cy="3026702"/>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881687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EnterBodyMeasurements.png"/>
          <p:cNvPicPr>
            <a:picLocks noGrp="1" noChangeAspect="1"/>
          </p:cNvPicPr>
          <p:nvPr>
            <p:ph sz="quarter" idx="2"/>
          </p:nvPr>
        </p:nvPicPr>
        <p:blipFill>
          <a:blip r:embed="rId2">
            <a:extLst>
              <a:ext uri="{28A0092B-C50C-407E-A947-70E740481C1C}">
                <a14:useLocalDpi xmlns:a14="http://schemas.microsoft.com/office/drawing/2010/main" val="0"/>
              </a:ext>
            </a:extLst>
          </a:blip>
          <a:srcRect l="256" r="256"/>
          <a:stretch>
            <a:fillRect/>
          </a:stretch>
        </p:blipFill>
        <p:spPr>
          <a:xfrm>
            <a:off x="4845050" y="1192213"/>
            <a:ext cx="3886200" cy="3246437"/>
          </a:xfrm>
        </p:spPr>
        <p:style>
          <a:lnRef idx="2">
            <a:schemeClr val="dk1"/>
          </a:lnRef>
          <a:fillRef idx="1">
            <a:schemeClr val="lt1"/>
          </a:fillRef>
          <a:effectRef idx="0">
            <a:schemeClr val="dk1"/>
          </a:effectRef>
          <a:fontRef idx="minor">
            <a:schemeClr val="dk1"/>
          </a:fontRef>
        </p:style>
      </p:pic>
      <p:sp>
        <p:nvSpPr>
          <p:cNvPr id="2" name="Title 1"/>
          <p:cNvSpPr>
            <a:spLocks noGrp="1"/>
          </p:cNvSpPr>
          <p:nvPr>
            <p:ph type="title"/>
          </p:nvPr>
        </p:nvSpPr>
        <p:spPr/>
        <p:txBody>
          <a:bodyPr>
            <a:normAutofit fontScale="90000"/>
          </a:bodyPr>
          <a:lstStyle/>
          <a:p>
            <a:r>
              <a:rPr lang="en-US" dirty="0"/>
              <a:t>Enter Measurements Use Case</a:t>
            </a:r>
          </a:p>
        </p:txBody>
      </p:sp>
      <p:pic>
        <p:nvPicPr>
          <p:cNvPr id="10" name="Content Placeholder 9"/>
          <p:cNvPicPr>
            <a:picLocks noGrp="1" noChangeAspect="1"/>
          </p:cNvPicPr>
          <p:nvPr>
            <p:ph sz="quarter" idx="1"/>
          </p:nvPr>
        </p:nvPicPr>
        <p:blipFill rotWithShape="1">
          <a:blip r:embed="rId3"/>
          <a:srcRect t="583" b="5445"/>
          <a:stretch/>
        </p:blipFill>
        <p:spPr>
          <a:xfrm>
            <a:off x="609600" y="1192213"/>
            <a:ext cx="3886200" cy="324612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857974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&amp; Login State Transition</a:t>
            </a:r>
          </a:p>
        </p:txBody>
      </p:sp>
      <p:pic>
        <p:nvPicPr>
          <p:cNvPr id="7" name="Picture 2"/>
          <p:cNvPicPr>
            <a:picLocks noGrp="1" noChangeAspect="1" noChangeArrowheads="1"/>
          </p:cNvPicPr>
          <p:nvPr>
            <p:ph sz="quarter" idx="1"/>
          </p:nvPr>
        </p:nvPicPr>
        <p:blipFill>
          <a:blip r:embed="rId2"/>
          <a:stretch>
            <a:fillRect/>
          </a:stretch>
        </p:blipFill>
        <p:spPr bwMode="auto">
          <a:xfrm>
            <a:off x="612775" y="1256730"/>
            <a:ext cx="8156448" cy="3526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501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Workout Tracker State Transition</a:t>
            </a:r>
          </a:p>
        </p:txBody>
      </p:sp>
      <p:pic>
        <p:nvPicPr>
          <p:cNvPr id="7" name="Picture 2"/>
          <p:cNvPicPr>
            <a:picLocks noChangeAspect="1" noChangeArrowheads="1"/>
          </p:cNvPicPr>
          <p:nvPr/>
        </p:nvPicPr>
        <p:blipFill>
          <a:blip r:embed="rId3"/>
          <a:stretch>
            <a:fillRect/>
          </a:stretch>
        </p:blipFill>
        <p:spPr bwMode="auto">
          <a:xfrm>
            <a:off x="609600" y="1525332"/>
            <a:ext cx="8156448" cy="288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207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56616"/>
            <a:ext cx="8153400" cy="742950"/>
          </a:xfrm>
        </p:spPr>
        <p:txBody>
          <a:bodyPr>
            <a:normAutofit fontScale="90000"/>
          </a:bodyPr>
          <a:lstStyle/>
          <a:p>
            <a:r>
              <a:rPr lang="en-US" dirty="0"/>
              <a:t>Components Diagram</a:t>
            </a:r>
          </a:p>
        </p:txBody>
      </p:sp>
      <p:pic>
        <p:nvPicPr>
          <p:cNvPr id="15" name="Content Placeholder 14">
            <a:extLst>
              <a:ext uri="{FF2B5EF4-FFF2-40B4-BE49-F238E27FC236}">
                <a16:creationId xmlns:a16="http://schemas.microsoft.com/office/drawing/2014/main" id="{FE7537B7-BACE-E44B-B46B-E45ACBD78502}"/>
              </a:ext>
            </a:extLst>
          </p:cNvPr>
          <p:cNvPicPr>
            <a:picLocks noGrp="1" noChangeAspect="1"/>
          </p:cNvPicPr>
          <p:nvPr>
            <p:ph sz="quarter" idx="1"/>
          </p:nvPr>
        </p:nvPicPr>
        <p:blipFill>
          <a:blip r:embed="rId2"/>
          <a:stretch>
            <a:fillRect/>
          </a:stretch>
        </p:blipFill>
        <p:spPr>
          <a:xfrm>
            <a:off x="1148271" y="1200836"/>
            <a:ext cx="7082155" cy="3943882"/>
          </a:xfrm>
        </p:spPr>
      </p:pic>
    </p:spTree>
    <p:extLst>
      <p:ext uri="{BB962C8B-B14F-4D97-AF65-F5344CB8AC3E}">
        <p14:creationId xmlns:p14="http://schemas.microsoft.com/office/powerpoint/2010/main" val="1454905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a:xfrm>
            <a:off x="1277530" y="1998125"/>
            <a:ext cx="7123113" cy="1254919"/>
          </a:xfrm>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a:xfrm>
            <a:off x="1371600" y="1200150"/>
            <a:ext cx="7772400" cy="742950"/>
          </a:xfrm>
        </p:spPr>
        <p:txBody>
          <a:bodyPr lIns="0" rIns="0">
            <a:noAutofit/>
          </a:bodyPr>
          <a:lstStyle/>
          <a:p>
            <a:r>
              <a:rPr lang="en-US" sz="4000" dirty="0"/>
              <a:t>Wireframes</a:t>
            </a:r>
          </a:p>
        </p:txBody>
      </p:sp>
    </p:spTree>
    <p:extLst>
      <p:ext uri="{BB962C8B-B14F-4D97-AF65-F5344CB8AC3E}">
        <p14:creationId xmlns:p14="http://schemas.microsoft.com/office/powerpoint/2010/main" val="21599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2</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p:txBody>
          <a:bodyPr>
            <a:normAutofit lnSpcReduction="100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Great work this module. It looks like your team is really hitting it’s stride, and producing some great stuff. Your persona deliverable is excellent – I get a great sense of the potential users of the system, and their potential needs and desires. Your summary </a:t>
            </a:r>
            <a:r>
              <a:rPr lang="en-US" altLang="ja-JP" sz="1200" dirty="0" err="1">
                <a:latin typeface="Times New Roman" panose="02020603050405020304" pitchFamily="18" charset="0"/>
              </a:rPr>
              <a:t>powerpoint</a:t>
            </a:r>
            <a:r>
              <a:rPr lang="en-US" altLang="ja-JP" sz="1200" dirty="0">
                <a:latin typeface="Times New Roman" panose="02020603050405020304" pitchFamily="18" charset="0"/>
              </a:rPr>
              <a:t> continues to be excellent – very well organized and presented; nice and polished – keep up the amazing work there!</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I continue to be impressed with the level of organization of this team. The work I see in Pivotal, and the communication I see in slack shows that thought and care is being taken – so continue that trend and you will have great success. I am really impressed with the level of collaboration and communication that this team displays – it will certainly aid you in the end, and your project will reflect the quality of your collaboration. If I had anything to tweak/suggest for improvement, it might be this; I hope by now that some coding has started (judging from your milestones, it appears it has already had some great progress). To that end – it would be nice if you could please provide access to the code repository you are using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Since this is not a programming course, we will not be judging the code itself, but more of the process that you are using to develop (branching strategies, code reviews, </a:t>
            </a:r>
            <a:r>
              <a:rPr lang="en-US" altLang="ja-JP" sz="1200" dirty="0" err="1">
                <a:latin typeface="Times New Roman" panose="02020603050405020304" pitchFamily="18" charset="0"/>
              </a:rPr>
              <a:t>etc</a:t>
            </a:r>
            <a:r>
              <a:rPr lang="en-US" altLang="ja-JP" sz="1200" dirty="0">
                <a:latin typeface="Times New Roman" panose="02020603050405020304" pitchFamily="18" charset="0"/>
              </a:rPr>
              <a:t>). </a:t>
            </a:r>
            <a:r>
              <a:rPr lang="en-US" altLang="ja-JP" sz="1200" dirty="0" err="1">
                <a:latin typeface="Times New Roman" panose="02020603050405020304" pitchFamily="18" charset="0"/>
              </a:rPr>
              <a:t>Github</a:t>
            </a:r>
            <a:r>
              <a:rPr lang="en-US" altLang="ja-JP" sz="1200" dirty="0">
                <a:latin typeface="Times New Roman" panose="02020603050405020304" pitchFamily="18" charset="0"/>
              </a:rPr>
              <a:t>, and other public repositories really help demonstrate those things, so any insight into your repo would be much appreciated.</a:t>
            </a:r>
          </a:p>
          <a:p>
            <a:pPr marL="0" indent="0">
              <a:buNone/>
            </a:pPr>
            <a:endParaRPr lang="en-US" sz="1050" dirty="0"/>
          </a:p>
        </p:txBody>
      </p:sp>
    </p:spTree>
    <p:extLst>
      <p:ext uri="{BB962C8B-B14F-4D97-AF65-F5344CB8AC3E}">
        <p14:creationId xmlns:p14="http://schemas.microsoft.com/office/powerpoint/2010/main" val="300110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40"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40"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Homepage</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Register</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0"/>
            <a:ext cx="2104739" cy="2686049"/>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Login</a:t>
            </a:r>
          </a:p>
        </p:txBody>
      </p:sp>
      <p:sp>
        <p:nvSpPr>
          <p:cNvPr id="3" name="Title 2">
            <a:extLst>
              <a:ext uri="{FF2B5EF4-FFF2-40B4-BE49-F238E27FC236}">
                <a16:creationId xmlns:a16="http://schemas.microsoft.com/office/drawing/2014/main" id="{DA709914-219D-164A-8DCB-8E4BA0D708D6}"/>
              </a:ext>
            </a:extLst>
          </p:cNvPr>
          <p:cNvSpPr>
            <a:spLocks noGrp="1"/>
          </p:cNvSpPr>
          <p:nvPr>
            <p:ph type="title"/>
          </p:nvPr>
        </p:nvSpPr>
        <p:spPr/>
        <p:txBody>
          <a:bodyPr>
            <a:normAutofit fontScale="90000"/>
          </a:bodyPr>
          <a:lstStyle/>
          <a:p>
            <a:r>
              <a:rPr lang="en-US" dirty="0"/>
              <a:t>Register &amp; Login</a:t>
            </a:r>
          </a:p>
        </p:txBody>
      </p:sp>
    </p:spTree>
    <p:extLst>
      <p:ext uri="{BB962C8B-B14F-4D97-AF65-F5344CB8AC3E}">
        <p14:creationId xmlns:p14="http://schemas.microsoft.com/office/powerpoint/2010/main" val="2823581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My Plan</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Edit Profile</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Capture Stats </a:t>
            </a:r>
          </a:p>
        </p:txBody>
      </p:sp>
      <p:sp>
        <p:nvSpPr>
          <p:cNvPr id="11" name="Title 3">
            <a:extLst>
              <a:ext uri="{FF2B5EF4-FFF2-40B4-BE49-F238E27FC236}">
                <a16:creationId xmlns:a16="http://schemas.microsoft.com/office/drawing/2014/main" id="{1B7C1956-D8F0-E146-AB20-C66E3C0F98DC}"/>
              </a:ext>
            </a:extLst>
          </p:cNvPr>
          <p:cNvSpPr>
            <a:spLocks noGrp="1"/>
          </p:cNvSpPr>
          <p:nvPr>
            <p:ph type="title"/>
          </p:nvPr>
        </p:nvSpPr>
        <p:spPr/>
        <p:txBody>
          <a:bodyPr>
            <a:normAutofit fontScale="90000"/>
          </a:bodyPr>
          <a:lstStyle/>
          <a:p>
            <a:r>
              <a:rPr lang="en-US" dirty="0"/>
              <a:t>Capture Measurements</a:t>
            </a:r>
          </a:p>
        </p:txBody>
      </p:sp>
    </p:spTree>
    <p:extLst>
      <p:ext uri="{BB962C8B-B14F-4D97-AF65-F5344CB8AC3E}">
        <p14:creationId xmlns:p14="http://schemas.microsoft.com/office/powerpoint/2010/main" val="2187889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Content Placeholder 28">
            <a:extLst>
              <a:ext uri="{FF2B5EF4-FFF2-40B4-BE49-F238E27FC236}">
                <a16:creationId xmlns:a16="http://schemas.microsoft.com/office/drawing/2014/main" id="{115B4FA0-0452-8D44-9714-F701658E8D48}"/>
              </a:ext>
            </a:extLst>
          </p:cNvPr>
          <p:cNvPicPr>
            <a:picLocks noGrp="1" noChangeAspect="1"/>
          </p:cNvPicPr>
          <p:nvPr>
            <p:ph sz="quarter" idx="2"/>
          </p:nvPr>
        </p:nvPicPr>
        <p:blipFill>
          <a:blip r:embed="rId2"/>
          <a:stretch>
            <a:fillRect/>
          </a:stretch>
        </p:blipFill>
        <p:spPr>
          <a:xfrm>
            <a:off x="609600" y="1828800"/>
            <a:ext cx="2104739" cy="2686049"/>
          </a:xfrm>
        </p:spPr>
      </p:pic>
      <p:pic>
        <p:nvPicPr>
          <p:cNvPr id="31" name="Content Placeholder 30">
            <a:extLst>
              <a:ext uri="{FF2B5EF4-FFF2-40B4-BE49-F238E27FC236}">
                <a16:creationId xmlns:a16="http://schemas.microsoft.com/office/drawing/2014/main" id="{4C36EFAD-B292-B248-9E57-216C5BC30A64}"/>
              </a:ext>
            </a:extLst>
          </p:cNvPr>
          <p:cNvPicPr>
            <a:picLocks noGrp="1" noChangeAspect="1"/>
          </p:cNvPicPr>
          <p:nvPr>
            <p:ph sz="quarter" idx="4"/>
          </p:nvPr>
        </p:nvPicPr>
        <p:blipFill>
          <a:blip r:embed="rId3"/>
          <a:stretch>
            <a:fillRect/>
          </a:stretch>
        </p:blipFill>
        <p:spPr>
          <a:xfrm>
            <a:off x="3557730" y="1828800"/>
            <a:ext cx="2104739" cy="2686049"/>
          </a:xfrm>
        </p:spPr>
      </p:pic>
      <p:sp>
        <p:nvSpPr>
          <p:cNvPr id="24" name="Text Placeholder 23">
            <a:extLst>
              <a:ext uri="{FF2B5EF4-FFF2-40B4-BE49-F238E27FC236}">
                <a16:creationId xmlns:a16="http://schemas.microsoft.com/office/drawing/2014/main" id="{DFAD3791-1308-8C49-BD9F-8D263BE705A5}"/>
              </a:ext>
            </a:extLst>
          </p:cNvPr>
          <p:cNvSpPr>
            <a:spLocks noGrp="1"/>
          </p:cNvSpPr>
          <p:nvPr>
            <p:ph type="body" sz="quarter" idx="1"/>
          </p:nvPr>
        </p:nvSpPr>
        <p:spPr>
          <a:xfrm>
            <a:off x="609600" y="1314450"/>
            <a:ext cx="2104740" cy="480060"/>
          </a:xfrm>
        </p:spPr>
        <p:txBody>
          <a:bodyPr/>
          <a:lstStyle/>
          <a:p>
            <a:pPr algn="ctr"/>
            <a:r>
              <a:rPr lang="en-US" dirty="0"/>
              <a:t>Design Workout</a:t>
            </a:r>
          </a:p>
        </p:txBody>
      </p:sp>
      <p:sp>
        <p:nvSpPr>
          <p:cNvPr id="26" name="Text Placeholder 25">
            <a:extLst>
              <a:ext uri="{FF2B5EF4-FFF2-40B4-BE49-F238E27FC236}">
                <a16:creationId xmlns:a16="http://schemas.microsoft.com/office/drawing/2014/main" id="{5E73C578-3A18-CB4B-9360-C990A3349ED0}"/>
              </a:ext>
            </a:extLst>
          </p:cNvPr>
          <p:cNvSpPr>
            <a:spLocks noGrp="1"/>
          </p:cNvSpPr>
          <p:nvPr>
            <p:ph type="body" sz="quarter" idx="3"/>
          </p:nvPr>
        </p:nvSpPr>
        <p:spPr>
          <a:xfrm>
            <a:off x="3557730" y="1314450"/>
            <a:ext cx="2104740" cy="480060"/>
          </a:xfrm>
        </p:spPr>
        <p:txBody>
          <a:bodyPr/>
          <a:lstStyle/>
          <a:p>
            <a:pPr algn="ctr"/>
            <a:r>
              <a:rPr lang="en-US" dirty="0"/>
              <a:t>Enter Goal</a:t>
            </a:r>
          </a:p>
        </p:txBody>
      </p:sp>
      <p:pic>
        <p:nvPicPr>
          <p:cNvPr id="32" name="Content Placeholder 30">
            <a:extLst>
              <a:ext uri="{FF2B5EF4-FFF2-40B4-BE49-F238E27FC236}">
                <a16:creationId xmlns:a16="http://schemas.microsoft.com/office/drawing/2014/main" id="{1A0D49C2-59EB-3045-8B92-9E7744A2178A}"/>
              </a:ext>
            </a:extLst>
          </p:cNvPr>
          <p:cNvPicPr>
            <a:picLocks noChangeAspect="1"/>
          </p:cNvPicPr>
          <p:nvPr/>
        </p:nvPicPr>
        <p:blipFill>
          <a:blip r:embed="rId4"/>
          <a:stretch>
            <a:fillRect/>
          </a:stretch>
        </p:blipFill>
        <p:spPr>
          <a:xfrm>
            <a:off x="6582060" y="1828801"/>
            <a:ext cx="2104739" cy="2686047"/>
          </a:xfrm>
          <a:prstGeom prst="rect">
            <a:avLst/>
          </a:prstGeom>
        </p:spPr>
      </p:pic>
      <p:sp>
        <p:nvSpPr>
          <p:cNvPr id="33" name="Text Placeholder 25">
            <a:extLst>
              <a:ext uri="{FF2B5EF4-FFF2-40B4-BE49-F238E27FC236}">
                <a16:creationId xmlns:a16="http://schemas.microsoft.com/office/drawing/2014/main" id="{EC02AE07-DFB8-E748-B829-D8CEE95B5E5D}"/>
              </a:ext>
            </a:extLst>
          </p:cNvPr>
          <p:cNvSpPr txBox="1">
            <a:spLocks/>
          </p:cNvSpPr>
          <p:nvPr/>
        </p:nvSpPr>
        <p:spPr>
          <a:xfrm>
            <a:off x="6582060" y="1314450"/>
            <a:ext cx="2104740" cy="480060"/>
          </a:xfrm>
          <a:prstGeom prst="rect">
            <a:avLst/>
          </a:prstGeom>
          <a:solidFill>
            <a:schemeClr val="accent5"/>
          </a:solidFill>
        </p:spPr>
        <p:txBody>
          <a:bodyPr vert="horz" rtlCol="0" anchor="ctr">
            <a:normAutofit fontScale="92500"/>
          </a:bodyPr>
          <a:lstStyle>
            <a:lvl1pPr marL="0" indent="0" algn="l" rtl="0" eaLnBrk="1" latinLnBrk="0" hangingPunct="1">
              <a:spcBef>
                <a:spcPts val="700"/>
              </a:spcBef>
              <a:buClr>
                <a:schemeClr val="accent2"/>
              </a:buClr>
              <a:buSzPct val="60000"/>
              <a:buFontTx/>
              <a:buNone/>
              <a:defRPr kumimoji="0" sz="2000" b="1" kern="1200">
                <a:solidFill>
                  <a:srgbClr val="FFFFFF"/>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ctr" defTabSz="914400"/>
            <a:r>
              <a:rPr lang="en-US" dirty="0"/>
              <a:t>Record Food Intake</a:t>
            </a:r>
          </a:p>
        </p:txBody>
      </p:sp>
      <p:sp>
        <p:nvSpPr>
          <p:cNvPr id="3" name="Title 2">
            <a:extLst>
              <a:ext uri="{FF2B5EF4-FFF2-40B4-BE49-F238E27FC236}">
                <a16:creationId xmlns:a16="http://schemas.microsoft.com/office/drawing/2014/main" id="{6CA6599D-CD76-324B-9B18-4C49C249CBEC}"/>
              </a:ext>
            </a:extLst>
          </p:cNvPr>
          <p:cNvSpPr>
            <a:spLocks noGrp="1"/>
          </p:cNvSpPr>
          <p:nvPr>
            <p:ph type="title"/>
          </p:nvPr>
        </p:nvSpPr>
        <p:spPr/>
        <p:txBody>
          <a:bodyPr>
            <a:normAutofit fontScale="90000"/>
          </a:bodyPr>
          <a:lstStyle/>
          <a:p>
            <a:r>
              <a:rPr lang="en-US" dirty="0"/>
              <a:t>Design Workout &amp; Track Food</a:t>
            </a:r>
          </a:p>
        </p:txBody>
      </p:sp>
    </p:spTree>
    <p:extLst>
      <p:ext uri="{BB962C8B-B14F-4D97-AF65-F5344CB8AC3E}">
        <p14:creationId xmlns:p14="http://schemas.microsoft.com/office/powerpoint/2010/main" val="2259443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6F4CB-F9C2-204B-A3E2-04AE88E86C22}"/>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C4C5CBF0-2408-1A40-8533-6EF594859D73}"/>
              </a:ext>
            </a:extLst>
          </p:cNvPr>
          <p:cNvSpPr>
            <a:spLocks noGrp="1"/>
          </p:cNvSpPr>
          <p:nvPr>
            <p:ph type="title"/>
          </p:nvPr>
        </p:nvSpPr>
        <p:spPr/>
        <p:txBody>
          <a:bodyPr>
            <a:normAutofit fontScale="90000"/>
          </a:bodyPr>
          <a:lstStyle/>
          <a:p>
            <a:r>
              <a:rPr lang="en-US" dirty="0"/>
              <a:t>Defect Management</a:t>
            </a:r>
          </a:p>
        </p:txBody>
      </p:sp>
    </p:spTree>
    <p:extLst>
      <p:ext uri="{BB962C8B-B14F-4D97-AF65-F5344CB8AC3E}">
        <p14:creationId xmlns:p14="http://schemas.microsoft.com/office/powerpoint/2010/main" val="1201176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3924E-A073-F84A-8CC3-5D7DD8B8052A}"/>
              </a:ext>
            </a:extLst>
          </p:cNvPr>
          <p:cNvSpPr>
            <a:spLocks noGrp="1"/>
          </p:cNvSpPr>
          <p:nvPr>
            <p:ph type="title"/>
          </p:nvPr>
        </p:nvSpPr>
        <p:spPr/>
        <p:txBody>
          <a:bodyPr>
            <a:normAutofit fontScale="90000"/>
          </a:bodyPr>
          <a:lstStyle/>
          <a:p>
            <a:r>
              <a:rPr lang="en-US" dirty="0"/>
              <a:t>Test Cases</a:t>
            </a:r>
          </a:p>
        </p:txBody>
      </p:sp>
      <p:sp>
        <p:nvSpPr>
          <p:cNvPr id="5" name="Content Placeholder 4">
            <a:extLst>
              <a:ext uri="{FF2B5EF4-FFF2-40B4-BE49-F238E27FC236}">
                <a16:creationId xmlns:a16="http://schemas.microsoft.com/office/drawing/2014/main" id="{B78A4608-472C-D443-B9DB-3AE3944D4CF4}"/>
              </a:ext>
            </a:extLst>
          </p:cNvPr>
          <p:cNvSpPr>
            <a:spLocks noGrp="1"/>
          </p:cNvSpPr>
          <p:nvPr>
            <p:ph sz="quarter" idx="1"/>
          </p:nvPr>
        </p:nvSpPr>
        <p:spPr/>
        <p:txBody>
          <a:bodyPr/>
          <a:lstStyle/>
          <a:p>
            <a:endParaRPr lang="en-US"/>
          </a:p>
        </p:txBody>
      </p:sp>
      <p:sp>
        <p:nvSpPr>
          <p:cNvPr id="6" name="Rectangle 5">
            <a:extLst>
              <a:ext uri="{FF2B5EF4-FFF2-40B4-BE49-F238E27FC236}">
                <a16:creationId xmlns:a16="http://schemas.microsoft.com/office/drawing/2014/main" id="{C674ABD6-3FCC-784B-B5CB-9E750C8884FA}"/>
              </a:ext>
            </a:extLst>
          </p:cNvPr>
          <p:cNvSpPr/>
          <p:nvPr/>
        </p:nvSpPr>
        <p:spPr>
          <a:xfrm>
            <a:off x="2803727" y="2110085"/>
            <a:ext cx="3536546" cy="923330"/>
          </a:xfrm>
          <a:prstGeom prst="rect">
            <a:avLst/>
          </a:prstGeom>
          <a:noFill/>
        </p:spPr>
        <p:txBody>
          <a:bodyPr wrap="none" lIns="91440" tIns="45720" rIns="91440" bIns="4572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Placeholder</a:t>
            </a:r>
          </a:p>
        </p:txBody>
      </p:sp>
    </p:spTree>
    <p:extLst>
      <p:ext uri="{BB962C8B-B14F-4D97-AF65-F5344CB8AC3E}">
        <p14:creationId xmlns:p14="http://schemas.microsoft.com/office/powerpoint/2010/main" val="1441962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D0D2-08D4-5544-A61E-F3D70D5A4808}"/>
              </a:ext>
            </a:extLst>
          </p:cNvPr>
          <p:cNvSpPr>
            <a:spLocks noGrp="1"/>
          </p:cNvSpPr>
          <p:nvPr>
            <p:ph type="title"/>
          </p:nvPr>
        </p:nvSpPr>
        <p:spPr/>
        <p:txBody>
          <a:bodyPr>
            <a:normAutofit fontScale="90000"/>
          </a:bodyPr>
          <a:lstStyle/>
          <a:p>
            <a:r>
              <a:rPr lang="en-US" dirty="0"/>
              <a:t>Data Driven Combinations</a:t>
            </a:r>
          </a:p>
        </p:txBody>
      </p:sp>
      <p:sp>
        <p:nvSpPr>
          <p:cNvPr id="3" name="Content Placeholder 2">
            <a:extLst>
              <a:ext uri="{FF2B5EF4-FFF2-40B4-BE49-F238E27FC236}">
                <a16:creationId xmlns:a16="http://schemas.microsoft.com/office/drawing/2014/main" id="{AD8308D9-AFFE-AF4F-A177-404443BE4CD6}"/>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3408934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ADEF-4472-8D43-A7CF-575BA08B098C}"/>
              </a:ext>
            </a:extLst>
          </p:cNvPr>
          <p:cNvSpPr>
            <a:spLocks noGrp="1"/>
          </p:cNvSpPr>
          <p:nvPr>
            <p:ph type="title"/>
          </p:nvPr>
        </p:nvSpPr>
        <p:spPr/>
        <p:txBody>
          <a:bodyPr>
            <a:normAutofit fontScale="90000"/>
          </a:bodyPr>
          <a:lstStyle/>
          <a:p>
            <a:r>
              <a:rPr lang="en-US" dirty="0"/>
              <a:t>Defects Discovered</a:t>
            </a:r>
          </a:p>
        </p:txBody>
      </p:sp>
      <p:sp>
        <p:nvSpPr>
          <p:cNvPr id="3" name="Content Placeholder 2">
            <a:extLst>
              <a:ext uri="{FF2B5EF4-FFF2-40B4-BE49-F238E27FC236}">
                <a16:creationId xmlns:a16="http://schemas.microsoft.com/office/drawing/2014/main" id="{D17943A4-F94A-7C43-A303-07A75451599D}"/>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3661492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Product Demonstration</a:t>
            </a:r>
          </a:p>
        </p:txBody>
      </p:sp>
    </p:spTree>
    <p:extLst>
      <p:ext uri="{BB962C8B-B14F-4D97-AF65-F5344CB8AC3E}">
        <p14:creationId xmlns:p14="http://schemas.microsoft.com/office/powerpoint/2010/main" val="3286829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53EF5B-A62A-344C-84DD-042A46E2C616}"/>
              </a:ext>
            </a:extLst>
          </p:cNvPr>
          <p:cNvSpPr>
            <a:spLocks noGrp="1"/>
          </p:cNvSpPr>
          <p:nvPr>
            <p:ph type="title"/>
          </p:nvPr>
        </p:nvSpPr>
        <p:spPr/>
        <p:txBody>
          <a:bodyPr>
            <a:normAutofit fontScale="90000"/>
          </a:bodyPr>
          <a:lstStyle/>
          <a:p>
            <a:r>
              <a:rPr lang="en-US" dirty="0"/>
              <a:t>Demo</a:t>
            </a:r>
          </a:p>
        </p:txBody>
      </p:sp>
      <p:sp>
        <p:nvSpPr>
          <p:cNvPr id="6" name="Content Placeholder 5">
            <a:extLst>
              <a:ext uri="{FF2B5EF4-FFF2-40B4-BE49-F238E27FC236}">
                <a16:creationId xmlns:a16="http://schemas.microsoft.com/office/drawing/2014/main" id="{4911FC02-7C1E-AF4A-B634-46D75D9CCCD1}"/>
              </a:ext>
            </a:extLst>
          </p:cNvPr>
          <p:cNvSpPr>
            <a:spLocks noGrp="1"/>
          </p:cNvSpPr>
          <p:nvPr>
            <p:ph sz="quarter" idx="1"/>
          </p:nvPr>
        </p:nvSpPr>
        <p:spPr/>
        <p:txBody>
          <a:bodyPr/>
          <a:lstStyle/>
          <a:p>
            <a:pPr marL="0" indent="0">
              <a:buNone/>
            </a:pPr>
            <a:endParaRPr lang="en-US" dirty="0"/>
          </a:p>
          <a:p>
            <a:pPr marL="0" indent="0">
              <a:buNone/>
            </a:pPr>
            <a:r>
              <a:rPr lang="en-US" dirty="0"/>
              <a:t> </a:t>
            </a:r>
            <a:r>
              <a:rPr lang="en-US" dirty="0">
                <a:hlinkClick r:id="rId2"/>
              </a:rPr>
              <a:t>https://fitforme.herokuapp.com</a:t>
            </a:r>
            <a:r>
              <a:rPr lang="en-US" dirty="0"/>
              <a:t> </a:t>
            </a:r>
          </a:p>
          <a:p>
            <a:endParaRPr lang="en-US" dirty="0"/>
          </a:p>
        </p:txBody>
      </p:sp>
    </p:spTree>
    <p:extLst>
      <p:ext uri="{BB962C8B-B14F-4D97-AF65-F5344CB8AC3E}">
        <p14:creationId xmlns:p14="http://schemas.microsoft.com/office/powerpoint/2010/main" val="1349356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8A87C0-88FA-AC45-A0EB-9CA68242540E}"/>
              </a:ext>
            </a:extLst>
          </p:cNvPr>
          <p:cNvSpPr>
            <a:spLocks noGrp="1"/>
          </p:cNvSpPr>
          <p:nvPr>
            <p:ph type="body" idx="1"/>
          </p:nvPr>
        </p:nvSpPr>
        <p:spPr/>
        <p:txBody>
          <a:bodyPr/>
          <a:lstStyle/>
          <a:p>
            <a:r>
              <a:rPr lang="en-US" dirty="0"/>
              <a:t> </a:t>
            </a:r>
          </a:p>
        </p:txBody>
      </p:sp>
      <p:sp>
        <p:nvSpPr>
          <p:cNvPr id="3" name="Title 2">
            <a:extLst>
              <a:ext uri="{FF2B5EF4-FFF2-40B4-BE49-F238E27FC236}">
                <a16:creationId xmlns:a16="http://schemas.microsoft.com/office/drawing/2014/main" id="{620B5D84-6847-BE47-9CE8-680F6CE35936}"/>
              </a:ext>
            </a:extLst>
          </p:cNvPr>
          <p:cNvSpPr>
            <a:spLocks noGrp="1"/>
          </p:cNvSpPr>
          <p:nvPr>
            <p:ph type="title"/>
          </p:nvPr>
        </p:nvSpPr>
        <p:spPr/>
        <p:txBody>
          <a:bodyPr>
            <a:normAutofit fontScale="90000"/>
          </a:bodyPr>
          <a:lstStyle/>
          <a:p>
            <a:r>
              <a:rPr lang="en-US" dirty="0"/>
              <a:t>Retrospective </a:t>
            </a:r>
          </a:p>
        </p:txBody>
      </p:sp>
    </p:spTree>
    <p:extLst>
      <p:ext uri="{BB962C8B-B14F-4D97-AF65-F5344CB8AC3E}">
        <p14:creationId xmlns:p14="http://schemas.microsoft.com/office/powerpoint/2010/main" val="3778491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3</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92500"/>
          </a:bodyPr>
          <a:lstStyle/>
          <a:p>
            <a:pPr marL="0" indent="0">
              <a:buNone/>
            </a:pPr>
            <a:r>
              <a:rPr lang="en-US" altLang="ja-JP" sz="1600" b="1" dirty="0">
                <a:latin typeface="Times New Roman" panose="02020603050405020304" pitchFamily="18" charset="0"/>
              </a:rPr>
              <a:t>Observations:</a:t>
            </a:r>
          </a:p>
          <a:p>
            <a:pPr marL="0" indent="0">
              <a:buNone/>
            </a:pPr>
            <a:r>
              <a:rPr lang="en-US" altLang="ja-JP" sz="1200" dirty="0">
                <a:latin typeface="Times New Roman" panose="02020603050405020304" pitchFamily="18" charset="0"/>
              </a:rPr>
              <a:t>Awesome stuff this week! First off, I really like the update to the persona’s page – it’s much cleaner and easier to get the full picture, great job there. For this week’s deliverables – great job on the CI list – it seems very complete and thorough. Your Estimation Record is also great – it really captures the totality of the project. As always – formatting and look/feel is spot-on. Very polished. Great job there – keep it up!</a:t>
            </a:r>
            <a:endParaRPr lang="en-US" altLang="ja-JP" sz="1600" b="1" dirty="0">
              <a:latin typeface="Times New Roman" panose="02020603050405020304" pitchFamily="18" charset="0"/>
            </a:endParaRPr>
          </a:p>
          <a:p>
            <a:pPr marL="0" indent="0">
              <a:buNone/>
            </a:pPr>
            <a:r>
              <a:rPr lang="en-US" altLang="ja-JP" sz="1600" b="1" dirty="0">
                <a:latin typeface="Times New Roman" panose="02020603050405020304" pitchFamily="18" charset="0"/>
              </a:rPr>
              <a:t>Insights:</a:t>
            </a:r>
          </a:p>
          <a:p>
            <a:pPr marL="0" indent="0">
              <a:buNone/>
            </a:pPr>
            <a:r>
              <a:rPr lang="en-US" altLang="ja-JP" sz="1200" dirty="0">
                <a:latin typeface="Times New Roman" panose="02020603050405020304" pitchFamily="18" charset="0"/>
              </a:rPr>
              <a:t>Great job on the CI List – I like how you’ve already identified roles/responsibilities for the upcoming deliverables – shows really good organization and foresight. As for the estimation record – everything looks good. I just have one piece of feedback (and don’t worry – it was common amongst all the projects, so you’re not alone). For the Estimation item: “Implementation” – perhaps it’s a bit too high level? Trying to estimate the totality of the development work could be rather difficult to be accurate. Special tip: in next week’s module, you will be asked to provide a Component Interaction Diagram, meaning you will need to break up the development work into components. Perhaps it would be easier to estimate, and more accurate, if you were to provide estimates at the component level – so that the “Implementation” line item is broken down further. Other than that – everything is looking incredible, and I’m continually impressed with your hard work thus far. Keep it up – halfway there!</a:t>
            </a:r>
          </a:p>
        </p:txBody>
      </p:sp>
    </p:spTree>
    <p:extLst>
      <p:ext uri="{BB962C8B-B14F-4D97-AF65-F5344CB8AC3E}">
        <p14:creationId xmlns:p14="http://schemas.microsoft.com/office/powerpoint/2010/main" val="1176454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a:xfrm>
            <a:off x="609600" y="411480"/>
            <a:ext cx="8077200" cy="652463"/>
          </a:xfrm>
        </p:spPr>
        <p:txBody>
          <a:bodyPr>
            <a:normAutofit fontScale="90000"/>
          </a:bodyPr>
          <a:lstStyle/>
          <a:p>
            <a:r>
              <a:rPr lang="en-US" dirty="0"/>
              <a:t>Lessons Learned</a:t>
            </a:r>
          </a:p>
        </p:txBody>
      </p:sp>
      <p:sp>
        <p:nvSpPr>
          <p:cNvPr id="9" name="Text Placeholder 8">
            <a:extLst>
              <a:ext uri="{FF2B5EF4-FFF2-40B4-BE49-F238E27FC236}">
                <a16:creationId xmlns:a16="http://schemas.microsoft.com/office/drawing/2014/main" id="{860A3D50-0FD7-A549-9026-1472D044A41B}"/>
              </a:ext>
            </a:extLst>
          </p:cNvPr>
          <p:cNvSpPr>
            <a:spLocks noGrp="1"/>
          </p:cNvSpPr>
          <p:nvPr>
            <p:ph type="body" idx="2"/>
          </p:nvPr>
        </p:nvSpPr>
        <p:spPr>
          <a:xfrm>
            <a:off x="2507177" y="1317809"/>
            <a:ext cx="1600200" cy="548640"/>
          </a:xfrm>
        </p:spPr>
        <p:style>
          <a:lnRef idx="3">
            <a:schemeClr val="lt1"/>
          </a:lnRef>
          <a:fillRef idx="1">
            <a:schemeClr val="accent1"/>
          </a:fillRef>
          <a:effectRef idx="1">
            <a:schemeClr val="accent1"/>
          </a:effectRef>
          <a:fontRef idx="minor">
            <a:schemeClr val="lt1"/>
          </a:fontRef>
        </p:style>
        <p:txBody>
          <a:bodyPr lIns="45720" tIns="45720" rIns="45720" bIns="45720" anchor="ctr">
            <a:normAutofit/>
          </a:bodyPr>
          <a:lstStyle/>
          <a:p>
            <a:pPr algn="ctr"/>
            <a:r>
              <a:rPr lang="en-US" sz="1600" dirty="0"/>
              <a:t>What went well</a:t>
            </a:r>
          </a:p>
        </p:txBody>
      </p:sp>
      <p:sp>
        <p:nvSpPr>
          <p:cNvPr id="10" name="Text Placeholder 8">
            <a:extLst>
              <a:ext uri="{FF2B5EF4-FFF2-40B4-BE49-F238E27FC236}">
                <a16:creationId xmlns:a16="http://schemas.microsoft.com/office/drawing/2014/main" id="{5BFE98EF-E9B6-2A45-9E3F-89602851E645}"/>
              </a:ext>
            </a:extLst>
          </p:cNvPr>
          <p:cNvSpPr txBox="1">
            <a:spLocks/>
          </p:cNvSpPr>
          <p:nvPr/>
        </p:nvSpPr>
        <p:spPr>
          <a:xfrm>
            <a:off x="4689764" y="1314450"/>
            <a:ext cx="1600200" cy="548640"/>
          </a:xfrm>
          <a:prstGeom prst="rect">
            <a:avLst/>
          </a:prstGeom>
          <a:ln/>
        </p:spPr>
        <p:style>
          <a:lnRef idx="3">
            <a:schemeClr val="lt1"/>
          </a:lnRef>
          <a:fillRef idx="1">
            <a:schemeClr val="accent4"/>
          </a:fillRef>
          <a:effectRef idx="1">
            <a:schemeClr val="accent4"/>
          </a:effectRef>
          <a:fontRef idx="minor">
            <a:schemeClr val="lt1"/>
          </a:fontRef>
        </p:style>
        <p:txBody>
          <a:bodyPr vert="horz" lIns="45720" tIns="45720" rIns="45720" bIns="45720" anchor="ctr">
            <a:noAutofit/>
          </a:bodyPr>
          <a:lstStyle>
            <a:lvl1pPr marL="0" indent="0" algn="l" rtl="0" eaLnBrk="1" latinLnBrk="0" hangingPunct="1">
              <a:spcBef>
                <a:spcPts val="700"/>
              </a:spcBef>
              <a:spcAft>
                <a:spcPts val="1000"/>
              </a:spcAft>
              <a:buClr>
                <a:schemeClr val="accent2"/>
              </a:buClr>
              <a:buSzPct val="60000"/>
              <a:buFont typeface="Wingdings"/>
              <a:buNone/>
              <a:defRPr kumimoji="0" sz="1800" kern="1200">
                <a:solidFill>
                  <a:schemeClr val="lt1"/>
                </a:solidFill>
                <a:latin typeface="+mn-lt"/>
                <a:ea typeface="+mn-ea"/>
                <a:cs typeface="+mn-cs"/>
              </a:defRPr>
            </a:lvl1pPr>
            <a:lvl2pPr marL="640080" indent="-274320" algn="l" rtl="0" eaLnBrk="1" latinLnBrk="0" hangingPunct="1">
              <a:spcBef>
                <a:spcPts val="550"/>
              </a:spcBef>
              <a:buClr>
                <a:schemeClr val="accent1"/>
              </a:buClr>
              <a:buSzPct val="70000"/>
              <a:buFont typeface="Wingdings 2"/>
              <a:buNone/>
              <a:defRPr kumimoji="0" sz="1200" kern="1200">
                <a:solidFill>
                  <a:schemeClr val="lt1"/>
                </a:solidFill>
                <a:latin typeface="+mn-lt"/>
                <a:ea typeface="+mn-ea"/>
                <a:cs typeface="+mn-cs"/>
              </a:defRPr>
            </a:lvl2pPr>
            <a:lvl3pPr marL="914400" indent="-228600" algn="l" rtl="0" eaLnBrk="1" latinLnBrk="0" hangingPunct="1">
              <a:spcBef>
                <a:spcPts val="500"/>
              </a:spcBef>
              <a:buClr>
                <a:schemeClr val="accent2"/>
              </a:buClr>
              <a:buSzPct val="75000"/>
              <a:buFont typeface="Wingdings"/>
              <a:buNone/>
              <a:defRPr kumimoji="0" sz="1000" kern="1200">
                <a:solidFill>
                  <a:schemeClr val="lt1"/>
                </a:solidFill>
                <a:latin typeface="+mn-lt"/>
                <a:ea typeface="+mn-ea"/>
                <a:cs typeface="+mn-cs"/>
              </a:defRPr>
            </a:lvl3pPr>
            <a:lvl4pPr marL="1371600" indent="-228600" algn="l" rtl="0" eaLnBrk="1" latinLnBrk="0" hangingPunct="1">
              <a:spcBef>
                <a:spcPts val="400"/>
              </a:spcBef>
              <a:buClr>
                <a:schemeClr val="accent3"/>
              </a:buClr>
              <a:buSzPct val="75000"/>
              <a:buFont typeface="Wingdings"/>
              <a:buNone/>
              <a:defRPr kumimoji="0" sz="900" kern="1200">
                <a:solidFill>
                  <a:schemeClr val="lt1"/>
                </a:solidFill>
                <a:latin typeface="+mn-lt"/>
                <a:ea typeface="+mn-ea"/>
                <a:cs typeface="+mn-cs"/>
              </a:defRPr>
            </a:lvl4pPr>
            <a:lvl5pPr marL="1828800" indent="-228600" algn="l" rtl="0" eaLnBrk="1" latinLnBrk="0" hangingPunct="1">
              <a:spcBef>
                <a:spcPts val="400"/>
              </a:spcBef>
              <a:buClr>
                <a:schemeClr val="accent4"/>
              </a:buClr>
              <a:buSzPct val="65000"/>
              <a:buFont typeface="Wingdings"/>
              <a:buNone/>
              <a:defRPr kumimoji="0" sz="900" kern="1200">
                <a:solidFill>
                  <a:schemeClr val="lt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lt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lt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lt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lt1"/>
                </a:solidFill>
                <a:latin typeface="+mn-lt"/>
                <a:ea typeface="+mn-ea"/>
                <a:cs typeface="+mn-cs"/>
              </a:defRPr>
            </a:lvl9pPr>
          </a:lstStyle>
          <a:p>
            <a:pPr algn="ctr" defTabSz="914400"/>
            <a:r>
              <a:rPr lang="en-US" sz="1600" dirty="0"/>
              <a:t>What could have gone better</a:t>
            </a:r>
          </a:p>
        </p:txBody>
      </p:sp>
      <p:sp>
        <p:nvSpPr>
          <p:cNvPr id="12" name="Text Placeholder 8">
            <a:extLst>
              <a:ext uri="{FF2B5EF4-FFF2-40B4-BE49-F238E27FC236}">
                <a16:creationId xmlns:a16="http://schemas.microsoft.com/office/drawing/2014/main" id="{305DFF3A-52DF-9D4D-BB45-B6CD4C6F1AA1}"/>
              </a:ext>
            </a:extLst>
          </p:cNvPr>
          <p:cNvSpPr txBox="1">
            <a:spLocks/>
          </p:cNvSpPr>
          <p:nvPr/>
        </p:nvSpPr>
        <p:spPr>
          <a:xfrm>
            <a:off x="6864431" y="1314450"/>
            <a:ext cx="1600200" cy="548640"/>
          </a:xfrm>
          <a:prstGeom prst="rect">
            <a:avLst/>
          </a:prstGeom>
          <a:ln/>
        </p:spPr>
        <p:style>
          <a:lnRef idx="3">
            <a:schemeClr val="lt1"/>
          </a:lnRef>
          <a:fillRef idx="1">
            <a:schemeClr val="accent3"/>
          </a:fillRef>
          <a:effectRef idx="1">
            <a:schemeClr val="accent3"/>
          </a:effectRef>
          <a:fontRef idx="minor">
            <a:schemeClr val="lt1"/>
          </a:fontRef>
        </p:style>
        <p:txBody>
          <a:bodyPr vert="horz" lIns="45720" tIns="45720" rIns="45720" bIns="45720" anchor="ctr">
            <a:noAutofit/>
          </a:bodyPr>
          <a:lstStyle>
            <a:lvl1pPr marL="0" indent="0" algn="l" rtl="0" eaLnBrk="1" latinLnBrk="0" hangingPunct="1">
              <a:spcBef>
                <a:spcPts val="700"/>
              </a:spcBef>
              <a:spcAft>
                <a:spcPts val="1000"/>
              </a:spcAft>
              <a:buClr>
                <a:schemeClr val="accent2"/>
              </a:buClr>
              <a:buSzPct val="60000"/>
              <a:buFont typeface="Wingdings"/>
              <a:buNone/>
              <a:defRPr kumimoji="0" sz="1800" kern="1200">
                <a:solidFill>
                  <a:schemeClr val="lt1"/>
                </a:solidFill>
                <a:latin typeface="+mn-lt"/>
                <a:ea typeface="+mn-ea"/>
                <a:cs typeface="+mn-cs"/>
              </a:defRPr>
            </a:lvl1pPr>
            <a:lvl2pPr marL="640080" indent="-274320" algn="l" rtl="0" eaLnBrk="1" latinLnBrk="0" hangingPunct="1">
              <a:spcBef>
                <a:spcPts val="550"/>
              </a:spcBef>
              <a:buClr>
                <a:schemeClr val="accent1"/>
              </a:buClr>
              <a:buSzPct val="70000"/>
              <a:buFont typeface="Wingdings 2"/>
              <a:buNone/>
              <a:defRPr kumimoji="0" sz="1200" kern="1200">
                <a:solidFill>
                  <a:schemeClr val="lt1"/>
                </a:solidFill>
                <a:latin typeface="+mn-lt"/>
                <a:ea typeface="+mn-ea"/>
                <a:cs typeface="+mn-cs"/>
              </a:defRPr>
            </a:lvl2pPr>
            <a:lvl3pPr marL="914400" indent="-228600" algn="l" rtl="0" eaLnBrk="1" latinLnBrk="0" hangingPunct="1">
              <a:spcBef>
                <a:spcPts val="500"/>
              </a:spcBef>
              <a:buClr>
                <a:schemeClr val="accent2"/>
              </a:buClr>
              <a:buSzPct val="75000"/>
              <a:buFont typeface="Wingdings"/>
              <a:buNone/>
              <a:defRPr kumimoji="0" sz="1000" kern="1200">
                <a:solidFill>
                  <a:schemeClr val="lt1"/>
                </a:solidFill>
                <a:latin typeface="+mn-lt"/>
                <a:ea typeface="+mn-ea"/>
                <a:cs typeface="+mn-cs"/>
              </a:defRPr>
            </a:lvl3pPr>
            <a:lvl4pPr marL="1371600" indent="-228600" algn="l" rtl="0" eaLnBrk="1" latinLnBrk="0" hangingPunct="1">
              <a:spcBef>
                <a:spcPts val="400"/>
              </a:spcBef>
              <a:buClr>
                <a:schemeClr val="accent3"/>
              </a:buClr>
              <a:buSzPct val="75000"/>
              <a:buFont typeface="Wingdings"/>
              <a:buNone/>
              <a:defRPr kumimoji="0" sz="900" kern="1200">
                <a:solidFill>
                  <a:schemeClr val="lt1"/>
                </a:solidFill>
                <a:latin typeface="+mn-lt"/>
                <a:ea typeface="+mn-ea"/>
                <a:cs typeface="+mn-cs"/>
              </a:defRPr>
            </a:lvl4pPr>
            <a:lvl5pPr marL="1828800" indent="-228600" algn="l" rtl="0" eaLnBrk="1" latinLnBrk="0" hangingPunct="1">
              <a:spcBef>
                <a:spcPts val="400"/>
              </a:spcBef>
              <a:buClr>
                <a:schemeClr val="accent4"/>
              </a:buClr>
              <a:buSzPct val="65000"/>
              <a:buFont typeface="Wingdings"/>
              <a:buNone/>
              <a:defRPr kumimoji="0" sz="900" kern="1200">
                <a:solidFill>
                  <a:schemeClr val="lt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lt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lt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lt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lt1"/>
                </a:solidFill>
                <a:latin typeface="+mn-lt"/>
                <a:ea typeface="+mn-ea"/>
                <a:cs typeface="+mn-cs"/>
              </a:defRPr>
            </a:lvl9pPr>
          </a:lstStyle>
          <a:p>
            <a:pPr algn="ctr" defTabSz="914400"/>
            <a:r>
              <a:rPr lang="en-US" sz="1600" dirty="0"/>
              <a:t>How to apply in real life</a:t>
            </a:r>
          </a:p>
        </p:txBody>
      </p:sp>
      <p:graphicFrame>
        <p:nvGraphicFramePr>
          <p:cNvPr id="7" name="Content Placeholder 6">
            <a:extLst>
              <a:ext uri="{FF2B5EF4-FFF2-40B4-BE49-F238E27FC236}">
                <a16:creationId xmlns:a16="http://schemas.microsoft.com/office/drawing/2014/main" id="{27BED72B-C88C-CF4C-BFE2-81BCB9E78731}"/>
              </a:ext>
            </a:extLst>
          </p:cNvPr>
          <p:cNvGraphicFramePr>
            <a:graphicFrameLocks noGrp="1"/>
          </p:cNvGraphicFramePr>
          <p:nvPr>
            <p:ph sz="quarter" idx="1"/>
            <p:extLst>
              <p:ext uri="{D42A27DB-BD31-4B8C-83A1-F6EECF244321}">
                <p14:modId xmlns:p14="http://schemas.microsoft.com/office/powerpoint/2010/main" val="2296605755"/>
              </p:ext>
            </p:extLst>
          </p:nvPr>
        </p:nvGraphicFramePr>
        <p:xfrm>
          <a:off x="609600" y="2065599"/>
          <a:ext cx="8153399" cy="2803285"/>
        </p:xfrm>
        <a:graphic>
          <a:graphicData uri="http://schemas.openxmlformats.org/drawingml/2006/table">
            <a:tbl>
              <a:tblPr firstCol="1" bandRow="1">
                <a:tableStyleId>{21E4AEA4-8DFA-4A89-87EB-49C32662AFE0}</a:tableStyleId>
              </a:tblPr>
              <a:tblGrid>
                <a:gridCol w="1611086">
                  <a:extLst>
                    <a:ext uri="{9D8B030D-6E8A-4147-A177-3AD203B41FA5}">
                      <a16:colId xmlns:a16="http://schemas.microsoft.com/office/drawing/2014/main" val="2519203418"/>
                    </a:ext>
                  </a:extLst>
                </a:gridCol>
                <a:gridCol w="2180771">
                  <a:extLst>
                    <a:ext uri="{9D8B030D-6E8A-4147-A177-3AD203B41FA5}">
                      <a16:colId xmlns:a16="http://schemas.microsoft.com/office/drawing/2014/main" val="3308810304"/>
                    </a:ext>
                  </a:extLst>
                </a:gridCol>
                <a:gridCol w="2180771">
                  <a:extLst>
                    <a:ext uri="{9D8B030D-6E8A-4147-A177-3AD203B41FA5}">
                      <a16:colId xmlns:a16="http://schemas.microsoft.com/office/drawing/2014/main" val="3777595575"/>
                    </a:ext>
                  </a:extLst>
                </a:gridCol>
                <a:gridCol w="2180771">
                  <a:extLst>
                    <a:ext uri="{9D8B030D-6E8A-4147-A177-3AD203B41FA5}">
                      <a16:colId xmlns:a16="http://schemas.microsoft.com/office/drawing/2014/main" val="4161483210"/>
                    </a:ext>
                  </a:extLst>
                </a:gridCol>
              </a:tblGrid>
              <a:tr h="560657">
                <a:tc>
                  <a:txBody>
                    <a:bodyPr/>
                    <a:lstStyle/>
                    <a:p>
                      <a:r>
                        <a:rPr lang="en-US" dirty="0"/>
                        <a:t>P. Thrall</a:t>
                      </a:r>
                    </a:p>
                  </a:txBody>
                  <a:tcPr anchor="ctr">
                    <a:lnR w="12700" cap="flat" cmpd="sng" algn="ctr">
                      <a:solidFill>
                        <a:schemeClr val="accent2"/>
                      </a:solidFill>
                      <a:prstDash val="solid"/>
                      <a:round/>
                      <a:headEnd type="none" w="med" len="med"/>
                      <a:tailEnd type="none" w="med" len="med"/>
                    </a:lnR>
                  </a:tcPr>
                </a:tc>
                <a:tc>
                  <a:txBody>
                    <a:bodyPr/>
                    <a:lstStyle/>
                    <a:p>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endParaRPr lang="en-US"/>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2597663318"/>
                  </a:ext>
                </a:extLst>
              </a:tr>
              <a:tr h="560657">
                <a:tc>
                  <a:txBody>
                    <a:bodyPr/>
                    <a:lstStyle/>
                    <a:p>
                      <a:r>
                        <a:rPr lang="en-US" dirty="0"/>
                        <a:t>G. </a:t>
                      </a:r>
                      <a:r>
                        <a:rPr lang="en-US" dirty="0" err="1"/>
                        <a:t>Vicarro</a:t>
                      </a:r>
                      <a:endParaRPr lang="en-US" dirty="0"/>
                    </a:p>
                  </a:txBody>
                  <a:tcPr anchor="ctr">
                    <a:lnR w="12700" cap="flat" cmpd="sng" algn="ctr">
                      <a:solidFill>
                        <a:schemeClr val="accent2"/>
                      </a:solidFill>
                      <a:prstDash val="solid"/>
                      <a:round/>
                      <a:headEnd type="none" w="med" len="med"/>
                      <a:tailEnd type="none" w="med" len="med"/>
                    </a:lnR>
                  </a:tcPr>
                </a:tc>
                <a:tc>
                  <a:txBody>
                    <a:bodyPr/>
                    <a:lstStyle/>
                    <a:p>
                      <a:endParaRPr lang="en-US"/>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endParaRPr lang="en-US"/>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572098557"/>
                  </a:ext>
                </a:extLst>
              </a:tr>
              <a:tr h="560657">
                <a:tc>
                  <a:txBody>
                    <a:bodyPr/>
                    <a:lstStyle/>
                    <a:p>
                      <a:r>
                        <a:rPr lang="en-US" dirty="0"/>
                        <a:t>M. Smith</a:t>
                      </a:r>
                    </a:p>
                  </a:txBody>
                  <a:tcPr anchor="ctr">
                    <a:lnR w="12700" cap="flat" cmpd="sng" algn="ctr">
                      <a:solidFill>
                        <a:schemeClr val="accent2"/>
                      </a:solidFill>
                      <a:prstDash val="solid"/>
                      <a:round/>
                      <a:headEnd type="none" w="med" len="med"/>
                      <a:tailEnd type="none" w="med" len="med"/>
                    </a:lnR>
                  </a:tcPr>
                </a:tc>
                <a:tc>
                  <a:txBody>
                    <a:bodyPr/>
                    <a:lstStyle/>
                    <a:p>
                      <a:endParaRPr lang="en-US"/>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endParaRPr lang="en-US"/>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4128074460"/>
                  </a:ext>
                </a:extLst>
              </a:tr>
              <a:tr h="560657">
                <a:tc>
                  <a:txBody>
                    <a:bodyPr/>
                    <a:lstStyle/>
                    <a:p>
                      <a:r>
                        <a:rPr lang="en-US" dirty="0"/>
                        <a:t>G. </a:t>
                      </a:r>
                      <a:r>
                        <a:rPr lang="en-US" dirty="0" err="1"/>
                        <a:t>Rua</a:t>
                      </a:r>
                      <a:endParaRPr lang="en-US" dirty="0"/>
                    </a:p>
                  </a:txBody>
                  <a:tcPr anchor="ctr">
                    <a:lnR w="12700" cap="flat" cmpd="sng" algn="ctr">
                      <a:solidFill>
                        <a:schemeClr val="accent2"/>
                      </a:solidFill>
                      <a:prstDash val="solid"/>
                      <a:round/>
                      <a:headEnd type="none" w="med" len="med"/>
                      <a:tailEnd type="none" w="med" len="med"/>
                    </a:lnR>
                  </a:tcPr>
                </a:tc>
                <a:tc>
                  <a:txBody>
                    <a:bodyPr/>
                    <a:lstStyle/>
                    <a:p>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1046750601"/>
                  </a:ext>
                </a:extLst>
              </a:tr>
              <a:tr h="560657">
                <a:tc>
                  <a:txBody>
                    <a:bodyPr/>
                    <a:lstStyle/>
                    <a:p>
                      <a:r>
                        <a:rPr lang="en-US" dirty="0"/>
                        <a:t>Y. </a:t>
                      </a:r>
                      <a:r>
                        <a:rPr lang="en-US" dirty="0" err="1"/>
                        <a:t>Katkici</a:t>
                      </a:r>
                      <a:endParaRPr lang="en-US" dirty="0"/>
                    </a:p>
                  </a:txBody>
                  <a:tcPr anchor="ctr">
                    <a:lnR w="12700" cap="flat" cmpd="sng" algn="ctr">
                      <a:solidFill>
                        <a:schemeClr val="accent2"/>
                      </a:solidFill>
                      <a:prstDash val="solid"/>
                      <a:round/>
                      <a:headEnd type="none" w="med" len="med"/>
                      <a:tailEnd type="none" w="med" len="med"/>
                    </a:lnR>
                  </a:tcPr>
                </a:tc>
                <a:tc>
                  <a:txBody>
                    <a:bodyPr/>
                    <a:lstStyle/>
                    <a:p>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endParaRPr lang="en-US" dirty="0"/>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2018771186"/>
                  </a:ext>
                </a:extLst>
              </a:tr>
            </a:tbl>
          </a:graphicData>
        </a:graphic>
      </p:graphicFrame>
      <p:sp>
        <p:nvSpPr>
          <p:cNvPr id="8" name="TextBox 7">
            <a:extLst>
              <a:ext uri="{FF2B5EF4-FFF2-40B4-BE49-F238E27FC236}">
                <a16:creationId xmlns:a16="http://schemas.microsoft.com/office/drawing/2014/main" id="{CE7E9200-EA62-204E-B3CB-20A1E3E3AFEF}"/>
              </a:ext>
            </a:extLst>
          </p:cNvPr>
          <p:cNvSpPr txBox="1"/>
          <p:nvPr/>
        </p:nvSpPr>
        <p:spPr>
          <a:xfrm>
            <a:off x="8953995" y="18288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88263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699006-4C69-9245-A071-B64128FA4BC6}"/>
              </a:ext>
            </a:extLst>
          </p:cNvPr>
          <p:cNvSpPr>
            <a:spLocks noGrp="1"/>
          </p:cNvSpPr>
          <p:nvPr>
            <p:ph type="title"/>
          </p:nvPr>
        </p:nvSpPr>
        <p:spPr>
          <a:xfrm>
            <a:off x="612648" y="356616"/>
            <a:ext cx="8153400" cy="742950"/>
          </a:xfrm>
        </p:spPr>
        <p:txBody>
          <a:bodyPr>
            <a:normAutofit fontScale="90000"/>
          </a:bodyPr>
          <a:lstStyle/>
          <a:p>
            <a:r>
              <a:rPr lang="en-US" dirty="0"/>
              <a:t>Lessons Learned</a:t>
            </a:r>
          </a:p>
        </p:txBody>
      </p:sp>
      <p:grpSp>
        <p:nvGrpSpPr>
          <p:cNvPr id="47" name="Group 46">
            <a:extLst>
              <a:ext uri="{FF2B5EF4-FFF2-40B4-BE49-F238E27FC236}">
                <a16:creationId xmlns:a16="http://schemas.microsoft.com/office/drawing/2014/main" id="{88B86B65-4816-A242-9383-5C4187E92DEF}"/>
              </a:ext>
            </a:extLst>
          </p:cNvPr>
          <p:cNvGrpSpPr/>
          <p:nvPr/>
        </p:nvGrpSpPr>
        <p:grpSpPr>
          <a:xfrm>
            <a:off x="3845112" y="1244530"/>
            <a:ext cx="3232464" cy="1503416"/>
            <a:chOff x="1815738" y="2255124"/>
            <a:chExt cx="3232464" cy="1503416"/>
          </a:xfrm>
        </p:grpSpPr>
        <p:sp>
          <p:nvSpPr>
            <p:cNvPr id="46" name="Rectangle 45">
              <a:extLst>
                <a:ext uri="{FF2B5EF4-FFF2-40B4-BE49-F238E27FC236}">
                  <a16:creationId xmlns:a16="http://schemas.microsoft.com/office/drawing/2014/main" id="{5D7233A5-CD52-7944-A8A6-4F26421E2138}"/>
                </a:ext>
              </a:extLst>
            </p:cNvPr>
            <p:cNvSpPr/>
            <p:nvPr/>
          </p:nvSpPr>
          <p:spPr>
            <a:xfrm>
              <a:off x="2090058" y="2529444"/>
              <a:ext cx="2683824" cy="954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708BBBEC-89BB-3A42-B784-27DB6F0DB96C}"/>
                </a:ext>
              </a:extLst>
            </p:cNvPr>
            <p:cNvSpPr/>
            <p:nvPr/>
          </p:nvSpPr>
          <p:spPr>
            <a:xfrm>
              <a:off x="1815738" y="2255124"/>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endParaRPr lang="en-US" sz="1600"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7200" b="1" dirty="0">
                  <a:ln w="6600">
                    <a:solidFill>
                      <a:schemeClr val="accent2"/>
                    </a:solidFill>
                    <a:prstDash val="solid"/>
                  </a:ln>
                  <a:solidFill>
                    <a:srgbClr val="FFFFFF"/>
                  </a:solidFill>
                  <a:effectLst>
                    <a:outerShdw dist="38100" dir="2700000" algn="tl" rotWithShape="0">
                      <a:schemeClr val="accent2"/>
                    </a:outerShdw>
                  </a:effectLst>
                </a:rPr>
                <a:t>“</a:t>
              </a:r>
              <a:endParaRPr lang="en-US" sz="7200" dirty="0"/>
            </a:p>
          </p:txBody>
        </p:sp>
        <p:sp>
          <p:nvSpPr>
            <p:cNvPr id="45" name="Oval 44">
              <a:extLst>
                <a:ext uri="{FF2B5EF4-FFF2-40B4-BE49-F238E27FC236}">
                  <a16:creationId xmlns:a16="http://schemas.microsoft.com/office/drawing/2014/main" id="{71BFB612-982C-BE40-B916-F31C96423CDE}"/>
                </a:ext>
              </a:extLst>
            </p:cNvPr>
            <p:cNvSpPr/>
            <p:nvPr/>
          </p:nvSpPr>
          <p:spPr>
            <a:xfrm flipV="1">
              <a:off x="4499562" y="3209900"/>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endParaRPr lang="en-US" sz="1600"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7200" b="1" dirty="0">
                  <a:ln w="6600">
                    <a:solidFill>
                      <a:schemeClr val="accent2"/>
                    </a:solidFill>
                    <a:prstDash val="solid"/>
                  </a:ln>
                  <a:solidFill>
                    <a:srgbClr val="FFFFFF"/>
                  </a:solidFill>
                  <a:effectLst>
                    <a:outerShdw dist="38100" dir="2700000" algn="tl" rotWithShape="0">
                      <a:schemeClr val="accent2"/>
                    </a:outerShdw>
                  </a:effectLst>
                </a:rPr>
                <a:t>“</a:t>
              </a:r>
              <a:endParaRPr lang="en-US" sz="7200" dirty="0"/>
            </a:p>
          </p:txBody>
        </p:sp>
      </p:grpSp>
      <p:pic>
        <p:nvPicPr>
          <p:cNvPr id="52" name="Picture 51">
            <a:extLst>
              <a:ext uri="{FF2B5EF4-FFF2-40B4-BE49-F238E27FC236}">
                <a16:creationId xmlns:a16="http://schemas.microsoft.com/office/drawing/2014/main" id="{D8F1CBC0-D3C0-E540-94F4-9B8190A33C27}"/>
              </a:ext>
            </a:extLst>
          </p:cNvPr>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Lst>
          </a:blip>
          <a:stretch>
            <a:fillRect/>
          </a:stretch>
        </p:blipFill>
        <p:spPr>
          <a:xfrm>
            <a:off x="3845112" y="2319251"/>
            <a:ext cx="2505693" cy="368300"/>
          </a:xfrm>
          <a:prstGeom prst="rect">
            <a:avLst/>
          </a:prstGeom>
        </p:spPr>
      </p:pic>
      <p:sp>
        <p:nvSpPr>
          <p:cNvPr id="53" name="TextBox 52">
            <a:extLst>
              <a:ext uri="{FF2B5EF4-FFF2-40B4-BE49-F238E27FC236}">
                <a16:creationId xmlns:a16="http://schemas.microsoft.com/office/drawing/2014/main" id="{738D5FF6-05D9-B54A-BCF6-1CF1F348564E}"/>
              </a:ext>
            </a:extLst>
          </p:cNvPr>
          <p:cNvSpPr txBox="1"/>
          <p:nvPr/>
        </p:nvSpPr>
        <p:spPr>
          <a:xfrm>
            <a:off x="3929426" y="2307376"/>
            <a:ext cx="2325190" cy="461665"/>
          </a:xfrm>
          <a:prstGeom prst="rect">
            <a:avLst/>
          </a:prstGeom>
          <a:noFill/>
        </p:spPr>
        <p:txBody>
          <a:bodyPr wrap="square" rtlCol="0">
            <a:spAutoFit/>
          </a:bodyPr>
          <a:lstStyle/>
          <a:p>
            <a:r>
              <a:rPr lang="en-US" sz="2400" dirty="0">
                <a:solidFill>
                  <a:schemeClr val="bg1"/>
                </a:solidFill>
                <a:latin typeface="+mj-lt"/>
              </a:rPr>
              <a:t>P. Thrall</a:t>
            </a:r>
          </a:p>
        </p:txBody>
      </p:sp>
      <p:grpSp>
        <p:nvGrpSpPr>
          <p:cNvPr id="54" name="Group 53">
            <a:extLst>
              <a:ext uri="{FF2B5EF4-FFF2-40B4-BE49-F238E27FC236}">
                <a16:creationId xmlns:a16="http://schemas.microsoft.com/office/drawing/2014/main" id="{302A0580-3CDB-CD4B-AB94-749F1647FA13}"/>
              </a:ext>
            </a:extLst>
          </p:cNvPr>
          <p:cNvGrpSpPr/>
          <p:nvPr/>
        </p:nvGrpSpPr>
        <p:grpSpPr>
          <a:xfrm>
            <a:off x="74577" y="1275507"/>
            <a:ext cx="3232464" cy="1503416"/>
            <a:chOff x="1815738" y="2255124"/>
            <a:chExt cx="3232464" cy="1503416"/>
          </a:xfrm>
        </p:grpSpPr>
        <p:sp>
          <p:nvSpPr>
            <p:cNvPr id="55" name="Rectangle 54">
              <a:extLst>
                <a:ext uri="{FF2B5EF4-FFF2-40B4-BE49-F238E27FC236}">
                  <a16:creationId xmlns:a16="http://schemas.microsoft.com/office/drawing/2014/main" id="{C481ABDD-BA50-8547-A480-D1D12817AF23}"/>
                </a:ext>
              </a:extLst>
            </p:cNvPr>
            <p:cNvSpPr/>
            <p:nvPr/>
          </p:nvSpPr>
          <p:spPr>
            <a:xfrm>
              <a:off x="2090058" y="2529444"/>
              <a:ext cx="2683824" cy="954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Oval 55">
              <a:extLst>
                <a:ext uri="{FF2B5EF4-FFF2-40B4-BE49-F238E27FC236}">
                  <a16:creationId xmlns:a16="http://schemas.microsoft.com/office/drawing/2014/main" id="{1B2AFC5D-0E3C-7849-ACE2-0766E7F21854}"/>
                </a:ext>
              </a:extLst>
            </p:cNvPr>
            <p:cNvSpPr/>
            <p:nvPr/>
          </p:nvSpPr>
          <p:spPr>
            <a:xfrm>
              <a:off x="1815738" y="2255124"/>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endParaRPr lang="en-US" sz="1600"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7200" b="1" dirty="0">
                  <a:ln w="6600">
                    <a:solidFill>
                      <a:schemeClr val="accent2"/>
                    </a:solidFill>
                    <a:prstDash val="solid"/>
                  </a:ln>
                  <a:solidFill>
                    <a:srgbClr val="FFFFFF"/>
                  </a:solidFill>
                  <a:effectLst>
                    <a:outerShdw dist="38100" dir="2700000" algn="tl" rotWithShape="0">
                      <a:schemeClr val="accent2"/>
                    </a:outerShdw>
                  </a:effectLst>
                </a:rPr>
                <a:t>“</a:t>
              </a:r>
              <a:endParaRPr lang="en-US" sz="7200" dirty="0"/>
            </a:p>
          </p:txBody>
        </p:sp>
        <p:sp>
          <p:nvSpPr>
            <p:cNvPr id="57" name="Oval 56">
              <a:extLst>
                <a:ext uri="{FF2B5EF4-FFF2-40B4-BE49-F238E27FC236}">
                  <a16:creationId xmlns:a16="http://schemas.microsoft.com/office/drawing/2014/main" id="{685C5C9F-5735-5F45-AF57-46BE7661C98F}"/>
                </a:ext>
              </a:extLst>
            </p:cNvPr>
            <p:cNvSpPr/>
            <p:nvPr/>
          </p:nvSpPr>
          <p:spPr>
            <a:xfrm flipV="1">
              <a:off x="4499562" y="3209900"/>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endParaRPr lang="en-US" sz="1600"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7200" b="1" dirty="0">
                  <a:ln w="6600">
                    <a:solidFill>
                      <a:schemeClr val="accent2"/>
                    </a:solidFill>
                    <a:prstDash val="solid"/>
                  </a:ln>
                  <a:solidFill>
                    <a:srgbClr val="FFFFFF"/>
                  </a:solidFill>
                  <a:effectLst>
                    <a:outerShdw dist="38100" dir="2700000" algn="tl" rotWithShape="0">
                      <a:schemeClr val="accent2"/>
                    </a:outerShdw>
                  </a:effectLst>
                </a:rPr>
                <a:t>“</a:t>
              </a:r>
              <a:endParaRPr lang="en-US" sz="7200" dirty="0"/>
            </a:p>
          </p:txBody>
        </p:sp>
      </p:grpSp>
      <p:pic>
        <p:nvPicPr>
          <p:cNvPr id="58" name="Picture 57">
            <a:extLst>
              <a:ext uri="{FF2B5EF4-FFF2-40B4-BE49-F238E27FC236}">
                <a16:creationId xmlns:a16="http://schemas.microsoft.com/office/drawing/2014/main" id="{C8B460CA-CDBE-6146-B327-7135F6393925}"/>
              </a:ext>
            </a:extLst>
          </p:cNvPr>
          <p:cNvPicPr>
            <a:picLocks noChangeAspect="1"/>
          </p:cNvPicPr>
          <p:nvPr/>
        </p:nvPicPr>
        <p:blipFill>
          <a:blip r:embed="rId2">
            <a:extLst>
              <a:ext uri="{BEBA8EAE-BF5A-486C-A8C5-ECC9F3942E4B}">
                <a14:imgProps xmlns:a14="http://schemas.microsoft.com/office/drawing/2010/main">
                  <a14:imgLayer r:embed="rId4">
                    <a14:imgEffect>
                      <a14:artisticPaintBrush/>
                    </a14:imgEffect>
                  </a14:imgLayer>
                </a14:imgProps>
              </a:ext>
            </a:extLst>
          </a:blip>
          <a:stretch>
            <a:fillRect/>
          </a:stretch>
        </p:blipFill>
        <p:spPr>
          <a:xfrm>
            <a:off x="74577" y="2504603"/>
            <a:ext cx="2505693" cy="368300"/>
          </a:xfrm>
          <a:prstGeom prst="rect">
            <a:avLst/>
          </a:prstGeom>
        </p:spPr>
      </p:pic>
      <p:sp>
        <p:nvSpPr>
          <p:cNvPr id="59" name="TextBox 58">
            <a:extLst>
              <a:ext uri="{FF2B5EF4-FFF2-40B4-BE49-F238E27FC236}">
                <a16:creationId xmlns:a16="http://schemas.microsoft.com/office/drawing/2014/main" id="{D64621A7-0085-C948-BB11-A13241903BC2}"/>
              </a:ext>
            </a:extLst>
          </p:cNvPr>
          <p:cNvSpPr txBox="1"/>
          <p:nvPr/>
        </p:nvSpPr>
        <p:spPr>
          <a:xfrm>
            <a:off x="158891" y="2433353"/>
            <a:ext cx="2325190" cy="461665"/>
          </a:xfrm>
          <a:prstGeom prst="rect">
            <a:avLst/>
          </a:prstGeom>
          <a:noFill/>
        </p:spPr>
        <p:txBody>
          <a:bodyPr wrap="square" rtlCol="0">
            <a:spAutoFit/>
          </a:bodyPr>
          <a:lstStyle/>
          <a:p>
            <a:r>
              <a:rPr lang="en-US" sz="2400" dirty="0">
                <a:solidFill>
                  <a:schemeClr val="bg1"/>
                </a:solidFill>
                <a:latin typeface="+mj-lt"/>
              </a:rPr>
              <a:t>G. Vaccaro</a:t>
            </a:r>
          </a:p>
        </p:txBody>
      </p:sp>
      <p:grpSp>
        <p:nvGrpSpPr>
          <p:cNvPr id="60" name="Group 59">
            <a:extLst>
              <a:ext uri="{FF2B5EF4-FFF2-40B4-BE49-F238E27FC236}">
                <a16:creationId xmlns:a16="http://schemas.microsoft.com/office/drawing/2014/main" id="{A96F56B9-FD1D-4947-86B0-8D4305A1CCA3}"/>
              </a:ext>
            </a:extLst>
          </p:cNvPr>
          <p:cNvGrpSpPr/>
          <p:nvPr/>
        </p:nvGrpSpPr>
        <p:grpSpPr>
          <a:xfrm>
            <a:off x="348897" y="2954864"/>
            <a:ext cx="3232464" cy="1503416"/>
            <a:chOff x="1815738" y="2255124"/>
            <a:chExt cx="3232464" cy="1503416"/>
          </a:xfrm>
        </p:grpSpPr>
        <p:sp>
          <p:nvSpPr>
            <p:cNvPr id="61" name="Rectangle 60">
              <a:extLst>
                <a:ext uri="{FF2B5EF4-FFF2-40B4-BE49-F238E27FC236}">
                  <a16:creationId xmlns:a16="http://schemas.microsoft.com/office/drawing/2014/main" id="{F2B48E26-B902-A44A-A760-4CDF87FE28F6}"/>
                </a:ext>
              </a:extLst>
            </p:cNvPr>
            <p:cNvSpPr/>
            <p:nvPr/>
          </p:nvSpPr>
          <p:spPr>
            <a:xfrm>
              <a:off x="2090058" y="2529444"/>
              <a:ext cx="2683824" cy="954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Oval 61">
              <a:extLst>
                <a:ext uri="{FF2B5EF4-FFF2-40B4-BE49-F238E27FC236}">
                  <a16:creationId xmlns:a16="http://schemas.microsoft.com/office/drawing/2014/main" id="{B23D433E-96F0-6B4F-875C-4B089E05CD36}"/>
                </a:ext>
              </a:extLst>
            </p:cNvPr>
            <p:cNvSpPr/>
            <p:nvPr/>
          </p:nvSpPr>
          <p:spPr>
            <a:xfrm>
              <a:off x="1815738" y="2255124"/>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endParaRPr lang="en-US" sz="1600"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7200" b="1" dirty="0">
                  <a:ln w="6600">
                    <a:solidFill>
                      <a:schemeClr val="accent2"/>
                    </a:solidFill>
                    <a:prstDash val="solid"/>
                  </a:ln>
                  <a:solidFill>
                    <a:srgbClr val="FFFFFF"/>
                  </a:solidFill>
                  <a:effectLst>
                    <a:outerShdw dist="38100" dir="2700000" algn="tl" rotWithShape="0">
                      <a:schemeClr val="accent2"/>
                    </a:outerShdw>
                  </a:effectLst>
                </a:rPr>
                <a:t>“</a:t>
              </a:r>
              <a:endParaRPr lang="en-US" sz="7200" dirty="0"/>
            </a:p>
          </p:txBody>
        </p:sp>
        <p:sp>
          <p:nvSpPr>
            <p:cNvPr id="63" name="Oval 62">
              <a:extLst>
                <a:ext uri="{FF2B5EF4-FFF2-40B4-BE49-F238E27FC236}">
                  <a16:creationId xmlns:a16="http://schemas.microsoft.com/office/drawing/2014/main" id="{CB3C1031-9FE7-7C45-9FF3-ABB74A37D93D}"/>
                </a:ext>
              </a:extLst>
            </p:cNvPr>
            <p:cNvSpPr/>
            <p:nvPr/>
          </p:nvSpPr>
          <p:spPr>
            <a:xfrm flipV="1">
              <a:off x="4499562" y="3209900"/>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endParaRPr lang="en-US" sz="1600"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7200" b="1" dirty="0">
                  <a:ln w="6600">
                    <a:solidFill>
                      <a:schemeClr val="accent2"/>
                    </a:solidFill>
                    <a:prstDash val="solid"/>
                  </a:ln>
                  <a:solidFill>
                    <a:srgbClr val="FFFFFF"/>
                  </a:solidFill>
                  <a:effectLst>
                    <a:outerShdw dist="38100" dir="2700000" algn="tl" rotWithShape="0">
                      <a:schemeClr val="accent2"/>
                    </a:outerShdw>
                  </a:effectLst>
                </a:rPr>
                <a:t>“</a:t>
              </a:r>
              <a:endParaRPr lang="en-US" sz="7200" dirty="0"/>
            </a:p>
          </p:txBody>
        </p:sp>
      </p:grpSp>
      <p:pic>
        <p:nvPicPr>
          <p:cNvPr id="64" name="Picture 63">
            <a:extLst>
              <a:ext uri="{FF2B5EF4-FFF2-40B4-BE49-F238E27FC236}">
                <a16:creationId xmlns:a16="http://schemas.microsoft.com/office/drawing/2014/main" id="{04AAF27A-686D-554D-9F12-AC1ED23593D5}"/>
              </a:ext>
            </a:extLst>
          </p:cNvPr>
          <p:cNvPicPr>
            <a:picLocks noChangeAspect="1"/>
          </p:cNvPicPr>
          <p:nvPr/>
        </p:nvPicPr>
        <p:blipFill>
          <a:blip r:embed="rId2">
            <a:extLst>
              <a:ext uri="{BEBA8EAE-BF5A-486C-A8C5-ECC9F3942E4B}">
                <a14:imgProps xmlns:a14="http://schemas.microsoft.com/office/drawing/2010/main">
                  <a14:imgLayer r:embed="rId5">
                    <a14:imgEffect>
                      <a14:artisticPaintBrush/>
                    </a14:imgEffect>
                  </a14:imgLayer>
                </a14:imgProps>
              </a:ext>
            </a:extLst>
          </a:blip>
          <a:stretch>
            <a:fillRect/>
          </a:stretch>
        </p:blipFill>
        <p:spPr>
          <a:xfrm>
            <a:off x="348897" y="4183960"/>
            <a:ext cx="2505693" cy="368300"/>
          </a:xfrm>
          <a:prstGeom prst="rect">
            <a:avLst/>
          </a:prstGeom>
        </p:spPr>
      </p:pic>
      <p:sp>
        <p:nvSpPr>
          <p:cNvPr id="65" name="TextBox 64">
            <a:extLst>
              <a:ext uri="{FF2B5EF4-FFF2-40B4-BE49-F238E27FC236}">
                <a16:creationId xmlns:a16="http://schemas.microsoft.com/office/drawing/2014/main" id="{0E4E6F4F-0563-1D47-B87D-06AA90BBB8A0}"/>
              </a:ext>
            </a:extLst>
          </p:cNvPr>
          <p:cNvSpPr txBox="1"/>
          <p:nvPr/>
        </p:nvSpPr>
        <p:spPr>
          <a:xfrm>
            <a:off x="433211" y="4112710"/>
            <a:ext cx="2325190" cy="461665"/>
          </a:xfrm>
          <a:prstGeom prst="rect">
            <a:avLst/>
          </a:prstGeom>
          <a:noFill/>
        </p:spPr>
        <p:txBody>
          <a:bodyPr wrap="square" rtlCol="0">
            <a:spAutoFit/>
          </a:bodyPr>
          <a:lstStyle/>
          <a:p>
            <a:r>
              <a:rPr lang="en-US" sz="2400" dirty="0">
                <a:solidFill>
                  <a:schemeClr val="bg1"/>
                </a:solidFill>
                <a:latin typeface="+mj-lt"/>
              </a:rPr>
              <a:t>M. Smith</a:t>
            </a:r>
          </a:p>
        </p:txBody>
      </p:sp>
      <p:grpSp>
        <p:nvGrpSpPr>
          <p:cNvPr id="66" name="Group 65">
            <a:extLst>
              <a:ext uri="{FF2B5EF4-FFF2-40B4-BE49-F238E27FC236}">
                <a16:creationId xmlns:a16="http://schemas.microsoft.com/office/drawing/2014/main" id="{A76C7346-E4C5-3541-A717-59968E32DA69}"/>
              </a:ext>
            </a:extLst>
          </p:cNvPr>
          <p:cNvGrpSpPr/>
          <p:nvPr/>
        </p:nvGrpSpPr>
        <p:grpSpPr>
          <a:xfrm>
            <a:off x="3647862" y="3157932"/>
            <a:ext cx="3232464" cy="1503416"/>
            <a:chOff x="1815738" y="2255124"/>
            <a:chExt cx="3232464" cy="1503416"/>
          </a:xfrm>
        </p:grpSpPr>
        <p:sp>
          <p:nvSpPr>
            <p:cNvPr id="67" name="Rectangle 66">
              <a:extLst>
                <a:ext uri="{FF2B5EF4-FFF2-40B4-BE49-F238E27FC236}">
                  <a16:creationId xmlns:a16="http://schemas.microsoft.com/office/drawing/2014/main" id="{63CBCF27-CE47-D242-9B38-6DEBD730FCF7}"/>
                </a:ext>
              </a:extLst>
            </p:cNvPr>
            <p:cNvSpPr/>
            <p:nvPr/>
          </p:nvSpPr>
          <p:spPr>
            <a:xfrm>
              <a:off x="2090058" y="2529444"/>
              <a:ext cx="2683824" cy="9547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Oval 67">
              <a:extLst>
                <a:ext uri="{FF2B5EF4-FFF2-40B4-BE49-F238E27FC236}">
                  <a16:creationId xmlns:a16="http://schemas.microsoft.com/office/drawing/2014/main" id="{EBB7BCC2-3D62-D94A-A3BD-643E432F7FC9}"/>
                </a:ext>
              </a:extLst>
            </p:cNvPr>
            <p:cNvSpPr/>
            <p:nvPr/>
          </p:nvSpPr>
          <p:spPr>
            <a:xfrm>
              <a:off x="1815738" y="2255124"/>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endParaRPr lang="en-US" sz="1600"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7200" b="1" dirty="0">
                  <a:ln w="6600">
                    <a:solidFill>
                      <a:schemeClr val="accent2"/>
                    </a:solidFill>
                    <a:prstDash val="solid"/>
                  </a:ln>
                  <a:solidFill>
                    <a:srgbClr val="FFFFFF"/>
                  </a:solidFill>
                  <a:effectLst>
                    <a:outerShdw dist="38100" dir="2700000" algn="tl" rotWithShape="0">
                      <a:schemeClr val="accent2"/>
                    </a:outerShdw>
                  </a:effectLst>
                </a:rPr>
                <a:t>“</a:t>
              </a:r>
              <a:endParaRPr lang="en-US" sz="7200" dirty="0"/>
            </a:p>
          </p:txBody>
        </p:sp>
        <p:sp>
          <p:nvSpPr>
            <p:cNvPr id="69" name="Oval 68">
              <a:extLst>
                <a:ext uri="{FF2B5EF4-FFF2-40B4-BE49-F238E27FC236}">
                  <a16:creationId xmlns:a16="http://schemas.microsoft.com/office/drawing/2014/main" id="{4EED2056-17CC-DD48-9A51-A28D883F22AE}"/>
                </a:ext>
              </a:extLst>
            </p:cNvPr>
            <p:cNvSpPr/>
            <p:nvPr/>
          </p:nvSpPr>
          <p:spPr>
            <a:xfrm flipV="1">
              <a:off x="4499562" y="3209900"/>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endParaRPr lang="en-US" sz="1600"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7200" b="1" dirty="0">
                  <a:ln w="6600">
                    <a:solidFill>
                      <a:schemeClr val="accent2"/>
                    </a:solidFill>
                    <a:prstDash val="solid"/>
                  </a:ln>
                  <a:solidFill>
                    <a:srgbClr val="FFFFFF"/>
                  </a:solidFill>
                  <a:effectLst>
                    <a:outerShdw dist="38100" dir="2700000" algn="tl" rotWithShape="0">
                      <a:schemeClr val="accent2"/>
                    </a:outerShdw>
                  </a:effectLst>
                </a:rPr>
                <a:t>“</a:t>
              </a:r>
              <a:endParaRPr lang="en-US" sz="7200" dirty="0"/>
            </a:p>
          </p:txBody>
        </p:sp>
      </p:grpSp>
      <p:pic>
        <p:nvPicPr>
          <p:cNvPr id="70" name="Picture 69">
            <a:extLst>
              <a:ext uri="{FF2B5EF4-FFF2-40B4-BE49-F238E27FC236}">
                <a16:creationId xmlns:a16="http://schemas.microsoft.com/office/drawing/2014/main" id="{9D3E200D-63F5-B84E-B5B2-4E484339FFDD}"/>
              </a:ext>
            </a:extLst>
          </p:cNvPr>
          <p:cNvPicPr>
            <a:picLocks noChangeAspect="1"/>
          </p:cNvPicPr>
          <p:nvPr/>
        </p:nvPicPr>
        <p:blipFill>
          <a:blip r:embed="rId2">
            <a:extLst>
              <a:ext uri="{BEBA8EAE-BF5A-486C-A8C5-ECC9F3942E4B}">
                <a14:imgProps xmlns:a14="http://schemas.microsoft.com/office/drawing/2010/main">
                  <a14:imgLayer r:embed="rId6">
                    <a14:imgEffect>
                      <a14:artisticPaintBrush/>
                    </a14:imgEffect>
                  </a14:imgLayer>
                </a14:imgProps>
              </a:ext>
            </a:extLst>
          </a:blip>
          <a:stretch>
            <a:fillRect/>
          </a:stretch>
        </p:blipFill>
        <p:spPr>
          <a:xfrm>
            <a:off x="3647862" y="4387028"/>
            <a:ext cx="2505693" cy="368300"/>
          </a:xfrm>
          <a:prstGeom prst="rect">
            <a:avLst/>
          </a:prstGeom>
        </p:spPr>
      </p:pic>
      <p:sp>
        <p:nvSpPr>
          <p:cNvPr id="71" name="TextBox 70">
            <a:extLst>
              <a:ext uri="{FF2B5EF4-FFF2-40B4-BE49-F238E27FC236}">
                <a16:creationId xmlns:a16="http://schemas.microsoft.com/office/drawing/2014/main" id="{0E87EDB4-0FFD-1946-B095-D84ABE31F1E2}"/>
              </a:ext>
            </a:extLst>
          </p:cNvPr>
          <p:cNvSpPr txBox="1"/>
          <p:nvPr/>
        </p:nvSpPr>
        <p:spPr>
          <a:xfrm>
            <a:off x="3732176" y="4315778"/>
            <a:ext cx="2325190" cy="461665"/>
          </a:xfrm>
          <a:prstGeom prst="rect">
            <a:avLst/>
          </a:prstGeom>
          <a:noFill/>
        </p:spPr>
        <p:txBody>
          <a:bodyPr wrap="square" rtlCol="0">
            <a:spAutoFit/>
          </a:bodyPr>
          <a:lstStyle/>
          <a:p>
            <a:r>
              <a:rPr lang="en-US" sz="2400" dirty="0">
                <a:solidFill>
                  <a:schemeClr val="bg1"/>
                </a:solidFill>
                <a:latin typeface="+mj-lt"/>
              </a:rPr>
              <a:t>Y. </a:t>
            </a:r>
            <a:r>
              <a:rPr lang="en-US" sz="2400" dirty="0" err="1">
                <a:solidFill>
                  <a:schemeClr val="bg1"/>
                </a:solidFill>
                <a:latin typeface="+mj-lt"/>
              </a:rPr>
              <a:t>Katkici</a:t>
            </a:r>
            <a:endParaRPr lang="en-US" sz="2400" dirty="0">
              <a:solidFill>
                <a:schemeClr val="bg1"/>
              </a:solidFill>
              <a:latin typeface="+mj-lt"/>
            </a:endParaRPr>
          </a:p>
        </p:txBody>
      </p:sp>
      <p:sp>
        <p:nvSpPr>
          <p:cNvPr id="73" name="Rectangle 72">
            <a:extLst>
              <a:ext uri="{FF2B5EF4-FFF2-40B4-BE49-F238E27FC236}">
                <a16:creationId xmlns:a16="http://schemas.microsoft.com/office/drawing/2014/main" id="{7E834D45-8440-D64A-B64C-ACDCC3E9CBE4}"/>
              </a:ext>
            </a:extLst>
          </p:cNvPr>
          <p:cNvSpPr/>
          <p:nvPr/>
        </p:nvSpPr>
        <p:spPr>
          <a:xfrm>
            <a:off x="7552706" y="1549827"/>
            <a:ext cx="1316974" cy="29084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4" name="Oval 73">
            <a:extLst>
              <a:ext uri="{FF2B5EF4-FFF2-40B4-BE49-F238E27FC236}">
                <a16:creationId xmlns:a16="http://schemas.microsoft.com/office/drawing/2014/main" id="{910A3071-9D0C-C847-A835-E714A0D420AC}"/>
              </a:ext>
            </a:extLst>
          </p:cNvPr>
          <p:cNvSpPr/>
          <p:nvPr/>
        </p:nvSpPr>
        <p:spPr>
          <a:xfrm>
            <a:off x="7355340" y="1275507"/>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endParaRPr lang="en-US" sz="1600"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7200" b="1" dirty="0">
                <a:ln w="6600">
                  <a:solidFill>
                    <a:schemeClr val="accent2"/>
                  </a:solidFill>
                  <a:prstDash val="solid"/>
                </a:ln>
                <a:solidFill>
                  <a:srgbClr val="FFFFFF"/>
                </a:solidFill>
                <a:effectLst>
                  <a:outerShdw dist="38100" dir="2700000" algn="tl" rotWithShape="0">
                    <a:schemeClr val="accent2"/>
                  </a:outerShdw>
                </a:effectLst>
              </a:rPr>
              <a:t>“</a:t>
            </a:r>
            <a:endParaRPr lang="en-US" sz="7200" dirty="0"/>
          </a:p>
        </p:txBody>
      </p:sp>
      <p:sp>
        <p:nvSpPr>
          <p:cNvPr id="75" name="Oval 74">
            <a:extLst>
              <a:ext uri="{FF2B5EF4-FFF2-40B4-BE49-F238E27FC236}">
                <a16:creationId xmlns:a16="http://schemas.microsoft.com/office/drawing/2014/main" id="{8F3A91CE-C8B4-7D45-8BE5-F10FF9F0C315}"/>
              </a:ext>
            </a:extLst>
          </p:cNvPr>
          <p:cNvSpPr/>
          <p:nvPr/>
        </p:nvSpPr>
        <p:spPr>
          <a:xfrm flipV="1">
            <a:off x="8543228" y="4228803"/>
            <a:ext cx="548640" cy="548640"/>
          </a:xfrm>
          <a:prstGeom prst="ellipse">
            <a:avLst/>
          </a:prstGeom>
        </p:spPr>
        <p:style>
          <a:lnRef idx="1">
            <a:schemeClr val="accent1"/>
          </a:lnRef>
          <a:fillRef idx="3">
            <a:schemeClr val="accent1"/>
          </a:fillRef>
          <a:effectRef idx="2">
            <a:schemeClr val="accent1"/>
          </a:effectRef>
          <a:fontRef idx="minor">
            <a:schemeClr val="lt1"/>
          </a:fontRef>
        </p:style>
        <p:txBody>
          <a:bodyPr lIns="0" tIns="0" rIns="0" bIns="0" rtlCol="0" anchor="ctr" anchorCtr="1"/>
          <a:lstStyle/>
          <a:p>
            <a:pPr algn="ctr"/>
            <a:endParaRPr lang="en-US" sz="1600"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US" sz="7200" b="1" dirty="0">
                <a:ln w="6600">
                  <a:solidFill>
                    <a:schemeClr val="accent2"/>
                  </a:solidFill>
                  <a:prstDash val="solid"/>
                </a:ln>
                <a:solidFill>
                  <a:srgbClr val="FFFFFF"/>
                </a:solidFill>
                <a:effectLst>
                  <a:outerShdw dist="38100" dir="2700000" algn="tl" rotWithShape="0">
                    <a:schemeClr val="accent2"/>
                  </a:outerShdw>
                </a:effectLst>
              </a:rPr>
              <a:t>“</a:t>
            </a:r>
            <a:endParaRPr lang="en-US" sz="7200" dirty="0"/>
          </a:p>
        </p:txBody>
      </p:sp>
      <p:pic>
        <p:nvPicPr>
          <p:cNvPr id="76" name="Picture 75">
            <a:extLst>
              <a:ext uri="{FF2B5EF4-FFF2-40B4-BE49-F238E27FC236}">
                <a16:creationId xmlns:a16="http://schemas.microsoft.com/office/drawing/2014/main" id="{AF1ED96D-394D-044C-9FE5-0609EBF18D40}"/>
              </a:ext>
            </a:extLst>
          </p:cNvPr>
          <p:cNvPicPr>
            <a:picLocks noChangeAspect="1"/>
          </p:cNvPicPr>
          <p:nvPr/>
        </p:nvPicPr>
        <p:blipFill>
          <a:blip r:embed="rId2">
            <a:extLst>
              <a:ext uri="{BEBA8EAE-BF5A-486C-A8C5-ECC9F3942E4B}">
                <a14:imgProps xmlns:a14="http://schemas.microsoft.com/office/drawing/2010/main">
                  <a14:imgLayer r:embed="rId7">
                    <a14:imgEffect>
                      <a14:artisticPaintBrush/>
                    </a14:imgEffect>
                  </a14:imgLayer>
                </a14:imgProps>
              </a:ext>
            </a:extLst>
          </a:blip>
          <a:stretch>
            <a:fillRect/>
          </a:stretch>
        </p:blipFill>
        <p:spPr>
          <a:xfrm>
            <a:off x="7251443" y="4458278"/>
            <a:ext cx="1166040" cy="368300"/>
          </a:xfrm>
          <a:prstGeom prst="rect">
            <a:avLst/>
          </a:prstGeom>
        </p:spPr>
      </p:pic>
      <p:sp>
        <p:nvSpPr>
          <p:cNvPr id="77" name="TextBox 76">
            <a:extLst>
              <a:ext uri="{FF2B5EF4-FFF2-40B4-BE49-F238E27FC236}">
                <a16:creationId xmlns:a16="http://schemas.microsoft.com/office/drawing/2014/main" id="{E1B1861C-5779-9A42-BB5D-7A650EEA9FF2}"/>
              </a:ext>
            </a:extLst>
          </p:cNvPr>
          <p:cNvSpPr txBox="1"/>
          <p:nvPr/>
        </p:nvSpPr>
        <p:spPr>
          <a:xfrm>
            <a:off x="7335756" y="4387028"/>
            <a:ext cx="1081726" cy="461665"/>
          </a:xfrm>
          <a:prstGeom prst="rect">
            <a:avLst/>
          </a:prstGeom>
          <a:noFill/>
        </p:spPr>
        <p:txBody>
          <a:bodyPr wrap="square" rtlCol="0">
            <a:spAutoFit/>
          </a:bodyPr>
          <a:lstStyle/>
          <a:p>
            <a:r>
              <a:rPr lang="en-US" sz="2400" dirty="0">
                <a:solidFill>
                  <a:schemeClr val="bg1"/>
                </a:solidFill>
                <a:latin typeface="+mj-lt"/>
              </a:rPr>
              <a:t>G. </a:t>
            </a:r>
            <a:r>
              <a:rPr lang="en-US" sz="2400" dirty="0" err="1">
                <a:solidFill>
                  <a:schemeClr val="bg1"/>
                </a:solidFill>
                <a:latin typeface="+mj-lt"/>
              </a:rPr>
              <a:t>Rua</a:t>
            </a:r>
            <a:endParaRPr lang="en-US" sz="2400" dirty="0">
              <a:solidFill>
                <a:schemeClr val="bg1"/>
              </a:solidFill>
              <a:latin typeface="+mj-lt"/>
            </a:endParaRPr>
          </a:p>
        </p:txBody>
      </p:sp>
    </p:spTree>
    <p:extLst>
      <p:ext uri="{BB962C8B-B14F-4D97-AF65-F5344CB8AC3E}">
        <p14:creationId xmlns:p14="http://schemas.microsoft.com/office/powerpoint/2010/main" val="944033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EB38A-B3B2-C346-BF69-295BEFEFC982}"/>
              </a:ext>
            </a:extLst>
          </p:cNvPr>
          <p:cNvSpPr>
            <a:spLocks noGrp="1"/>
          </p:cNvSpPr>
          <p:nvPr>
            <p:ph type="title"/>
          </p:nvPr>
        </p:nvSpPr>
        <p:spPr>
          <a:xfrm>
            <a:off x="609600" y="356616"/>
            <a:ext cx="8077200" cy="652463"/>
          </a:xfrm>
        </p:spPr>
        <p:txBody>
          <a:bodyPr>
            <a:normAutofit fontScale="90000"/>
          </a:bodyPr>
          <a:lstStyle/>
          <a:p>
            <a:r>
              <a:rPr lang="en-US" dirty="0"/>
              <a:t>Feedback</a:t>
            </a:r>
          </a:p>
        </p:txBody>
      </p:sp>
      <p:sp>
        <p:nvSpPr>
          <p:cNvPr id="6" name="Text Placeholder 5">
            <a:extLst>
              <a:ext uri="{FF2B5EF4-FFF2-40B4-BE49-F238E27FC236}">
                <a16:creationId xmlns:a16="http://schemas.microsoft.com/office/drawing/2014/main" id="{88171C5C-5EE4-2242-B42E-C465A948F00C}"/>
              </a:ext>
            </a:extLst>
          </p:cNvPr>
          <p:cNvSpPr>
            <a:spLocks noGrp="1"/>
          </p:cNvSpPr>
          <p:nvPr>
            <p:ph type="body" idx="2"/>
          </p:nvPr>
        </p:nvSpPr>
        <p:spPr>
          <a:xfrm>
            <a:off x="609600" y="1314450"/>
            <a:ext cx="1600200" cy="3257550"/>
          </a:xfrm>
        </p:spPr>
        <p:txBody>
          <a:bodyPr>
            <a:normAutofit/>
          </a:bodyPr>
          <a:lstStyle/>
          <a:p>
            <a:r>
              <a:rPr lang="en-US" sz="4800" b="1" dirty="0"/>
              <a:t> Q&amp;A</a:t>
            </a:r>
          </a:p>
        </p:txBody>
      </p:sp>
      <p:grpSp>
        <p:nvGrpSpPr>
          <p:cNvPr id="17" name="Group 16">
            <a:extLst>
              <a:ext uri="{FF2B5EF4-FFF2-40B4-BE49-F238E27FC236}">
                <a16:creationId xmlns:a16="http://schemas.microsoft.com/office/drawing/2014/main" id="{0A7E99F4-B9FB-9043-B46B-6E9C14C0BAC9}"/>
              </a:ext>
            </a:extLst>
          </p:cNvPr>
          <p:cNvGrpSpPr/>
          <p:nvPr/>
        </p:nvGrpSpPr>
        <p:grpSpPr>
          <a:xfrm>
            <a:off x="2494156" y="1762135"/>
            <a:ext cx="3336477" cy="2362180"/>
            <a:chOff x="2375210" y="1314450"/>
            <a:chExt cx="3336477" cy="2362180"/>
          </a:xfrm>
        </p:grpSpPr>
        <p:sp>
          <p:nvSpPr>
            <p:cNvPr id="12" name="Rounded Rectangular Callout 11">
              <a:extLst>
                <a:ext uri="{FF2B5EF4-FFF2-40B4-BE49-F238E27FC236}">
                  <a16:creationId xmlns:a16="http://schemas.microsoft.com/office/drawing/2014/main" id="{D8351400-8068-7B41-8A5D-C7434A4A64DB}"/>
                </a:ext>
              </a:extLst>
            </p:cNvPr>
            <p:cNvSpPr/>
            <p:nvPr/>
          </p:nvSpPr>
          <p:spPr>
            <a:xfrm>
              <a:off x="3584712" y="2453268"/>
              <a:ext cx="2126975" cy="1223362"/>
            </a:xfrm>
            <a:prstGeom prst="wedgeRoundRectCallout">
              <a:avLst>
                <a:gd name="adj1" fmla="val 17313"/>
                <a:gd name="adj2" fmla="val 78736"/>
                <a:gd name="adj3" fmla="val 16667"/>
              </a:avLst>
            </a:prstGeom>
            <a:solidFill>
              <a:schemeClr val="accent5"/>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dirty="0"/>
                <a:t>A</a:t>
              </a:r>
              <a:r>
                <a:rPr lang="en-US" sz="2400" b="1" dirty="0"/>
                <a:t>NSWERS</a:t>
              </a:r>
            </a:p>
          </p:txBody>
        </p:sp>
        <p:sp>
          <p:nvSpPr>
            <p:cNvPr id="13" name="Oval Callout 12">
              <a:extLst>
                <a:ext uri="{FF2B5EF4-FFF2-40B4-BE49-F238E27FC236}">
                  <a16:creationId xmlns:a16="http://schemas.microsoft.com/office/drawing/2014/main" id="{92B85013-11AF-AF4A-BFBD-1B77E499165D}"/>
                </a:ext>
              </a:extLst>
            </p:cNvPr>
            <p:cNvSpPr/>
            <p:nvPr/>
          </p:nvSpPr>
          <p:spPr>
            <a:xfrm>
              <a:off x="2375210" y="1314450"/>
              <a:ext cx="2701503" cy="1538868"/>
            </a:xfrm>
            <a:prstGeom prst="wedgeEllipseCallout">
              <a:avLst>
                <a:gd name="adj1" fmla="val 46037"/>
                <a:gd name="adj2" fmla="val 53079"/>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4400" b="1" dirty="0"/>
                <a:t>Q</a:t>
              </a:r>
              <a:r>
                <a:rPr lang="en-US" sz="2400" b="1" dirty="0"/>
                <a:t>UESTIONS</a:t>
              </a:r>
            </a:p>
          </p:txBody>
        </p:sp>
      </p:grpSp>
      <p:grpSp>
        <p:nvGrpSpPr>
          <p:cNvPr id="18" name="Group 17">
            <a:extLst>
              <a:ext uri="{FF2B5EF4-FFF2-40B4-BE49-F238E27FC236}">
                <a16:creationId xmlns:a16="http://schemas.microsoft.com/office/drawing/2014/main" id="{7802E576-7E8E-924D-9DB3-DC3A25AE0057}"/>
              </a:ext>
            </a:extLst>
          </p:cNvPr>
          <p:cNvGrpSpPr/>
          <p:nvPr/>
        </p:nvGrpSpPr>
        <p:grpSpPr>
          <a:xfrm>
            <a:off x="5711687" y="1481715"/>
            <a:ext cx="2975113" cy="2510421"/>
            <a:chOff x="2375210" y="1481715"/>
            <a:chExt cx="2975113" cy="2510421"/>
          </a:xfrm>
        </p:grpSpPr>
        <p:sp>
          <p:nvSpPr>
            <p:cNvPr id="15" name="Rounded Rectangular Callout 14">
              <a:extLst>
                <a:ext uri="{FF2B5EF4-FFF2-40B4-BE49-F238E27FC236}">
                  <a16:creationId xmlns:a16="http://schemas.microsoft.com/office/drawing/2014/main" id="{2FF3F613-11BF-004F-993E-9D6A9517CE50}"/>
                </a:ext>
              </a:extLst>
            </p:cNvPr>
            <p:cNvSpPr/>
            <p:nvPr/>
          </p:nvSpPr>
          <p:spPr>
            <a:xfrm>
              <a:off x="3040844" y="2853318"/>
              <a:ext cx="2309479" cy="1138818"/>
            </a:xfrm>
            <a:prstGeom prst="wedgeRoundRectCallout">
              <a:avLst>
                <a:gd name="adj1" fmla="val 34890"/>
                <a:gd name="adj2" fmla="val 77027"/>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b="1" dirty="0"/>
                <a:t>C</a:t>
              </a:r>
              <a:r>
                <a:rPr lang="en-US" sz="2400" b="1" cap="all" dirty="0"/>
                <a:t>omments</a:t>
              </a:r>
            </a:p>
          </p:txBody>
        </p:sp>
        <p:sp>
          <p:nvSpPr>
            <p:cNvPr id="16" name="Rounded Rectangular Callout 15">
              <a:extLst>
                <a:ext uri="{FF2B5EF4-FFF2-40B4-BE49-F238E27FC236}">
                  <a16:creationId xmlns:a16="http://schemas.microsoft.com/office/drawing/2014/main" id="{F53CF9D7-B972-0945-978C-A1467D7F5BD9}"/>
                </a:ext>
              </a:extLst>
            </p:cNvPr>
            <p:cNvSpPr/>
            <p:nvPr/>
          </p:nvSpPr>
          <p:spPr>
            <a:xfrm>
              <a:off x="2375210" y="1481715"/>
              <a:ext cx="2309480" cy="971553"/>
            </a:xfrm>
            <a:prstGeom prst="wedgeRoundRectCallout">
              <a:avLst>
                <a:gd name="adj1" fmla="val -39546"/>
                <a:gd name="adj2" fmla="val 88241"/>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b="1" cap="all" dirty="0"/>
                <a:t>S</a:t>
              </a:r>
              <a:r>
                <a:rPr lang="en-US" sz="2400" b="1" cap="all" dirty="0"/>
                <a:t>uggestions</a:t>
              </a:r>
            </a:p>
          </p:txBody>
        </p:sp>
      </p:grpSp>
    </p:spTree>
    <p:extLst>
      <p:ext uri="{BB962C8B-B14F-4D97-AF65-F5344CB8AC3E}">
        <p14:creationId xmlns:p14="http://schemas.microsoft.com/office/powerpoint/2010/main" val="15102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393F-6B89-E348-AEDB-92836FCF027A}"/>
              </a:ext>
            </a:extLst>
          </p:cNvPr>
          <p:cNvSpPr>
            <a:spLocks noGrp="1"/>
          </p:cNvSpPr>
          <p:nvPr>
            <p:ph type="title"/>
          </p:nvPr>
        </p:nvSpPr>
        <p:spPr/>
        <p:txBody>
          <a:bodyPr>
            <a:normAutofit fontScale="90000"/>
          </a:bodyPr>
          <a:lstStyle/>
          <a:p>
            <a:r>
              <a:rPr lang="en-US" dirty="0"/>
              <a:t>Zac Feedback</a:t>
            </a:r>
          </a:p>
        </p:txBody>
      </p:sp>
      <p:sp>
        <p:nvSpPr>
          <p:cNvPr id="3" name="Text Placeholder 2">
            <a:extLst>
              <a:ext uri="{FF2B5EF4-FFF2-40B4-BE49-F238E27FC236}">
                <a16:creationId xmlns:a16="http://schemas.microsoft.com/office/drawing/2014/main" id="{DF4AB8E8-02BD-A945-8C04-5D3051132811}"/>
              </a:ext>
            </a:extLst>
          </p:cNvPr>
          <p:cNvSpPr>
            <a:spLocks noGrp="1"/>
          </p:cNvSpPr>
          <p:nvPr>
            <p:ph type="body" idx="2"/>
          </p:nvPr>
        </p:nvSpPr>
        <p:spPr/>
        <p:txBody>
          <a:bodyPr/>
          <a:lstStyle/>
          <a:p>
            <a:r>
              <a:rPr lang="en-US" dirty="0"/>
              <a:t>Week 4</a:t>
            </a:r>
          </a:p>
        </p:txBody>
      </p:sp>
      <p:sp>
        <p:nvSpPr>
          <p:cNvPr id="4" name="Content Placeholder 3">
            <a:extLst>
              <a:ext uri="{FF2B5EF4-FFF2-40B4-BE49-F238E27FC236}">
                <a16:creationId xmlns:a16="http://schemas.microsoft.com/office/drawing/2014/main" id="{930750C0-1AB0-A249-8406-C8FCFB802CF6}"/>
              </a:ext>
            </a:extLst>
          </p:cNvPr>
          <p:cNvSpPr>
            <a:spLocks noGrp="1"/>
          </p:cNvSpPr>
          <p:nvPr>
            <p:ph sz="quarter" idx="1"/>
          </p:nvPr>
        </p:nvSpPr>
        <p:spPr>
          <a:xfrm>
            <a:off x="2362200" y="1314450"/>
            <a:ext cx="6400800" cy="3314700"/>
          </a:xfrm>
        </p:spPr>
        <p:txBody>
          <a:bodyPr>
            <a:normAutofit fontScale="40000" lnSpcReduction="20000"/>
          </a:bodyPr>
          <a:lstStyle/>
          <a:p>
            <a:pPr marL="0" indent="0">
              <a:buNone/>
            </a:pPr>
            <a:r>
              <a:rPr lang="en-US" altLang="ja-JP" sz="4800" b="1" dirty="0">
                <a:latin typeface="Times New Roman" panose="02020603050405020304" pitchFamily="18" charset="0"/>
              </a:rPr>
              <a:t>Observations:</a:t>
            </a:r>
          </a:p>
          <a:p>
            <a:pPr marL="0" indent="0">
              <a:buNone/>
            </a:pPr>
            <a:r>
              <a:rPr lang="en-US" altLang="ja-JP" sz="4000" dirty="0">
                <a:latin typeface="Times New Roman" panose="02020603050405020304" pitchFamily="18" charset="0"/>
              </a:rPr>
              <a:t>Awesome stuff this week, again! I continue to be impressed with the quality of the work being produced by this team! I am very impressed by your Component Interaction Diagram – I really enjoy the format that you used, very clear and concise.</a:t>
            </a:r>
          </a:p>
          <a:p>
            <a:pPr marL="0" indent="0">
              <a:buNone/>
            </a:pPr>
            <a:endParaRPr lang="en-US" altLang="ja-JP" sz="4800" b="1" dirty="0">
              <a:latin typeface="Times New Roman" panose="02020603050405020304" pitchFamily="18" charset="0"/>
            </a:endParaRPr>
          </a:p>
          <a:p>
            <a:pPr marL="0" indent="0">
              <a:buNone/>
            </a:pPr>
            <a:r>
              <a:rPr lang="en-US" altLang="ja-JP" sz="4800" b="1" dirty="0">
                <a:latin typeface="Times New Roman" panose="02020603050405020304" pitchFamily="18" charset="0"/>
              </a:rPr>
              <a:t>Insights:</a:t>
            </a:r>
          </a:p>
          <a:p>
            <a:pPr marL="0" indent="0">
              <a:buNone/>
            </a:pPr>
            <a:r>
              <a:rPr lang="en-US" altLang="ja-JP" sz="4000" dirty="0">
                <a:latin typeface="Times New Roman" panose="02020603050405020304" pitchFamily="18" charset="0"/>
              </a:rPr>
              <a:t>I continue to be impressed by the activity I’m seeing from this team on slack. Your PowerPoint is coming along nicely. I really like the name and logo that you all decided on – it’s excellent! Moving on, your use-cases are beyond excellent – some of the most professional, and thorough ones I’ve seen; great job there! </a:t>
            </a:r>
          </a:p>
          <a:p>
            <a:pPr marL="0" indent="0">
              <a:buNone/>
            </a:pPr>
            <a:r>
              <a:rPr lang="en-US" altLang="ja-JP" sz="4000" dirty="0">
                <a:latin typeface="Times New Roman" panose="02020603050405020304" pitchFamily="18" charset="0"/>
              </a:rPr>
              <a:t>In summary; great work this far – I can’t wait to see the final product!</a:t>
            </a:r>
          </a:p>
          <a:p>
            <a:pPr marL="0" indent="0">
              <a:buNone/>
            </a:pPr>
            <a:endParaRPr lang="en-US" altLang="ja-JP" sz="3200" dirty="0">
              <a:latin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7680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84D-D0CA-CC40-BED4-16AB0C36BC05}"/>
              </a:ext>
            </a:extLst>
          </p:cNvPr>
          <p:cNvSpPr>
            <a:spLocks noGrp="1"/>
          </p:cNvSpPr>
          <p:nvPr>
            <p:ph type="title"/>
          </p:nvPr>
        </p:nvSpPr>
        <p:spPr/>
        <p:txBody>
          <a:bodyPr>
            <a:normAutofit fontScale="90000"/>
          </a:bodyPr>
          <a:lstStyle/>
          <a:p>
            <a:r>
              <a:rPr lang="en-US" dirty="0"/>
              <a:t>Action Items – Week 5</a:t>
            </a:r>
          </a:p>
        </p:txBody>
      </p:sp>
      <p:sp>
        <p:nvSpPr>
          <p:cNvPr id="3" name="Text Placeholder 2">
            <a:extLst>
              <a:ext uri="{FF2B5EF4-FFF2-40B4-BE49-F238E27FC236}">
                <a16:creationId xmlns:a16="http://schemas.microsoft.com/office/drawing/2014/main" id="{AD29C589-086A-964A-90E7-9BCB2BB3C945}"/>
              </a:ext>
            </a:extLst>
          </p:cNvPr>
          <p:cNvSpPr>
            <a:spLocks noGrp="1"/>
          </p:cNvSpPr>
          <p:nvPr>
            <p:ph type="body" idx="2"/>
          </p:nvPr>
        </p:nvSpPr>
        <p:spPr/>
        <p:txBody>
          <a:bodyPr/>
          <a:lstStyle/>
          <a:p>
            <a:r>
              <a:rPr lang="en-US" dirty="0"/>
              <a:t> </a:t>
            </a:r>
          </a:p>
        </p:txBody>
      </p:sp>
      <p:sp>
        <p:nvSpPr>
          <p:cNvPr id="4" name="Content Placeholder 3">
            <a:extLst>
              <a:ext uri="{FF2B5EF4-FFF2-40B4-BE49-F238E27FC236}">
                <a16:creationId xmlns:a16="http://schemas.microsoft.com/office/drawing/2014/main" id="{AE6D3CD9-89D2-3442-8EB0-7D704D5CAF39}"/>
              </a:ext>
            </a:extLst>
          </p:cNvPr>
          <p:cNvSpPr>
            <a:spLocks noGrp="1"/>
          </p:cNvSpPr>
          <p:nvPr>
            <p:ph sz="quarter" idx="1"/>
          </p:nvPr>
        </p:nvSpPr>
        <p:spPr>
          <a:xfrm>
            <a:off x="2362200" y="1314450"/>
            <a:ext cx="6400800" cy="3829050"/>
          </a:xfrm>
        </p:spPr>
        <p:txBody>
          <a:bodyPr>
            <a:normAutofit fontScale="77500" lnSpcReduction="20000"/>
          </a:bodyPr>
          <a:lstStyle/>
          <a:p>
            <a:r>
              <a:rPr lang="en-US" dirty="0"/>
              <a:t>Feedback from Zac</a:t>
            </a:r>
          </a:p>
          <a:p>
            <a:pPr lvl="1"/>
            <a:r>
              <a:rPr lang="en-US" dirty="0"/>
              <a:t>Estimation record </a:t>
            </a:r>
          </a:p>
          <a:p>
            <a:pPr lvl="1"/>
            <a:r>
              <a:rPr lang="en-US" dirty="0"/>
              <a:t>State transition diagram</a:t>
            </a:r>
          </a:p>
          <a:p>
            <a:r>
              <a:rPr lang="en-US" dirty="0"/>
              <a:t>Week 5 Deliverables</a:t>
            </a:r>
          </a:p>
          <a:p>
            <a:pPr lvl="1"/>
            <a:r>
              <a:rPr lang="en-US" dirty="0"/>
              <a:t>Mock-ups / Wireframes</a:t>
            </a:r>
          </a:p>
          <a:p>
            <a:pPr lvl="1"/>
            <a:r>
              <a:rPr lang="en-US" dirty="0"/>
              <a:t>Complete Coding</a:t>
            </a:r>
          </a:p>
          <a:p>
            <a:pPr lvl="1"/>
            <a:r>
              <a:rPr lang="en-US" dirty="0"/>
              <a:t>Report</a:t>
            </a:r>
          </a:p>
          <a:p>
            <a:r>
              <a:rPr lang="en-US" dirty="0"/>
              <a:t>Presentation</a:t>
            </a:r>
          </a:p>
          <a:p>
            <a:pPr lvl="1"/>
            <a:r>
              <a:rPr lang="en-US" dirty="0"/>
              <a:t>Decision Required – Suggestion Sunday 02/25 @ 14:00 EST</a:t>
            </a:r>
          </a:p>
          <a:p>
            <a:pPr lvl="1"/>
            <a:r>
              <a:rPr lang="en-US" dirty="0"/>
              <a:t>Is report different from presentation? No</a:t>
            </a:r>
          </a:p>
        </p:txBody>
      </p:sp>
    </p:spTree>
    <p:extLst>
      <p:ext uri="{BB962C8B-B14F-4D97-AF65-F5344CB8AC3E}">
        <p14:creationId xmlns:p14="http://schemas.microsoft.com/office/powerpoint/2010/main" val="325939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427518"/>
            <a:ext cx="6477000" cy="2257907"/>
          </a:xfrm>
        </p:spPr>
        <p:txBody>
          <a:bodyPr>
            <a:normAutofit/>
          </a:bodyPr>
          <a:lstStyle/>
          <a:p>
            <a:r>
              <a:rPr lang="en-US" dirty="0"/>
              <a:t>Term project report</a:t>
            </a:r>
            <a:br>
              <a:rPr lang="en-US" dirty="0"/>
            </a:br>
            <a:r>
              <a:rPr lang="en-US" dirty="0"/>
              <a:t>Met CS 633</a:t>
            </a:r>
            <a:br>
              <a:rPr lang="en-US" dirty="0"/>
            </a:br>
            <a:r>
              <a:rPr lang="en-US" dirty="0"/>
              <a:t>OL s 2018</a:t>
            </a:r>
          </a:p>
        </p:txBody>
      </p:sp>
      <p:sp>
        <p:nvSpPr>
          <p:cNvPr id="3" name="Subtitle 2"/>
          <p:cNvSpPr>
            <a:spLocks noGrp="1"/>
          </p:cNvSpPr>
          <p:nvPr>
            <p:ph type="subTitle" idx="1"/>
          </p:nvPr>
        </p:nvSpPr>
        <p:spPr/>
        <p:txBody>
          <a:bodyPr/>
          <a:lstStyle/>
          <a:p>
            <a:r>
              <a:rPr lang="en-US" dirty="0"/>
              <a:t>Team Members: </a:t>
            </a:r>
          </a:p>
        </p:txBody>
      </p:sp>
      <p:sp>
        <p:nvSpPr>
          <p:cNvPr id="4" name="TextBox 3"/>
          <p:cNvSpPr txBox="1"/>
          <p:nvPr/>
        </p:nvSpPr>
        <p:spPr>
          <a:xfrm>
            <a:off x="4554360" y="4480133"/>
            <a:ext cx="4685895" cy="830997"/>
          </a:xfrm>
          <a:prstGeom prst="rect">
            <a:avLst/>
          </a:prstGeom>
          <a:noFill/>
        </p:spPr>
        <p:txBody>
          <a:bodyPr wrap="square" rIns="0" rtlCol="0">
            <a:spAutoFit/>
          </a:bodyPr>
          <a:lstStyle/>
          <a:p>
            <a:r>
              <a:rPr lang="en-US" sz="1600" dirty="0"/>
              <a:t>Giuseppe Vaccaro 	Michael Smith	</a:t>
            </a:r>
            <a:r>
              <a:rPr lang="en-US" sz="1600" dirty="0" err="1"/>
              <a:t>Yigit</a:t>
            </a:r>
            <a:r>
              <a:rPr lang="en-US" sz="1600" dirty="0"/>
              <a:t> </a:t>
            </a:r>
            <a:r>
              <a:rPr lang="en-US" sz="1600" dirty="0" err="1"/>
              <a:t>Katkici</a:t>
            </a:r>
            <a:r>
              <a:rPr lang="en-US" sz="1600" dirty="0"/>
              <a:t>	</a:t>
            </a:r>
          </a:p>
          <a:p>
            <a:r>
              <a:rPr lang="en-US" sz="1600" dirty="0"/>
              <a:t>Patty Thrall		Gabriel </a:t>
            </a:r>
            <a:r>
              <a:rPr lang="en-US" sz="1600" dirty="0" err="1"/>
              <a:t>Rua</a:t>
            </a:r>
            <a:r>
              <a:rPr lang="en-US" sz="1600" dirty="0"/>
              <a:t> </a:t>
            </a:r>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a:t>Group: </a:t>
            </a:r>
            <a:r>
              <a:rPr lang="en-US" dirty="0" err="1"/>
              <a:t>Zac</a:t>
            </a:r>
            <a:r>
              <a:rPr lang="en-US" dirty="0"/>
              <a:t>(3)</a:t>
            </a:r>
          </a:p>
        </p:txBody>
      </p:sp>
      <p:grpSp>
        <p:nvGrpSpPr>
          <p:cNvPr id="22" name="Group 21"/>
          <p:cNvGrpSpPr/>
          <p:nvPr/>
        </p:nvGrpSpPr>
        <p:grpSpPr>
          <a:xfrm>
            <a:off x="130307" y="410877"/>
            <a:ext cx="1929130" cy="3853815"/>
            <a:chOff x="140502" y="410877"/>
            <a:chExt cx="1929130" cy="3853815"/>
          </a:xfrm>
        </p:grpSpPr>
        <p:pic>
          <p:nvPicPr>
            <p:cNvPr id="21" name="Picture 20" descr="EmptyIPhon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02" y="410877"/>
              <a:ext cx="1929130" cy="3853815"/>
            </a:xfrm>
            <a:prstGeom prst="rect">
              <a:avLst/>
            </a:prstGeom>
          </p:spPr>
        </p:pic>
        <p:pic>
          <p:nvPicPr>
            <p:cNvPr id="20" name="Picture 19" descr="FitForMe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571" y="1742662"/>
              <a:ext cx="1586992" cy="1190244"/>
            </a:xfrm>
            <a:prstGeom prst="rect">
              <a:avLst/>
            </a:prstGeom>
          </p:spPr>
        </p:pic>
      </p:grpSp>
    </p:spTree>
    <p:extLst>
      <p:ext uri="{BB962C8B-B14F-4D97-AF65-F5344CB8AC3E}">
        <p14:creationId xmlns:p14="http://schemas.microsoft.com/office/powerpoint/2010/main" val="936643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0EA1D-1B26-0949-A598-8337D702A53B}"/>
              </a:ext>
            </a:extLst>
          </p:cNvPr>
          <p:cNvSpPr>
            <a:spLocks noGrp="1"/>
          </p:cNvSpPr>
          <p:nvPr>
            <p:ph type="title"/>
          </p:nvPr>
        </p:nvSpPr>
        <p:spPr/>
        <p:txBody>
          <a:bodyPr>
            <a:normAutofit fontScale="90000"/>
          </a:bodyPr>
          <a:lstStyle/>
          <a:p>
            <a:r>
              <a:rPr lang="en-US" dirty="0"/>
              <a:t>Agenda</a:t>
            </a:r>
          </a:p>
        </p:txBody>
      </p:sp>
      <p:sp>
        <p:nvSpPr>
          <p:cNvPr id="6" name="Text Placeholder 5">
            <a:extLst>
              <a:ext uri="{FF2B5EF4-FFF2-40B4-BE49-F238E27FC236}">
                <a16:creationId xmlns:a16="http://schemas.microsoft.com/office/drawing/2014/main" id="{2E006867-98F8-E14A-ABDC-350C5C6A9930}"/>
              </a:ext>
            </a:extLst>
          </p:cNvPr>
          <p:cNvSpPr>
            <a:spLocks noGrp="1"/>
          </p:cNvSpPr>
          <p:nvPr>
            <p:ph type="body" idx="2"/>
          </p:nvPr>
        </p:nvSpPr>
        <p:spPr/>
        <p:txBody>
          <a:bodyPr/>
          <a:lstStyle/>
          <a:p>
            <a:r>
              <a:rPr lang="en-US" dirty="0"/>
              <a:t> </a:t>
            </a:r>
          </a:p>
        </p:txBody>
      </p:sp>
      <p:sp>
        <p:nvSpPr>
          <p:cNvPr id="5" name="Content Placeholder 4">
            <a:extLst>
              <a:ext uri="{FF2B5EF4-FFF2-40B4-BE49-F238E27FC236}">
                <a16:creationId xmlns:a16="http://schemas.microsoft.com/office/drawing/2014/main" id="{22C2A52F-673F-B141-9A3C-CF8B16DD996C}"/>
              </a:ext>
            </a:extLst>
          </p:cNvPr>
          <p:cNvSpPr>
            <a:spLocks noGrp="1"/>
          </p:cNvSpPr>
          <p:nvPr>
            <p:ph sz="quarter" idx="1"/>
          </p:nvPr>
        </p:nvSpPr>
        <p:spPr/>
        <p:txBody>
          <a:bodyPr/>
          <a:lstStyle/>
          <a:p>
            <a:r>
              <a:rPr lang="en-US" dirty="0"/>
              <a:t>Project Scope</a:t>
            </a:r>
          </a:p>
          <a:p>
            <a:r>
              <a:rPr lang="en-US" dirty="0"/>
              <a:t>Product Design</a:t>
            </a:r>
          </a:p>
          <a:p>
            <a:r>
              <a:rPr lang="en-US" dirty="0"/>
              <a:t>Defect Management</a:t>
            </a:r>
          </a:p>
          <a:p>
            <a:r>
              <a:rPr lang="en-US" dirty="0"/>
              <a:t>Product Demonstration</a:t>
            </a:r>
          </a:p>
          <a:p>
            <a:r>
              <a:rPr lang="en-US" dirty="0"/>
              <a:t>Retrospective </a:t>
            </a:r>
          </a:p>
          <a:p>
            <a:r>
              <a:rPr lang="en-US" dirty="0"/>
              <a:t>Q&amp;A</a:t>
            </a:r>
          </a:p>
          <a:p>
            <a:endParaRPr lang="en-US" dirty="0"/>
          </a:p>
        </p:txBody>
      </p:sp>
    </p:spTree>
    <p:extLst>
      <p:ext uri="{BB962C8B-B14F-4D97-AF65-F5344CB8AC3E}">
        <p14:creationId xmlns:p14="http://schemas.microsoft.com/office/powerpoint/2010/main" val="301004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297ADF3-BC92-B548-B50D-6294C3AFCBC5}"/>
              </a:ext>
            </a:extLst>
          </p:cNvPr>
          <p:cNvSpPr>
            <a:spLocks noGrp="1"/>
          </p:cNvSpPr>
          <p:nvPr>
            <p:ph type="body" idx="1"/>
          </p:nvPr>
        </p:nvSpPr>
        <p:spPr/>
        <p:txBody>
          <a:bodyPr/>
          <a:lstStyle/>
          <a:p>
            <a:r>
              <a:rPr lang="en-US" dirty="0"/>
              <a:t> </a:t>
            </a:r>
          </a:p>
        </p:txBody>
      </p:sp>
      <p:sp>
        <p:nvSpPr>
          <p:cNvPr id="4" name="Title 3">
            <a:extLst>
              <a:ext uri="{FF2B5EF4-FFF2-40B4-BE49-F238E27FC236}">
                <a16:creationId xmlns:a16="http://schemas.microsoft.com/office/drawing/2014/main" id="{5AC4E82C-61B5-3F4E-B395-7FB7D51AAAA4}"/>
              </a:ext>
            </a:extLst>
          </p:cNvPr>
          <p:cNvSpPr>
            <a:spLocks noGrp="1"/>
          </p:cNvSpPr>
          <p:nvPr>
            <p:ph type="title"/>
          </p:nvPr>
        </p:nvSpPr>
        <p:spPr/>
        <p:txBody>
          <a:bodyPr>
            <a:normAutofit fontScale="90000"/>
          </a:bodyPr>
          <a:lstStyle/>
          <a:p>
            <a:r>
              <a:rPr lang="en-US" dirty="0"/>
              <a:t>Project Scope</a:t>
            </a:r>
          </a:p>
        </p:txBody>
      </p:sp>
    </p:spTree>
    <p:extLst>
      <p:ext uri="{BB962C8B-B14F-4D97-AF65-F5344CB8AC3E}">
        <p14:creationId xmlns:p14="http://schemas.microsoft.com/office/powerpoint/2010/main" val="33394431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3"/>
        </a:lnRef>
        <a:fillRef idx="0">
          <a:schemeClr val="accent3"/>
        </a:fillRef>
        <a:effectRef idx="1">
          <a:schemeClr val="accent3"/>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10642</TotalTime>
  <Words>3437</Words>
  <Application>Microsoft Macintosh PowerPoint</Application>
  <PresentationFormat>On-screen Show (16:9)</PresentationFormat>
  <Paragraphs>548</Paragraphs>
  <Slides>42</Slides>
  <Notes>5</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ＭＳ Ｐゴシック</vt:lpstr>
      <vt:lpstr>Arial</vt:lpstr>
      <vt:lpstr>Calibri</vt:lpstr>
      <vt:lpstr>Times New Roman</vt:lpstr>
      <vt:lpstr>Tw Cen MT</vt:lpstr>
      <vt:lpstr>Wingdings</vt:lpstr>
      <vt:lpstr>Wingdings 2</vt:lpstr>
      <vt:lpstr>Median</vt:lpstr>
      <vt:lpstr>Weekly Feedback</vt:lpstr>
      <vt:lpstr>Zac Feedback</vt:lpstr>
      <vt:lpstr>Zac Feedback</vt:lpstr>
      <vt:lpstr>Zac Feedback</vt:lpstr>
      <vt:lpstr>Zac Feedback</vt:lpstr>
      <vt:lpstr>Action Items – Week 5</vt:lpstr>
      <vt:lpstr>Term project report Met CS 633 OL s 2018</vt:lpstr>
      <vt:lpstr>Agenda</vt:lpstr>
      <vt:lpstr>Project Scope</vt:lpstr>
      <vt:lpstr>Project Overview</vt:lpstr>
      <vt:lpstr>User Personas</vt:lpstr>
      <vt:lpstr>RASCI Stakeholders</vt:lpstr>
      <vt:lpstr>Configuration Items List</vt:lpstr>
      <vt:lpstr>Estimation Record</vt:lpstr>
      <vt:lpstr>Estimation Accuracy</vt:lpstr>
      <vt:lpstr>Tools</vt:lpstr>
      <vt:lpstr>Product Design </vt:lpstr>
      <vt:lpstr>Epics </vt:lpstr>
      <vt:lpstr>Product Backlog</vt:lpstr>
      <vt:lpstr>Product Backlog</vt:lpstr>
      <vt:lpstr>Register &amp; Login Use Case</vt:lpstr>
      <vt:lpstr>Enter Measurements Use Case</vt:lpstr>
      <vt:lpstr>Design a Workout Use Case</vt:lpstr>
      <vt:lpstr>Record Food Intake Use Case</vt:lpstr>
      <vt:lpstr>Enter Measurements Use Case</vt:lpstr>
      <vt:lpstr>Register &amp; Login State Transition</vt:lpstr>
      <vt:lpstr>Workout Tracker State Transition</vt:lpstr>
      <vt:lpstr>Components Diagram</vt:lpstr>
      <vt:lpstr>Wireframes</vt:lpstr>
      <vt:lpstr>Register &amp; Login</vt:lpstr>
      <vt:lpstr>Capture Measurements</vt:lpstr>
      <vt:lpstr>Design Workout &amp; Track Food</vt:lpstr>
      <vt:lpstr>Defect Management</vt:lpstr>
      <vt:lpstr>Test Cases</vt:lpstr>
      <vt:lpstr>Data Driven Combinations</vt:lpstr>
      <vt:lpstr>Defects Discovered</vt:lpstr>
      <vt:lpstr>Product Demonstration</vt:lpstr>
      <vt:lpstr>Demo</vt:lpstr>
      <vt:lpstr>Retrospective </vt:lpstr>
      <vt:lpstr>Lessons Learned</vt:lpstr>
      <vt:lpstr>Lessons Learned</vt:lpstr>
      <vt:lpstr>Feedback</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Microsoft Office User</cp:lastModifiedBy>
  <cp:revision>184</cp:revision>
  <dcterms:created xsi:type="dcterms:W3CDTF">2018-01-22T20:54:43Z</dcterms:created>
  <dcterms:modified xsi:type="dcterms:W3CDTF">2018-02-24T13:51:12Z</dcterms:modified>
</cp:coreProperties>
</file>