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0" r:id="rId4"/>
    <p:sldId id="259" r:id="rId5"/>
    <p:sldId id="267" r:id="rId6"/>
    <p:sldId id="264" r:id="rId7"/>
    <p:sldId id="268"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9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22A98B6-C8C5-4A5A-A9E2-073A7C661858}" type="datetimeFigureOut">
              <a:rPr lang="es-MX" smtClean="0"/>
              <a:t>21/09/2017</a:t>
            </a:fld>
            <a:endParaRPr lang="es-MX"/>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MX"/>
          </a:p>
        </p:txBody>
      </p:sp>
      <p:sp>
        <p:nvSpPr>
          <p:cNvPr id="6" name="Slide Number Placeholder 5"/>
          <p:cNvSpPr>
            <a:spLocks noGrp="1"/>
          </p:cNvSpPr>
          <p:nvPr>
            <p:ph type="sldNum" sz="quarter" idx="12"/>
          </p:nvPr>
        </p:nvSpPr>
        <p:spPr>
          <a:xfrm>
            <a:off x="10469880" y="320040"/>
            <a:ext cx="914400" cy="320040"/>
          </a:xfrm>
        </p:spPr>
        <p:txBody>
          <a:bodyPr/>
          <a:lstStyle/>
          <a:p>
            <a:fld id="{5D7712B2-E43B-4C0A-8654-FB1A7C14BDFD}" type="slidenum">
              <a:rPr lang="es-MX" smtClean="0"/>
              <a:t>‹Nº›</a:t>
            </a:fld>
            <a:endParaRPr lang="es-MX"/>
          </a:p>
        </p:txBody>
      </p:sp>
    </p:spTree>
    <p:extLst>
      <p:ext uri="{BB962C8B-B14F-4D97-AF65-F5344CB8AC3E}">
        <p14:creationId xmlns:p14="http://schemas.microsoft.com/office/powerpoint/2010/main" val="321156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2A98B6-C8C5-4A5A-A9E2-073A7C661858}" type="datetimeFigureOut">
              <a:rPr lang="es-MX" smtClean="0"/>
              <a:t>21/09/2017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D7712B2-E43B-4C0A-8654-FB1A7C14BDFD}" type="slidenum">
              <a:rPr lang="es-MX" smtClean="0"/>
              <a:t>‹Nº›</a:t>
            </a:fld>
            <a:endParaRPr lang="es-MX"/>
          </a:p>
        </p:txBody>
      </p:sp>
    </p:spTree>
    <p:extLst>
      <p:ext uri="{BB962C8B-B14F-4D97-AF65-F5344CB8AC3E}">
        <p14:creationId xmlns:p14="http://schemas.microsoft.com/office/powerpoint/2010/main" val="374383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022A98B6-C8C5-4A5A-A9E2-073A7C661858}" type="datetimeFigureOut">
              <a:rPr lang="es-MX" smtClean="0"/>
              <a:t>21/09/2017</a:t>
            </a:fld>
            <a:endParaRPr lang="es-MX"/>
          </a:p>
        </p:txBody>
      </p:sp>
      <p:sp>
        <p:nvSpPr>
          <p:cNvPr id="5" name="Footer Placeholder 4"/>
          <p:cNvSpPr>
            <a:spLocks noGrp="1"/>
          </p:cNvSpPr>
          <p:nvPr>
            <p:ph type="ftr" sz="quarter" idx="11"/>
          </p:nvPr>
        </p:nvSpPr>
        <p:spPr>
          <a:xfrm>
            <a:off x="804672" y="6227064"/>
            <a:ext cx="10588752" cy="320040"/>
          </a:xfrm>
        </p:spPr>
        <p:txBody>
          <a:bodyPr/>
          <a:lstStyle/>
          <a:p>
            <a:endParaRPr lang="es-MX"/>
          </a:p>
        </p:txBody>
      </p:sp>
      <p:sp>
        <p:nvSpPr>
          <p:cNvPr id="6" name="Slide Number Placeholder 5"/>
          <p:cNvSpPr>
            <a:spLocks noGrp="1"/>
          </p:cNvSpPr>
          <p:nvPr>
            <p:ph type="sldNum" sz="quarter" idx="12"/>
          </p:nvPr>
        </p:nvSpPr>
        <p:spPr>
          <a:xfrm>
            <a:off x="10469880" y="320040"/>
            <a:ext cx="914400" cy="320040"/>
          </a:xfrm>
        </p:spPr>
        <p:txBody>
          <a:bodyPr/>
          <a:lstStyle/>
          <a:p>
            <a:fld id="{5D7712B2-E43B-4C0A-8654-FB1A7C14BDFD}" type="slidenum">
              <a:rPr lang="es-MX" smtClean="0"/>
              <a:t>‹Nº›</a:t>
            </a:fld>
            <a:endParaRPr lang="es-MX"/>
          </a:p>
        </p:txBody>
      </p:sp>
    </p:spTree>
    <p:extLst>
      <p:ext uri="{BB962C8B-B14F-4D97-AF65-F5344CB8AC3E}">
        <p14:creationId xmlns:p14="http://schemas.microsoft.com/office/powerpoint/2010/main" val="365176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2A98B6-C8C5-4A5A-A9E2-073A7C661858}" type="datetimeFigureOut">
              <a:rPr lang="es-MX" smtClean="0"/>
              <a:t>21/09/2017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D7712B2-E43B-4C0A-8654-FB1A7C14BDFD}" type="slidenum">
              <a:rPr lang="es-MX" smtClean="0"/>
              <a:t>‹Nº›</a:t>
            </a:fld>
            <a:endParaRPr lang="es-MX"/>
          </a:p>
        </p:txBody>
      </p:sp>
    </p:spTree>
    <p:extLst>
      <p:ext uri="{BB962C8B-B14F-4D97-AF65-F5344CB8AC3E}">
        <p14:creationId xmlns:p14="http://schemas.microsoft.com/office/powerpoint/2010/main" val="169710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04672" y="320040"/>
            <a:ext cx="3657600" cy="320040"/>
          </a:xfrm>
        </p:spPr>
        <p:txBody>
          <a:bodyPr/>
          <a:lstStyle/>
          <a:p>
            <a:fld id="{022A98B6-C8C5-4A5A-A9E2-073A7C661858}" type="datetimeFigureOut">
              <a:rPr lang="es-MX" smtClean="0"/>
              <a:t>21/09/2017</a:t>
            </a:fld>
            <a:endParaRPr lang="es-MX"/>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MX"/>
          </a:p>
        </p:txBody>
      </p:sp>
      <p:sp>
        <p:nvSpPr>
          <p:cNvPr id="6" name="Slide Number Placeholder 5"/>
          <p:cNvSpPr>
            <a:spLocks noGrp="1"/>
          </p:cNvSpPr>
          <p:nvPr>
            <p:ph type="sldNum" sz="quarter" idx="12"/>
          </p:nvPr>
        </p:nvSpPr>
        <p:spPr>
          <a:xfrm>
            <a:off x="10469880" y="320040"/>
            <a:ext cx="914400" cy="320040"/>
          </a:xfrm>
        </p:spPr>
        <p:txBody>
          <a:bodyPr/>
          <a:lstStyle/>
          <a:p>
            <a:fld id="{5D7712B2-E43B-4C0A-8654-FB1A7C14BDFD}" type="slidenum">
              <a:rPr lang="es-MX" smtClean="0"/>
              <a:t>‹Nº›</a:t>
            </a:fld>
            <a:endParaRPr lang="es-MX"/>
          </a:p>
        </p:txBody>
      </p:sp>
    </p:spTree>
    <p:extLst>
      <p:ext uri="{BB962C8B-B14F-4D97-AF65-F5344CB8AC3E}">
        <p14:creationId xmlns:p14="http://schemas.microsoft.com/office/powerpoint/2010/main" val="153653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022A98B6-C8C5-4A5A-A9E2-073A7C661858}" type="datetimeFigureOut">
              <a:rPr lang="es-MX" smtClean="0"/>
              <a:t>21/09/2017</a:t>
            </a:fld>
            <a:endParaRPr lang="es-MX"/>
          </a:p>
        </p:txBody>
      </p:sp>
      <p:sp>
        <p:nvSpPr>
          <p:cNvPr id="6" name="Footer Placeholder 5"/>
          <p:cNvSpPr>
            <a:spLocks noGrp="1"/>
          </p:cNvSpPr>
          <p:nvPr>
            <p:ph type="ftr" sz="quarter" idx="11"/>
          </p:nvPr>
        </p:nvSpPr>
        <p:spPr>
          <a:xfrm>
            <a:off x="804672" y="6227064"/>
            <a:ext cx="10588752" cy="320040"/>
          </a:xfrm>
        </p:spPr>
        <p:txBody>
          <a:bodyPr/>
          <a:lstStyle/>
          <a:p>
            <a:endParaRPr lang="es-MX"/>
          </a:p>
        </p:txBody>
      </p:sp>
      <p:sp>
        <p:nvSpPr>
          <p:cNvPr id="7" name="Slide Number Placeholder 6"/>
          <p:cNvSpPr>
            <a:spLocks noGrp="1"/>
          </p:cNvSpPr>
          <p:nvPr>
            <p:ph type="sldNum" sz="quarter" idx="12"/>
          </p:nvPr>
        </p:nvSpPr>
        <p:spPr>
          <a:xfrm>
            <a:off x="10469880" y="320040"/>
            <a:ext cx="914400" cy="320040"/>
          </a:xfrm>
        </p:spPr>
        <p:txBody>
          <a:bodyPr/>
          <a:lstStyle/>
          <a:p>
            <a:fld id="{5D7712B2-E43B-4C0A-8654-FB1A7C14BDFD}" type="slidenum">
              <a:rPr lang="es-MX" smtClean="0"/>
              <a:t>‹Nº›</a:t>
            </a:fld>
            <a:endParaRPr lang="es-MX"/>
          </a:p>
        </p:txBody>
      </p:sp>
    </p:spTree>
    <p:extLst>
      <p:ext uri="{BB962C8B-B14F-4D97-AF65-F5344CB8AC3E}">
        <p14:creationId xmlns:p14="http://schemas.microsoft.com/office/powerpoint/2010/main" val="398346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022A98B6-C8C5-4A5A-A9E2-073A7C661858}" type="datetimeFigureOut">
              <a:rPr lang="es-MX" smtClean="0"/>
              <a:t>21/09/2017</a:t>
            </a:fld>
            <a:endParaRPr lang="es-MX"/>
          </a:p>
        </p:txBody>
      </p:sp>
      <p:sp>
        <p:nvSpPr>
          <p:cNvPr id="8" name="Footer Placeholder 7"/>
          <p:cNvSpPr>
            <a:spLocks noGrp="1"/>
          </p:cNvSpPr>
          <p:nvPr>
            <p:ph type="ftr" sz="quarter" idx="11"/>
          </p:nvPr>
        </p:nvSpPr>
        <p:spPr>
          <a:xfrm>
            <a:off x="804672" y="6227064"/>
            <a:ext cx="10588752" cy="320040"/>
          </a:xfrm>
        </p:spPr>
        <p:txBody>
          <a:bodyPr/>
          <a:lstStyle/>
          <a:p>
            <a:endParaRPr lang="es-MX"/>
          </a:p>
        </p:txBody>
      </p:sp>
      <p:sp>
        <p:nvSpPr>
          <p:cNvPr id="9" name="Slide Number Placeholder 8"/>
          <p:cNvSpPr>
            <a:spLocks noGrp="1"/>
          </p:cNvSpPr>
          <p:nvPr>
            <p:ph type="sldNum" sz="quarter" idx="12"/>
          </p:nvPr>
        </p:nvSpPr>
        <p:spPr>
          <a:xfrm>
            <a:off x="10469880" y="320040"/>
            <a:ext cx="914400" cy="320040"/>
          </a:xfrm>
        </p:spPr>
        <p:txBody>
          <a:bodyPr/>
          <a:lstStyle/>
          <a:p>
            <a:fld id="{5D7712B2-E43B-4C0A-8654-FB1A7C14BDFD}" type="slidenum">
              <a:rPr lang="es-MX" smtClean="0"/>
              <a:t>‹Nº›</a:t>
            </a:fld>
            <a:endParaRPr lang="es-MX"/>
          </a:p>
        </p:txBody>
      </p:sp>
    </p:spTree>
    <p:extLst>
      <p:ext uri="{BB962C8B-B14F-4D97-AF65-F5344CB8AC3E}">
        <p14:creationId xmlns:p14="http://schemas.microsoft.com/office/powerpoint/2010/main" val="138459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22A98B6-C8C5-4A5A-A9E2-073A7C661858}" type="datetimeFigureOut">
              <a:rPr lang="es-MX" smtClean="0"/>
              <a:t>21/09/2017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D7712B2-E43B-4C0A-8654-FB1A7C14BDFD}" type="slidenum">
              <a:rPr lang="es-MX" smtClean="0"/>
              <a:t>‹Nº›</a:t>
            </a:fld>
            <a:endParaRPr lang="es-MX"/>
          </a:p>
        </p:txBody>
      </p:sp>
    </p:spTree>
    <p:extLst>
      <p:ext uri="{BB962C8B-B14F-4D97-AF65-F5344CB8AC3E}">
        <p14:creationId xmlns:p14="http://schemas.microsoft.com/office/powerpoint/2010/main" val="392853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022A98B6-C8C5-4A5A-A9E2-073A7C661858}" type="datetimeFigureOut">
              <a:rPr lang="es-MX" smtClean="0"/>
              <a:t>21/09/2017</a:t>
            </a:fld>
            <a:endParaRPr lang="es-MX"/>
          </a:p>
        </p:txBody>
      </p:sp>
      <p:sp>
        <p:nvSpPr>
          <p:cNvPr id="3" name="Footer Placeholder 2"/>
          <p:cNvSpPr>
            <a:spLocks noGrp="1"/>
          </p:cNvSpPr>
          <p:nvPr>
            <p:ph type="ftr" sz="quarter" idx="11"/>
          </p:nvPr>
        </p:nvSpPr>
        <p:spPr>
          <a:xfrm>
            <a:off x="804672" y="6227064"/>
            <a:ext cx="10588752" cy="320040"/>
          </a:xfrm>
        </p:spPr>
        <p:txBody>
          <a:bodyPr/>
          <a:lstStyle/>
          <a:p>
            <a:endParaRPr lang="es-MX"/>
          </a:p>
        </p:txBody>
      </p:sp>
      <p:sp>
        <p:nvSpPr>
          <p:cNvPr id="4" name="Slide Number Placeholder 3"/>
          <p:cNvSpPr>
            <a:spLocks noGrp="1"/>
          </p:cNvSpPr>
          <p:nvPr>
            <p:ph type="sldNum" sz="quarter" idx="12"/>
          </p:nvPr>
        </p:nvSpPr>
        <p:spPr>
          <a:xfrm>
            <a:off x="10469880" y="320040"/>
            <a:ext cx="914400" cy="320040"/>
          </a:xfrm>
        </p:spPr>
        <p:txBody>
          <a:bodyPr/>
          <a:lstStyle/>
          <a:p>
            <a:fld id="{5D7712B2-E43B-4C0A-8654-FB1A7C14BDFD}" type="slidenum">
              <a:rPr lang="es-MX" smtClean="0"/>
              <a:t>‹Nº›</a:t>
            </a:fld>
            <a:endParaRPr lang="es-MX"/>
          </a:p>
        </p:txBody>
      </p:sp>
    </p:spTree>
    <p:extLst>
      <p:ext uri="{BB962C8B-B14F-4D97-AF65-F5344CB8AC3E}">
        <p14:creationId xmlns:p14="http://schemas.microsoft.com/office/powerpoint/2010/main" val="137778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022A98B6-C8C5-4A5A-A9E2-073A7C661858}" type="datetimeFigureOut">
              <a:rPr lang="es-MX" smtClean="0"/>
              <a:t>21/09/2017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D7712B2-E43B-4C0A-8654-FB1A7C14BDFD}" type="slidenum">
              <a:rPr lang="es-MX" smtClean="0"/>
              <a:t>‹Nº›</a:t>
            </a:fld>
            <a:endParaRPr lang="es-MX"/>
          </a:p>
        </p:txBody>
      </p:sp>
    </p:spTree>
    <p:extLst>
      <p:ext uri="{BB962C8B-B14F-4D97-AF65-F5344CB8AC3E}">
        <p14:creationId xmlns:p14="http://schemas.microsoft.com/office/powerpoint/2010/main" val="122780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804672" y="320040"/>
            <a:ext cx="3657600" cy="320040"/>
          </a:xfrm>
        </p:spPr>
        <p:txBody>
          <a:bodyPr/>
          <a:lstStyle/>
          <a:p>
            <a:fld id="{022A98B6-C8C5-4A5A-A9E2-073A7C661858}" type="datetimeFigureOut">
              <a:rPr lang="es-MX" smtClean="0"/>
              <a:t>21/09/2017</a:t>
            </a:fld>
            <a:endParaRPr lang="es-MX"/>
          </a:p>
        </p:txBody>
      </p:sp>
      <p:sp>
        <p:nvSpPr>
          <p:cNvPr id="6" name="Footer Placeholder 5"/>
          <p:cNvSpPr>
            <a:spLocks noGrp="1"/>
          </p:cNvSpPr>
          <p:nvPr>
            <p:ph type="ftr" sz="quarter" idx="11"/>
          </p:nvPr>
        </p:nvSpPr>
        <p:spPr>
          <a:xfrm>
            <a:off x="804672" y="6227064"/>
            <a:ext cx="5942203" cy="320040"/>
          </a:xfrm>
        </p:spPr>
        <p:txBody>
          <a:bodyPr/>
          <a:lstStyle/>
          <a:p>
            <a:endParaRPr lang="es-MX"/>
          </a:p>
        </p:txBody>
      </p:sp>
      <p:sp>
        <p:nvSpPr>
          <p:cNvPr id="7" name="Slide Number Placeholder 6"/>
          <p:cNvSpPr>
            <a:spLocks noGrp="1"/>
          </p:cNvSpPr>
          <p:nvPr>
            <p:ph type="sldNum" sz="quarter" idx="12"/>
          </p:nvPr>
        </p:nvSpPr>
        <p:spPr>
          <a:xfrm>
            <a:off x="5828377" y="320040"/>
            <a:ext cx="914400" cy="320040"/>
          </a:xfrm>
        </p:spPr>
        <p:txBody>
          <a:bodyPr/>
          <a:lstStyle/>
          <a:p>
            <a:fld id="{5D7712B2-E43B-4C0A-8654-FB1A7C14BDFD}" type="slidenum">
              <a:rPr lang="es-MX" smtClean="0"/>
              <a:t>‹Nº›</a:t>
            </a:fld>
            <a:endParaRPr lang="es-MX"/>
          </a:p>
        </p:txBody>
      </p:sp>
    </p:spTree>
    <p:extLst>
      <p:ext uri="{BB962C8B-B14F-4D97-AF65-F5344CB8AC3E}">
        <p14:creationId xmlns:p14="http://schemas.microsoft.com/office/powerpoint/2010/main" val="87598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22A98B6-C8C5-4A5A-A9E2-073A7C661858}" type="datetimeFigureOut">
              <a:rPr lang="es-MX" smtClean="0"/>
              <a:t>21/09/2017</a:t>
            </a:fld>
            <a:endParaRPr lang="es-MX"/>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D7712B2-E43B-4C0A-8654-FB1A7C14BDFD}" type="slidenum">
              <a:rPr lang="es-MX" smtClean="0"/>
              <a:t>‹Nº›</a:t>
            </a:fld>
            <a:endParaRPr lang="es-MX"/>
          </a:p>
        </p:txBody>
      </p:sp>
    </p:spTree>
    <p:extLst>
      <p:ext uri="{BB962C8B-B14F-4D97-AF65-F5344CB8AC3E}">
        <p14:creationId xmlns:p14="http://schemas.microsoft.com/office/powerpoint/2010/main" val="9621592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8B4874C-ADC5-4F76-9753-90E608C1C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2923"/>
          </a:xfrm>
          <a:prstGeom prst="rect">
            <a:avLst/>
          </a:prstGeom>
        </p:spPr>
      </p:pic>
      <p:sp>
        <p:nvSpPr>
          <p:cNvPr id="6" name="CuadroTexto 5">
            <a:extLst>
              <a:ext uri="{FF2B5EF4-FFF2-40B4-BE49-F238E27FC236}">
                <a16:creationId xmlns:a16="http://schemas.microsoft.com/office/drawing/2014/main" id="{E9671884-9B34-4AAB-AB90-4C3DA5D644C8}"/>
              </a:ext>
            </a:extLst>
          </p:cNvPr>
          <p:cNvSpPr txBox="1"/>
          <p:nvPr/>
        </p:nvSpPr>
        <p:spPr>
          <a:xfrm>
            <a:off x="2720717" y="2646631"/>
            <a:ext cx="6750566" cy="1569660"/>
          </a:xfrm>
          <a:prstGeom prst="rect">
            <a:avLst/>
          </a:prstGeom>
          <a:solidFill>
            <a:schemeClr val="bg1"/>
          </a:solidFill>
        </p:spPr>
        <p:txBody>
          <a:bodyPr wrap="none" rtlCol="0">
            <a:spAutoFit/>
          </a:bodyPr>
          <a:lstStyle/>
          <a:p>
            <a:pPr algn="ctr"/>
            <a:r>
              <a:rPr lang="es-MX" sz="9600" dirty="0">
                <a:effectLst>
                  <a:outerShdw blurRad="38100" dist="38100" dir="2700000" algn="tl">
                    <a:srgbClr val="000000">
                      <a:alpha val="43137"/>
                    </a:srgbClr>
                  </a:outerShdw>
                </a:effectLst>
              </a:rPr>
              <a:t>  Singleton  </a:t>
            </a:r>
          </a:p>
        </p:txBody>
      </p:sp>
      <p:sp>
        <p:nvSpPr>
          <p:cNvPr id="2" name="CuadroTexto 1">
            <a:extLst>
              <a:ext uri="{FF2B5EF4-FFF2-40B4-BE49-F238E27FC236}">
                <a16:creationId xmlns:a16="http://schemas.microsoft.com/office/drawing/2014/main" id="{41E53351-E38E-4C40-AD40-487C4DEB2623}"/>
              </a:ext>
            </a:extLst>
          </p:cNvPr>
          <p:cNvSpPr txBox="1"/>
          <p:nvPr/>
        </p:nvSpPr>
        <p:spPr>
          <a:xfrm>
            <a:off x="4081669" y="5170275"/>
            <a:ext cx="3792705" cy="369332"/>
          </a:xfrm>
          <a:prstGeom prst="rect">
            <a:avLst/>
          </a:prstGeom>
          <a:solidFill>
            <a:schemeClr val="bg1"/>
          </a:solidFill>
        </p:spPr>
        <p:txBody>
          <a:bodyPr wrap="none" rtlCol="0">
            <a:spAutoFit/>
          </a:bodyPr>
          <a:lstStyle/>
          <a:p>
            <a:r>
              <a:rPr lang="es-MX" dirty="0"/>
              <a:t>Diseño y Arquitectura de Software</a:t>
            </a:r>
          </a:p>
        </p:txBody>
      </p:sp>
    </p:spTree>
    <p:extLst>
      <p:ext uri="{BB962C8B-B14F-4D97-AF65-F5344CB8AC3E}">
        <p14:creationId xmlns:p14="http://schemas.microsoft.com/office/powerpoint/2010/main" val="183940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5158772-E756-4130-A247-5182486AE8E7}"/>
              </a:ext>
            </a:extLst>
          </p:cNvPr>
          <p:cNvSpPr txBox="1"/>
          <p:nvPr/>
        </p:nvSpPr>
        <p:spPr>
          <a:xfrm>
            <a:off x="48472" y="1588806"/>
            <a:ext cx="12148006" cy="1569660"/>
          </a:xfrm>
          <a:prstGeom prst="rect">
            <a:avLst/>
          </a:prstGeom>
          <a:noFill/>
        </p:spPr>
        <p:txBody>
          <a:bodyPr wrap="none" rtlCol="0">
            <a:spAutoFit/>
          </a:bodyPr>
          <a:lstStyle/>
          <a:p>
            <a:r>
              <a:rPr lang="es-MX" sz="2400" dirty="0"/>
              <a:t>Se encuentra en la clasificación de patrones de tipo creación y podría decirse que </a:t>
            </a:r>
          </a:p>
          <a:p>
            <a:r>
              <a:rPr lang="es-MX" sz="2400" dirty="0"/>
              <a:t>es el patrón de diseño más simple, está diseñado para restringir la creación de </a:t>
            </a:r>
          </a:p>
          <a:p>
            <a:r>
              <a:rPr lang="es-MX" sz="2400" dirty="0"/>
              <a:t>objetos pertenecientes a una clase, con esto garantizamos que solo exista una </a:t>
            </a:r>
          </a:p>
          <a:p>
            <a:r>
              <a:rPr lang="es-MX" sz="2400" dirty="0"/>
              <a:t>instancia o se cree una sola instancia y proporciona un punto de acceso global a ella.</a:t>
            </a:r>
          </a:p>
        </p:txBody>
      </p:sp>
      <p:grpSp>
        <p:nvGrpSpPr>
          <p:cNvPr id="2" name="Grupo 1">
            <a:extLst>
              <a:ext uri="{FF2B5EF4-FFF2-40B4-BE49-F238E27FC236}">
                <a16:creationId xmlns:a16="http://schemas.microsoft.com/office/drawing/2014/main" id="{539FA5EC-8B72-4282-9A19-A3B1ABF81183}"/>
              </a:ext>
            </a:extLst>
          </p:cNvPr>
          <p:cNvGrpSpPr/>
          <p:nvPr/>
        </p:nvGrpSpPr>
        <p:grpSpPr>
          <a:xfrm>
            <a:off x="2370358" y="4059144"/>
            <a:ext cx="7218441" cy="1750873"/>
            <a:chOff x="2502880" y="3966379"/>
            <a:chExt cx="7218441" cy="1750873"/>
          </a:xfrm>
        </p:grpSpPr>
        <p:sp>
          <p:nvSpPr>
            <p:cNvPr id="7" name="CuadroTexto 6">
              <a:extLst>
                <a:ext uri="{FF2B5EF4-FFF2-40B4-BE49-F238E27FC236}">
                  <a16:creationId xmlns:a16="http://schemas.microsoft.com/office/drawing/2014/main" id="{33C55F89-8051-40A7-8C7F-5B6F0A8777A1}"/>
                </a:ext>
              </a:extLst>
            </p:cNvPr>
            <p:cNvSpPr txBox="1"/>
            <p:nvPr/>
          </p:nvSpPr>
          <p:spPr>
            <a:xfrm>
              <a:off x="2502880" y="4730828"/>
              <a:ext cx="1410964" cy="369332"/>
            </a:xfrm>
            <a:prstGeom prst="rect">
              <a:avLst/>
            </a:prstGeom>
            <a:noFill/>
          </p:spPr>
          <p:txBody>
            <a:bodyPr wrap="none" rtlCol="0">
              <a:spAutoFit/>
            </a:bodyPr>
            <a:lstStyle/>
            <a:p>
              <a:r>
                <a:rPr lang="es-MX" dirty="0">
                  <a:latin typeface="MV Boli" panose="02000500030200090000" pitchFamily="2" charset="0"/>
                  <a:cs typeface="MV Boli" panose="02000500030200090000" pitchFamily="2" charset="0"/>
                </a:rPr>
                <a:t>Singleton()</a:t>
              </a:r>
            </a:p>
          </p:txBody>
        </p:sp>
        <p:sp>
          <p:nvSpPr>
            <p:cNvPr id="8" name="CuadroTexto 7">
              <a:extLst>
                <a:ext uri="{FF2B5EF4-FFF2-40B4-BE49-F238E27FC236}">
                  <a16:creationId xmlns:a16="http://schemas.microsoft.com/office/drawing/2014/main" id="{D690F6E5-11E1-41E0-BA96-B3A6218F0002}"/>
                </a:ext>
              </a:extLst>
            </p:cNvPr>
            <p:cNvSpPr txBox="1"/>
            <p:nvPr/>
          </p:nvSpPr>
          <p:spPr>
            <a:xfrm>
              <a:off x="4450950" y="4730828"/>
              <a:ext cx="1234633" cy="369332"/>
            </a:xfrm>
            <a:prstGeom prst="rect">
              <a:avLst/>
            </a:prstGeom>
            <a:noFill/>
          </p:spPr>
          <p:txBody>
            <a:bodyPr wrap="none" rtlCol="0">
              <a:spAutoFit/>
            </a:bodyPr>
            <a:lstStyle/>
            <a:p>
              <a:r>
                <a:rPr lang="es-MX" dirty="0">
                  <a:latin typeface="MV Boli" panose="02000500030200090000" pitchFamily="2" charset="0"/>
                  <a:cs typeface="MV Boli" panose="02000500030200090000" pitchFamily="2" charset="0"/>
                </a:rPr>
                <a:t>¿EXISTE?</a:t>
              </a:r>
            </a:p>
          </p:txBody>
        </p:sp>
        <p:sp>
          <p:nvSpPr>
            <p:cNvPr id="9" name="CuadroTexto 8">
              <a:extLst>
                <a:ext uri="{FF2B5EF4-FFF2-40B4-BE49-F238E27FC236}">
                  <a16:creationId xmlns:a16="http://schemas.microsoft.com/office/drawing/2014/main" id="{14691DD0-39AC-43C5-A5DB-E2F1789A89F2}"/>
                </a:ext>
              </a:extLst>
            </p:cNvPr>
            <p:cNvSpPr txBox="1"/>
            <p:nvPr/>
          </p:nvSpPr>
          <p:spPr>
            <a:xfrm>
              <a:off x="6122475" y="4104879"/>
              <a:ext cx="489236" cy="369332"/>
            </a:xfrm>
            <a:prstGeom prst="rect">
              <a:avLst/>
            </a:prstGeom>
            <a:noFill/>
          </p:spPr>
          <p:txBody>
            <a:bodyPr wrap="none" rtlCol="0">
              <a:spAutoFit/>
            </a:bodyPr>
            <a:lstStyle/>
            <a:p>
              <a:r>
                <a:rPr lang="es-MX" dirty="0">
                  <a:latin typeface="MV Boli" panose="02000500030200090000" pitchFamily="2" charset="0"/>
                  <a:cs typeface="MV Boli" panose="02000500030200090000" pitchFamily="2" charset="0"/>
                </a:rPr>
                <a:t>No</a:t>
              </a:r>
            </a:p>
          </p:txBody>
        </p:sp>
        <p:sp>
          <p:nvSpPr>
            <p:cNvPr id="10" name="CuadroTexto 9">
              <a:extLst>
                <a:ext uri="{FF2B5EF4-FFF2-40B4-BE49-F238E27FC236}">
                  <a16:creationId xmlns:a16="http://schemas.microsoft.com/office/drawing/2014/main" id="{408B351F-971D-46F1-BC37-831A2F6A79F1}"/>
                </a:ext>
              </a:extLst>
            </p:cNvPr>
            <p:cNvSpPr txBox="1"/>
            <p:nvPr/>
          </p:nvSpPr>
          <p:spPr>
            <a:xfrm>
              <a:off x="6128225" y="5347920"/>
              <a:ext cx="455574" cy="369332"/>
            </a:xfrm>
            <a:prstGeom prst="rect">
              <a:avLst/>
            </a:prstGeom>
            <a:noFill/>
          </p:spPr>
          <p:txBody>
            <a:bodyPr wrap="square" rtlCol="0">
              <a:spAutoFit/>
            </a:bodyPr>
            <a:lstStyle/>
            <a:p>
              <a:r>
                <a:rPr lang="es-MX" dirty="0">
                  <a:latin typeface="MV Boli" panose="02000500030200090000" pitchFamily="2" charset="0"/>
                  <a:cs typeface="MV Boli" panose="02000500030200090000" pitchFamily="2" charset="0"/>
                </a:rPr>
                <a:t>Si</a:t>
              </a:r>
            </a:p>
          </p:txBody>
        </p:sp>
        <p:sp>
          <p:nvSpPr>
            <p:cNvPr id="11" name="CuadroTexto 10">
              <a:extLst>
                <a:ext uri="{FF2B5EF4-FFF2-40B4-BE49-F238E27FC236}">
                  <a16:creationId xmlns:a16="http://schemas.microsoft.com/office/drawing/2014/main" id="{117DAB36-DBB4-425D-AA03-90E22F89723F}"/>
                </a:ext>
              </a:extLst>
            </p:cNvPr>
            <p:cNvSpPr txBox="1"/>
            <p:nvPr/>
          </p:nvSpPr>
          <p:spPr>
            <a:xfrm>
              <a:off x="7223521" y="3966379"/>
              <a:ext cx="2497800" cy="646331"/>
            </a:xfrm>
            <a:prstGeom prst="rect">
              <a:avLst/>
            </a:prstGeom>
            <a:noFill/>
          </p:spPr>
          <p:txBody>
            <a:bodyPr wrap="none" rtlCol="0">
              <a:spAutoFit/>
            </a:bodyPr>
            <a:lstStyle/>
            <a:p>
              <a:pPr algn="ctr"/>
              <a:r>
                <a:rPr lang="es-MX" dirty="0">
                  <a:latin typeface="MV Boli" panose="02000500030200090000" pitchFamily="2" charset="0"/>
                  <a:cs typeface="MV Boli" panose="02000500030200090000" pitchFamily="2" charset="0"/>
                </a:rPr>
                <a:t>Crea una instancia y </a:t>
              </a:r>
            </a:p>
            <a:p>
              <a:pPr algn="ctr"/>
              <a:r>
                <a:rPr lang="es-MX" dirty="0">
                  <a:latin typeface="MV Boli" panose="02000500030200090000" pitchFamily="2" charset="0"/>
                  <a:cs typeface="MV Boli" panose="02000500030200090000" pitchFamily="2" charset="0"/>
                </a:rPr>
                <a:t>la almacena</a:t>
              </a:r>
            </a:p>
          </p:txBody>
        </p:sp>
        <p:sp>
          <p:nvSpPr>
            <p:cNvPr id="12" name="CuadroTexto 11">
              <a:extLst>
                <a:ext uri="{FF2B5EF4-FFF2-40B4-BE49-F238E27FC236}">
                  <a16:creationId xmlns:a16="http://schemas.microsoft.com/office/drawing/2014/main" id="{E8CDE939-13AB-4EC3-8000-9D2D7BFDFCD4}"/>
                </a:ext>
              </a:extLst>
            </p:cNvPr>
            <p:cNvSpPr txBox="1"/>
            <p:nvPr/>
          </p:nvSpPr>
          <p:spPr>
            <a:xfrm>
              <a:off x="7242847" y="5347920"/>
              <a:ext cx="2294218" cy="369332"/>
            </a:xfrm>
            <a:prstGeom prst="rect">
              <a:avLst/>
            </a:prstGeom>
            <a:noFill/>
          </p:spPr>
          <p:txBody>
            <a:bodyPr wrap="none" rtlCol="0">
              <a:spAutoFit/>
            </a:bodyPr>
            <a:lstStyle/>
            <a:p>
              <a:r>
                <a:rPr lang="es-MX" dirty="0">
                  <a:latin typeface="MV Boli" panose="02000500030200090000" pitchFamily="2" charset="0"/>
                  <a:cs typeface="MV Boli" panose="02000500030200090000" pitchFamily="2" charset="0"/>
                </a:rPr>
                <a:t>Regresa la instancia</a:t>
              </a:r>
            </a:p>
          </p:txBody>
        </p:sp>
        <p:cxnSp>
          <p:nvCxnSpPr>
            <p:cNvPr id="13" name="Conector recto de flecha 12">
              <a:extLst>
                <a:ext uri="{FF2B5EF4-FFF2-40B4-BE49-F238E27FC236}">
                  <a16:creationId xmlns:a16="http://schemas.microsoft.com/office/drawing/2014/main" id="{C3E270DE-F8A3-4DAE-99C1-4013309D225B}"/>
                </a:ext>
              </a:extLst>
            </p:cNvPr>
            <p:cNvCxnSpPr>
              <a:stCxn id="7" idx="3"/>
              <a:endCxn id="8" idx="1"/>
            </p:cNvCxnSpPr>
            <p:nvPr/>
          </p:nvCxnSpPr>
          <p:spPr>
            <a:xfrm>
              <a:off x="3913844" y="4915494"/>
              <a:ext cx="537106" cy="0"/>
            </a:xfrm>
            <a:prstGeom prst="straightConnector1">
              <a:avLst/>
            </a:prstGeom>
            <a:ln w="76200">
              <a:solidFill>
                <a:srgbClr val="F8902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399412ED-C548-4247-A2D9-6F19E4E8DC5D}"/>
                </a:ext>
              </a:extLst>
            </p:cNvPr>
            <p:cNvCxnSpPr>
              <a:cxnSpLocks/>
              <a:stCxn id="8" idx="3"/>
              <a:endCxn id="9" idx="1"/>
            </p:cNvCxnSpPr>
            <p:nvPr/>
          </p:nvCxnSpPr>
          <p:spPr>
            <a:xfrm flipV="1">
              <a:off x="5685583" y="4289545"/>
              <a:ext cx="436892" cy="625949"/>
            </a:xfrm>
            <a:prstGeom prst="straightConnector1">
              <a:avLst/>
            </a:prstGeom>
            <a:ln w="76200">
              <a:solidFill>
                <a:srgbClr val="F89028"/>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F8F3D185-25BA-449F-B5A6-6A019E42006F}"/>
                </a:ext>
              </a:extLst>
            </p:cNvPr>
            <p:cNvCxnSpPr>
              <a:cxnSpLocks/>
              <a:stCxn id="8" idx="3"/>
              <a:endCxn id="10" idx="1"/>
            </p:cNvCxnSpPr>
            <p:nvPr/>
          </p:nvCxnSpPr>
          <p:spPr>
            <a:xfrm>
              <a:off x="5685583" y="4915494"/>
              <a:ext cx="442642" cy="617092"/>
            </a:xfrm>
            <a:prstGeom prst="straightConnector1">
              <a:avLst/>
            </a:prstGeom>
            <a:ln w="76200">
              <a:solidFill>
                <a:srgbClr val="F89028"/>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0EC21DA-283B-425C-BBBD-1D23B3E66496}"/>
                </a:ext>
              </a:extLst>
            </p:cNvPr>
            <p:cNvCxnSpPr>
              <a:cxnSpLocks/>
              <a:stCxn id="9" idx="3"/>
              <a:endCxn id="11" idx="1"/>
            </p:cNvCxnSpPr>
            <p:nvPr/>
          </p:nvCxnSpPr>
          <p:spPr>
            <a:xfrm>
              <a:off x="6611711" y="4289545"/>
              <a:ext cx="611810" cy="0"/>
            </a:xfrm>
            <a:prstGeom prst="straightConnector1">
              <a:avLst/>
            </a:prstGeom>
            <a:ln w="76200">
              <a:solidFill>
                <a:srgbClr val="F89028"/>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B10EAFC3-5116-4628-B582-E264D7093078}"/>
                </a:ext>
              </a:extLst>
            </p:cNvPr>
            <p:cNvCxnSpPr>
              <a:cxnSpLocks/>
              <a:stCxn id="10" idx="3"/>
              <a:endCxn id="12" idx="1"/>
            </p:cNvCxnSpPr>
            <p:nvPr/>
          </p:nvCxnSpPr>
          <p:spPr>
            <a:xfrm>
              <a:off x="6583799" y="5532586"/>
              <a:ext cx="659048" cy="0"/>
            </a:xfrm>
            <a:prstGeom prst="straightConnector1">
              <a:avLst/>
            </a:prstGeom>
            <a:ln w="76200">
              <a:solidFill>
                <a:srgbClr val="F89028"/>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Marcador de texto 2">
            <a:extLst>
              <a:ext uri="{FF2B5EF4-FFF2-40B4-BE49-F238E27FC236}">
                <a16:creationId xmlns:a16="http://schemas.microsoft.com/office/drawing/2014/main" id="{62BBB418-F232-4FE1-8655-36C9EC95A815}"/>
              </a:ext>
            </a:extLst>
          </p:cNvPr>
          <p:cNvSpPr txBox="1">
            <a:spLocks/>
          </p:cNvSpPr>
          <p:nvPr/>
        </p:nvSpPr>
        <p:spPr>
          <a:xfrm>
            <a:off x="2666653" y="299493"/>
            <a:ext cx="6265088" cy="68580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ctr">
              <a:buNone/>
            </a:pPr>
            <a:r>
              <a:rPr lang="es-MX" sz="4800" dirty="0">
                <a:solidFill>
                  <a:schemeClr val="accent1"/>
                </a:solidFill>
              </a:rPr>
              <a:t>Singleton</a:t>
            </a:r>
          </a:p>
        </p:txBody>
      </p:sp>
    </p:spTree>
    <p:extLst>
      <p:ext uri="{BB962C8B-B14F-4D97-AF65-F5344CB8AC3E}">
        <p14:creationId xmlns:p14="http://schemas.microsoft.com/office/powerpoint/2010/main" val="17471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FD093271-6CA2-4080-8887-AE4237B79A9A}"/>
              </a:ext>
            </a:extLst>
          </p:cNvPr>
          <p:cNvSpPr txBox="1"/>
          <p:nvPr/>
        </p:nvSpPr>
        <p:spPr>
          <a:xfrm>
            <a:off x="5022574" y="1603513"/>
            <a:ext cx="6396368" cy="3416320"/>
          </a:xfrm>
          <a:prstGeom prst="rect">
            <a:avLst/>
          </a:prstGeom>
          <a:noFill/>
        </p:spPr>
        <p:txBody>
          <a:bodyPr wrap="square" rtlCol="0">
            <a:spAutoFit/>
          </a:bodyPr>
          <a:lstStyle/>
          <a:p>
            <a:r>
              <a:rPr lang="es-MX" sz="2400" dirty="0"/>
              <a:t>Cuando…</a:t>
            </a:r>
          </a:p>
          <a:p>
            <a:pPr marL="342900" indent="-342900">
              <a:buFont typeface="Wingdings" panose="05000000000000000000" pitchFamily="2" charset="2"/>
              <a:buChar char="ü"/>
            </a:pPr>
            <a:r>
              <a:rPr lang="es-ES" altLang="es-MX" sz="2400" dirty="0">
                <a:solidFill>
                  <a:srgbClr val="212121"/>
                </a:solidFill>
              </a:rPr>
              <a:t>Queramos controlar el acceso concurrente a un recurso compartido </a:t>
            </a:r>
          </a:p>
          <a:p>
            <a:endParaRPr lang="es-ES" altLang="es-MX" sz="2400" dirty="0">
              <a:solidFill>
                <a:srgbClr val="212121"/>
              </a:solidFill>
            </a:endParaRPr>
          </a:p>
          <a:p>
            <a:pPr marL="342900" indent="-342900">
              <a:buFont typeface="Wingdings" panose="05000000000000000000" pitchFamily="2" charset="2"/>
              <a:buChar char="ü"/>
            </a:pPr>
            <a:r>
              <a:rPr lang="es-ES" altLang="es-MX" sz="2400" dirty="0">
                <a:solidFill>
                  <a:srgbClr val="212121"/>
                </a:solidFill>
              </a:rPr>
              <a:t>Se necesite un punto de acceso global para el recurso desde múltiples o diferentes partes del sistema </a:t>
            </a:r>
          </a:p>
          <a:p>
            <a:endParaRPr lang="es-ES" altLang="es-MX" sz="2400" dirty="0">
              <a:solidFill>
                <a:srgbClr val="212121"/>
              </a:solidFill>
            </a:endParaRPr>
          </a:p>
          <a:p>
            <a:pPr marL="342900" indent="-342900">
              <a:buFont typeface="Wingdings" panose="05000000000000000000" pitchFamily="2" charset="2"/>
              <a:buChar char="ü"/>
            </a:pPr>
            <a:r>
              <a:rPr lang="es-ES" altLang="es-MX" sz="2400" dirty="0">
                <a:solidFill>
                  <a:srgbClr val="212121"/>
                </a:solidFill>
              </a:rPr>
              <a:t>Necesite tener sólo un objeto</a:t>
            </a:r>
            <a:r>
              <a:rPr lang="es-ES" altLang="es-MX" sz="2400" dirty="0"/>
              <a:t> </a:t>
            </a:r>
          </a:p>
        </p:txBody>
      </p:sp>
      <p:sp>
        <p:nvSpPr>
          <p:cNvPr id="28" name="Título 27">
            <a:extLst>
              <a:ext uri="{FF2B5EF4-FFF2-40B4-BE49-F238E27FC236}">
                <a16:creationId xmlns:a16="http://schemas.microsoft.com/office/drawing/2014/main" id="{B0CB07B6-66FC-4C5E-8B2F-386FFF30D763}"/>
              </a:ext>
            </a:extLst>
          </p:cNvPr>
          <p:cNvSpPr>
            <a:spLocks noGrp="1"/>
          </p:cNvSpPr>
          <p:nvPr>
            <p:ph type="title"/>
          </p:nvPr>
        </p:nvSpPr>
        <p:spPr/>
        <p:txBody>
          <a:bodyPr/>
          <a:lstStyle/>
          <a:p>
            <a:r>
              <a:rPr lang="es-MX" dirty="0"/>
              <a:t>Aplicabilidad</a:t>
            </a:r>
          </a:p>
        </p:txBody>
      </p:sp>
      <p:sp>
        <p:nvSpPr>
          <p:cNvPr id="29" name="Rectángulo 28">
            <a:extLst>
              <a:ext uri="{FF2B5EF4-FFF2-40B4-BE49-F238E27FC236}">
                <a16:creationId xmlns:a16="http://schemas.microsoft.com/office/drawing/2014/main" id="{32850624-55FB-451C-B876-29975163DACC}"/>
              </a:ext>
            </a:extLst>
          </p:cNvPr>
          <p:cNvSpPr/>
          <p:nvPr/>
        </p:nvSpPr>
        <p:spPr>
          <a:xfrm>
            <a:off x="226023" y="5499652"/>
            <a:ext cx="4968829" cy="523220"/>
          </a:xfrm>
          <a:prstGeom prst="rect">
            <a:avLst/>
          </a:prstGeom>
        </p:spPr>
        <p:txBody>
          <a:bodyPr wrap="square">
            <a:spAutoFit/>
          </a:bodyPr>
          <a:lstStyle/>
          <a:p>
            <a:r>
              <a:rPr lang="es-MX" sz="2800" dirty="0"/>
              <a:t>¿Cuándo podemos utilizarlo?</a:t>
            </a:r>
          </a:p>
        </p:txBody>
      </p:sp>
    </p:spTree>
    <p:extLst>
      <p:ext uri="{BB962C8B-B14F-4D97-AF65-F5344CB8AC3E}">
        <p14:creationId xmlns:p14="http://schemas.microsoft.com/office/powerpoint/2010/main" val="108491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920CA49-8A97-4321-AD35-79F6078F5171}"/>
              </a:ext>
            </a:extLst>
          </p:cNvPr>
          <p:cNvPicPr>
            <a:picLocks noChangeAspect="1"/>
          </p:cNvPicPr>
          <p:nvPr/>
        </p:nvPicPr>
        <p:blipFill>
          <a:blip r:embed="rId2"/>
          <a:stretch>
            <a:fillRect/>
          </a:stretch>
        </p:blipFill>
        <p:spPr>
          <a:xfrm>
            <a:off x="143413" y="1590260"/>
            <a:ext cx="5127304" cy="3606905"/>
          </a:xfrm>
          <a:prstGeom prst="rect">
            <a:avLst/>
          </a:prstGeom>
        </p:spPr>
      </p:pic>
      <p:sp>
        <p:nvSpPr>
          <p:cNvPr id="7" name="CuadroTexto 6">
            <a:extLst>
              <a:ext uri="{FF2B5EF4-FFF2-40B4-BE49-F238E27FC236}">
                <a16:creationId xmlns:a16="http://schemas.microsoft.com/office/drawing/2014/main" id="{D82DF88A-C884-438C-9267-1F854729C77C}"/>
              </a:ext>
            </a:extLst>
          </p:cNvPr>
          <p:cNvSpPr txBox="1"/>
          <p:nvPr/>
        </p:nvSpPr>
        <p:spPr>
          <a:xfrm>
            <a:off x="5380383" y="1822471"/>
            <a:ext cx="6705600" cy="2215991"/>
          </a:xfrm>
          <a:prstGeom prst="rect">
            <a:avLst/>
          </a:prstGeom>
          <a:noFill/>
        </p:spPr>
        <p:txBody>
          <a:bodyPr wrap="square" rtlCol="0">
            <a:spAutoFit/>
          </a:bodyPr>
          <a:lstStyle/>
          <a:p>
            <a:r>
              <a:rPr lang="es-MX" sz="2000" dirty="0">
                <a:latin typeface="Calibri" panose="020F0502020204030204" pitchFamily="34" charset="0"/>
                <a:cs typeface="Calibri" panose="020F0502020204030204" pitchFamily="34" charset="0"/>
              </a:rPr>
              <a:t>El patrón tiene un único participante, que es la clase Singleton:</a:t>
            </a:r>
          </a:p>
          <a:p>
            <a:endParaRPr lang="es-MX" sz="2000" dirty="0">
              <a:latin typeface="Calibri" panose="020F0502020204030204" pitchFamily="34" charset="0"/>
              <a:cs typeface="Calibri" panose="020F0502020204030204" pitchFamily="34" charset="0"/>
            </a:endParaRPr>
          </a:p>
          <a:p>
            <a:r>
              <a:rPr lang="es-MX" sz="2000" dirty="0">
                <a:latin typeface="Calibri" panose="020F0502020204030204" pitchFamily="34" charset="0"/>
                <a:cs typeface="Calibri" panose="020F0502020204030204" pitchFamily="34" charset="0"/>
              </a:rPr>
              <a:t>Define una operación estática que permite que los clientes accedan a su única instancia.</a:t>
            </a:r>
          </a:p>
          <a:p>
            <a:endParaRPr lang="es-MX" sz="2000" dirty="0">
              <a:latin typeface="Calibri" panose="020F0502020204030204" pitchFamily="34" charset="0"/>
              <a:cs typeface="Calibri" panose="020F0502020204030204" pitchFamily="34" charset="0"/>
            </a:endParaRPr>
          </a:p>
          <a:p>
            <a:r>
              <a:rPr lang="es-MX" sz="2000" dirty="0">
                <a:latin typeface="Calibri" panose="020F0502020204030204" pitchFamily="34" charset="0"/>
                <a:cs typeface="Calibri" panose="020F0502020204030204" pitchFamily="34" charset="0"/>
              </a:rPr>
              <a:t>Puede ser responsable de crear su única instancia</a:t>
            </a:r>
            <a:r>
              <a:rPr lang="es-MX" dirty="0">
                <a:latin typeface="Calibri" panose="020F0502020204030204" pitchFamily="34" charset="0"/>
                <a:cs typeface="Calibri" panose="020F0502020204030204" pitchFamily="34" charset="0"/>
              </a:rPr>
              <a:t>.</a:t>
            </a:r>
          </a:p>
          <a:p>
            <a:endParaRPr lang="es-MX" dirty="0"/>
          </a:p>
        </p:txBody>
      </p:sp>
      <p:sp>
        <p:nvSpPr>
          <p:cNvPr id="8" name="Marcador de texto 2">
            <a:extLst>
              <a:ext uri="{FF2B5EF4-FFF2-40B4-BE49-F238E27FC236}">
                <a16:creationId xmlns:a16="http://schemas.microsoft.com/office/drawing/2014/main" id="{0A43FA60-3E0D-4A6F-A52C-DB22A67098F8}"/>
              </a:ext>
            </a:extLst>
          </p:cNvPr>
          <p:cNvSpPr txBox="1">
            <a:spLocks/>
          </p:cNvSpPr>
          <p:nvPr/>
        </p:nvSpPr>
        <p:spPr>
          <a:xfrm>
            <a:off x="5270717" y="502222"/>
            <a:ext cx="6265088" cy="68580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r>
              <a:rPr lang="es-MX" sz="3600" dirty="0">
                <a:solidFill>
                  <a:schemeClr val="accent1"/>
                </a:solidFill>
              </a:rPr>
              <a:t>Estructura y participantes</a:t>
            </a:r>
          </a:p>
        </p:txBody>
      </p:sp>
    </p:spTree>
    <p:extLst>
      <p:ext uri="{BB962C8B-B14F-4D97-AF65-F5344CB8AC3E}">
        <p14:creationId xmlns:p14="http://schemas.microsoft.com/office/powerpoint/2010/main" val="58607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DAB377-0850-4ED5-8E84-ACB713C11431}"/>
              </a:ext>
            </a:extLst>
          </p:cNvPr>
          <p:cNvSpPr>
            <a:spLocks noGrp="1"/>
          </p:cNvSpPr>
          <p:nvPr>
            <p:ph type="title"/>
          </p:nvPr>
        </p:nvSpPr>
        <p:spPr/>
        <p:txBody>
          <a:bodyPr/>
          <a:lstStyle/>
          <a:p>
            <a:r>
              <a:rPr lang="es-MX" dirty="0"/>
              <a:t>¿Qué aporta?</a:t>
            </a:r>
          </a:p>
        </p:txBody>
      </p:sp>
      <p:sp>
        <p:nvSpPr>
          <p:cNvPr id="3" name="Marcador de texto 2">
            <a:extLst>
              <a:ext uri="{FF2B5EF4-FFF2-40B4-BE49-F238E27FC236}">
                <a16:creationId xmlns:a16="http://schemas.microsoft.com/office/drawing/2014/main" id="{62FDC7F2-3322-46F6-9F13-8E32B90FE354}"/>
              </a:ext>
            </a:extLst>
          </p:cNvPr>
          <p:cNvSpPr>
            <a:spLocks noGrp="1"/>
          </p:cNvSpPr>
          <p:nvPr>
            <p:ph type="body" idx="1"/>
          </p:nvPr>
        </p:nvSpPr>
        <p:spPr>
          <a:xfrm>
            <a:off x="5302672" y="342667"/>
            <a:ext cx="6265088" cy="685800"/>
          </a:xfrm>
        </p:spPr>
        <p:txBody>
          <a:bodyPr/>
          <a:lstStyle/>
          <a:p>
            <a:r>
              <a:rPr lang="es-MX" dirty="0"/>
              <a:t>Aspectos Positivos</a:t>
            </a:r>
          </a:p>
        </p:txBody>
      </p:sp>
      <p:sp>
        <p:nvSpPr>
          <p:cNvPr id="4" name="Marcador de contenido 3">
            <a:extLst>
              <a:ext uri="{FF2B5EF4-FFF2-40B4-BE49-F238E27FC236}">
                <a16:creationId xmlns:a16="http://schemas.microsoft.com/office/drawing/2014/main" id="{F594D773-C94A-486A-BF6C-61F734254D44}"/>
              </a:ext>
            </a:extLst>
          </p:cNvPr>
          <p:cNvSpPr>
            <a:spLocks noGrp="1"/>
          </p:cNvSpPr>
          <p:nvPr>
            <p:ph sz="half" idx="2"/>
          </p:nvPr>
        </p:nvSpPr>
        <p:spPr>
          <a:xfrm>
            <a:off x="5302672" y="1197331"/>
            <a:ext cx="6264350" cy="3414426"/>
          </a:xfrm>
        </p:spPr>
        <p:txBody>
          <a:bodyPr>
            <a:normAutofit fontScale="85000" lnSpcReduction="20000"/>
          </a:bodyPr>
          <a:lstStyle/>
          <a:p>
            <a:r>
              <a:rPr lang="es-MX" sz="2100" dirty="0">
                <a:cs typeface="Calibri" panose="020F0502020204030204" pitchFamily="34" charset="0"/>
              </a:rPr>
              <a:t>Acceso controlado a la única instancia que existe de la clase ya que se encuentra encapsulada dentro de la propia clase.</a:t>
            </a:r>
          </a:p>
          <a:p>
            <a:r>
              <a:rPr lang="es-MX" sz="2100" dirty="0">
                <a:cs typeface="Calibri" panose="020F0502020204030204" pitchFamily="34" charset="0"/>
              </a:rPr>
              <a:t>Reduce el espacio de nombres que utilizamos ya que evita no tener que usar variables globales que almacenen las instancias.</a:t>
            </a:r>
          </a:p>
          <a:p>
            <a:r>
              <a:rPr lang="es-MX" sz="2100" dirty="0">
                <a:cs typeface="Calibri" panose="020F0502020204030204" pitchFamily="34" charset="0"/>
              </a:rPr>
              <a:t>El patrón permite fácilmente configurar un número variable de instancias, de 1 a N.</a:t>
            </a:r>
          </a:p>
          <a:p>
            <a:r>
              <a:rPr lang="es-MX" sz="2100" dirty="0">
                <a:cs typeface="Calibri" panose="020F0502020204030204" pitchFamily="34" charset="0"/>
              </a:rPr>
              <a:t>Permite el refinamiento de operaciones.</a:t>
            </a:r>
          </a:p>
          <a:p>
            <a:r>
              <a:rPr lang="es-MX" sz="2100" dirty="0">
                <a:cs typeface="Calibri" panose="020F0502020204030204" pitchFamily="34" charset="0"/>
              </a:rPr>
              <a:t>Mayor flexibilidad que las operaciones de clase.</a:t>
            </a:r>
          </a:p>
          <a:p>
            <a:endParaRPr lang="es-MX" dirty="0">
              <a:latin typeface="Calibri" panose="020F0502020204030204" pitchFamily="34" charset="0"/>
              <a:cs typeface="Calibri" panose="020F0502020204030204" pitchFamily="34" charset="0"/>
            </a:endParaRPr>
          </a:p>
        </p:txBody>
      </p:sp>
      <p:sp>
        <p:nvSpPr>
          <p:cNvPr id="5" name="Marcador de texto 4">
            <a:extLst>
              <a:ext uri="{FF2B5EF4-FFF2-40B4-BE49-F238E27FC236}">
                <a16:creationId xmlns:a16="http://schemas.microsoft.com/office/drawing/2014/main" id="{C9A80749-DFE4-4A29-8EDA-C1B00C5160F2}"/>
              </a:ext>
            </a:extLst>
          </p:cNvPr>
          <p:cNvSpPr>
            <a:spLocks noGrp="1"/>
          </p:cNvSpPr>
          <p:nvPr>
            <p:ph type="body" sz="quarter" idx="3"/>
          </p:nvPr>
        </p:nvSpPr>
        <p:spPr>
          <a:xfrm>
            <a:off x="5403849" y="4651513"/>
            <a:ext cx="5980185" cy="685800"/>
          </a:xfrm>
        </p:spPr>
        <p:txBody>
          <a:bodyPr/>
          <a:lstStyle/>
          <a:p>
            <a:r>
              <a:rPr lang="es-MX" dirty="0"/>
              <a:t>ASPECTOS NEGATIVOS</a:t>
            </a:r>
          </a:p>
        </p:txBody>
      </p:sp>
      <p:sp>
        <p:nvSpPr>
          <p:cNvPr id="6" name="Marcador de contenido 5">
            <a:extLst>
              <a:ext uri="{FF2B5EF4-FFF2-40B4-BE49-F238E27FC236}">
                <a16:creationId xmlns:a16="http://schemas.microsoft.com/office/drawing/2014/main" id="{4CA39AD7-3948-4992-99E7-B247E5972D92}"/>
              </a:ext>
            </a:extLst>
          </p:cNvPr>
          <p:cNvSpPr>
            <a:spLocks noGrp="1"/>
          </p:cNvSpPr>
          <p:nvPr>
            <p:ph sz="quarter" idx="4"/>
          </p:nvPr>
        </p:nvSpPr>
        <p:spPr>
          <a:xfrm>
            <a:off x="5486399" y="5337313"/>
            <a:ext cx="5897635" cy="1245705"/>
          </a:xfrm>
        </p:spPr>
        <p:txBody>
          <a:bodyPr>
            <a:normAutofit/>
          </a:bodyPr>
          <a:lstStyle/>
          <a:p>
            <a:r>
              <a:rPr lang="es-MX" dirty="0"/>
              <a:t>Los Singletons mantienen el estado hasta la finalización del programa.</a:t>
            </a:r>
          </a:p>
          <a:p>
            <a:r>
              <a:rPr lang="es-MX" dirty="0"/>
              <a:t>Promueve el acoplamiento fuerte entre clases</a:t>
            </a:r>
          </a:p>
          <a:p>
            <a:endParaRPr lang="es-MX" dirty="0"/>
          </a:p>
        </p:txBody>
      </p:sp>
    </p:spTree>
    <p:extLst>
      <p:ext uri="{BB962C8B-B14F-4D97-AF65-F5344CB8AC3E}">
        <p14:creationId xmlns:p14="http://schemas.microsoft.com/office/powerpoint/2010/main" val="30075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37145F-12A5-4B7A-BDF5-00C604D71E58}"/>
              </a:ext>
            </a:extLst>
          </p:cNvPr>
          <p:cNvSpPr>
            <a:spLocks noChangeArrowheads="1"/>
          </p:cNvSpPr>
          <p:nvPr/>
        </p:nvSpPr>
        <p:spPr bwMode="auto">
          <a:xfrm>
            <a:off x="530824" y="2008527"/>
            <a:ext cx="10585205" cy="3877985"/>
          </a:xfrm>
          <a:prstGeom prst="rect">
            <a:avLst/>
          </a:prstGeom>
          <a:noFill/>
          <a:ln>
            <a:noFill/>
          </a:ln>
          <a:effectLst/>
        </p:spPr>
        <p:txBody>
          <a:bodyPr vert="horz" wrap="non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MX" b="0" i="0" u="none" strike="noStrike" cap="none" normalizeH="0" baseline="0" dirty="0">
                <a:ln>
                  <a:noFill/>
                </a:ln>
                <a:solidFill>
                  <a:srgbClr val="212121"/>
                </a:solidFill>
                <a:effectLst/>
                <a:cs typeface="Arial" panose="020B0604020202020204" pitchFamily="34" charset="0"/>
              </a:rPr>
              <a:t>La clase de registro y sus subclases (punto de acceso global para la clase de registro para enviar </a:t>
            </a:r>
          </a:p>
          <a:p>
            <a:pPr marR="0" lvl="0" algn="l" defTabSz="914400" rtl="0" eaLnBrk="0" fontAlgn="base" latinLnBrk="0" hangingPunct="0">
              <a:lnSpc>
                <a:spcPct val="100000"/>
              </a:lnSpc>
              <a:spcBef>
                <a:spcPct val="0"/>
              </a:spcBef>
              <a:spcAft>
                <a:spcPct val="0"/>
              </a:spcAft>
              <a:buClrTx/>
              <a:buSzTx/>
              <a:tabLst/>
            </a:pPr>
            <a:r>
              <a:rPr lang="es-ES" altLang="es-MX" dirty="0">
                <a:solidFill>
                  <a:srgbClr val="212121"/>
                </a:solidFill>
                <a:cs typeface="Arial" panose="020B0604020202020204" pitchFamily="34" charset="0"/>
              </a:rPr>
              <a:t>     </a:t>
            </a:r>
            <a:r>
              <a:rPr kumimoji="0" lang="es-ES" altLang="es-MX" b="0" i="0" u="none" strike="noStrike" cap="none" normalizeH="0" baseline="0" dirty="0">
                <a:ln>
                  <a:noFill/>
                </a:ln>
                <a:solidFill>
                  <a:srgbClr val="212121"/>
                </a:solidFill>
                <a:effectLst/>
                <a:cs typeface="Arial" panose="020B0604020202020204" pitchFamily="34" charset="0"/>
              </a:rPr>
              <a:t>mensajes al registro)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ES" altLang="es-MX" b="0" i="0" u="none" strike="noStrike" cap="none" normalizeH="0" baseline="0" dirty="0">
              <a:ln>
                <a:noFill/>
              </a:ln>
              <a:solidFill>
                <a:srgbClr val="212121"/>
              </a:solidFill>
              <a:effectLst/>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MX" b="0" i="0" u="none" strike="noStrike" cap="none" normalizeH="0" baseline="0" dirty="0">
                <a:ln>
                  <a:noFill/>
                </a:ln>
                <a:solidFill>
                  <a:srgbClr val="212121"/>
                </a:solidFill>
                <a:effectLst/>
                <a:cs typeface="Arial" panose="020B0604020202020204" pitchFamily="34" charset="0"/>
              </a:rPr>
              <a:t>Spooler de impresora (su aplicación sólo debe tener una única instancia del spooler para evitar </a:t>
            </a:r>
          </a:p>
          <a:p>
            <a:pPr marR="0" lvl="0" algn="l" defTabSz="914400" rtl="0" eaLnBrk="0" fontAlgn="base" latinLnBrk="0" hangingPunct="0">
              <a:lnSpc>
                <a:spcPct val="100000"/>
              </a:lnSpc>
              <a:spcBef>
                <a:spcPct val="0"/>
              </a:spcBef>
              <a:spcAft>
                <a:spcPct val="0"/>
              </a:spcAft>
              <a:buClrTx/>
              <a:buSzTx/>
              <a:tabLst/>
            </a:pPr>
            <a:r>
              <a:rPr lang="es-ES" altLang="es-MX" dirty="0">
                <a:solidFill>
                  <a:srgbClr val="212121"/>
                </a:solidFill>
                <a:cs typeface="Arial" panose="020B0604020202020204" pitchFamily="34" charset="0"/>
              </a:rPr>
              <a:t>     </a:t>
            </a:r>
            <a:r>
              <a:rPr kumimoji="0" lang="es-ES" altLang="es-MX" b="0" i="0" u="none" strike="noStrike" cap="none" normalizeH="0" baseline="0" dirty="0">
                <a:ln>
                  <a:noFill/>
                </a:ln>
                <a:solidFill>
                  <a:srgbClr val="212121"/>
                </a:solidFill>
                <a:effectLst/>
                <a:cs typeface="Arial" panose="020B0604020202020204" pitchFamily="34" charset="0"/>
              </a:rPr>
              <a:t>tener una solicitud en conflicto para el mismo recurso)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ES" altLang="es-MX" b="0" i="0" u="none" strike="noStrike" cap="none" normalizeH="0" baseline="0" dirty="0">
              <a:ln>
                <a:noFill/>
              </a:ln>
              <a:solidFill>
                <a:srgbClr val="212121"/>
              </a:solidFill>
              <a:effectLst/>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MX" b="0" i="0" u="none" strike="noStrike" cap="none" normalizeH="0" baseline="0" dirty="0">
                <a:ln>
                  <a:noFill/>
                </a:ln>
                <a:solidFill>
                  <a:srgbClr val="212121"/>
                </a:solidFill>
                <a:effectLst/>
                <a:cs typeface="Arial" panose="020B0604020202020204" pitchFamily="34" charset="0"/>
              </a:rPr>
              <a:t>Administrar una conexión a una base de datos Administrador de </a:t>
            </a:r>
          </a:p>
          <a:p>
            <a:pPr marR="0" lvl="0" algn="l" defTabSz="914400" rtl="0" eaLnBrk="0" fontAlgn="base" latinLnBrk="0" hangingPunct="0">
              <a:lnSpc>
                <a:spcPct val="100000"/>
              </a:lnSpc>
              <a:spcBef>
                <a:spcPct val="0"/>
              </a:spcBef>
              <a:spcAft>
                <a:spcPct val="0"/>
              </a:spcAft>
              <a:buClrTx/>
              <a:buSzTx/>
              <a:tabLst/>
            </a:pPr>
            <a:r>
              <a:rPr kumimoji="0" lang="es-ES" altLang="es-MX" b="0" i="0" u="none" strike="noStrike" cap="none" normalizeH="0" baseline="0" dirty="0">
                <a:ln>
                  <a:noFill/>
                </a:ln>
                <a:solidFill>
                  <a:srgbClr val="212121"/>
                </a:solidFill>
                <a:effectLst/>
                <a:cs typeface="Arial" panose="020B0604020202020204" pitchFamily="34" charset="0"/>
              </a:rPr>
              <a:t>     archivos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ES" altLang="es-MX" b="0" i="0" u="none" strike="noStrike" cap="none" normalizeH="0" baseline="0" dirty="0">
              <a:ln>
                <a:noFill/>
              </a:ln>
              <a:solidFill>
                <a:srgbClr val="212121"/>
              </a:solidFill>
              <a:effectLst/>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MX" b="0" i="0" u="none" strike="noStrike" cap="none" normalizeH="0" baseline="0" dirty="0">
                <a:ln>
                  <a:noFill/>
                </a:ln>
                <a:solidFill>
                  <a:srgbClr val="212121"/>
                </a:solidFill>
                <a:effectLst/>
                <a:cs typeface="Arial" panose="020B0604020202020204" pitchFamily="34" charset="0"/>
              </a:rPr>
              <a:t>Recuperación y almacenamiento de información en archivos de</a:t>
            </a:r>
          </a:p>
          <a:p>
            <a:pPr marR="0" lvl="0" algn="l" defTabSz="914400" rtl="0" eaLnBrk="0" fontAlgn="base" latinLnBrk="0" hangingPunct="0">
              <a:lnSpc>
                <a:spcPct val="100000"/>
              </a:lnSpc>
              <a:spcBef>
                <a:spcPct val="0"/>
              </a:spcBef>
              <a:spcAft>
                <a:spcPct val="0"/>
              </a:spcAft>
              <a:buClrTx/>
              <a:buSzTx/>
              <a:tabLst/>
            </a:pPr>
            <a:r>
              <a:rPr kumimoji="0" lang="es-ES" altLang="es-MX" b="0" i="0" u="none" strike="noStrike" cap="none" normalizeH="0" baseline="0" dirty="0">
                <a:ln>
                  <a:noFill/>
                </a:ln>
                <a:solidFill>
                  <a:srgbClr val="212121"/>
                </a:solidFill>
                <a:effectLst/>
                <a:cs typeface="Arial" panose="020B0604020202020204" pitchFamily="34" charset="0"/>
              </a:rPr>
              <a:t>     configuración externos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ES" altLang="es-MX" b="0" i="0" u="none" strike="noStrike" cap="none" normalizeH="0" baseline="0" dirty="0">
              <a:ln>
                <a:noFill/>
              </a:ln>
              <a:solidFill>
                <a:srgbClr val="212121"/>
              </a:solidFill>
              <a:effectLst/>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MX" b="0" i="0" u="none" strike="noStrike" cap="none" normalizeH="0" baseline="0" dirty="0">
                <a:ln>
                  <a:noFill/>
                </a:ln>
                <a:solidFill>
                  <a:srgbClr val="212121"/>
                </a:solidFill>
                <a:effectLst/>
                <a:cs typeface="Arial" panose="020B0604020202020204" pitchFamily="34" charset="0"/>
              </a:rPr>
              <a:t>Almacenamiento de algunos estados globales (idioma del usuario,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MX" b="0" i="0" u="none" strike="noStrike" cap="none" normalizeH="0" baseline="0" dirty="0">
                <a:ln>
                  <a:noFill/>
                </a:ln>
                <a:solidFill>
                  <a:srgbClr val="212121"/>
                </a:solidFill>
                <a:effectLst/>
                <a:cs typeface="Arial" panose="020B0604020202020204" pitchFamily="34" charset="0"/>
              </a:rPr>
              <a:t> hora, zona horaria, ruta de la aplicación, etc.)</a:t>
            </a:r>
            <a:r>
              <a:rPr kumimoji="0" lang="es-ES" altLang="es-MX" b="0" i="0" u="none" strike="noStrike" cap="none" normalizeH="0" baseline="0" dirty="0">
                <a:ln>
                  <a:noFill/>
                </a:ln>
                <a:solidFill>
                  <a:schemeClr val="tx1"/>
                </a:solidFill>
                <a:effectLst/>
                <a:cs typeface="Arial" panose="020B0604020202020204" pitchFamily="34" charset="0"/>
              </a:rPr>
              <a:t> </a:t>
            </a:r>
          </a:p>
        </p:txBody>
      </p:sp>
      <p:sp>
        <p:nvSpPr>
          <p:cNvPr id="3" name="Título 1">
            <a:extLst>
              <a:ext uri="{FF2B5EF4-FFF2-40B4-BE49-F238E27FC236}">
                <a16:creationId xmlns:a16="http://schemas.microsoft.com/office/drawing/2014/main" id="{14541B36-22B4-442C-A894-78B05B6B146B}"/>
              </a:ext>
            </a:extLst>
          </p:cNvPr>
          <p:cNvSpPr txBox="1">
            <a:spLocks/>
          </p:cNvSpPr>
          <p:nvPr/>
        </p:nvSpPr>
        <p:spPr>
          <a:xfrm>
            <a:off x="530824" y="1090968"/>
            <a:ext cx="3471333" cy="631815"/>
          </a:xfrm>
          <a:prstGeom prst="rect">
            <a:avLst/>
          </a:prstGeom>
        </p:spPr>
        <p:txBody>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r>
              <a:rPr lang="es-MX" dirty="0">
                <a:solidFill>
                  <a:schemeClr val="accent1"/>
                </a:solidFill>
                <a:latin typeface="+mn-lt"/>
              </a:rPr>
              <a:t>Aplicaciones </a:t>
            </a:r>
          </a:p>
        </p:txBody>
      </p:sp>
      <p:pic>
        <p:nvPicPr>
          <p:cNvPr id="1026" name="Picture 2" descr="Resultado de imagen para singleton pattern">
            <a:extLst>
              <a:ext uri="{FF2B5EF4-FFF2-40B4-BE49-F238E27FC236}">
                <a16:creationId xmlns:a16="http://schemas.microsoft.com/office/drawing/2014/main" id="{D38B342B-AC5B-4876-B83B-EDDFD4F24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08005">
            <a:off x="7957646" y="3658962"/>
            <a:ext cx="3903499" cy="292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19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CFFC7D1-2AD7-4CDE-A697-557751BE9AB6}"/>
              </a:ext>
            </a:extLst>
          </p:cNvPr>
          <p:cNvSpPr txBox="1"/>
          <p:nvPr/>
        </p:nvSpPr>
        <p:spPr>
          <a:xfrm>
            <a:off x="702366" y="2213114"/>
            <a:ext cx="10495722" cy="2308324"/>
          </a:xfrm>
          <a:prstGeom prst="rect">
            <a:avLst/>
          </a:prstGeom>
          <a:noFill/>
        </p:spPr>
        <p:txBody>
          <a:bodyPr wrap="square" rtlCol="0">
            <a:spAutoFit/>
          </a:bodyPr>
          <a:lstStyle/>
          <a:p>
            <a:r>
              <a:rPr lang="es-MX" dirty="0"/>
              <a:t>Abstract Factory:  muchas veces son implementados mediante singleton, ya que normalmente deben ser accesibles públicamente y debe haber una única instancia que controle la creación de objetos.</a:t>
            </a:r>
          </a:p>
          <a:p>
            <a:endParaRPr lang="es-MX" dirty="0"/>
          </a:p>
          <a:p>
            <a:r>
              <a:rPr lang="es-MX" dirty="0"/>
              <a:t>Monostate:  es similar al singleton, pero en lugar de controlar el instanciado de una clase, asegura que todas las instancias tengan un estado común, haciendo que todos sus miembros sean de la clase.</a:t>
            </a:r>
          </a:p>
          <a:p>
            <a:endParaRPr lang="es-MX" dirty="0"/>
          </a:p>
        </p:txBody>
      </p:sp>
      <p:sp>
        <p:nvSpPr>
          <p:cNvPr id="4" name="Marcador de texto 2">
            <a:extLst>
              <a:ext uri="{FF2B5EF4-FFF2-40B4-BE49-F238E27FC236}">
                <a16:creationId xmlns:a16="http://schemas.microsoft.com/office/drawing/2014/main" id="{750D5614-4B33-473D-B26C-681B9E03DD11}"/>
              </a:ext>
            </a:extLst>
          </p:cNvPr>
          <p:cNvSpPr txBox="1">
            <a:spLocks/>
          </p:cNvSpPr>
          <p:nvPr/>
        </p:nvSpPr>
        <p:spPr>
          <a:xfrm>
            <a:off x="2817683" y="701005"/>
            <a:ext cx="6265088" cy="68580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ctr">
              <a:buNone/>
            </a:pPr>
            <a:r>
              <a:rPr lang="es-MX" sz="3600" dirty="0">
                <a:solidFill>
                  <a:schemeClr val="accent1"/>
                </a:solidFill>
              </a:rPr>
              <a:t>Patrones relacionados</a:t>
            </a:r>
          </a:p>
        </p:txBody>
      </p:sp>
    </p:spTree>
    <p:extLst>
      <p:ext uri="{BB962C8B-B14F-4D97-AF65-F5344CB8AC3E}">
        <p14:creationId xmlns:p14="http://schemas.microsoft.com/office/powerpoint/2010/main" val="245054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2">
            <a:extLst>
              <a:ext uri="{FF2B5EF4-FFF2-40B4-BE49-F238E27FC236}">
                <a16:creationId xmlns:a16="http://schemas.microsoft.com/office/drawing/2014/main" id="{2F3C1135-F388-4E47-A504-1C16F1634444}"/>
              </a:ext>
            </a:extLst>
          </p:cNvPr>
          <p:cNvSpPr txBox="1">
            <a:spLocks/>
          </p:cNvSpPr>
          <p:nvPr/>
        </p:nvSpPr>
        <p:spPr>
          <a:xfrm>
            <a:off x="3769150" y="515473"/>
            <a:ext cx="6265088" cy="68580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r>
              <a:rPr lang="es-MX" sz="3600" dirty="0">
                <a:solidFill>
                  <a:schemeClr val="accent1"/>
                </a:solidFill>
              </a:rPr>
              <a:t>Ejemplo SINGLETON</a:t>
            </a:r>
          </a:p>
        </p:txBody>
      </p:sp>
      <p:pic>
        <p:nvPicPr>
          <p:cNvPr id="3" name="Imagen 2">
            <a:extLst>
              <a:ext uri="{FF2B5EF4-FFF2-40B4-BE49-F238E27FC236}">
                <a16:creationId xmlns:a16="http://schemas.microsoft.com/office/drawing/2014/main" id="{7B095253-38FE-4DEE-A05A-AE60A27A3A6B}"/>
              </a:ext>
            </a:extLst>
          </p:cNvPr>
          <p:cNvPicPr>
            <a:picLocks noChangeAspect="1"/>
          </p:cNvPicPr>
          <p:nvPr/>
        </p:nvPicPr>
        <p:blipFill>
          <a:blip r:embed="rId2"/>
          <a:stretch>
            <a:fillRect/>
          </a:stretch>
        </p:blipFill>
        <p:spPr>
          <a:xfrm>
            <a:off x="545601" y="1834608"/>
            <a:ext cx="10678989" cy="4851077"/>
          </a:xfrm>
          <a:prstGeom prst="rect">
            <a:avLst/>
          </a:prstGeom>
        </p:spPr>
      </p:pic>
    </p:spTree>
    <p:extLst>
      <p:ext uri="{BB962C8B-B14F-4D97-AF65-F5344CB8AC3E}">
        <p14:creationId xmlns:p14="http://schemas.microsoft.com/office/powerpoint/2010/main" val="635991933"/>
      </p:ext>
    </p:extLst>
  </p:cSld>
  <p:clrMapOvr>
    <a:masterClrMapping/>
  </p:clrMapOvr>
</p:sld>
</file>

<file path=ppt/theme/theme1.xml><?xml version="1.0" encoding="utf-8"?>
<a:theme xmlns:a="http://schemas.openxmlformats.org/drawingml/2006/main" name="Atlas">
  <a:themeElements>
    <a:clrScheme name="Personalizado 1">
      <a:dk1>
        <a:sysClr val="windowText" lastClr="000000"/>
      </a:dk1>
      <a:lt1>
        <a:sysClr val="window" lastClr="FFFFFF"/>
      </a:lt1>
      <a:dk2>
        <a:srgbClr val="454545"/>
      </a:dk2>
      <a:lt2>
        <a:srgbClr val="E0E0E0"/>
      </a:lt2>
      <a:accent1>
        <a:srgbClr val="C20E53"/>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emplate>TM16401371[[fn=Atlas]]</Template>
  <TotalTime>439</TotalTime>
  <Words>430</Words>
  <Application>Microsoft Office PowerPoint</Application>
  <PresentationFormat>Panorámica</PresentationFormat>
  <Paragraphs>58</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Calibri Light</vt:lpstr>
      <vt:lpstr>MV Boli</vt:lpstr>
      <vt:lpstr>Rockwell</vt:lpstr>
      <vt:lpstr>Wingdings</vt:lpstr>
      <vt:lpstr>Atlas</vt:lpstr>
      <vt:lpstr>Presentación de PowerPoint</vt:lpstr>
      <vt:lpstr>Presentación de PowerPoint</vt:lpstr>
      <vt:lpstr>Aplicabilidad</vt:lpstr>
      <vt:lpstr>Presentación de PowerPoint</vt:lpstr>
      <vt:lpstr>¿Qué aporta?</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Sonia Georgina Valenzuela Mireles</dc:creator>
  <cp:lastModifiedBy>Sonia Georgina Valenzuela Mireles</cp:lastModifiedBy>
  <cp:revision>26</cp:revision>
  <dcterms:created xsi:type="dcterms:W3CDTF">2017-09-21T17:04:26Z</dcterms:created>
  <dcterms:modified xsi:type="dcterms:W3CDTF">2017-09-22T01:24:46Z</dcterms:modified>
</cp:coreProperties>
</file>