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713" r:id="rId5"/>
    <p:sldMasterId id="2147483732" r:id="rId6"/>
  </p:sldMasterIdLst>
  <p:notesMasterIdLst>
    <p:notesMasterId r:id="rId32"/>
  </p:notesMasterIdLst>
  <p:handoutMasterIdLst>
    <p:handoutMasterId r:id="rId33"/>
  </p:handoutMasterIdLst>
  <p:sldIdLst>
    <p:sldId id="262" r:id="rId7"/>
    <p:sldId id="256" r:id="rId8"/>
    <p:sldId id="257" r:id="rId9"/>
    <p:sldId id="2252" r:id="rId10"/>
    <p:sldId id="2209" r:id="rId11"/>
    <p:sldId id="2227" r:id="rId12"/>
    <p:sldId id="2241" r:id="rId13"/>
    <p:sldId id="2253" r:id="rId14"/>
    <p:sldId id="2243" r:id="rId15"/>
    <p:sldId id="2248" r:id="rId16"/>
    <p:sldId id="2230" r:id="rId17"/>
    <p:sldId id="2246" r:id="rId18"/>
    <p:sldId id="2250" r:id="rId19"/>
    <p:sldId id="2235" r:id="rId20"/>
    <p:sldId id="2237" r:id="rId21"/>
    <p:sldId id="2254" r:id="rId22"/>
    <p:sldId id="294" r:id="rId23"/>
    <p:sldId id="2251" r:id="rId24"/>
    <p:sldId id="2255" r:id="rId25"/>
    <p:sldId id="486" r:id="rId26"/>
    <p:sldId id="487" r:id="rId27"/>
    <p:sldId id="259" r:id="rId28"/>
    <p:sldId id="264" r:id="rId29"/>
    <p:sldId id="261" r:id="rId30"/>
    <p:sldId id="263"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E3E"/>
    <a:srgbClr val="36C2B3"/>
    <a:srgbClr val="0C9B2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1" autoAdjust="0"/>
    <p:restoredTop sz="94384" autoAdjust="0"/>
  </p:normalViewPr>
  <p:slideViewPr>
    <p:cSldViewPr snapToGrid="0" showGuides="1">
      <p:cViewPr varScale="1">
        <p:scale>
          <a:sx n="139" d="100"/>
          <a:sy n="139" d="100"/>
        </p:scale>
        <p:origin x="352"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26" d="100"/>
          <a:sy n="126" d="100"/>
        </p:scale>
        <p:origin x="454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2/22/21</a:t>
            </a:fld>
            <a:endParaRPr lang="en-US" dirty="0"/>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dirty="0"/>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2/22/21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new.amplify.aw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472" fontAlgn="base">
              <a:lnSpc>
                <a:spcPct val="90000"/>
              </a:lnSpc>
              <a:spcBef>
                <a:spcPct val="0"/>
              </a:spcBef>
              <a:spcAft>
                <a:spcPct val="0"/>
              </a:spcAft>
            </a:pPr>
            <a:r>
              <a:rPr lang="en-US" sz="1100" dirty="0">
                <a:solidFill>
                  <a:schemeClr val="bg1"/>
                </a:solidFill>
                <a:ea typeface="Segoe UI" pitchFamily="34" charset="0"/>
                <a:cs typeface="Segoe UI" pitchFamily="34" charset="0"/>
              </a:rPr>
              <a:t>TODO:</a:t>
            </a:r>
          </a:p>
          <a:p>
            <a:pPr defTabSz="932472" fontAlgn="base">
              <a:lnSpc>
                <a:spcPct val="90000"/>
              </a:lnSpc>
              <a:spcBef>
                <a:spcPct val="0"/>
              </a:spcBef>
              <a:spcAft>
                <a:spcPct val="0"/>
              </a:spcAft>
            </a:pPr>
            <a:endParaRPr lang="en-US" sz="1100" dirty="0">
              <a:solidFill>
                <a:schemeClr val="bg1"/>
              </a:solidFill>
              <a:ea typeface="Segoe UI" pitchFamily="34" charset="0"/>
              <a:cs typeface="Segoe UI" pitchFamily="34" charset="0"/>
            </a:endParaRPr>
          </a:p>
          <a:p>
            <a:pPr defTabSz="932472" fontAlgn="base">
              <a:lnSpc>
                <a:spcPct val="90000"/>
              </a:lnSpc>
              <a:spcBef>
                <a:spcPct val="0"/>
              </a:spcBef>
              <a:spcAft>
                <a:spcPct val="0"/>
              </a:spcAft>
            </a:pPr>
            <a:r>
              <a:rPr lang="en-US" sz="1100" dirty="0">
                <a:solidFill>
                  <a:schemeClr val="bg1"/>
                </a:solidFill>
                <a:ea typeface="Segoe UI" pitchFamily="34" charset="0"/>
                <a:cs typeface="Segoe UI" pitchFamily="34" charset="0"/>
              </a:rPr>
              <a:t>End-user expectations, supported by data (left)</a:t>
            </a:r>
          </a:p>
          <a:p>
            <a:pPr marL="342900" indent="-34290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ea typeface="Segoe UI" pitchFamily="34" charset="0"/>
                <a:cs typeface="Segoe UI" pitchFamily="34" charset="0"/>
              </a:rPr>
              <a:t>Demand is there: Users and business want to accomplish more virtually.</a:t>
            </a:r>
          </a:p>
          <a:p>
            <a:pPr marL="342900" indent="-34290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ea typeface="Segoe UI" pitchFamily="34" charset="0"/>
                <a:cs typeface="Segoe UI" pitchFamily="34" charset="0"/>
              </a:rPr>
              <a:t>But, the bar is increasing. Users expect great experience (features, UI, performance, personalization)</a:t>
            </a:r>
          </a:p>
          <a:p>
            <a:pPr marL="342900" indent="-342900" defTabSz="932472" fontAlgn="base">
              <a:lnSpc>
                <a:spcPct val="90000"/>
              </a:lnSpc>
              <a:spcBef>
                <a:spcPct val="0"/>
              </a:spcBef>
              <a:spcAft>
                <a:spcPct val="0"/>
              </a:spcAft>
              <a:buFont typeface="Arial" panose="020B0604020202020204" pitchFamily="34" charset="0"/>
              <a:buChar char="•"/>
            </a:pPr>
            <a:endParaRPr lang="en-US" sz="1100" dirty="0">
              <a:solidFill>
                <a:schemeClr val="bg1"/>
              </a:solidFill>
              <a:ea typeface="Segoe UI" pitchFamily="34" charset="0"/>
              <a:cs typeface="Segoe UI" pitchFamily="34" charset="0"/>
            </a:endParaRPr>
          </a:p>
          <a:p>
            <a:pPr defTabSz="932472" fontAlgn="base">
              <a:lnSpc>
                <a:spcPct val="90000"/>
              </a:lnSpc>
              <a:spcBef>
                <a:spcPct val="0"/>
              </a:spcBef>
              <a:spcAft>
                <a:spcPct val="0"/>
              </a:spcAft>
            </a:pPr>
            <a:r>
              <a:rPr lang="en-US" sz="1100" dirty="0">
                <a:solidFill>
                  <a:schemeClr val="bg1"/>
                </a:solidFill>
                <a:ea typeface="Segoe UI" pitchFamily="34" charset="0"/>
                <a:cs typeface="Segoe UI" pitchFamily="34" charset="0"/>
              </a:rPr>
              <a:t>Consequence (Right)</a:t>
            </a:r>
          </a:p>
          <a:p>
            <a:pPr marL="342900" indent="-342900" defTabSz="932472">
              <a:lnSpc>
                <a:spcPct val="90000"/>
              </a:lnSpc>
              <a:buFont typeface="Arial" panose="020B0604020202020204" pitchFamily="34" charset="0"/>
              <a:buChar char="•"/>
            </a:pPr>
            <a:r>
              <a:rPr lang="en-US" sz="1100" dirty="0">
                <a:solidFill>
                  <a:schemeClr val="bg1"/>
                </a:solidFill>
                <a:ea typeface="Segoe UI" pitchFamily="34" charset="0"/>
                <a:cs typeface="Segoe UI" pitchFamily="34" charset="0"/>
              </a:rPr>
              <a:t>There is lots of competition for mindshare, and great experience can make the difference</a:t>
            </a:r>
          </a:p>
          <a:p>
            <a:pPr marL="342900" indent="-342900" defTabSz="932472" fontAlgn="base">
              <a:lnSpc>
                <a:spcPct val="90000"/>
              </a:lnSpc>
              <a:spcBef>
                <a:spcPct val="0"/>
              </a:spcBef>
              <a:spcAft>
                <a:spcPct val="0"/>
              </a:spcAft>
              <a:buFont typeface="Arial" panose="020B0604020202020204" pitchFamily="34" charset="0"/>
              <a:buChar char="•"/>
            </a:pPr>
            <a:r>
              <a:rPr lang="en-US" sz="1100" dirty="0">
                <a:solidFill>
                  <a:schemeClr val="bg1"/>
                </a:solidFill>
                <a:ea typeface="Segoe UI" pitchFamily="34" charset="0"/>
                <a:cs typeface="Segoe UI" pitchFamily="34" charset="0"/>
              </a:rPr>
              <a:t>Front-end developers (i.e., not backend developers) are the most common type of developer</a:t>
            </a:r>
          </a:p>
          <a:p>
            <a:endParaRPr lang="en-US" dirty="0"/>
          </a:p>
        </p:txBody>
      </p:sp>
      <p:sp>
        <p:nvSpPr>
          <p:cNvPr id="4" name="Header Placeholder 3"/>
          <p:cNvSpPr>
            <a:spLocks noGrp="1"/>
          </p:cNvSpPr>
          <p:nvPr>
            <p:ph type="hdr" sz="quarter"/>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AWS SKO Event 2019</a:t>
            </a:r>
          </a:p>
        </p:txBody>
      </p:sp>
      <p:sp>
        <p:nvSpPr>
          <p:cNvPr id="5" name="Footer Placeholder 4"/>
          <p:cNvSpPr>
            <a:spLocks noGrp="1"/>
          </p:cNvSpPr>
          <p:nvPr>
            <p:ph type="ftr" sz="quarter" idx="4"/>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E4738081-ED31-43D5-BFC3-EF4925DA9A61}"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2/22/21 11:27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5"/>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6975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274951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AWS we love to get feedback on how we can improve the learning experience for AWS Partners. If you’re interested in sharing your opinion and shaping the future of AWS Partner learning</a:t>
            </a:r>
            <a:r>
              <a:rPr lang="en-US" baseline="0" dirty="0"/>
              <a:t>, you can become an AWS Partner Training Feedback Contributor. To learn more about this opportunity to give us direct feedback and to sign up, go ahead and take a moment right now to open your phone camera app, hold it up to the QR code and click the “Website QR Code” that pops up on the top of your screen. Alternatively, if you can click the link that I’ll share in the chat window right now.</a:t>
            </a:r>
          </a:p>
          <a:p>
            <a:endParaRPr lang="en-US" baseline="0" dirty="0"/>
          </a:p>
          <a:p>
            <a:r>
              <a:rPr lang="en-US" dirty="0"/>
              <a:t>(Copy/paste this into vILT</a:t>
            </a:r>
            <a:r>
              <a:rPr lang="en-US" baseline="0" dirty="0"/>
              <a:t> </a:t>
            </a:r>
            <a:r>
              <a:rPr lang="en-US" dirty="0"/>
              <a:t>chat window): </a:t>
            </a:r>
          </a:p>
          <a:p>
            <a:endParaRPr lang="en-US" dirty="0"/>
          </a:p>
          <a:p>
            <a:r>
              <a:rPr lang="en-US" dirty="0"/>
              <a:t>Shape the future of AWS Partner training! Become an AWS Partner Training Feedback Contributor. Learn more about this opportunity to share your voice: https://amazonmr.au1.qualtrics.com/jfe/form/SV_0f8NPPCzJEHcv5z</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5DF9DE-DD22-48BA-9081-A156452F95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97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C58B-5992-482F-B691-240AC7B4D8C3}" type="slidenum">
              <a:rPr lang="en-US" altLang="en-US" smtClean="0"/>
              <a:pPr/>
              <a:t>6</a:t>
            </a:fld>
            <a:endParaRPr lang="en-US" altLang="en-US" dirty="0"/>
          </a:p>
        </p:txBody>
      </p:sp>
    </p:spTree>
    <p:extLst>
      <p:ext uri="{BB962C8B-B14F-4D97-AF65-F5344CB8AC3E}">
        <p14:creationId xmlns:p14="http://schemas.microsoft.com/office/powerpoint/2010/main" val="8157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Job-to-be-done</a:t>
            </a:r>
          </a:p>
        </p:txBody>
      </p:sp>
      <p:sp>
        <p:nvSpPr>
          <p:cNvPr id="4" name="Slide Number Placeholder 3"/>
          <p:cNvSpPr>
            <a:spLocks noGrp="1"/>
          </p:cNvSpPr>
          <p:nvPr>
            <p:ph type="sldNum" sz="quarter" idx="5"/>
          </p:nvPr>
        </p:nvSpPr>
        <p:spPr/>
        <p:txBody>
          <a:bodyPr/>
          <a:lstStyle/>
          <a:p>
            <a:fld id="{1B0DC58B-5992-482F-B691-240AC7B4D8C3}" type="slidenum">
              <a:rPr lang="en-US" altLang="en-US" smtClean="0"/>
              <a:pPr/>
              <a:t>7</a:t>
            </a:fld>
            <a:endParaRPr lang="en-US" altLang="en-US" dirty="0"/>
          </a:p>
        </p:txBody>
      </p:sp>
    </p:spTree>
    <p:extLst>
      <p:ext uri="{BB962C8B-B14F-4D97-AF65-F5344CB8AC3E}">
        <p14:creationId xmlns:p14="http://schemas.microsoft.com/office/powerpoint/2010/main" val="52448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Job-to-be-done</a:t>
            </a:r>
          </a:p>
        </p:txBody>
      </p:sp>
      <p:sp>
        <p:nvSpPr>
          <p:cNvPr id="4" name="Slide Number Placeholder 3"/>
          <p:cNvSpPr>
            <a:spLocks noGrp="1"/>
          </p:cNvSpPr>
          <p:nvPr>
            <p:ph type="sldNum" sz="quarter" idx="5"/>
          </p:nvPr>
        </p:nvSpPr>
        <p:spPr/>
        <p:txBody>
          <a:bodyPr/>
          <a:lstStyle/>
          <a:p>
            <a:fld id="{1B0DC58B-5992-482F-B691-240AC7B4D8C3}" type="slidenum">
              <a:rPr lang="en-US" altLang="en-US" smtClean="0"/>
              <a:pPr/>
              <a:t>9</a:t>
            </a:fld>
            <a:endParaRPr lang="en-US" altLang="en-US" dirty="0"/>
          </a:p>
        </p:txBody>
      </p:sp>
    </p:spTree>
    <p:extLst>
      <p:ext uri="{BB962C8B-B14F-4D97-AF65-F5344CB8AC3E}">
        <p14:creationId xmlns:p14="http://schemas.microsoft.com/office/powerpoint/2010/main" val="24124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C58B-5992-482F-B691-240AC7B4D8C3}" type="slidenum">
              <a:rPr lang="en-US" altLang="en-US" smtClean="0"/>
              <a:pPr/>
              <a:t>10</a:t>
            </a:fld>
            <a:endParaRPr lang="en-US" altLang="en-US" dirty="0"/>
          </a:p>
        </p:txBody>
      </p:sp>
    </p:spTree>
    <p:extLst>
      <p:ext uri="{BB962C8B-B14F-4D97-AF65-F5344CB8AC3E}">
        <p14:creationId xmlns:p14="http://schemas.microsoft.com/office/powerpoint/2010/main" val="3918794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213764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315820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Easily manage content</a:t>
            </a:r>
            <a:br>
              <a:rPr lang="en-US" dirty="0">
                <a:effectLst/>
              </a:rPr>
            </a:br>
            <a:r>
              <a:rPr lang="en-US" dirty="0">
                <a:effectLst/>
              </a:rPr>
              <a:t>Use the Amplify admin UI to provide non-developers with administrative access to manage app users and app content without an AWS account.</a:t>
            </a:r>
            <a:br>
              <a:rPr lang="en-US" dirty="0">
                <a:effectLst/>
              </a:rPr>
            </a:br>
            <a:endParaRPr lang="en-US" dirty="0">
              <a:effectLst/>
            </a:endParaRPr>
          </a:p>
          <a:p>
            <a:r>
              <a:rPr lang="en-US" dirty="0">
                <a:effectLst/>
                <a:hlinkClick r:id="rId3"/>
              </a:rPr>
              <a:t>Admin UI </a:t>
            </a:r>
            <a:endParaRPr lang="en-US" dirty="0">
              <a:effectLst/>
            </a:endParaRPr>
          </a:p>
          <a:p>
            <a:r>
              <a:rPr lang="en-US" dirty="0">
                <a:effectLst/>
              </a:rPr>
              <a:t>Once your app is launched, you can use</a:t>
            </a:r>
            <a:r>
              <a:rPr lang="en-US" baseline="0" dirty="0">
                <a:effectLst/>
              </a:rPr>
              <a:t> the Amplify admin UI to </a:t>
            </a:r>
            <a:r>
              <a:rPr lang="en-US" dirty="0">
                <a:effectLst/>
              </a:rPr>
              <a:t>invite app operators to access the user and content management view to manage users and app content without relying on developers to push updates.</a:t>
            </a:r>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21072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583970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202E3E"/>
        </a:solidFill>
        <a:effectLst/>
      </p:bgPr>
    </p:bg>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DF07FDDC-C419-4840-BDD6-9249508B2030}"/>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224D73E8-51D9-6347-BA4B-347150784397}"/>
              </a:ext>
            </a:extLst>
          </p:cNvPr>
          <p:cNvSpPr>
            <a:spLocks noGrp="1"/>
          </p:cNvSpPr>
          <p:nvPr>
            <p:ph type="title"/>
          </p:nvPr>
        </p:nvSpPr>
        <p:spPr>
          <a:xfrm>
            <a:off x="457200" y="2026009"/>
            <a:ext cx="7856293"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5C91D046-20CB-4548-95BC-23EACCAAC295}"/>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3">
            <a:extLst>
              <a:ext uri="{FF2B5EF4-FFF2-40B4-BE49-F238E27FC236}">
                <a16:creationId xmlns:a16="http://schemas.microsoft.com/office/drawing/2014/main" id="{CBC57FCC-C2B1-E547-B624-7B89CA1D1E4A}"/>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Text Placeholder 3">
            <a:extLst>
              <a:ext uri="{FF2B5EF4-FFF2-40B4-BE49-F238E27FC236}">
                <a16:creationId xmlns:a16="http://schemas.microsoft.com/office/drawing/2014/main" id="{CE3DB63F-1D94-DE4D-83D8-7B94E49BC9D8}"/>
              </a:ext>
            </a:extLst>
          </p:cNvPr>
          <p:cNvSpPr>
            <a:spLocks noGrp="1"/>
          </p:cNvSpPr>
          <p:nvPr>
            <p:ph type="body" sz="half" idx="25"/>
          </p:nvPr>
        </p:nvSpPr>
        <p:spPr>
          <a:xfrm>
            <a:off x="453500" y="2520979"/>
            <a:ext cx="7859993" cy="426017"/>
          </a:xfrm>
          <a:prstGeom prst="rect">
            <a:avLst/>
          </a:prstGeom>
        </p:spPr>
        <p:txBody>
          <a:bodyPr>
            <a:noAutofit/>
          </a:bodyPr>
          <a:lstStyle>
            <a:lvl1pPr marL="0" indent="0" algn="l">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500" y="454561"/>
            <a:ext cx="3386903" cy="745338"/>
          </a:xfrm>
          <a:prstGeom prst="rect">
            <a:avLst/>
          </a:prstGeom>
        </p:spPr>
      </p:pic>
    </p:spTree>
    <p:extLst>
      <p:ext uri="{BB962C8B-B14F-4D97-AF65-F5344CB8AC3E}">
        <p14:creationId xmlns:p14="http://schemas.microsoft.com/office/powerpoint/2010/main" val="3668253394"/>
      </p:ext>
    </p:extLst>
  </p:cSld>
  <p:clrMapOvr>
    <a:masterClrMapping/>
  </p:clrMapOvr>
  <p:extLst>
    <p:ext uri="{DCECCB84-F9BA-43D5-87BE-67443E8EF086}">
      <p15:sldGuideLst xmlns:p15="http://schemas.microsoft.com/office/powerpoint/2012/main">
        <p15:guide id="1" pos="2880">
          <p15:clr>
            <a:srgbClr val="FBAE40"/>
          </p15:clr>
        </p15:guide>
        <p15:guide id="3" pos="288">
          <p15:clr>
            <a:srgbClr val="FBAE40"/>
          </p15:clr>
        </p15:guide>
        <p15:guide id="4" pos="3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full blee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0"/>
            <a:ext cx="9144000" cy="5143499"/>
          </a:xfrm>
          <a:prstGeom prst="rect">
            <a:avLst/>
          </a:prstGeom>
        </p:spPr>
        <p:txBody>
          <a:bodyPr/>
          <a:lstStyle/>
          <a:p>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1838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336550" y="1058863"/>
            <a:ext cx="8205788" cy="340360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336550" y="1058863"/>
            <a:ext cx="8205788" cy="340360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336550" y="1058863"/>
            <a:ext cx="8205788" cy="340360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hank You">
    <p:bg>
      <p:bgPr>
        <a:solidFill>
          <a:srgbClr val="232E3E"/>
        </a:solidFill>
        <a:effectLst/>
      </p:bgPr>
    </p:bg>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4F295F1A-5115-6A4C-B71B-74C71C2FA693}"/>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68E3D62C-4C22-FD42-96B9-CE12BCDDDE41}"/>
              </a:ext>
            </a:extLst>
          </p:cNvPr>
          <p:cNvSpPr>
            <a:spLocks noGrp="1"/>
          </p:cNvSpPr>
          <p:nvPr>
            <p:ph type="title"/>
          </p:nvPr>
        </p:nvSpPr>
        <p:spPr>
          <a:xfrm>
            <a:off x="457200" y="2026009"/>
            <a:ext cx="7981529"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1A534F16-DBC3-8A4A-B367-3A53710C99BA}"/>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a:extLst>
              <a:ext uri="{FF2B5EF4-FFF2-40B4-BE49-F238E27FC236}">
                <a16:creationId xmlns:a16="http://schemas.microsoft.com/office/drawing/2014/main" id="{4F165B50-1C1B-2443-B106-01F5D1ACDFC6}"/>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Rectangle 6">
            <a:extLst>
              <a:ext uri="{FF2B5EF4-FFF2-40B4-BE49-F238E27FC236}">
                <a16:creationId xmlns:a16="http://schemas.microsoft.com/office/drawing/2014/main" id="{A31E69BC-D5F6-444F-9A3C-36B5D3C4A617}"/>
              </a:ext>
            </a:extLst>
          </p:cNvPr>
          <p:cNvSpPr/>
          <p:nvPr userDrawn="1"/>
        </p:nvSpPr>
        <p:spPr>
          <a:xfrm>
            <a:off x="0" y="2026009"/>
            <a:ext cx="279779" cy="5457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8" name="Picture 7">
            <a:extLst>
              <a:ext uri="{FF2B5EF4-FFF2-40B4-BE49-F238E27FC236}">
                <a16:creationId xmlns:a16="http://schemas.microsoft.com/office/drawing/2014/main" id="{32F39C1A-6B82-C042-8ECB-D15CD5037A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75243"/>
            <a:ext cx="1271016" cy="29680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27678"/>
            <a:ext cx="3386903" cy="745338"/>
          </a:xfrm>
          <a:prstGeom prst="rect">
            <a:avLst/>
          </a:prstGeom>
        </p:spPr>
      </p:pic>
    </p:spTree>
    <p:extLst>
      <p:ext uri="{BB962C8B-B14F-4D97-AF65-F5344CB8AC3E}">
        <p14:creationId xmlns:p14="http://schemas.microsoft.com/office/powerpoint/2010/main" val="3654484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Only">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2DE085-2AC6-8547-A953-839B51397256}"/>
              </a:ext>
            </a:extLst>
          </p:cNvPr>
          <p:cNvSpPr>
            <a:spLocks noGrp="1"/>
          </p:cNvSpPr>
          <p:nvPr>
            <p:ph type="title" hasCustomPrompt="1"/>
          </p:nvPr>
        </p:nvSpPr>
        <p:spPr>
          <a:xfrm>
            <a:off x="202407" y="214313"/>
            <a:ext cx="8739267" cy="510031"/>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only layout – Type title here</a:t>
            </a:r>
          </a:p>
        </p:txBody>
      </p:sp>
    </p:spTree>
    <p:extLst>
      <p:ext uri="{BB962C8B-B14F-4D97-AF65-F5344CB8AC3E}">
        <p14:creationId xmlns:p14="http://schemas.microsoft.com/office/powerpoint/2010/main" val="3294972064"/>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_Column">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02406" y="1043597"/>
            <a:ext cx="4286250" cy="1037464"/>
          </a:xfrm>
        </p:spPr>
        <p:txBody>
          <a:bodyPr rtlCol="0"/>
          <a:lstStyle>
            <a:lvl1pPr>
              <a:spcBef>
                <a:spcPts val="0"/>
              </a:spcBef>
              <a:spcAft>
                <a:spcPts val="750"/>
              </a:spcAft>
              <a:defRPr lang="en-US" dirty="0"/>
            </a:lvl1pPr>
            <a:lvl2pPr>
              <a:spcBef>
                <a:spcPts val="0"/>
              </a:spcBef>
              <a:spcAft>
                <a:spcPts val="500"/>
              </a:spcAft>
              <a:defRPr lang="en-US" dirty="0"/>
            </a:lvl2pPr>
            <a:lvl3pPr>
              <a:spcBef>
                <a:spcPts val="0"/>
              </a:spcBef>
              <a:spcAft>
                <a:spcPts val="500"/>
              </a:spcAft>
              <a:defRPr lang="en-US" dirty="0"/>
            </a:lvl3pPr>
            <a:lvl4pPr>
              <a:spcAft>
                <a:spcPts val="500"/>
              </a:spcAft>
              <a:defRPr lang="en-US" dirty="0"/>
            </a:lvl4pPr>
            <a:lvl5pPr>
              <a:spcAft>
                <a:spcPts val="500"/>
              </a:spcAft>
              <a:defRPr lang="en-US" dirty="0"/>
            </a:lvl5pPr>
          </a:lstStyle>
          <a:p>
            <a:pPr lvl="0"/>
            <a:r>
              <a:rPr lang="en-US" dirty="0"/>
              <a:t>Type left slide content here</a:t>
            </a:r>
          </a:p>
          <a:p>
            <a:pPr lvl="1"/>
            <a:r>
              <a:rPr lang="en-US" dirty="0"/>
              <a:t>Second level</a:t>
            </a:r>
          </a:p>
          <a:p>
            <a:pPr lvl="2"/>
            <a:r>
              <a:rPr lang="en-US" dirty="0"/>
              <a:t>Third level</a:t>
            </a:r>
          </a:p>
        </p:txBody>
      </p:sp>
      <p:sp>
        <p:nvSpPr>
          <p:cNvPr id="4" name="Text Placeholder 5"/>
          <p:cNvSpPr>
            <a:spLocks noGrp="1"/>
          </p:cNvSpPr>
          <p:nvPr>
            <p:ph type="body" sz="quarter" idx="11" hasCustomPrompt="1"/>
          </p:nvPr>
        </p:nvSpPr>
        <p:spPr>
          <a:xfrm>
            <a:off x="4657559" y="1043597"/>
            <a:ext cx="4286250" cy="1037464"/>
          </a:xfrm>
        </p:spPr>
        <p:txBody>
          <a:bodyPr rtlCol="0"/>
          <a:lstStyle>
            <a:lvl1pPr>
              <a:spcBef>
                <a:spcPts val="0"/>
              </a:spcBef>
              <a:spcAft>
                <a:spcPts val="750"/>
              </a:spcAft>
              <a:defRPr lang="en-US" dirty="0"/>
            </a:lvl1pPr>
            <a:lvl2pPr>
              <a:spcBef>
                <a:spcPts val="0"/>
              </a:spcBef>
              <a:spcAft>
                <a:spcPts val="500"/>
              </a:spcAft>
              <a:defRPr lang="en-US" dirty="0"/>
            </a:lvl2pPr>
            <a:lvl3pPr>
              <a:spcBef>
                <a:spcPts val="0"/>
              </a:spcBef>
              <a:spcAft>
                <a:spcPts val="500"/>
              </a:spcAft>
              <a:defRPr lang="en-US" dirty="0"/>
            </a:lvl3pPr>
            <a:lvl4pPr>
              <a:spcAft>
                <a:spcPts val="500"/>
              </a:spcAft>
              <a:defRPr lang="en-US" dirty="0"/>
            </a:lvl4pPr>
            <a:lvl5pPr>
              <a:spcAft>
                <a:spcPts val="500"/>
              </a:spcAft>
              <a:defRPr lang="en-US" dirty="0"/>
            </a:lvl5pPr>
          </a:lstStyle>
          <a:p>
            <a:pPr lvl="0"/>
            <a:r>
              <a:rPr lang="en-US" dirty="0"/>
              <a:t>Type right slide content here</a:t>
            </a:r>
          </a:p>
          <a:p>
            <a:pPr lvl="1"/>
            <a:r>
              <a:rPr lang="en-US" dirty="0"/>
              <a:t>Second level</a:t>
            </a:r>
          </a:p>
          <a:p>
            <a:pPr lvl="2"/>
            <a:r>
              <a:rPr lang="en-US" dirty="0"/>
              <a:t>Third level</a:t>
            </a:r>
          </a:p>
        </p:txBody>
      </p:sp>
      <p:sp>
        <p:nvSpPr>
          <p:cNvPr id="8" name="Title 1">
            <a:extLst>
              <a:ext uri="{FF2B5EF4-FFF2-40B4-BE49-F238E27FC236}">
                <a16:creationId xmlns:a16="http://schemas.microsoft.com/office/drawing/2014/main" id="{0611A9D6-4202-FB4A-A8FA-014E3BBE25BF}"/>
              </a:ext>
            </a:extLst>
          </p:cNvPr>
          <p:cNvSpPr>
            <a:spLocks noGrp="1"/>
          </p:cNvSpPr>
          <p:nvPr>
            <p:ph type="title" hasCustomPrompt="1"/>
          </p:nvPr>
        </p:nvSpPr>
        <p:spPr>
          <a:xfrm>
            <a:off x="202407" y="214313"/>
            <a:ext cx="8739267" cy="536612"/>
          </a:xfrm>
        </p:spPr>
        <p:txBody>
          <a:bodyPr/>
          <a:lstStyle>
            <a:lvl1pPr>
              <a:defRPr b="0" i="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Two-column layout – Type title here</a:t>
            </a:r>
          </a:p>
        </p:txBody>
      </p:sp>
    </p:spTree>
    <p:extLst>
      <p:ext uri="{BB962C8B-B14F-4D97-AF65-F5344CB8AC3E}">
        <p14:creationId xmlns:p14="http://schemas.microsoft.com/office/powerpoint/2010/main" val="4768421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_and_Content">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idx="1" hasCustomPrompt="1"/>
          </p:nvPr>
        </p:nvSpPr>
        <p:spPr>
          <a:xfrm>
            <a:off x="202407" y="1043597"/>
            <a:ext cx="8739267" cy="1037464"/>
          </a:xfrm>
          <a:prstGeom prst="rect">
            <a:avLst/>
          </a:prstGeom>
        </p:spPr>
        <p:txBody>
          <a:bodyPr rtlCol="0"/>
          <a:lstStyle>
            <a:lvl1pPr>
              <a:spcBef>
                <a:spcPts val="0"/>
              </a:spcBef>
              <a:spcAft>
                <a:spcPts val="750"/>
              </a:spcAft>
              <a:defRPr baseline="0"/>
            </a:lvl1pPr>
            <a:lvl2pPr>
              <a:spcBef>
                <a:spcPts val="0"/>
              </a:spcBef>
              <a:spcAft>
                <a:spcPts val="500"/>
              </a:spcAft>
              <a:defRPr/>
            </a:lvl2pPr>
            <a:lvl3pPr>
              <a:spcBef>
                <a:spcPts val="0"/>
              </a:spcBef>
              <a:spcAft>
                <a:spcPts val="500"/>
              </a:spcAft>
              <a:defRPr/>
            </a:lvl3pPr>
            <a:lvl4pPr>
              <a:spcAft>
                <a:spcPts val="500"/>
              </a:spcAft>
              <a:defRPr/>
            </a:lvl4pPr>
            <a:lvl5pPr>
              <a:spcAft>
                <a:spcPts val="500"/>
              </a:spcAft>
              <a:defRPr/>
            </a:lvl5pPr>
          </a:lstStyle>
          <a:p>
            <a:pPr lvl="0"/>
            <a:r>
              <a:rPr lang="en-US" dirty="0"/>
              <a:t>Type slide content or click icon to add media</a:t>
            </a:r>
          </a:p>
          <a:p>
            <a:pPr lvl="1"/>
            <a:r>
              <a:rPr lang="en-US" dirty="0"/>
              <a:t>Second level</a:t>
            </a:r>
          </a:p>
          <a:p>
            <a:pPr lvl="2"/>
            <a:r>
              <a:rPr lang="en-US" dirty="0"/>
              <a:t>Third level</a:t>
            </a:r>
          </a:p>
        </p:txBody>
      </p:sp>
      <p:sp>
        <p:nvSpPr>
          <p:cNvPr id="4" name="Title 1">
            <a:extLst>
              <a:ext uri="{FF2B5EF4-FFF2-40B4-BE49-F238E27FC236}">
                <a16:creationId xmlns:a16="http://schemas.microsoft.com/office/drawing/2014/main" id="{4A781557-F2E8-9A40-A3CE-84E4ECCC2FC4}"/>
              </a:ext>
            </a:extLst>
          </p:cNvPr>
          <p:cNvSpPr>
            <a:spLocks noGrp="1"/>
          </p:cNvSpPr>
          <p:nvPr>
            <p:ph type="title" hasCustomPrompt="1"/>
          </p:nvPr>
        </p:nvSpPr>
        <p:spPr>
          <a:xfrm>
            <a:off x="202407" y="214313"/>
            <a:ext cx="8739267" cy="516676"/>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content layout – Type title here</a:t>
            </a:r>
          </a:p>
        </p:txBody>
      </p:sp>
    </p:spTree>
    <p:extLst>
      <p:ext uri="{BB962C8B-B14F-4D97-AF65-F5344CB8AC3E}">
        <p14:creationId xmlns:p14="http://schemas.microsoft.com/office/powerpoint/2010/main" val="1354736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_and_Bulleted_Content">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idx="1" hasCustomPrompt="1"/>
          </p:nvPr>
        </p:nvSpPr>
        <p:spPr>
          <a:xfrm>
            <a:off x="202406" y="1043597"/>
            <a:ext cx="8739404" cy="1037464"/>
          </a:xfrm>
          <a:prstGeom prst="rect">
            <a:avLst/>
          </a:prstGeom>
        </p:spPr>
        <p:txBody>
          <a:bodyPr rtlCol="0"/>
          <a:lstStyle>
            <a:lvl1pPr marL="285750" indent="-285750">
              <a:spcBef>
                <a:spcPts val="0"/>
              </a:spcBef>
              <a:spcAft>
                <a:spcPts val="750"/>
              </a:spcAft>
              <a:buClr>
                <a:schemeClr val="tx1"/>
              </a:buClr>
              <a:buFont typeface="Arial" panose="020B0604020202020204" pitchFamily="34" charset="0"/>
              <a:buChar char="•"/>
              <a:defRPr/>
            </a:lvl1pPr>
            <a:lvl2pPr marL="466430" indent="-214313">
              <a:spcBef>
                <a:spcPts val="0"/>
              </a:spcBef>
              <a:spcAft>
                <a:spcPts val="500"/>
              </a:spcAft>
              <a:buClr>
                <a:schemeClr val="tx1"/>
              </a:buClr>
              <a:buFont typeface="Wingdings" panose="05000000000000000000" pitchFamily="2" charset="2"/>
              <a:buChar char="§"/>
              <a:defRPr/>
            </a:lvl2pPr>
            <a:lvl3pPr marL="634508" indent="-214313">
              <a:spcBef>
                <a:spcPts val="0"/>
              </a:spcBef>
              <a:spcAft>
                <a:spcPts val="500"/>
              </a:spcAft>
              <a:buClr>
                <a:schemeClr val="tx1"/>
              </a:buClr>
              <a:buFont typeface="Times New Roman" panose="02020603050405020304" pitchFamily="18" charset="0"/>
              <a:buChar char="–"/>
              <a:defRPr/>
            </a:lvl3pPr>
            <a:lvl4pPr marL="802586" indent="-214313">
              <a:spcAft>
                <a:spcPts val="500"/>
              </a:spcAft>
              <a:buFont typeface="Arial" panose="020B0604020202020204" pitchFamily="34" charset="0"/>
              <a:buChar char="•"/>
              <a:defRPr/>
            </a:lvl4pPr>
            <a:lvl5pPr marL="970664" indent="-214313">
              <a:spcAft>
                <a:spcPts val="500"/>
              </a:spcAft>
              <a:buFont typeface="Arial" panose="020B0604020202020204" pitchFamily="34" charset="0"/>
              <a:buChar char="•"/>
              <a:defRPr/>
            </a:lvl5pPr>
          </a:lstStyle>
          <a:p>
            <a:pPr lvl="0"/>
            <a:r>
              <a:rPr lang="en-US" dirty="0"/>
              <a:t>Type slide content or click icon to add media</a:t>
            </a:r>
          </a:p>
          <a:p>
            <a:pPr lvl="1"/>
            <a:r>
              <a:rPr lang="en-US" dirty="0"/>
              <a:t>Second level</a:t>
            </a:r>
          </a:p>
          <a:p>
            <a:pPr lvl="2"/>
            <a:r>
              <a:rPr lang="en-US" dirty="0"/>
              <a:t>Third level</a:t>
            </a:r>
          </a:p>
        </p:txBody>
      </p:sp>
      <p:sp>
        <p:nvSpPr>
          <p:cNvPr id="6" name="Title 1">
            <a:extLst>
              <a:ext uri="{FF2B5EF4-FFF2-40B4-BE49-F238E27FC236}">
                <a16:creationId xmlns:a16="http://schemas.microsoft.com/office/drawing/2014/main" id="{AD33CCB3-0379-7340-9C7D-66847C40654F}"/>
              </a:ext>
            </a:extLst>
          </p:cNvPr>
          <p:cNvSpPr>
            <a:spLocks noGrp="1"/>
          </p:cNvSpPr>
          <p:nvPr>
            <p:ph type="title" hasCustomPrompt="1"/>
          </p:nvPr>
        </p:nvSpPr>
        <p:spPr>
          <a:xfrm>
            <a:off x="202407" y="214313"/>
            <a:ext cx="8739267" cy="516676"/>
          </a:xfrm>
        </p:spPr>
        <p:txBody>
          <a:bodyPr/>
          <a:lstStyle>
            <a:lvl1pPr>
              <a:defRPr b="0" i="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bullet content layout – Type title here</a:t>
            </a:r>
          </a:p>
        </p:txBody>
      </p:sp>
    </p:spTree>
    <p:extLst>
      <p:ext uri="{BB962C8B-B14F-4D97-AF65-F5344CB8AC3E}">
        <p14:creationId xmlns:p14="http://schemas.microsoft.com/office/powerpoint/2010/main" val="25269216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336789" y="114936"/>
            <a:ext cx="8205304" cy="620870"/>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336550" y="1064419"/>
            <a:ext cx="8205788" cy="29289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342900" y="206592"/>
            <a:ext cx="8443913" cy="620870"/>
          </a:xfrm>
        </p:spPr>
        <p:txBody>
          <a:bodyPr/>
          <a:lstStyle>
            <a:lvl1pPr>
              <a:defRPr b="0"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342900" y="1028700"/>
            <a:ext cx="8443913" cy="2928938"/>
          </a:xfrm>
          <a:prstGeom prst="rect">
            <a:avLst/>
          </a:prstGeom>
        </p:spPr>
        <p:txBody>
          <a:bodyPr/>
          <a:lstStyle>
            <a:lvl1pPr>
              <a:defRPr b="0" i="0">
                <a:latin typeface="Amazon Ember" panose="020B0603020204020204" pitchFamily="34" charset="0"/>
                <a:ea typeface="Amazon Ember" panose="020B0603020204020204" pitchFamily="34" charset="0"/>
                <a:cs typeface="Amazon Ember" panose="020B0603020204020204" pitchFamily="34" charset="0"/>
              </a:defRPr>
            </a:lvl1pPr>
            <a:lvl2pPr>
              <a:defRPr b="0" i="0">
                <a:latin typeface="Amazon Ember" panose="020B0603020204020204" pitchFamily="34" charset="0"/>
                <a:ea typeface="Amazon Ember" panose="020B0603020204020204" pitchFamily="34" charset="0"/>
                <a:cs typeface="Amazon Ember" panose="020B0603020204020204" pitchFamily="34" charset="0"/>
              </a:defRPr>
            </a:lvl2pPr>
            <a:lvl3pPr>
              <a:defRPr b="0" i="0">
                <a:latin typeface="Amazon Ember" panose="020B0603020204020204" pitchFamily="34" charset="0"/>
                <a:ea typeface="Amazon Ember" panose="020B0603020204020204" pitchFamily="34" charset="0"/>
                <a:cs typeface="Amazon Ember" panose="020B0603020204020204" pitchFamily="34" charset="0"/>
              </a:defRPr>
            </a:lvl3pPr>
            <a:lvl4pPr>
              <a:defRPr b="0" i="0">
                <a:latin typeface="Amazon Ember" panose="020B0603020204020204" pitchFamily="34" charset="0"/>
                <a:ea typeface="Amazon Ember" panose="020B0603020204020204" pitchFamily="34" charset="0"/>
                <a:cs typeface="Amazon Ember" panose="020B0603020204020204" pitchFamily="34" charset="0"/>
              </a:defRPr>
            </a:lvl4pPr>
            <a:lvl5pPr>
              <a:defRPr sz="1188" b="0" i="0">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11699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02E3E"/>
        </a:solidFill>
        <a:effectLst/>
      </p:bgPr>
    </p:bg>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DF07FDDC-C419-4840-BDD6-9249508B2030}"/>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224D73E8-51D9-6347-BA4B-347150784397}"/>
              </a:ext>
            </a:extLst>
          </p:cNvPr>
          <p:cNvSpPr>
            <a:spLocks noGrp="1"/>
          </p:cNvSpPr>
          <p:nvPr>
            <p:ph type="title"/>
          </p:nvPr>
        </p:nvSpPr>
        <p:spPr>
          <a:xfrm>
            <a:off x="457200" y="2026009"/>
            <a:ext cx="7856293"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5C91D046-20CB-4548-95BC-23EACCAAC295}"/>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3">
            <a:extLst>
              <a:ext uri="{FF2B5EF4-FFF2-40B4-BE49-F238E27FC236}">
                <a16:creationId xmlns:a16="http://schemas.microsoft.com/office/drawing/2014/main" id="{CBC57FCC-C2B1-E547-B624-7B89CA1D1E4A}"/>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Text Placeholder 3">
            <a:extLst>
              <a:ext uri="{FF2B5EF4-FFF2-40B4-BE49-F238E27FC236}">
                <a16:creationId xmlns:a16="http://schemas.microsoft.com/office/drawing/2014/main" id="{CE3DB63F-1D94-DE4D-83D8-7B94E49BC9D8}"/>
              </a:ext>
            </a:extLst>
          </p:cNvPr>
          <p:cNvSpPr>
            <a:spLocks noGrp="1"/>
          </p:cNvSpPr>
          <p:nvPr>
            <p:ph type="body" sz="half" idx="25"/>
          </p:nvPr>
        </p:nvSpPr>
        <p:spPr>
          <a:xfrm>
            <a:off x="453500" y="2520979"/>
            <a:ext cx="7859993" cy="426017"/>
          </a:xfrm>
          <a:prstGeom prst="rect">
            <a:avLst/>
          </a:prstGeom>
        </p:spPr>
        <p:txBody>
          <a:bodyPr>
            <a:noAutofit/>
          </a:bodyPr>
          <a:lstStyle>
            <a:lvl1pPr marL="0" indent="0" algn="l">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500" y="454561"/>
            <a:ext cx="3386903" cy="745338"/>
          </a:xfrm>
          <a:prstGeom prst="rect">
            <a:avLst/>
          </a:prstGeom>
        </p:spPr>
      </p:pic>
    </p:spTree>
    <p:extLst>
      <p:ext uri="{BB962C8B-B14F-4D97-AF65-F5344CB8AC3E}">
        <p14:creationId xmlns:p14="http://schemas.microsoft.com/office/powerpoint/2010/main" val="214632123"/>
      </p:ext>
    </p:extLst>
  </p:cSld>
  <p:clrMapOvr>
    <a:masterClrMapping/>
  </p:clrMapOvr>
  <p:extLst>
    <p:ext uri="{DCECCB84-F9BA-43D5-87BE-67443E8EF086}">
      <p15:sldGuideLst xmlns:p15="http://schemas.microsoft.com/office/powerpoint/2012/main">
        <p15:guide id="1" pos="2880">
          <p15:clr>
            <a:srgbClr val="FBAE40"/>
          </p15:clr>
        </p15:guide>
        <p15:guide id="3" pos="288">
          <p15:clr>
            <a:srgbClr val="FBAE40"/>
          </p15:clr>
        </p15:guide>
        <p15:guide id="4" pos="3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457200" y="2026009"/>
            <a:ext cx="7856293" cy="545741"/>
          </a:xfrm>
          <a:prstGeom prst="rect">
            <a:avLst/>
          </a:prstGeom>
        </p:spPr>
        <p:txBody>
          <a:bodyPr/>
          <a:lstStyle>
            <a:lvl1pPr>
              <a:defRPr sz="3200"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0" y="2026008"/>
            <a:ext cx="279779" cy="54574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extLst>
      <p:ext uri="{BB962C8B-B14F-4D97-AF65-F5344CB8AC3E}">
        <p14:creationId xmlns:p14="http://schemas.microsoft.com/office/powerpoint/2010/main" val="178933763"/>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22B78-15A3-CC46-8DFE-E6480C8FF06E}"/>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6" name="TextBox 5"/>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1" name="Picture 10">
            <a:extLst>
              <a:ext uri="{FF2B5EF4-FFF2-40B4-BE49-F238E27FC236}">
                <a16:creationId xmlns:a16="http://schemas.microsoft.com/office/drawing/2014/main" id="{D9EDDAF0-6209-7D47-91A8-17B32802474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BB77467C-46B8-294D-8663-E6A09A51EF46}"/>
              </a:ext>
            </a:extLst>
          </p:cNvPr>
          <p:cNvSpPr>
            <a:spLocks noGrp="1"/>
          </p:cNvSpPr>
          <p:nvPr>
            <p:ph type="body" sz="quarter" idx="10"/>
          </p:nvPr>
        </p:nvSpPr>
        <p:spPr>
          <a:xfrm>
            <a:off x="457200" y="839802"/>
            <a:ext cx="8085138" cy="3564506"/>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9378479"/>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22B78-15A3-CC46-8DFE-E6480C8FF06E}"/>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6" name="TextBox 5"/>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A68FFEEC-4163-6A4A-9364-59C4FDD16F76}"/>
              </a:ext>
            </a:extLst>
          </p:cNvPr>
          <p:cNvSpPr>
            <a:spLocks noGrp="1"/>
          </p:cNvSpPr>
          <p:nvPr>
            <p:ph idx="1" hasCustomPrompt="1"/>
          </p:nvPr>
        </p:nvSpPr>
        <p:spPr>
          <a:xfrm>
            <a:off x="457201" y="839801"/>
            <a:ext cx="8088692" cy="403560"/>
          </a:xfrm>
          <a:prstGeom prst="rect">
            <a:avLst/>
          </a:prstGeom>
        </p:spPr>
        <p:txBody>
          <a:bodyPr/>
          <a:lstStyle>
            <a:lvl1pPr marL="0" indent="0">
              <a:buClr>
                <a:schemeClr val="tx2"/>
              </a:buCl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742950" indent="-285750">
              <a:buClr>
                <a:schemeClr val="tx2"/>
              </a:buClr>
              <a:buFont typeface="Arial"/>
              <a:buChar char="•"/>
              <a:defRPr sz="1600" b="1" i="0">
                <a:solidFill>
                  <a:schemeClr val="accent2"/>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buClr>
                <a:schemeClr val="tx2"/>
              </a:buClr>
              <a:buFont typeface="Arial"/>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Click to edit </a:t>
            </a:r>
            <a:r>
              <a:rPr lang="en-US" dirty="0" err="1"/>
              <a:t>Subheader</a:t>
            </a:r>
            <a:r>
              <a:rPr lang="en-US" dirty="0"/>
              <a:t> Content</a:t>
            </a:r>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1" name="Picture 10">
            <a:extLst>
              <a:ext uri="{FF2B5EF4-FFF2-40B4-BE49-F238E27FC236}">
                <a16:creationId xmlns:a16="http://schemas.microsoft.com/office/drawing/2014/main" id="{D9EDDAF0-6209-7D47-91A8-17B32802474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BB77467C-46B8-294D-8663-E6A09A51EF46}"/>
              </a:ext>
            </a:extLst>
          </p:cNvPr>
          <p:cNvSpPr>
            <a:spLocks noGrp="1"/>
          </p:cNvSpPr>
          <p:nvPr>
            <p:ph type="body" sz="quarter" idx="10"/>
          </p:nvPr>
        </p:nvSpPr>
        <p:spPr>
          <a:xfrm>
            <a:off x="457200" y="1282390"/>
            <a:ext cx="8085138" cy="3289610"/>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898951"/>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mazon Confidential Title, Subtitle &amp;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976BF37-17B6-B14C-9754-2BF248C1202C}"/>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6" name="TextBox 5"/>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457312" y="184330"/>
            <a:ext cx="8084781"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A68FFEEC-4163-6A4A-9364-59C4FDD16F76}"/>
              </a:ext>
            </a:extLst>
          </p:cNvPr>
          <p:cNvSpPr>
            <a:spLocks noGrp="1"/>
          </p:cNvSpPr>
          <p:nvPr>
            <p:ph idx="1" hasCustomPrompt="1"/>
          </p:nvPr>
        </p:nvSpPr>
        <p:spPr>
          <a:xfrm>
            <a:off x="457201" y="839799"/>
            <a:ext cx="8088692" cy="410503"/>
          </a:xfrm>
          <a:prstGeom prst="rect">
            <a:avLst/>
          </a:prstGeom>
        </p:spPr>
        <p:txBody>
          <a:bodyPr/>
          <a:lstStyle>
            <a:lvl1pPr marL="0" indent="0">
              <a:buClr>
                <a:schemeClr val="tx2"/>
              </a:buCl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742950" indent="-285750">
              <a:buClr>
                <a:schemeClr val="tx2"/>
              </a:buClr>
              <a:buFont typeface="Arial"/>
              <a:buChar char="•"/>
              <a:defRPr sz="1600" b="1" i="0">
                <a:solidFill>
                  <a:schemeClr val="accent2"/>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buClr>
                <a:schemeClr val="tx2"/>
              </a:buClr>
              <a:buFont typeface="Arial"/>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Click to edit </a:t>
            </a:r>
            <a:r>
              <a:rPr lang="en-US" dirty="0" err="1"/>
              <a:t>Subheader</a:t>
            </a:r>
            <a:r>
              <a:rPr lang="en-US" dirty="0"/>
              <a:t> Content</a:t>
            </a:r>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0" name="Picture 9">
            <a:extLst>
              <a:ext uri="{FF2B5EF4-FFF2-40B4-BE49-F238E27FC236}">
                <a16:creationId xmlns:a16="http://schemas.microsoft.com/office/drawing/2014/main" id="{EE46DEFC-F1E0-2648-A25B-AE7A4A7BF08F}"/>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2" name="TextBox 1">
            <a:extLst>
              <a:ext uri="{FF2B5EF4-FFF2-40B4-BE49-F238E27FC236}">
                <a16:creationId xmlns:a16="http://schemas.microsoft.com/office/drawing/2014/main" id="{A962C5D9-5DFA-0F42-BD21-26FC20501DD6}"/>
              </a:ext>
            </a:extLst>
          </p:cNvPr>
          <p:cNvSpPr txBox="1"/>
          <p:nvPr userDrawn="1"/>
        </p:nvSpPr>
        <p:spPr>
          <a:xfrm>
            <a:off x="670767" y="4736137"/>
            <a:ext cx="4427621" cy="276999"/>
          </a:xfrm>
          <a:prstGeom prst="rect">
            <a:avLst/>
          </a:prstGeom>
          <a:noFill/>
        </p:spPr>
        <p:txBody>
          <a:bodyPr wrap="square" rtlCol="0">
            <a:spAutoFit/>
          </a:bodyPr>
          <a:lstStyle/>
          <a:p>
            <a:r>
              <a:rPr lang="en-US" sz="1200" b="1" i="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Confidential</a:t>
            </a:r>
          </a:p>
        </p:txBody>
      </p:sp>
      <p:sp>
        <p:nvSpPr>
          <p:cNvPr id="8" name="Text Placeholder 7">
            <a:extLst>
              <a:ext uri="{FF2B5EF4-FFF2-40B4-BE49-F238E27FC236}">
                <a16:creationId xmlns:a16="http://schemas.microsoft.com/office/drawing/2014/main" id="{3B9D07F6-3047-5945-9361-C2D640A1FF77}"/>
              </a:ext>
            </a:extLst>
          </p:cNvPr>
          <p:cNvSpPr>
            <a:spLocks noGrp="1"/>
          </p:cNvSpPr>
          <p:nvPr>
            <p:ph type="body" sz="quarter" idx="10"/>
          </p:nvPr>
        </p:nvSpPr>
        <p:spPr>
          <a:xfrm>
            <a:off x="457200" y="1285370"/>
            <a:ext cx="8085138" cy="3292475"/>
          </a:xfrm>
          <a:prstGeom prst="rect">
            <a:avLst/>
          </a:prstGeom>
        </p:spPr>
        <p:txBody>
          <a:bodyPr/>
          <a:lstStyle>
            <a:lvl1pP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488842"/>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F08F01-71AD-C642-8A9D-D1DEC27D24EA}"/>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200" y="184527"/>
            <a:ext cx="8233038"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1FF0380E-8DA1-2542-AA8E-81FF7C076A18}"/>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7" name="Picture 6">
            <a:extLst>
              <a:ext uri="{FF2B5EF4-FFF2-40B4-BE49-F238E27FC236}">
                <a16:creationId xmlns:a16="http://schemas.microsoft.com/office/drawing/2014/main" id="{0152BFE0-5C36-BD4A-9CAA-5A60491CD171}"/>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9" name="Rectangle 8">
            <a:extLst>
              <a:ext uri="{FF2B5EF4-FFF2-40B4-BE49-F238E27FC236}">
                <a16:creationId xmlns:a16="http://schemas.microsoft.com/office/drawing/2014/main" id="{A5CA94B1-1218-F343-9DA3-BEB96ABD67CC}"/>
              </a:ext>
            </a:extLst>
          </p:cNvPr>
          <p:cNvSpPr/>
          <p:nvPr userDrawn="1"/>
        </p:nvSpPr>
        <p:spPr>
          <a:xfrm>
            <a:off x="0" y="184527"/>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extLst>
      <p:ext uri="{BB962C8B-B14F-4D97-AF65-F5344CB8AC3E}">
        <p14:creationId xmlns:p14="http://schemas.microsoft.com/office/powerpoint/2010/main" val="2331431623"/>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BB1EB-9663-494A-B07F-C0F9C1D15C65}"/>
              </a:ext>
            </a:extLst>
          </p:cNvPr>
          <p:cNvSpPr/>
          <p:nvPr userDrawn="1"/>
        </p:nvSpPr>
        <p:spPr>
          <a:xfrm>
            <a:off x="-1" y="0"/>
            <a:ext cx="3834541" cy="5143500"/>
          </a:xfrm>
          <a:prstGeom prst="rect">
            <a:avLst/>
          </a:prstGeom>
          <a:solidFill>
            <a:srgbClr val="232F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16" name="Picture 15" descr="A circuit board&#10;&#10;Description automatically generated">
            <a:extLst>
              <a:ext uri="{FF2B5EF4-FFF2-40B4-BE49-F238E27FC236}">
                <a16:creationId xmlns:a16="http://schemas.microsoft.com/office/drawing/2014/main" id="{A05360A6-44EE-934B-AFD6-8784F3D0BED1}"/>
              </a:ext>
            </a:extLst>
          </p:cNvPr>
          <p:cNvPicPr>
            <a:picLocks noChangeAspect="1"/>
          </p:cNvPicPr>
          <p:nvPr userDrawn="1"/>
        </p:nvPicPr>
        <p:blipFill rotWithShape="1">
          <a:blip r:embed="rId2"/>
          <a:srcRect l="39690" t="3208" r="5228" b="21597"/>
          <a:stretch/>
        </p:blipFill>
        <p:spPr>
          <a:xfrm>
            <a:off x="440411" y="2363492"/>
            <a:ext cx="3394129" cy="2780008"/>
          </a:xfrm>
          <a:prstGeom prst="rect">
            <a:avLst/>
          </a:prstGeom>
        </p:spPr>
      </p:pic>
      <p:sp>
        <p:nvSpPr>
          <p:cNvPr id="12" name="Title 1">
            <a:extLst>
              <a:ext uri="{FF2B5EF4-FFF2-40B4-BE49-F238E27FC236}">
                <a16:creationId xmlns:a16="http://schemas.microsoft.com/office/drawing/2014/main" id="{B4B4A68B-EB01-794E-8EC9-C206B7A3A83E}"/>
              </a:ext>
            </a:extLst>
          </p:cNvPr>
          <p:cNvSpPr>
            <a:spLocks noGrp="1"/>
          </p:cNvSpPr>
          <p:nvPr>
            <p:ph type="title"/>
          </p:nvPr>
        </p:nvSpPr>
        <p:spPr>
          <a:xfrm>
            <a:off x="457200" y="184330"/>
            <a:ext cx="3377340"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38F5655C-6A41-C04F-94F0-B5A90358C35C}"/>
              </a:ext>
            </a:extLst>
          </p:cNvPr>
          <p:cNvSpPr>
            <a:spLocks noGrp="1"/>
          </p:cNvSpPr>
          <p:nvPr>
            <p:ph idx="1" hasCustomPrompt="1"/>
          </p:nvPr>
        </p:nvSpPr>
        <p:spPr>
          <a:xfrm>
            <a:off x="4060555" y="1393453"/>
            <a:ext cx="4558659" cy="3157115"/>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8" name="Picture 7">
            <a:extLst>
              <a:ext uri="{FF2B5EF4-FFF2-40B4-BE49-F238E27FC236}">
                <a16:creationId xmlns:a16="http://schemas.microsoft.com/office/drawing/2014/main" id="{0B551D3C-9AD4-2E41-9D69-00093BC11A76}"/>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11" name="Text Placeholder 2">
            <a:extLst>
              <a:ext uri="{FF2B5EF4-FFF2-40B4-BE49-F238E27FC236}">
                <a16:creationId xmlns:a16="http://schemas.microsoft.com/office/drawing/2014/main" id="{D60EFA87-A28D-584A-AF89-AF667056E1EC}"/>
              </a:ext>
            </a:extLst>
          </p:cNvPr>
          <p:cNvSpPr>
            <a:spLocks noGrp="1"/>
          </p:cNvSpPr>
          <p:nvPr>
            <p:ph type="body" sz="quarter" idx="11" hasCustomPrompt="1"/>
          </p:nvPr>
        </p:nvSpPr>
        <p:spPr>
          <a:xfrm>
            <a:off x="457200" y="1393454"/>
            <a:ext cx="3377340" cy="427790"/>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Subtitle Text</a:t>
            </a:r>
          </a:p>
        </p:txBody>
      </p:sp>
    </p:spTree>
    <p:extLst>
      <p:ext uri="{BB962C8B-B14F-4D97-AF65-F5344CB8AC3E}">
        <p14:creationId xmlns:p14="http://schemas.microsoft.com/office/powerpoint/2010/main" val="426869047"/>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0F9D04-B479-3A40-84D1-C9872A1AA97D}"/>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0" name="Rectangle 9">
            <a:extLst>
              <a:ext uri="{FF2B5EF4-FFF2-40B4-BE49-F238E27FC236}">
                <a16:creationId xmlns:a16="http://schemas.microsoft.com/office/drawing/2014/main" id="{360F4888-8BD6-2441-A11B-6B48777CE50E}"/>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6" name="Content Placeholder 2">
            <a:extLst>
              <a:ext uri="{FF2B5EF4-FFF2-40B4-BE49-F238E27FC236}">
                <a16:creationId xmlns:a16="http://schemas.microsoft.com/office/drawing/2014/main" id="{F3C8095C-0378-F64F-AB25-70F898576478}"/>
              </a:ext>
            </a:extLst>
          </p:cNvPr>
          <p:cNvSpPr>
            <a:spLocks noGrp="1"/>
          </p:cNvSpPr>
          <p:nvPr>
            <p:ph idx="1" hasCustomPrompt="1"/>
          </p:nvPr>
        </p:nvSpPr>
        <p:spPr>
          <a:xfrm>
            <a:off x="457200" y="1266613"/>
            <a:ext cx="8104365" cy="3133507"/>
          </a:xfrm>
          <a:prstGeom prst="rect">
            <a:avLst/>
          </a:prstGeom>
        </p:spPr>
        <p:txBody>
          <a:bodyPr/>
          <a:lstStyle>
            <a:lvl1pPr marL="285750" indent="-285750">
              <a:buClr>
                <a:schemeClr val="tx2"/>
              </a:buClr>
              <a:buFont typeface="Arial" panose="020B0604020202020204" pitchFamily="34" charset="0"/>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19" name="Title 1">
            <a:extLst>
              <a:ext uri="{FF2B5EF4-FFF2-40B4-BE49-F238E27FC236}">
                <a16:creationId xmlns:a16="http://schemas.microsoft.com/office/drawing/2014/main" id="{B6B5CD12-C9B0-1D45-8D86-2A24FDA27881}"/>
              </a:ext>
            </a:extLst>
          </p:cNvPr>
          <p:cNvSpPr>
            <a:spLocks noGrp="1"/>
          </p:cNvSpPr>
          <p:nvPr>
            <p:ph type="title"/>
          </p:nvPr>
        </p:nvSpPr>
        <p:spPr>
          <a:xfrm>
            <a:off x="457202" y="184330"/>
            <a:ext cx="8104364"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4" name="TextBox 13">
            <a:extLst>
              <a:ext uri="{FF2B5EF4-FFF2-40B4-BE49-F238E27FC236}">
                <a16:creationId xmlns:a16="http://schemas.microsoft.com/office/drawing/2014/main" id="{36B44B1E-CC8B-264A-931F-6018F8F7EAEA}"/>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a:extLst>
              <a:ext uri="{FF2B5EF4-FFF2-40B4-BE49-F238E27FC236}">
                <a16:creationId xmlns:a16="http://schemas.microsoft.com/office/drawing/2014/main" id="{24C03E9E-3D28-6344-BFE1-269164675B6A}"/>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56D4B60B-0C14-B141-B448-22BC37C991E9}"/>
              </a:ext>
            </a:extLst>
          </p:cNvPr>
          <p:cNvSpPr>
            <a:spLocks noGrp="1"/>
          </p:cNvSpPr>
          <p:nvPr>
            <p:ph type="body" sz="quarter" idx="10" hasCustomPrompt="1"/>
          </p:nvPr>
        </p:nvSpPr>
        <p:spPr>
          <a:xfrm>
            <a:off x="457200" y="887413"/>
            <a:ext cx="8104365" cy="379200"/>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Subtitle Text</a:t>
            </a:r>
          </a:p>
        </p:txBody>
      </p:sp>
    </p:spTree>
    <p:extLst>
      <p:ext uri="{BB962C8B-B14F-4D97-AF65-F5344CB8AC3E}">
        <p14:creationId xmlns:p14="http://schemas.microsoft.com/office/powerpoint/2010/main" val="1210840914"/>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Column Bulleted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969D900-C9E0-834D-B276-B64BD1AFC7B7}"/>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Text Placeholder 2"/>
          <p:cNvSpPr>
            <a:spLocks noGrp="1"/>
          </p:cNvSpPr>
          <p:nvPr>
            <p:ph type="body" idx="1"/>
          </p:nvPr>
        </p:nvSpPr>
        <p:spPr>
          <a:xfrm>
            <a:off x="457200" y="822896"/>
            <a:ext cx="3920730" cy="479822"/>
          </a:xfrm>
          <a:prstGeom prst="rect">
            <a:avLst/>
          </a:prstGeom>
        </p:spPr>
        <p:txBody>
          <a:bodyPr anchor="ctr">
            <a:noAutofit/>
          </a:bodyPr>
          <a:lstStyle>
            <a:lvl1pPr marL="0" indent="0">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302719"/>
            <a:ext cx="3920730" cy="3214280"/>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4"/>
          <p:cNvSpPr>
            <a:spLocks noGrp="1"/>
          </p:cNvSpPr>
          <p:nvPr>
            <p:ph type="body" sz="quarter" idx="3"/>
          </p:nvPr>
        </p:nvSpPr>
        <p:spPr>
          <a:xfrm>
            <a:off x="4645074" y="822896"/>
            <a:ext cx="3922270" cy="479822"/>
          </a:xfrm>
          <a:prstGeom prst="rect">
            <a:avLst/>
          </a:prstGeom>
        </p:spPr>
        <p:txBody>
          <a:bodyPr anchor="ctr">
            <a:normAutofit/>
          </a:bodyPr>
          <a:lstStyle>
            <a:lvl1pPr marL="0" indent="0">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5"/>
          <p:cNvSpPr>
            <a:spLocks noGrp="1"/>
          </p:cNvSpPr>
          <p:nvPr>
            <p:ph sz="quarter" idx="4"/>
          </p:nvPr>
        </p:nvSpPr>
        <p:spPr>
          <a:xfrm>
            <a:off x="4645074" y="1302719"/>
            <a:ext cx="3922270" cy="3214280"/>
          </a:xfrm>
          <a:prstGeom prst="rect">
            <a:avLst/>
          </a:prstGeom>
        </p:spPr>
        <p:txBody>
          <a:bodyPr/>
          <a:lstStyle>
            <a:lvl1pPr marL="285750" indent="-285750">
              <a:buClr>
                <a:schemeClr val="tx2"/>
              </a:buClr>
              <a:buFont typeface="Arial" panose="020B0604020202020204" pitchFamily="34" charset="0"/>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buClr>
                <a:schemeClr val="tx2"/>
              </a:buClr>
              <a:buFont typeface="System Font Regular"/>
              <a:buChar cha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buClr>
                <a:schemeClr val="tx2"/>
              </a:buClr>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25" name="Title 1">
            <a:extLst>
              <a:ext uri="{FF2B5EF4-FFF2-40B4-BE49-F238E27FC236}">
                <a16:creationId xmlns:a16="http://schemas.microsoft.com/office/drawing/2014/main" id="{0EEAC1D2-7845-2A4B-96F7-FF279AB2D343}"/>
              </a:ext>
            </a:extLst>
          </p:cNvPr>
          <p:cNvSpPr>
            <a:spLocks noGrp="1"/>
          </p:cNvSpPr>
          <p:nvPr>
            <p:ph type="title"/>
          </p:nvPr>
        </p:nvSpPr>
        <p:spPr>
          <a:xfrm>
            <a:off x="457200" y="184330"/>
            <a:ext cx="8104366"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2" name="Rectangle 11">
            <a:extLst>
              <a:ext uri="{FF2B5EF4-FFF2-40B4-BE49-F238E27FC236}">
                <a16:creationId xmlns:a16="http://schemas.microsoft.com/office/drawing/2014/main" id="{938F72B9-CAC0-D049-ABB5-BD76D26A89B4}"/>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9" name="TextBox 18">
            <a:extLst>
              <a:ext uri="{FF2B5EF4-FFF2-40B4-BE49-F238E27FC236}">
                <a16:creationId xmlns:a16="http://schemas.microsoft.com/office/drawing/2014/main" id="{562A4655-43E2-A14A-B232-0BCB208E5223}"/>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1" name="Picture 10">
            <a:extLst>
              <a:ext uri="{FF2B5EF4-FFF2-40B4-BE49-F238E27FC236}">
                <a16:creationId xmlns:a16="http://schemas.microsoft.com/office/drawing/2014/main" id="{425C1AC7-F0BC-4F4D-BE35-588F798EB0B2}"/>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500852874"/>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guide id="3"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 Sub-title">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396875" y="2970213"/>
            <a:ext cx="5137150" cy="489424"/>
          </a:xfrm>
          <a:prstGeom prst="rect">
            <a:avLst/>
          </a:prstGeom>
        </p:spPr>
        <p:txBody>
          <a:bodyPr/>
          <a:lstStyle>
            <a:lvl1pPr>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E5ED178-FD11-E141-B99C-BA71299E8E8C}"/>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Content Placeholder 2"/>
          <p:cNvSpPr>
            <a:spLocks noGrp="1"/>
          </p:cNvSpPr>
          <p:nvPr>
            <p:ph sz="half" idx="1"/>
          </p:nvPr>
        </p:nvSpPr>
        <p:spPr>
          <a:xfrm>
            <a:off x="457199"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1">
            <a:extLst>
              <a:ext uri="{FF2B5EF4-FFF2-40B4-BE49-F238E27FC236}">
                <a16:creationId xmlns:a16="http://schemas.microsoft.com/office/drawing/2014/main" id="{FAE534CB-790F-7A44-AA82-1FEF5EA2454D}"/>
              </a:ext>
            </a:extLst>
          </p:cNvPr>
          <p:cNvSpPr>
            <a:spLocks noGrp="1"/>
          </p:cNvSpPr>
          <p:nvPr>
            <p:ph type="title"/>
          </p:nvPr>
        </p:nvSpPr>
        <p:spPr>
          <a:xfrm>
            <a:off x="457200" y="184330"/>
            <a:ext cx="8229600"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195A99CF-27BC-694E-BB92-EC73D5C5BD35}"/>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5" name="Text Placeholder 3">
            <a:extLst>
              <a:ext uri="{FF2B5EF4-FFF2-40B4-BE49-F238E27FC236}">
                <a16:creationId xmlns:a16="http://schemas.microsoft.com/office/drawing/2014/main" id="{9F3D1D0B-B96A-6640-A9D3-A63526866678}"/>
              </a:ext>
            </a:extLst>
          </p:cNvPr>
          <p:cNvSpPr>
            <a:spLocks noGrp="1"/>
          </p:cNvSpPr>
          <p:nvPr>
            <p:ph type="body" sz="half" idx="2" hasCustomPrompt="1"/>
          </p:nvPr>
        </p:nvSpPr>
        <p:spPr>
          <a:xfrm>
            <a:off x="453500" y="3169113"/>
            <a:ext cx="2448187" cy="361487"/>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17" name="Text Placeholder 3">
            <a:extLst>
              <a:ext uri="{FF2B5EF4-FFF2-40B4-BE49-F238E27FC236}">
                <a16:creationId xmlns:a16="http://schemas.microsoft.com/office/drawing/2014/main" id="{DD0888C8-A1B7-344D-B575-D8E25DBA6C50}"/>
              </a:ext>
            </a:extLst>
          </p:cNvPr>
          <p:cNvSpPr>
            <a:spLocks noGrp="1"/>
          </p:cNvSpPr>
          <p:nvPr>
            <p:ph type="body" sz="half" idx="17" hasCustomPrompt="1"/>
          </p:nvPr>
        </p:nvSpPr>
        <p:spPr>
          <a:xfrm>
            <a:off x="3347907" y="3169113"/>
            <a:ext cx="2448187" cy="361487"/>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19" name="Text Placeholder 3">
            <a:extLst>
              <a:ext uri="{FF2B5EF4-FFF2-40B4-BE49-F238E27FC236}">
                <a16:creationId xmlns:a16="http://schemas.microsoft.com/office/drawing/2014/main" id="{C515E8B6-62C6-4B4C-B810-209D8D6013AE}"/>
              </a:ext>
            </a:extLst>
          </p:cNvPr>
          <p:cNvSpPr>
            <a:spLocks noGrp="1"/>
          </p:cNvSpPr>
          <p:nvPr>
            <p:ph type="body" sz="half" idx="19" hasCustomPrompt="1"/>
          </p:nvPr>
        </p:nvSpPr>
        <p:spPr>
          <a:xfrm>
            <a:off x="6238613" y="3182204"/>
            <a:ext cx="2448187" cy="352300"/>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text styles</a:t>
            </a:r>
          </a:p>
        </p:txBody>
      </p:sp>
      <p:sp>
        <p:nvSpPr>
          <p:cNvPr id="20" name="Text Placeholder 3">
            <a:extLst>
              <a:ext uri="{FF2B5EF4-FFF2-40B4-BE49-F238E27FC236}">
                <a16:creationId xmlns:a16="http://schemas.microsoft.com/office/drawing/2014/main" id="{D368675E-B2F6-9648-A436-563D085453FA}"/>
              </a:ext>
            </a:extLst>
          </p:cNvPr>
          <p:cNvSpPr>
            <a:spLocks noGrp="1"/>
          </p:cNvSpPr>
          <p:nvPr>
            <p:ph type="body" sz="half" idx="23"/>
          </p:nvPr>
        </p:nvSpPr>
        <p:spPr>
          <a:xfrm>
            <a:off x="453500" y="3568700"/>
            <a:ext cx="2448187" cy="98147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1" name="Text Placeholder 3">
            <a:extLst>
              <a:ext uri="{FF2B5EF4-FFF2-40B4-BE49-F238E27FC236}">
                <a16:creationId xmlns:a16="http://schemas.microsoft.com/office/drawing/2014/main" id="{1D0348CF-C771-6F4A-9E1E-B8BDA3A85C00}"/>
              </a:ext>
            </a:extLst>
          </p:cNvPr>
          <p:cNvSpPr>
            <a:spLocks noGrp="1"/>
          </p:cNvSpPr>
          <p:nvPr>
            <p:ph type="body" sz="half" idx="24"/>
          </p:nvPr>
        </p:nvSpPr>
        <p:spPr>
          <a:xfrm>
            <a:off x="3347907" y="3568700"/>
            <a:ext cx="2448187" cy="98147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3">
            <a:extLst>
              <a:ext uri="{FF2B5EF4-FFF2-40B4-BE49-F238E27FC236}">
                <a16:creationId xmlns:a16="http://schemas.microsoft.com/office/drawing/2014/main" id="{9147A829-7FAE-4747-B412-7AB73136D15D}"/>
              </a:ext>
            </a:extLst>
          </p:cNvPr>
          <p:cNvSpPr>
            <a:spLocks noGrp="1"/>
          </p:cNvSpPr>
          <p:nvPr>
            <p:ph type="body" sz="half" idx="25"/>
          </p:nvPr>
        </p:nvSpPr>
        <p:spPr>
          <a:xfrm>
            <a:off x="6238613" y="3581790"/>
            <a:ext cx="2448187" cy="95131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Content Placeholder 2">
            <a:extLst>
              <a:ext uri="{FF2B5EF4-FFF2-40B4-BE49-F238E27FC236}">
                <a16:creationId xmlns:a16="http://schemas.microsoft.com/office/drawing/2014/main" id="{A84FAE12-4781-CF42-9A10-5068B0C95114}"/>
              </a:ext>
            </a:extLst>
          </p:cNvPr>
          <p:cNvSpPr>
            <a:spLocks noGrp="1"/>
          </p:cNvSpPr>
          <p:nvPr>
            <p:ph sz="half" idx="26"/>
          </p:nvPr>
        </p:nvSpPr>
        <p:spPr>
          <a:xfrm>
            <a:off x="3347906"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C0B81692-0F21-3942-B4D8-E6DAADA0AF0F}"/>
              </a:ext>
            </a:extLst>
          </p:cNvPr>
          <p:cNvSpPr>
            <a:spLocks noGrp="1"/>
          </p:cNvSpPr>
          <p:nvPr>
            <p:ph sz="half" idx="27"/>
          </p:nvPr>
        </p:nvSpPr>
        <p:spPr>
          <a:xfrm>
            <a:off x="6238613" y="1211733"/>
            <a:ext cx="2448187" cy="1928521"/>
          </a:xfrm>
          <a:prstGeom prst="rect">
            <a:avLst/>
          </a:prstGeom>
        </p:spPr>
        <p:txBody>
          <a:bodyPr>
            <a:normAutofit/>
          </a:bodyPr>
          <a:lstStyle>
            <a:lvl1pPr>
              <a:buClr>
                <a:schemeClr val="tx2"/>
              </a:buClr>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a:buClr>
                <a:schemeClr val="tx2"/>
              </a:buCl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57350" indent="-285750">
              <a:buClr>
                <a:schemeClr val="tx2"/>
              </a:buClr>
              <a:buFont typeface="System Font Regular"/>
              <a:buChar char="»"/>
              <a:defRPr sz="1600" b="0" i="0">
                <a:solidFill>
                  <a:schemeClr val="accent2"/>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6" name="TextBox 25">
            <a:extLst>
              <a:ext uri="{FF2B5EF4-FFF2-40B4-BE49-F238E27FC236}">
                <a16:creationId xmlns:a16="http://schemas.microsoft.com/office/drawing/2014/main" id="{1F457D09-92A8-8E47-BCD3-AB21061D5915}"/>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3" name="Picture 22">
            <a:extLst>
              <a:ext uri="{FF2B5EF4-FFF2-40B4-BE49-F238E27FC236}">
                <a16:creationId xmlns:a16="http://schemas.microsoft.com/office/drawing/2014/main" id="{03990245-B24D-754A-B950-C7C8249BFD1E}"/>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340697188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88">
          <p15:clr>
            <a:srgbClr val="FBAE40"/>
          </p15:clr>
        </p15:guide>
        <p15:guide id="4" pos="5400">
          <p15:clr>
            <a:srgbClr val="FBAE40"/>
          </p15:clr>
        </p15:guide>
        <p15:guide id="5" orient="horz" pos="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A9137E0-7D15-5B46-A9FF-FA95BDC17B30}"/>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1" name="Text Placeholder 3"/>
          <p:cNvSpPr>
            <a:spLocks noGrp="1"/>
          </p:cNvSpPr>
          <p:nvPr>
            <p:ph type="body" sz="half" idx="2" hasCustomPrompt="1"/>
          </p:nvPr>
        </p:nvSpPr>
        <p:spPr>
          <a:xfrm>
            <a:off x="457200"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15" name="Picture Placeholder 2"/>
          <p:cNvSpPr>
            <a:spLocks noGrp="1"/>
          </p:cNvSpPr>
          <p:nvPr>
            <p:ph type="pic" sz="quarter" idx="16"/>
          </p:nvPr>
        </p:nvSpPr>
        <p:spPr>
          <a:xfrm>
            <a:off x="457200"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26" name="Title 1">
            <a:extLst>
              <a:ext uri="{FF2B5EF4-FFF2-40B4-BE49-F238E27FC236}">
                <a16:creationId xmlns:a16="http://schemas.microsoft.com/office/drawing/2014/main" id="{BB11C8F9-1EFB-A247-84E1-153454794E6D}"/>
              </a:ext>
            </a:extLst>
          </p:cNvPr>
          <p:cNvSpPr>
            <a:spLocks noGrp="1"/>
          </p:cNvSpPr>
          <p:nvPr>
            <p:ph type="title"/>
          </p:nvPr>
        </p:nvSpPr>
        <p:spPr>
          <a:xfrm>
            <a:off x="457200" y="184330"/>
            <a:ext cx="8233038"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27" name="Text Placeholder 3">
            <a:extLst>
              <a:ext uri="{FF2B5EF4-FFF2-40B4-BE49-F238E27FC236}">
                <a16:creationId xmlns:a16="http://schemas.microsoft.com/office/drawing/2014/main" id="{CA0861C7-2760-1241-AA55-AED91CD3E401}"/>
              </a:ext>
            </a:extLst>
          </p:cNvPr>
          <p:cNvSpPr>
            <a:spLocks noGrp="1"/>
          </p:cNvSpPr>
          <p:nvPr>
            <p:ph type="body" sz="half" idx="17" hasCustomPrompt="1"/>
          </p:nvPr>
        </p:nvSpPr>
        <p:spPr>
          <a:xfrm>
            <a:off x="2563092"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28" name="Picture Placeholder 2">
            <a:extLst>
              <a:ext uri="{FF2B5EF4-FFF2-40B4-BE49-F238E27FC236}">
                <a16:creationId xmlns:a16="http://schemas.microsoft.com/office/drawing/2014/main" id="{D3D67912-6FBE-B245-B155-7F186154A8C6}"/>
              </a:ext>
            </a:extLst>
          </p:cNvPr>
          <p:cNvSpPr>
            <a:spLocks noGrp="1"/>
          </p:cNvSpPr>
          <p:nvPr>
            <p:ph type="pic" sz="quarter" idx="18"/>
          </p:nvPr>
        </p:nvSpPr>
        <p:spPr>
          <a:xfrm>
            <a:off x="2563091"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29" name="Text Placeholder 3">
            <a:extLst>
              <a:ext uri="{FF2B5EF4-FFF2-40B4-BE49-F238E27FC236}">
                <a16:creationId xmlns:a16="http://schemas.microsoft.com/office/drawing/2014/main" id="{3DC8A389-A732-8E4B-A9E6-19769051B010}"/>
              </a:ext>
            </a:extLst>
          </p:cNvPr>
          <p:cNvSpPr>
            <a:spLocks noGrp="1"/>
          </p:cNvSpPr>
          <p:nvPr>
            <p:ph type="body" sz="half" idx="19" hasCustomPrompt="1"/>
          </p:nvPr>
        </p:nvSpPr>
        <p:spPr>
          <a:xfrm>
            <a:off x="4668982" y="2917813"/>
            <a:ext cx="1778924" cy="682479"/>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30" name="Picture Placeholder 2">
            <a:extLst>
              <a:ext uri="{FF2B5EF4-FFF2-40B4-BE49-F238E27FC236}">
                <a16:creationId xmlns:a16="http://schemas.microsoft.com/office/drawing/2014/main" id="{2B493BF8-740F-4B45-A209-3942D9C8CAB3}"/>
              </a:ext>
            </a:extLst>
          </p:cNvPr>
          <p:cNvSpPr>
            <a:spLocks noGrp="1"/>
          </p:cNvSpPr>
          <p:nvPr>
            <p:ph type="pic" sz="quarter" idx="20"/>
          </p:nvPr>
        </p:nvSpPr>
        <p:spPr>
          <a:xfrm>
            <a:off x="4668982" y="1335228"/>
            <a:ext cx="1778924" cy="1368815"/>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31" name="Text Placeholder 3">
            <a:extLst>
              <a:ext uri="{FF2B5EF4-FFF2-40B4-BE49-F238E27FC236}">
                <a16:creationId xmlns:a16="http://schemas.microsoft.com/office/drawing/2014/main" id="{B1F826EB-CCDB-404E-A753-4934E558FDD6}"/>
              </a:ext>
            </a:extLst>
          </p:cNvPr>
          <p:cNvSpPr>
            <a:spLocks noGrp="1"/>
          </p:cNvSpPr>
          <p:nvPr>
            <p:ph type="body" sz="half" idx="21" hasCustomPrompt="1"/>
          </p:nvPr>
        </p:nvSpPr>
        <p:spPr>
          <a:xfrm>
            <a:off x="6774874" y="2917812"/>
            <a:ext cx="1778924" cy="671275"/>
          </a:xfrm>
          <a:prstGeom prst="rect">
            <a:avLst/>
          </a:prstGeom>
        </p:spPr>
        <p:txBody>
          <a:bodyPr>
            <a:noAutofit/>
          </a:bodyPr>
          <a:lstStyle>
            <a:lvl1pPr marL="0" indent="0" algn="ctr">
              <a:buNone/>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styles</a:t>
            </a:r>
          </a:p>
        </p:txBody>
      </p:sp>
      <p:sp>
        <p:nvSpPr>
          <p:cNvPr id="32" name="Picture Placeholder 2">
            <a:extLst>
              <a:ext uri="{FF2B5EF4-FFF2-40B4-BE49-F238E27FC236}">
                <a16:creationId xmlns:a16="http://schemas.microsoft.com/office/drawing/2014/main" id="{40CAA77E-07BD-C846-98C1-AA9613A04902}"/>
              </a:ext>
            </a:extLst>
          </p:cNvPr>
          <p:cNvSpPr>
            <a:spLocks noGrp="1"/>
          </p:cNvSpPr>
          <p:nvPr>
            <p:ph type="pic" sz="quarter" idx="22"/>
          </p:nvPr>
        </p:nvSpPr>
        <p:spPr>
          <a:xfrm>
            <a:off x="6774874" y="1335229"/>
            <a:ext cx="1778924" cy="1368814"/>
          </a:xfrm>
          <a:prstGeom prst="rect">
            <a:avLst/>
          </a:prstGeom>
        </p:spPr>
        <p:txBody>
          <a:bodyPr>
            <a:normAutofit/>
          </a:bodyPr>
          <a:lstStyle>
            <a:lvl1pPr>
              <a:defRPr sz="1400" b="0" i="0">
                <a:solidFill>
                  <a:schemeClr val="accent6">
                    <a:lumMod val="60000"/>
                    <a:lumOff val="40000"/>
                  </a:schemeClr>
                </a:solidFill>
                <a:latin typeface="Amazon Ember Light" panose="020B0403020204020204" pitchFamily="34" charset="0"/>
              </a:defRPr>
            </a:lvl1pPr>
          </a:lstStyle>
          <a:p>
            <a:r>
              <a:rPr lang="en-US" dirty="0"/>
              <a:t>Click icon to add picture</a:t>
            </a:r>
          </a:p>
        </p:txBody>
      </p:sp>
      <p:sp>
        <p:nvSpPr>
          <p:cNvPr id="16" name="Rectangle 15">
            <a:extLst>
              <a:ext uri="{FF2B5EF4-FFF2-40B4-BE49-F238E27FC236}">
                <a16:creationId xmlns:a16="http://schemas.microsoft.com/office/drawing/2014/main" id="{5444AEC2-79A5-5648-88E1-13F610F46172}"/>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20" name="Text Placeholder 3">
            <a:extLst>
              <a:ext uri="{FF2B5EF4-FFF2-40B4-BE49-F238E27FC236}">
                <a16:creationId xmlns:a16="http://schemas.microsoft.com/office/drawing/2014/main" id="{871099CD-1296-EC48-9068-B47D1400ED9D}"/>
              </a:ext>
            </a:extLst>
          </p:cNvPr>
          <p:cNvSpPr>
            <a:spLocks noGrp="1"/>
          </p:cNvSpPr>
          <p:nvPr>
            <p:ph type="body" sz="half" idx="23"/>
          </p:nvPr>
        </p:nvSpPr>
        <p:spPr>
          <a:xfrm>
            <a:off x="457200" y="3422122"/>
            <a:ext cx="1778924" cy="977998"/>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1" name="Text Placeholder 3">
            <a:extLst>
              <a:ext uri="{FF2B5EF4-FFF2-40B4-BE49-F238E27FC236}">
                <a16:creationId xmlns:a16="http://schemas.microsoft.com/office/drawing/2014/main" id="{248ACA00-375A-8842-9B70-E8B203E80F17}"/>
              </a:ext>
            </a:extLst>
          </p:cNvPr>
          <p:cNvSpPr>
            <a:spLocks noGrp="1"/>
          </p:cNvSpPr>
          <p:nvPr>
            <p:ph type="body" sz="half" idx="24"/>
          </p:nvPr>
        </p:nvSpPr>
        <p:spPr>
          <a:xfrm>
            <a:off x="2563092" y="3422122"/>
            <a:ext cx="1778924" cy="977998"/>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a:extLst>
              <a:ext uri="{FF2B5EF4-FFF2-40B4-BE49-F238E27FC236}">
                <a16:creationId xmlns:a16="http://schemas.microsoft.com/office/drawing/2014/main" id="{D60DEE63-E52E-C447-8858-6463921BAD2D}"/>
              </a:ext>
            </a:extLst>
          </p:cNvPr>
          <p:cNvSpPr>
            <a:spLocks noGrp="1"/>
          </p:cNvSpPr>
          <p:nvPr>
            <p:ph type="body" sz="half" idx="25"/>
          </p:nvPr>
        </p:nvSpPr>
        <p:spPr>
          <a:xfrm>
            <a:off x="4668982" y="3412980"/>
            <a:ext cx="1778924" cy="98713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3">
            <a:extLst>
              <a:ext uri="{FF2B5EF4-FFF2-40B4-BE49-F238E27FC236}">
                <a16:creationId xmlns:a16="http://schemas.microsoft.com/office/drawing/2014/main" id="{23900232-3014-074B-9893-27B7F576B263}"/>
              </a:ext>
            </a:extLst>
          </p:cNvPr>
          <p:cNvSpPr>
            <a:spLocks noGrp="1"/>
          </p:cNvSpPr>
          <p:nvPr>
            <p:ph type="body" sz="half" idx="26"/>
          </p:nvPr>
        </p:nvSpPr>
        <p:spPr>
          <a:xfrm>
            <a:off x="6774874" y="3412980"/>
            <a:ext cx="1778924" cy="987139"/>
          </a:xfrm>
          <a:prstGeom prst="rect">
            <a:avLst/>
          </a:prstGeom>
        </p:spPr>
        <p:txBody>
          <a:bodyPr>
            <a:noAutofit/>
          </a:bodyPr>
          <a:lstStyle>
            <a:lvl1pPr marL="0" indent="0" algn="ctr">
              <a:buNone/>
              <a:defRPr sz="16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3" name="TextBox 32">
            <a:extLst>
              <a:ext uri="{FF2B5EF4-FFF2-40B4-BE49-F238E27FC236}">
                <a16:creationId xmlns:a16="http://schemas.microsoft.com/office/drawing/2014/main" id="{622654C1-2994-D348-9DAD-F73861FA1764}"/>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22" name="Picture 21">
            <a:extLst>
              <a:ext uri="{FF2B5EF4-FFF2-40B4-BE49-F238E27FC236}">
                <a16:creationId xmlns:a16="http://schemas.microsoft.com/office/drawing/2014/main" id="{7AE74F6C-5E2C-B748-A5AB-CBB69F8E25F5}"/>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3168960251"/>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guide id="3" pos="540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EEE9983-339E-6C49-8B8C-FADE222523DD}"/>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3" name="Text Placeholder 3"/>
          <p:cNvSpPr>
            <a:spLocks noGrp="1"/>
          </p:cNvSpPr>
          <p:nvPr>
            <p:ph type="body" sz="half" idx="2"/>
          </p:nvPr>
        </p:nvSpPr>
        <p:spPr>
          <a:xfrm>
            <a:off x="460274" y="2151896"/>
            <a:ext cx="2323445" cy="524685"/>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Text Placeholder 3"/>
          <p:cNvSpPr>
            <a:spLocks noGrp="1"/>
          </p:cNvSpPr>
          <p:nvPr>
            <p:ph type="body" sz="half" idx="11"/>
          </p:nvPr>
        </p:nvSpPr>
        <p:spPr>
          <a:xfrm>
            <a:off x="3346183" y="2151897"/>
            <a:ext cx="2323445" cy="524684"/>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3"/>
          <p:cNvSpPr>
            <a:spLocks noGrp="1"/>
          </p:cNvSpPr>
          <p:nvPr>
            <p:ph type="body" sz="half" idx="13"/>
          </p:nvPr>
        </p:nvSpPr>
        <p:spPr>
          <a:xfrm>
            <a:off x="6232091" y="2151897"/>
            <a:ext cx="2323445" cy="524684"/>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Text Placeholder 3"/>
          <p:cNvSpPr>
            <a:spLocks noGrp="1"/>
          </p:cNvSpPr>
          <p:nvPr>
            <p:ph type="body" sz="half" idx="15"/>
          </p:nvPr>
        </p:nvSpPr>
        <p:spPr>
          <a:xfrm>
            <a:off x="460274"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Text Placeholder 3"/>
          <p:cNvSpPr>
            <a:spLocks noGrp="1"/>
          </p:cNvSpPr>
          <p:nvPr>
            <p:ph type="body" sz="half" idx="17"/>
          </p:nvPr>
        </p:nvSpPr>
        <p:spPr>
          <a:xfrm>
            <a:off x="3346181"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ext Placeholder 3"/>
          <p:cNvSpPr>
            <a:spLocks noGrp="1"/>
          </p:cNvSpPr>
          <p:nvPr>
            <p:ph type="body" sz="half" idx="19"/>
          </p:nvPr>
        </p:nvSpPr>
        <p:spPr>
          <a:xfrm>
            <a:off x="6232091" y="3963640"/>
            <a:ext cx="2323445" cy="532160"/>
          </a:xfrm>
          <a:prstGeom prst="rect">
            <a:avLst/>
          </a:prstGeom>
        </p:spPr>
        <p:txBody>
          <a:bodyPr>
            <a:noAutofit/>
          </a:bodyPr>
          <a:lstStyle>
            <a:lvl1pPr marL="0" indent="0" algn="ctr">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Picture Placeholder 2"/>
          <p:cNvSpPr>
            <a:spLocks noGrp="1"/>
          </p:cNvSpPr>
          <p:nvPr>
            <p:ph type="pic" sz="quarter" idx="20"/>
          </p:nvPr>
        </p:nvSpPr>
        <p:spPr>
          <a:xfrm>
            <a:off x="460273" y="928298"/>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10" name="Picture Placeholder 2"/>
          <p:cNvSpPr>
            <a:spLocks noGrp="1"/>
          </p:cNvSpPr>
          <p:nvPr>
            <p:ph type="pic" sz="quarter" idx="21"/>
          </p:nvPr>
        </p:nvSpPr>
        <p:spPr>
          <a:xfrm>
            <a:off x="3346183" y="928298"/>
            <a:ext cx="2323444"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11" name="Picture Placeholder 2"/>
          <p:cNvSpPr>
            <a:spLocks noGrp="1"/>
          </p:cNvSpPr>
          <p:nvPr>
            <p:ph type="pic" sz="quarter" idx="22"/>
          </p:nvPr>
        </p:nvSpPr>
        <p:spPr>
          <a:xfrm>
            <a:off x="6232091" y="928298"/>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12" name="Picture Placeholder 2"/>
          <p:cNvSpPr>
            <a:spLocks noGrp="1"/>
          </p:cNvSpPr>
          <p:nvPr>
            <p:ph type="pic" sz="quarter" idx="23"/>
          </p:nvPr>
        </p:nvSpPr>
        <p:spPr>
          <a:xfrm>
            <a:off x="460274" y="2782372"/>
            <a:ext cx="2323444"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13" name="Picture Placeholder 2"/>
          <p:cNvSpPr>
            <a:spLocks noGrp="1"/>
          </p:cNvSpPr>
          <p:nvPr>
            <p:ph type="pic" sz="quarter" idx="24"/>
          </p:nvPr>
        </p:nvSpPr>
        <p:spPr>
          <a:xfrm>
            <a:off x="3346182" y="2782372"/>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14" name="Picture Placeholder 2"/>
          <p:cNvSpPr>
            <a:spLocks noGrp="1"/>
          </p:cNvSpPr>
          <p:nvPr>
            <p:ph type="pic" sz="quarter" idx="25"/>
          </p:nvPr>
        </p:nvSpPr>
        <p:spPr>
          <a:xfrm>
            <a:off x="6232091" y="2782372"/>
            <a:ext cx="2323445" cy="1100667"/>
          </a:xfrm>
          <a:prstGeom prst="rect">
            <a:avLst/>
          </a:prstGeom>
        </p:spPr>
        <p:txBody>
          <a:bodyPr>
            <a:normAutofit/>
          </a:bodyPr>
          <a:lstStyle>
            <a:lvl1pPr>
              <a:defRPr sz="1400" b="0" i="0">
                <a:solidFill>
                  <a:srgbClr val="C2C2C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icon to add picture</a:t>
            </a:r>
          </a:p>
        </p:txBody>
      </p:sp>
      <p:sp>
        <p:nvSpPr>
          <p:cNvPr id="26" name="Title 1">
            <a:extLst>
              <a:ext uri="{FF2B5EF4-FFF2-40B4-BE49-F238E27FC236}">
                <a16:creationId xmlns:a16="http://schemas.microsoft.com/office/drawing/2014/main" id="{D958FA01-E999-0A4F-AF65-D765B53C28AA}"/>
              </a:ext>
            </a:extLst>
          </p:cNvPr>
          <p:cNvSpPr>
            <a:spLocks noGrp="1"/>
          </p:cNvSpPr>
          <p:nvPr>
            <p:ph type="title"/>
          </p:nvPr>
        </p:nvSpPr>
        <p:spPr>
          <a:xfrm>
            <a:off x="460273" y="184330"/>
            <a:ext cx="8107802"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BE36900F-0EC1-A145-9B50-1F3FAD824092}"/>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25" name="TextBox 24">
            <a:extLst>
              <a:ext uri="{FF2B5EF4-FFF2-40B4-BE49-F238E27FC236}">
                <a16:creationId xmlns:a16="http://schemas.microsoft.com/office/drawing/2014/main" id="{524AC029-C866-0B47-AD7F-44B5F0E4FF17}"/>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9" name="Picture 18">
            <a:extLst>
              <a:ext uri="{FF2B5EF4-FFF2-40B4-BE49-F238E27FC236}">
                <a16:creationId xmlns:a16="http://schemas.microsoft.com/office/drawing/2014/main" id="{DDE8A5C8-58B1-2342-9B2F-84032B265D1D}"/>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985362614"/>
      </p:ext>
    </p:extLst>
  </p:cSld>
  <p:clrMapOvr>
    <a:masterClrMapping/>
  </p:clrMapOvr>
  <p:extLst>
    <p:ext uri="{DCECCB84-F9BA-43D5-87BE-67443E8EF086}">
      <p15:sldGuideLst xmlns:p15="http://schemas.microsoft.com/office/powerpoint/2012/main">
        <p15:guide id="1" pos="2880">
          <p15:clr>
            <a:srgbClr val="FBAE40"/>
          </p15:clr>
        </p15:guide>
        <p15:guide id="2" pos="360">
          <p15:clr>
            <a:srgbClr val="FBAE40"/>
          </p15:clr>
        </p15:guide>
        <p15:guide id="3" pos="54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E87DB3-EB71-D34F-A07A-5B87E7FE9315}"/>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17" name="Title 1">
            <a:extLst>
              <a:ext uri="{FF2B5EF4-FFF2-40B4-BE49-F238E27FC236}">
                <a16:creationId xmlns:a16="http://schemas.microsoft.com/office/drawing/2014/main" id="{7BE1843C-8465-7045-BEAD-6DC22B074E13}"/>
              </a:ext>
            </a:extLst>
          </p:cNvPr>
          <p:cNvSpPr>
            <a:spLocks noGrp="1"/>
          </p:cNvSpPr>
          <p:nvPr>
            <p:ph type="title"/>
          </p:nvPr>
        </p:nvSpPr>
        <p:spPr>
          <a:xfrm>
            <a:off x="457200" y="184330"/>
            <a:ext cx="8252617"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70F5BB26-E91C-6044-B4C5-A96CC774C36F}"/>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4" name="TextBox 13">
            <a:extLst>
              <a:ext uri="{FF2B5EF4-FFF2-40B4-BE49-F238E27FC236}">
                <a16:creationId xmlns:a16="http://schemas.microsoft.com/office/drawing/2014/main" id="{65BF8043-ACF1-244C-9A67-A95591DF8546}"/>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Table Placeholder 4">
            <a:extLst>
              <a:ext uri="{FF2B5EF4-FFF2-40B4-BE49-F238E27FC236}">
                <a16:creationId xmlns:a16="http://schemas.microsoft.com/office/drawing/2014/main" id="{10218A97-AD38-0846-BCED-26DFFFA24B5A}"/>
              </a:ext>
            </a:extLst>
          </p:cNvPr>
          <p:cNvSpPr>
            <a:spLocks noGrp="1"/>
          </p:cNvSpPr>
          <p:nvPr>
            <p:ph type="tbl" sz="quarter" idx="11"/>
          </p:nvPr>
        </p:nvSpPr>
        <p:spPr>
          <a:xfrm>
            <a:off x="457200" y="1449658"/>
            <a:ext cx="8251825" cy="2958829"/>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icon to add table</a:t>
            </a:r>
          </a:p>
        </p:txBody>
      </p:sp>
      <p:pic>
        <p:nvPicPr>
          <p:cNvPr id="13" name="Picture 12">
            <a:extLst>
              <a:ext uri="{FF2B5EF4-FFF2-40B4-BE49-F238E27FC236}">
                <a16:creationId xmlns:a16="http://schemas.microsoft.com/office/drawing/2014/main" id="{38C0FCB9-61FF-6E4B-A015-8DBEABCF67DD}"/>
              </a:ext>
            </a:extLst>
          </p:cNvPr>
          <p:cNvPicPr>
            <a:picLocks noChangeAspect="1"/>
          </p:cNvPicPr>
          <p:nvPr userDrawn="1"/>
        </p:nvPicPr>
        <p:blipFill>
          <a:blip r:embed="rId3"/>
          <a:stretch>
            <a:fillRect/>
          </a:stretch>
        </p:blipFill>
        <p:spPr>
          <a:xfrm>
            <a:off x="7537430" y="4674525"/>
            <a:ext cx="1269781" cy="297954"/>
          </a:xfrm>
          <a:prstGeom prst="rect">
            <a:avLst/>
          </a:prstGeom>
        </p:spPr>
      </p:pic>
      <p:sp>
        <p:nvSpPr>
          <p:cNvPr id="3" name="Text Placeholder 2">
            <a:extLst>
              <a:ext uri="{FF2B5EF4-FFF2-40B4-BE49-F238E27FC236}">
                <a16:creationId xmlns:a16="http://schemas.microsoft.com/office/drawing/2014/main" id="{EC9E4259-8D22-DC47-B2A9-4C76E94EEC63}"/>
              </a:ext>
            </a:extLst>
          </p:cNvPr>
          <p:cNvSpPr>
            <a:spLocks noGrp="1"/>
          </p:cNvSpPr>
          <p:nvPr>
            <p:ph type="body" sz="quarter" idx="12" hasCustomPrompt="1"/>
          </p:nvPr>
        </p:nvSpPr>
        <p:spPr>
          <a:xfrm>
            <a:off x="457200" y="848564"/>
            <a:ext cx="8251825" cy="496888"/>
          </a:xfrm>
          <a:prstGeom prst="rect">
            <a:avLst/>
          </a:prstGeom>
        </p:spPr>
        <p:txBody>
          <a:bodyPr/>
          <a:lstStyle>
            <a:lvl1pPr>
              <a:defRPr sz="2000" b="1" i="0">
                <a:solidFill>
                  <a:schemeClr val="accent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subtitle</a:t>
            </a:r>
          </a:p>
        </p:txBody>
      </p:sp>
    </p:spTree>
    <p:extLst>
      <p:ext uri="{BB962C8B-B14F-4D97-AF65-F5344CB8AC3E}">
        <p14:creationId xmlns:p14="http://schemas.microsoft.com/office/powerpoint/2010/main" val="2307135049"/>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guide id="3" pos="540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9C8BC53-BD35-794B-8DD9-08125A80B038}"/>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4" name="Chart Placeholder 3"/>
          <p:cNvSpPr>
            <a:spLocks noGrp="1"/>
          </p:cNvSpPr>
          <p:nvPr>
            <p:ph type="chart" sz="quarter" idx="12" hasCustomPrompt="1"/>
          </p:nvPr>
        </p:nvSpPr>
        <p:spPr>
          <a:xfrm>
            <a:off x="457199" y="847899"/>
            <a:ext cx="8233039" cy="3552222"/>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Chart</a:t>
            </a:r>
          </a:p>
        </p:txBody>
      </p:sp>
      <p:sp>
        <p:nvSpPr>
          <p:cNvPr id="15" name="Title 1">
            <a:extLst>
              <a:ext uri="{FF2B5EF4-FFF2-40B4-BE49-F238E27FC236}">
                <a16:creationId xmlns:a16="http://schemas.microsoft.com/office/drawing/2014/main" id="{17FF00BB-053B-DD47-83C6-8A0838EFFA56}"/>
              </a:ext>
            </a:extLst>
          </p:cNvPr>
          <p:cNvSpPr>
            <a:spLocks noGrp="1"/>
          </p:cNvSpPr>
          <p:nvPr>
            <p:ph type="title"/>
          </p:nvPr>
        </p:nvSpPr>
        <p:spPr>
          <a:xfrm>
            <a:off x="457371" y="184330"/>
            <a:ext cx="8221772"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909AC713-2B6E-6A4F-9E78-642CF8C6042B}"/>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4" name="TextBox 13">
            <a:extLst>
              <a:ext uri="{FF2B5EF4-FFF2-40B4-BE49-F238E27FC236}">
                <a16:creationId xmlns:a16="http://schemas.microsoft.com/office/drawing/2014/main" id="{5000CCFF-6657-3F43-BC0D-D0962E54712E}"/>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a:extLst>
              <a:ext uri="{FF2B5EF4-FFF2-40B4-BE49-F238E27FC236}">
                <a16:creationId xmlns:a16="http://schemas.microsoft.com/office/drawing/2014/main" id="{84D451C0-D1EA-1A47-918E-7F0055E50EBF}"/>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3682838053"/>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guide id="3" pos="540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FA7740-6C4A-6344-BB31-4A7A6D2A7672}"/>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7" name="SmartArt Placeholder 6"/>
          <p:cNvSpPr>
            <a:spLocks noGrp="1"/>
          </p:cNvSpPr>
          <p:nvPr>
            <p:ph type="dgm" sz="quarter" idx="13"/>
          </p:nvPr>
        </p:nvSpPr>
        <p:spPr>
          <a:xfrm>
            <a:off x="457200" y="847897"/>
            <a:ext cx="8233038" cy="3552223"/>
          </a:xfrm>
          <a:prstGeom prst="rect">
            <a:avLst/>
          </a:prstGeom>
        </p:spPr>
        <p:txBody>
          <a:bodyPr/>
          <a:lstStyle>
            <a:lvl1pPr>
              <a:defRPr sz="20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icon to add SmartArt graphic</a:t>
            </a:r>
          </a:p>
        </p:txBody>
      </p:sp>
      <p:sp>
        <p:nvSpPr>
          <p:cNvPr id="15" name="Title 1">
            <a:extLst>
              <a:ext uri="{FF2B5EF4-FFF2-40B4-BE49-F238E27FC236}">
                <a16:creationId xmlns:a16="http://schemas.microsoft.com/office/drawing/2014/main" id="{3A4EBD77-626C-FB4A-B8FD-1FA3B5E8D8B3}"/>
              </a:ext>
            </a:extLst>
          </p:cNvPr>
          <p:cNvSpPr>
            <a:spLocks noGrp="1"/>
          </p:cNvSpPr>
          <p:nvPr>
            <p:ph type="title"/>
          </p:nvPr>
        </p:nvSpPr>
        <p:spPr>
          <a:xfrm>
            <a:off x="457200" y="184330"/>
            <a:ext cx="8233039"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D143B9AC-99AE-C844-B1DB-B1F6C13AF72D}"/>
              </a:ext>
            </a:extLst>
          </p:cNvPr>
          <p:cNvSpPr/>
          <p:nvPr userDrawn="1"/>
        </p:nvSpPr>
        <p:spPr>
          <a:xfrm>
            <a:off x="0" y="184330"/>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
        <p:nvSpPr>
          <p:cNvPr id="14" name="TextBox 13">
            <a:extLst>
              <a:ext uri="{FF2B5EF4-FFF2-40B4-BE49-F238E27FC236}">
                <a16:creationId xmlns:a16="http://schemas.microsoft.com/office/drawing/2014/main" id="{86A1775F-1901-FE4B-B979-51A1A49D860A}"/>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9" name="Picture 8">
            <a:extLst>
              <a:ext uri="{FF2B5EF4-FFF2-40B4-BE49-F238E27FC236}">
                <a16:creationId xmlns:a16="http://schemas.microsoft.com/office/drawing/2014/main" id="{55C10B78-9797-3A4C-9E65-A508F6A5E5E9}"/>
              </a:ext>
            </a:extLst>
          </p:cNvPr>
          <p:cNvPicPr>
            <a:picLocks noChangeAspect="1"/>
          </p:cNvPicPr>
          <p:nvPr userDrawn="1"/>
        </p:nvPicPr>
        <p:blipFill>
          <a:blip r:embed="rId3"/>
          <a:stretch>
            <a:fillRect/>
          </a:stretch>
        </p:blipFill>
        <p:spPr>
          <a:xfrm>
            <a:off x="7537430" y="4674525"/>
            <a:ext cx="1269781" cy="297954"/>
          </a:xfrm>
          <a:prstGeom prst="rect">
            <a:avLst/>
          </a:prstGeom>
        </p:spPr>
      </p:pic>
    </p:spTree>
    <p:extLst>
      <p:ext uri="{BB962C8B-B14F-4D97-AF65-F5344CB8AC3E}">
        <p14:creationId xmlns:p14="http://schemas.microsoft.com/office/powerpoint/2010/main" val="3896101551"/>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al Divider Light">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F08F01-71AD-C642-8A9D-D1DEC27D24EA}"/>
              </a:ext>
            </a:extLst>
          </p:cNvPr>
          <p:cNvPicPr>
            <a:picLocks noChangeAspect="1"/>
          </p:cNvPicPr>
          <p:nvPr userDrawn="1"/>
        </p:nvPicPr>
        <p:blipFill rotWithShape="1">
          <a:blip r:embed="rId2"/>
          <a:srcRect r="30265" b="25476"/>
          <a:stretch/>
        </p:blipFill>
        <p:spPr>
          <a:xfrm>
            <a:off x="5911402" y="2562786"/>
            <a:ext cx="3232597" cy="2580714"/>
          </a:xfrm>
          <a:prstGeom prst="rect">
            <a:avLst/>
          </a:prstGeom>
        </p:spPr>
      </p:pic>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200" y="1362269"/>
            <a:ext cx="8233038" cy="3070015"/>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1" name="TextBox 10">
            <a:extLst>
              <a:ext uri="{FF2B5EF4-FFF2-40B4-BE49-F238E27FC236}">
                <a16:creationId xmlns:a16="http://schemas.microsoft.com/office/drawing/2014/main" id="{1FF0380E-8DA1-2542-AA8E-81FF7C076A18}"/>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accent3">
                  <a:lumMod val="10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7" name="Picture 6">
            <a:extLst>
              <a:ext uri="{FF2B5EF4-FFF2-40B4-BE49-F238E27FC236}">
                <a16:creationId xmlns:a16="http://schemas.microsoft.com/office/drawing/2014/main" id="{0152BFE0-5C36-BD4A-9CAA-5A60491CD171}"/>
              </a:ext>
            </a:extLst>
          </p:cNvPr>
          <p:cNvPicPr>
            <a:picLocks noChangeAspect="1"/>
          </p:cNvPicPr>
          <p:nvPr userDrawn="1"/>
        </p:nvPicPr>
        <p:blipFill>
          <a:blip r:embed="rId3"/>
          <a:stretch>
            <a:fillRect/>
          </a:stretch>
        </p:blipFill>
        <p:spPr>
          <a:xfrm>
            <a:off x="7516164" y="4674525"/>
            <a:ext cx="1269781" cy="297954"/>
          </a:xfrm>
          <a:prstGeom prst="rect">
            <a:avLst/>
          </a:prstGeom>
        </p:spPr>
      </p:pic>
      <p:sp>
        <p:nvSpPr>
          <p:cNvPr id="9" name="Rectangle 8">
            <a:extLst>
              <a:ext uri="{FF2B5EF4-FFF2-40B4-BE49-F238E27FC236}">
                <a16:creationId xmlns:a16="http://schemas.microsoft.com/office/drawing/2014/main" id="{A5CA94B1-1218-F343-9DA3-BEB96ABD67CC}"/>
              </a:ext>
            </a:extLst>
          </p:cNvPr>
          <p:cNvSpPr/>
          <p:nvPr userDrawn="1"/>
        </p:nvSpPr>
        <p:spPr>
          <a:xfrm>
            <a:off x="0" y="1482293"/>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spTree>
    <p:extLst>
      <p:ext uri="{BB962C8B-B14F-4D97-AF65-F5344CB8AC3E}">
        <p14:creationId xmlns:p14="http://schemas.microsoft.com/office/powerpoint/2010/main" val="3248405331"/>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al Divider Dar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0207-E652-BC4D-9680-AE6AC17EC769}"/>
              </a:ext>
            </a:extLst>
          </p:cNvPr>
          <p:cNvSpPr>
            <a:spLocks noGrp="1"/>
          </p:cNvSpPr>
          <p:nvPr>
            <p:ph type="title"/>
          </p:nvPr>
        </p:nvSpPr>
        <p:spPr>
          <a:xfrm>
            <a:off x="457199" y="1361288"/>
            <a:ext cx="8238931" cy="3038832"/>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804EFA68-AEF2-F046-AF67-65C6153022FC}"/>
              </a:ext>
            </a:extLst>
          </p:cNvPr>
          <p:cNvSpPr txBox="1"/>
          <p:nvPr userDrawn="1"/>
        </p:nvSpPr>
        <p:spPr>
          <a:xfrm>
            <a:off x="336789" y="4726258"/>
            <a:ext cx="215945" cy="246221"/>
          </a:xfrm>
          <a:prstGeom prst="rect">
            <a:avLst/>
          </a:prstGeom>
          <a:noFill/>
        </p:spPr>
        <p:txBody>
          <a:bodyPr wrap="square" lIns="0" tIns="45720" rIns="0" bIns="45720" rtlCol="0">
            <a:spAutoFit/>
          </a:bodyPr>
          <a:lstStyle/>
          <a:p>
            <a:fld id="{DA559F40-59B8-49CC-BADB-14531CEC6FE1}" type="slidenum">
              <a:rPr lang="en-US" sz="1000" b="0" i="0" smtClean="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000" b="0" i="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 name="Rectangle 5">
            <a:extLst>
              <a:ext uri="{FF2B5EF4-FFF2-40B4-BE49-F238E27FC236}">
                <a16:creationId xmlns:a16="http://schemas.microsoft.com/office/drawing/2014/main" id="{5671FD74-48B3-E74D-A69F-8F2ED776D9AA}"/>
              </a:ext>
            </a:extLst>
          </p:cNvPr>
          <p:cNvSpPr/>
          <p:nvPr userDrawn="1"/>
        </p:nvSpPr>
        <p:spPr>
          <a:xfrm>
            <a:off x="0" y="1482293"/>
            <a:ext cx="279779" cy="5457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7" name="Picture 6">
            <a:extLst>
              <a:ext uri="{FF2B5EF4-FFF2-40B4-BE49-F238E27FC236}">
                <a16:creationId xmlns:a16="http://schemas.microsoft.com/office/drawing/2014/main" id="{B37A7FF7-372C-8B49-BEEC-21A7C79C65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7429" y="4675243"/>
            <a:ext cx="1271016" cy="296808"/>
          </a:xfrm>
          <a:prstGeom prst="rect">
            <a:avLst/>
          </a:prstGeom>
        </p:spPr>
      </p:pic>
    </p:spTree>
    <p:extLst>
      <p:ext uri="{BB962C8B-B14F-4D97-AF65-F5344CB8AC3E}">
        <p14:creationId xmlns:p14="http://schemas.microsoft.com/office/powerpoint/2010/main" val="1143865749"/>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Ref idx="1001">
        <a:schemeClr val="bg1"/>
      </p:bgRef>
    </p:bg>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4F295F1A-5115-6A4C-B71B-74C71C2FA693}"/>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68E3D62C-4C22-FD42-96B9-CE12BCDDDE41}"/>
              </a:ext>
            </a:extLst>
          </p:cNvPr>
          <p:cNvSpPr>
            <a:spLocks noGrp="1"/>
          </p:cNvSpPr>
          <p:nvPr>
            <p:ph type="title"/>
          </p:nvPr>
        </p:nvSpPr>
        <p:spPr>
          <a:xfrm>
            <a:off x="457200" y="2026009"/>
            <a:ext cx="7981529" cy="545741"/>
          </a:xfrm>
          <a:prstGeom prst="rect">
            <a:avLst/>
          </a:prstGeom>
        </p:spPr>
        <p:txBody>
          <a:bodyPr/>
          <a:lstStyle>
            <a:lvl1pPr>
              <a:defRPr sz="32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1A534F16-DBC3-8A4A-B367-3A53710C99BA}"/>
              </a:ext>
            </a:extLst>
          </p:cNvPr>
          <p:cNvSpPr>
            <a:spLocks noGrp="1"/>
          </p:cNvSpPr>
          <p:nvPr>
            <p:ph type="body" sz="half" idx="23"/>
          </p:nvPr>
        </p:nvSpPr>
        <p:spPr>
          <a:xfrm>
            <a:off x="457200" y="374826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a:extLst>
              <a:ext uri="{FF2B5EF4-FFF2-40B4-BE49-F238E27FC236}">
                <a16:creationId xmlns:a16="http://schemas.microsoft.com/office/drawing/2014/main" id="{4F165B50-1C1B-2443-B106-01F5D1ACDFC6}"/>
              </a:ext>
            </a:extLst>
          </p:cNvPr>
          <p:cNvSpPr>
            <a:spLocks noGrp="1"/>
          </p:cNvSpPr>
          <p:nvPr>
            <p:ph type="body" sz="half" idx="24"/>
          </p:nvPr>
        </p:nvSpPr>
        <p:spPr>
          <a:xfrm>
            <a:off x="457200" y="3967950"/>
            <a:ext cx="3479470" cy="322557"/>
          </a:xfrm>
          <a:prstGeom prst="rect">
            <a:avLst/>
          </a:prstGeom>
        </p:spPr>
        <p:txBody>
          <a:bodyPr>
            <a:noAutofit/>
          </a:bodyPr>
          <a:lstStyle>
            <a:lvl1pPr marL="0" indent="0" algn="l">
              <a:buNone/>
              <a:defRPr sz="14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Rectangle 6">
            <a:extLst>
              <a:ext uri="{FF2B5EF4-FFF2-40B4-BE49-F238E27FC236}">
                <a16:creationId xmlns:a16="http://schemas.microsoft.com/office/drawing/2014/main" id="{A31E69BC-D5F6-444F-9A3C-36B5D3C4A617}"/>
              </a:ext>
            </a:extLst>
          </p:cNvPr>
          <p:cNvSpPr/>
          <p:nvPr userDrawn="1"/>
        </p:nvSpPr>
        <p:spPr>
          <a:xfrm>
            <a:off x="0" y="2026009"/>
            <a:ext cx="279779" cy="5457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mazon Ember Light" panose="020B0403020204020204" pitchFamily="34" charset="0"/>
            </a:endParaRPr>
          </a:p>
        </p:txBody>
      </p:sp>
      <p:pic>
        <p:nvPicPr>
          <p:cNvPr id="8" name="Picture 7">
            <a:extLst>
              <a:ext uri="{FF2B5EF4-FFF2-40B4-BE49-F238E27FC236}">
                <a16:creationId xmlns:a16="http://schemas.microsoft.com/office/drawing/2014/main" id="{32F39C1A-6B82-C042-8ECB-D15CD5037A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75243"/>
            <a:ext cx="1271016" cy="29680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27678"/>
            <a:ext cx="3386903" cy="745338"/>
          </a:xfrm>
          <a:prstGeom prst="rect">
            <a:avLst/>
          </a:prstGeom>
        </p:spPr>
      </p:pic>
    </p:spTree>
    <p:extLst>
      <p:ext uri="{BB962C8B-B14F-4D97-AF65-F5344CB8AC3E}">
        <p14:creationId xmlns:p14="http://schemas.microsoft.com/office/powerpoint/2010/main" val="33616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31BB28C-6ECD-4C3C-A8D1-6A648B8CE0FE}" type="datetimeFigureOut">
              <a:rPr lang="en-US" smtClean="0"/>
              <a:t>2/22/21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31484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bullet section">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7" y="1011542"/>
            <a:ext cx="8204575" cy="3394472"/>
          </a:xfrm>
          <a:prstGeom prst="rect">
            <a:avLst/>
          </a:prstGeo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BB28C-6ECD-4C3C-A8D1-6A648B8CE0FE}" type="datetimeFigureOut">
              <a:rPr lang="en-US" smtClean="0"/>
              <a:t>2/22/21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1429263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1BB28C-6ECD-4C3C-A8D1-6A648B8CE0FE}" type="datetimeFigureOut">
              <a:rPr lang="en-US" smtClean="0"/>
              <a:t>2/22/21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3499397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1BB28C-6ECD-4C3C-A8D1-6A648B8CE0FE}" type="datetimeFigureOut">
              <a:rPr lang="en-US" smtClean="0"/>
              <a:t>2/22/21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14344531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1BB28C-6ECD-4C3C-A8D1-6A648B8CE0FE}" type="datetimeFigureOut">
              <a:rPr lang="en-US" smtClean="0"/>
              <a:t>2/22/21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26255692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1BB28C-6ECD-4C3C-A8D1-6A648B8CE0FE}" type="datetimeFigureOut">
              <a:rPr lang="en-US" smtClean="0"/>
              <a:t>2/22/21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3738641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BB28C-6ECD-4C3C-A8D1-6A648B8CE0FE}" type="datetimeFigureOut">
              <a:rPr lang="en-US" smtClean="0"/>
              <a:t>2/22/21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165204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1BB28C-6ECD-4C3C-A8D1-6A648B8CE0FE}" type="datetimeFigureOut">
              <a:rPr lang="en-US" smtClean="0"/>
              <a:t>2/22/21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21627514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1BB28C-6ECD-4C3C-A8D1-6A648B8CE0FE}" type="datetimeFigureOut">
              <a:rPr lang="en-US" smtClean="0"/>
              <a:t>2/22/21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15550995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BB28C-6ECD-4C3C-A8D1-6A648B8CE0FE}" type="datetimeFigureOut">
              <a:rPr lang="en-US" smtClean="0"/>
              <a:t>2/22/21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41718148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BB28C-6ECD-4C3C-A8D1-6A648B8CE0FE}" type="datetimeFigureOut">
              <a:rPr lang="en-US" smtClean="0"/>
              <a:t>2/22/21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C2D5B6-514F-454B-B305-812D99B920D2}" type="slidenum">
              <a:rPr lang="en-US" smtClean="0"/>
              <a:t>‹#›</a:t>
            </a:fld>
            <a:endParaRPr lang="en-US" dirty="0"/>
          </a:p>
        </p:txBody>
      </p:sp>
    </p:spTree>
    <p:extLst>
      <p:ext uri="{BB962C8B-B14F-4D97-AF65-F5344CB8AC3E}">
        <p14:creationId xmlns:p14="http://schemas.microsoft.com/office/powerpoint/2010/main" val="107866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bullet section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3365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4552950" y="1064419"/>
            <a:ext cx="3989143" cy="318101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202E3E"/>
        </a:solidFill>
        <a:effectLst/>
      </p:bgPr>
    </p:bg>
    <p:spTree>
      <p:nvGrpSpPr>
        <p:cNvPr id="1" name=""/>
        <p:cNvGrpSpPr/>
        <p:nvPr/>
      </p:nvGrpSpPr>
      <p:grpSpPr>
        <a:xfrm>
          <a:off x="0" y="0"/>
          <a:ext cx="0" cy="0"/>
          <a:chOff x="0" y="0"/>
          <a:chExt cx="0" cy="0"/>
        </a:xfrm>
      </p:grpSpPr>
      <p:pic>
        <p:nvPicPr>
          <p:cNvPr id="8" name="Picture 7" descr="A circuit board&#10;&#10;Description automatically generated">
            <a:extLst>
              <a:ext uri="{FF2B5EF4-FFF2-40B4-BE49-F238E27FC236}">
                <a16:creationId xmlns:a16="http://schemas.microsoft.com/office/drawing/2014/main" id="{DF07FDDC-C419-4840-BDD6-9249508B2030}"/>
              </a:ext>
            </a:extLst>
          </p:cNvPr>
          <p:cNvPicPr>
            <a:picLocks noChangeAspect="1"/>
          </p:cNvPicPr>
          <p:nvPr userDrawn="1"/>
        </p:nvPicPr>
        <p:blipFill>
          <a:blip r:embed="rId2"/>
          <a:stretch>
            <a:fillRect/>
          </a:stretch>
        </p:blipFill>
        <p:spPr>
          <a:xfrm>
            <a:off x="1449738" y="526942"/>
            <a:ext cx="7694262" cy="4616558"/>
          </a:xfrm>
          <a:prstGeom prst="rect">
            <a:avLst/>
          </a:prstGeom>
        </p:spPr>
      </p:pic>
      <p:sp>
        <p:nvSpPr>
          <p:cNvPr id="9" name="Title 1">
            <a:extLst>
              <a:ext uri="{FF2B5EF4-FFF2-40B4-BE49-F238E27FC236}">
                <a16:creationId xmlns:a16="http://schemas.microsoft.com/office/drawing/2014/main" id="{224D73E8-51D9-6347-BA4B-347150784397}"/>
              </a:ext>
            </a:extLst>
          </p:cNvPr>
          <p:cNvSpPr>
            <a:spLocks noGrp="1"/>
          </p:cNvSpPr>
          <p:nvPr>
            <p:ph type="title"/>
          </p:nvPr>
        </p:nvSpPr>
        <p:spPr>
          <a:xfrm>
            <a:off x="457201" y="2026010"/>
            <a:ext cx="7856293" cy="545741"/>
          </a:xfrm>
          <a:prstGeom prst="rect">
            <a:avLst/>
          </a:prstGeom>
        </p:spPr>
        <p:txBody>
          <a:bodyPr/>
          <a:lstStyle>
            <a:lvl1pPr>
              <a:defRPr sz="32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5C91D046-20CB-4548-95BC-23EACCAAC295}"/>
              </a:ext>
            </a:extLst>
          </p:cNvPr>
          <p:cNvSpPr>
            <a:spLocks noGrp="1"/>
          </p:cNvSpPr>
          <p:nvPr>
            <p:ph type="body" sz="half" idx="23"/>
          </p:nvPr>
        </p:nvSpPr>
        <p:spPr>
          <a:xfrm>
            <a:off x="457200" y="3748261"/>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3">
            <a:extLst>
              <a:ext uri="{FF2B5EF4-FFF2-40B4-BE49-F238E27FC236}">
                <a16:creationId xmlns:a16="http://schemas.microsoft.com/office/drawing/2014/main" id="{CBC57FCC-C2B1-E547-B624-7B89CA1D1E4A}"/>
              </a:ext>
            </a:extLst>
          </p:cNvPr>
          <p:cNvSpPr>
            <a:spLocks noGrp="1"/>
          </p:cNvSpPr>
          <p:nvPr>
            <p:ph type="body" sz="half" idx="24"/>
          </p:nvPr>
        </p:nvSpPr>
        <p:spPr>
          <a:xfrm>
            <a:off x="457200" y="3967951"/>
            <a:ext cx="3479470" cy="322557"/>
          </a:xfrm>
          <a:prstGeom prst="rect">
            <a:avLst/>
          </a:prstGeom>
        </p:spPr>
        <p:txBody>
          <a:bodyPr>
            <a:noAutofit/>
          </a:bodyPr>
          <a:lstStyle>
            <a:lvl1pPr marL="0" indent="0" algn="l">
              <a:buNone/>
              <a:defRPr sz="14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sp>
        <p:nvSpPr>
          <p:cNvPr id="6" name="Text Placeholder 3">
            <a:extLst>
              <a:ext uri="{FF2B5EF4-FFF2-40B4-BE49-F238E27FC236}">
                <a16:creationId xmlns:a16="http://schemas.microsoft.com/office/drawing/2014/main" id="{CE3DB63F-1D94-DE4D-83D8-7B94E49BC9D8}"/>
              </a:ext>
            </a:extLst>
          </p:cNvPr>
          <p:cNvSpPr>
            <a:spLocks noGrp="1"/>
          </p:cNvSpPr>
          <p:nvPr>
            <p:ph type="body" sz="half" idx="25"/>
          </p:nvPr>
        </p:nvSpPr>
        <p:spPr>
          <a:xfrm>
            <a:off x="453501" y="2520980"/>
            <a:ext cx="7859993" cy="426017"/>
          </a:xfrm>
          <a:prstGeom prst="rect">
            <a:avLst/>
          </a:prstGeom>
        </p:spPr>
        <p:txBody>
          <a:bodyPr>
            <a:noAutofit/>
          </a:bodyPr>
          <a:lstStyle>
            <a:lvl1pPr marL="0" indent="0" algn="l">
              <a:buNone/>
              <a:defRPr sz="1600" b="1" i="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Edit Master text styles</a:t>
            </a:r>
          </a:p>
        </p:txBody>
      </p:sp>
      <p:pic>
        <p:nvPicPr>
          <p:cNvPr id="7" name="Picture 6">
            <a:extLst>
              <a:ext uri="{FF2B5EF4-FFF2-40B4-BE49-F238E27FC236}">
                <a16:creationId xmlns:a16="http://schemas.microsoft.com/office/drawing/2014/main" id="{2D9160A9-BC18-FB42-A452-E063B0B49D7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1500" y="887907"/>
            <a:ext cx="1828800" cy="427062"/>
          </a:xfrm>
          <a:prstGeom prst="rect">
            <a:avLst/>
          </a:prstGeom>
        </p:spPr>
      </p:pic>
    </p:spTree>
    <p:extLst>
      <p:ext uri="{BB962C8B-B14F-4D97-AF65-F5344CB8AC3E}">
        <p14:creationId xmlns:p14="http://schemas.microsoft.com/office/powerpoint/2010/main" val="4033242223"/>
      </p:ext>
    </p:extLst>
  </p:cSld>
  <p:clrMapOvr>
    <a:masterClrMapping/>
  </p:clrMapOvr>
  <p:extLst>
    <p:ext uri="{DCECCB84-F9BA-43D5-87BE-67443E8EF086}">
      <p15:sldGuideLst xmlns:p15="http://schemas.microsoft.com/office/powerpoint/2012/main">
        <p15:guide id="1" pos="2880">
          <p15:clr>
            <a:srgbClr val="FBAE40"/>
          </p15:clr>
        </p15:guide>
        <p15:guide id="3" pos="288">
          <p15:clr>
            <a:srgbClr val="FBAE40"/>
          </p15:clr>
        </p15:guide>
        <p15:guide id="4" pos="3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4651830" y="1065214"/>
            <a:ext cx="3955596" cy="3180216"/>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336550" y="1065213"/>
            <a:ext cx="3974193" cy="3179762"/>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sz="1600" b="1"/>
            </a:lvl1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2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2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2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collage)">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80195" y="1119541"/>
            <a:ext cx="2836863" cy="3142897"/>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5705230" y="1119541"/>
            <a:ext cx="2989065" cy="3142897"/>
          </a:xfrm>
          <a:prstGeom prst="rect">
            <a:avLst/>
          </a:prstGeom>
        </p:spPr>
        <p:txBody>
          <a:bodyPr/>
          <a:lstStyle/>
          <a:p>
            <a:endParaRPr lang="en-US" dirty="0"/>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3461295" y="1119541"/>
            <a:ext cx="2001515" cy="1678935"/>
          </a:xfrm>
          <a:prstGeom prst="rect">
            <a:avLst/>
          </a:prstGeom>
        </p:spPr>
        <p:txBody>
          <a:bodyPr/>
          <a:lstStyle/>
          <a:p>
            <a:endParaRPr lang="en-US" dirty="0"/>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3461295" y="3079376"/>
            <a:ext cx="2001515" cy="1183062"/>
          </a:xfrm>
          <a:prstGeom prst="rect">
            <a:avLst/>
          </a:prstGeom>
        </p:spPr>
        <p:txBody>
          <a:bodyPr/>
          <a:lstStyle/>
          <a:p>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2up)">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36550" y="1119541"/>
            <a:ext cx="5077279" cy="3142897"/>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5661585" y="1119541"/>
            <a:ext cx="3047700" cy="3142897"/>
          </a:xfrm>
          <a:prstGeom prst="rect">
            <a:avLst/>
          </a:prstGeom>
        </p:spPr>
        <p:txBody>
          <a:bodyPr/>
          <a:lstStyle/>
          <a:p>
            <a:endParaRPr lang="en-US" dirty="0"/>
          </a:p>
        </p:txBody>
      </p:sp>
    </p:spTree>
    <p:extLst>
      <p:ext uri="{BB962C8B-B14F-4D97-AF65-F5344CB8AC3E}">
        <p14:creationId xmlns:p14="http://schemas.microsoft.com/office/powerpoint/2010/main" val="4510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center)">
    <p:spTree>
      <p:nvGrpSpPr>
        <p:cNvPr id="1" name=""/>
        <p:cNvGrpSpPr/>
        <p:nvPr/>
      </p:nvGrpSpPr>
      <p:grpSpPr>
        <a:xfrm>
          <a:off x="0" y="0"/>
          <a:ext cx="0" cy="0"/>
          <a:chOff x="0" y="0"/>
          <a:chExt cx="0" cy="0"/>
        </a:xfrm>
      </p:grpSpPr>
      <p:sp>
        <p:nvSpPr>
          <p:cNvPr id="11" name="Title 1"/>
          <p:cNvSpPr>
            <a:spLocks noGrp="1"/>
          </p:cNvSpPr>
          <p:nvPr>
            <p:ph type="title"/>
          </p:nvPr>
        </p:nvSpPr>
        <p:spPr>
          <a:xfrm>
            <a:off x="336789" y="114936"/>
            <a:ext cx="8205304" cy="545741"/>
          </a:xfrm>
        </p:spPr>
        <p:txBody>
          <a:bodyPr>
            <a:normAutofit/>
          </a:bodyPr>
          <a:lstStyle>
            <a:lvl1pPr>
              <a:defRPr sz="24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336550" y="1119541"/>
            <a:ext cx="8395220" cy="3336345"/>
          </a:xfrm>
          <a:prstGeom prst="rect">
            <a:avLst/>
          </a:prstGeom>
        </p:spPr>
        <p:txBody>
          <a:bodyPr/>
          <a:lstStyle/>
          <a:p>
            <a:endParaRPr lang="en-US" dirty="0"/>
          </a:p>
        </p:txBody>
      </p:sp>
    </p:spTree>
    <p:extLst>
      <p:ext uri="{BB962C8B-B14F-4D97-AF65-F5344CB8AC3E}">
        <p14:creationId xmlns:p14="http://schemas.microsoft.com/office/powerpoint/2010/main" val="334530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3.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2D9160A9-BC18-FB42-A452-E063B0B49D7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06853" y="4776464"/>
            <a:ext cx="1145048" cy="267392"/>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711" r:id="rId1"/>
    <p:sldLayoutId id="2147483696" r:id="rId2"/>
    <p:sldLayoutId id="2147483677" r:id="rId3"/>
    <p:sldLayoutId id="2147483689" r:id="rId4"/>
    <p:sldLayoutId id="2147483678" r:id="rId5"/>
    <p:sldLayoutId id="2147483707" r:id="rId6"/>
    <p:sldLayoutId id="2147483679" r:id="rId7"/>
    <p:sldLayoutId id="2147483703" r:id="rId8"/>
    <p:sldLayoutId id="2147483704" r:id="rId9"/>
    <p:sldLayoutId id="2147483705" r:id="rId10"/>
    <p:sldLayoutId id="2147483706" r:id="rId11"/>
    <p:sldLayoutId id="2147483702" r:id="rId12"/>
    <p:sldLayoutId id="2147483680" r:id="rId13"/>
    <p:sldLayoutId id="2147483701" r:id="rId14"/>
    <p:sldLayoutId id="2147483712" r:id="rId15"/>
    <p:sldLayoutId id="2147483745" r:id="rId16"/>
    <p:sldLayoutId id="2147483746" r:id="rId17"/>
    <p:sldLayoutId id="2147483747" r:id="rId18"/>
    <p:sldLayoutId id="2147483748" r:id="rId19"/>
    <p:sldLayoutId id="2147483749" r:id="rId20"/>
  </p:sldLayoutIdLst>
  <p:txStyles>
    <p:titleStyle>
      <a:lvl1pPr algn="l" defTabSz="457200" rtl="0" eaLnBrk="1" latinLnBrk="0" hangingPunct="1">
        <a:spcBef>
          <a:spcPct val="0"/>
        </a:spcBef>
        <a:buNone/>
        <a:defRPr sz="2400" b="1"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18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3019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hf hdr="0" ftr="0" dt="0"/>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31BB28C-6ECD-4C3C-A8D1-6A648B8CE0FE}" type="datetimeFigureOut">
              <a:rPr lang="en-US" smtClean="0"/>
              <a:t>2/22/21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5C2D5B6-514F-454B-B305-812D99B920D2}" type="slidenum">
              <a:rPr lang="en-US" smtClean="0"/>
              <a:t>‹#›</a:t>
            </a:fld>
            <a:endParaRPr lang="en-US" dirty="0"/>
          </a:p>
        </p:txBody>
      </p:sp>
    </p:spTree>
    <p:extLst>
      <p:ext uri="{BB962C8B-B14F-4D97-AF65-F5344CB8AC3E}">
        <p14:creationId xmlns:p14="http://schemas.microsoft.com/office/powerpoint/2010/main" val="23695277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ges.awscloud.com/remote-learning-partners.html" TargetMode="External"/><Relationship Id="rId2" Type="http://schemas.openxmlformats.org/officeDocument/2006/relationships/hyperlink" Target="https://aws.amazon.com/partners/training/partnercast/" TargetMode="Externa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hyperlink" Target="http://partnermail.awscloud.com/f00xg0000f000J10CLJS00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10.png"/><Relationship Id="rId4" Type="http://schemas.openxmlformats.org/officeDocument/2006/relationships/image" Target="../media/image44.png"/><Relationship Id="rId9" Type="http://schemas.openxmlformats.org/officeDocument/2006/relationships/image" Target="../media/image49.wmf"/></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9.xml"/><Relationship Id="rId5" Type="http://schemas.openxmlformats.org/officeDocument/2006/relationships/image" Target="../media/image55.png"/><Relationship Id="rId4" Type="http://schemas.openxmlformats.org/officeDocument/2006/relationships/image" Target="../media/image54.sv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57.tiff"/><Relationship Id="rId4" Type="http://schemas.openxmlformats.org/officeDocument/2006/relationships/image" Target="../media/image21.tiff"/></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21.tiff"/></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ws.amazon.com/partners/training/partnercast/"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3" Type="http://schemas.openxmlformats.org/officeDocument/2006/relationships/notesSlide" Target="../notesSlides/notesSlide4.xml"/><Relationship Id="rId21" Type="http://schemas.openxmlformats.org/officeDocument/2006/relationships/image" Target="../media/image36.svg"/><Relationship Id="rId7" Type="http://schemas.openxmlformats.org/officeDocument/2006/relationships/image" Target="../media/image22.tiff"/><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slideLayout" Target="../slideLayouts/slideLayout18.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21.tiff"/><Relationship Id="rId11" Type="http://schemas.openxmlformats.org/officeDocument/2006/relationships/image" Target="../media/image26.sv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svg"/><Relationship Id="rId23" Type="http://schemas.openxmlformats.org/officeDocument/2006/relationships/image" Target="../media/image38.svg"/><Relationship Id="rId10" Type="http://schemas.openxmlformats.org/officeDocument/2006/relationships/image" Target="../media/image25.png"/><Relationship Id="rId19" Type="http://schemas.openxmlformats.org/officeDocument/2006/relationships/image" Target="../media/image34.svg"/><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7422" y="212353"/>
            <a:ext cx="4879593" cy="3157115"/>
          </a:xfrm>
        </p:spPr>
        <p:txBody>
          <a:bodyPr/>
          <a:lstStyle/>
          <a:p>
            <a:pPr marL="0" indent="0">
              <a:buNone/>
            </a:pPr>
            <a:r>
              <a:rPr lang="en-US" b="1" dirty="0"/>
              <a:t>What’s New in Training &amp; Certification</a:t>
            </a:r>
          </a:p>
          <a:p>
            <a:r>
              <a:rPr lang="en-US" dirty="0"/>
              <a:t>Check out the </a:t>
            </a:r>
            <a:r>
              <a:rPr lang="en-US" dirty="0">
                <a:hlinkClick r:id="rId2"/>
              </a:rPr>
              <a:t>PartnerCast Webinar</a:t>
            </a:r>
            <a:r>
              <a:rPr lang="en-US" dirty="0"/>
              <a:t> page (filter by live, on demand, series, language, location, and more)</a:t>
            </a:r>
          </a:p>
          <a:p>
            <a:r>
              <a:rPr lang="en-US" dirty="0"/>
              <a:t>Get AWS Trained, Accredited, and Certified from any location (</a:t>
            </a:r>
            <a:r>
              <a:rPr lang="en-US" dirty="0">
                <a:hlinkClick r:id="rId3"/>
              </a:rPr>
              <a:t>Partner Virtual &amp; Online Learning Hub</a:t>
            </a:r>
            <a:r>
              <a:rPr lang="en-US" dirty="0"/>
              <a:t>)</a:t>
            </a:r>
          </a:p>
          <a:p>
            <a:r>
              <a:rPr lang="en-GB" dirty="0"/>
              <a:t>All </a:t>
            </a:r>
            <a:r>
              <a:rPr lang="en-GB" dirty="0">
                <a:hlinkClick r:id="rId4"/>
              </a:rPr>
              <a:t>AWS Certification </a:t>
            </a:r>
            <a:r>
              <a:rPr lang="en-GB" dirty="0"/>
              <a:t>exams now offer online proctoring</a:t>
            </a:r>
            <a:endParaRPr lang="en-US" dirty="0"/>
          </a:p>
          <a:p>
            <a:pPr marL="0" indent="0">
              <a:buNone/>
            </a:pPr>
            <a:endParaRPr lang="en-US" dirty="0"/>
          </a:p>
          <a:p>
            <a:pPr marL="0" indent="0">
              <a:buNone/>
            </a:pPr>
            <a:r>
              <a:rPr lang="en-US" b="1" dirty="0"/>
              <a:t>Please Welcome</a:t>
            </a:r>
          </a:p>
          <a:p>
            <a:r>
              <a:rPr lang="en-US" dirty="0"/>
              <a:t>Stephen Johnson, Mobile/Web Specialist SA</a:t>
            </a:r>
          </a:p>
          <a:p>
            <a:pPr marL="0" indent="0">
              <a:buNone/>
            </a:pPr>
            <a:endParaRPr lang="en-US" dirty="0"/>
          </a:p>
          <a:p>
            <a:pPr marL="0" indent="0" algn="ctr">
              <a:buNone/>
            </a:pPr>
            <a:r>
              <a:rPr lang="en-US" sz="2000" b="1" dirty="0"/>
              <a:t>Build Mobile and Web Apps </a:t>
            </a:r>
          </a:p>
          <a:p>
            <a:pPr marL="0" indent="0" algn="ctr">
              <a:buNone/>
            </a:pPr>
            <a:r>
              <a:rPr lang="en-US" sz="2000" b="1" dirty="0"/>
              <a:t>with the new AWS Amplify Admin</a:t>
            </a:r>
          </a:p>
          <a:p>
            <a:pPr marL="0" indent="0" algn="ctr">
              <a:buNone/>
            </a:pPr>
            <a:r>
              <a:rPr lang="en-US" dirty="0"/>
              <a:t>26 January 2021</a:t>
            </a:r>
          </a:p>
          <a:p>
            <a:pPr marL="342900" indent="-342900"/>
            <a:endParaRPr lang="en-US" dirty="0"/>
          </a:p>
          <a:p>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072" y="1948253"/>
            <a:ext cx="3386903" cy="745338"/>
          </a:xfrm>
          <a:prstGeom prst="rect">
            <a:avLst/>
          </a:prstGeom>
        </p:spPr>
      </p:pic>
    </p:spTree>
    <p:extLst>
      <p:ext uri="{BB962C8B-B14F-4D97-AF65-F5344CB8AC3E}">
        <p14:creationId xmlns:p14="http://schemas.microsoft.com/office/powerpoint/2010/main" val="117747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627" y="1189247"/>
            <a:ext cx="3410428" cy="3435556"/>
          </a:xfrm>
        </p:spPr>
        <p:txBody>
          <a:bodyPr/>
          <a:lstStyle/>
          <a:p>
            <a:pPr marL="0" indent="0">
              <a:buNone/>
            </a:pPr>
            <a:r>
              <a:rPr lang="en-US" dirty="0">
                <a:solidFill>
                  <a:schemeClr val="accent1"/>
                </a:solidFill>
              </a:rPr>
              <a:t>Customer</a:t>
            </a:r>
          </a:p>
          <a:p>
            <a:r>
              <a:rPr lang="en-US" dirty="0">
                <a:solidFill>
                  <a:schemeClr val="accent1"/>
                </a:solidFill>
              </a:rPr>
              <a:t>Create Orders with associated line items</a:t>
            </a:r>
          </a:p>
          <a:p>
            <a:r>
              <a:rPr lang="en-US" dirty="0">
                <a:solidFill>
                  <a:schemeClr val="accent1"/>
                </a:solidFill>
              </a:rPr>
              <a:t>Create and access only    their orders</a:t>
            </a:r>
          </a:p>
          <a:p>
            <a:endParaRPr lang="en-US" dirty="0">
              <a:solidFill>
                <a:schemeClr val="accent1"/>
              </a:solidFill>
            </a:endParaRPr>
          </a:p>
          <a:p>
            <a:pPr marL="0" indent="0">
              <a:buNone/>
            </a:pPr>
            <a:r>
              <a:rPr lang="en-US" dirty="0">
                <a:solidFill>
                  <a:schemeClr val="accent1"/>
                </a:solidFill>
              </a:rPr>
              <a:t>Barista</a:t>
            </a:r>
          </a:p>
          <a:p>
            <a:r>
              <a:rPr lang="en-US" dirty="0">
                <a:solidFill>
                  <a:schemeClr val="accent1"/>
                </a:solidFill>
              </a:rPr>
              <a:t>Get immediate notification of incoming orders</a:t>
            </a:r>
          </a:p>
        </p:txBody>
      </p:sp>
      <p:sp>
        <p:nvSpPr>
          <p:cNvPr id="4" name="Title 3"/>
          <p:cNvSpPr>
            <a:spLocks noGrp="1"/>
          </p:cNvSpPr>
          <p:nvPr>
            <p:ph type="title"/>
          </p:nvPr>
        </p:nvSpPr>
        <p:spPr/>
        <p:txBody>
          <a:bodyPr/>
          <a:lstStyle/>
          <a:p>
            <a:r>
              <a:rPr lang="en-US" dirty="0"/>
              <a:t>Example: Create backend for a field service app in the admin UI</a:t>
            </a:r>
          </a:p>
        </p:txBody>
      </p:sp>
      <p:pic>
        <p:nvPicPr>
          <p:cNvPr id="6" name="Picture 5">
            <a:extLst>
              <a:ext uri="{FF2B5EF4-FFF2-40B4-BE49-F238E27FC236}">
                <a16:creationId xmlns:a16="http://schemas.microsoft.com/office/drawing/2014/main" id="{C829DA8B-5755-714E-A43D-842BA1B14890}"/>
              </a:ext>
            </a:extLst>
          </p:cNvPr>
          <p:cNvPicPr>
            <a:picLocks noChangeAspect="1"/>
          </p:cNvPicPr>
          <p:nvPr/>
        </p:nvPicPr>
        <p:blipFill>
          <a:blip r:embed="rId3"/>
          <a:stretch>
            <a:fillRect/>
          </a:stretch>
        </p:blipFill>
        <p:spPr>
          <a:xfrm>
            <a:off x="3203398" y="1115568"/>
            <a:ext cx="5738276" cy="2427732"/>
          </a:xfrm>
          <a:prstGeom prst="rect">
            <a:avLst/>
          </a:prstGeom>
        </p:spPr>
      </p:pic>
    </p:spTree>
    <p:extLst>
      <p:ext uri="{BB962C8B-B14F-4D97-AF65-F5344CB8AC3E}">
        <p14:creationId xmlns:p14="http://schemas.microsoft.com/office/powerpoint/2010/main" val="25964290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0182B-A160-4B42-9AC6-BDA5F815C135}"/>
              </a:ext>
            </a:extLst>
          </p:cNvPr>
          <p:cNvSpPr>
            <a:spLocks noGrp="1"/>
          </p:cNvSpPr>
          <p:nvPr>
            <p:ph type="title"/>
          </p:nvPr>
        </p:nvSpPr>
        <p:spPr>
          <a:xfrm>
            <a:off x="202407" y="214313"/>
            <a:ext cx="8726076" cy="516676"/>
          </a:xfrm>
        </p:spPr>
        <p:txBody>
          <a:bodyPr/>
          <a:lstStyle/>
          <a:p>
            <a:r>
              <a:rPr lang="en-US" dirty="0"/>
              <a:t>Connect to your backend with UI components &amp; libraries for popular mobile/web frameworks</a:t>
            </a:r>
          </a:p>
        </p:txBody>
      </p:sp>
      <p:sp>
        <p:nvSpPr>
          <p:cNvPr id="32" name="Rectangle 31">
            <a:extLst>
              <a:ext uri="{FF2B5EF4-FFF2-40B4-BE49-F238E27FC236}">
                <a16:creationId xmlns:a16="http://schemas.microsoft.com/office/drawing/2014/main" id="{C0C53979-0AB7-4CC7-90A4-94BAF5253F66}"/>
              </a:ext>
            </a:extLst>
          </p:cNvPr>
          <p:cNvSpPr/>
          <p:nvPr/>
        </p:nvSpPr>
        <p:spPr>
          <a:xfrm>
            <a:off x="2517142" y="1489745"/>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3" name="Rectangle 32">
            <a:extLst>
              <a:ext uri="{FF2B5EF4-FFF2-40B4-BE49-F238E27FC236}">
                <a16:creationId xmlns:a16="http://schemas.microsoft.com/office/drawing/2014/main" id="{15B43DD8-3994-48FD-B14E-E0D7D376DFF6}"/>
              </a:ext>
            </a:extLst>
          </p:cNvPr>
          <p:cNvSpPr/>
          <p:nvPr/>
        </p:nvSpPr>
        <p:spPr>
          <a:xfrm>
            <a:off x="5580508" y="1489215"/>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4" name="Rectangle 33">
            <a:extLst>
              <a:ext uri="{FF2B5EF4-FFF2-40B4-BE49-F238E27FC236}">
                <a16:creationId xmlns:a16="http://schemas.microsoft.com/office/drawing/2014/main" id="{4412A653-6D8B-4816-A17C-1F8F730ED772}"/>
              </a:ext>
            </a:extLst>
          </p:cNvPr>
          <p:cNvSpPr/>
          <p:nvPr/>
        </p:nvSpPr>
        <p:spPr>
          <a:xfrm>
            <a:off x="964630" y="1489745"/>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35" name="Rectangle 34">
            <a:extLst>
              <a:ext uri="{FF2B5EF4-FFF2-40B4-BE49-F238E27FC236}">
                <a16:creationId xmlns:a16="http://schemas.microsoft.com/office/drawing/2014/main" id="{EEF44C1B-73AB-4E55-8365-7E69C5C230A4}"/>
              </a:ext>
            </a:extLst>
          </p:cNvPr>
          <p:cNvSpPr/>
          <p:nvPr/>
        </p:nvSpPr>
        <p:spPr>
          <a:xfrm>
            <a:off x="4749021" y="3092010"/>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6" name="Rectangle 35">
            <a:extLst>
              <a:ext uri="{FF2B5EF4-FFF2-40B4-BE49-F238E27FC236}">
                <a16:creationId xmlns:a16="http://schemas.microsoft.com/office/drawing/2014/main" id="{DC3F885E-5939-4AEF-8392-2D2A21764496}"/>
              </a:ext>
            </a:extLst>
          </p:cNvPr>
          <p:cNvSpPr/>
          <p:nvPr/>
        </p:nvSpPr>
        <p:spPr>
          <a:xfrm>
            <a:off x="6279009" y="3092010"/>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7" name="Rectangle 36">
            <a:extLst>
              <a:ext uri="{FF2B5EF4-FFF2-40B4-BE49-F238E27FC236}">
                <a16:creationId xmlns:a16="http://schemas.microsoft.com/office/drawing/2014/main" id="{3BE79BD2-3008-4C5C-A227-5043EF7EA8F5}"/>
              </a:ext>
            </a:extLst>
          </p:cNvPr>
          <p:cNvSpPr/>
          <p:nvPr/>
        </p:nvSpPr>
        <p:spPr>
          <a:xfrm>
            <a:off x="4044857" y="1489745"/>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8" name="Rectangle 37">
            <a:extLst>
              <a:ext uri="{FF2B5EF4-FFF2-40B4-BE49-F238E27FC236}">
                <a16:creationId xmlns:a16="http://schemas.microsoft.com/office/drawing/2014/main" id="{5BA5EF8E-DA5C-4596-9B15-F1965A94F8FF}"/>
              </a:ext>
            </a:extLst>
          </p:cNvPr>
          <p:cNvSpPr/>
          <p:nvPr/>
        </p:nvSpPr>
        <p:spPr>
          <a:xfrm>
            <a:off x="3269065" y="3094996"/>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39" name="TextBox 38">
            <a:extLst>
              <a:ext uri="{FF2B5EF4-FFF2-40B4-BE49-F238E27FC236}">
                <a16:creationId xmlns:a16="http://schemas.microsoft.com/office/drawing/2014/main" id="{85B2782E-8955-4009-9E7D-A80307D917E1}"/>
              </a:ext>
            </a:extLst>
          </p:cNvPr>
          <p:cNvSpPr txBox="1"/>
          <p:nvPr/>
        </p:nvSpPr>
        <p:spPr>
          <a:xfrm>
            <a:off x="2840226" y="1925506"/>
            <a:ext cx="1556438" cy="492443"/>
          </a:xfrm>
          <a:prstGeom prst="rect">
            <a:avLst/>
          </a:prstGeom>
          <a:noFill/>
          <a:ln>
            <a:noFill/>
          </a:ln>
        </p:spPr>
        <p:txBody>
          <a:bodyPr wrap="square" lIns="182880" tIns="91440" bIns="91440" rtlCol="0">
            <a:spAutoFit/>
          </a:bodyPr>
          <a:lstStyle>
            <a:defPPr>
              <a:defRPr lang="en-US"/>
            </a:defPPr>
            <a:lvl1pPr>
              <a:defRPr sz="1600" b="1">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1000" dirty="0"/>
          </a:p>
          <a:p>
            <a:r>
              <a:rPr lang="en-US" sz="1000" dirty="0"/>
              <a:t>iOS </a:t>
            </a:r>
          </a:p>
        </p:txBody>
      </p:sp>
      <p:sp>
        <p:nvSpPr>
          <p:cNvPr id="40" name="TextBox 39">
            <a:extLst>
              <a:ext uri="{FF2B5EF4-FFF2-40B4-BE49-F238E27FC236}">
                <a16:creationId xmlns:a16="http://schemas.microsoft.com/office/drawing/2014/main" id="{A8C01933-E2D7-407D-97FF-D8E7819C732F}"/>
              </a:ext>
            </a:extLst>
          </p:cNvPr>
          <p:cNvSpPr txBox="1"/>
          <p:nvPr/>
        </p:nvSpPr>
        <p:spPr>
          <a:xfrm>
            <a:off x="1189547" y="1921156"/>
            <a:ext cx="1556438" cy="492443"/>
          </a:xfrm>
          <a:prstGeom prst="rect">
            <a:avLst/>
          </a:prstGeom>
          <a:noFill/>
          <a:ln>
            <a:noFill/>
          </a:ln>
        </p:spPr>
        <p:txBody>
          <a:bodyPr wrap="square" lIns="182880" tIns="91440" bIns="91440" rtlCol="0">
            <a:spAutoFit/>
          </a:bodyPr>
          <a:lstStyle/>
          <a:p>
            <a:endParaRPr lang="en-US" sz="1000" b="1" dirty="0">
              <a:latin typeface="Amazon Ember" panose="020B0603020204020204" pitchFamily="34" charset="0"/>
              <a:ea typeface="Amazon Ember" panose="020B0603020204020204" pitchFamily="34" charset="0"/>
              <a:cs typeface="Amazon Ember" panose="020B0603020204020204" pitchFamily="34" charset="0"/>
            </a:endParaRPr>
          </a:p>
          <a:p>
            <a:r>
              <a:rPr lang="en-US" sz="1000" b="1" dirty="0">
                <a:latin typeface="Amazon Ember" panose="020B0603020204020204" pitchFamily="34" charset="0"/>
                <a:ea typeface="Amazon Ember" panose="020B0603020204020204" pitchFamily="34" charset="0"/>
                <a:cs typeface="Amazon Ember" panose="020B0603020204020204" pitchFamily="34" charset="0"/>
              </a:rPr>
              <a:t>Android</a:t>
            </a:r>
          </a:p>
        </p:txBody>
      </p:sp>
      <p:sp>
        <p:nvSpPr>
          <p:cNvPr id="41" name="TextBox 40">
            <a:extLst>
              <a:ext uri="{FF2B5EF4-FFF2-40B4-BE49-F238E27FC236}">
                <a16:creationId xmlns:a16="http://schemas.microsoft.com/office/drawing/2014/main" id="{C6EA34DD-B801-4434-A667-8754F0D1F03C}"/>
              </a:ext>
            </a:extLst>
          </p:cNvPr>
          <p:cNvSpPr txBox="1"/>
          <p:nvPr/>
        </p:nvSpPr>
        <p:spPr>
          <a:xfrm>
            <a:off x="5849992" y="1940717"/>
            <a:ext cx="1586241" cy="661720"/>
          </a:xfrm>
          <a:prstGeom prst="rect">
            <a:avLst/>
          </a:prstGeom>
          <a:noFill/>
          <a:ln>
            <a:noFill/>
          </a:ln>
        </p:spPr>
        <p:txBody>
          <a:bodyPr wrap="square" lIns="182880" tIns="91440" bIns="91440" rtlCol="0">
            <a:spAutoFit/>
          </a:bodyPr>
          <a:lstStyle/>
          <a:p>
            <a:endParaRPr lang="en-US" sz="10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1050" b="1" dirty="0">
                <a:latin typeface="Amazon Ember" panose="020B0603020204020204" pitchFamily="34" charset="0"/>
                <a:ea typeface="Amazon Ember" panose="020B0603020204020204" pitchFamily="34" charset="0"/>
                <a:cs typeface="Amazon Ember" panose="020B0603020204020204" pitchFamily="34" charset="0"/>
              </a:rPr>
              <a:t>Ionic</a:t>
            </a:r>
            <a:endParaRPr lang="en-US" sz="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500" dirty="0">
              <a:latin typeface="Amazon Ember" panose="020B0603020204020204" pitchFamily="34" charset="0"/>
              <a:ea typeface="Amazon Ember" panose="020B0603020204020204" pitchFamily="34" charset="0"/>
              <a:cs typeface="Amazon Ember" panose="020B0603020204020204" pitchFamily="34" charset="0"/>
            </a:endParaRPr>
          </a:p>
          <a:p>
            <a:endParaRPr lang="en-US" sz="5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TextBox 41">
            <a:extLst>
              <a:ext uri="{FF2B5EF4-FFF2-40B4-BE49-F238E27FC236}">
                <a16:creationId xmlns:a16="http://schemas.microsoft.com/office/drawing/2014/main" id="{88313495-F141-45A3-9373-02D7D64C2EE2}"/>
              </a:ext>
            </a:extLst>
          </p:cNvPr>
          <p:cNvSpPr txBox="1"/>
          <p:nvPr/>
        </p:nvSpPr>
        <p:spPr>
          <a:xfrm>
            <a:off x="4937182" y="3690956"/>
            <a:ext cx="1556438" cy="346249"/>
          </a:xfrm>
          <a:prstGeom prst="rect">
            <a:avLst/>
          </a:prstGeom>
          <a:noFill/>
          <a:ln>
            <a:noFill/>
          </a:ln>
        </p:spPr>
        <p:txBody>
          <a:bodyPr wrap="square" lIns="182880" tIns="91440" bIns="91440" rtlCol="0">
            <a:spAutoFit/>
          </a:bodyPr>
          <a:lstStyle/>
          <a:p>
            <a:r>
              <a:rPr lang="en-US" sz="1050" b="1" dirty="0">
                <a:latin typeface="Amazon Ember" panose="020B0603020204020204" pitchFamily="34" charset="0"/>
                <a:ea typeface="Amazon Ember" panose="020B0603020204020204" pitchFamily="34" charset="0"/>
                <a:cs typeface="Amazon Ember" panose="020B0603020204020204" pitchFamily="34" charset="0"/>
              </a:rPr>
              <a:t>Angular</a:t>
            </a:r>
            <a:endParaRPr lang="en-US" sz="8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3" name="Picture 42">
            <a:extLst>
              <a:ext uri="{FF2B5EF4-FFF2-40B4-BE49-F238E27FC236}">
                <a16:creationId xmlns:a16="http://schemas.microsoft.com/office/drawing/2014/main" id="{01A5F82E-8C5A-4476-9482-3D3EAFD4F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000" y="3249316"/>
            <a:ext cx="543721" cy="488396"/>
          </a:xfrm>
          <a:prstGeom prst="rect">
            <a:avLst/>
          </a:prstGeom>
        </p:spPr>
      </p:pic>
      <p:pic>
        <p:nvPicPr>
          <p:cNvPr id="44" name="Picture 43">
            <a:extLst>
              <a:ext uri="{FF2B5EF4-FFF2-40B4-BE49-F238E27FC236}">
                <a16:creationId xmlns:a16="http://schemas.microsoft.com/office/drawing/2014/main" id="{BA4BD893-DCFA-4D5E-AE3B-378D51D69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566" y="3131594"/>
            <a:ext cx="699091" cy="699091"/>
          </a:xfrm>
          <a:prstGeom prst="rect">
            <a:avLst/>
          </a:prstGeom>
        </p:spPr>
      </p:pic>
      <p:pic>
        <p:nvPicPr>
          <p:cNvPr id="45" name="Picture 44">
            <a:extLst>
              <a:ext uri="{FF2B5EF4-FFF2-40B4-BE49-F238E27FC236}">
                <a16:creationId xmlns:a16="http://schemas.microsoft.com/office/drawing/2014/main" id="{CCB01202-C98C-425F-81E4-20BB6329B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759" y="3263314"/>
            <a:ext cx="529438" cy="457120"/>
          </a:xfrm>
          <a:prstGeom prst="rect">
            <a:avLst/>
          </a:prstGeom>
        </p:spPr>
      </p:pic>
      <p:pic>
        <p:nvPicPr>
          <p:cNvPr id="46" name="Picture 45">
            <a:extLst>
              <a:ext uri="{FF2B5EF4-FFF2-40B4-BE49-F238E27FC236}">
                <a16:creationId xmlns:a16="http://schemas.microsoft.com/office/drawing/2014/main" id="{04939389-12A7-44F0-8BB4-6AA0DBBF5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251" y="1805004"/>
            <a:ext cx="1026571" cy="359019"/>
          </a:xfrm>
          <a:prstGeom prst="rect">
            <a:avLst/>
          </a:prstGeom>
        </p:spPr>
      </p:pic>
      <p:pic>
        <p:nvPicPr>
          <p:cNvPr id="47" name="Picture 46">
            <a:extLst>
              <a:ext uri="{FF2B5EF4-FFF2-40B4-BE49-F238E27FC236}">
                <a16:creationId xmlns:a16="http://schemas.microsoft.com/office/drawing/2014/main" id="{AD7770A0-5C6B-4DB3-A24B-377AEE122F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8451" y="3272867"/>
            <a:ext cx="538744" cy="538744"/>
          </a:xfrm>
          <a:prstGeom prst="rect">
            <a:avLst/>
          </a:prstGeom>
        </p:spPr>
      </p:pic>
      <p:pic>
        <p:nvPicPr>
          <p:cNvPr id="50" name="Picture 49">
            <a:extLst>
              <a:ext uri="{FF2B5EF4-FFF2-40B4-BE49-F238E27FC236}">
                <a16:creationId xmlns:a16="http://schemas.microsoft.com/office/drawing/2014/main" id="{F2ED61C1-E8F1-4AC3-B699-A2DBA28D53F7}"/>
              </a:ext>
            </a:extLst>
          </p:cNvPr>
          <p:cNvPicPr>
            <a:picLocks noChangeAspect="1"/>
          </p:cNvPicPr>
          <p:nvPr/>
        </p:nvPicPr>
        <p:blipFill rotWithShape="1">
          <a:blip r:embed="rId7">
            <a:extLst>
              <a:ext uri="{28A0092B-C50C-407E-A947-70E740481C1C}">
                <a14:useLocalDpi xmlns:a14="http://schemas.microsoft.com/office/drawing/2010/main" val="0"/>
              </a:ext>
            </a:extLst>
          </a:blip>
          <a:srcRect b="52462"/>
          <a:stretch/>
        </p:blipFill>
        <p:spPr>
          <a:xfrm>
            <a:off x="3893322" y="1672035"/>
            <a:ext cx="1501076" cy="521929"/>
          </a:xfrm>
          <a:prstGeom prst="rect">
            <a:avLst/>
          </a:prstGeom>
        </p:spPr>
      </p:pic>
      <p:sp>
        <p:nvSpPr>
          <p:cNvPr id="51" name="TextBox 50">
            <a:extLst>
              <a:ext uri="{FF2B5EF4-FFF2-40B4-BE49-F238E27FC236}">
                <a16:creationId xmlns:a16="http://schemas.microsoft.com/office/drawing/2014/main" id="{457C2C1B-1096-47A0-90C1-C90D6E3D05DD}"/>
              </a:ext>
            </a:extLst>
          </p:cNvPr>
          <p:cNvSpPr txBox="1"/>
          <p:nvPr/>
        </p:nvSpPr>
        <p:spPr>
          <a:xfrm>
            <a:off x="4102990" y="1902370"/>
            <a:ext cx="1556438" cy="492443"/>
          </a:xfrm>
          <a:prstGeom prst="rect">
            <a:avLst/>
          </a:prstGeom>
          <a:noFill/>
          <a:ln>
            <a:noFill/>
          </a:ln>
        </p:spPr>
        <p:txBody>
          <a:bodyPr wrap="square" lIns="182880" tIns="91440" bIns="91440" rtlCol="0">
            <a:spAutoFit/>
          </a:bodyPr>
          <a:lstStyle>
            <a:defPPr>
              <a:defRPr lang="en-US"/>
            </a:defPPr>
            <a:lvl1pPr>
              <a:defRPr sz="1600" b="1">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1000" dirty="0"/>
          </a:p>
          <a:p>
            <a:r>
              <a:rPr lang="en-US" sz="1000" dirty="0"/>
              <a:t>React Native </a:t>
            </a:r>
          </a:p>
        </p:txBody>
      </p:sp>
      <p:sp>
        <p:nvSpPr>
          <p:cNvPr id="52" name="Rectangle 51">
            <a:extLst>
              <a:ext uri="{FF2B5EF4-FFF2-40B4-BE49-F238E27FC236}">
                <a16:creationId xmlns:a16="http://schemas.microsoft.com/office/drawing/2014/main" id="{1D62DDBD-94CF-474E-AA24-BE60DC95ECB7}"/>
              </a:ext>
            </a:extLst>
          </p:cNvPr>
          <p:cNvSpPr/>
          <p:nvPr/>
        </p:nvSpPr>
        <p:spPr>
          <a:xfrm>
            <a:off x="1728930" y="3097424"/>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53" name="TextBox 52">
            <a:extLst>
              <a:ext uri="{FF2B5EF4-FFF2-40B4-BE49-F238E27FC236}">
                <a16:creationId xmlns:a16="http://schemas.microsoft.com/office/drawing/2014/main" id="{B002CBDF-4EC2-40D0-981C-510C3B78C30A}"/>
              </a:ext>
            </a:extLst>
          </p:cNvPr>
          <p:cNvSpPr txBox="1"/>
          <p:nvPr/>
        </p:nvSpPr>
        <p:spPr>
          <a:xfrm>
            <a:off x="1903127" y="3586796"/>
            <a:ext cx="1556438" cy="492443"/>
          </a:xfrm>
          <a:prstGeom prst="rect">
            <a:avLst/>
          </a:prstGeom>
          <a:noFill/>
          <a:ln>
            <a:noFill/>
          </a:ln>
        </p:spPr>
        <p:txBody>
          <a:bodyPr wrap="square" lIns="182880" tIns="91440" bIns="91440" rtlCol="0">
            <a:spAutoFit/>
          </a:bodyPr>
          <a:lstStyle/>
          <a:p>
            <a:endParaRPr lang="en-US" sz="1000" b="1" dirty="0">
              <a:latin typeface="Amazon Ember" panose="020B0603020204020204" pitchFamily="34" charset="0"/>
              <a:ea typeface="Amazon Ember" panose="020B0603020204020204" pitchFamily="34" charset="0"/>
              <a:cs typeface="Amazon Ember" panose="020B0603020204020204" pitchFamily="34" charset="0"/>
            </a:endParaRPr>
          </a:p>
          <a:p>
            <a:r>
              <a:rPr lang="en-US" sz="1000" b="1" dirty="0">
                <a:latin typeface="Amazon Ember" panose="020B0603020204020204" pitchFamily="34" charset="0"/>
                <a:ea typeface="Amazon Ember" panose="020B0603020204020204" pitchFamily="34" charset="0"/>
                <a:cs typeface="Amazon Ember" panose="020B0603020204020204" pitchFamily="34" charset="0"/>
              </a:rPr>
              <a:t>JavaScript</a:t>
            </a:r>
          </a:p>
        </p:txBody>
      </p:sp>
      <p:sp>
        <p:nvSpPr>
          <p:cNvPr id="54" name="TextBox 53">
            <a:extLst>
              <a:ext uri="{FF2B5EF4-FFF2-40B4-BE49-F238E27FC236}">
                <a16:creationId xmlns:a16="http://schemas.microsoft.com/office/drawing/2014/main" id="{90EE93DE-408C-4E48-AF78-2AAD7595222A}"/>
              </a:ext>
            </a:extLst>
          </p:cNvPr>
          <p:cNvSpPr txBox="1"/>
          <p:nvPr/>
        </p:nvSpPr>
        <p:spPr>
          <a:xfrm>
            <a:off x="3531762" y="3546298"/>
            <a:ext cx="1556438" cy="492443"/>
          </a:xfrm>
          <a:prstGeom prst="rect">
            <a:avLst/>
          </a:prstGeom>
          <a:noFill/>
          <a:ln>
            <a:noFill/>
          </a:ln>
        </p:spPr>
        <p:txBody>
          <a:bodyPr wrap="square" lIns="182880" tIns="91440" bIns="91440" rtlCol="0">
            <a:spAutoFit/>
          </a:bodyPr>
          <a:lstStyle>
            <a:defPPr>
              <a:defRPr lang="en-US"/>
            </a:defPPr>
            <a:lvl1pPr>
              <a:defRPr sz="1600" b="1">
                <a:latin typeface="Amazon Ember" panose="020B0603020204020204" pitchFamily="34" charset="0"/>
                <a:ea typeface="Amazon Ember" panose="020B0603020204020204" pitchFamily="34" charset="0"/>
                <a:cs typeface="Amazon Ember" panose="020B0603020204020204" pitchFamily="34" charset="0"/>
              </a:defRPr>
            </a:lvl1pPr>
          </a:lstStyle>
          <a:p>
            <a:endParaRPr lang="en-US" sz="1000" dirty="0"/>
          </a:p>
          <a:p>
            <a:r>
              <a:rPr lang="en-US" sz="1000" dirty="0"/>
              <a:t>React</a:t>
            </a:r>
          </a:p>
        </p:txBody>
      </p:sp>
      <p:sp>
        <p:nvSpPr>
          <p:cNvPr id="55" name="TextBox 54">
            <a:extLst>
              <a:ext uri="{FF2B5EF4-FFF2-40B4-BE49-F238E27FC236}">
                <a16:creationId xmlns:a16="http://schemas.microsoft.com/office/drawing/2014/main" id="{696FE768-FD7F-4EF6-B65B-591E5099B5CD}"/>
              </a:ext>
            </a:extLst>
          </p:cNvPr>
          <p:cNvSpPr txBox="1"/>
          <p:nvPr/>
        </p:nvSpPr>
        <p:spPr>
          <a:xfrm>
            <a:off x="6201433" y="3671119"/>
            <a:ext cx="1268488" cy="423193"/>
          </a:xfrm>
          <a:prstGeom prst="rect">
            <a:avLst/>
          </a:prstGeom>
          <a:noFill/>
          <a:ln>
            <a:noFill/>
          </a:ln>
        </p:spPr>
        <p:txBody>
          <a:bodyPr wrap="square" lIns="182880" tIns="91440" bIns="91440" rtlCol="0">
            <a:spAutoFit/>
          </a:bodyPr>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Vue</a:t>
            </a:r>
            <a:endParaRPr lang="en-US" sz="500" dirty="0">
              <a:latin typeface="Amazon Ember" panose="020B0603020204020204" pitchFamily="34" charset="0"/>
              <a:ea typeface="Amazon Ember" panose="020B0603020204020204" pitchFamily="34" charset="0"/>
              <a:cs typeface="Amazon Ember" panose="020B0603020204020204" pitchFamily="34" charset="0"/>
            </a:endParaRPr>
          </a:p>
          <a:p>
            <a:pPr algn="ctr"/>
            <a:endParaRPr lang="en-US" sz="5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ectangle 55">
            <a:extLst>
              <a:ext uri="{FF2B5EF4-FFF2-40B4-BE49-F238E27FC236}">
                <a16:creationId xmlns:a16="http://schemas.microsoft.com/office/drawing/2014/main" id="{9A08C286-CB3C-4EB0-A4FD-4BDC2394B0CD}"/>
              </a:ext>
            </a:extLst>
          </p:cNvPr>
          <p:cNvSpPr/>
          <p:nvPr/>
        </p:nvSpPr>
        <p:spPr>
          <a:xfrm>
            <a:off x="7104508" y="1489207"/>
            <a:ext cx="1257300" cy="978744"/>
          </a:xfrm>
          <a:prstGeom prst="rect">
            <a:avLst/>
          </a:prstGeom>
          <a:noFill/>
          <a:ln>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solidFill>
                <a:schemeClr val="accent5"/>
              </a:solidFill>
            </a:endParaRPr>
          </a:p>
        </p:txBody>
      </p:sp>
      <p:sp>
        <p:nvSpPr>
          <p:cNvPr id="57" name="TextBox 56">
            <a:extLst>
              <a:ext uri="{FF2B5EF4-FFF2-40B4-BE49-F238E27FC236}">
                <a16:creationId xmlns:a16="http://schemas.microsoft.com/office/drawing/2014/main" id="{4D0CEF06-57EB-4530-8CDF-CA7622525427}"/>
              </a:ext>
            </a:extLst>
          </p:cNvPr>
          <p:cNvSpPr txBox="1"/>
          <p:nvPr/>
        </p:nvSpPr>
        <p:spPr>
          <a:xfrm>
            <a:off x="7342242" y="1940693"/>
            <a:ext cx="1586241" cy="661720"/>
          </a:xfrm>
          <a:prstGeom prst="rect">
            <a:avLst/>
          </a:prstGeom>
          <a:noFill/>
          <a:ln>
            <a:noFill/>
          </a:ln>
        </p:spPr>
        <p:txBody>
          <a:bodyPr wrap="square" lIns="182880" tIns="91440" bIns="91440" rtlCol="0">
            <a:spAutoFit/>
          </a:bodyPr>
          <a:lstStyle/>
          <a:p>
            <a:endParaRPr lang="en-US" sz="10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1050" b="1" dirty="0">
                <a:latin typeface="Amazon Ember" panose="020B0603020204020204" pitchFamily="34" charset="0"/>
                <a:ea typeface="Amazon Ember" panose="020B0603020204020204" pitchFamily="34" charset="0"/>
                <a:cs typeface="Amazon Ember" panose="020B0603020204020204" pitchFamily="34" charset="0"/>
              </a:rPr>
              <a:t>Flutter</a:t>
            </a:r>
            <a:endParaRPr lang="en-US" sz="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500" dirty="0">
              <a:latin typeface="Amazon Ember" panose="020B0603020204020204" pitchFamily="34" charset="0"/>
              <a:ea typeface="Amazon Ember" panose="020B0603020204020204" pitchFamily="34" charset="0"/>
              <a:cs typeface="Amazon Ember" panose="020B0603020204020204" pitchFamily="34" charset="0"/>
            </a:endParaRPr>
          </a:p>
          <a:p>
            <a:endParaRPr lang="en-US" sz="5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8" name="Picture 57" descr="A close up of a logo&#10;&#10;Description automatically generated">
            <a:extLst>
              <a:ext uri="{FF2B5EF4-FFF2-40B4-BE49-F238E27FC236}">
                <a16:creationId xmlns:a16="http://schemas.microsoft.com/office/drawing/2014/main" id="{A61D68B9-BF75-4657-B3BA-9A2118096FE1}"/>
              </a:ext>
            </a:extLst>
          </p:cNvPr>
          <p:cNvPicPr>
            <a:picLocks noChangeAspect="1"/>
          </p:cNvPicPr>
          <p:nvPr/>
        </p:nvPicPr>
        <p:blipFill>
          <a:blip r:embed="rId8"/>
          <a:stretch>
            <a:fillRect/>
          </a:stretch>
        </p:blipFill>
        <p:spPr>
          <a:xfrm>
            <a:off x="7557645" y="1708530"/>
            <a:ext cx="336796" cy="417195"/>
          </a:xfrm>
          <a:prstGeom prst="rect">
            <a:avLst/>
          </a:prstGeom>
        </p:spPr>
      </p:pic>
      <p:pic>
        <p:nvPicPr>
          <p:cNvPr id="62" name="Picture 61">
            <a:extLst>
              <a:ext uri="{FF2B5EF4-FFF2-40B4-BE49-F238E27FC236}">
                <a16:creationId xmlns:a16="http://schemas.microsoft.com/office/drawing/2014/main" id="{1D38E2A0-A9C3-4D15-B41B-255844B03352}"/>
              </a:ext>
            </a:extLst>
          </p:cNvPr>
          <p:cNvPicPr>
            <a:picLocks noChangeAspect="1"/>
          </p:cNvPicPr>
          <p:nvPr/>
        </p:nvPicPr>
        <p:blipFill>
          <a:blip r:embed="rId9"/>
          <a:stretch>
            <a:fillRect/>
          </a:stretch>
        </p:blipFill>
        <p:spPr>
          <a:xfrm>
            <a:off x="8073047" y="1321901"/>
            <a:ext cx="447547" cy="457200"/>
          </a:xfrm>
          <a:prstGeom prst="rect">
            <a:avLst/>
          </a:prstGeom>
        </p:spPr>
      </p:pic>
      <p:pic>
        <p:nvPicPr>
          <p:cNvPr id="6" name="Picture 5">
            <a:extLst>
              <a:ext uri="{FF2B5EF4-FFF2-40B4-BE49-F238E27FC236}">
                <a16:creationId xmlns:a16="http://schemas.microsoft.com/office/drawing/2014/main" id="{047E0610-897B-4859-BC1F-C61AC88E8307}"/>
              </a:ext>
            </a:extLst>
          </p:cNvPr>
          <p:cNvPicPr>
            <a:picLocks noChangeAspect="1"/>
          </p:cNvPicPr>
          <p:nvPr/>
        </p:nvPicPr>
        <p:blipFill>
          <a:blip r:embed="rId10">
            <a:duotone>
              <a:prstClr val="black"/>
              <a:schemeClr val="accent3">
                <a:tint val="45000"/>
                <a:satMod val="400000"/>
              </a:schemeClr>
            </a:duotone>
          </a:blip>
          <a:stretch>
            <a:fillRect/>
          </a:stretch>
        </p:blipFill>
        <p:spPr>
          <a:xfrm>
            <a:off x="1366317" y="1622008"/>
            <a:ext cx="555752" cy="558531"/>
          </a:xfrm>
          <a:prstGeom prst="rect">
            <a:avLst/>
          </a:prstGeom>
        </p:spPr>
      </p:pic>
      <p:pic>
        <p:nvPicPr>
          <p:cNvPr id="59" name="Picture 58">
            <a:extLst>
              <a:ext uri="{FF2B5EF4-FFF2-40B4-BE49-F238E27FC236}">
                <a16:creationId xmlns:a16="http://schemas.microsoft.com/office/drawing/2014/main" id="{321646E1-6745-4677-A66B-1628F434A9EF}"/>
              </a:ext>
            </a:extLst>
          </p:cNvPr>
          <p:cNvPicPr>
            <a:picLocks noChangeAspect="1"/>
          </p:cNvPicPr>
          <p:nvPr/>
        </p:nvPicPr>
        <p:blipFill>
          <a:blip r:embed="rId10">
            <a:duotone>
              <a:prstClr val="black"/>
              <a:schemeClr val="accent2">
                <a:tint val="45000"/>
                <a:satMod val="400000"/>
              </a:schemeClr>
            </a:duotone>
          </a:blip>
          <a:stretch>
            <a:fillRect/>
          </a:stretch>
        </p:blipFill>
        <p:spPr>
          <a:xfrm>
            <a:off x="2856436" y="1622359"/>
            <a:ext cx="555752" cy="558531"/>
          </a:xfrm>
          <a:prstGeom prst="rect">
            <a:avLst/>
          </a:prstGeom>
        </p:spPr>
      </p:pic>
    </p:spTree>
    <p:extLst>
      <p:ext uri="{BB962C8B-B14F-4D97-AF65-F5344CB8AC3E}">
        <p14:creationId xmlns:p14="http://schemas.microsoft.com/office/powerpoint/2010/main" val="23480377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3E9B58-F466-48E0-88CD-15648EB9C985}"/>
              </a:ext>
            </a:extLst>
          </p:cNvPr>
          <p:cNvSpPr>
            <a:spLocks noGrp="1"/>
          </p:cNvSpPr>
          <p:nvPr>
            <p:ph type="title"/>
          </p:nvPr>
        </p:nvSpPr>
        <p:spPr/>
        <p:txBody>
          <a:bodyPr/>
          <a:lstStyle/>
          <a:p>
            <a:r>
              <a:rPr lang="en-US" dirty="0"/>
              <a:t>Example: Add sign-up/sign-in flows using the React UI component</a:t>
            </a:r>
          </a:p>
        </p:txBody>
      </p:sp>
      <p:pic>
        <p:nvPicPr>
          <p:cNvPr id="8" name="Picture 7">
            <a:extLst>
              <a:ext uri="{FF2B5EF4-FFF2-40B4-BE49-F238E27FC236}">
                <a16:creationId xmlns:a16="http://schemas.microsoft.com/office/drawing/2014/main" id="{AFF6EE91-160B-4CC7-AFF8-DB43A1C8503A}"/>
              </a:ext>
            </a:extLst>
          </p:cNvPr>
          <p:cNvPicPr>
            <a:picLocks noChangeAspect="1"/>
          </p:cNvPicPr>
          <p:nvPr/>
        </p:nvPicPr>
        <p:blipFill>
          <a:blip r:embed="rId2"/>
          <a:stretch>
            <a:fillRect/>
          </a:stretch>
        </p:blipFill>
        <p:spPr>
          <a:xfrm>
            <a:off x="5902917" y="1097551"/>
            <a:ext cx="2708557" cy="3350738"/>
          </a:xfrm>
          <a:prstGeom prst="rect">
            <a:avLst/>
          </a:prstGeom>
        </p:spPr>
      </p:pic>
      <p:sp>
        <p:nvSpPr>
          <p:cNvPr id="9" name="Arrow: Right 8">
            <a:extLst>
              <a:ext uri="{FF2B5EF4-FFF2-40B4-BE49-F238E27FC236}">
                <a16:creationId xmlns:a16="http://schemas.microsoft.com/office/drawing/2014/main" id="{AE7ACCDC-EC37-47C8-AB1B-700FD9F5CD69}"/>
              </a:ext>
            </a:extLst>
          </p:cNvPr>
          <p:cNvSpPr/>
          <p:nvPr/>
        </p:nvSpPr>
        <p:spPr bwMode="auto">
          <a:xfrm>
            <a:off x="4957233" y="2571750"/>
            <a:ext cx="723122" cy="41987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ctr"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49AA2F82-339C-4E0E-A9B3-F6A8CC1E5015}"/>
              </a:ext>
            </a:extLst>
          </p:cNvPr>
          <p:cNvPicPr>
            <a:picLocks noChangeAspect="1"/>
          </p:cNvPicPr>
          <p:nvPr/>
        </p:nvPicPr>
        <p:blipFill>
          <a:blip r:embed="rId3"/>
          <a:stretch>
            <a:fillRect/>
          </a:stretch>
        </p:blipFill>
        <p:spPr>
          <a:xfrm>
            <a:off x="848072" y="1352979"/>
            <a:ext cx="3723928" cy="2962389"/>
          </a:xfrm>
          <a:prstGeom prst="rect">
            <a:avLst/>
          </a:prstGeom>
        </p:spPr>
      </p:pic>
    </p:spTree>
    <p:extLst>
      <p:ext uri="{BB962C8B-B14F-4D97-AF65-F5344CB8AC3E}">
        <p14:creationId xmlns:p14="http://schemas.microsoft.com/office/powerpoint/2010/main" val="16483597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E5DADC-D9FA-47D2-BBE6-4BA6C71D11E5}"/>
              </a:ext>
            </a:extLst>
          </p:cNvPr>
          <p:cNvSpPr>
            <a:spLocks noGrp="1"/>
          </p:cNvSpPr>
          <p:nvPr>
            <p:ph type="title"/>
          </p:nvPr>
        </p:nvSpPr>
        <p:spPr/>
        <p:txBody>
          <a:bodyPr/>
          <a:lstStyle/>
          <a:p>
            <a:r>
              <a:rPr lang="en-US" dirty="0"/>
              <a:t>Example:  Synchronize app data with DataStore</a:t>
            </a:r>
          </a:p>
        </p:txBody>
      </p:sp>
      <p:sp>
        <p:nvSpPr>
          <p:cNvPr id="4" name="Rectangle 3">
            <a:extLst>
              <a:ext uri="{FF2B5EF4-FFF2-40B4-BE49-F238E27FC236}">
                <a16:creationId xmlns:a16="http://schemas.microsoft.com/office/drawing/2014/main" id="{E65F32B8-3A61-4604-863F-19DEF740FC25}"/>
              </a:ext>
            </a:extLst>
          </p:cNvPr>
          <p:cNvSpPr/>
          <p:nvPr/>
        </p:nvSpPr>
        <p:spPr>
          <a:xfrm>
            <a:off x="274086" y="702230"/>
            <a:ext cx="8514184" cy="630942"/>
          </a:xfrm>
          <a:prstGeom prst="rect">
            <a:avLst/>
          </a:prstGeom>
        </p:spPr>
        <p:txBody>
          <a:bodyPr wrap="square">
            <a:spAutoFit/>
          </a:bodyPr>
          <a:lstStyle/>
          <a:p>
            <a:r>
              <a:rPr lang="en-US" sz="1750" dirty="0"/>
              <a:t>New! Use </a:t>
            </a:r>
            <a:r>
              <a:rPr lang="en-US" sz="1750" b="1" dirty="0">
                <a:solidFill>
                  <a:schemeClr val="accent3"/>
                </a:solidFill>
              </a:rPr>
              <a:t>Selective Sync</a:t>
            </a:r>
            <a:r>
              <a:rPr lang="en-US" sz="1750" dirty="0"/>
              <a:t> to apply predicates to the base and delta sync queries, as well as to incoming subscriptions.</a:t>
            </a:r>
          </a:p>
        </p:txBody>
      </p:sp>
      <p:sp>
        <p:nvSpPr>
          <p:cNvPr id="2" name="TextBox 1">
            <a:extLst>
              <a:ext uri="{FF2B5EF4-FFF2-40B4-BE49-F238E27FC236}">
                <a16:creationId xmlns:a16="http://schemas.microsoft.com/office/drawing/2014/main" id="{7937EB14-CD2F-48AB-B165-C6B60DBA1BED}"/>
              </a:ext>
            </a:extLst>
          </p:cNvPr>
          <p:cNvSpPr txBox="1"/>
          <p:nvPr/>
        </p:nvSpPr>
        <p:spPr>
          <a:xfrm>
            <a:off x="361724" y="3921025"/>
            <a:ext cx="1905971" cy="427040"/>
          </a:xfrm>
          <a:prstGeom prst="rect">
            <a:avLst/>
          </a:prstGeom>
          <a:noFill/>
        </p:spPr>
        <p:txBody>
          <a:bodyPr wrap="none" lIns="28575" tIns="91440" rIns="114300" bIns="91440" rtlCol="0">
            <a:spAutoFit/>
          </a:bodyPr>
          <a:lstStyle/>
          <a:p>
            <a:pPr>
              <a:lnSpc>
                <a:spcPct val="90000"/>
              </a:lnSpc>
              <a:spcAft>
                <a:spcPts val="1125"/>
              </a:spcAft>
            </a:pPr>
            <a:r>
              <a:rPr lang="en-US" sz="1750" dirty="0">
                <a:gradFill>
                  <a:gsLst>
                    <a:gs pos="2917">
                      <a:schemeClr val="tx1"/>
                    </a:gs>
                    <a:gs pos="30000">
                      <a:schemeClr val="tx1"/>
                    </a:gs>
                  </a:gsLst>
                  <a:lin ang="5400000" scaled="0"/>
                </a:gradFill>
              </a:rPr>
              <a:t>Save and retrieve</a:t>
            </a:r>
          </a:p>
        </p:txBody>
      </p:sp>
      <p:sp>
        <p:nvSpPr>
          <p:cNvPr id="8" name="TextBox 7">
            <a:extLst>
              <a:ext uri="{FF2B5EF4-FFF2-40B4-BE49-F238E27FC236}">
                <a16:creationId xmlns:a16="http://schemas.microsoft.com/office/drawing/2014/main" id="{FF67FC14-E839-4F72-83D1-24C4059CF251}"/>
              </a:ext>
            </a:extLst>
          </p:cNvPr>
          <p:cNvSpPr txBox="1"/>
          <p:nvPr/>
        </p:nvSpPr>
        <p:spPr>
          <a:xfrm>
            <a:off x="4132780" y="2276718"/>
            <a:ext cx="2305118" cy="427040"/>
          </a:xfrm>
          <a:prstGeom prst="rect">
            <a:avLst/>
          </a:prstGeom>
          <a:noFill/>
        </p:spPr>
        <p:txBody>
          <a:bodyPr wrap="none" lIns="28575" tIns="91440" rIns="114300" bIns="91440" rtlCol="0">
            <a:spAutoFit/>
          </a:bodyPr>
          <a:lstStyle/>
          <a:p>
            <a:pPr>
              <a:lnSpc>
                <a:spcPct val="90000"/>
              </a:lnSpc>
              <a:spcAft>
                <a:spcPts val="1125"/>
              </a:spcAft>
            </a:pPr>
            <a:r>
              <a:rPr lang="en-US" sz="1750" dirty="0">
                <a:gradFill>
                  <a:gsLst>
                    <a:gs pos="2917">
                      <a:schemeClr val="tx1"/>
                    </a:gs>
                    <a:gs pos="30000">
                      <a:schemeClr val="tx1"/>
                    </a:gs>
                  </a:gsLst>
                  <a:lin ang="5400000" scaled="0"/>
                </a:gradFill>
              </a:rPr>
              <a:t>Subscribe to changes</a:t>
            </a:r>
          </a:p>
        </p:txBody>
      </p:sp>
      <p:sp>
        <p:nvSpPr>
          <p:cNvPr id="9" name="Rectangle 8">
            <a:extLst>
              <a:ext uri="{FF2B5EF4-FFF2-40B4-BE49-F238E27FC236}">
                <a16:creationId xmlns:a16="http://schemas.microsoft.com/office/drawing/2014/main" id="{AFA1C247-A855-4F4F-8742-6851B7CD29C8}"/>
              </a:ext>
            </a:extLst>
          </p:cNvPr>
          <p:cNvSpPr/>
          <p:nvPr/>
        </p:nvSpPr>
        <p:spPr>
          <a:xfrm>
            <a:off x="4927729" y="2987953"/>
            <a:ext cx="3967290" cy="1438855"/>
          </a:xfrm>
          <a:prstGeom prst="rect">
            <a:avLst/>
          </a:prstGeom>
          <a:solidFill>
            <a:srgbClr val="162839"/>
          </a:solidFill>
        </p:spPr>
        <p:txBody>
          <a:bodyPr wrap="square">
            <a:spAutoFit/>
          </a:bodyPr>
          <a:lstStyle/>
          <a:p>
            <a:r>
              <a:rPr lang="en-US" sz="875" dirty="0">
                <a:solidFill>
                  <a:srgbClr val="4FC1FF"/>
                </a:solidFill>
                <a:latin typeface="Cascadia Code" panose="020B0609020000020004" pitchFamily="49" charset="0"/>
                <a:cs typeface="Cascadia Code" panose="020B0609020000020004" pitchFamily="49" charset="0"/>
              </a:rPr>
              <a:t>DataStore</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configure</a:t>
            </a:r>
            <a:r>
              <a:rPr lang="en-US" sz="875" dirty="0">
                <a:solidFill>
                  <a:srgbClr val="D4D4D4"/>
                </a:solidFill>
                <a:latin typeface="Cascadia Code" panose="020B0609020000020004" pitchFamily="49" charset="0"/>
                <a:cs typeface="Cascadia Code" panose="020B0609020000020004" pitchFamily="49" charset="0"/>
              </a:rPr>
              <a:t>({</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syncExpressions:</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DCDCAA"/>
                </a:solidFill>
                <a:latin typeface="Cascadia Code" panose="020B0609020000020004" pitchFamily="49" charset="0"/>
                <a:cs typeface="Cascadia Code" panose="020B0609020000020004" pitchFamily="49" charset="0"/>
              </a:rPr>
              <a:t>syncExpression</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4EC9B0"/>
                </a:solidFill>
                <a:latin typeface="Cascadia Code" panose="020B0609020000020004" pitchFamily="49" charset="0"/>
                <a:cs typeface="Cascadia Code" panose="020B0609020000020004" pitchFamily="49" charset="0"/>
              </a:rPr>
              <a:t>Appointment</a:t>
            </a:r>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569CD6"/>
                </a:solidFill>
                <a:latin typeface="Cascadia Code" panose="020B0609020000020004" pitchFamily="49" charset="0"/>
                <a:cs typeface="Cascadia Code" panose="020B0609020000020004" pitchFamily="49" charset="0"/>
              </a:rPr>
              <a:t>=&gt;</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586C0"/>
                </a:solidFill>
                <a:latin typeface="Cascadia Code" panose="020B0609020000020004" pitchFamily="49" charset="0"/>
                <a:cs typeface="Cascadia Code" panose="020B0609020000020004" pitchFamily="49" charset="0"/>
              </a:rPr>
              <a:t>return</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c</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569CD6"/>
                </a:solidFill>
                <a:latin typeface="Cascadia Code" panose="020B0609020000020004" pitchFamily="49" charset="0"/>
                <a:cs typeface="Cascadia Code" panose="020B0609020000020004" pitchFamily="49" charset="0"/>
              </a:rPr>
              <a:t>=&gt;</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c</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serviceRegion</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CE9178"/>
                </a:solidFill>
                <a:latin typeface="Cascadia Code" panose="020B0609020000020004" pitchFamily="49" charset="0"/>
                <a:cs typeface="Cascadia Code" panose="020B0609020000020004" pitchFamily="49" charset="0"/>
              </a:rPr>
              <a:t>'contains'</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E9178"/>
                </a:solidFill>
                <a:latin typeface="Cascadia Code" panose="020B0609020000020004" pitchFamily="49" charset="0"/>
                <a:cs typeface="Cascadia Code" panose="020B0609020000020004" pitchFamily="49" charset="0"/>
              </a:rPr>
              <a:t>', WA'</a:t>
            </a:r>
            <a:r>
              <a:rPr lang="en-US" sz="875" dirty="0">
                <a:solidFill>
                  <a:srgbClr val="D4D4D4"/>
                </a:solidFill>
                <a:latin typeface="Cascadia Code" panose="020B0609020000020004" pitchFamily="49" charset="0"/>
                <a:cs typeface="Cascadia Code" panose="020B0609020000020004" pitchFamily="49" charset="0"/>
              </a:rPr>
              <a:t>);</a:t>
            </a:r>
          </a:p>
          <a:p>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DCDCAA"/>
                </a:solidFill>
                <a:latin typeface="Cascadia Code" panose="020B0609020000020004" pitchFamily="49" charset="0"/>
                <a:cs typeface="Cascadia Code" panose="020B0609020000020004" pitchFamily="49" charset="0"/>
              </a:rPr>
              <a:t>syncExpression</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4EC9B0"/>
                </a:solidFill>
                <a:latin typeface="Cascadia Code" panose="020B0609020000020004" pitchFamily="49" charset="0"/>
                <a:cs typeface="Cascadia Code" panose="020B0609020000020004" pitchFamily="49" charset="0"/>
              </a:rPr>
              <a:t>WorkOrder</a:t>
            </a:r>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569CD6"/>
                </a:solidFill>
                <a:latin typeface="Cascadia Code" panose="020B0609020000020004" pitchFamily="49" charset="0"/>
                <a:cs typeface="Cascadia Code" panose="020B0609020000020004" pitchFamily="49" charset="0"/>
              </a:rPr>
              <a:t>=&gt;</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586C0"/>
                </a:solidFill>
                <a:latin typeface="Cascadia Code" panose="020B0609020000020004" pitchFamily="49" charset="0"/>
                <a:cs typeface="Cascadia Code" panose="020B0609020000020004" pitchFamily="49" charset="0"/>
              </a:rPr>
              <a:t>return</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c</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569CD6"/>
                </a:solidFill>
                <a:latin typeface="Cascadia Code" panose="020B0609020000020004" pitchFamily="49" charset="0"/>
                <a:cs typeface="Cascadia Code" panose="020B0609020000020004" pitchFamily="49" charset="0"/>
              </a:rPr>
              <a:t>=&gt;</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c</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serviceRegion</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CE9178"/>
                </a:solidFill>
                <a:latin typeface="Cascadia Code" panose="020B0609020000020004" pitchFamily="49" charset="0"/>
                <a:cs typeface="Cascadia Code" panose="020B0609020000020004" pitchFamily="49" charset="0"/>
              </a:rPr>
              <a:t>'contains'</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E9178"/>
                </a:solidFill>
                <a:latin typeface="Cascadia Code" panose="020B0609020000020004" pitchFamily="49" charset="0"/>
                <a:cs typeface="Cascadia Code" panose="020B0609020000020004" pitchFamily="49" charset="0"/>
              </a:rPr>
              <a:t>', WA'</a:t>
            </a:r>
            <a:r>
              <a:rPr lang="en-US" sz="875" dirty="0">
                <a:solidFill>
                  <a:srgbClr val="D4D4D4"/>
                </a:solidFill>
                <a:latin typeface="Cascadia Code" panose="020B0609020000020004" pitchFamily="49" charset="0"/>
                <a:cs typeface="Cascadia Code" panose="020B0609020000020004" pitchFamily="49" charset="0"/>
              </a:rPr>
              <a:t>);</a:t>
            </a:r>
          </a:p>
          <a:p>
            <a:r>
              <a:rPr lang="en-US" sz="875" dirty="0">
                <a:solidFill>
                  <a:srgbClr val="D4D4D4"/>
                </a:solidFill>
                <a:latin typeface="Cascadia Code" panose="020B0609020000020004" pitchFamily="49" charset="0"/>
                <a:cs typeface="Cascadia Code" panose="020B0609020000020004" pitchFamily="49" charset="0"/>
              </a:rPr>
              <a:t>    }),    </a:t>
            </a:r>
          </a:p>
          <a:p>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a:t>
            </a:r>
          </a:p>
        </p:txBody>
      </p:sp>
      <p:sp>
        <p:nvSpPr>
          <p:cNvPr id="10" name="TextBox 9">
            <a:extLst>
              <a:ext uri="{FF2B5EF4-FFF2-40B4-BE49-F238E27FC236}">
                <a16:creationId xmlns:a16="http://schemas.microsoft.com/office/drawing/2014/main" id="{A8FB6A7E-CC2E-4F64-9B40-83B8DD8E7B68}"/>
              </a:ext>
            </a:extLst>
          </p:cNvPr>
          <p:cNvSpPr txBox="1"/>
          <p:nvPr/>
        </p:nvSpPr>
        <p:spPr>
          <a:xfrm>
            <a:off x="4927729" y="4355800"/>
            <a:ext cx="3366306" cy="427040"/>
          </a:xfrm>
          <a:prstGeom prst="rect">
            <a:avLst/>
          </a:prstGeom>
          <a:noFill/>
        </p:spPr>
        <p:txBody>
          <a:bodyPr wrap="none" lIns="28575" tIns="91440" rIns="114300" bIns="91440" rtlCol="0">
            <a:spAutoFit/>
          </a:bodyPr>
          <a:lstStyle/>
          <a:p>
            <a:pPr>
              <a:lnSpc>
                <a:spcPct val="90000"/>
              </a:lnSpc>
              <a:spcAft>
                <a:spcPts val="1125"/>
              </a:spcAft>
            </a:pPr>
            <a:r>
              <a:rPr lang="en-US" sz="1750" dirty="0">
                <a:solidFill>
                  <a:schemeClr val="accent3"/>
                </a:solidFill>
              </a:rPr>
              <a:t>New!</a:t>
            </a:r>
            <a:r>
              <a:rPr lang="en-US" sz="1750" dirty="0">
                <a:gradFill>
                  <a:gsLst>
                    <a:gs pos="2917">
                      <a:schemeClr val="tx1"/>
                    </a:gs>
                    <a:gs pos="30000">
                      <a:schemeClr val="tx1"/>
                    </a:gs>
                  </a:gsLst>
                  <a:lin ang="5400000" scaled="0"/>
                </a:gradFill>
              </a:rPr>
              <a:t> Only sync a subset of data</a:t>
            </a:r>
          </a:p>
        </p:txBody>
      </p:sp>
      <p:sp>
        <p:nvSpPr>
          <p:cNvPr id="12" name="Rectangle 11">
            <a:extLst>
              <a:ext uri="{FF2B5EF4-FFF2-40B4-BE49-F238E27FC236}">
                <a16:creationId xmlns:a16="http://schemas.microsoft.com/office/drawing/2014/main" id="{6FA1EC5A-7CAB-42DD-851A-8616A6EE3B35}"/>
              </a:ext>
            </a:extLst>
          </p:cNvPr>
          <p:cNvSpPr/>
          <p:nvPr/>
        </p:nvSpPr>
        <p:spPr>
          <a:xfrm>
            <a:off x="4132780" y="1187038"/>
            <a:ext cx="4727169" cy="1169551"/>
          </a:xfrm>
          <a:prstGeom prst="rect">
            <a:avLst/>
          </a:prstGeom>
          <a:solidFill>
            <a:srgbClr val="162839"/>
          </a:solidFill>
        </p:spPr>
        <p:txBody>
          <a:bodyPr wrap="square">
            <a:spAutoFit/>
          </a:bodyPr>
          <a:lstStyle/>
          <a:p>
            <a:r>
              <a:rPr lang="en-US" sz="875" dirty="0">
                <a:solidFill>
                  <a:srgbClr val="569CD6"/>
                </a:solidFill>
                <a:latin typeface="Cascadia Code" panose="020B0609020000020004" pitchFamily="49" charset="0"/>
                <a:cs typeface="Cascadia Code" panose="020B0609020000020004" pitchFamily="49" charset="0"/>
              </a:rPr>
              <a:t>const</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4FC1FF"/>
                </a:solidFill>
                <a:latin typeface="Cascadia Code" panose="020B0609020000020004" pitchFamily="49" charset="0"/>
                <a:cs typeface="Cascadia Code" panose="020B0609020000020004" pitchFamily="49" charset="0"/>
              </a:rPr>
              <a:t>subscription</a:t>
            </a:r>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4FC1FF"/>
                </a:solidFill>
                <a:latin typeface="Cascadia Code" panose="020B0609020000020004" pitchFamily="49" charset="0"/>
                <a:cs typeface="Cascadia Code" panose="020B0609020000020004" pitchFamily="49" charset="0"/>
              </a:rPr>
              <a:t>DataStore</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observe</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4EC9B0"/>
                </a:solidFill>
                <a:latin typeface="Cascadia Code" panose="020B0609020000020004" pitchFamily="49" charset="0"/>
                <a:cs typeface="Cascadia Code" panose="020B0609020000020004" pitchFamily="49" charset="0"/>
              </a:rPr>
              <a:t>Appointment</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subscribe</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569CD6"/>
                </a:solidFill>
                <a:latin typeface="Cascadia Code" panose="020B0609020000020004" pitchFamily="49" charset="0"/>
                <a:cs typeface="Cascadia Code" panose="020B0609020000020004" pitchFamily="49" charset="0"/>
              </a:rPr>
              <a:t>=&gt;</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console</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DCDCAA"/>
                </a:solidFill>
                <a:latin typeface="Cascadia Code" panose="020B0609020000020004" pitchFamily="49" charset="0"/>
                <a:cs typeface="Cascadia Code" panose="020B0609020000020004" pitchFamily="49" charset="0"/>
              </a:rPr>
              <a:t>log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4EC9B0"/>
                </a:solidFill>
                <a:latin typeface="Cascadia Code" panose="020B0609020000020004" pitchFamily="49" charset="0"/>
                <a:cs typeface="Cascadia Code" panose="020B0609020000020004" pitchFamily="49" charset="0"/>
              </a:rPr>
              <a:t>model</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opType</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element</a:t>
            </a:r>
            <a:r>
              <a:rPr lang="en-US" sz="875" dirty="0">
                <a:solidFill>
                  <a:srgbClr val="D4D4D4"/>
                </a:solidFill>
                <a:latin typeface="Cascadia Code" panose="020B0609020000020004" pitchFamily="49" charset="0"/>
                <a:cs typeface="Cascadia Code" panose="020B0609020000020004" pitchFamily="49" charset="0"/>
              </a:rPr>
              <a:t>);</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586C0"/>
                </a:solidFill>
                <a:latin typeface="Cascadia Code" panose="020B0609020000020004" pitchFamily="49" charset="0"/>
                <a:cs typeface="Cascadia Code" panose="020B0609020000020004" pitchFamily="49" charset="0"/>
              </a:rPr>
              <a:t>if</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opType</a:t>
            </a:r>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CE9178"/>
                </a:solidFill>
                <a:latin typeface="Cascadia Code" panose="020B0609020000020004" pitchFamily="49" charset="0"/>
                <a:cs typeface="Cascadia Code" panose="020B0609020000020004" pitchFamily="49" charset="0"/>
              </a:rPr>
              <a:t>"INSERT"</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DCDCAA"/>
                </a:solidFill>
                <a:latin typeface="Cascadia Code" panose="020B0609020000020004" pitchFamily="49" charset="0"/>
                <a:cs typeface="Cascadia Code" panose="020B0609020000020004" pitchFamily="49" charset="0"/>
              </a:rPr>
              <a:t>…</a:t>
            </a:r>
            <a:endParaRPr lang="en-US" sz="875" dirty="0">
              <a:solidFill>
                <a:srgbClr val="D4D4D4"/>
              </a:solidFill>
              <a:latin typeface="Cascadia Code" panose="020B0609020000020004" pitchFamily="49" charset="0"/>
              <a:cs typeface="Cascadia Code" panose="020B0609020000020004" pitchFamily="49" charset="0"/>
            </a:endParaRPr>
          </a:p>
          <a:p>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C586C0"/>
                </a:solidFill>
                <a:latin typeface="Cascadia Code" panose="020B0609020000020004" pitchFamily="49" charset="0"/>
                <a:cs typeface="Cascadia Code" panose="020B0609020000020004" pitchFamily="49" charset="0"/>
              </a:rPr>
              <a:t>else</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C586C0"/>
                </a:solidFill>
                <a:latin typeface="Cascadia Code" panose="020B0609020000020004" pitchFamily="49" charset="0"/>
                <a:cs typeface="Cascadia Code" panose="020B0609020000020004" pitchFamily="49" charset="0"/>
              </a:rPr>
              <a:t>if</a:t>
            </a:r>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9CDCFE"/>
                </a:solidFill>
                <a:latin typeface="Cascadia Code" panose="020B0609020000020004" pitchFamily="49" charset="0"/>
                <a:cs typeface="Cascadia Code" panose="020B0609020000020004" pitchFamily="49" charset="0"/>
              </a:rPr>
              <a:t>msg</a:t>
            </a:r>
            <a:r>
              <a:rPr lang="en-US" sz="875" dirty="0">
                <a:solidFill>
                  <a:srgbClr val="D4D4D4"/>
                </a:solidFill>
                <a:latin typeface="Cascadia Code" panose="020B0609020000020004" pitchFamily="49" charset="0"/>
                <a:cs typeface="Cascadia Code" panose="020B0609020000020004" pitchFamily="49" charset="0"/>
              </a:rPr>
              <a:t>.</a:t>
            </a:r>
            <a:r>
              <a:rPr lang="en-US" sz="875" dirty="0">
                <a:solidFill>
                  <a:srgbClr val="9CDCFE"/>
                </a:solidFill>
                <a:latin typeface="Cascadia Code" panose="020B0609020000020004" pitchFamily="49" charset="0"/>
                <a:cs typeface="Cascadia Code" panose="020B0609020000020004" pitchFamily="49" charset="0"/>
              </a:rPr>
              <a:t>opType</a:t>
            </a:r>
            <a:r>
              <a:rPr lang="en-US" sz="875" dirty="0">
                <a:solidFill>
                  <a:srgbClr val="D4D4D4"/>
                </a:solidFill>
                <a:latin typeface="Cascadia Code" panose="020B0609020000020004" pitchFamily="49" charset="0"/>
                <a:cs typeface="Cascadia Code" panose="020B0609020000020004" pitchFamily="49" charset="0"/>
              </a:rPr>
              <a:t> === </a:t>
            </a:r>
            <a:r>
              <a:rPr lang="en-US" sz="875" dirty="0">
                <a:solidFill>
                  <a:srgbClr val="CE9178"/>
                </a:solidFill>
                <a:latin typeface="Cascadia Code" panose="020B0609020000020004" pitchFamily="49" charset="0"/>
                <a:cs typeface="Cascadia Code" panose="020B0609020000020004" pitchFamily="49" charset="0"/>
              </a:rPr>
              <a:t>"DELETE"</a:t>
            </a:r>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    </a:t>
            </a:r>
            <a:r>
              <a:rPr lang="en-US" sz="875" dirty="0">
                <a:solidFill>
                  <a:srgbClr val="DCDCAA"/>
                </a:solidFill>
                <a:latin typeface="Cascadia Code" panose="020B0609020000020004" pitchFamily="49" charset="0"/>
                <a:cs typeface="Cascadia Code" panose="020B0609020000020004" pitchFamily="49" charset="0"/>
              </a:rPr>
              <a:t>…</a:t>
            </a:r>
            <a:endParaRPr lang="en-US" sz="875" dirty="0">
              <a:solidFill>
                <a:srgbClr val="D4D4D4"/>
              </a:solidFill>
              <a:latin typeface="Cascadia Code" panose="020B0609020000020004" pitchFamily="49" charset="0"/>
              <a:cs typeface="Cascadia Code" panose="020B0609020000020004" pitchFamily="49" charset="0"/>
            </a:endParaRPr>
          </a:p>
          <a:p>
            <a:r>
              <a:rPr lang="en-US" sz="875" dirty="0">
                <a:solidFill>
                  <a:srgbClr val="D4D4D4"/>
                </a:solidFill>
                <a:latin typeface="Cascadia Code" panose="020B0609020000020004" pitchFamily="49" charset="0"/>
                <a:cs typeface="Cascadia Code" panose="020B0609020000020004" pitchFamily="49" charset="0"/>
              </a:rPr>
              <a:t> }</a:t>
            </a:r>
          </a:p>
          <a:p>
            <a:r>
              <a:rPr lang="en-US" sz="875" dirty="0">
                <a:solidFill>
                  <a:srgbClr val="D4D4D4"/>
                </a:solidFill>
                <a:latin typeface="Cascadia Code" panose="020B0609020000020004" pitchFamily="49" charset="0"/>
                <a:cs typeface="Cascadia Code" panose="020B0609020000020004" pitchFamily="49" charset="0"/>
              </a:rPr>
              <a:t>});</a:t>
            </a:r>
          </a:p>
        </p:txBody>
      </p:sp>
      <p:sp>
        <p:nvSpPr>
          <p:cNvPr id="13" name="Rectangle 12">
            <a:extLst>
              <a:ext uri="{FF2B5EF4-FFF2-40B4-BE49-F238E27FC236}">
                <a16:creationId xmlns:a16="http://schemas.microsoft.com/office/drawing/2014/main" id="{AB85F919-FCCD-4CD6-9A2E-7B865B6E4BED}"/>
              </a:ext>
            </a:extLst>
          </p:cNvPr>
          <p:cNvSpPr/>
          <p:nvPr/>
        </p:nvSpPr>
        <p:spPr>
          <a:xfrm>
            <a:off x="353678" y="2161872"/>
            <a:ext cx="3406753" cy="1169551"/>
          </a:xfrm>
          <a:prstGeom prst="rect">
            <a:avLst/>
          </a:prstGeom>
          <a:solidFill>
            <a:srgbClr val="162839"/>
          </a:solidFill>
        </p:spPr>
        <p:txBody>
          <a:bodyPr wrap="square">
            <a:spAutoFit/>
          </a:bodyPr>
          <a:lstStyle/>
          <a:p>
            <a:r>
              <a:rPr lang="en-US" sz="1000" dirty="0">
                <a:solidFill>
                  <a:srgbClr val="C586C0"/>
                </a:solidFill>
                <a:latin typeface="Cascadia Code" panose="020B0609020000020004" pitchFamily="49" charset="0"/>
                <a:cs typeface="Cascadia Code" panose="020B0609020000020004" pitchFamily="49" charset="0"/>
              </a:rPr>
              <a:t>await</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FC1FF"/>
                </a:solidFill>
                <a:latin typeface="Cascadia Code" panose="020B0609020000020004" pitchFamily="49" charset="0"/>
                <a:cs typeface="Cascadia Code" panose="020B0609020000020004" pitchFamily="49" charset="0"/>
              </a:rPr>
              <a:t>DataStore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DCDCAA"/>
                </a:solidFill>
                <a:latin typeface="Cascadia Code" panose="020B0609020000020004" pitchFamily="49" charset="0"/>
                <a:cs typeface="Cascadia Code" panose="020B0609020000020004" pitchFamily="49" charset="0"/>
              </a:rPr>
              <a:t>save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569CD6"/>
                </a:solidFill>
                <a:latin typeface="Cascadia Code" panose="020B0609020000020004" pitchFamily="49" charset="0"/>
                <a:cs typeface="Cascadia Code" panose="020B0609020000020004" pitchFamily="49" charset="0"/>
              </a:rPr>
              <a:t>new</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EC9B0"/>
                </a:solidFill>
                <a:latin typeface="Cascadia Code" panose="020B0609020000020004" pitchFamily="49" charset="0"/>
                <a:cs typeface="Cascadia Code" panose="020B0609020000020004" pitchFamily="49" charset="0"/>
              </a:rPr>
              <a:t>Appointment</a:t>
            </a:r>
            <a:r>
              <a:rPr lang="en-US" sz="1000" dirty="0">
                <a:solidFill>
                  <a:srgbClr val="D4D4D4"/>
                </a:solidFill>
                <a:latin typeface="Cascadia Code" panose="020B0609020000020004" pitchFamily="49" charset="0"/>
                <a:cs typeface="Cascadia Code" panose="020B0609020000020004" pitchFamily="49" charset="0"/>
              </a:rPr>
              <a:t>(</a:t>
            </a:r>
          </a:p>
          <a:p>
            <a:r>
              <a:rPr lang="en-US" sz="1000" dirty="0">
                <a:solidFill>
                  <a:srgbClr val="D4D4D4"/>
                </a:solidFill>
                <a:latin typeface="Cascadia Code" panose="020B0609020000020004" pitchFamily="49" charset="0"/>
                <a:cs typeface="Cascadia Code" panose="020B0609020000020004" pitchFamily="49" charset="0"/>
              </a:rPr>
              <a:t>  {</a:t>
            </a:r>
          </a:p>
          <a:p>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description:</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FC1FF"/>
                </a:solidFill>
                <a:latin typeface="Cascadia Code" panose="020B0609020000020004" pitchFamily="49" charset="0"/>
                <a:cs typeface="Cascadia Code" panose="020B0609020000020004" pitchFamily="49" charset="0"/>
              </a:rPr>
              <a:t>formState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9CDCFE"/>
                </a:solidFill>
                <a:latin typeface="Cascadia Code" panose="020B0609020000020004" pitchFamily="49" charset="0"/>
                <a:cs typeface="Cascadia Code" panose="020B0609020000020004" pitchFamily="49" charset="0"/>
              </a:rPr>
              <a:t>description</a:t>
            </a:r>
            <a:r>
              <a:rPr lang="en-US" sz="1000" dirty="0">
                <a:solidFill>
                  <a:srgbClr val="D4D4D4"/>
                </a:solidFill>
                <a:latin typeface="Cascadia Code" panose="020B0609020000020004" pitchFamily="49" charset="0"/>
                <a:cs typeface="Cascadia Code" panose="020B0609020000020004" pitchFamily="49" charset="0"/>
              </a:rPr>
              <a:t>,</a:t>
            </a:r>
          </a:p>
          <a:p>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serviceRegion:</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FC1FF"/>
                </a:solidFill>
                <a:latin typeface="Cascadia Code" panose="020B0609020000020004" pitchFamily="49" charset="0"/>
                <a:cs typeface="Cascadia Code" panose="020B0609020000020004" pitchFamily="49" charset="0"/>
              </a:rPr>
              <a:t>formState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9CDCFE"/>
                </a:solidFill>
                <a:latin typeface="Cascadia Code" panose="020B0609020000020004" pitchFamily="49" charset="0"/>
                <a:cs typeface="Cascadia Code" panose="020B0609020000020004" pitchFamily="49" charset="0"/>
              </a:rPr>
              <a:t>serviceRegion</a:t>
            </a:r>
            <a:r>
              <a:rPr lang="en-US" sz="1000" dirty="0">
                <a:solidFill>
                  <a:srgbClr val="D4D4D4"/>
                </a:solidFill>
                <a:latin typeface="Cascadia Code" panose="020B0609020000020004" pitchFamily="49" charset="0"/>
                <a:cs typeface="Cascadia Code" panose="020B0609020000020004" pitchFamily="49" charset="0"/>
              </a:rPr>
              <a:t>,</a:t>
            </a:r>
          </a:p>
          <a:p>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scheduledTime:</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FC1FF"/>
                </a:solidFill>
                <a:latin typeface="Cascadia Code" panose="020B0609020000020004" pitchFamily="49" charset="0"/>
                <a:cs typeface="Cascadia Code" panose="020B0609020000020004" pitchFamily="49" charset="0"/>
              </a:rPr>
              <a:t>formState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9CDCFE"/>
                </a:solidFill>
                <a:latin typeface="Cascadia Code" panose="020B0609020000020004" pitchFamily="49" charset="0"/>
                <a:cs typeface="Cascadia Code" panose="020B0609020000020004" pitchFamily="49" charset="0"/>
              </a:rPr>
              <a:t>startDate</a:t>
            </a:r>
            <a:endParaRPr lang="en-US" sz="1000" dirty="0">
              <a:solidFill>
                <a:srgbClr val="D4D4D4"/>
              </a:solidFill>
              <a:latin typeface="Cascadia Code" panose="020B0609020000020004" pitchFamily="49" charset="0"/>
              <a:cs typeface="Cascadia Code" panose="020B0609020000020004" pitchFamily="49" charset="0"/>
            </a:endParaRPr>
          </a:p>
          <a:p>
            <a:r>
              <a:rPr lang="en-US" sz="1000" dirty="0">
                <a:solidFill>
                  <a:srgbClr val="D4D4D4"/>
                </a:solidFill>
                <a:latin typeface="Cascadia Code" panose="020B0609020000020004" pitchFamily="49" charset="0"/>
                <a:cs typeface="Cascadia Code" panose="020B0609020000020004" pitchFamily="49" charset="0"/>
              </a:rPr>
              <a:t>  }</a:t>
            </a:r>
          </a:p>
          <a:p>
            <a:r>
              <a:rPr lang="en-US" sz="1000" dirty="0">
                <a:solidFill>
                  <a:srgbClr val="D4D4D4"/>
                </a:solidFill>
                <a:latin typeface="Cascadia Code" panose="020B0609020000020004" pitchFamily="49" charset="0"/>
                <a:cs typeface="Cascadia Code" panose="020B0609020000020004" pitchFamily="49" charset="0"/>
              </a:rPr>
              <a:t>));</a:t>
            </a:r>
          </a:p>
        </p:txBody>
      </p:sp>
      <p:sp>
        <p:nvSpPr>
          <p:cNvPr id="14" name="Rectangle 13">
            <a:extLst>
              <a:ext uri="{FF2B5EF4-FFF2-40B4-BE49-F238E27FC236}">
                <a16:creationId xmlns:a16="http://schemas.microsoft.com/office/drawing/2014/main" id="{BAAE1634-1E1E-4B7D-9F82-28603782D9CF}"/>
              </a:ext>
            </a:extLst>
          </p:cNvPr>
          <p:cNvSpPr/>
          <p:nvPr/>
        </p:nvSpPr>
        <p:spPr>
          <a:xfrm>
            <a:off x="361723" y="3409791"/>
            <a:ext cx="4023826" cy="553998"/>
          </a:xfrm>
          <a:prstGeom prst="rect">
            <a:avLst/>
          </a:prstGeom>
          <a:solidFill>
            <a:srgbClr val="162839"/>
          </a:solidFill>
        </p:spPr>
        <p:txBody>
          <a:bodyPr wrap="square">
            <a:spAutoFit/>
          </a:bodyPr>
          <a:lstStyle/>
          <a:p>
            <a:r>
              <a:rPr lang="en-US" sz="1000" dirty="0">
                <a:solidFill>
                  <a:srgbClr val="C586C0"/>
                </a:solidFill>
                <a:latin typeface="Cascadia Code" panose="020B0609020000020004" pitchFamily="49" charset="0"/>
                <a:cs typeface="Cascadia Code" panose="020B0609020000020004" pitchFamily="49" charset="0"/>
              </a:rPr>
              <a:t>await</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FC1FF"/>
                </a:solidFill>
                <a:latin typeface="Cascadia Code" panose="020B0609020000020004" pitchFamily="49" charset="0"/>
                <a:cs typeface="Cascadia Code" panose="020B0609020000020004" pitchFamily="49" charset="0"/>
              </a:rPr>
              <a:t>DataStore</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DCDCAA"/>
                </a:solidFill>
                <a:latin typeface="Cascadia Code" panose="020B0609020000020004" pitchFamily="49" charset="0"/>
                <a:cs typeface="Cascadia Code" panose="020B0609020000020004" pitchFamily="49" charset="0"/>
              </a:rPr>
              <a:t>query</a:t>
            </a:r>
            <a:r>
              <a:rPr lang="en-US" sz="1000" dirty="0">
                <a:solidFill>
                  <a:srgbClr val="D4D4D4"/>
                </a:solidFill>
                <a:latin typeface="Cascadia Code" panose="020B0609020000020004" pitchFamily="49" charset="0"/>
                <a:cs typeface="Cascadia Code" panose="020B0609020000020004" pitchFamily="49" charset="0"/>
              </a:rPr>
              <a:t>(</a:t>
            </a:r>
          </a:p>
          <a:p>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4EC9B0"/>
                </a:solidFill>
                <a:latin typeface="Cascadia Code" panose="020B0609020000020004" pitchFamily="49" charset="0"/>
                <a:cs typeface="Cascadia Code" panose="020B0609020000020004" pitchFamily="49" charset="0"/>
              </a:rPr>
              <a:t>WorkOrder</a:t>
            </a:r>
            <a:r>
              <a:rPr lang="en-US" sz="1000" dirty="0">
                <a:solidFill>
                  <a:srgbClr val="D4D4D4"/>
                </a:solidFill>
                <a:latin typeface="Cascadia Code" panose="020B0609020000020004" pitchFamily="49" charset="0"/>
                <a:cs typeface="Cascadia Code" panose="020B0609020000020004" pitchFamily="49" charset="0"/>
              </a:rPr>
              <a:t>, </a:t>
            </a:r>
          </a:p>
          <a:p>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item</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569CD6"/>
                </a:solidFill>
                <a:latin typeface="Cascadia Code" panose="020B0609020000020004" pitchFamily="49" charset="0"/>
                <a:cs typeface="Cascadia Code" panose="020B0609020000020004" pitchFamily="49" charset="0"/>
              </a:rPr>
              <a:t>=&gt;</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item</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DCDCAA"/>
                </a:solidFill>
                <a:latin typeface="Cascadia Code" panose="020B0609020000020004" pitchFamily="49" charset="0"/>
                <a:cs typeface="Cascadia Code" panose="020B0609020000020004" pitchFamily="49" charset="0"/>
              </a:rPr>
              <a:t>appointmentID</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CE9178"/>
                </a:solidFill>
                <a:latin typeface="Cascadia Code" panose="020B0609020000020004" pitchFamily="49" charset="0"/>
                <a:cs typeface="Cascadia Code" panose="020B0609020000020004" pitchFamily="49" charset="0"/>
              </a:rPr>
              <a:t>"eq"</a:t>
            </a:r>
            <a:r>
              <a:rPr lang="en-US" sz="1000" dirty="0">
                <a:solidFill>
                  <a:srgbClr val="D4D4D4"/>
                </a:solidFill>
                <a:latin typeface="Cascadia Code" panose="020B0609020000020004" pitchFamily="49" charset="0"/>
                <a:cs typeface="Cascadia Code" panose="020B0609020000020004" pitchFamily="49" charset="0"/>
              </a:rPr>
              <a:t>, </a:t>
            </a:r>
            <a:r>
              <a:rPr lang="en-US" sz="1000" dirty="0">
                <a:solidFill>
                  <a:srgbClr val="9CDCFE"/>
                </a:solidFill>
                <a:latin typeface="Cascadia Code" panose="020B0609020000020004" pitchFamily="49" charset="0"/>
                <a:cs typeface="Cascadia Code" panose="020B0609020000020004" pitchFamily="49" charset="0"/>
              </a:rPr>
              <a:t>appointment</a:t>
            </a:r>
            <a:r>
              <a:rPr lang="en-US" sz="1000" dirty="0">
                <a:solidFill>
                  <a:srgbClr val="D4D4D4"/>
                </a:solidFill>
                <a:latin typeface="Cascadia Code" panose="020B0609020000020004" pitchFamily="49" charset="0"/>
                <a:cs typeface="Cascadia Code" panose="020B0609020000020004" pitchFamily="49" charset="0"/>
              </a:rPr>
              <a:t>.</a:t>
            </a:r>
            <a:r>
              <a:rPr lang="en-US" sz="1000" dirty="0">
                <a:solidFill>
                  <a:srgbClr val="9CDCFE"/>
                </a:solidFill>
                <a:latin typeface="Cascadia Code" panose="020B0609020000020004" pitchFamily="49" charset="0"/>
                <a:cs typeface="Cascadia Code" panose="020B0609020000020004" pitchFamily="49" charset="0"/>
              </a:rPr>
              <a:t>id</a:t>
            </a:r>
            <a:r>
              <a:rPr lang="en-US" sz="1000" dirty="0">
                <a:solidFill>
                  <a:srgbClr val="D4D4D4"/>
                </a:solidFill>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255907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xit" presetSubtype="0" fill="hold" grpId="0"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8" grpId="0"/>
      <p:bldP spid="8" grpId="1"/>
      <p:bldP spid="9" grpId="0" animBg="1"/>
      <p:bldP spid="10" grpId="0"/>
      <p:bldP spid="12" grpId="0" animBg="1"/>
      <p:bldP spid="12" grpId="1"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98F43-4335-4F38-92AD-94112556BE5A}"/>
              </a:ext>
            </a:extLst>
          </p:cNvPr>
          <p:cNvSpPr>
            <a:spLocks noGrp="1"/>
          </p:cNvSpPr>
          <p:nvPr>
            <p:ph type="title"/>
          </p:nvPr>
        </p:nvSpPr>
        <p:spPr/>
        <p:txBody>
          <a:bodyPr/>
          <a:lstStyle/>
          <a:p>
            <a:r>
              <a:rPr lang="en-US" dirty="0"/>
              <a:t>Amplify DataStore: Developer experience</a:t>
            </a:r>
          </a:p>
        </p:txBody>
      </p:sp>
      <p:sp>
        <p:nvSpPr>
          <p:cNvPr id="18" name="Content Placeholder 4">
            <a:extLst>
              <a:ext uri="{FF2B5EF4-FFF2-40B4-BE49-F238E27FC236}">
                <a16:creationId xmlns:a16="http://schemas.microsoft.com/office/drawing/2014/main" id="{E9764369-04AC-4123-B240-4D87D7CB01E9}"/>
              </a:ext>
            </a:extLst>
          </p:cNvPr>
          <p:cNvSpPr txBox="1">
            <a:spLocks/>
          </p:cNvSpPr>
          <p:nvPr/>
        </p:nvSpPr>
        <p:spPr>
          <a:xfrm>
            <a:off x="397612" y="2986948"/>
            <a:ext cx="1708779" cy="1222618"/>
          </a:xfrm>
          <a:prstGeom prst="rect">
            <a:avLst/>
          </a:prstGeom>
        </p:spPr>
        <p:txBody>
          <a:bodyPr vert="horz" lIns="57150" tIns="28575" rIns="57150" bIns="28575" rtlCol="0">
            <a:noAutofit/>
          </a:bodyPr>
          <a:lstStyle>
            <a:lvl1pPr marL="457200" indent="-457200" algn="l" defTabSz="731520" rtl="0" eaLnBrk="1" latinLnBrk="0" hangingPunct="1">
              <a:spcBef>
                <a:spcPts val="0"/>
              </a:spcBef>
              <a:spcAft>
                <a:spcPts val="1200"/>
              </a:spcAft>
              <a:buClr>
                <a:schemeClr val="tx1"/>
              </a:buClr>
              <a:buFont typeface="Arial" panose="020B0604020202020204" pitchFamily="34" charset="0"/>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746288" indent="-342900" algn="l" defTabSz="731520" rtl="0" eaLnBrk="1" latinLnBrk="0" hangingPunct="1">
              <a:spcBef>
                <a:spcPts val="0"/>
              </a:spcBef>
              <a:spcAft>
                <a:spcPts val="800"/>
              </a:spcAft>
              <a:buClr>
                <a:schemeClr val="tx1"/>
              </a:buClr>
              <a:buFont typeface="Wingdings" panose="05000000000000000000" pitchFamily="2" charset="2"/>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015213" indent="-342900" algn="l" defTabSz="731520" rtl="0" eaLnBrk="1" latinLnBrk="0" hangingPunct="1">
              <a:spcBef>
                <a:spcPts val="0"/>
              </a:spcBef>
              <a:spcAft>
                <a:spcPts val="800"/>
              </a:spcAft>
              <a:buClr>
                <a:schemeClr val="tx1"/>
              </a:buClr>
              <a:buFont typeface="Times New Roman" panose="02020603050405020304" pitchFamily="18" charset="0"/>
              <a:buChar char="–"/>
              <a:defRPr sz="26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284138" indent="-342900" algn="l" defTabSz="731520" rtl="0" eaLnBrk="1" latinLnBrk="0" hangingPunct="1">
              <a:spcBef>
                <a:spcPct val="20000"/>
              </a:spcBef>
              <a:spcAft>
                <a:spcPts val="800"/>
              </a:spcAft>
              <a:buFont typeface="Arial" panose="020B0604020202020204" pitchFamily="34" charset="0"/>
              <a:buChar char="•"/>
              <a:defRPr sz="22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553063" indent="-342900" algn="l" defTabSz="731520" rtl="0" eaLnBrk="1" latinLnBrk="0" hangingPunct="1">
              <a:spcBef>
                <a:spcPct val="20000"/>
              </a:spcBef>
              <a:spcAft>
                <a:spcPts val="800"/>
              </a:spcAft>
              <a:buFont typeface="Arial" panose="020B0604020202020204" pitchFamily="34" charset="0"/>
              <a:buChar char="•"/>
              <a:defRPr sz="1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0" indent="0">
              <a:buNone/>
            </a:pPr>
            <a:endParaRPr lang="en-US" sz="1500" dirty="0"/>
          </a:p>
          <a:p>
            <a:pPr marL="0" indent="0">
              <a:buNone/>
            </a:pPr>
            <a:r>
              <a:rPr lang="en-US" sz="1500" dirty="0"/>
              <a:t>Model app data &amp; relationships</a:t>
            </a:r>
          </a:p>
          <a:p>
            <a:pPr marL="0" indent="0">
              <a:buNone/>
            </a:pPr>
            <a:r>
              <a:rPr lang="en-US" sz="1500" dirty="0"/>
              <a:t>(locally or in admin UI)</a:t>
            </a:r>
          </a:p>
        </p:txBody>
      </p:sp>
      <p:sp>
        <p:nvSpPr>
          <p:cNvPr id="19" name="Content Placeholder 4">
            <a:extLst>
              <a:ext uri="{FF2B5EF4-FFF2-40B4-BE49-F238E27FC236}">
                <a16:creationId xmlns:a16="http://schemas.microsoft.com/office/drawing/2014/main" id="{A8742620-F97A-4920-AF65-F7050170EDDD}"/>
              </a:ext>
            </a:extLst>
          </p:cNvPr>
          <p:cNvSpPr txBox="1">
            <a:spLocks/>
          </p:cNvSpPr>
          <p:nvPr/>
        </p:nvSpPr>
        <p:spPr>
          <a:xfrm>
            <a:off x="2306678" y="2982396"/>
            <a:ext cx="2247881" cy="1078711"/>
          </a:xfrm>
          <a:prstGeom prst="rect">
            <a:avLst/>
          </a:prstGeom>
        </p:spPr>
        <p:txBody>
          <a:bodyPr vert="horz" lIns="57150" tIns="28575" rIns="57150" bIns="28575" rtlCol="0">
            <a:noAutofit/>
          </a:bodyPr>
          <a:lstStyle>
            <a:lvl1pPr marL="457200" indent="-457200" algn="l" defTabSz="731520" rtl="0" eaLnBrk="1" latinLnBrk="0" hangingPunct="1">
              <a:spcBef>
                <a:spcPts val="0"/>
              </a:spcBef>
              <a:spcAft>
                <a:spcPts val="1200"/>
              </a:spcAft>
              <a:buClr>
                <a:schemeClr val="tx1"/>
              </a:buClr>
              <a:buFont typeface="Arial" panose="020B0604020202020204" pitchFamily="34" charset="0"/>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746288" indent="-342900" algn="l" defTabSz="731520" rtl="0" eaLnBrk="1" latinLnBrk="0" hangingPunct="1">
              <a:spcBef>
                <a:spcPts val="0"/>
              </a:spcBef>
              <a:spcAft>
                <a:spcPts val="800"/>
              </a:spcAft>
              <a:buClr>
                <a:schemeClr val="tx1"/>
              </a:buClr>
              <a:buFont typeface="Wingdings" panose="05000000000000000000" pitchFamily="2" charset="2"/>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015213" indent="-342900" algn="l" defTabSz="731520" rtl="0" eaLnBrk="1" latinLnBrk="0" hangingPunct="1">
              <a:spcBef>
                <a:spcPts val="0"/>
              </a:spcBef>
              <a:spcAft>
                <a:spcPts val="800"/>
              </a:spcAft>
              <a:buClr>
                <a:schemeClr val="tx1"/>
              </a:buClr>
              <a:buFont typeface="Times New Roman" panose="02020603050405020304" pitchFamily="18" charset="0"/>
              <a:buChar char="–"/>
              <a:defRPr sz="26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284138" indent="-342900" algn="l" defTabSz="731520" rtl="0" eaLnBrk="1" latinLnBrk="0" hangingPunct="1">
              <a:spcBef>
                <a:spcPct val="20000"/>
              </a:spcBef>
              <a:spcAft>
                <a:spcPts val="800"/>
              </a:spcAft>
              <a:buFont typeface="Arial" panose="020B0604020202020204" pitchFamily="34" charset="0"/>
              <a:buChar char="•"/>
              <a:defRPr sz="22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553063" indent="-342900" algn="l" defTabSz="731520" rtl="0" eaLnBrk="1" latinLnBrk="0" hangingPunct="1">
              <a:spcBef>
                <a:spcPct val="20000"/>
              </a:spcBef>
              <a:spcAft>
                <a:spcPts val="800"/>
              </a:spcAft>
              <a:buFont typeface="Arial" panose="020B0604020202020204" pitchFamily="34" charset="0"/>
              <a:buChar char="•"/>
              <a:defRPr sz="1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0" indent="0">
              <a:buNone/>
            </a:pPr>
            <a:endParaRPr lang="en-US" sz="1500" dirty="0"/>
          </a:p>
          <a:p>
            <a:pPr marL="0" indent="0">
              <a:buNone/>
            </a:pPr>
            <a:r>
              <a:rPr lang="en-US" sz="1500" dirty="0"/>
              <a:t>Set up authentication &amp; authorization</a:t>
            </a:r>
          </a:p>
        </p:txBody>
      </p:sp>
      <p:pic>
        <p:nvPicPr>
          <p:cNvPr id="20" name="Picture 19">
            <a:extLst>
              <a:ext uri="{FF2B5EF4-FFF2-40B4-BE49-F238E27FC236}">
                <a16:creationId xmlns:a16="http://schemas.microsoft.com/office/drawing/2014/main" id="{AE05A02A-EE34-4B0E-A436-3981EF102ABB}"/>
              </a:ext>
            </a:extLst>
          </p:cNvPr>
          <p:cNvPicPr>
            <a:picLocks noChangeAspect="1"/>
          </p:cNvPicPr>
          <p:nvPr/>
        </p:nvPicPr>
        <p:blipFill>
          <a:blip r:embed="rId2"/>
          <a:stretch>
            <a:fillRect/>
          </a:stretch>
        </p:blipFill>
        <p:spPr>
          <a:xfrm>
            <a:off x="2689907" y="2025493"/>
            <a:ext cx="1152309" cy="1152309"/>
          </a:xfrm>
          <a:prstGeom prst="rect">
            <a:avLst/>
          </a:prstGeom>
        </p:spPr>
      </p:pic>
      <p:sp>
        <p:nvSpPr>
          <p:cNvPr id="21" name="Rounded Rectangle 32">
            <a:extLst>
              <a:ext uri="{FF2B5EF4-FFF2-40B4-BE49-F238E27FC236}">
                <a16:creationId xmlns:a16="http://schemas.microsoft.com/office/drawing/2014/main" id="{5EB21D3C-B1ED-43D4-8292-F5327380CD5E}"/>
              </a:ext>
            </a:extLst>
          </p:cNvPr>
          <p:cNvSpPr/>
          <p:nvPr/>
        </p:nvSpPr>
        <p:spPr>
          <a:xfrm>
            <a:off x="238901" y="1916621"/>
            <a:ext cx="1708779" cy="1375799"/>
          </a:xfrm>
          <a:prstGeom prst="roundRect">
            <a:avLst/>
          </a:prstGeom>
          <a:noFill/>
          <a:ln>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22" name="Rounded Rectangle 33">
            <a:extLst>
              <a:ext uri="{FF2B5EF4-FFF2-40B4-BE49-F238E27FC236}">
                <a16:creationId xmlns:a16="http://schemas.microsoft.com/office/drawing/2014/main" id="{3F421123-8F05-4722-A720-9857C48C4040}"/>
              </a:ext>
            </a:extLst>
          </p:cNvPr>
          <p:cNvSpPr/>
          <p:nvPr/>
        </p:nvSpPr>
        <p:spPr>
          <a:xfrm>
            <a:off x="2373342" y="1883771"/>
            <a:ext cx="1708779" cy="1375799"/>
          </a:xfrm>
          <a:prstGeom prst="roundRect">
            <a:avLst/>
          </a:prstGeom>
          <a:noFill/>
          <a:ln w="9525">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cxnSp>
        <p:nvCxnSpPr>
          <p:cNvPr id="23" name="Straight Connector 22">
            <a:extLst>
              <a:ext uri="{FF2B5EF4-FFF2-40B4-BE49-F238E27FC236}">
                <a16:creationId xmlns:a16="http://schemas.microsoft.com/office/drawing/2014/main" id="{24931558-4609-4737-8ADB-C71D6944DB6E}"/>
              </a:ext>
            </a:extLst>
          </p:cNvPr>
          <p:cNvCxnSpPr>
            <a:cxnSpLocks/>
            <a:stCxn id="22" idx="1"/>
          </p:cNvCxnSpPr>
          <p:nvPr/>
        </p:nvCxnSpPr>
        <p:spPr>
          <a:xfrm flipH="1">
            <a:off x="1985112" y="2571670"/>
            <a:ext cx="388229"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11D6F9D-E2C3-488B-B7F0-7BC2EAED4061}"/>
              </a:ext>
            </a:extLst>
          </p:cNvPr>
          <p:cNvCxnSpPr>
            <a:cxnSpLocks/>
          </p:cNvCxnSpPr>
          <p:nvPr/>
        </p:nvCxnSpPr>
        <p:spPr>
          <a:xfrm flipH="1">
            <a:off x="4082121" y="2601647"/>
            <a:ext cx="664075"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pic>
        <p:nvPicPr>
          <p:cNvPr id="27" name="Graphic 26">
            <a:extLst>
              <a:ext uri="{FF2B5EF4-FFF2-40B4-BE49-F238E27FC236}">
                <a16:creationId xmlns:a16="http://schemas.microsoft.com/office/drawing/2014/main" id="{7AEDFD79-1CA5-4A73-9E35-1ED885FB2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853" y="1986952"/>
            <a:ext cx="1190625" cy="1190625"/>
          </a:xfrm>
          <a:prstGeom prst="rect">
            <a:avLst/>
          </a:prstGeom>
        </p:spPr>
      </p:pic>
      <p:pic>
        <p:nvPicPr>
          <p:cNvPr id="2055" name="Picture 7" descr="Image">
            <a:extLst>
              <a:ext uri="{FF2B5EF4-FFF2-40B4-BE49-F238E27FC236}">
                <a16:creationId xmlns:a16="http://schemas.microsoft.com/office/drawing/2014/main" id="{8B552816-73BC-4CB0-8337-7DECFA382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864" y="1051770"/>
            <a:ext cx="3946922" cy="3077766"/>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4">
            <a:extLst>
              <a:ext uri="{FF2B5EF4-FFF2-40B4-BE49-F238E27FC236}">
                <a16:creationId xmlns:a16="http://schemas.microsoft.com/office/drawing/2014/main" id="{25E20476-AD5F-460C-9E9C-27BEDA573BDA}"/>
              </a:ext>
            </a:extLst>
          </p:cNvPr>
          <p:cNvSpPr txBox="1">
            <a:spLocks/>
          </p:cNvSpPr>
          <p:nvPr/>
        </p:nvSpPr>
        <p:spPr>
          <a:xfrm>
            <a:off x="4711205" y="3870465"/>
            <a:ext cx="4287001" cy="564796"/>
          </a:xfrm>
          <a:prstGeom prst="rect">
            <a:avLst/>
          </a:prstGeom>
        </p:spPr>
        <p:txBody>
          <a:bodyPr vert="horz" lIns="57150" tIns="28575" rIns="57150" bIns="28575" rtlCol="0">
            <a:noAutofit/>
          </a:bodyPr>
          <a:lstStyle>
            <a:lvl1pPr marL="457200" indent="-457200" algn="l" defTabSz="731520" rtl="0" eaLnBrk="1" latinLnBrk="0" hangingPunct="1">
              <a:spcBef>
                <a:spcPts val="0"/>
              </a:spcBef>
              <a:spcAft>
                <a:spcPts val="1200"/>
              </a:spcAft>
              <a:buClr>
                <a:schemeClr val="tx1"/>
              </a:buClr>
              <a:buFont typeface="Arial" panose="020B0604020202020204" pitchFamily="34" charset="0"/>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746288" indent="-342900" algn="l" defTabSz="731520" rtl="0" eaLnBrk="1" latinLnBrk="0" hangingPunct="1">
              <a:spcBef>
                <a:spcPts val="0"/>
              </a:spcBef>
              <a:spcAft>
                <a:spcPts val="800"/>
              </a:spcAft>
              <a:buClr>
                <a:schemeClr val="tx1"/>
              </a:buClr>
              <a:buFont typeface="Wingdings" panose="05000000000000000000" pitchFamily="2" charset="2"/>
              <a:buChar char="§"/>
              <a:defRPr sz="2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015213" indent="-342900" algn="l" defTabSz="731520" rtl="0" eaLnBrk="1" latinLnBrk="0" hangingPunct="1">
              <a:spcBef>
                <a:spcPts val="0"/>
              </a:spcBef>
              <a:spcAft>
                <a:spcPts val="800"/>
              </a:spcAft>
              <a:buClr>
                <a:schemeClr val="tx1"/>
              </a:buClr>
              <a:buFont typeface="Times New Roman" panose="02020603050405020304" pitchFamily="18" charset="0"/>
              <a:buChar char="–"/>
              <a:defRPr sz="26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284138" indent="-342900" algn="l" defTabSz="731520" rtl="0" eaLnBrk="1" latinLnBrk="0" hangingPunct="1">
              <a:spcBef>
                <a:spcPct val="20000"/>
              </a:spcBef>
              <a:spcAft>
                <a:spcPts val="800"/>
              </a:spcAft>
              <a:buFont typeface="Arial" panose="020B0604020202020204" pitchFamily="34" charset="0"/>
              <a:buChar char="•"/>
              <a:defRPr sz="22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553063" indent="-342900" algn="l" defTabSz="731520" rtl="0" eaLnBrk="1" latinLnBrk="0" hangingPunct="1">
              <a:spcBef>
                <a:spcPct val="20000"/>
              </a:spcBef>
              <a:spcAft>
                <a:spcPts val="800"/>
              </a:spcAft>
              <a:buFont typeface="Arial" panose="020B0604020202020204" pitchFamily="34" charset="0"/>
              <a:buChar char="•"/>
              <a:defRPr sz="1900" b="0"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0" indent="0">
              <a:buNone/>
            </a:pPr>
            <a:endParaRPr lang="en-US" sz="1500" dirty="0"/>
          </a:p>
          <a:p>
            <a:pPr marL="0" indent="0">
              <a:buNone/>
            </a:pPr>
            <a:r>
              <a:rPr lang="en-US" sz="1500" dirty="0"/>
              <a:t>Work with app data using an ‘offline-first’ programming model. Receive updates to shared data in real-time.</a:t>
            </a:r>
          </a:p>
        </p:txBody>
      </p:sp>
      <p:sp>
        <p:nvSpPr>
          <p:cNvPr id="30" name="Rounded Rectangle 33">
            <a:extLst>
              <a:ext uri="{FF2B5EF4-FFF2-40B4-BE49-F238E27FC236}">
                <a16:creationId xmlns:a16="http://schemas.microsoft.com/office/drawing/2014/main" id="{A0158983-7D8D-4F7F-B618-3F68E9CD68EF}"/>
              </a:ext>
            </a:extLst>
          </p:cNvPr>
          <p:cNvSpPr/>
          <p:nvPr/>
        </p:nvSpPr>
        <p:spPr>
          <a:xfrm>
            <a:off x="4771864" y="1073654"/>
            <a:ext cx="3946922" cy="3077716"/>
          </a:xfrm>
          <a:prstGeom prst="rect">
            <a:avLst/>
          </a:prstGeom>
          <a:noFill/>
          <a:ln w="9525">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Tree>
    <p:extLst>
      <p:ext uri="{BB962C8B-B14F-4D97-AF65-F5344CB8AC3E}">
        <p14:creationId xmlns:p14="http://schemas.microsoft.com/office/powerpoint/2010/main" val="34873249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EADA043-616B-46D4-8263-814DA3748FB7}"/>
              </a:ext>
            </a:extLst>
          </p:cNvPr>
          <p:cNvSpPr>
            <a:spLocks noGrp="1"/>
          </p:cNvSpPr>
          <p:nvPr>
            <p:ph type="title"/>
          </p:nvPr>
        </p:nvSpPr>
        <p:spPr/>
        <p:txBody>
          <a:bodyPr/>
          <a:lstStyle/>
          <a:p>
            <a:r>
              <a:rPr lang="en-US" dirty="0"/>
              <a:t>Amplify DataStore: How it works</a:t>
            </a:r>
          </a:p>
        </p:txBody>
      </p:sp>
      <p:graphicFrame>
        <p:nvGraphicFramePr>
          <p:cNvPr id="2" name="Object 1">
            <a:extLst>
              <a:ext uri="{FF2B5EF4-FFF2-40B4-BE49-F238E27FC236}">
                <a16:creationId xmlns:a16="http://schemas.microsoft.com/office/drawing/2014/main" id="{655635BF-2C43-4309-95E5-F7F0AE63620F}"/>
              </a:ext>
            </a:extLst>
          </p:cNvPr>
          <p:cNvGraphicFramePr>
            <a:graphicFrameLocks noChangeAspect="1"/>
          </p:cNvGraphicFramePr>
          <p:nvPr/>
        </p:nvGraphicFramePr>
        <p:xfrm>
          <a:off x="570504" y="1322039"/>
          <a:ext cx="8002992" cy="2835915"/>
        </p:xfrm>
        <a:graphic>
          <a:graphicData uri="http://schemas.openxmlformats.org/presentationml/2006/ole">
            <mc:AlternateContent xmlns:mc="http://schemas.openxmlformats.org/markup-compatibility/2006">
              <mc:Choice xmlns:v="urn:schemas-microsoft-com:vml" Requires="v">
                <p:oleObj spid="_x0000_s2057" r:id="rId3" imgW="15174360" imgH="5383800" progId="">
                  <p:embed/>
                </p:oleObj>
              </mc:Choice>
              <mc:Fallback>
                <p:oleObj r:id="rId3" imgW="15174360" imgH="5383800" progId="">
                  <p:embed/>
                  <p:pic>
                    <p:nvPicPr>
                      <p:cNvPr id="2" name="Object 1">
                        <a:extLst>
                          <a:ext uri="{FF2B5EF4-FFF2-40B4-BE49-F238E27FC236}">
                            <a16:creationId xmlns:a16="http://schemas.microsoft.com/office/drawing/2014/main" id="{655635BF-2C43-4309-95E5-F7F0AE63620F}"/>
                          </a:ext>
                        </a:extLst>
                      </p:cNvPr>
                      <p:cNvPicPr/>
                      <p:nvPr/>
                    </p:nvPicPr>
                    <p:blipFill>
                      <a:blip r:embed="rId4"/>
                      <a:stretch>
                        <a:fillRect/>
                      </a:stretch>
                    </p:blipFill>
                    <p:spPr>
                      <a:xfrm>
                        <a:off x="570504" y="1322039"/>
                        <a:ext cx="8002992" cy="2835915"/>
                      </a:xfrm>
                      <a:prstGeom prst="rect">
                        <a:avLst/>
                      </a:prstGeom>
                    </p:spPr>
                  </p:pic>
                </p:oleObj>
              </mc:Fallback>
            </mc:AlternateContent>
          </a:graphicData>
        </a:graphic>
      </p:graphicFrame>
    </p:spTree>
    <p:extLst>
      <p:ext uri="{BB962C8B-B14F-4D97-AF65-F5344CB8AC3E}">
        <p14:creationId xmlns:p14="http://schemas.microsoft.com/office/powerpoint/2010/main" val="36221563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Deploying with AWS Amplify</a:t>
            </a:r>
          </a:p>
        </p:txBody>
      </p:sp>
      <p:sp>
        <p:nvSpPr>
          <p:cNvPr id="3" name="Text Placeholder 2"/>
          <p:cNvSpPr>
            <a:spLocks noGrp="1"/>
          </p:cNvSpPr>
          <p:nvPr>
            <p:ph type="body" sz="quarter" idx="10"/>
          </p:nvPr>
        </p:nvSpPr>
        <p:spPr>
          <a:xfrm>
            <a:off x="396874" y="2970213"/>
            <a:ext cx="6820671" cy="489424"/>
          </a:xfrm>
        </p:spPr>
        <p:txBody>
          <a:bodyPr/>
          <a:lstStyle/>
          <a:p>
            <a:r>
              <a:rPr lang="en-US" dirty="0"/>
              <a:t>Using the Amplify Console</a:t>
            </a:r>
          </a:p>
        </p:txBody>
      </p:sp>
    </p:spTree>
    <p:extLst>
      <p:ext uri="{BB962C8B-B14F-4D97-AF65-F5344CB8AC3E}">
        <p14:creationId xmlns:p14="http://schemas.microsoft.com/office/powerpoint/2010/main" val="342756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Deliver your app: Managed hosting and full-stack deployment with CI/CD</a:t>
            </a:r>
            <a:br>
              <a:rPr lang="en-US" dirty="0"/>
            </a:br>
            <a:endParaRPr lang="en-US" dirty="0"/>
          </a:p>
        </p:txBody>
      </p:sp>
      <p:pic>
        <p:nvPicPr>
          <p:cNvPr id="7" name="Picture 6">
            <a:extLst>
              <a:ext uri="{FF2B5EF4-FFF2-40B4-BE49-F238E27FC236}">
                <a16:creationId xmlns:a16="http://schemas.microsoft.com/office/drawing/2014/main" id="{07455F46-99A0-467F-9751-4B34E16B0BC1}"/>
              </a:ext>
            </a:extLst>
          </p:cNvPr>
          <p:cNvPicPr>
            <a:picLocks noChangeAspect="1"/>
          </p:cNvPicPr>
          <p:nvPr/>
        </p:nvPicPr>
        <p:blipFill>
          <a:blip r:embed="rId3"/>
          <a:stretch>
            <a:fillRect/>
          </a:stretch>
        </p:blipFill>
        <p:spPr>
          <a:xfrm>
            <a:off x="1691382" y="1609310"/>
            <a:ext cx="1143000" cy="1148715"/>
          </a:xfrm>
          <a:prstGeom prst="rect">
            <a:avLst/>
          </a:prstGeom>
        </p:spPr>
      </p:pic>
      <p:sp>
        <p:nvSpPr>
          <p:cNvPr id="8" name="TextBox 7">
            <a:extLst>
              <a:ext uri="{FF2B5EF4-FFF2-40B4-BE49-F238E27FC236}">
                <a16:creationId xmlns:a16="http://schemas.microsoft.com/office/drawing/2014/main" id="{169D0A73-1F66-4924-A7F5-78D81D04744F}"/>
              </a:ext>
            </a:extLst>
          </p:cNvPr>
          <p:cNvSpPr txBox="1"/>
          <p:nvPr/>
        </p:nvSpPr>
        <p:spPr>
          <a:xfrm>
            <a:off x="1096604" y="1386497"/>
            <a:ext cx="2345799" cy="477054"/>
          </a:xfrm>
          <a:prstGeom prst="rect">
            <a:avLst/>
          </a:prstGeom>
          <a:noFill/>
        </p:spPr>
        <p:txBody>
          <a:bodyPr wrap="square" rtlCol="0">
            <a:spAutoFit/>
          </a:bodyPr>
          <a:lstStyle/>
          <a:p>
            <a:pPr algn="ctr"/>
            <a:r>
              <a:rPr lang="en-US" sz="2500" b="1" dirty="0">
                <a:ln w="0"/>
                <a:solidFill>
                  <a:srgbClr val="FF9900"/>
                </a:solidFill>
                <a:latin typeface="Amazon Ember Light" panose="020B0403020204020204" pitchFamily="34" charset="0"/>
                <a:ea typeface="Amazon Ember Light" panose="020B0403020204020204" pitchFamily="34" charset="0"/>
                <a:cs typeface="Amazon Ember Light" panose="020B0403020204020204" pitchFamily="34" charset="0"/>
              </a:rPr>
              <a:t>DELIVER</a:t>
            </a:r>
          </a:p>
        </p:txBody>
      </p:sp>
      <p:sp>
        <p:nvSpPr>
          <p:cNvPr id="9" name="TextBox 8">
            <a:extLst>
              <a:ext uri="{FF2B5EF4-FFF2-40B4-BE49-F238E27FC236}">
                <a16:creationId xmlns:a16="http://schemas.microsoft.com/office/drawing/2014/main" id="{BF67EA67-DF75-4F46-B6A6-F04ED10249F9}"/>
              </a:ext>
            </a:extLst>
          </p:cNvPr>
          <p:cNvSpPr txBox="1"/>
          <p:nvPr/>
        </p:nvSpPr>
        <p:spPr>
          <a:xfrm>
            <a:off x="1271690" y="2701311"/>
            <a:ext cx="1982384"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rgbClr val="FFFFFF"/>
                    </a:gs>
                    <a:gs pos="30000">
                      <a:srgbClr val="FFFFFF"/>
                    </a:gs>
                  </a:gsLst>
                  <a:lin ang="5400000" scaled="0"/>
                </a:gradFill>
                <a:latin typeface="Amazon Ember"/>
              </a:rPr>
              <a:t>Deploy your app frontend and backend</a:t>
            </a:r>
          </a:p>
        </p:txBody>
      </p:sp>
      <p:pic>
        <p:nvPicPr>
          <p:cNvPr id="10" name="Picture 9">
            <a:extLst>
              <a:ext uri="{FF2B5EF4-FFF2-40B4-BE49-F238E27FC236}">
                <a16:creationId xmlns:a16="http://schemas.microsoft.com/office/drawing/2014/main" id="{EC12CCA1-8A46-4318-AAB8-F8DD8303EA6E}"/>
              </a:ext>
            </a:extLst>
          </p:cNvPr>
          <p:cNvPicPr>
            <a:picLocks noChangeAspect="1"/>
          </p:cNvPicPr>
          <p:nvPr/>
        </p:nvPicPr>
        <p:blipFill>
          <a:blip r:embed="rId4"/>
          <a:stretch>
            <a:fillRect/>
          </a:stretch>
        </p:blipFill>
        <p:spPr>
          <a:xfrm>
            <a:off x="1735714" y="3780244"/>
            <a:ext cx="397199" cy="453941"/>
          </a:xfrm>
          <a:prstGeom prst="rect">
            <a:avLst/>
          </a:prstGeom>
        </p:spPr>
      </p:pic>
      <p:sp>
        <p:nvSpPr>
          <p:cNvPr id="11" name="Rectangle 10">
            <a:extLst>
              <a:ext uri="{FF2B5EF4-FFF2-40B4-BE49-F238E27FC236}">
                <a16:creationId xmlns:a16="http://schemas.microsoft.com/office/drawing/2014/main" id="{92176B8E-3F3B-4F95-9A35-9CCD6B58E6A0}"/>
              </a:ext>
            </a:extLst>
          </p:cNvPr>
          <p:cNvSpPr/>
          <p:nvPr/>
        </p:nvSpPr>
        <p:spPr>
          <a:xfrm>
            <a:off x="1717701" y="4319722"/>
            <a:ext cx="434734" cy="284693"/>
          </a:xfrm>
          <a:prstGeom prst="rect">
            <a:avLst/>
          </a:prstGeom>
        </p:spPr>
        <p:txBody>
          <a:bodyPr wrap="none">
            <a:spAutoFit/>
          </a:bodyPr>
          <a:lstStyle/>
          <a:p>
            <a:r>
              <a:rPr lang="en-US" sz="1250" dirty="0">
                <a:solidFill>
                  <a:srgbClr val="FFFFFF"/>
                </a:solidFill>
                <a:ea typeface="Amazon Ember" panose="020B0603020204020204" pitchFamily="34" charset="0"/>
                <a:cs typeface="Amazon Ember" panose="020B0603020204020204" pitchFamily="34" charset="0"/>
              </a:rPr>
              <a:t>CLI</a:t>
            </a:r>
          </a:p>
        </p:txBody>
      </p:sp>
      <p:cxnSp>
        <p:nvCxnSpPr>
          <p:cNvPr id="12" name="Straight Connector 11">
            <a:extLst>
              <a:ext uri="{FF2B5EF4-FFF2-40B4-BE49-F238E27FC236}">
                <a16:creationId xmlns:a16="http://schemas.microsoft.com/office/drawing/2014/main" id="{143B37B8-49D5-464A-9F6F-1D5E5C36EF1C}"/>
              </a:ext>
            </a:extLst>
          </p:cNvPr>
          <p:cNvCxnSpPr>
            <a:cxnSpLocks/>
          </p:cNvCxnSpPr>
          <p:nvPr/>
        </p:nvCxnSpPr>
        <p:spPr>
          <a:xfrm>
            <a:off x="2268652" y="3239469"/>
            <a:ext cx="0" cy="345623"/>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3" name="Straight Connector 12">
            <a:extLst>
              <a:ext uri="{FF2B5EF4-FFF2-40B4-BE49-F238E27FC236}">
                <a16:creationId xmlns:a16="http://schemas.microsoft.com/office/drawing/2014/main" id="{4911F073-367D-4465-84CA-020850D912B3}"/>
              </a:ext>
            </a:extLst>
          </p:cNvPr>
          <p:cNvCxnSpPr>
            <a:cxnSpLocks/>
          </p:cNvCxnSpPr>
          <p:nvPr/>
        </p:nvCxnSpPr>
        <p:spPr>
          <a:xfrm flipH="1">
            <a:off x="1914525" y="3585092"/>
            <a:ext cx="664075" cy="0"/>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4" name="Straight Connector 13">
            <a:extLst>
              <a:ext uri="{FF2B5EF4-FFF2-40B4-BE49-F238E27FC236}">
                <a16:creationId xmlns:a16="http://schemas.microsoft.com/office/drawing/2014/main" id="{E8842119-DCF5-4D5E-8635-5B269134366C}"/>
              </a:ext>
            </a:extLst>
          </p:cNvPr>
          <p:cNvCxnSpPr>
            <a:cxnSpLocks/>
          </p:cNvCxnSpPr>
          <p:nvPr/>
        </p:nvCxnSpPr>
        <p:spPr>
          <a:xfrm flipH="1">
            <a:off x="1915263" y="3580208"/>
            <a:ext cx="1" cy="196464"/>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5" name="Straight Connector 14">
            <a:extLst>
              <a:ext uri="{FF2B5EF4-FFF2-40B4-BE49-F238E27FC236}">
                <a16:creationId xmlns:a16="http://schemas.microsoft.com/office/drawing/2014/main" id="{66B4DAE1-91D8-4535-8B1C-244A68FBCDF6}"/>
              </a:ext>
            </a:extLst>
          </p:cNvPr>
          <p:cNvCxnSpPr>
            <a:cxnSpLocks/>
          </p:cNvCxnSpPr>
          <p:nvPr/>
        </p:nvCxnSpPr>
        <p:spPr>
          <a:xfrm>
            <a:off x="2595091" y="3577948"/>
            <a:ext cx="1" cy="209097"/>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pic>
        <p:nvPicPr>
          <p:cNvPr id="16" name="Picture 15">
            <a:extLst>
              <a:ext uri="{FF2B5EF4-FFF2-40B4-BE49-F238E27FC236}">
                <a16:creationId xmlns:a16="http://schemas.microsoft.com/office/drawing/2014/main" id="{3821858E-ADEF-4BD1-9F6F-5D41EEAFB5A3}"/>
              </a:ext>
            </a:extLst>
          </p:cNvPr>
          <p:cNvPicPr>
            <a:picLocks noChangeAspect="1"/>
          </p:cNvPicPr>
          <p:nvPr/>
        </p:nvPicPr>
        <p:blipFill>
          <a:blip r:embed="rId5"/>
          <a:stretch>
            <a:fillRect/>
          </a:stretch>
        </p:blipFill>
        <p:spPr>
          <a:xfrm>
            <a:off x="2390221" y="3806095"/>
            <a:ext cx="412756" cy="462286"/>
          </a:xfrm>
          <a:prstGeom prst="rect">
            <a:avLst/>
          </a:prstGeom>
        </p:spPr>
      </p:pic>
      <p:sp>
        <p:nvSpPr>
          <p:cNvPr id="17" name="Rectangle 16">
            <a:extLst>
              <a:ext uri="{FF2B5EF4-FFF2-40B4-BE49-F238E27FC236}">
                <a16:creationId xmlns:a16="http://schemas.microsoft.com/office/drawing/2014/main" id="{964D29C5-3CD3-41E5-AC4E-E12FE595B27B}"/>
              </a:ext>
            </a:extLst>
          </p:cNvPr>
          <p:cNvSpPr/>
          <p:nvPr/>
        </p:nvSpPr>
        <p:spPr>
          <a:xfrm>
            <a:off x="2249602" y="4327617"/>
            <a:ext cx="774571" cy="284693"/>
          </a:xfrm>
          <a:prstGeom prst="rect">
            <a:avLst/>
          </a:prstGeom>
        </p:spPr>
        <p:txBody>
          <a:bodyPr wrap="none">
            <a:spAutoFit/>
          </a:bodyPr>
          <a:lstStyle/>
          <a:p>
            <a:pPr>
              <a:defRPr/>
            </a:pPr>
            <a:r>
              <a:rPr lang="en-US" sz="1250" dirty="0">
                <a:solidFill>
                  <a:srgbClr val="FFFFFF"/>
                </a:solidFill>
                <a:ea typeface="Amazon Ember" panose="020B0603020204020204" pitchFamily="34" charset="0"/>
                <a:cs typeface="Amazon Ember" panose="020B0603020204020204" pitchFamily="34" charset="0"/>
              </a:rPr>
              <a:t>Console</a:t>
            </a:r>
          </a:p>
        </p:txBody>
      </p:sp>
      <p:sp>
        <p:nvSpPr>
          <p:cNvPr id="18" name="Round Diagonal Corner Rectangle 54">
            <a:extLst>
              <a:ext uri="{FF2B5EF4-FFF2-40B4-BE49-F238E27FC236}">
                <a16:creationId xmlns:a16="http://schemas.microsoft.com/office/drawing/2014/main" id="{234B5884-F1B5-4B25-AF1B-1C1E55EE821B}"/>
              </a:ext>
            </a:extLst>
          </p:cNvPr>
          <p:cNvSpPr/>
          <p:nvPr/>
        </p:nvSpPr>
        <p:spPr>
          <a:xfrm>
            <a:off x="574054" y="1268035"/>
            <a:ext cx="3429000" cy="3515765"/>
          </a:xfrm>
          <a:prstGeom prst="round2DiagRect">
            <a:avLst/>
          </a:prstGeom>
          <a:noFill/>
          <a:ln w="9525" cap="flat" cmpd="sng" algn="ctr">
            <a:solidFill>
              <a:srgbClr val="FF9900"/>
            </a:solidFill>
            <a:prstDash val="solid"/>
          </a:ln>
          <a:effectLst/>
        </p:spPr>
        <p:txBody>
          <a:bodyPr rtlCol="0" anchor="ctr"/>
          <a:lstStyle/>
          <a:p>
            <a:pPr algn="ctr">
              <a:defRPr/>
            </a:pPr>
            <a:endParaRPr lang="en-US" kern="0" dirty="0">
              <a:solidFill>
                <a:srgbClr val="FFFFFF"/>
              </a:solidFill>
              <a:latin typeface="Amazon Ember"/>
            </a:endParaRPr>
          </a:p>
        </p:txBody>
      </p:sp>
      <p:sp>
        <p:nvSpPr>
          <p:cNvPr id="19" name="Rectangle 18">
            <a:extLst>
              <a:ext uri="{FF2B5EF4-FFF2-40B4-BE49-F238E27FC236}">
                <a16:creationId xmlns:a16="http://schemas.microsoft.com/office/drawing/2014/main" id="{7C0DA298-8C92-4882-B40F-EFF9E7EB1174}"/>
              </a:ext>
            </a:extLst>
          </p:cNvPr>
          <p:cNvSpPr/>
          <p:nvPr/>
        </p:nvSpPr>
        <p:spPr bwMode="auto">
          <a:xfrm>
            <a:off x="4222102" y="1268035"/>
            <a:ext cx="4233766" cy="3515765"/>
          </a:xfrm>
          <a:prstGeom prst="rect">
            <a:avLst/>
          </a:prstGeom>
          <a:noFill/>
          <a:ln w="25400" cap="flat" cmpd="sng" algn="ctr">
            <a:solidFill>
              <a:schemeClr val="accent3"/>
            </a:solid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ctr" anchorCtr="0" forceAA="0" compatLnSpc="1">
            <a:prstTxWarp prst="textNoShape">
              <a:avLst/>
            </a:prstTxWarp>
            <a:noAutofit/>
          </a:bodyPr>
          <a:lstStyle/>
          <a:p>
            <a:pPr algn="ctr" defTabSz="582795">
              <a:lnSpc>
                <a:spcPct val="90000"/>
              </a:lnSpc>
              <a:defRPr/>
            </a:pPr>
            <a:endParaRPr lang="en-US" sz="1500" kern="0" dirty="0">
              <a:solidFill>
                <a:srgbClr val="FFFFFF"/>
              </a:solidFill>
              <a:latin typeface="Amazon Ember"/>
              <a:ea typeface="Segoe UI" pitchFamily="34" charset="0"/>
              <a:cs typeface="Segoe UI" pitchFamily="34" charset="0"/>
            </a:endParaRPr>
          </a:p>
        </p:txBody>
      </p:sp>
      <p:sp>
        <p:nvSpPr>
          <p:cNvPr id="20" name="TextBox 19">
            <a:extLst>
              <a:ext uri="{FF2B5EF4-FFF2-40B4-BE49-F238E27FC236}">
                <a16:creationId xmlns:a16="http://schemas.microsoft.com/office/drawing/2014/main" id="{FEFAFFC3-6231-4F96-B22E-6205AD2F1834}"/>
              </a:ext>
            </a:extLst>
          </p:cNvPr>
          <p:cNvSpPr txBox="1"/>
          <p:nvPr/>
        </p:nvSpPr>
        <p:spPr>
          <a:xfrm>
            <a:off x="4222102" y="1386497"/>
            <a:ext cx="4233766" cy="477054"/>
          </a:xfrm>
          <a:prstGeom prst="rect">
            <a:avLst/>
          </a:prstGeom>
          <a:noFill/>
        </p:spPr>
        <p:txBody>
          <a:bodyPr wrap="square" rtlCol="0">
            <a:spAutoFit/>
          </a:bodyPr>
          <a:lstStyle/>
          <a:p>
            <a:pPr algn="ctr"/>
            <a:r>
              <a:rPr lang="en-US" sz="2500" b="1" dirty="0">
                <a:ln w="0"/>
                <a:solidFill>
                  <a:schemeClr val="accent3"/>
                </a:solidFill>
                <a:latin typeface="Amazon Ember Light" panose="020B0403020204020204" pitchFamily="34" charset="0"/>
                <a:ea typeface="Amazon Ember Light" panose="020B0403020204020204" pitchFamily="34" charset="0"/>
                <a:cs typeface="Amazon Ember Light" panose="020B0403020204020204" pitchFamily="34" charset="0"/>
              </a:rPr>
              <a:t>Services</a:t>
            </a:r>
            <a:r>
              <a:rPr lang="en-US" sz="2500" b="1" dirty="0">
                <a:ln w="0"/>
                <a:solidFill>
                  <a:srgbClr val="69AE35"/>
                </a:solidFill>
                <a:latin typeface="Amazon Ember Light" panose="020B0403020204020204" pitchFamily="34" charset="0"/>
                <a:ea typeface="Amazon Ember Light" panose="020B0403020204020204" pitchFamily="34" charset="0"/>
                <a:cs typeface="Amazon Ember Light" panose="020B0403020204020204" pitchFamily="34" charset="0"/>
              </a:rPr>
              <a:t> &amp; Features</a:t>
            </a:r>
          </a:p>
        </p:txBody>
      </p:sp>
      <p:sp>
        <p:nvSpPr>
          <p:cNvPr id="21" name="Rectangle 20">
            <a:extLst>
              <a:ext uri="{FF2B5EF4-FFF2-40B4-BE49-F238E27FC236}">
                <a16:creationId xmlns:a16="http://schemas.microsoft.com/office/drawing/2014/main" id="{9440D7C9-336E-4360-9A18-D6E0012CC446}"/>
              </a:ext>
            </a:extLst>
          </p:cNvPr>
          <p:cNvSpPr/>
          <p:nvPr/>
        </p:nvSpPr>
        <p:spPr>
          <a:xfrm>
            <a:off x="4394768" y="2004001"/>
            <a:ext cx="4061100" cy="2400657"/>
          </a:xfrm>
          <a:prstGeom prst="rect">
            <a:avLst/>
          </a:prstGeom>
        </p:spPr>
        <p:txBody>
          <a:bodyPr wrap="square">
            <a:spAutoFit/>
          </a:bodyPr>
          <a:lstStyle/>
          <a:p>
            <a:r>
              <a:rPr lang="en-US" sz="1500" dirty="0">
                <a:solidFill>
                  <a:srgbClr val="FFFFFF"/>
                </a:solidFill>
                <a:latin typeface="Amazon Ember"/>
              </a:rPr>
              <a:t>Static web hosting</a:t>
            </a:r>
          </a:p>
          <a:p>
            <a:pPr marL="214313" indent="-214313">
              <a:buFont typeface="Arial" panose="020B0604020202020204" pitchFamily="34" charset="0"/>
              <a:buChar char="•"/>
            </a:pPr>
            <a:r>
              <a:rPr lang="en-US" sz="1500" dirty="0">
                <a:solidFill>
                  <a:srgbClr val="FFFFFF"/>
                </a:solidFill>
                <a:latin typeface="Amazon Ember"/>
              </a:rPr>
              <a:t>Fully managed hosting service for static web apps</a:t>
            </a:r>
          </a:p>
          <a:p>
            <a:pPr marL="214313" indent="-214313">
              <a:buFont typeface="Arial" panose="020B0604020202020204" pitchFamily="34" charset="0"/>
              <a:buChar char="•"/>
            </a:pPr>
            <a:r>
              <a:rPr lang="en-US" sz="1500" dirty="0">
                <a:solidFill>
                  <a:srgbClr val="FFFFFF"/>
                </a:solidFill>
                <a:latin typeface="Amazon Ember"/>
              </a:rPr>
              <a:t>Easy custom domain setup</a:t>
            </a:r>
          </a:p>
          <a:p>
            <a:endParaRPr lang="en-US" sz="1500" dirty="0">
              <a:solidFill>
                <a:srgbClr val="FFFFFF"/>
              </a:solidFill>
              <a:latin typeface="Amazon Ember"/>
            </a:endParaRPr>
          </a:p>
          <a:p>
            <a:r>
              <a:rPr lang="en-US" sz="1500" dirty="0">
                <a:solidFill>
                  <a:srgbClr val="FFFFFF"/>
                </a:solidFill>
                <a:latin typeface="Amazon Ember"/>
              </a:rPr>
              <a:t>Full-stack continuous deployments</a:t>
            </a:r>
          </a:p>
          <a:p>
            <a:pPr marL="214313" indent="-214313">
              <a:buFont typeface="Arial" panose="020B0604020202020204" pitchFamily="34" charset="0"/>
              <a:buChar char="•"/>
            </a:pPr>
            <a:r>
              <a:rPr lang="en-US" sz="1500" dirty="0">
                <a:solidFill>
                  <a:srgbClr val="FFFFFF"/>
                </a:solidFill>
                <a:latin typeface="Amazon Ember"/>
              </a:rPr>
              <a:t>Both Amplify CLI and admin UI generate infrastructure as code (IAC)</a:t>
            </a:r>
          </a:p>
          <a:p>
            <a:pPr marL="214313" indent="-214313">
              <a:buFont typeface="Arial" panose="020B0604020202020204" pitchFamily="34" charset="0"/>
              <a:buChar char="•"/>
            </a:pPr>
            <a:r>
              <a:rPr lang="en-US" sz="1500" dirty="0">
                <a:solidFill>
                  <a:srgbClr val="FFFFFF"/>
                </a:solidFill>
                <a:latin typeface="Amazon Ember"/>
              </a:rPr>
              <a:t>Deploy via the CLI or console</a:t>
            </a:r>
          </a:p>
          <a:p>
            <a:endParaRPr lang="en-US" sz="1500" dirty="0">
              <a:solidFill>
                <a:srgbClr val="FFFFFF"/>
              </a:solidFill>
              <a:latin typeface="Amazon Ember"/>
            </a:endParaRPr>
          </a:p>
        </p:txBody>
      </p:sp>
    </p:spTree>
    <p:extLst>
      <p:ext uri="{BB962C8B-B14F-4D97-AF65-F5344CB8AC3E}">
        <p14:creationId xmlns:p14="http://schemas.microsoft.com/office/powerpoint/2010/main" val="2898004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Deliver your app: Managed hosting and full-stack deployment with CI/CD</a:t>
            </a:r>
            <a:br>
              <a:rPr lang="en-US" dirty="0"/>
            </a:br>
            <a:endParaRPr lang="en-US" dirty="0"/>
          </a:p>
        </p:txBody>
      </p:sp>
      <p:pic>
        <p:nvPicPr>
          <p:cNvPr id="22" name="Picture 21">
            <a:extLst>
              <a:ext uri="{FF2B5EF4-FFF2-40B4-BE49-F238E27FC236}">
                <a16:creationId xmlns:a16="http://schemas.microsoft.com/office/drawing/2014/main" id="{6BE5FE49-48E1-4200-81E1-9E71A7E0F0C2}"/>
              </a:ext>
            </a:extLst>
          </p:cNvPr>
          <p:cNvPicPr>
            <a:picLocks noChangeAspect="1"/>
          </p:cNvPicPr>
          <p:nvPr/>
        </p:nvPicPr>
        <p:blipFill rotWithShape="1">
          <a:blip r:embed="rId3"/>
          <a:srcRect l="19792"/>
          <a:stretch/>
        </p:blipFill>
        <p:spPr>
          <a:xfrm>
            <a:off x="800100" y="1265624"/>
            <a:ext cx="7632723" cy="3338639"/>
          </a:xfrm>
          <a:prstGeom prst="rect">
            <a:avLst/>
          </a:prstGeom>
        </p:spPr>
      </p:pic>
    </p:spTree>
    <p:extLst>
      <p:ext uri="{BB962C8B-B14F-4D97-AF65-F5344CB8AC3E}">
        <p14:creationId xmlns:p14="http://schemas.microsoft.com/office/powerpoint/2010/main" val="2003586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Manage your App and Content</a:t>
            </a:r>
            <a:br>
              <a:rPr lang="en-US" sz="3600" dirty="0"/>
            </a:br>
            <a:r>
              <a:rPr lang="en-US" sz="3600" dirty="0"/>
              <a:t>with AWS Amplify</a:t>
            </a:r>
          </a:p>
        </p:txBody>
      </p:sp>
      <p:sp>
        <p:nvSpPr>
          <p:cNvPr id="3" name="Text Placeholder 2"/>
          <p:cNvSpPr>
            <a:spLocks noGrp="1"/>
          </p:cNvSpPr>
          <p:nvPr>
            <p:ph type="body" sz="quarter" idx="10"/>
          </p:nvPr>
        </p:nvSpPr>
        <p:spPr>
          <a:xfrm>
            <a:off x="396874" y="2970213"/>
            <a:ext cx="6820671" cy="489424"/>
          </a:xfrm>
        </p:spPr>
        <p:txBody>
          <a:bodyPr/>
          <a:lstStyle/>
          <a:p>
            <a:endParaRPr lang="en-US" dirty="0"/>
          </a:p>
        </p:txBody>
      </p:sp>
    </p:spTree>
    <p:extLst>
      <p:ext uri="{BB962C8B-B14F-4D97-AF65-F5344CB8AC3E}">
        <p14:creationId xmlns:p14="http://schemas.microsoft.com/office/powerpoint/2010/main" val="103855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Mobile and Web Apps</a:t>
            </a:r>
            <a:br>
              <a:rPr lang="en-US" dirty="0"/>
            </a:br>
            <a:r>
              <a:rPr lang="en-US" dirty="0"/>
              <a:t>with the new AWS Amplify Admin</a:t>
            </a:r>
          </a:p>
        </p:txBody>
      </p:sp>
      <p:sp>
        <p:nvSpPr>
          <p:cNvPr id="3" name="Text Placeholder 2"/>
          <p:cNvSpPr>
            <a:spLocks noGrp="1"/>
          </p:cNvSpPr>
          <p:nvPr>
            <p:ph type="body" sz="half" idx="23"/>
          </p:nvPr>
        </p:nvSpPr>
        <p:spPr>
          <a:xfrm>
            <a:off x="457200" y="3748260"/>
            <a:ext cx="3813464" cy="322557"/>
          </a:xfrm>
        </p:spPr>
        <p:txBody>
          <a:bodyPr/>
          <a:lstStyle/>
          <a:p>
            <a:r>
              <a:rPr lang="en-US" dirty="0"/>
              <a:t>Stephen Johnson, Mobile/Web Specialist SA</a:t>
            </a:r>
          </a:p>
        </p:txBody>
      </p:sp>
      <p:sp>
        <p:nvSpPr>
          <p:cNvPr id="6" name="Text Placeholder 3"/>
          <p:cNvSpPr txBox="1">
            <a:spLocks/>
          </p:cNvSpPr>
          <p:nvPr/>
        </p:nvSpPr>
        <p:spPr>
          <a:xfrm>
            <a:off x="457200" y="4004585"/>
            <a:ext cx="3479470" cy="322557"/>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1400" b="0" i="0" kern="12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indent="0" algn="l" defTabSz="457200" rtl="0" eaLnBrk="1" latinLnBrk="0" hangingPunct="1">
              <a:spcBef>
                <a:spcPct val="20000"/>
              </a:spcBef>
              <a:buFont typeface="Arial"/>
              <a:buNone/>
              <a:defRPr sz="1200" b="0" i="0" kern="1200">
                <a:solidFill>
                  <a:schemeClr val="bg1"/>
                </a:solidFill>
                <a:latin typeface="Amazon Ember Regular" charset="0"/>
                <a:ea typeface="+mn-ea"/>
                <a:cs typeface="Amazon Ember Regular" charset="0"/>
              </a:defRPr>
            </a:lvl2pPr>
            <a:lvl3pPr marL="914400" indent="0" algn="l" defTabSz="457200" rtl="0" eaLnBrk="1" latinLnBrk="0" hangingPunct="1">
              <a:spcBef>
                <a:spcPct val="20000"/>
              </a:spcBef>
              <a:buFont typeface="Arial"/>
              <a:buNone/>
              <a:defRPr sz="1000" b="0" i="0" kern="1200">
                <a:solidFill>
                  <a:schemeClr val="bg1"/>
                </a:solidFill>
                <a:latin typeface="Amazon Ember Regular" charset="0"/>
                <a:ea typeface="+mn-ea"/>
                <a:cs typeface="Amazon Ember Regular" charset="0"/>
              </a:defRPr>
            </a:lvl3pPr>
            <a:lvl4pPr marL="1371600" indent="0" algn="l" defTabSz="457200" rtl="0" eaLnBrk="1" latinLnBrk="0" hangingPunct="1">
              <a:spcBef>
                <a:spcPct val="20000"/>
              </a:spcBef>
              <a:buFont typeface="Arial"/>
              <a:buNone/>
              <a:defRPr sz="900" b="0" i="0" kern="1200">
                <a:solidFill>
                  <a:schemeClr val="bg1"/>
                </a:solidFill>
                <a:latin typeface="Amazon Ember Regular" charset="0"/>
                <a:ea typeface="+mn-ea"/>
                <a:cs typeface="Amazon Ember Regular" charset="0"/>
              </a:defRPr>
            </a:lvl4pPr>
            <a:lvl5pPr marL="1828800" indent="0" algn="l" defTabSz="457200" rtl="0" eaLnBrk="1" latinLnBrk="0" hangingPunct="1">
              <a:spcBef>
                <a:spcPct val="20000"/>
              </a:spcBef>
              <a:buFont typeface="Arial"/>
              <a:buNone/>
              <a:defRPr sz="900" b="0" i="0" kern="1200">
                <a:solidFill>
                  <a:schemeClr val="bg1"/>
                </a:solidFill>
                <a:latin typeface="Amazon Ember Regular" charset="0"/>
                <a:ea typeface="+mn-ea"/>
                <a:cs typeface="Amazon Ember Regular" charset="0"/>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dirty="0"/>
              <a:t>26 January, 2021</a:t>
            </a:r>
          </a:p>
        </p:txBody>
      </p:sp>
    </p:spTree>
    <p:extLst>
      <p:ext uri="{BB962C8B-B14F-4D97-AF65-F5344CB8AC3E}">
        <p14:creationId xmlns:p14="http://schemas.microsoft.com/office/powerpoint/2010/main" val="271503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182420C-961D-D849-BA4C-F9971B2D82E6}"/>
              </a:ext>
            </a:extLst>
          </p:cNvPr>
          <p:cNvSpPr txBox="1"/>
          <p:nvPr/>
        </p:nvSpPr>
        <p:spPr>
          <a:xfrm>
            <a:off x="1096604" y="1275696"/>
            <a:ext cx="2345799" cy="477054"/>
          </a:xfrm>
          <a:prstGeom prst="rect">
            <a:avLst/>
          </a:prstGeom>
          <a:noFill/>
        </p:spPr>
        <p:txBody>
          <a:bodyPr wrap="square" rtlCol="0">
            <a:spAutoFit/>
          </a:bodyPr>
          <a:lstStyle/>
          <a:p>
            <a:pPr algn="ctr"/>
            <a:r>
              <a:rPr lang="en-US" sz="2500" b="1" dirty="0">
                <a:ln w="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MANAGE</a:t>
            </a:r>
          </a:p>
        </p:txBody>
      </p:sp>
      <p:sp>
        <p:nvSpPr>
          <p:cNvPr id="31" name="TextBox 30">
            <a:extLst>
              <a:ext uri="{FF2B5EF4-FFF2-40B4-BE49-F238E27FC236}">
                <a16:creationId xmlns:a16="http://schemas.microsoft.com/office/drawing/2014/main" id="{40E8780F-A529-4062-9786-8AF83A56EBF8}"/>
              </a:ext>
            </a:extLst>
          </p:cNvPr>
          <p:cNvSpPr txBox="1"/>
          <p:nvPr/>
        </p:nvSpPr>
        <p:spPr>
          <a:xfrm>
            <a:off x="1271690" y="2590509"/>
            <a:ext cx="1982384"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chemeClr val="tx1"/>
                    </a:gs>
                    <a:gs pos="30000">
                      <a:schemeClr val="tx1"/>
                    </a:gs>
                  </a:gsLst>
                  <a:lin ang="5400000" scaled="0"/>
                </a:gradFill>
              </a:rPr>
              <a:t>Easily manage users  &amp; content</a:t>
            </a:r>
          </a:p>
        </p:txBody>
      </p:sp>
      <p:cxnSp>
        <p:nvCxnSpPr>
          <p:cNvPr id="47" name="Straight Connector 46">
            <a:extLst>
              <a:ext uri="{FF2B5EF4-FFF2-40B4-BE49-F238E27FC236}">
                <a16:creationId xmlns:a16="http://schemas.microsoft.com/office/drawing/2014/main" id="{CB561E47-4CDB-4B28-B163-68D7E89D3723}"/>
              </a:ext>
            </a:extLst>
          </p:cNvPr>
          <p:cNvCxnSpPr>
            <a:cxnSpLocks/>
          </p:cNvCxnSpPr>
          <p:nvPr/>
        </p:nvCxnSpPr>
        <p:spPr>
          <a:xfrm>
            <a:off x="2268652" y="3128667"/>
            <a:ext cx="851" cy="566626"/>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sp>
        <p:nvSpPr>
          <p:cNvPr id="52" name="Title 1">
            <a:extLst>
              <a:ext uri="{FF2B5EF4-FFF2-40B4-BE49-F238E27FC236}">
                <a16:creationId xmlns:a16="http://schemas.microsoft.com/office/drawing/2014/main" id="{FE43E10B-612A-5B45-95F7-2A25DF512A63}"/>
              </a:ext>
            </a:extLst>
          </p:cNvPr>
          <p:cNvSpPr txBox="1">
            <a:spLocks/>
          </p:cNvSpPr>
          <p:nvPr/>
        </p:nvSpPr>
        <p:spPr>
          <a:xfrm>
            <a:off x="315311" y="165178"/>
            <a:ext cx="7545730" cy="900615"/>
          </a:xfrm>
          <a:prstGeom prst="rect">
            <a:avLst/>
          </a:prstGeom>
        </p:spPr>
        <p:txBody>
          <a:bodyPr vert="horz" lIns="57150" tIns="28575" rIns="57150" bIns="28575"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3000" b="0" dirty="0">
                <a:solidFill>
                  <a:srgbClr val="FFFFFF"/>
                </a:solidFill>
                <a:latin typeface="+mj-lt"/>
              </a:rPr>
              <a:t>Manage app content and users with the admin UI</a:t>
            </a:r>
          </a:p>
          <a:p>
            <a:endParaRPr lang="en-US" sz="3000" b="0" dirty="0">
              <a:latin typeface="+mj-lt"/>
            </a:endParaRPr>
          </a:p>
        </p:txBody>
      </p:sp>
      <p:sp>
        <p:nvSpPr>
          <p:cNvPr id="54" name="Rectangle 53">
            <a:extLst>
              <a:ext uri="{FF2B5EF4-FFF2-40B4-BE49-F238E27FC236}">
                <a16:creationId xmlns:a16="http://schemas.microsoft.com/office/drawing/2014/main" id="{2EC0EC94-26AD-6444-A7A2-D9B8A2792272}"/>
              </a:ext>
            </a:extLst>
          </p:cNvPr>
          <p:cNvSpPr/>
          <p:nvPr/>
        </p:nvSpPr>
        <p:spPr>
          <a:xfrm>
            <a:off x="1884345" y="4209044"/>
            <a:ext cx="861133" cy="284693"/>
          </a:xfrm>
          <a:prstGeom prst="rect">
            <a:avLst/>
          </a:prstGeom>
        </p:spPr>
        <p:txBody>
          <a:bodyPr wrap="none">
            <a:spAutoFit/>
          </a:bodyPr>
          <a:lstStyle/>
          <a:p>
            <a:pPr>
              <a:defRPr/>
            </a:pPr>
            <a:r>
              <a:rPr lang="en-US" sz="125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Admin UI</a:t>
            </a:r>
          </a:p>
        </p:txBody>
      </p:sp>
      <p:sp>
        <p:nvSpPr>
          <p:cNvPr id="55" name="Round Diagonal Corner Rectangle 54">
            <a:extLst>
              <a:ext uri="{FF2B5EF4-FFF2-40B4-BE49-F238E27FC236}">
                <a16:creationId xmlns:a16="http://schemas.microsoft.com/office/drawing/2014/main" id="{1A7B5D27-9EB0-3644-97EC-79ED1507614A}"/>
              </a:ext>
            </a:extLst>
          </p:cNvPr>
          <p:cNvSpPr/>
          <p:nvPr/>
        </p:nvSpPr>
        <p:spPr>
          <a:xfrm>
            <a:off x="574054" y="1157233"/>
            <a:ext cx="3429000" cy="3515765"/>
          </a:xfrm>
          <a:prstGeom prst="round2Diag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56" name="Rectangle 55">
            <a:extLst>
              <a:ext uri="{FF2B5EF4-FFF2-40B4-BE49-F238E27FC236}">
                <a16:creationId xmlns:a16="http://schemas.microsoft.com/office/drawing/2014/main" id="{EEE0FC0C-BB54-4A4F-9520-427E2327E008}"/>
              </a:ext>
            </a:extLst>
          </p:cNvPr>
          <p:cNvSpPr/>
          <p:nvPr/>
        </p:nvSpPr>
        <p:spPr bwMode="auto">
          <a:xfrm>
            <a:off x="4222102" y="1157233"/>
            <a:ext cx="4233766" cy="3515765"/>
          </a:xfrm>
          <a:prstGeom prst="rect">
            <a:avLst/>
          </a:prstGeom>
          <a:noFill/>
          <a:ln>
            <a:solidFill>
              <a:schemeClr val="accent3"/>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4300" tIns="91440" rIns="114300" bIns="91440" numCol="1" spcCol="0" rtlCol="0" fromWordArt="0" anchor="ctr"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tx1"/>
              </a:solidFill>
              <a:ea typeface="Segoe UI" pitchFamily="34" charset="0"/>
              <a:cs typeface="Segoe UI" pitchFamily="34" charset="0"/>
            </a:endParaRPr>
          </a:p>
        </p:txBody>
      </p:sp>
      <p:sp>
        <p:nvSpPr>
          <p:cNvPr id="57" name="TextBox 56">
            <a:extLst>
              <a:ext uri="{FF2B5EF4-FFF2-40B4-BE49-F238E27FC236}">
                <a16:creationId xmlns:a16="http://schemas.microsoft.com/office/drawing/2014/main" id="{C1C3689C-2D88-49E6-8043-FEA7F659BC06}"/>
              </a:ext>
            </a:extLst>
          </p:cNvPr>
          <p:cNvSpPr txBox="1"/>
          <p:nvPr/>
        </p:nvSpPr>
        <p:spPr>
          <a:xfrm>
            <a:off x="4222102" y="1275696"/>
            <a:ext cx="4233766" cy="477054"/>
          </a:xfrm>
          <a:prstGeom prst="rect">
            <a:avLst/>
          </a:prstGeom>
          <a:noFill/>
        </p:spPr>
        <p:txBody>
          <a:bodyPr wrap="square" rtlCol="0">
            <a:spAutoFit/>
          </a:bodyPr>
          <a:lstStyle/>
          <a:p>
            <a:pPr algn="ctr"/>
            <a:r>
              <a:rPr lang="en-US" sz="2500" b="1" dirty="0">
                <a:ln w="0"/>
                <a:solidFill>
                  <a:schemeClr val="accent3"/>
                </a:solidFill>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3" name="Rectangle 2"/>
          <p:cNvSpPr/>
          <p:nvPr/>
        </p:nvSpPr>
        <p:spPr>
          <a:xfrm>
            <a:off x="4394768" y="1893199"/>
            <a:ext cx="4061100" cy="2118529"/>
          </a:xfrm>
          <a:prstGeom prst="rect">
            <a:avLst/>
          </a:prstGeom>
        </p:spPr>
        <p:txBody>
          <a:bodyPr wrap="square">
            <a:spAutoFit/>
          </a:bodyPr>
          <a:lstStyle/>
          <a:p>
            <a:pPr marL="214313" indent="-214313">
              <a:spcAft>
                <a:spcPts val="750"/>
              </a:spcAft>
              <a:buFont typeface="Arial" panose="020B0604020202020204" pitchFamily="34" charset="0"/>
              <a:buChar char="•"/>
            </a:pPr>
            <a:r>
              <a:rPr lang="en-US" sz="1500" dirty="0">
                <a:latin typeface="Amazon Ember" panose="020B0603020204020204" pitchFamily="34" charset="0"/>
                <a:ea typeface="Amazon Ember" panose="020B0603020204020204" pitchFamily="34" charset="0"/>
                <a:cs typeface="Amazon Ember" panose="020B0603020204020204" pitchFamily="34" charset="0"/>
              </a:rPr>
              <a:t>Accessible outside AWS console</a:t>
            </a:r>
          </a:p>
          <a:p>
            <a:pPr marL="214313" indent="-214313">
              <a:spcAft>
                <a:spcPts val="750"/>
              </a:spcAft>
              <a:buFont typeface="Arial" panose="020B0604020202020204" pitchFamily="34" charset="0"/>
              <a:buChar char="•"/>
            </a:pPr>
            <a:r>
              <a:rPr lang="en-US" sz="1500" dirty="0">
                <a:latin typeface="Amazon Ember" panose="020B0603020204020204" pitchFamily="34" charset="0"/>
                <a:ea typeface="Amazon Ember" panose="020B0603020204020204" pitchFamily="34" charset="0"/>
                <a:cs typeface="Amazon Ember" panose="020B0603020204020204" pitchFamily="34" charset="0"/>
              </a:rPr>
              <a:t>Share access with non-developers (QA testers, Product Managers)</a:t>
            </a:r>
          </a:p>
          <a:p>
            <a:pPr marL="214313" indent="-214313">
              <a:spcAft>
                <a:spcPts val="750"/>
              </a:spcAft>
              <a:buFont typeface="Arial" panose="020B0604020202020204" pitchFamily="34" charset="0"/>
              <a:buChar char="•"/>
            </a:pPr>
            <a:r>
              <a:rPr lang="en-US" sz="1500" dirty="0">
                <a:latin typeface="Amazon Ember" panose="020B0603020204020204" pitchFamily="34" charset="0"/>
                <a:ea typeface="Amazon Ember" panose="020B0603020204020204" pitchFamily="34" charset="0"/>
                <a:cs typeface="Amazon Ember" panose="020B0603020204020204" pitchFamily="34" charset="0"/>
              </a:rPr>
              <a:t>Content management functionality with rich text support</a:t>
            </a:r>
          </a:p>
          <a:p>
            <a:pPr marL="214313" indent="-214313">
              <a:spcAft>
                <a:spcPts val="750"/>
              </a:spcAft>
              <a:buFont typeface="Arial" panose="020B0604020202020204" pitchFamily="34" charset="0"/>
              <a:buChar char="•"/>
            </a:pPr>
            <a:r>
              <a:rPr lang="en-US" sz="1500" dirty="0">
                <a:latin typeface="Amazon Ember" panose="020B0603020204020204" pitchFamily="34" charset="0"/>
                <a:ea typeface="Amazon Ember" panose="020B0603020204020204" pitchFamily="34" charset="0"/>
                <a:cs typeface="Amazon Ember" panose="020B0603020204020204" pitchFamily="34" charset="0"/>
              </a:rPr>
              <a:t>User and group management</a:t>
            </a:r>
          </a:p>
          <a:p>
            <a:endParaRPr lang="en-US" sz="1500" dirty="0"/>
          </a:p>
        </p:txBody>
      </p:sp>
      <p:sp>
        <p:nvSpPr>
          <p:cNvPr id="18" name="Oval 17">
            <a:extLst>
              <a:ext uri="{FF2B5EF4-FFF2-40B4-BE49-F238E27FC236}">
                <a16:creationId xmlns:a16="http://schemas.microsoft.com/office/drawing/2014/main" id="{6DEE9C78-5248-AE44-B798-4E81260FF690}"/>
              </a:ext>
            </a:extLst>
          </p:cNvPr>
          <p:cNvSpPr/>
          <p:nvPr/>
        </p:nvSpPr>
        <p:spPr>
          <a:xfrm>
            <a:off x="7977355" y="160312"/>
            <a:ext cx="957026" cy="89893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dirty="0">
              <a:solidFill>
                <a:srgbClr val="FFFFFF"/>
              </a:solidFill>
              <a:latin typeface="Amazon Ember"/>
            </a:endParaRPr>
          </a:p>
        </p:txBody>
      </p:sp>
      <p:sp>
        <p:nvSpPr>
          <p:cNvPr id="19" name="TextBox 18">
            <a:extLst>
              <a:ext uri="{FF2B5EF4-FFF2-40B4-BE49-F238E27FC236}">
                <a16:creationId xmlns:a16="http://schemas.microsoft.com/office/drawing/2014/main" id="{7633B915-662E-FB49-BF9A-00A6DC74D827}"/>
              </a:ext>
            </a:extLst>
          </p:cNvPr>
          <p:cNvSpPr txBox="1"/>
          <p:nvPr/>
        </p:nvSpPr>
        <p:spPr>
          <a:xfrm>
            <a:off x="8021347" y="417859"/>
            <a:ext cx="894797" cy="784830"/>
          </a:xfrm>
          <a:prstGeom prst="rect">
            <a:avLst/>
          </a:prstGeom>
          <a:noFill/>
        </p:spPr>
        <p:txBody>
          <a:bodyPr wrap="none" rtlCol="0">
            <a:spAutoFit/>
          </a:bodyPr>
          <a:lstStyle/>
          <a:p>
            <a:pPr>
              <a:defRPr/>
            </a:pPr>
            <a:r>
              <a:rPr lang="en-US" sz="225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NEW!</a:t>
            </a:r>
          </a:p>
          <a:p>
            <a:pPr>
              <a:defRPr/>
            </a:pPr>
            <a:endParaRPr lang="en-US" sz="225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BAA7A075-FCE2-4BAC-836B-8161035BAC17}"/>
              </a:ext>
            </a:extLst>
          </p:cNvPr>
          <p:cNvPicPr>
            <a:picLocks noChangeAspect="1"/>
          </p:cNvPicPr>
          <p:nvPr/>
        </p:nvPicPr>
        <p:blipFill>
          <a:blip r:embed="rId3"/>
          <a:stretch>
            <a:fillRect/>
          </a:stretch>
        </p:blipFill>
        <p:spPr>
          <a:xfrm>
            <a:off x="1733124" y="1593541"/>
            <a:ext cx="1143000" cy="1143000"/>
          </a:xfrm>
          <a:prstGeom prst="rect">
            <a:avLst/>
          </a:prstGeom>
        </p:spPr>
      </p:pic>
      <p:grpSp>
        <p:nvGrpSpPr>
          <p:cNvPr id="23" name="Group 22">
            <a:extLst>
              <a:ext uri="{FF2B5EF4-FFF2-40B4-BE49-F238E27FC236}">
                <a16:creationId xmlns:a16="http://schemas.microsoft.com/office/drawing/2014/main" id="{2564122B-B37B-4C44-B561-D232CFDDB5CB}"/>
              </a:ext>
            </a:extLst>
          </p:cNvPr>
          <p:cNvGrpSpPr/>
          <p:nvPr/>
        </p:nvGrpSpPr>
        <p:grpSpPr>
          <a:xfrm>
            <a:off x="2080865" y="3661282"/>
            <a:ext cx="402133" cy="463818"/>
            <a:chOff x="4211475" y="2268722"/>
            <a:chExt cx="1244600" cy="1422400"/>
          </a:xfrm>
        </p:grpSpPr>
        <p:grpSp>
          <p:nvGrpSpPr>
            <p:cNvPr id="25" name="Group 24">
              <a:extLst>
                <a:ext uri="{FF2B5EF4-FFF2-40B4-BE49-F238E27FC236}">
                  <a16:creationId xmlns:a16="http://schemas.microsoft.com/office/drawing/2014/main" id="{7138CAC4-3F3A-C447-9D5B-8545F480F73B}"/>
                </a:ext>
              </a:extLst>
            </p:cNvPr>
            <p:cNvGrpSpPr/>
            <p:nvPr/>
          </p:nvGrpSpPr>
          <p:grpSpPr>
            <a:xfrm>
              <a:off x="4211475" y="2268722"/>
              <a:ext cx="1244600" cy="1422400"/>
              <a:chOff x="4211475" y="2268722"/>
              <a:chExt cx="1244600" cy="1422400"/>
            </a:xfrm>
          </p:grpSpPr>
          <p:pic>
            <p:nvPicPr>
              <p:cNvPr id="27" name="Picture 26">
                <a:extLst>
                  <a:ext uri="{FF2B5EF4-FFF2-40B4-BE49-F238E27FC236}">
                    <a16:creationId xmlns:a16="http://schemas.microsoft.com/office/drawing/2014/main" id="{531616D5-ECD6-2840-833C-A32AED04DB50}"/>
                  </a:ext>
                </a:extLst>
              </p:cNvPr>
              <p:cNvPicPr>
                <a:picLocks noChangeAspect="1"/>
              </p:cNvPicPr>
              <p:nvPr/>
            </p:nvPicPr>
            <p:blipFill>
              <a:blip r:embed="rId4"/>
              <a:stretch>
                <a:fillRect/>
              </a:stretch>
            </p:blipFill>
            <p:spPr>
              <a:xfrm>
                <a:off x="4211475" y="2268722"/>
                <a:ext cx="1244600" cy="1422400"/>
              </a:xfrm>
              <a:prstGeom prst="rect">
                <a:avLst/>
              </a:prstGeom>
            </p:spPr>
          </p:pic>
          <p:sp>
            <p:nvSpPr>
              <p:cNvPr id="29" name="Oval 28">
                <a:extLst>
                  <a:ext uri="{FF2B5EF4-FFF2-40B4-BE49-F238E27FC236}">
                    <a16:creationId xmlns:a16="http://schemas.microsoft.com/office/drawing/2014/main" id="{9E85E520-4C5B-6847-AAE6-CF72A600652B}"/>
                  </a:ext>
                </a:extLst>
              </p:cNvPr>
              <p:cNvSpPr/>
              <p:nvPr/>
            </p:nvSpPr>
            <p:spPr bwMode="auto">
              <a:xfrm>
                <a:off x="4401978" y="2540452"/>
                <a:ext cx="933862" cy="851732"/>
              </a:xfrm>
              <a:prstGeom prst="ellipse">
                <a:avLst/>
              </a:prstGeom>
              <a:solidFill>
                <a:srgbClr val="FF9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250" tIns="76200" rIns="95250" bIns="762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85643" fontAlgn="base">
                  <a:lnSpc>
                    <a:spcPct val="90000"/>
                  </a:lnSpc>
                  <a:spcBef>
                    <a:spcPct val="0"/>
                  </a:spcBef>
                  <a:spcAft>
                    <a:spcPct val="0"/>
                  </a:spcAft>
                  <a:defRPr/>
                </a:pPr>
                <a:endParaRPr lang="en-US" sz="1250" dirty="0">
                  <a:solidFill>
                    <a:srgbClr val="FFFFFF"/>
                  </a:solidFill>
                  <a:latin typeface="Amazon Ember"/>
                  <a:ea typeface="Segoe UI" pitchFamily="34" charset="0"/>
                  <a:cs typeface="Segoe UI" pitchFamily="34" charset="0"/>
                </a:endParaRPr>
              </a:p>
            </p:txBody>
          </p:sp>
        </p:grpSp>
        <p:sp>
          <p:nvSpPr>
            <p:cNvPr id="26" name="Donut 25">
              <a:extLst>
                <a:ext uri="{FF2B5EF4-FFF2-40B4-BE49-F238E27FC236}">
                  <a16:creationId xmlns:a16="http://schemas.microsoft.com/office/drawing/2014/main" id="{F6DAD2AB-D26E-8643-BDC5-5BD4ABFF48C4}"/>
                </a:ext>
              </a:extLst>
            </p:cNvPr>
            <p:cNvSpPr/>
            <p:nvPr/>
          </p:nvSpPr>
          <p:spPr bwMode="auto">
            <a:xfrm>
              <a:off x="4543360" y="2690202"/>
              <a:ext cx="566928" cy="567634"/>
            </a:xfrm>
            <a:prstGeom prst="donu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250" tIns="76200" rIns="95250" bIns="762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85643" fontAlgn="base">
                <a:lnSpc>
                  <a:spcPct val="90000"/>
                </a:lnSpc>
                <a:spcBef>
                  <a:spcPct val="0"/>
                </a:spcBef>
                <a:spcAft>
                  <a:spcPct val="0"/>
                </a:spcAft>
                <a:defRPr/>
              </a:pPr>
              <a:endParaRPr lang="en-US" sz="1250" dirty="0">
                <a:solidFill>
                  <a:srgbClr val="FFFFFF"/>
                </a:solidFill>
                <a:latin typeface="Amazon Ember"/>
                <a:ea typeface="Segoe UI" pitchFamily="34" charset="0"/>
                <a:cs typeface="Segoe UI" pitchFamily="34" charset="0"/>
              </a:endParaRPr>
            </a:p>
          </p:txBody>
        </p:sp>
      </p:grpSp>
    </p:spTree>
    <p:extLst>
      <p:ext uri="{BB962C8B-B14F-4D97-AF65-F5344CB8AC3E}">
        <p14:creationId xmlns:p14="http://schemas.microsoft.com/office/powerpoint/2010/main" val="258774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FE43E10B-612A-5B45-95F7-2A25DF512A63}"/>
              </a:ext>
            </a:extLst>
          </p:cNvPr>
          <p:cNvSpPr txBox="1">
            <a:spLocks/>
          </p:cNvSpPr>
          <p:nvPr/>
        </p:nvSpPr>
        <p:spPr>
          <a:xfrm>
            <a:off x="315311" y="165178"/>
            <a:ext cx="7543800" cy="900615"/>
          </a:xfrm>
          <a:prstGeom prst="rect">
            <a:avLst/>
          </a:prstGeom>
        </p:spPr>
        <p:txBody>
          <a:bodyPr vert="horz" lIns="57150" tIns="28575" rIns="57150" bIns="28575"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3000" b="0" dirty="0">
                <a:solidFill>
                  <a:srgbClr val="FFFFFF"/>
                </a:solidFill>
                <a:latin typeface="+mj-lt"/>
              </a:rPr>
              <a:t>Manage app content and users with the admin UI</a:t>
            </a:r>
          </a:p>
          <a:p>
            <a:endParaRPr lang="en-US" sz="3000" b="0" dirty="0">
              <a:latin typeface="+mj-lt"/>
            </a:endParaRPr>
          </a:p>
        </p:txBody>
      </p:sp>
      <p:sp>
        <p:nvSpPr>
          <p:cNvPr id="18" name="Oval 17">
            <a:extLst>
              <a:ext uri="{FF2B5EF4-FFF2-40B4-BE49-F238E27FC236}">
                <a16:creationId xmlns:a16="http://schemas.microsoft.com/office/drawing/2014/main" id="{6DEE9C78-5248-AE44-B798-4E81260FF690}"/>
              </a:ext>
            </a:extLst>
          </p:cNvPr>
          <p:cNvSpPr/>
          <p:nvPr/>
        </p:nvSpPr>
        <p:spPr>
          <a:xfrm>
            <a:off x="7977355" y="160312"/>
            <a:ext cx="957026" cy="89893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dirty="0">
              <a:solidFill>
                <a:srgbClr val="FFFFFF"/>
              </a:solidFill>
              <a:latin typeface="Amazon Ember"/>
            </a:endParaRPr>
          </a:p>
        </p:txBody>
      </p:sp>
      <p:sp>
        <p:nvSpPr>
          <p:cNvPr id="19" name="TextBox 18">
            <a:extLst>
              <a:ext uri="{FF2B5EF4-FFF2-40B4-BE49-F238E27FC236}">
                <a16:creationId xmlns:a16="http://schemas.microsoft.com/office/drawing/2014/main" id="{7633B915-662E-FB49-BF9A-00A6DC74D827}"/>
              </a:ext>
            </a:extLst>
          </p:cNvPr>
          <p:cNvSpPr txBox="1"/>
          <p:nvPr/>
        </p:nvSpPr>
        <p:spPr>
          <a:xfrm>
            <a:off x="8021347" y="417859"/>
            <a:ext cx="894797" cy="784830"/>
          </a:xfrm>
          <a:prstGeom prst="rect">
            <a:avLst/>
          </a:prstGeom>
          <a:noFill/>
        </p:spPr>
        <p:txBody>
          <a:bodyPr wrap="none" rtlCol="0">
            <a:spAutoFit/>
          </a:bodyPr>
          <a:lstStyle/>
          <a:p>
            <a:pPr>
              <a:defRPr/>
            </a:pPr>
            <a:r>
              <a:rPr lang="en-US" sz="225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NEW!</a:t>
            </a:r>
          </a:p>
          <a:p>
            <a:pPr>
              <a:defRPr/>
            </a:pPr>
            <a:endParaRPr lang="en-US" sz="225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 name="Picture 3">
            <a:extLst>
              <a:ext uri="{FF2B5EF4-FFF2-40B4-BE49-F238E27FC236}">
                <a16:creationId xmlns:a16="http://schemas.microsoft.com/office/drawing/2014/main" id="{997F7444-9CDC-924A-B001-8D682BBD16C4}"/>
              </a:ext>
            </a:extLst>
          </p:cNvPr>
          <p:cNvPicPr>
            <a:picLocks noChangeAspect="1"/>
          </p:cNvPicPr>
          <p:nvPr/>
        </p:nvPicPr>
        <p:blipFill>
          <a:blip r:embed="rId3"/>
          <a:stretch>
            <a:fillRect/>
          </a:stretch>
        </p:blipFill>
        <p:spPr>
          <a:xfrm>
            <a:off x="1850400" y="1295400"/>
            <a:ext cx="5056350" cy="3403522"/>
          </a:xfrm>
          <a:prstGeom prst="rect">
            <a:avLst/>
          </a:prstGeom>
        </p:spPr>
      </p:pic>
    </p:spTree>
    <p:extLst>
      <p:ext uri="{BB962C8B-B14F-4D97-AF65-F5344CB8AC3E}">
        <p14:creationId xmlns:p14="http://schemas.microsoft.com/office/powerpoint/2010/main" val="67213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Takeaways</a:t>
            </a:r>
          </a:p>
        </p:txBody>
      </p:sp>
      <p:sp>
        <p:nvSpPr>
          <p:cNvPr id="3" name="Text Placeholder 2"/>
          <p:cNvSpPr>
            <a:spLocks noGrp="1"/>
          </p:cNvSpPr>
          <p:nvPr>
            <p:ph type="body" sz="quarter" idx="10"/>
          </p:nvPr>
        </p:nvSpPr>
        <p:spPr/>
        <p:txBody>
          <a:bodyPr/>
          <a:lstStyle/>
          <a:p>
            <a:pPr marL="342900" indent="-342900">
              <a:buFont typeface="+mj-lt"/>
              <a:buAutoNum type="arabicPeriod"/>
            </a:pPr>
            <a:r>
              <a:rPr lang="en-US" dirty="0"/>
              <a:t>Building Apps using Amplify is easier than ever with the Admin UI</a:t>
            </a:r>
          </a:p>
          <a:p>
            <a:pPr marL="342900" indent="-342900">
              <a:buFont typeface="+mj-lt"/>
              <a:buAutoNum type="arabicPeriod"/>
            </a:pPr>
            <a:endParaRPr lang="en-US" dirty="0"/>
          </a:p>
          <a:p>
            <a:pPr marL="342900" indent="-342900">
              <a:buFont typeface="+mj-lt"/>
              <a:buAutoNum type="arabicPeriod"/>
            </a:pPr>
            <a:r>
              <a:rPr lang="en-US" dirty="0"/>
              <a:t>Backends are easy to import and use for Web and Mobile with the CLI</a:t>
            </a:r>
          </a:p>
          <a:p>
            <a:pPr marL="342900" indent="-342900">
              <a:buFont typeface="+mj-lt"/>
              <a:buAutoNum type="arabicPeriod"/>
            </a:pPr>
            <a:endParaRPr lang="en-US" dirty="0"/>
          </a:p>
          <a:p>
            <a:pPr marL="342900" indent="-342900">
              <a:buFont typeface="+mj-lt"/>
              <a:buAutoNum type="arabicPeriod"/>
            </a:pPr>
            <a:r>
              <a:rPr lang="en-US" dirty="0"/>
              <a:t>Supports Native, React Native, Flutter, React and other JS platforms</a:t>
            </a:r>
          </a:p>
        </p:txBody>
      </p:sp>
    </p:spTree>
    <p:extLst>
      <p:ext uri="{BB962C8B-B14F-4D97-AF65-F5344CB8AC3E}">
        <p14:creationId xmlns:p14="http://schemas.microsoft.com/office/powerpoint/2010/main" val="328905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E71B31B7-AA79-5549-B013-04EF138ABD37}"/>
              </a:ext>
            </a:extLst>
          </p:cNvPr>
          <p:cNvSpPr txBox="1">
            <a:spLocks/>
          </p:cNvSpPr>
          <p:nvPr/>
        </p:nvSpPr>
        <p:spPr bwMode="white">
          <a:xfrm>
            <a:off x="632490" y="1362260"/>
            <a:ext cx="8067953" cy="2850780"/>
          </a:xfrm>
          <a:prstGeom prst="rect">
            <a:avLst/>
          </a:prstGeom>
          <a:noFill/>
        </p:spPr>
        <p:txBody>
          <a:bodyPr vert="horz" wrap="square" lIns="114300" tIns="91440" rIns="114300" bIns="91440" rtlCol="0" anchor="t" anchorCtr="0">
            <a:spAutoFit/>
          </a:bodyPr>
          <a:lstStyle>
            <a:lvl1pPr algn="l" defTabSz="1096963" rtl="0" eaLnBrk="1" fontAlgn="base" hangingPunct="1">
              <a:lnSpc>
                <a:spcPct val="90000"/>
              </a:lnSpc>
              <a:spcBef>
                <a:spcPct val="0"/>
              </a:spcBef>
              <a:spcAft>
                <a:spcPct val="0"/>
              </a:spcAft>
              <a:defRPr lang="en-US" sz="6000" b="0" i="0" kern="1200" spc="-118" baseline="0">
                <a:ln w="3175">
                  <a:noFill/>
                </a:ln>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vl2pPr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2pPr>
            <a:lvl3pPr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3pPr>
            <a:lvl4pPr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4pPr>
            <a:lvl5pPr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5pPr>
            <a:lvl6pPr marL="457200"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6pPr>
            <a:lvl7pPr marL="914400"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7pPr>
            <a:lvl8pPr marL="1371600"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8pPr>
            <a:lvl9pPr marL="1828800" algn="l" defTabSz="1096963" rtl="0" eaLnBrk="1" fontAlgn="base" hangingPunct="1">
              <a:lnSpc>
                <a:spcPct val="90000"/>
              </a:lnSpc>
              <a:spcBef>
                <a:spcPct val="0"/>
              </a:spcBef>
              <a:spcAft>
                <a:spcPct val="0"/>
              </a:spcAft>
              <a:defRPr sz="4800">
                <a:solidFill>
                  <a:schemeClr val="tx2"/>
                </a:solidFill>
                <a:latin typeface="Amazon Ember Light" panose="020B0403020204020204" pitchFamily="34" charset="0"/>
                <a:cs typeface="Amazon Ember Light" panose="020B0403020204020204" pitchFamily="34" charset="0"/>
              </a:defRPr>
            </a:lvl9pPr>
          </a:lstStyle>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Website: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aws.amazon.com/amplify</a:t>
            </a:r>
          </a:p>
          <a:p>
            <a:endParaRPr lang="en-US" sz="175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Docs: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docs.amplify.aws</a:t>
            </a:r>
          </a:p>
          <a:p>
            <a:endPar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endParaRPr>
          </a:p>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Tutorials: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docs.amplify.aws/start</a:t>
            </a:r>
          </a:p>
          <a:p>
            <a:endParaRPr lang="en-US" sz="175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Community: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amplify.aws/community</a:t>
            </a:r>
          </a:p>
          <a:p>
            <a:endPar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Github: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github.com/aws-amplify</a:t>
            </a:r>
          </a:p>
          <a:p>
            <a:endPar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75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Discord:  </a:t>
            </a:r>
            <a:r>
              <a:rPr lang="en-US" sz="175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www.discord.gg/amplify</a:t>
            </a:r>
          </a:p>
        </p:txBody>
      </p:sp>
      <p:sp>
        <p:nvSpPr>
          <p:cNvPr id="51" name="Title 1">
            <a:extLst>
              <a:ext uri="{FF2B5EF4-FFF2-40B4-BE49-F238E27FC236}">
                <a16:creationId xmlns:a16="http://schemas.microsoft.com/office/drawing/2014/main" id="{5FF41ED5-580D-AB40-A8F6-AFB5B5C44093}"/>
              </a:ext>
            </a:extLst>
          </p:cNvPr>
          <p:cNvSpPr>
            <a:spLocks noGrp="1"/>
          </p:cNvSpPr>
          <p:nvPr>
            <p:ph type="title"/>
          </p:nvPr>
        </p:nvSpPr>
        <p:spPr>
          <a:xfrm>
            <a:off x="210130" y="222376"/>
            <a:ext cx="8067953" cy="553998"/>
          </a:xfrm>
        </p:spPr>
        <p:txBody>
          <a:bodyPr/>
          <a:lstStyle/>
          <a:p>
            <a:r>
              <a:rPr lang="en-US" sz="3000" dirty="0">
                <a:latin typeface="+mj-lt"/>
                <a:ea typeface="Amazon Ember Light" panose="020B0403020204020204" pitchFamily="34" charset="0"/>
                <a:cs typeface="Amazon Ember Light" panose="020B0403020204020204" pitchFamily="34" charset="0"/>
              </a:rPr>
              <a:t>Amplify Resources</a:t>
            </a:r>
          </a:p>
        </p:txBody>
      </p:sp>
    </p:spTree>
    <p:extLst>
      <p:ext uri="{BB962C8B-B14F-4D97-AF65-F5344CB8AC3E}">
        <p14:creationId xmlns:p14="http://schemas.microsoft.com/office/powerpoint/2010/main" val="33919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3E9B2DFA-158A-DD4C-8FE4-0113519757F8}"/>
              </a:ext>
            </a:extLst>
          </p:cNvPr>
          <p:cNvSpPr txBox="1">
            <a:spLocks/>
          </p:cNvSpPr>
          <p:nvPr/>
        </p:nvSpPr>
        <p:spPr>
          <a:xfrm>
            <a:off x="349250" y="2141184"/>
            <a:ext cx="6954863" cy="457337"/>
          </a:xfrm>
          <a:prstGeom prst="rect">
            <a:avLst/>
          </a:prstGeom>
        </p:spPr>
        <p:txBody>
          <a:bodyPr anchor="ctr">
            <a:noAutofit/>
          </a:bodyPr>
          <a:lstStyle>
            <a:lvl1pPr marL="0" indent="0" algn="l" defTabSz="457200" rtl="0" eaLnBrk="1" latinLnBrk="0" hangingPunct="1">
              <a:spcBef>
                <a:spcPct val="20000"/>
              </a:spcBef>
              <a:buFontTx/>
              <a:buNone/>
              <a:defRPr sz="4000" b="0" i="0" kern="1200" baseline="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b="1" dirty="0">
                <a:solidFill>
                  <a:schemeClr val="tx1"/>
                </a:solidFill>
              </a:rPr>
              <a:t>Thank You!</a:t>
            </a:r>
          </a:p>
          <a:p>
            <a:r>
              <a:rPr lang="en-US" sz="2000" dirty="0">
                <a:solidFill>
                  <a:schemeClr val="tx1"/>
                </a:solidFill>
              </a:rPr>
              <a:t>Please join us again for another PartnerCast session</a:t>
            </a:r>
          </a:p>
          <a:p>
            <a:endParaRPr lang="en-US" sz="2000" dirty="0">
              <a:solidFill>
                <a:schemeClr val="tx1"/>
              </a:solidFill>
            </a:endParaRPr>
          </a:p>
          <a:p>
            <a:r>
              <a:rPr lang="en-US" sz="2000" dirty="0">
                <a:hlinkClick r:id="rId2"/>
              </a:rPr>
              <a:t>https://aws.amazon.com/partners/training/partnercast/</a:t>
            </a:r>
            <a:endParaRPr lang="en-US" sz="2000" dirty="0">
              <a:solidFill>
                <a:schemeClr val="tx1"/>
              </a:solidFill>
            </a:endParaRPr>
          </a:p>
        </p:txBody>
      </p:sp>
    </p:spTree>
    <p:extLst>
      <p:ext uri="{BB962C8B-B14F-4D97-AF65-F5344CB8AC3E}">
        <p14:creationId xmlns:p14="http://schemas.microsoft.com/office/powerpoint/2010/main" val="278203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7242-219A-324B-B497-26C90386BB31}"/>
              </a:ext>
            </a:extLst>
          </p:cNvPr>
          <p:cNvSpPr>
            <a:spLocks noGrp="1"/>
          </p:cNvSpPr>
          <p:nvPr>
            <p:ph type="title"/>
          </p:nvPr>
        </p:nvSpPr>
        <p:spPr>
          <a:xfrm>
            <a:off x="266371" y="1137451"/>
            <a:ext cx="6561813" cy="1951631"/>
          </a:xfrm>
        </p:spPr>
        <p:txBody>
          <a:bodyPr>
            <a:normAutofit/>
          </a:bodyPr>
          <a:lstStyle/>
          <a:p>
            <a:r>
              <a:rPr lang="en-US" sz="2100" dirty="0"/>
              <a:t>Shape the future of AWS Partner learning!</a:t>
            </a:r>
            <a:br>
              <a:rPr lang="en-US" sz="2100" dirty="0"/>
            </a:br>
            <a:br>
              <a:rPr lang="en-US" sz="2100" dirty="0"/>
            </a:br>
            <a:r>
              <a:rPr lang="en-US" sz="2550" b="1" dirty="0">
                <a:solidFill>
                  <a:srgbClr val="1CD4D0"/>
                </a:solidFill>
              </a:rPr>
              <a:t>AWS Partner Training Feedback Contributor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40" y="2996710"/>
            <a:ext cx="1785938" cy="1785938"/>
          </a:xfrm>
          <a:prstGeom prst="rect">
            <a:avLst/>
          </a:prstGeom>
        </p:spPr>
      </p:pic>
    </p:spTree>
    <p:extLst>
      <p:ext uri="{BB962C8B-B14F-4D97-AF65-F5344CB8AC3E}">
        <p14:creationId xmlns:p14="http://schemas.microsoft.com/office/powerpoint/2010/main" val="199354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PartnerCast Agenda</a:t>
            </a:r>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dirty="0"/>
              <a:t>AWS Amplify</a:t>
            </a:r>
          </a:p>
          <a:p>
            <a:pPr marL="284163" indent="-230188">
              <a:buFont typeface="Arial" panose="020B0604020202020204" pitchFamily="34" charset="0"/>
              <a:buChar char="•"/>
            </a:pPr>
            <a:endParaRPr lang="en-US" sz="1600" dirty="0"/>
          </a:p>
          <a:p>
            <a:pPr marL="284163" indent="-230188">
              <a:buFont typeface="Arial" panose="020B0604020202020204" pitchFamily="34" charset="0"/>
              <a:buChar char="•"/>
            </a:pPr>
            <a:r>
              <a:rPr lang="en-US" sz="1600" dirty="0"/>
              <a:t>Develop</a:t>
            </a:r>
          </a:p>
          <a:p>
            <a:pPr marL="284163" indent="-230188">
              <a:buFont typeface="Arial" panose="020B0604020202020204" pitchFamily="34" charset="0"/>
              <a:buChar char="•"/>
            </a:pPr>
            <a:endParaRPr lang="en-US" sz="1600" dirty="0"/>
          </a:p>
          <a:p>
            <a:pPr marL="284163" indent="-230188">
              <a:buFont typeface="Arial" panose="020B0604020202020204" pitchFamily="34" charset="0"/>
              <a:buChar char="•"/>
            </a:pPr>
            <a:r>
              <a:rPr lang="en-US" sz="1600" dirty="0"/>
              <a:t>Deliver</a:t>
            </a:r>
          </a:p>
          <a:p>
            <a:pPr marL="284163" indent="-230188">
              <a:buFont typeface="Arial" panose="020B0604020202020204" pitchFamily="34" charset="0"/>
              <a:buChar char="•"/>
            </a:pPr>
            <a:endParaRPr lang="en-US" sz="1600" dirty="0"/>
          </a:p>
          <a:p>
            <a:pPr marL="284163" indent="-230188">
              <a:buFont typeface="Arial" panose="020B0604020202020204" pitchFamily="34" charset="0"/>
              <a:buChar char="•"/>
            </a:pPr>
            <a:r>
              <a:rPr lang="en-US" sz="1600" dirty="0"/>
              <a:t>Manage</a:t>
            </a:r>
          </a:p>
          <a:p>
            <a:pPr marL="284163" indent="-230188">
              <a:buFont typeface="Arial" panose="020B0604020202020204" pitchFamily="34" charset="0"/>
              <a:buChar char="•"/>
            </a:pPr>
            <a:endParaRPr lang="en-US" sz="1600" dirty="0"/>
          </a:p>
          <a:p>
            <a:pPr marL="284163" indent="-230188">
              <a:buFont typeface="Arial" panose="020B0604020202020204" pitchFamily="34" charset="0"/>
              <a:buChar char="•"/>
            </a:pPr>
            <a:r>
              <a:rPr lang="en-US" sz="1600" dirty="0"/>
              <a:t>Wrap Up</a:t>
            </a:r>
            <a:endParaRPr lang="en-US" sz="1600" i="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695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AWS Amplify</a:t>
            </a:r>
          </a:p>
        </p:txBody>
      </p:sp>
      <p:sp>
        <p:nvSpPr>
          <p:cNvPr id="3" name="Text Placeholder 2"/>
          <p:cNvSpPr>
            <a:spLocks noGrp="1"/>
          </p:cNvSpPr>
          <p:nvPr>
            <p:ph type="body" sz="quarter" idx="10"/>
          </p:nvPr>
        </p:nvSpPr>
        <p:spPr>
          <a:xfrm>
            <a:off x="396874" y="2970213"/>
            <a:ext cx="6820671" cy="489424"/>
          </a:xfrm>
        </p:spPr>
        <p:txBody>
          <a:bodyPr/>
          <a:lstStyle/>
          <a:p>
            <a:r>
              <a:rPr lang="en-US" dirty="0"/>
              <a:t>Efficient Development and Deployment for apps that scale</a:t>
            </a:r>
          </a:p>
        </p:txBody>
      </p:sp>
    </p:spTree>
    <p:extLst>
      <p:ext uri="{BB962C8B-B14F-4D97-AF65-F5344CB8AC3E}">
        <p14:creationId xmlns:p14="http://schemas.microsoft.com/office/powerpoint/2010/main" val="266994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67E4-4745-49B6-ABD0-CDFCAFA7AAB1}"/>
              </a:ext>
            </a:extLst>
          </p:cNvPr>
          <p:cNvSpPr>
            <a:spLocks noGrp="1"/>
          </p:cNvSpPr>
          <p:nvPr>
            <p:ph type="title"/>
          </p:nvPr>
        </p:nvSpPr>
        <p:spPr/>
        <p:txBody>
          <a:bodyPr/>
          <a:lstStyle/>
          <a:p>
            <a:r>
              <a:rPr lang="en-US" dirty="0"/>
              <a:t>Users are accomplishing more virtually. How will </a:t>
            </a:r>
            <a:r>
              <a:rPr lang="en-US" dirty="0">
                <a:solidFill>
                  <a:schemeClr val="accent3"/>
                </a:solidFill>
              </a:rPr>
              <a:t>your application </a:t>
            </a:r>
            <a:r>
              <a:rPr lang="en-US" dirty="0"/>
              <a:t>stand out?</a:t>
            </a:r>
          </a:p>
        </p:txBody>
      </p:sp>
      <p:sp>
        <p:nvSpPr>
          <p:cNvPr id="80" name="TextBox 79">
            <a:extLst>
              <a:ext uri="{FF2B5EF4-FFF2-40B4-BE49-F238E27FC236}">
                <a16:creationId xmlns:a16="http://schemas.microsoft.com/office/drawing/2014/main" id="{AEFC3434-13B6-4F68-A833-08690E0C97A0}"/>
              </a:ext>
            </a:extLst>
          </p:cNvPr>
          <p:cNvSpPr txBox="1"/>
          <p:nvPr/>
        </p:nvSpPr>
        <p:spPr>
          <a:xfrm>
            <a:off x="783214" y="2754908"/>
            <a:ext cx="1176604" cy="845103"/>
          </a:xfrm>
          <a:prstGeom prst="rect">
            <a:avLst/>
          </a:prstGeom>
          <a:noFill/>
        </p:spPr>
        <p:txBody>
          <a:bodyPr wrap="none" lIns="114300" tIns="91440" rIns="114300" bIns="91440" rtlCol="0">
            <a:spAutoFit/>
          </a:bodyPr>
          <a:lstStyle/>
          <a:p>
            <a:pPr algn="ctr" defTabSz="685758">
              <a:lnSpc>
                <a:spcPct val="90000"/>
              </a:lnSpc>
              <a:spcAft>
                <a:spcPts val="1125"/>
              </a:spcAft>
              <a:defRPr/>
            </a:pPr>
            <a:r>
              <a:rPr lang="en-US" sz="1500" dirty="0">
                <a:gradFill>
                  <a:gsLst>
                    <a:gs pos="2917">
                      <a:srgbClr val="FFFFFF"/>
                    </a:gs>
                    <a:gs pos="30000">
                      <a:srgbClr val="FFFFFF"/>
                    </a:gs>
                  </a:gsLst>
                  <a:lin ang="5400000" scaled="0"/>
                </a:gradFill>
                <a:latin typeface="Amazon Ember"/>
              </a:rPr>
              <a:t>5B (+1.2B)</a:t>
            </a:r>
          </a:p>
          <a:p>
            <a:pPr algn="ctr">
              <a:lnSpc>
                <a:spcPct val="90000"/>
              </a:lnSpc>
              <a:spcAft>
                <a:spcPts val="1125"/>
              </a:spcAft>
              <a:defRPr/>
            </a:pPr>
            <a:r>
              <a:rPr lang="en-US" sz="1125" dirty="0">
                <a:solidFill>
                  <a:srgbClr val="FFCE3F"/>
                </a:solidFill>
              </a:rPr>
              <a:t>Mobile internet</a:t>
            </a:r>
            <a:br>
              <a:rPr lang="en-US" sz="1125" dirty="0">
                <a:solidFill>
                  <a:srgbClr val="FFCE3F"/>
                </a:solidFill>
              </a:rPr>
            </a:br>
            <a:r>
              <a:rPr lang="en-US" sz="1125" dirty="0">
                <a:solidFill>
                  <a:srgbClr val="FFCE3F"/>
                </a:solidFill>
              </a:rPr>
              <a:t>users by 2025</a:t>
            </a:r>
          </a:p>
        </p:txBody>
      </p:sp>
      <p:sp>
        <p:nvSpPr>
          <p:cNvPr id="82" name="TextBox 81">
            <a:extLst>
              <a:ext uri="{FF2B5EF4-FFF2-40B4-BE49-F238E27FC236}">
                <a16:creationId xmlns:a16="http://schemas.microsoft.com/office/drawing/2014/main" id="{EA329DC0-38A1-4038-9E44-1FC3EF61DF3F}"/>
              </a:ext>
            </a:extLst>
          </p:cNvPr>
          <p:cNvSpPr txBox="1"/>
          <p:nvPr/>
        </p:nvSpPr>
        <p:spPr>
          <a:xfrm>
            <a:off x="5576374" y="2754908"/>
            <a:ext cx="1320875" cy="845103"/>
          </a:xfrm>
          <a:prstGeom prst="rect">
            <a:avLst/>
          </a:prstGeom>
          <a:noFill/>
        </p:spPr>
        <p:txBody>
          <a:bodyPr wrap="none" lIns="114300" tIns="91440" rIns="114300" bIns="91440" rtlCol="0">
            <a:spAutoFit/>
          </a:bodyPr>
          <a:lstStyle/>
          <a:p>
            <a:pPr algn="ctr" defTabSz="685758">
              <a:lnSpc>
                <a:spcPct val="90000"/>
              </a:lnSpc>
              <a:spcAft>
                <a:spcPts val="1125"/>
              </a:spcAft>
              <a:defRPr/>
            </a:pPr>
            <a:r>
              <a:rPr lang="en-US" sz="1500" dirty="0">
                <a:gradFill>
                  <a:gsLst>
                    <a:gs pos="2917">
                      <a:srgbClr val="FFFFFF"/>
                    </a:gs>
                    <a:gs pos="30000">
                      <a:srgbClr val="FFFFFF"/>
                    </a:gs>
                  </a:gsLst>
                  <a:lin ang="5400000" scaled="0"/>
                </a:gradFill>
                <a:latin typeface="Amazon Ember"/>
              </a:rPr>
              <a:t>25%</a:t>
            </a:r>
          </a:p>
          <a:p>
            <a:pPr algn="ctr">
              <a:lnSpc>
                <a:spcPct val="90000"/>
              </a:lnSpc>
              <a:spcAft>
                <a:spcPts val="1125"/>
              </a:spcAft>
              <a:defRPr/>
            </a:pPr>
            <a:r>
              <a:rPr lang="en-US" sz="1125" dirty="0">
                <a:solidFill>
                  <a:srgbClr val="FFCE3F"/>
                </a:solidFill>
              </a:rPr>
              <a:t>Apps abandoned</a:t>
            </a:r>
            <a:br>
              <a:rPr lang="en-US" sz="1125" dirty="0">
                <a:solidFill>
                  <a:srgbClr val="FFCE3F"/>
                </a:solidFill>
              </a:rPr>
            </a:br>
            <a:r>
              <a:rPr lang="en-US" sz="1125" dirty="0">
                <a:solidFill>
                  <a:srgbClr val="FFCE3F"/>
                </a:solidFill>
              </a:rPr>
              <a:t>after first use</a:t>
            </a:r>
          </a:p>
        </p:txBody>
      </p:sp>
      <p:sp>
        <p:nvSpPr>
          <p:cNvPr id="108" name="TextBox 107">
            <a:extLst>
              <a:ext uri="{FF2B5EF4-FFF2-40B4-BE49-F238E27FC236}">
                <a16:creationId xmlns:a16="http://schemas.microsoft.com/office/drawing/2014/main" id="{67A3A30A-73B0-4F58-8E85-9DDA46F23A5F}"/>
              </a:ext>
            </a:extLst>
          </p:cNvPr>
          <p:cNvSpPr txBox="1"/>
          <p:nvPr/>
        </p:nvSpPr>
        <p:spPr>
          <a:xfrm>
            <a:off x="7047351" y="2754907"/>
            <a:ext cx="1577355" cy="1156727"/>
          </a:xfrm>
          <a:prstGeom prst="rect">
            <a:avLst/>
          </a:prstGeom>
          <a:noFill/>
        </p:spPr>
        <p:txBody>
          <a:bodyPr wrap="none" lIns="114300" tIns="91440" rIns="114300" bIns="91440" rtlCol="0">
            <a:spAutoFit/>
          </a:bodyPr>
          <a:lstStyle/>
          <a:p>
            <a:pPr algn="ctr" defTabSz="685758">
              <a:lnSpc>
                <a:spcPct val="90000"/>
              </a:lnSpc>
              <a:spcAft>
                <a:spcPts val="1125"/>
              </a:spcAft>
              <a:defRPr/>
            </a:pPr>
            <a:r>
              <a:rPr lang="en-US" sz="1500" dirty="0">
                <a:gradFill>
                  <a:gsLst>
                    <a:gs pos="2917">
                      <a:srgbClr val="FFFFFF"/>
                    </a:gs>
                    <a:gs pos="30000">
                      <a:srgbClr val="FFFFFF"/>
                    </a:gs>
                  </a:gsLst>
                  <a:lin ang="5400000" scaled="0"/>
                </a:gradFill>
                <a:latin typeface="Amazon Ember"/>
              </a:rPr>
              <a:t>4M+</a:t>
            </a:r>
          </a:p>
          <a:p>
            <a:pPr algn="ctr">
              <a:lnSpc>
                <a:spcPct val="90000"/>
              </a:lnSpc>
              <a:spcAft>
                <a:spcPts val="1125"/>
              </a:spcAft>
              <a:defRPr/>
            </a:pPr>
            <a:r>
              <a:rPr lang="en-US" sz="1125" dirty="0">
                <a:solidFill>
                  <a:srgbClr val="FFCE3F"/>
                </a:solidFill>
              </a:rPr>
              <a:t>Apps published</a:t>
            </a:r>
            <a:br>
              <a:rPr lang="en-US" sz="1125" dirty="0">
                <a:solidFill>
                  <a:srgbClr val="FFCE3F"/>
                </a:solidFill>
              </a:rPr>
            </a:br>
            <a:r>
              <a:rPr lang="en-US" sz="1125" dirty="0">
                <a:solidFill>
                  <a:srgbClr val="FFCE3F"/>
                </a:solidFill>
              </a:rPr>
              <a:t>to global app stores</a:t>
            </a:r>
            <a:br>
              <a:rPr lang="en-US" sz="1125" dirty="0">
                <a:solidFill>
                  <a:srgbClr val="FFCE3F"/>
                </a:solidFill>
              </a:rPr>
            </a:br>
            <a:r>
              <a:rPr lang="en-US" sz="1125" dirty="0">
                <a:solidFill>
                  <a:srgbClr val="FFCE3F"/>
                </a:solidFill>
              </a:rPr>
              <a:t>you need to compete</a:t>
            </a:r>
            <a:br>
              <a:rPr lang="en-US" sz="1125" dirty="0">
                <a:solidFill>
                  <a:srgbClr val="FFCE3F"/>
                </a:solidFill>
              </a:rPr>
            </a:br>
            <a:r>
              <a:rPr lang="en-US" sz="1125" dirty="0">
                <a:solidFill>
                  <a:srgbClr val="FFCE3F"/>
                </a:solidFill>
              </a:rPr>
              <a:t>with for mindshare</a:t>
            </a:r>
          </a:p>
        </p:txBody>
      </p:sp>
      <p:sp>
        <p:nvSpPr>
          <p:cNvPr id="81" name="TextBox 80">
            <a:extLst>
              <a:ext uri="{FF2B5EF4-FFF2-40B4-BE49-F238E27FC236}">
                <a16:creationId xmlns:a16="http://schemas.microsoft.com/office/drawing/2014/main" id="{0CB38EAF-92CB-4AA3-B41E-CB6714F9A858}"/>
              </a:ext>
            </a:extLst>
          </p:cNvPr>
          <p:cNvSpPr txBox="1"/>
          <p:nvPr/>
        </p:nvSpPr>
        <p:spPr>
          <a:xfrm>
            <a:off x="3660475" y="2754908"/>
            <a:ext cx="1577355" cy="1000915"/>
          </a:xfrm>
          <a:prstGeom prst="rect">
            <a:avLst/>
          </a:prstGeom>
          <a:noFill/>
        </p:spPr>
        <p:txBody>
          <a:bodyPr wrap="none" lIns="114300" tIns="91440" rIns="114300" bIns="91440" rtlCol="0">
            <a:spAutoFit/>
          </a:bodyPr>
          <a:lstStyle/>
          <a:p>
            <a:pPr algn="ctr" defTabSz="685758">
              <a:lnSpc>
                <a:spcPct val="90000"/>
              </a:lnSpc>
              <a:spcAft>
                <a:spcPts val="1125"/>
              </a:spcAft>
              <a:defRPr/>
            </a:pPr>
            <a:r>
              <a:rPr lang="en-US" sz="1500" dirty="0">
                <a:gradFill>
                  <a:gsLst>
                    <a:gs pos="2917">
                      <a:srgbClr val="FFFFFF"/>
                    </a:gs>
                    <a:gs pos="30000">
                      <a:srgbClr val="FFFFFF"/>
                    </a:gs>
                  </a:gsLst>
                  <a:lin ang="5400000" scaled="0"/>
                </a:gradFill>
                <a:latin typeface="Amazon Ember"/>
              </a:rPr>
              <a:t>24 GB (+17 GB)</a:t>
            </a:r>
          </a:p>
          <a:p>
            <a:pPr algn="ctr">
              <a:lnSpc>
                <a:spcPct val="90000"/>
              </a:lnSpc>
              <a:spcAft>
                <a:spcPts val="1125"/>
              </a:spcAft>
              <a:defRPr/>
            </a:pPr>
            <a:r>
              <a:rPr lang="en-US" sz="1125" dirty="0">
                <a:solidFill>
                  <a:srgbClr val="FFCE3F"/>
                </a:solidFill>
              </a:rPr>
              <a:t>Monthly mobile data</a:t>
            </a:r>
            <a:br>
              <a:rPr lang="en-US" sz="1125" dirty="0">
                <a:solidFill>
                  <a:srgbClr val="FFCE3F"/>
                </a:solidFill>
              </a:rPr>
            </a:br>
            <a:r>
              <a:rPr lang="en-US" sz="1125" dirty="0">
                <a:solidFill>
                  <a:srgbClr val="FFCE3F"/>
                </a:solidFill>
              </a:rPr>
              <a:t>usage per subscriber</a:t>
            </a:r>
            <a:br>
              <a:rPr lang="en-US" sz="1125" dirty="0">
                <a:solidFill>
                  <a:srgbClr val="FFCE3F"/>
                </a:solidFill>
              </a:rPr>
            </a:br>
            <a:r>
              <a:rPr lang="en-US" sz="1125" dirty="0">
                <a:solidFill>
                  <a:srgbClr val="FFCE3F"/>
                </a:solidFill>
              </a:rPr>
              <a:t>by 2024</a:t>
            </a:r>
          </a:p>
        </p:txBody>
      </p:sp>
      <p:pic>
        <p:nvPicPr>
          <p:cNvPr id="4" name="Picture 3">
            <a:extLst>
              <a:ext uri="{FF2B5EF4-FFF2-40B4-BE49-F238E27FC236}">
                <a16:creationId xmlns:a16="http://schemas.microsoft.com/office/drawing/2014/main" id="{5D768461-F535-41B4-8522-832748BE7C1B}"/>
              </a:ext>
            </a:extLst>
          </p:cNvPr>
          <p:cNvPicPr>
            <a:picLocks noChangeAspect="1"/>
          </p:cNvPicPr>
          <p:nvPr/>
        </p:nvPicPr>
        <p:blipFill>
          <a:blip r:embed="rId3"/>
          <a:stretch>
            <a:fillRect/>
          </a:stretch>
        </p:blipFill>
        <p:spPr>
          <a:xfrm>
            <a:off x="3994785" y="1731645"/>
            <a:ext cx="1040130" cy="1040130"/>
          </a:xfrm>
          <a:prstGeom prst="rect">
            <a:avLst/>
          </a:prstGeom>
        </p:spPr>
      </p:pic>
      <p:cxnSp>
        <p:nvCxnSpPr>
          <p:cNvPr id="6" name="Straight Connector 5">
            <a:extLst>
              <a:ext uri="{FF2B5EF4-FFF2-40B4-BE49-F238E27FC236}">
                <a16:creationId xmlns:a16="http://schemas.microsoft.com/office/drawing/2014/main" id="{1B104855-8FF9-49E7-B796-12A127A44068}"/>
              </a:ext>
            </a:extLst>
          </p:cNvPr>
          <p:cNvCxnSpPr/>
          <p:nvPr/>
        </p:nvCxnSpPr>
        <p:spPr>
          <a:xfrm>
            <a:off x="5407260" y="1301023"/>
            <a:ext cx="0" cy="335445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23F4D63-9B49-4A9B-BF60-3D80DC26F142}"/>
              </a:ext>
            </a:extLst>
          </p:cNvPr>
          <p:cNvPicPr>
            <a:picLocks noChangeAspect="1"/>
          </p:cNvPicPr>
          <p:nvPr/>
        </p:nvPicPr>
        <p:blipFill>
          <a:blip r:embed="rId4"/>
          <a:stretch>
            <a:fillRect/>
          </a:stretch>
        </p:blipFill>
        <p:spPr>
          <a:xfrm>
            <a:off x="817245" y="1725930"/>
            <a:ext cx="1040130" cy="1040130"/>
          </a:xfrm>
          <a:prstGeom prst="rect">
            <a:avLst/>
          </a:prstGeom>
        </p:spPr>
      </p:pic>
      <p:pic>
        <p:nvPicPr>
          <p:cNvPr id="22" name="Picture 21">
            <a:extLst>
              <a:ext uri="{FF2B5EF4-FFF2-40B4-BE49-F238E27FC236}">
                <a16:creationId xmlns:a16="http://schemas.microsoft.com/office/drawing/2014/main" id="{793EC7C1-D02D-46E2-A0DA-B73C851F3DA9}"/>
              </a:ext>
            </a:extLst>
          </p:cNvPr>
          <p:cNvPicPr>
            <a:picLocks noChangeAspect="1"/>
          </p:cNvPicPr>
          <p:nvPr/>
        </p:nvPicPr>
        <p:blipFill>
          <a:blip r:embed="rId5"/>
          <a:stretch>
            <a:fillRect/>
          </a:stretch>
        </p:blipFill>
        <p:spPr>
          <a:xfrm>
            <a:off x="2406015" y="1731645"/>
            <a:ext cx="1040130" cy="1040130"/>
          </a:xfrm>
          <a:prstGeom prst="rect">
            <a:avLst/>
          </a:prstGeom>
        </p:spPr>
      </p:pic>
      <p:sp>
        <p:nvSpPr>
          <p:cNvPr id="183" name="TextBox 182">
            <a:extLst>
              <a:ext uri="{FF2B5EF4-FFF2-40B4-BE49-F238E27FC236}">
                <a16:creationId xmlns:a16="http://schemas.microsoft.com/office/drawing/2014/main" id="{F90BFE3E-2557-4369-B50E-AB5CE2B86667}"/>
              </a:ext>
            </a:extLst>
          </p:cNvPr>
          <p:cNvSpPr txBox="1"/>
          <p:nvPr/>
        </p:nvSpPr>
        <p:spPr>
          <a:xfrm>
            <a:off x="2184724" y="2754631"/>
            <a:ext cx="1224694" cy="845103"/>
          </a:xfrm>
          <a:prstGeom prst="rect">
            <a:avLst/>
          </a:prstGeom>
          <a:noFill/>
        </p:spPr>
        <p:txBody>
          <a:bodyPr wrap="none" lIns="114300" tIns="91440" rIns="114300" bIns="91440" rtlCol="0">
            <a:spAutoFit/>
          </a:bodyPr>
          <a:lstStyle/>
          <a:p>
            <a:pPr algn="ctr" defTabSz="685758">
              <a:lnSpc>
                <a:spcPct val="90000"/>
              </a:lnSpc>
              <a:spcAft>
                <a:spcPts val="1125"/>
              </a:spcAft>
              <a:defRPr/>
            </a:pPr>
            <a:r>
              <a:rPr lang="en-US" sz="1500" dirty="0">
                <a:gradFill>
                  <a:gsLst>
                    <a:gs pos="2917">
                      <a:srgbClr val="FFFFFF"/>
                    </a:gs>
                    <a:gs pos="30000">
                      <a:srgbClr val="FFFFFF"/>
                    </a:gs>
                  </a:gsLst>
                  <a:lin ang="5400000" scaled="0"/>
                </a:gradFill>
                <a:latin typeface="Amazon Ember"/>
              </a:rPr>
              <a:t>3.6 hours</a:t>
            </a:r>
          </a:p>
          <a:p>
            <a:pPr algn="ctr">
              <a:lnSpc>
                <a:spcPct val="90000"/>
              </a:lnSpc>
              <a:spcAft>
                <a:spcPts val="1125"/>
              </a:spcAft>
              <a:defRPr/>
            </a:pPr>
            <a:r>
              <a:rPr lang="en-US" sz="1125" dirty="0">
                <a:solidFill>
                  <a:srgbClr val="FFCE3F"/>
                </a:solidFill>
              </a:rPr>
              <a:t>Daily time on</a:t>
            </a:r>
            <a:br>
              <a:rPr lang="en-US" sz="1125" dirty="0">
                <a:solidFill>
                  <a:srgbClr val="FFCE3F"/>
                </a:solidFill>
              </a:rPr>
            </a:br>
            <a:r>
              <a:rPr lang="en-US" sz="1125" dirty="0">
                <a:solidFill>
                  <a:srgbClr val="FFCE3F"/>
                </a:solidFill>
              </a:rPr>
              <a:t>mobile per user</a:t>
            </a:r>
          </a:p>
        </p:txBody>
      </p:sp>
      <p:pic>
        <p:nvPicPr>
          <p:cNvPr id="26" name="Picture 25">
            <a:extLst>
              <a:ext uri="{FF2B5EF4-FFF2-40B4-BE49-F238E27FC236}">
                <a16:creationId xmlns:a16="http://schemas.microsoft.com/office/drawing/2014/main" id="{A5432523-B32F-4D0D-A916-6C932E32C883}"/>
              </a:ext>
            </a:extLst>
          </p:cNvPr>
          <p:cNvPicPr>
            <a:picLocks noChangeAspect="1"/>
          </p:cNvPicPr>
          <p:nvPr/>
        </p:nvPicPr>
        <p:blipFill>
          <a:blip r:embed="rId6"/>
          <a:stretch>
            <a:fillRect/>
          </a:stretch>
        </p:blipFill>
        <p:spPr>
          <a:xfrm>
            <a:off x="7275195" y="1760220"/>
            <a:ext cx="1034955" cy="1040130"/>
          </a:xfrm>
          <a:prstGeom prst="rect">
            <a:avLst/>
          </a:prstGeom>
        </p:spPr>
      </p:pic>
      <p:pic>
        <p:nvPicPr>
          <p:cNvPr id="36" name="Picture 35">
            <a:extLst>
              <a:ext uri="{FF2B5EF4-FFF2-40B4-BE49-F238E27FC236}">
                <a16:creationId xmlns:a16="http://schemas.microsoft.com/office/drawing/2014/main" id="{333DDF18-FF33-4B0B-B62D-00650C0D0380}"/>
              </a:ext>
            </a:extLst>
          </p:cNvPr>
          <p:cNvPicPr>
            <a:picLocks noChangeAspect="1"/>
          </p:cNvPicPr>
          <p:nvPr/>
        </p:nvPicPr>
        <p:blipFill>
          <a:blip r:embed="rId7"/>
          <a:stretch>
            <a:fillRect/>
          </a:stretch>
        </p:blipFill>
        <p:spPr>
          <a:xfrm>
            <a:off x="5716747" y="1760220"/>
            <a:ext cx="1040130" cy="1040130"/>
          </a:xfrm>
          <a:prstGeom prst="rect">
            <a:avLst/>
          </a:prstGeom>
        </p:spPr>
      </p:pic>
      <p:sp>
        <p:nvSpPr>
          <p:cNvPr id="41" name="TextBox 40">
            <a:extLst>
              <a:ext uri="{FF2B5EF4-FFF2-40B4-BE49-F238E27FC236}">
                <a16:creationId xmlns:a16="http://schemas.microsoft.com/office/drawing/2014/main" id="{3A84A8D4-6EFD-4C9B-BA3D-29FFCCB4129C}"/>
              </a:ext>
            </a:extLst>
          </p:cNvPr>
          <p:cNvSpPr txBox="1"/>
          <p:nvPr/>
        </p:nvSpPr>
        <p:spPr>
          <a:xfrm>
            <a:off x="3977452" y="4033163"/>
            <a:ext cx="977833" cy="305853"/>
          </a:xfrm>
          <a:prstGeom prst="rect">
            <a:avLst/>
          </a:prstGeom>
          <a:noFill/>
        </p:spPr>
        <p:txBody>
          <a:bodyPr wrap="none" lIns="114300" tIns="91440" rIns="114300" bIns="91440" rtlCol="0">
            <a:spAutoFit/>
          </a:bodyPr>
          <a:lstStyle/>
          <a:p>
            <a:pPr algn="ctr">
              <a:lnSpc>
                <a:spcPct val="90000"/>
              </a:lnSpc>
              <a:spcAft>
                <a:spcPts val="1125"/>
              </a:spcAft>
            </a:pPr>
            <a:r>
              <a:rPr lang="en-US" sz="875" dirty="0">
                <a:solidFill>
                  <a:schemeClr val="accent5"/>
                </a:solidFill>
              </a:rPr>
              <a:t>Source: GSMA</a:t>
            </a:r>
          </a:p>
        </p:txBody>
      </p:sp>
      <p:sp>
        <p:nvSpPr>
          <p:cNvPr id="15" name="TextBox 14">
            <a:extLst>
              <a:ext uri="{FF2B5EF4-FFF2-40B4-BE49-F238E27FC236}">
                <a16:creationId xmlns:a16="http://schemas.microsoft.com/office/drawing/2014/main" id="{AC1D9F03-8FDC-4826-A403-4F0A6D8718C5}"/>
              </a:ext>
            </a:extLst>
          </p:cNvPr>
          <p:cNvSpPr txBox="1"/>
          <p:nvPr/>
        </p:nvSpPr>
        <p:spPr>
          <a:xfrm>
            <a:off x="848394" y="4033163"/>
            <a:ext cx="977833" cy="305853"/>
          </a:xfrm>
          <a:prstGeom prst="rect">
            <a:avLst/>
          </a:prstGeom>
          <a:noFill/>
        </p:spPr>
        <p:txBody>
          <a:bodyPr wrap="none" lIns="114300" tIns="91440" rIns="114300" bIns="91440" rtlCol="0">
            <a:spAutoFit/>
          </a:bodyPr>
          <a:lstStyle/>
          <a:p>
            <a:pPr algn="ctr">
              <a:lnSpc>
                <a:spcPct val="90000"/>
              </a:lnSpc>
              <a:spcAft>
                <a:spcPts val="1125"/>
              </a:spcAft>
            </a:pPr>
            <a:r>
              <a:rPr lang="en-US" sz="875" dirty="0">
                <a:solidFill>
                  <a:schemeClr val="accent5"/>
                </a:solidFill>
              </a:rPr>
              <a:t>Source: GSMA</a:t>
            </a:r>
          </a:p>
        </p:txBody>
      </p:sp>
      <p:sp>
        <p:nvSpPr>
          <p:cNvPr id="17" name="TextBox 16">
            <a:extLst>
              <a:ext uri="{FF2B5EF4-FFF2-40B4-BE49-F238E27FC236}">
                <a16:creationId xmlns:a16="http://schemas.microsoft.com/office/drawing/2014/main" id="{9534BF02-F211-420D-B443-1AD8104352FA}"/>
              </a:ext>
            </a:extLst>
          </p:cNvPr>
          <p:cNvSpPr txBox="1"/>
          <p:nvPr/>
        </p:nvSpPr>
        <p:spPr>
          <a:xfrm>
            <a:off x="2106179" y="4014491"/>
            <a:ext cx="1381789" cy="427040"/>
          </a:xfrm>
          <a:prstGeom prst="rect">
            <a:avLst/>
          </a:prstGeom>
          <a:noFill/>
        </p:spPr>
        <p:txBody>
          <a:bodyPr wrap="none" lIns="114300" tIns="91440" rIns="114300" bIns="91440" rtlCol="0">
            <a:spAutoFit/>
          </a:bodyPr>
          <a:lstStyle/>
          <a:p>
            <a:pPr algn="ctr">
              <a:lnSpc>
                <a:spcPct val="90000"/>
              </a:lnSpc>
              <a:spcAft>
                <a:spcPts val="1125"/>
              </a:spcAft>
            </a:pPr>
            <a:r>
              <a:rPr lang="en-US" sz="875" dirty="0">
                <a:solidFill>
                  <a:schemeClr val="accent5"/>
                </a:solidFill>
              </a:rPr>
              <a:t>Source: Mary Meeker’s</a:t>
            </a:r>
            <a:br>
              <a:rPr lang="en-US" sz="875" dirty="0">
                <a:solidFill>
                  <a:schemeClr val="accent5"/>
                </a:solidFill>
              </a:rPr>
            </a:br>
            <a:r>
              <a:rPr lang="en-US" sz="875" dirty="0">
                <a:solidFill>
                  <a:schemeClr val="accent5"/>
                </a:solidFill>
              </a:rPr>
              <a:t>Internet Trends 2019</a:t>
            </a:r>
          </a:p>
        </p:txBody>
      </p:sp>
    </p:spTree>
    <p:extLst>
      <p:ext uri="{BB962C8B-B14F-4D97-AF65-F5344CB8AC3E}">
        <p14:creationId xmlns:p14="http://schemas.microsoft.com/office/powerpoint/2010/main" val="6392753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65F3C-05E1-45A0-8C6B-F07E18A186F0}"/>
              </a:ext>
            </a:extLst>
          </p:cNvPr>
          <p:cNvSpPr>
            <a:spLocks noGrp="1"/>
          </p:cNvSpPr>
          <p:nvPr>
            <p:ph type="title"/>
          </p:nvPr>
        </p:nvSpPr>
        <p:spPr/>
        <p:txBody>
          <a:bodyPr/>
          <a:lstStyle/>
          <a:p>
            <a:r>
              <a:rPr lang="en-US" dirty="0"/>
              <a:t>To meet &amp; </a:t>
            </a:r>
            <a:r>
              <a:rPr lang="en-US" dirty="0">
                <a:solidFill>
                  <a:schemeClr val="accent3"/>
                </a:solidFill>
              </a:rPr>
              <a:t>exceed user expectations</a:t>
            </a:r>
            <a:r>
              <a:rPr lang="en-US" dirty="0"/>
              <a:t>, the front-end developer assumes broad responsibility</a:t>
            </a:r>
          </a:p>
        </p:txBody>
      </p:sp>
      <p:sp>
        <p:nvSpPr>
          <p:cNvPr id="4" name="Text Placeholder 3">
            <a:extLst>
              <a:ext uri="{FF2B5EF4-FFF2-40B4-BE49-F238E27FC236}">
                <a16:creationId xmlns:a16="http://schemas.microsoft.com/office/drawing/2014/main" id="{2BDE9FCF-8C6F-4FA1-B9DA-46D93E6568CB}"/>
              </a:ext>
            </a:extLst>
          </p:cNvPr>
          <p:cNvSpPr>
            <a:spLocks noGrp="1"/>
          </p:cNvSpPr>
          <p:nvPr>
            <p:ph type="body" sz="quarter" idx="10"/>
          </p:nvPr>
        </p:nvSpPr>
        <p:spPr>
          <a:xfrm>
            <a:off x="1156885" y="1209807"/>
            <a:ext cx="4000500" cy="3295133"/>
          </a:xfrm>
        </p:spPr>
        <p:txBody>
          <a:bodyPr/>
          <a:lstStyle/>
          <a:p>
            <a:r>
              <a:rPr lang="en-US" sz="1200" dirty="0">
                <a:solidFill>
                  <a:schemeClr val="accent1"/>
                </a:solidFill>
              </a:rPr>
              <a:t>Platform(s)</a:t>
            </a:r>
          </a:p>
          <a:p>
            <a:pPr lvl="1"/>
            <a:r>
              <a:rPr lang="en-US" sz="1200" dirty="0">
                <a:solidFill>
                  <a:schemeClr val="accent1"/>
                </a:solidFill>
              </a:rPr>
              <a:t>Native mobile and web app?</a:t>
            </a:r>
          </a:p>
          <a:p>
            <a:endParaRPr lang="en-US" sz="1200" dirty="0">
              <a:solidFill>
                <a:schemeClr val="accent1"/>
              </a:solidFill>
            </a:endParaRPr>
          </a:p>
          <a:p>
            <a:r>
              <a:rPr lang="en-US" sz="1200" dirty="0">
                <a:solidFill>
                  <a:schemeClr val="accent1"/>
                </a:solidFill>
              </a:rPr>
              <a:t>Differentiation</a:t>
            </a:r>
          </a:p>
          <a:p>
            <a:pPr lvl="1"/>
            <a:r>
              <a:rPr lang="en-US" sz="1200" dirty="0">
                <a:solidFill>
                  <a:schemeClr val="accent1"/>
                </a:solidFill>
              </a:rPr>
              <a:t>Innovative &amp; new ways to interact</a:t>
            </a:r>
          </a:p>
          <a:p>
            <a:pPr lvl="1"/>
            <a:r>
              <a:rPr lang="en-US" sz="1200" dirty="0">
                <a:solidFill>
                  <a:schemeClr val="accent1"/>
                </a:solidFill>
              </a:rPr>
              <a:t>How can your app stand out?</a:t>
            </a:r>
          </a:p>
          <a:p>
            <a:endParaRPr lang="en-US" sz="1200" dirty="0">
              <a:solidFill>
                <a:schemeClr val="accent1"/>
              </a:solidFill>
            </a:endParaRPr>
          </a:p>
          <a:p>
            <a:r>
              <a:rPr lang="en-US" sz="1200" dirty="0">
                <a:solidFill>
                  <a:schemeClr val="accent1"/>
                </a:solidFill>
              </a:rPr>
              <a:t>Screen &amp; mobility</a:t>
            </a:r>
          </a:p>
          <a:p>
            <a:pPr lvl="1"/>
            <a:r>
              <a:rPr lang="en-US" sz="1200" dirty="0">
                <a:solidFill>
                  <a:schemeClr val="accent1"/>
                </a:solidFill>
              </a:rPr>
              <a:t>Responsive &amp; progressive</a:t>
            </a:r>
          </a:p>
          <a:p>
            <a:pPr lvl="1"/>
            <a:r>
              <a:rPr lang="en-US" sz="1200" dirty="0">
                <a:solidFill>
                  <a:schemeClr val="accent1"/>
                </a:solidFill>
              </a:rPr>
              <a:t>Always available, even offline</a:t>
            </a:r>
          </a:p>
        </p:txBody>
      </p:sp>
      <p:sp>
        <p:nvSpPr>
          <p:cNvPr id="5" name="Text Placeholder 4">
            <a:extLst>
              <a:ext uri="{FF2B5EF4-FFF2-40B4-BE49-F238E27FC236}">
                <a16:creationId xmlns:a16="http://schemas.microsoft.com/office/drawing/2014/main" id="{B19A0A5D-FCCF-4C81-97A0-32BB229BE889}"/>
              </a:ext>
            </a:extLst>
          </p:cNvPr>
          <p:cNvSpPr>
            <a:spLocks noGrp="1"/>
          </p:cNvSpPr>
          <p:nvPr>
            <p:ph type="body" sz="quarter" idx="11"/>
          </p:nvPr>
        </p:nvSpPr>
        <p:spPr>
          <a:xfrm>
            <a:off x="5462734" y="1209807"/>
            <a:ext cx="3504101" cy="3481723"/>
          </a:xfrm>
        </p:spPr>
        <p:txBody>
          <a:bodyPr/>
          <a:lstStyle/>
          <a:p>
            <a:r>
              <a:rPr lang="en-US" sz="1200" dirty="0">
                <a:solidFill>
                  <a:schemeClr val="accent1"/>
                </a:solidFill>
              </a:rPr>
              <a:t>Security</a:t>
            </a:r>
          </a:p>
          <a:p>
            <a:pPr lvl="1"/>
            <a:r>
              <a:rPr lang="en-US" sz="1200" dirty="0">
                <a:solidFill>
                  <a:schemeClr val="accent1"/>
                </a:solidFill>
              </a:rPr>
              <a:t>AuthN and AuthZ by default</a:t>
            </a:r>
          </a:p>
          <a:p>
            <a:endParaRPr lang="en-US" sz="1200" dirty="0">
              <a:solidFill>
                <a:schemeClr val="accent1"/>
              </a:solidFill>
            </a:endParaRPr>
          </a:p>
          <a:p>
            <a:r>
              <a:rPr lang="en-US" sz="1200" dirty="0">
                <a:solidFill>
                  <a:schemeClr val="accent1"/>
                </a:solidFill>
              </a:rPr>
              <a:t>Data layer</a:t>
            </a:r>
          </a:p>
          <a:p>
            <a:pPr lvl="1"/>
            <a:r>
              <a:rPr lang="en-US" sz="1200" dirty="0">
                <a:solidFill>
                  <a:schemeClr val="accent1"/>
                </a:solidFill>
              </a:rPr>
              <a:t>Instantaneous, with real-time feedback</a:t>
            </a:r>
          </a:p>
          <a:p>
            <a:pPr lvl="1"/>
            <a:r>
              <a:rPr lang="en-US" sz="1200" dirty="0">
                <a:solidFill>
                  <a:schemeClr val="accent1"/>
                </a:solidFill>
              </a:rPr>
              <a:t>Network friendly (less calls / more data / just right)</a:t>
            </a:r>
          </a:p>
          <a:p>
            <a:pPr lvl="1"/>
            <a:endParaRPr lang="en-US" sz="1200" dirty="0">
              <a:solidFill>
                <a:schemeClr val="accent1"/>
              </a:solidFill>
            </a:endParaRPr>
          </a:p>
          <a:p>
            <a:r>
              <a:rPr lang="en-US" sz="1200" dirty="0">
                <a:solidFill>
                  <a:schemeClr val="accent1"/>
                </a:solidFill>
              </a:rPr>
              <a:t>Time to market</a:t>
            </a:r>
          </a:p>
          <a:p>
            <a:pPr lvl="1"/>
            <a:r>
              <a:rPr lang="en-US" sz="1200" dirty="0">
                <a:solidFill>
                  <a:schemeClr val="accent1"/>
                </a:solidFill>
              </a:rPr>
              <a:t>Iterative, full stack development</a:t>
            </a:r>
          </a:p>
          <a:p>
            <a:pPr lvl="1"/>
            <a:r>
              <a:rPr lang="en-US" sz="1200" dirty="0">
                <a:solidFill>
                  <a:schemeClr val="accent1"/>
                </a:solidFill>
              </a:rPr>
              <a:t>Developer productivity &amp; team workflows</a:t>
            </a:r>
          </a:p>
          <a:p>
            <a:pPr lvl="1"/>
            <a:r>
              <a:rPr lang="en-US" sz="1200" dirty="0">
                <a:solidFill>
                  <a:schemeClr val="accent1"/>
                </a:solidFill>
              </a:rPr>
              <a:t>Ability for non-developers to manage the app</a:t>
            </a:r>
          </a:p>
        </p:txBody>
      </p:sp>
      <p:pic>
        <p:nvPicPr>
          <p:cNvPr id="10" name="Picture 9">
            <a:extLst>
              <a:ext uri="{FF2B5EF4-FFF2-40B4-BE49-F238E27FC236}">
                <a16:creationId xmlns:a16="http://schemas.microsoft.com/office/drawing/2014/main" id="{CAC4ED42-11C5-4D53-B9B1-B2AD78DF11FC}"/>
              </a:ext>
            </a:extLst>
          </p:cNvPr>
          <p:cNvPicPr>
            <a:picLocks noChangeAspect="1"/>
          </p:cNvPicPr>
          <p:nvPr/>
        </p:nvPicPr>
        <p:blipFill>
          <a:blip r:embed="rId3"/>
          <a:stretch>
            <a:fillRect/>
          </a:stretch>
        </p:blipFill>
        <p:spPr>
          <a:xfrm>
            <a:off x="4519247" y="1856987"/>
            <a:ext cx="1040130" cy="1040130"/>
          </a:xfrm>
          <a:prstGeom prst="rect">
            <a:avLst/>
          </a:prstGeom>
        </p:spPr>
      </p:pic>
      <p:pic>
        <p:nvPicPr>
          <p:cNvPr id="14" name="Picture 13">
            <a:extLst>
              <a:ext uri="{FF2B5EF4-FFF2-40B4-BE49-F238E27FC236}">
                <a16:creationId xmlns:a16="http://schemas.microsoft.com/office/drawing/2014/main" id="{860B7CA4-3F5B-4802-ACED-91C93BC8D22E}"/>
              </a:ext>
            </a:extLst>
          </p:cNvPr>
          <p:cNvPicPr>
            <a:picLocks noChangeAspect="1"/>
          </p:cNvPicPr>
          <p:nvPr/>
        </p:nvPicPr>
        <p:blipFill>
          <a:blip r:embed="rId4"/>
          <a:stretch>
            <a:fillRect/>
          </a:stretch>
        </p:blipFill>
        <p:spPr>
          <a:xfrm>
            <a:off x="4572000" y="1073645"/>
            <a:ext cx="1040130" cy="1040130"/>
          </a:xfrm>
          <a:prstGeom prst="rect">
            <a:avLst/>
          </a:prstGeom>
        </p:spPr>
      </p:pic>
      <p:pic>
        <p:nvPicPr>
          <p:cNvPr id="18" name="Picture 17">
            <a:extLst>
              <a:ext uri="{FF2B5EF4-FFF2-40B4-BE49-F238E27FC236}">
                <a16:creationId xmlns:a16="http://schemas.microsoft.com/office/drawing/2014/main" id="{E3D75CD0-A80C-4EA8-9533-67763A7349B2}"/>
              </a:ext>
            </a:extLst>
          </p:cNvPr>
          <p:cNvPicPr>
            <a:picLocks noChangeAspect="1"/>
          </p:cNvPicPr>
          <p:nvPr/>
        </p:nvPicPr>
        <p:blipFill>
          <a:blip r:embed="rId5"/>
          <a:stretch>
            <a:fillRect/>
          </a:stretch>
        </p:blipFill>
        <p:spPr>
          <a:xfrm>
            <a:off x="211502" y="1971639"/>
            <a:ext cx="1034955" cy="1040130"/>
          </a:xfrm>
          <a:prstGeom prst="rect">
            <a:avLst/>
          </a:prstGeom>
        </p:spPr>
      </p:pic>
      <p:pic>
        <p:nvPicPr>
          <p:cNvPr id="20" name="Picture 19">
            <a:extLst>
              <a:ext uri="{FF2B5EF4-FFF2-40B4-BE49-F238E27FC236}">
                <a16:creationId xmlns:a16="http://schemas.microsoft.com/office/drawing/2014/main" id="{30818F34-AA4C-4F4A-B66C-AADC24923FF0}"/>
              </a:ext>
            </a:extLst>
          </p:cNvPr>
          <p:cNvPicPr>
            <a:picLocks noChangeAspect="1"/>
          </p:cNvPicPr>
          <p:nvPr/>
        </p:nvPicPr>
        <p:blipFill>
          <a:blip r:embed="rId6"/>
          <a:stretch>
            <a:fillRect/>
          </a:stretch>
        </p:blipFill>
        <p:spPr>
          <a:xfrm>
            <a:off x="211502" y="2995894"/>
            <a:ext cx="1040130" cy="1040130"/>
          </a:xfrm>
          <a:prstGeom prst="rect">
            <a:avLst/>
          </a:prstGeom>
        </p:spPr>
      </p:pic>
      <p:pic>
        <p:nvPicPr>
          <p:cNvPr id="22" name="Picture 21">
            <a:extLst>
              <a:ext uri="{FF2B5EF4-FFF2-40B4-BE49-F238E27FC236}">
                <a16:creationId xmlns:a16="http://schemas.microsoft.com/office/drawing/2014/main" id="{71F75D5C-96F4-4F90-8330-4280C326CBFB}"/>
              </a:ext>
            </a:extLst>
          </p:cNvPr>
          <p:cNvPicPr>
            <a:picLocks noChangeAspect="1"/>
          </p:cNvPicPr>
          <p:nvPr/>
        </p:nvPicPr>
        <p:blipFill>
          <a:blip r:embed="rId7"/>
          <a:stretch>
            <a:fillRect/>
          </a:stretch>
        </p:blipFill>
        <p:spPr>
          <a:xfrm>
            <a:off x="211502" y="1037832"/>
            <a:ext cx="1034955" cy="1040130"/>
          </a:xfrm>
          <a:prstGeom prst="rect">
            <a:avLst/>
          </a:prstGeom>
        </p:spPr>
      </p:pic>
      <p:pic>
        <p:nvPicPr>
          <p:cNvPr id="11" name="Picture 10">
            <a:extLst>
              <a:ext uri="{FF2B5EF4-FFF2-40B4-BE49-F238E27FC236}">
                <a16:creationId xmlns:a16="http://schemas.microsoft.com/office/drawing/2014/main" id="{8E2DD9CE-A9C0-48E2-8466-61D05994B06F}"/>
              </a:ext>
            </a:extLst>
          </p:cNvPr>
          <p:cNvPicPr>
            <a:picLocks noChangeAspect="1"/>
          </p:cNvPicPr>
          <p:nvPr/>
        </p:nvPicPr>
        <p:blipFill>
          <a:blip r:embed="rId8"/>
          <a:stretch>
            <a:fillRect/>
          </a:stretch>
        </p:blipFill>
        <p:spPr>
          <a:xfrm>
            <a:off x="4519247" y="3246855"/>
            <a:ext cx="1034955" cy="1040130"/>
          </a:xfrm>
          <a:prstGeom prst="rect">
            <a:avLst/>
          </a:prstGeom>
        </p:spPr>
      </p:pic>
    </p:spTree>
    <p:extLst>
      <p:ext uri="{BB962C8B-B14F-4D97-AF65-F5344CB8AC3E}">
        <p14:creationId xmlns:p14="http://schemas.microsoft.com/office/powerpoint/2010/main" val="34632408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AWS Amplify provides tools for front-end developers across the app lifecycle</a:t>
            </a:r>
          </a:p>
        </p:txBody>
      </p:sp>
      <p:sp>
        <p:nvSpPr>
          <p:cNvPr id="6" name="Round Diagonal Corner Rectangle 5">
            <a:extLst>
              <a:ext uri="{FF2B5EF4-FFF2-40B4-BE49-F238E27FC236}">
                <a16:creationId xmlns:a16="http://schemas.microsoft.com/office/drawing/2014/main" id="{0AF00382-EE89-B247-8587-E13602CBAF79}"/>
              </a:ext>
            </a:extLst>
          </p:cNvPr>
          <p:cNvSpPr/>
          <p:nvPr/>
        </p:nvSpPr>
        <p:spPr>
          <a:xfrm>
            <a:off x="4162275" y="1136535"/>
            <a:ext cx="2000250" cy="3391406"/>
          </a:xfrm>
          <a:prstGeom prst="round2Diag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7" name="Round Diagonal Corner Rectangle 6">
            <a:extLst>
              <a:ext uri="{FF2B5EF4-FFF2-40B4-BE49-F238E27FC236}">
                <a16:creationId xmlns:a16="http://schemas.microsoft.com/office/drawing/2014/main" id="{6E77D3A4-F0B3-0541-AA33-C0666C3C4915}"/>
              </a:ext>
            </a:extLst>
          </p:cNvPr>
          <p:cNvSpPr/>
          <p:nvPr/>
        </p:nvSpPr>
        <p:spPr>
          <a:xfrm>
            <a:off x="6427754" y="1129312"/>
            <a:ext cx="2000250" cy="3398629"/>
          </a:xfrm>
          <a:prstGeom prst="round2Diag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8" name="Round Diagonal Corner Rectangle 7">
            <a:extLst>
              <a:ext uri="{FF2B5EF4-FFF2-40B4-BE49-F238E27FC236}">
                <a16:creationId xmlns:a16="http://schemas.microsoft.com/office/drawing/2014/main" id="{1A7B5D27-9EB0-3644-97EC-79ED1507614A}"/>
              </a:ext>
            </a:extLst>
          </p:cNvPr>
          <p:cNvSpPr/>
          <p:nvPr/>
        </p:nvSpPr>
        <p:spPr>
          <a:xfrm>
            <a:off x="447054" y="1159422"/>
            <a:ext cx="3429000" cy="3368518"/>
          </a:xfrm>
          <a:prstGeom prst="round2Diag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sp>
        <p:nvSpPr>
          <p:cNvPr id="15" name="TextBox 14">
            <a:extLst>
              <a:ext uri="{FF2B5EF4-FFF2-40B4-BE49-F238E27FC236}">
                <a16:creationId xmlns:a16="http://schemas.microsoft.com/office/drawing/2014/main" id="{FAFFCC45-35DE-B948-9E75-61AFE6AF0CA7}"/>
              </a:ext>
            </a:extLst>
          </p:cNvPr>
          <p:cNvSpPr txBox="1"/>
          <p:nvPr/>
        </p:nvSpPr>
        <p:spPr>
          <a:xfrm>
            <a:off x="4001164" y="1281106"/>
            <a:ext cx="2345799" cy="477054"/>
          </a:xfrm>
          <a:prstGeom prst="rect">
            <a:avLst/>
          </a:prstGeom>
          <a:noFill/>
        </p:spPr>
        <p:txBody>
          <a:bodyPr wrap="square" rtlCol="0">
            <a:spAutoFit/>
          </a:bodyPr>
          <a:lstStyle>
            <a:defPPr>
              <a:defRPr lang="en-US"/>
            </a:defPPr>
            <a:lvl1pPr>
              <a:defRPr sz="2800">
                <a:solidFill>
                  <a:schemeClr val="accent1"/>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stStyle>
          <a:p>
            <a:pPr algn="ctr"/>
            <a:r>
              <a:rPr lang="en-US" sz="2500" b="1" dirty="0">
                <a:ln w="0"/>
                <a:latin typeface="Amazon Ember Light" panose="020B0403020204020204" pitchFamily="34" charset="0"/>
                <a:ea typeface="Amazon Ember Light" panose="020B0403020204020204" pitchFamily="34" charset="0"/>
                <a:cs typeface="Amazon Ember Light" panose="020B0403020204020204" pitchFamily="34" charset="0"/>
              </a:rPr>
              <a:t>DELIVER</a:t>
            </a:r>
          </a:p>
        </p:txBody>
      </p:sp>
      <p:sp>
        <p:nvSpPr>
          <p:cNvPr id="17" name="TextBox 16">
            <a:extLst>
              <a:ext uri="{FF2B5EF4-FFF2-40B4-BE49-F238E27FC236}">
                <a16:creationId xmlns:a16="http://schemas.microsoft.com/office/drawing/2014/main" id="{B83A443D-88AD-B944-A24D-63AE132C747C}"/>
              </a:ext>
            </a:extLst>
          </p:cNvPr>
          <p:cNvSpPr txBox="1"/>
          <p:nvPr/>
        </p:nvSpPr>
        <p:spPr>
          <a:xfrm>
            <a:off x="6254980" y="1277885"/>
            <a:ext cx="2345799" cy="477054"/>
          </a:xfrm>
          <a:prstGeom prst="rect">
            <a:avLst/>
          </a:prstGeom>
          <a:noFill/>
        </p:spPr>
        <p:txBody>
          <a:bodyPr wrap="square" rtlCol="0">
            <a:spAutoFit/>
          </a:bodyPr>
          <a:lstStyle/>
          <a:p>
            <a:pPr algn="ctr"/>
            <a:r>
              <a:rPr lang="en-US" sz="2500" b="1" dirty="0">
                <a:ln w="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MANAGE</a:t>
            </a:r>
          </a:p>
        </p:txBody>
      </p:sp>
      <p:sp>
        <p:nvSpPr>
          <p:cNvPr id="37" name="TextBox 36">
            <a:extLst>
              <a:ext uri="{FF2B5EF4-FFF2-40B4-BE49-F238E27FC236}">
                <a16:creationId xmlns:a16="http://schemas.microsoft.com/office/drawing/2014/main" id="{4182420C-961D-D849-BA4C-F9971B2D82E6}"/>
              </a:ext>
            </a:extLst>
          </p:cNvPr>
          <p:cNvSpPr txBox="1"/>
          <p:nvPr/>
        </p:nvSpPr>
        <p:spPr>
          <a:xfrm>
            <a:off x="988654" y="1277885"/>
            <a:ext cx="2345799" cy="477054"/>
          </a:xfrm>
          <a:prstGeom prst="rect">
            <a:avLst/>
          </a:prstGeom>
          <a:noFill/>
        </p:spPr>
        <p:txBody>
          <a:bodyPr wrap="square" rtlCol="0">
            <a:spAutoFit/>
          </a:bodyPr>
          <a:lstStyle/>
          <a:p>
            <a:pPr algn="ctr"/>
            <a:r>
              <a:rPr lang="en-US" sz="2500" b="1" dirty="0">
                <a:ln w="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DEVELOP</a:t>
            </a:r>
          </a:p>
        </p:txBody>
      </p:sp>
      <p:pic>
        <p:nvPicPr>
          <p:cNvPr id="59" name="Picture 58">
            <a:extLst>
              <a:ext uri="{FF2B5EF4-FFF2-40B4-BE49-F238E27FC236}">
                <a16:creationId xmlns:a16="http://schemas.microsoft.com/office/drawing/2014/main" id="{49EB0E30-196A-4A57-A75C-1B3B5B167771}"/>
              </a:ext>
            </a:extLst>
          </p:cNvPr>
          <p:cNvPicPr>
            <a:picLocks noChangeAspect="1"/>
          </p:cNvPicPr>
          <p:nvPr/>
        </p:nvPicPr>
        <p:blipFill>
          <a:blip r:embed="rId3"/>
          <a:stretch>
            <a:fillRect/>
          </a:stretch>
        </p:blipFill>
        <p:spPr>
          <a:xfrm>
            <a:off x="2288048" y="2020590"/>
            <a:ext cx="1143000" cy="1148715"/>
          </a:xfrm>
          <a:prstGeom prst="rect">
            <a:avLst/>
          </a:prstGeom>
        </p:spPr>
      </p:pic>
      <p:sp>
        <p:nvSpPr>
          <p:cNvPr id="60" name="TextBox 59">
            <a:extLst>
              <a:ext uri="{FF2B5EF4-FFF2-40B4-BE49-F238E27FC236}">
                <a16:creationId xmlns:a16="http://schemas.microsoft.com/office/drawing/2014/main" id="{51EBEEEB-2DF3-40B3-86EA-92C6688BEFEB}"/>
              </a:ext>
            </a:extLst>
          </p:cNvPr>
          <p:cNvSpPr txBox="1"/>
          <p:nvPr/>
        </p:nvSpPr>
        <p:spPr>
          <a:xfrm>
            <a:off x="512586" y="3415645"/>
            <a:ext cx="1481235"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chemeClr val="tx1"/>
                    </a:gs>
                    <a:gs pos="30000">
                      <a:schemeClr val="tx1"/>
                    </a:gs>
                  </a:gsLst>
                  <a:lin ang="5400000" scaled="0"/>
                </a:gradFill>
              </a:rPr>
              <a:t>Configure AWS backends fast</a:t>
            </a:r>
          </a:p>
        </p:txBody>
      </p:sp>
      <p:sp>
        <p:nvSpPr>
          <p:cNvPr id="61" name="TextBox 60">
            <a:extLst>
              <a:ext uri="{FF2B5EF4-FFF2-40B4-BE49-F238E27FC236}">
                <a16:creationId xmlns:a16="http://schemas.microsoft.com/office/drawing/2014/main" id="{40E8780F-A529-4062-9786-8AF83A56EBF8}"/>
              </a:ext>
            </a:extLst>
          </p:cNvPr>
          <p:cNvSpPr txBox="1"/>
          <p:nvPr/>
        </p:nvSpPr>
        <p:spPr>
          <a:xfrm>
            <a:off x="2118931" y="3350928"/>
            <a:ext cx="1481235" cy="704039"/>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chemeClr val="tx1"/>
                    </a:gs>
                    <a:gs pos="30000">
                      <a:schemeClr val="tx1"/>
                    </a:gs>
                  </a:gsLst>
                  <a:lin ang="5400000" scaled="0"/>
                </a:gradFill>
              </a:rPr>
              <a:t>Seamlessly connect frontends</a:t>
            </a:r>
          </a:p>
        </p:txBody>
      </p:sp>
      <p:sp>
        <p:nvSpPr>
          <p:cNvPr id="62" name="TextBox 61">
            <a:extLst>
              <a:ext uri="{FF2B5EF4-FFF2-40B4-BE49-F238E27FC236}">
                <a16:creationId xmlns:a16="http://schemas.microsoft.com/office/drawing/2014/main" id="{42E42CBE-D9DA-4F71-98BE-09D43785962D}"/>
              </a:ext>
            </a:extLst>
          </p:cNvPr>
          <p:cNvSpPr txBox="1"/>
          <p:nvPr/>
        </p:nvSpPr>
        <p:spPr>
          <a:xfrm>
            <a:off x="4421782" y="3386264"/>
            <a:ext cx="1481235" cy="704039"/>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chemeClr val="tx1"/>
                    </a:gs>
                    <a:gs pos="30000">
                      <a:schemeClr val="tx1"/>
                    </a:gs>
                  </a:gsLst>
                  <a:lin ang="5400000" scaled="0"/>
                </a:gradFill>
              </a:rPr>
              <a:t>Deploy your app frontend and backend</a:t>
            </a:r>
          </a:p>
        </p:txBody>
      </p:sp>
      <p:sp>
        <p:nvSpPr>
          <p:cNvPr id="63" name="TextBox 62">
            <a:extLst>
              <a:ext uri="{FF2B5EF4-FFF2-40B4-BE49-F238E27FC236}">
                <a16:creationId xmlns:a16="http://schemas.microsoft.com/office/drawing/2014/main" id="{FAD1780E-203B-4245-8F5B-9CEF0DF8F130}"/>
              </a:ext>
            </a:extLst>
          </p:cNvPr>
          <p:cNvSpPr txBox="1"/>
          <p:nvPr/>
        </p:nvSpPr>
        <p:spPr>
          <a:xfrm>
            <a:off x="6687261" y="3407097"/>
            <a:ext cx="1481235"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chemeClr val="tx1"/>
                    </a:gs>
                    <a:gs pos="30000">
                      <a:schemeClr val="tx1"/>
                    </a:gs>
                  </a:gsLst>
                  <a:lin ang="5400000" scaled="0"/>
                </a:gradFill>
              </a:rPr>
              <a:t>Easily manage users  &amp; content</a:t>
            </a:r>
          </a:p>
        </p:txBody>
      </p:sp>
      <p:pic>
        <p:nvPicPr>
          <p:cNvPr id="75" name="Picture 74">
            <a:extLst>
              <a:ext uri="{FF2B5EF4-FFF2-40B4-BE49-F238E27FC236}">
                <a16:creationId xmlns:a16="http://schemas.microsoft.com/office/drawing/2014/main" id="{8BFEB71C-EBEB-49FD-9480-7BD1D14C8322}"/>
              </a:ext>
            </a:extLst>
          </p:cNvPr>
          <p:cNvPicPr>
            <a:picLocks noChangeAspect="1"/>
          </p:cNvPicPr>
          <p:nvPr/>
        </p:nvPicPr>
        <p:blipFill>
          <a:blip r:embed="rId4"/>
          <a:stretch>
            <a:fillRect/>
          </a:stretch>
        </p:blipFill>
        <p:spPr>
          <a:xfrm>
            <a:off x="4590899" y="2020590"/>
            <a:ext cx="1143000" cy="1148715"/>
          </a:xfrm>
          <a:prstGeom prst="rect">
            <a:avLst/>
          </a:prstGeom>
        </p:spPr>
      </p:pic>
      <p:pic>
        <p:nvPicPr>
          <p:cNvPr id="81" name="Picture 80">
            <a:extLst>
              <a:ext uri="{FF2B5EF4-FFF2-40B4-BE49-F238E27FC236}">
                <a16:creationId xmlns:a16="http://schemas.microsoft.com/office/drawing/2014/main" id="{BAA7A075-FCE2-4BAC-836B-8161035BAC17}"/>
              </a:ext>
            </a:extLst>
          </p:cNvPr>
          <p:cNvPicPr>
            <a:picLocks noChangeAspect="1"/>
          </p:cNvPicPr>
          <p:nvPr/>
        </p:nvPicPr>
        <p:blipFill>
          <a:blip r:embed="rId5"/>
          <a:stretch>
            <a:fillRect/>
          </a:stretch>
        </p:blipFill>
        <p:spPr>
          <a:xfrm>
            <a:off x="6856379" y="2020590"/>
            <a:ext cx="1143000" cy="1143000"/>
          </a:xfrm>
          <a:prstGeom prst="rect">
            <a:avLst/>
          </a:prstGeom>
        </p:spPr>
      </p:pic>
      <p:pic>
        <p:nvPicPr>
          <p:cNvPr id="89" name="Picture 88">
            <a:extLst>
              <a:ext uri="{FF2B5EF4-FFF2-40B4-BE49-F238E27FC236}">
                <a16:creationId xmlns:a16="http://schemas.microsoft.com/office/drawing/2014/main" id="{C9FFE7AA-7BF5-49F0-BF75-8E9C8C067CAE}"/>
              </a:ext>
            </a:extLst>
          </p:cNvPr>
          <p:cNvPicPr>
            <a:picLocks noChangeAspect="1"/>
          </p:cNvPicPr>
          <p:nvPr/>
        </p:nvPicPr>
        <p:blipFill>
          <a:blip r:embed="rId6"/>
          <a:stretch>
            <a:fillRect/>
          </a:stretch>
        </p:blipFill>
        <p:spPr>
          <a:xfrm>
            <a:off x="680845" y="2005986"/>
            <a:ext cx="1143000" cy="1148715"/>
          </a:xfrm>
          <a:prstGeom prst="rect">
            <a:avLst/>
          </a:prstGeom>
        </p:spPr>
      </p:pic>
    </p:spTree>
    <p:extLst>
      <p:ext uri="{BB962C8B-B14F-4D97-AF65-F5344CB8AC3E}">
        <p14:creationId xmlns:p14="http://schemas.microsoft.com/office/powerpoint/2010/main" val="1579580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Developing with AWS Amplify</a:t>
            </a:r>
          </a:p>
        </p:txBody>
      </p:sp>
      <p:sp>
        <p:nvSpPr>
          <p:cNvPr id="3" name="Text Placeholder 2"/>
          <p:cNvSpPr>
            <a:spLocks noGrp="1"/>
          </p:cNvSpPr>
          <p:nvPr>
            <p:ph type="body" sz="quarter" idx="10"/>
          </p:nvPr>
        </p:nvSpPr>
        <p:spPr>
          <a:xfrm>
            <a:off x="396874" y="2970213"/>
            <a:ext cx="6820671" cy="489424"/>
          </a:xfrm>
        </p:spPr>
        <p:txBody>
          <a:bodyPr/>
          <a:lstStyle/>
          <a:p>
            <a:r>
              <a:rPr lang="en-US" dirty="0"/>
              <a:t>Featuring the new Admin UI</a:t>
            </a:r>
          </a:p>
        </p:txBody>
      </p:sp>
    </p:spTree>
    <p:extLst>
      <p:ext uri="{BB962C8B-B14F-4D97-AF65-F5344CB8AC3E}">
        <p14:creationId xmlns:p14="http://schemas.microsoft.com/office/powerpoint/2010/main" val="20137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Amplify provides a full-stack developer experience across ten feature categories</a:t>
            </a:r>
          </a:p>
        </p:txBody>
      </p:sp>
      <p:sp>
        <p:nvSpPr>
          <p:cNvPr id="86" name="Round Diagonal Corner Rectangle 87">
            <a:extLst>
              <a:ext uri="{FF2B5EF4-FFF2-40B4-BE49-F238E27FC236}">
                <a16:creationId xmlns:a16="http://schemas.microsoft.com/office/drawing/2014/main" id="{242589E0-B1EC-44CB-90C6-F1417286FB43}"/>
              </a:ext>
            </a:extLst>
          </p:cNvPr>
          <p:cNvSpPr/>
          <p:nvPr/>
        </p:nvSpPr>
        <p:spPr>
          <a:xfrm>
            <a:off x="574054" y="1116024"/>
            <a:ext cx="3429000" cy="3515765"/>
          </a:xfrm>
          <a:prstGeom prst="round2DiagRect">
            <a:avLst/>
          </a:prstGeom>
          <a:noFill/>
          <a:ln w="9525" cap="flat" cmpd="sng" algn="ctr">
            <a:solidFill>
              <a:srgbClr val="FF9900"/>
            </a:solidFill>
            <a:prstDash val="solid"/>
          </a:ln>
          <a:effectLst/>
        </p:spPr>
        <p:txBody>
          <a:bodyPr rtlCol="0" anchor="ctr"/>
          <a:lstStyle/>
          <a:p>
            <a:pPr algn="ctr">
              <a:defRPr/>
            </a:pPr>
            <a:endParaRPr lang="en-US" kern="0" dirty="0">
              <a:solidFill>
                <a:srgbClr val="FFFFFF"/>
              </a:solidFill>
              <a:latin typeface="Amazon Ember"/>
            </a:endParaRPr>
          </a:p>
        </p:txBody>
      </p:sp>
      <p:sp>
        <p:nvSpPr>
          <p:cNvPr id="88" name="TextBox 87">
            <a:extLst>
              <a:ext uri="{FF2B5EF4-FFF2-40B4-BE49-F238E27FC236}">
                <a16:creationId xmlns:a16="http://schemas.microsoft.com/office/drawing/2014/main" id="{7980A5A2-D22D-46DB-B13A-1878DB35EF86}"/>
              </a:ext>
            </a:extLst>
          </p:cNvPr>
          <p:cNvSpPr txBox="1"/>
          <p:nvPr/>
        </p:nvSpPr>
        <p:spPr>
          <a:xfrm>
            <a:off x="1115654" y="1234486"/>
            <a:ext cx="2345799" cy="477054"/>
          </a:xfrm>
          <a:prstGeom prst="rect">
            <a:avLst/>
          </a:prstGeom>
          <a:noFill/>
        </p:spPr>
        <p:txBody>
          <a:bodyPr wrap="square" rtlCol="0">
            <a:spAutoFit/>
          </a:bodyPr>
          <a:lstStyle/>
          <a:p>
            <a:pPr algn="ctr"/>
            <a:r>
              <a:rPr lang="en-US" sz="2500" b="1" dirty="0">
                <a:ln w="0"/>
                <a:solidFill>
                  <a:srgbClr val="FF9900"/>
                </a:solidFill>
                <a:latin typeface="Amazon Ember Light" panose="020B0403020204020204" pitchFamily="34" charset="0"/>
                <a:ea typeface="Amazon Ember Light" panose="020B0403020204020204" pitchFamily="34" charset="0"/>
                <a:cs typeface="Amazon Ember Light" panose="020B0403020204020204" pitchFamily="34" charset="0"/>
              </a:rPr>
              <a:t>DEVELOP</a:t>
            </a:r>
          </a:p>
        </p:txBody>
      </p:sp>
      <p:pic>
        <p:nvPicPr>
          <p:cNvPr id="102" name="Picture 101">
            <a:extLst>
              <a:ext uri="{FF2B5EF4-FFF2-40B4-BE49-F238E27FC236}">
                <a16:creationId xmlns:a16="http://schemas.microsoft.com/office/drawing/2014/main" id="{5018972E-C5CA-4ED4-A467-7C59314F8F5B}"/>
              </a:ext>
            </a:extLst>
          </p:cNvPr>
          <p:cNvPicPr>
            <a:picLocks noChangeAspect="1"/>
          </p:cNvPicPr>
          <p:nvPr/>
        </p:nvPicPr>
        <p:blipFill>
          <a:blip r:embed="rId4"/>
          <a:stretch>
            <a:fillRect/>
          </a:stretch>
        </p:blipFill>
        <p:spPr>
          <a:xfrm>
            <a:off x="2525850" y="1708934"/>
            <a:ext cx="852985" cy="857250"/>
          </a:xfrm>
          <a:prstGeom prst="rect">
            <a:avLst/>
          </a:prstGeom>
        </p:spPr>
      </p:pic>
      <p:sp>
        <p:nvSpPr>
          <p:cNvPr id="103" name="TextBox 102">
            <a:extLst>
              <a:ext uri="{FF2B5EF4-FFF2-40B4-BE49-F238E27FC236}">
                <a16:creationId xmlns:a16="http://schemas.microsoft.com/office/drawing/2014/main" id="{927D5A11-DC85-4AD8-BE14-595C5F5DEA12}"/>
              </a:ext>
            </a:extLst>
          </p:cNvPr>
          <p:cNvSpPr txBox="1"/>
          <p:nvPr/>
        </p:nvSpPr>
        <p:spPr>
          <a:xfrm>
            <a:off x="639586" y="2550303"/>
            <a:ext cx="1481235"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rgbClr val="FFFFFF"/>
                    </a:gs>
                    <a:gs pos="30000">
                      <a:srgbClr val="FFFFFF"/>
                    </a:gs>
                  </a:gsLst>
                  <a:lin ang="5400000" scaled="0"/>
                </a:gradFill>
                <a:latin typeface="Amazon Ember"/>
              </a:rPr>
              <a:t>Configure AWS backends fast</a:t>
            </a:r>
          </a:p>
        </p:txBody>
      </p:sp>
      <p:sp>
        <p:nvSpPr>
          <p:cNvPr id="104" name="TextBox 103">
            <a:extLst>
              <a:ext uri="{FF2B5EF4-FFF2-40B4-BE49-F238E27FC236}">
                <a16:creationId xmlns:a16="http://schemas.microsoft.com/office/drawing/2014/main" id="{E8F7110B-8BB7-4D40-AF99-AC4516ACA530}"/>
              </a:ext>
            </a:extLst>
          </p:cNvPr>
          <p:cNvSpPr txBox="1"/>
          <p:nvPr/>
        </p:nvSpPr>
        <p:spPr>
          <a:xfrm>
            <a:off x="2181781" y="2549414"/>
            <a:ext cx="1567957" cy="530915"/>
          </a:xfrm>
          <a:prstGeom prst="rect">
            <a:avLst/>
          </a:prstGeom>
          <a:noFill/>
        </p:spPr>
        <p:txBody>
          <a:bodyPr wrap="square" lIns="114300" tIns="91440" rIns="114300" bIns="91440" rtlCol="0">
            <a:spAutoFit/>
          </a:bodyPr>
          <a:lstStyle/>
          <a:p>
            <a:pPr algn="ctr">
              <a:lnSpc>
                <a:spcPct val="90000"/>
              </a:lnSpc>
              <a:spcAft>
                <a:spcPts val="1125"/>
              </a:spcAft>
            </a:pPr>
            <a:r>
              <a:rPr lang="en-US" sz="1250" dirty="0">
                <a:gradFill>
                  <a:gsLst>
                    <a:gs pos="2917">
                      <a:srgbClr val="FFFFFF"/>
                    </a:gs>
                    <a:gs pos="30000">
                      <a:srgbClr val="FFFFFF"/>
                    </a:gs>
                  </a:gsLst>
                  <a:lin ang="5400000" scaled="0"/>
                </a:gradFill>
                <a:latin typeface="Amazon Ember"/>
              </a:rPr>
              <a:t>Seamlessly connect frontends</a:t>
            </a:r>
          </a:p>
        </p:txBody>
      </p:sp>
      <p:pic>
        <p:nvPicPr>
          <p:cNvPr id="106" name="Picture 105">
            <a:extLst>
              <a:ext uri="{FF2B5EF4-FFF2-40B4-BE49-F238E27FC236}">
                <a16:creationId xmlns:a16="http://schemas.microsoft.com/office/drawing/2014/main" id="{20A5EA41-EBF0-4B0F-A248-D3D84248CAE3}"/>
              </a:ext>
            </a:extLst>
          </p:cNvPr>
          <p:cNvPicPr>
            <a:picLocks noChangeAspect="1"/>
          </p:cNvPicPr>
          <p:nvPr/>
        </p:nvPicPr>
        <p:blipFill>
          <a:blip r:embed="rId5"/>
          <a:stretch>
            <a:fillRect/>
          </a:stretch>
        </p:blipFill>
        <p:spPr>
          <a:xfrm>
            <a:off x="936143" y="1694330"/>
            <a:ext cx="851535" cy="855793"/>
          </a:xfrm>
          <a:prstGeom prst="rect">
            <a:avLst/>
          </a:prstGeom>
        </p:spPr>
      </p:pic>
      <p:pic>
        <p:nvPicPr>
          <p:cNvPr id="108" name="Picture 107">
            <a:extLst>
              <a:ext uri="{FF2B5EF4-FFF2-40B4-BE49-F238E27FC236}">
                <a16:creationId xmlns:a16="http://schemas.microsoft.com/office/drawing/2014/main" id="{962E4D58-664F-4C54-8D8B-59A97FAEA7EB}"/>
              </a:ext>
            </a:extLst>
          </p:cNvPr>
          <p:cNvPicPr>
            <a:picLocks noChangeAspect="1"/>
          </p:cNvPicPr>
          <p:nvPr/>
        </p:nvPicPr>
        <p:blipFill>
          <a:blip r:embed="rId6"/>
          <a:stretch>
            <a:fillRect/>
          </a:stretch>
        </p:blipFill>
        <p:spPr>
          <a:xfrm>
            <a:off x="802264" y="3628233"/>
            <a:ext cx="397199" cy="453941"/>
          </a:xfrm>
          <a:prstGeom prst="rect">
            <a:avLst/>
          </a:prstGeom>
        </p:spPr>
      </p:pic>
      <p:sp>
        <p:nvSpPr>
          <p:cNvPr id="109" name="Rectangle 108">
            <a:extLst>
              <a:ext uri="{FF2B5EF4-FFF2-40B4-BE49-F238E27FC236}">
                <a16:creationId xmlns:a16="http://schemas.microsoft.com/office/drawing/2014/main" id="{D92117BE-FB41-4F6E-B97C-DD9C35569994}"/>
              </a:ext>
            </a:extLst>
          </p:cNvPr>
          <p:cNvSpPr/>
          <p:nvPr/>
        </p:nvSpPr>
        <p:spPr>
          <a:xfrm>
            <a:off x="803301" y="4167710"/>
            <a:ext cx="434734" cy="284693"/>
          </a:xfrm>
          <a:prstGeom prst="rect">
            <a:avLst/>
          </a:prstGeom>
        </p:spPr>
        <p:txBody>
          <a:bodyPr wrap="none">
            <a:spAutoFit/>
          </a:bodyPr>
          <a:lstStyle/>
          <a:p>
            <a:r>
              <a:rPr lang="en-US" sz="1250" dirty="0">
                <a:solidFill>
                  <a:srgbClr val="FFFFFF"/>
                </a:solidFill>
                <a:ea typeface="Amazon Ember" panose="020B0603020204020204" pitchFamily="34" charset="0"/>
                <a:cs typeface="Amazon Ember" panose="020B0603020204020204" pitchFamily="34" charset="0"/>
              </a:rPr>
              <a:t>CLI</a:t>
            </a:r>
          </a:p>
        </p:txBody>
      </p:sp>
      <p:sp>
        <p:nvSpPr>
          <p:cNvPr id="110" name="Rectangle 109">
            <a:extLst>
              <a:ext uri="{FF2B5EF4-FFF2-40B4-BE49-F238E27FC236}">
                <a16:creationId xmlns:a16="http://schemas.microsoft.com/office/drawing/2014/main" id="{865F7E12-7822-4C89-89C0-DAC8A93288D0}"/>
              </a:ext>
            </a:extLst>
          </p:cNvPr>
          <p:cNvSpPr/>
          <p:nvPr/>
        </p:nvSpPr>
        <p:spPr>
          <a:xfrm>
            <a:off x="1319897" y="4181635"/>
            <a:ext cx="845104" cy="284693"/>
          </a:xfrm>
          <a:prstGeom prst="rect">
            <a:avLst/>
          </a:prstGeom>
        </p:spPr>
        <p:txBody>
          <a:bodyPr wrap="none">
            <a:spAutoFit/>
          </a:bodyPr>
          <a:lstStyle/>
          <a:p>
            <a:pPr algn="ctr"/>
            <a:r>
              <a:rPr lang="en-US" sz="1250" dirty="0">
                <a:solidFill>
                  <a:srgbClr val="FFFFFF"/>
                </a:solidFill>
                <a:ea typeface="Amazon Ember" panose="020B0603020204020204" pitchFamily="34" charset="0"/>
                <a:cs typeface="Amazon Ember" panose="020B0603020204020204" pitchFamily="34" charset="0"/>
              </a:rPr>
              <a:t>Admin UI</a:t>
            </a:r>
          </a:p>
        </p:txBody>
      </p:sp>
      <p:grpSp>
        <p:nvGrpSpPr>
          <p:cNvPr id="113" name="Group 112">
            <a:extLst>
              <a:ext uri="{FF2B5EF4-FFF2-40B4-BE49-F238E27FC236}">
                <a16:creationId xmlns:a16="http://schemas.microsoft.com/office/drawing/2014/main" id="{7E88C027-5B67-4745-BA7E-B6B1CC376564}"/>
              </a:ext>
            </a:extLst>
          </p:cNvPr>
          <p:cNvGrpSpPr/>
          <p:nvPr/>
        </p:nvGrpSpPr>
        <p:grpSpPr>
          <a:xfrm>
            <a:off x="1479625" y="3635034"/>
            <a:ext cx="402133" cy="463818"/>
            <a:chOff x="4211475" y="2268722"/>
            <a:chExt cx="1244600" cy="1422400"/>
          </a:xfrm>
        </p:grpSpPr>
        <p:grpSp>
          <p:nvGrpSpPr>
            <p:cNvPr id="115" name="Group 114">
              <a:extLst>
                <a:ext uri="{FF2B5EF4-FFF2-40B4-BE49-F238E27FC236}">
                  <a16:creationId xmlns:a16="http://schemas.microsoft.com/office/drawing/2014/main" id="{7C884E82-C7D2-4249-95BA-3A1CFB86F631}"/>
                </a:ext>
              </a:extLst>
            </p:cNvPr>
            <p:cNvGrpSpPr/>
            <p:nvPr/>
          </p:nvGrpSpPr>
          <p:grpSpPr>
            <a:xfrm>
              <a:off x="4211475" y="2268722"/>
              <a:ext cx="1244600" cy="1422400"/>
              <a:chOff x="4211475" y="2268722"/>
              <a:chExt cx="1244600" cy="1422400"/>
            </a:xfrm>
          </p:grpSpPr>
          <p:pic>
            <p:nvPicPr>
              <p:cNvPr id="117" name="Picture 116">
                <a:extLst>
                  <a:ext uri="{FF2B5EF4-FFF2-40B4-BE49-F238E27FC236}">
                    <a16:creationId xmlns:a16="http://schemas.microsoft.com/office/drawing/2014/main" id="{3A4226F5-927E-45D1-A121-FD6C6717FEAA}"/>
                  </a:ext>
                </a:extLst>
              </p:cNvPr>
              <p:cNvPicPr>
                <a:picLocks noChangeAspect="1"/>
              </p:cNvPicPr>
              <p:nvPr/>
            </p:nvPicPr>
            <p:blipFill>
              <a:blip r:embed="rId6"/>
              <a:stretch>
                <a:fillRect/>
              </a:stretch>
            </p:blipFill>
            <p:spPr>
              <a:xfrm>
                <a:off x="4211475" y="2268722"/>
                <a:ext cx="1244600" cy="1422400"/>
              </a:xfrm>
              <a:prstGeom prst="rect">
                <a:avLst/>
              </a:prstGeom>
            </p:spPr>
          </p:pic>
          <p:sp>
            <p:nvSpPr>
              <p:cNvPr id="118" name="Oval 117">
                <a:extLst>
                  <a:ext uri="{FF2B5EF4-FFF2-40B4-BE49-F238E27FC236}">
                    <a16:creationId xmlns:a16="http://schemas.microsoft.com/office/drawing/2014/main" id="{469B70B3-A39A-49FD-96A2-F83A17B1120A}"/>
                  </a:ext>
                </a:extLst>
              </p:cNvPr>
              <p:cNvSpPr/>
              <p:nvPr/>
            </p:nvSpPr>
            <p:spPr bwMode="auto">
              <a:xfrm>
                <a:off x="4401978" y="2540452"/>
                <a:ext cx="933862" cy="851732"/>
              </a:xfrm>
              <a:prstGeom prst="ellipse">
                <a:avLst/>
              </a:prstGeom>
              <a:solidFill>
                <a:srgbClr val="FF9A00"/>
              </a:solidFill>
              <a:ln w="9525" cap="flat" cmpd="sng" algn="ctr">
                <a:noFill/>
                <a:prstDash val="solid"/>
                <a:headEnd type="none" w="med" len="med"/>
                <a:tailEnd type="none" w="med" len="med"/>
              </a:ln>
              <a:effectLst/>
            </p:spPr>
            <p:txBody>
              <a:bodyPr rot="0" spcFirstLastPara="0" vert="horz" wrap="square" lIns="95250" tIns="76200" rIns="95250" bIns="762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85643">
                  <a:lnSpc>
                    <a:spcPct val="90000"/>
                  </a:lnSpc>
                  <a:defRPr/>
                </a:pPr>
                <a:endParaRPr lang="en-US" sz="1250" dirty="0">
                  <a:solidFill>
                    <a:srgbClr val="FFFFFF"/>
                  </a:solidFill>
                  <a:latin typeface="Amazon Ember"/>
                  <a:ea typeface="Segoe UI" pitchFamily="34" charset="0"/>
                  <a:cs typeface="Segoe UI" pitchFamily="34" charset="0"/>
                </a:endParaRPr>
              </a:p>
            </p:txBody>
          </p:sp>
        </p:grpSp>
        <p:sp>
          <p:nvSpPr>
            <p:cNvPr id="116" name="Donut 28">
              <a:extLst>
                <a:ext uri="{FF2B5EF4-FFF2-40B4-BE49-F238E27FC236}">
                  <a16:creationId xmlns:a16="http://schemas.microsoft.com/office/drawing/2014/main" id="{7839B510-D795-486E-B82F-4A6097F18E36}"/>
                </a:ext>
              </a:extLst>
            </p:cNvPr>
            <p:cNvSpPr/>
            <p:nvPr/>
          </p:nvSpPr>
          <p:spPr bwMode="auto">
            <a:xfrm>
              <a:off x="4543360" y="2690202"/>
              <a:ext cx="566928" cy="567634"/>
            </a:xfrm>
            <a:prstGeom prst="donut">
              <a:avLst/>
            </a:prstGeom>
            <a:solidFill>
              <a:srgbClr val="FFFFFF"/>
            </a:solidFill>
            <a:ln w="9525" cap="flat" cmpd="sng" algn="ctr">
              <a:noFill/>
              <a:prstDash val="solid"/>
              <a:headEnd type="none" w="med" len="med"/>
              <a:tailEnd type="none" w="med" len="med"/>
            </a:ln>
            <a:effectLst/>
          </p:spPr>
          <p:txBody>
            <a:bodyPr rot="0" spcFirstLastPara="0" vert="horz" wrap="square" lIns="95250" tIns="76200" rIns="95250" bIns="7620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85643">
                <a:lnSpc>
                  <a:spcPct val="90000"/>
                </a:lnSpc>
                <a:defRPr/>
              </a:pPr>
              <a:endParaRPr lang="en-US" sz="1250" dirty="0">
                <a:solidFill>
                  <a:srgbClr val="FFFFFF"/>
                </a:solidFill>
                <a:latin typeface="Amazon Ember"/>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7774F8B8-E80C-411D-AC26-D6426B94D99F}"/>
              </a:ext>
            </a:extLst>
          </p:cNvPr>
          <p:cNvGrpSpPr/>
          <p:nvPr/>
        </p:nvGrpSpPr>
        <p:grpSpPr>
          <a:xfrm>
            <a:off x="1808544" y="3431770"/>
            <a:ext cx="536652" cy="529763"/>
            <a:chOff x="13587842" y="4207144"/>
            <a:chExt cx="816855" cy="852487"/>
          </a:xfrm>
        </p:grpSpPr>
        <p:sp>
          <p:nvSpPr>
            <p:cNvPr id="122" name="Oval 121">
              <a:extLst>
                <a:ext uri="{FF2B5EF4-FFF2-40B4-BE49-F238E27FC236}">
                  <a16:creationId xmlns:a16="http://schemas.microsoft.com/office/drawing/2014/main" id="{428D2D00-C940-4B23-95CD-83FFB71B2293}"/>
                </a:ext>
              </a:extLst>
            </p:cNvPr>
            <p:cNvSpPr/>
            <p:nvPr/>
          </p:nvSpPr>
          <p:spPr>
            <a:xfrm>
              <a:off x="13587842" y="4207144"/>
              <a:ext cx="734109" cy="746371"/>
            </a:xfrm>
            <a:prstGeom prst="ellipse">
              <a:avLst/>
            </a:prstGeom>
            <a:solidFill>
              <a:srgbClr val="FFFFFF">
                <a:lumMod val="85000"/>
              </a:srgbClr>
            </a:solidFill>
            <a:ln w="9525" cap="flat" cmpd="sng" algn="ctr">
              <a:noFill/>
              <a:prstDash val="solid"/>
            </a:ln>
            <a:effectLst/>
          </p:spPr>
          <p:txBody>
            <a:bodyPr rtlCol="0" anchor="ctr"/>
            <a:lstStyle/>
            <a:p>
              <a:pPr algn="ctr">
                <a:defRPr/>
              </a:pPr>
              <a:endParaRPr lang="en-US" sz="750" kern="0" dirty="0">
                <a:solidFill>
                  <a:srgbClr val="FFFFFF"/>
                </a:solidFill>
                <a:latin typeface="Amazon Ember"/>
              </a:endParaRPr>
            </a:p>
          </p:txBody>
        </p:sp>
        <p:sp>
          <p:nvSpPr>
            <p:cNvPr id="123" name="TextBox 122">
              <a:extLst>
                <a:ext uri="{FF2B5EF4-FFF2-40B4-BE49-F238E27FC236}">
                  <a16:creationId xmlns:a16="http://schemas.microsoft.com/office/drawing/2014/main" id="{C1E7CC75-711C-4D42-B134-6CD4F98630F1}"/>
                </a:ext>
              </a:extLst>
            </p:cNvPr>
            <p:cNvSpPr txBox="1"/>
            <p:nvPr/>
          </p:nvSpPr>
          <p:spPr>
            <a:xfrm>
              <a:off x="13613654" y="4415780"/>
              <a:ext cx="791043" cy="643851"/>
            </a:xfrm>
            <a:prstGeom prst="rect">
              <a:avLst/>
            </a:prstGeom>
            <a:noFill/>
          </p:spPr>
          <p:txBody>
            <a:bodyPr wrap="none" rtlCol="0">
              <a:spAutoFit/>
            </a:bodyPr>
            <a:lstStyle/>
            <a:p>
              <a:pPr>
                <a:defRPr/>
              </a:pPr>
              <a:r>
                <a:rPr lang="en-US" sz="1000" kern="0" dirty="0">
                  <a:solidFill>
                    <a:srgbClr val="002D43"/>
                  </a:solidFill>
                  <a:ea typeface="Amazon Ember" panose="020B0603020204020204" pitchFamily="34" charset="0"/>
                  <a:cs typeface="Amazon Ember" panose="020B0603020204020204" pitchFamily="34" charset="0"/>
                </a:rPr>
                <a:t>NEW!</a:t>
              </a:r>
            </a:p>
            <a:p>
              <a:pPr>
                <a:defRPr/>
              </a:pPr>
              <a:endParaRPr lang="en-US" sz="1000" kern="0" dirty="0">
                <a:solidFill>
                  <a:srgbClr val="002D43"/>
                </a:solidFill>
                <a:ea typeface="Amazon Ember" panose="020B0603020204020204" pitchFamily="34" charset="0"/>
                <a:cs typeface="Amazon Ember" panose="020B0603020204020204" pitchFamily="34" charset="0"/>
              </a:endParaRPr>
            </a:p>
          </p:txBody>
        </p:sp>
      </p:grpSp>
      <p:pic>
        <p:nvPicPr>
          <p:cNvPr id="125" name="Picture 124">
            <a:extLst>
              <a:ext uri="{FF2B5EF4-FFF2-40B4-BE49-F238E27FC236}">
                <a16:creationId xmlns:a16="http://schemas.microsoft.com/office/drawing/2014/main" id="{E27D0A6A-87E4-4FAB-B87F-41C9C0D40550}"/>
              </a:ext>
            </a:extLst>
          </p:cNvPr>
          <p:cNvPicPr>
            <a:picLocks noChangeAspect="1"/>
          </p:cNvPicPr>
          <p:nvPr/>
        </p:nvPicPr>
        <p:blipFill>
          <a:blip r:embed="rId7"/>
          <a:stretch>
            <a:fillRect/>
          </a:stretch>
        </p:blipFill>
        <p:spPr>
          <a:xfrm>
            <a:off x="2761042" y="3628233"/>
            <a:ext cx="408165" cy="466474"/>
          </a:xfrm>
          <a:prstGeom prst="rect">
            <a:avLst/>
          </a:prstGeom>
        </p:spPr>
      </p:pic>
      <p:sp>
        <p:nvSpPr>
          <p:cNvPr id="127" name="Rectangle 126">
            <a:extLst>
              <a:ext uri="{FF2B5EF4-FFF2-40B4-BE49-F238E27FC236}">
                <a16:creationId xmlns:a16="http://schemas.microsoft.com/office/drawing/2014/main" id="{525F363B-B570-4453-9508-4C97A01E535A}"/>
              </a:ext>
            </a:extLst>
          </p:cNvPr>
          <p:cNvSpPr/>
          <p:nvPr/>
        </p:nvSpPr>
        <p:spPr>
          <a:xfrm>
            <a:off x="2303976" y="4150777"/>
            <a:ext cx="1309975" cy="477054"/>
          </a:xfrm>
          <a:prstGeom prst="rect">
            <a:avLst/>
          </a:prstGeom>
        </p:spPr>
        <p:txBody>
          <a:bodyPr wrap="none">
            <a:spAutoFit/>
          </a:bodyPr>
          <a:lstStyle/>
          <a:p>
            <a:pPr algn="ctr"/>
            <a:r>
              <a:rPr lang="en-US" sz="1250" dirty="0">
                <a:solidFill>
                  <a:srgbClr val="FFFFFF"/>
                </a:solidFill>
                <a:ea typeface="Amazon Ember" panose="020B0603020204020204" pitchFamily="34" charset="0"/>
                <a:cs typeface="Amazon Ember" panose="020B0603020204020204" pitchFamily="34" charset="0"/>
              </a:rPr>
              <a:t>Libraries &amp;</a:t>
            </a:r>
          </a:p>
          <a:p>
            <a:pPr algn="ctr"/>
            <a:r>
              <a:rPr lang="en-US" sz="1250" dirty="0">
                <a:solidFill>
                  <a:srgbClr val="FFFFFF"/>
                </a:solidFill>
                <a:latin typeface="Amazon Ember"/>
                <a:ea typeface="Amazon Ember" panose="020B0603020204020204" pitchFamily="34" charset="0"/>
                <a:cs typeface="Amazon Ember" panose="020B0603020204020204" pitchFamily="34" charset="0"/>
              </a:rPr>
              <a:t>UI Components</a:t>
            </a:r>
            <a:endParaRPr lang="en-US" sz="1250" dirty="0">
              <a:solidFill>
                <a:srgbClr val="FFFFFF"/>
              </a:solidFill>
              <a:ea typeface="Amazon Ember" panose="020B0603020204020204" pitchFamily="34" charset="0"/>
              <a:cs typeface="Amazon Ember" panose="020B0603020204020204" pitchFamily="34" charset="0"/>
            </a:endParaRPr>
          </a:p>
        </p:txBody>
      </p:sp>
      <p:cxnSp>
        <p:nvCxnSpPr>
          <p:cNvPr id="129" name="Straight Connector 128">
            <a:extLst>
              <a:ext uri="{FF2B5EF4-FFF2-40B4-BE49-F238E27FC236}">
                <a16:creationId xmlns:a16="http://schemas.microsoft.com/office/drawing/2014/main" id="{2F8D90F3-871E-465A-9D1B-816D557BBE07}"/>
              </a:ext>
            </a:extLst>
          </p:cNvPr>
          <p:cNvCxnSpPr>
            <a:cxnSpLocks/>
          </p:cNvCxnSpPr>
          <p:nvPr/>
        </p:nvCxnSpPr>
        <p:spPr>
          <a:xfrm>
            <a:off x="1354252" y="3068408"/>
            <a:ext cx="0" cy="345623"/>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32" name="Straight Connector 131">
            <a:extLst>
              <a:ext uri="{FF2B5EF4-FFF2-40B4-BE49-F238E27FC236}">
                <a16:creationId xmlns:a16="http://schemas.microsoft.com/office/drawing/2014/main" id="{92F332DD-1289-45CD-9930-E96497BE247E}"/>
              </a:ext>
            </a:extLst>
          </p:cNvPr>
          <p:cNvCxnSpPr>
            <a:cxnSpLocks/>
          </p:cNvCxnSpPr>
          <p:nvPr/>
        </p:nvCxnSpPr>
        <p:spPr>
          <a:xfrm flipH="1">
            <a:off x="1000125" y="3433081"/>
            <a:ext cx="664075" cy="0"/>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34" name="Straight Connector 133">
            <a:extLst>
              <a:ext uri="{FF2B5EF4-FFF2-40B4-BE49-F238E27FC236}">
                <a16:creationId xmlns:a16="http://schemas.microsoft.com/office/drawing/2014/main" id="{6BFB4738-FF73-4095-BABD-88381242BB50}"/>
              </a:ext>
            </a:extLst>
          </p:cNvPr>
          <p:cNvCxnSpPr>
            <a:cxnSpLocks/>
          </p:cNvCxnSpPr>
          <p:nvPr/>
        </p:nvCxnSpPr>
        <p:spPr>
          <a:xfrm flipH="1">
            <a:off x="1000863" y="3428197"/>
            <a:ext cx="1" cy="196464"/>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35" name="Straight Connector 134">
            <a:extLst>
              <a:ext uri="{FF2B5EF4-FFF2-40B4-BE49-F238E27FC236}">
                <a16:creationId xmlns:a16="http://schemas.microsoft.com/office/drawing/2014/main" id="{7F10A8AF-CC46-4723-9F30-25AB404FF182}"/>
              </a:ext>
            </a:extLst>
          </p:cNvPr>
          <p:cNvCxnSpPr>
            <a:cxnSpLocks/>
            <a:endCxn id="117" idx="0"/>
          </p:cNvCxnSpPr>
          <p:nvPr/>
        </p:nvCxnSpPr>
        <p:spPr>
          <a:xfrm>
            <a:off x="1680691" y="3425937"/>
            <a:ext cx="1" cy="209097"/>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cxnSp>
        <p:nvCxnSpPr>
          <p:cNvPr id="136" name="Straight Connector 135">
            <a:extLst>
              <a:ext uri="{FF2B5EF4-FFF2-40B4-BE49-F238E27FC236}">
                <a16:creationId xmlns:a16="http://schemas.microsoft.com/office/drawing/2014/main" id="{ED77DBF7-D1B5-4A17-8A98-95365F3B7ADA}"/>
              </a:ext>
            </a:extLst>
          </p:cNvPr>
          <p:cNvCxnSpPr>
            <a:cxnSpLocks/>
          </p:cNvCxnSpPr>
          <p:nvPr/>
        </p:nvCxnSpPr>
        <p:spPr>
          <a:xfrm flipH="1">
            <a:off x="2946074" y="3032119"/>
            <a:ext cx="635" cy="577064"/>
          </a:xfrm>
          <a:prstGeom prst="line">
            <a:avLst/>
          </a:prstGeom>
          <a:noFill/>
          <a:ln w="25400" cap="flat" cmpd="sng" algn="ctr">
            <a:solidFill>
              <a:srgbClr val="FF9900"/>
            </a:solidFill>
            <a:prstDash val="sysDot"/>
          </a:ln>
          <a:effectLst>
            <a:outerShdw blurRad="40000" dist="20000" dir="5400000" rotWithShape="0">
              <a:srgbClr val="000000">
                <a:alpha val="38000"/>
              </a:srgbClr>
            </a:outerShdw>
          </a:effectLst>
        </p:spPr>
      </p:cxnSp>
      <p:sp>
        <p:nvSpPr>
          <p:cNvPr id="137" name="Rectangle 136">
            <a:extLst>
              <a:ext uri="{FF2B5EF4-FFF2-40B4-BE49-F238E27FC236}">
                <a16:creationId xmlns:a16="http://schemas.microsoft.com/office/drawing/2014/main" id="{5439384E-F267-4320-A129-3DDDC29A93C7}"/>
              </a:ext>
            </a:extLst>
          </p:cNvPr>
          <p:cNvSpPr/>
          <p:nvPr/>
        </p:nvSpPr>
        <p:spPr bwMode="auto">
          <a:xfrm>
            <a:off x="4222102" y="1116024"/>
            <a:ext cx="4233766" cy="3515765"/>
          </a:xfrm>
          <a:prstGeom prst="rect">
            <a:avLst/>
          </a:prstGeom>
          <a:noFill/>
          <a:ln w="25400" cap="flat" cmpd="sng" algn="ctr">
            <a:solidFill>
              <a:schemeClr val="accent3"/>
            </a:solidFill>
            <a:prstDash val="solid"/>
            <a:headEnd type="none" w="med" len="med"/>
            <a:tailEnd type="none" w="med" len="med"/>
          </a:ln>
          <a:effectLst/>
        </p:spPr>
        <p:txBody>
          <a:bodyPr rot="0" spcFirstLastPara="0" vertOverflow="overflow" horzOverflow="overflow" vert="horz" wrap="square" lIns="114300" tIns="91440" rIns="114300" bIns="91440" numCol="1" spcCol="0" rtlCol="0" fromWordArt="0" anchor="ctr" anchorCtr="0" forceAA="0" compatLnSpc="1">
            <a:prstTxWarp prst="textNoShape">
              <a:avLst/>
            </a:prstTxWarp>
            <a:noAutofit/>
          </a:bodyPr>
          <a:lstStyle/>
          <a:p>
            <a:pPr algn="ctr" defTabSz="582795">
              <a:lnSpc>
                <a:spcPct val="90000"/>
              </a:lnSpc>
              <a:defRPr/>
            </a:pPr>
            <a:endParaRPr lang="en-US" sz="1500" kern="0" dirty="0">
              <a:solidFill>
                <a:srgbClr val="FFFFFF"/>
              </a:solidFill>
              <a:latin typeface="Amazon Ember"/>
              <a:ea typeface="Segoe UI" pitchFamily="34" charset="0"/>
              <a:cs typeface="Segoe UI" pitchFamily="34" charset="0"/>
            </a:endParaRPr>
          </a:p>
        </p:txBody>
      </p:sp>
      <p:sp>
        <p:nvSpPr>
          <p:cNvPr id="139" name="TextBox 138">
            <a:extLst>
              <a:ext uri="{FF2B5EF4-FFF2-40B4-BE49-F238E27FC236}">
                <a16:creationId xmlns:a16="http://schemas.microsoft.com/office/drawing/2014/main" id="{526FE9EE-A6D6-48C9-BEF4-5871DFC78A8D}"/>
              </a:ext>
            </a:extLst>
          </p:cNvPr>
          <p:cNvSpPr txBox="1"/>
          <p:nvPr/>
        </p:nvSpPr>
        <p:spPr>
          <a:xfrm>
            <a:off x="4350398" y="1234486"/>
            <a:ext cx="3953847" cy="477054"/>
          </a:xfrm>
          <a:prstGeom prst="rect">
            <a:avLst/>
          </a:prstGeom>
          <a:noFill/>
        </p:spPr>
        <p:txBody>
          <a:bodyPr wrap="square" rtlCol="0">
            <a:spAutoFit/>
          </a:bodyPr>
          <a:lstStyle/>
          <a:p>
            <a:pPr algn="ctr"/>
            <a:r>
              <a:rPr lang="en-US" sz="2500" b="1" dirty="0">
                <a:ln w="0"/>
                <a:solidFill>
                  <a:schemeClr val="accent3"/>
                </a:solidFill>
                <a:latin typeface="Amazon Ember Light" panose="020B0403020204020204" pitchFamily="34" charset="0"/>
                <a:ea typeface="Amazon Ember Light" panose="020B0403020204020204" pitchFamily="34" charset="0"/>
                <a:cs typeface="Amazon Ember Light" panose="020B0403020204020204" pitchFamily="34" charset="0"/>
              </a:rPr>
              <a:t>Feature Categories</a:t>
            </a:r>
          </a:p>
        </p:txBody>
      </p:sp>
      <p:pic>
        <p:nvPicPr>
          <p:cNvPr id="140" name="Graphic 123">
            <a:extLst>
              <a:ext uri="{FF2B5EF4-FFF2-40B4-BE49-F238E27FC236}">
                <a16:creationId xmlns:a16="http://schemas.microsoft.com/office/drawing/2014/main" id="{BFB6E545-3345-4DD1-9862-65C0B79364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49584" y="2045397"/>
            <a:ext cx="285750" cy="285750"/>
          </a:xfrm>
          <a:prstGeom prst="rect">
            <a:avLst/>
          </a:prstGeom>
        </p:spPr>
      </p:pic>
      <p:pic>
        <p:nvPicPr>
          <p:cNvPr id="141" name="Graphic 125">
            <a:extLst>
              <a:ext uri="{FF2B5EF4-FFF2-40B4-BE49-F238E27FC236}">
                <a16:creationId xmlns:a16="http://schemas.microsoft.com/office/drawing/2014/main" id="{D67C7372-2D96-4981-A39A-D2BBEA2DB6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49584" y="2403363"/>
            <a:ext cx="285750" cy="285750"/>
          </a:xfrm>
          <a:prstGeom prst="rect">
            <a:avLst/>
          </a:prstGeom>
        </p:spPr>
      </p:pic>
      <p:pic>
        <p:nvPicPr>
          <p:cNvPr id="142" name="Graphic 127">
            <a:extLst>
              <a:ext uri="{FF2B5EF4-FFF2-40B4-BE49-F238E27FC236}">
                <a16:creationId xmlns:a16="http://schemas.microsoft.com/office/drawing/2014/main" id="{FCC4D0EF-35F8-4F88-A0A0-9BA8A8285C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49584" y="2758133"/>
            <a:ext cx="285750" cy="285750"/>
          </a:xfrm>
          <a:prstGeom prst="rect">
            <a:avLst/>
          </a:prstGeom>
        </p:spPr>
      </p:pic>
      <p:pic>
        <p:nvPicPr>
          <p:cNvPr id="143" name="Graphic 129">
            <a:extLst>
              <a:ext uri="{FF2B5EF4-FFF2-40B4-BE49-F238E27FC236}">
                <a16:creationId xmlns:a16="http://schemas.microsoft.com/office/drawing/2014/main" id="{473B3A70-D1C4-4433-8A0D-22EEF9751CA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52666" y="3116896"/>
            <a:ext cx="285750" cy="285750"/>
          </a:xfrm>
          <a:prstGeom prst="rect">
            <a:avLst/>
          </a:prstGeom>
        </p:spPr>
      </p:pic>
      <p:sp>
        <p:nvSpPr>
          <p:cNvPr id="144" name="TextBox 143">
            <a:extLst>
              <a:ext uri="{FF2B5EF4-FFF2-40B4-BE49-F238E27FC236}">
                <a16:creationId xmlns:a16="http://schemas.microsoft.com/office/drawing/2014/main" id="{3E53D8CF-9DF7-4E02-8125-EF05B67D0B65}"/>
              </a:ext>
            </a:extLst>
          </p:cNvPr>
          <p:cNvSpPr txBox="1"/>
          <p:nvPr/>
        </p:nvSpPr>
        <p:spPr>
          <a:xfrm>
            <a:off x="4694571" y="1895446"/>
            <a:ext cx="1842695" cy="1918217"/>
          </a:xfrm>
          <a:prstGeom prst="rect">
            <a:avLst/>
          </a:prstGeom>
          <a:noFill/>
        </p:spPr>
        <p:txBody>
          <a:bodyPr wrap="square" lIns="114300" tIns="91440" rIns="114300" bIns="91440" rtlCol="0">
            <a:spAutoFit/>
          </a:bodyPr>
          <a:lstStyle/>
          <a:p>
            <a:pPr>
              <a:lnSpc>
                <a:spcPct val="185000"/>
              </a:lnSpc>
            </a:pPr>
            <a:r>
              <a:rPr lang="en-US" sz="1250" dirty="0">
                <a:gradFill>
                  <a:gsLst>
                    <a:gs pos="2917">
                      <a:srgbClr val="FFFFFF"/>
                    </a:gs>
                    <a:gs pos="30000">
                      <a:srgbClr val="FFFFFF"/>
                    </a:gs>
                  </a:gsLst>
                  <a:lin ang="5400000" scaled="0"/>
                </a:gradFill>
                <a:latin typeface="Amazon Ember"/>
              </a:rPr>
              <a:t>Authentication</a:t>
            </a:r>
          </a:p>
          <a:p>
            <a:pPr>
              <a:lnSpc>
                <a:spcPct val="185000"/>
              </a:lnSpc>
            </a:pPr>
            <a:r>
              <a:rPr lang="en-US" sz="1250" dirty="0">
                <a:gradFill>
                  <a:gsLst>
                    <a:gs pos="2917">
                      <a:srgbClr val="FFFFFF"/>
                    </a:gs>
                    <a:gs pos="30000">
                      <a:srgbClr val="FFFFFF"/>
                    </a:gs>
                  </a:gsLst>
                  <a:lin ang="5400000" scaled="0"/>
                </a:gradFill>
                <a:latin typeface="Amazon Ember"/>
              </a:rPr>
              <a:t>DataStore</a:t>
            </a:r>
          </a:p>
          <a:p>
            <a:pPr>
              <a:lnSpc>
                <a:spcPct val="185000"/>
              </a:lnSpc>
            </a:pPr>
            <a:r>
              <a:rPr lang="en-US" sz="1250" dirty="0">
                <a:gradFill>
                  <a:gsLst>
                    <a:gs pos="2917">
                      <a:srgbClr val="FFFFFF"/>
                    </a:gs>
                    <a:gs pos="30000">
                      <a:srgbClr val="FFFFFF"/>
                    </a:gs>
                  </a:gsLst>
                  <a:lin ang="5400000" scaled="0"/>
                </a:gradFill>
                <a:latin typeface="Amazon Ember"/>
              </a:rPr>
              <a:t>Storage</a:t>
            </a:r>
          </a:p>
          <a:p>
            <a:pPr>
              <a:lnSpc>
                <a:spcPct val="185000"/>
              </a:lnSpc>
            </a:pPr>
            <a:r>
              <a:rPr lang="en-US" sz="1250" dirty="0">
                <a:gradFill>
                  <a:gsLst>
                    <a:gs pos="2917">
                      <a:srgbClr val="FFFFFF"/>
                    </a:gs>
                    <a:gs pos="30000">
                      <a:srgbClr val="FFFFFF"/>
                    </a:gs>
                  </a:gsLst>
                  <a:lin ang="5400000" scaled="0"/>
                </a:gradFill>
                <a:latin typeface="Amazon Ember"/>
              </a:rPr>
              <a:t>API (GraphQL &amp; REST)</a:t>
            </a:r>
          </a:p>
          <a:p>
            <a:pPr>
              <a:lnSpc>
                <a:spcPct val="185000"/>
              </a:lnSpc>
            </a:pPr>
            <a:r>
              <a:rPr lang="en-US" sz="1250" dirty="0">
                <a:gradFill>
                  <a:gsLst>
                    <a:gs pos="2917">
                      <a:srgbClr val="FFFFFF"/>
                    </a:gs>
                    <a:gs pos="30000">
                      <a:srgbClr val="FFFFFF"/>
                    </a:gs>
                  </a:gsLst>
                  <a:lin ang="5400000" scaled="0"/>
                </a:gradFill>
                <a:latin typeface="Amazon Ember"/>
              </a:rPr>
              <a:t>Functions</a:t>
            </a:r>
          </a:p>
        </p:txBody>
      </p:sp>
      <p:pic>
        <p:nvPicPr>
          <p:cNvPr id="145" name="Graphic 132">
            <a:extLst>
              <a:ext uri="{FF2B5EF4-FFF2-40B4-BE49-F238E27FC236}">
                <a16:creationId xmlns:a16="http://schemas.microsoft.com/office/drawing/2014/main" id="{86E9AF86-D3B9-4B19-8951-171597991FD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49893" y="3474862"/>
            <a:ext cx="285750" cy="285750"/>
          </a:xfrm>
          <a:prstGeom prst="rect">
            <a:avLst/>
          </a:prstGeom>
        </p:spPr>
      </p:pic>
      <p:sp>
        <p:nvSpPr>
          <p:cNvPr id="147" name="TextBox 146">
            <a:extLst>
              <a:ext uri="{FF2B5EF4-FFF2-40B4-BE49-F238E27FC236}">
                <a16:creationId xmlns:a16="http://schemas.microsoft.com/office/drawing/2014/main" id="{61CE139C-F2DE-40AB-B134-D06BA0E1B204}"/>
              </a:ext>
            </a:extLst>
          </p:cNvPr>
          <p:cNvSpPr txBox="1"/>
          <p:nvPr/>
        </p:nvSpPr>
        <p:spPr>
          <a:xfrm>
            <a:off x="7009631" y="1885878"/>
            <a:ext cx="1446237" cy="1918217"/>
          </a:xfrm>
          <a:prstGeom prst="rect">
            <a:avLst/>
          </a:prstGeom>
          <a:noFill/>
        </p:spPr>
        <p:txBody>
          <a:bodyPr wrap="square" lIns="114300" tIns="91440" rIns="114300" bIns="91440" rtlCol="0">
            <a:spAutoFit/>
          </a:bodyPr>
          <a:lstStyle/>
          <a:p>
            <a:pPr>
              <a:lnSpc>
                <a:spcPct val="185000"/>
              </a:lnSpc>
            </a:pPr>
            <a:r>
              <a:rPr lang="en-US" sz="1250" dirty="0">
                <a:gradFill>
                  <a:gsLst>
                    <a:gs pos="2917">
                      <a:srgbClr val="FFFFFF"/>
                    </a:gs>
                    <a:gs pos="30000">
                      <a:srgbClr val="FFFFFF"/>
                    </a:gs>
                  </a:gsLst>
                  <a:lin ang="5400000" scaled="0"/>
                </a:gradFill>
                <a:latin typeface="Amazon Ember"/>
              </a:rPr>
              <a:t>Analytics</a:t>
            </a:r>
          </a:p>
          <a:p>
            <a:pPr>
              <a:lnSpc>
                <a:spcPct val="185000"/>
              </a:lnSpc>
            </a:pPr>
            <a:r>
              <a:rPr lang="en-US" sz="1250" dirty="0">
                <a:gradFill>
                  <a:gsLst>
                    <a:gs pos="2917">
                      <a:srgbClr val="FFFFFF"/>
                    </a:gs>
                    <a:gs pos="30000">
                      <a:srgbClr val="FFFFFF"/>
                    </a:gs>
                  </a:gsLst>
                  <a:lin ang="5400000" scaled="0"/>
                </a:gradFill>
                <a:latin typeface="Amazon Ember"/>
              </a:rPr>
              <a:t>PubSub</a:t>
            </a:r>
          </a:p>
          <a:p>
            <a:pPr>
              <a:lnSpc>
                <a:spcPct val="185000"/>
              </a:lnSpc>
            </a:pPr>
            <a:r>
              <a:rPr lang="en-US" sz="1250" dirty="0">
                <a:gradFill>
                  <a:gsLst>
                    <a:gs pos="2917">
                      <a:srgbClr val="FFFFFF"/>
                    </a:gs>
                    <a:gs pos="30000">
                      <a:srgbClr val="FFFFFF"/>
                    </a:gs>
                  </a:gsLst>
                  <a:lin ang="5400000" scaled="0"/>
                </a:gradFill>
                <a:latin typeface="Amazon Ember"/>
              </a:rPr>
              <a:t>Predictions</a:t>
            </a:r>
          </a:p>
          <a:p>
            <a:pPr>
              <a:lnSpc>
                <a:spcPct val="185000"/>
              </a:lnSpc>
            </a:pPr>
            <a:r>
              <a:rPr lang="en-US" sz="1250" dirty="0">
                <a:gradFill>
                  <a:gsLst>
                    <a:gs pos="2917">
                      <a:srgbClr val="FFFFFF"/>
                    </a:gs>
                    <a:gs pos="30000">
                      <a:srgbClr val="FFFFFF"/>
                    </a:gs>
                  </a:gsLst>
                  <a:lin ang="5400000" scaled="0"/>
                </a:gradFill>
                <a:latin typeface="Amazon Ember"/>
              </a:rPr>
              <a:t>Interactions</a:t>
            </a:r>
          </a:p>
          <a:p>
            <a:pPr>
              <a:lnSpc>
                <a:spcPct val="185000"/>
              </a:lnSpc>
            </a:pPr>
            <a:r>
              <a:rPr lang="en-US" sz="1250" dirty="0">
                <a:gradFill>
                  <a:gsLst>
                    <a:gs pos="2917">
                      <a:srgbClr val="FFFFFF"/>
                    </a:gs>
                    <a:gs pos="30000">
                      <a:srgbClr val="FFFFFF"/>
                    </a:gs>
                  </a:gsLst>
                  <a:lin ang="5400000" scaled="0"/>
                </a:gradFill>
                <a:latin typeface="Amazon Ember"/>
              </a:rPr>
              <a:t>Notifications</a:t>
            </a:r>
          </a:p>
        </p:txBody>
      </p:sp>
      <p:pic>
        <p:nvPicPr>
          <p:cNvPr id="148" name="Graphic 156">
            <a:extLst>
              <a:ext uri="{FF2B5EF4-FFF2-40B4-BE49-F238E27FC236}">
                <a16:creationId xmlns:a16="http://schemas.microsoft.com/office/drawing/2014/main" id="{659E5D20-06F9-4732-8CE6-F85BFB6697C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766560" y="2034321"/>
            <a:ext cx="285750" cy="285750"/>
          </a:xfrm>
          <a:prstGeom prst="rect">
            <a:avLst/>
          </a:prstGeom>
        </p:spPr>
      </p:pic>
      <p:pic>
        <p:nvPicPr>
          <p:cNvPr id="149" name="Graphic 158">
            <a:extLst>
              <a:ext uri="{FF2B5EF4-FFF2-40B4-BE49-F238E27FC236}">
                <a16:creationId xmlns:a16="http://schemas.microsoft.com/office/drawing/2014/main" id="{95584E60-E95B-4E99-879B-6B7B0FB0812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766560" y="2394366"/>
            <a:ext cx="285750" cy="285750"/>
          </a:xfrm>
          <a:prstGeom prst="rect">
            <a:avLst/>
          </a:prstGeom>
        </p:spPr>
      </p:pic>
      <p:pic>
        <p:nvPicPr>
          <p:cNvPr id="151" name="Graphic 160">
            <a:extLst>
              <a:ext uri="{FF2B5EF4-FFF2-40B4-BE49-F238E27FC236}">
                <a16:creationId xmlns:a16="http://schemas.microsoft.com/office/drawing/2014/main" id="{90464762-FEB1-4919-84D8-8910939CBF5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766560" y="2731551"/>
            <a:ext cx="285750" cy="285750"/>
          </a:xfrm>
          <a:prstGeom prst="rect">
            <a:avLst/>
          </a:prstGeom>
        </p:spPr>
      </p:pic>
      <p:pic>
        <p:nvPicPr>
          <p:cNvPr id="152" name="Graphic 162">
            <a:extLst>
              <a:ext uri="{FF2B5EF4-FFF2-40B4-BE49-F238E27FC236}">
                <a16:creationId xmlns:a16="http://schemas.microsoft.com/office/drawing/2014/main" id="{C4B3453A-2295-4AE4-9503-4D3258601C0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766560" y="3108741"/>
            <a:ext cx="285750" cy="285750"/>
          </a:xfrm>
          <a:prstGeom prst="rect">
            <a:avLst/>
          </a:prstGeom>
        </p:spPr>
      </p:pic>
      <p:pic>
        <p:nvPicPr>
          <p:cNvPr id="153" name="Graphic 164">
            <a:extLst>
              <a:ext uri="{FF2B5EF4-FFF2-40B4-BE49-F238E27FC236}">
                <a16:creationId xmlns:a16="http://schemas.microsoft.com/office/drawing/2014/main" id="{0BED4D04-C98B-4E6A-9AD5-5BDC98F6852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766560" y="3463071"/>
            <a:ext cx="285750" cy="285750"/>
          </a:xfrm>
          <a:prstGeom prst="rect">
            <a:avLst/>
          </a:prstGeom>
        </p:spPr>
      </p:pic>
      <p:sp>
        <p:nvSpPr>
          <p:cNvPr id="154" name="TextBox 153">
            <a:extLst>
              <a:ext uri="{FF2B5EF4-FFF2-40B4-BE49-F238E27FC236}">
                <a16:creationId xmlns:a16="http://schemas.microsoft.com/office/drawing/2014/main" id="{9CABC033-77B5-43FB-8FE5-E63312434AC5}"/>
              </a:ext>
            </a:extLst>
          </p:cNvPr>
          <p:cNvSpPr txBox="1"/>
          <p:nvPr/>
        </p:nvSpPr>
        <p:spPr>
          <a:xfrm>
            <a:off x="4231264" y="4161891"/>
            <a:ext cx="4224603" cy="461665"/>
          </a:xfrm>
          <a:prstGeom prst="rect">
            <a:avLst/>
          </a:prstGeom>
          <a:noFill/>
        </p:spPr>
        <p:txBody>
          <a:bodyPr wrap="square" lIns="114300" tIns="91440" rIns="114300" bIns="91440" rtlCol="0">
            <a:spAutoFit/>
          </a:bodyPr>
          <a:lstStyle/>
          <a:p>
            <a:pPr algn="ctr">
              <a:lnSpc>
                <a:spcPct val="90000"/>
              </a:lnSpc>
              <a:spcAft>
                <a:spcPts val="1125"/>
              </a:spcAft>
            </a:pPr>
            <a:r>
              <a:rPr lang="en-US" sz="1000" i="1" dirty="0">
                <a:gradFill>
                  <a:gsLst>
                    <a:gs pos="2917">
                      <a:srgbClr val="FFFFFF"/>
                    </a:gs>
                    <a:gs pos="30000">
                      <a:srgbClr val="FFFFFF"/>
                    </a:gs>
                  </a:gsLst>
                  <a:lin ang="5400000" scaled="0"/>
                </a:gradFill>
                <a:latin typeface="Amazon Ember"/>
              </a:rPr>
              <a:t>Powered by AWS services such as</a:t>
            </a:r>
            <a:br>
              <a:rPr lang="en-US" sz="1000" i="1" dirty="0">
                <a:gradFill>
                  <a:gsLst>
                    <a:gs pos="2917">
                      <a:srgbClr val="FFFFFF"/>
                    </a:gs>
                    <a:gs pos="30000">
                      <a:srgbClr val="FFFFFF"/>
                    </a:gs>
                  </a:gsLst>
                  <a:lin ang="5400000" scaled="0"/>
                </a:gradFill>
                <a:latin typeface="Amazon Ember"/>
              </a:rPr>
            </a:br>
            <a:r>
              <a:rPr lang="en-US" sz="1000" i="1" dirty="0">
                <a:gradFill>
                  <a:gsLst>
                    <a:gs pos="2917">
                      <a:srgbClr val="FFFFFF"/>
                    </a:gs>
                    <a:gs pos="30000">
                      <a:srgbClr val="FFFFFF"/>
                    </a:gs>
                  </a:gsLst>
                  <a:lin ang="5400000" scaled="0"/>
                </a:gradFill>
                <a:latin typeface="Amazon Ember"/>
              </a:rPr>
              <a:t>AWS AppSync (GraphQL API) and Amazon Cognito (Authentication)</a:t>
            </a:r>
          </a:p>
        </p:txBody>
      </p:sp>
    </p:spTree>
    <p:custDataLst>
      <p:tags r:id="rId1"/>
    </p:custDataLst>
    <p:extLst>
      <p:ext uri="{BB962C8B-B14F-4D97-AF65-F5344CB8AC3E}">
        <p14:creationId xmlns:p14="http://schemas.microsoft.com/office/powerpoint/2010/main" val="1636198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par>
                                <p:cTn id="17" presetID="10" presetClass="entr" presetSubtype="0" fill="hold"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par>
                                <p:cTn id="20" presetID="10" presetClass="entr" presetSubtype="0" fill="hold"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500"/>
                                        <p:tgtEl>
                                          <p:spTgt spid="127"/>
                                        </p:tgtEl>
                                      </p:cBhvr>
                                    </p:animEffect>
                                  </p:childTnLst>
                                </p:cTn>
                              </p:par>
                              <p:par>
                                <p:cTn id="26" presetID="10" presetClass="entr" presetSubtype="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500"/>
                                        <p:tgtEl>
                                          <p:spTgt spid="129"/>
                                        </p:tgtEl>
                                      </p:cBhvr>
                                    </p:animEffect>
                                  </p:childTnLst>
                                </p:cTn>
                              </p:par>
                              <p:par>
                                <p:cTn id="29" presetID="10" presetClass="entr" presetSubtype="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animEffect transition="in" filter="fade">
                                      <p:cBhvr>
                                        <p:cTn id="31" dur="500"/>
                                        <p:tgtEl>
                                          <p:spTgt spid="132"/>
                                        </p:tgtEl>
                                      </p:cBhvr>
                                    </p:animEffect>
                                  </p:childTnLst>
                                </p:cTn>
                              </p:par>
                              <p:par>
                                <p:cTn id="32" presetID="10" presetClass="entr" presetSubtype="0" fill="hold" nodeType="with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nodeType="with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500"/>
                                        <p:tgtEl>
                                          <p:spTgt spid="135"/>
                                        </p:tgtEl>
                                      </p:cBhvr>
                                    </p:animEffect>
                                  </p:childTnLst>
                                </p:cTn>
                              </p:par>
                              <p:par>
                                <p:cTn id="38" presetID="10" presetClass="entr" presetSubtype="0" fill="hold" nodeType="with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fade">
                                      <p:cBhvr>
                                        <p:cTn id="40" dur="500"/>
                                        <p:tgtEl>
                                          <p:spTgt spid="1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7"/>
                                        </p:tgtEl>
                                        <p:attrNameLst>
                                          <p:attrName>style.visibility</p:attrName>
                                        </p:attrNameLst>
                                      </p:cBhvr>
                                      <p:to>
                                        <p:strVal val="visible"/>
                                      </p:to>
                                    </p:set>
                                    <p:animEffect transition="in" filter="fade">
                                      <p:cBhvr>
                                        <p:cTn id="45" dur="500"/>
                                        <p:tgtEl>
                                          <p:spTgt spid="1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9"/>
                                        </p:tgtEl>
                                        <p:attrNameLst>
                                          <p:attrName>style.visibility</p:attrName>
                                        </p:attrNameLst>
                                      </p:cBhvr>
                                      <p:to>
                                        <p:strVal val="visible"/>
                                      </p:to>
                                    </p:set>
                                    <p:animEffect transition="in" filter="fade">
                                      <p:cBhvr>
                                        <p:cTn id="48" dur="500"/>
                                        <p:tgtEl>
                                          <p:spTgt spid="139"/>
                                        </p:tgtEl>
                                      </p:cBhvr>
                                    </p:animEffect>
                                  </p:childTnLst>
                                </p:cTn>
                              </p:par>
                              <p:par>
                                <p:cTn id="49" presetID="10" presetClass="entr" presetSubtype="0" fill="hold" nodeType="with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fade">
                                      <p:cBhvr>
                                        <p:cTn id="51" dur="500"/>
                                        <p:tgtEl>
                                          <p:spTgt spid="140"/>
                                        </p:tgtEl>
                                      </p:cBhvr>
                                    </p:animEffect>
                                  </p:childTnLst>
                                </p:cTn>
                              </p:par>
                              <p:par>
                                <p:cTn id="52" presetID="10" presetClass="entr" presetSubtype="0" fill="hold" nodeType="with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fade">
                                      <p:cBhvr>
                                        <p:cTn id="54" dur="500"/>
                                        <p:tgtEl>
                                          <p:spTgt spid="141"/>
                                        </p:tgtEl>
                                      </p:cBhvr>
                                    </p:animEffect>
                                  </p:childTnLst>
                                </p:cTn>
                              </p:par>
                              <p:par>
                                <p:cTn id="55" presetID="10" presetClass="entr" presetSubtype="0" fill="hold" nodeType="with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fade">
                                      <p:cBhvr>
                                        <p:cTn id="57" dur="500"/>
                                        <p:tgtEl>
                                          <p:spTgt spid="142"/>
                                        </p:tgtEl>
                                      </p:cBhvr>
                                    </p:animEffect>
                                  </p:childTnLst>
                                </p:cTn>
                              </p:par>
                              <p:par>
                                <p:cTn id="58" presetID="10" presetClass="entr" presetSubtype="0" fill="hold" nodeType="withEffect">
                                  <p:stCondLst>
                                    <p:cond delay="0"/>
                                  </p:stCondLst>
                                  <p:childTnLst>
                                    <p:set>
                                      <p:cBhvr>
                                        <p:cTn id="59" dur="1" fill="hold">
                                          <p:stCondLst>
                                            <p:cond delay="0"/>
                                          </p:stCondLst>
                                        </p:cTn>
                                        <p:tgtEl>
                                          <p:spTgt spid="143"/>
                                        </p:tgtEl>
                                        <p:attrNameLst>
                                          <p:attrName>style.visibility</p:attrName>
                                        </p:attrNameLst>
                                      </p:cBhvr>
                                      <p:to>
                                        <p:strVal val="visible"/>
                                      </p:to>
                                    </p:set>
                                    <p:animEffect transition="in" filter="fade">
                                      <p:cBhvr>
                                        <p:cTn id="60" dur="500"/>
                                        <p:tgtEl>
                                          <p:spTgt spid="1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4"/>
                                        </p:tgtEl>
                                        <p:attrNameLst>
                                          <p:attrName>style.visibility</p:attrName>
                                        </p:attrNameLst>
                                      </p:cBhvr>
                                      <p:to>
                                        <p:strVal val="visible"/>
                                      </p:to>
                                    </p:set>
                                    <p:animEffect transition="in" filter="fade">
                                      <p:cBhvr>
                                        <p:cTn id="63" dur="500"/>
                                        <p:tgtEl>
                                          <p:spTgt spid="144"/>
                                        </p:tgtEl>
                                      </p:cBhvr>
                                    </p:animEffect>
                                  </p:childTnLst>
                                </p:cTn>
                              </p:par>
                              <p:par>
                                <p:cTn id="64" presetID="10" presetClass="entr" presetSubtype="0" fill="hold" nodeType="withEffect">
                                  <p:stCondLst>
                                    <p:cond delay="0"/>
                                  </p:stCondLst>
                                  <p:childTnLst>
                                    <p:set>
                                      <p:cBhvr>
                                        <p:cTn id="65" dur="1" fill="hold">
                                          <p:stCondLst>
                                            <p:cond delay="0"/>
                                          </p:stCondLst>
                                        </p:cTn>
                                        <p:tgtEl>
                                          <p:spTgt spid="145"/>
                                        </p:tgtEl>
                                        <p:attrNameLst>
                                          <p:attrName>style.visibility</p:attrName>
                                        </p:attrNameLst>
                                      </p:cBhvr>
                                      <p:to>
                                        <p:strVal val="visible"/>
                                      </p:to>
                                    </p:set>
                                    <p:animEffect transition="in" filter="fade">
                                      <p:cBhvr>
                                        <p:cTn id="66" dur="500"/>
                                        <p:tgtEl>
                                          <p:spTgt spid="1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7"/>
                                        </p:tgtEl>
                                        <p:attrNameLst>
                                          <p:attrName>style.visibility</p:attrName>
                                        </p:attrNameLst>
                                      </p:cBhvr>
                                      <p:to>
                                        <p:strVal val="visible"/>
                                      </p:to>
                                    </p:set>
                                    <p:animEffect transition="in" filter="fade">
                                      <p:cBhvr>
                                        <p:cTn id="69" dur="500"/>
                                        <p:tgtEl>
                                          <p:spTgt spid="147"/>
                                        </p:tgtEl>
                                      </p:cBhvr>
                                    </p:animEffect>
                                  </p:childTnLst>
                                </p:cTn>
                              </p:par>
                              <p:par>
                                <p:cTn id="70" presetID="10" presetClass="entr" presetSubtype="0" fill="hold" nodeType="withEffect">
                                  <p:stCondLst>
                                    <p:cond delay="0"/>
                                  </p:stCondLst>
                                  <p:childTnLst>
                                    <p:set>
                                      <p:cBhvr>
                                        <p:cTn id="71" dur="1" fill="hold">
                                          <p:stCondLst>
                                            <p:cond delay="0"/>
                                          </p:stCondLst>
                                        </p:cTn>
                                        <p:tgtEl>
                                          <p:spTgt spid="148"/>
                                        </p:tgtEl>
                                        <p:attrNameLst>
                                          <p:attrName>style.visibility</p:attrName>
                                        </p:attrNameLst>
                                      </p:cBhvr>
                                      <p:to>
                                        <p:strVal val="visible"/>
                                      </p:to>
                                    </p:set>
                                    <p:animEffect transition="in" filter="fade">
                                      <p:cBhvr>
                                        <p:cTn id="72" dur="500"/>
                                        <p:tgtEl>
                                          <p:spTgt spid="148"/>
                                        </p:tgtEl>
                                      </p:cBhvr>
                                    </p:animEffect>
                                  </p:childTnLst>
                                </p:cTn>
                              </p:par>
                              <p:par>
                                <p:cTn id="73" presetID="10" presetClass="entr" presetSubtype="0" fill="hold"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500"/>
                                        <p:tgtEl>
                                          <p:spTgt spid="149"/>
                                        </p:tgtEl>
                                      </p:cBhvr>
                                    </p:animEffect>
                                  </p:childTnLst>
                                </p:cTn>
                              </p:par>
                              <p:par>
                                <p:cTn id="76" presetID="10" presetClass="entr" presetSubtype="0" fill="hold" nodeType="withEffect">
                                  <p:stCondLst>
                                    <p:cond delay="0"/>
                                  </p:stCondLst>
                                  <p:childTnLst>
                                    <p:set>
                                      <p:cBhvr>
                                        <p:cTn id="77" dur="1" fill="hold">
                                          <p:stCondLst>
                                            <p:cond delay="0"/>
                                          </p:stCondLst>
                                        </p:cTn>
                                        <p:tgtEl>
                                          <p:spTgt spid="151"/>
                                        </p:tgtEl>
                                        <p:attrNameLst>
                                          <p:attrName>style.visibility</p:attrName>
                                        </p:attrNameLst>
                                      </p:cBhvr>
                                      <p:to>
                                        <p:strVal val="visible"/>
                                      </p:to>
                                    </p:set>
                                    <p:animEffect transition="in" filter="fade">
                                      <p:cBhvr>
                                        <p:cTn id="78" dur="500"/>
                                        <p:tgtEl>
                                          <p:spTgt spid="151"/>
                                        </p:tgtEl>
                                      </p:cBhvr>
                                    </p:animEffect>
                                  </p:childTnLst>
                                </p:cTn>
                              </p:par>
                              <p:par>
                                <p:cTn id="79" presetID="10" presetClass="entr" presetSubtype="0" fill="hold" nodeType="withEffect">
                                  <p:stCondLst>
                                    <p:cond delay="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par>
                                <p:cTn id="82" presetID="10" presetClass="entr" presetSubtype="0" fill="hold" nodeType="withEffect">
                                  <p:stCondLst>
                                    <p:cond delay="0"/>
                                  </p:stCondLst>
                                  <p:childTnLst>
                                    <p:set>
                                      <p:cBhvr>
                                        <p:cTn id="83" dur="1" fill="hold">
                                          <p:stCondLst>
                                            <p:cond delay="0"/>
                                          </p:stCondLst>
                                        </p:cTn>
                                        <p:tgtEl>
                                          <p:spTgt spid="153"/>
                                        </p:tgtEl>
                                        <p:attrNameLst>
                                          <p:attrName>style.visibility</p:attrName>
                                        </p:attrNameLst>
                                      </p:cBhvr>
                                      <p:to>
                                        <p:strVal val="visible"/>
                                      </p:to>
                                    </p:set>
                                    <p:animEffect transition="in" filter="fade">
                                      <p:cBhvr>
                                        <p:cTn id="84" dur="500"/>
                                        <p:tgtEl>
                                          <p:spTgt spid="15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27" grpId="0"/>
      <p:bldP spid="137" grpId="0" animBg="1"/>
      <p:bldP spid="139" grpId="0"/>
      <p:bldP spid="144" grpId="0"/>
      <p:bldP spid="147" grpId="0"/>
      <p:bldP spid="15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
</p:tagLst>
</file>

<file path=ppt/theme/theme1.xml><?xml version="1.0" encoding="utf-8"?>
<a:theme xmlns:a="http://schemas.openxmlformats.org/drawingml/2006/main" name="DeckTemplate-AWS">
  <a:themeElements>
    <a:clrScheme name="AWS extended color">
      <a:dk1>
        <a:srgbClr val="002D43"/>
      </a:dk1>
      <a:lt1>
        <a:srgbClr val="FFFFFF"/>
      </a:lt1>
      <a:dk2>
        <a:srgbClr val="002D43"/>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artnerCast_Template_Dark_Background" id="{1CAC56C5-A578-C444-9E81-E1AD59163E64}" vid="{30F48AB7-6487-0B47-93A9-D2B3D477F68A}"/>
    </a:ext>
  </a:extLst>
</a:theme>
</file>

<file path=ppt/theme/theme2.xml><?xml version="1.0" encoding="utf-8"?>
<a:theme xmlns:a="http://schemas.openxmlformats.org/drawingml/2006/main" name="DeckTemplate-TrainingandCertification">
  <a:themeElements>
    <a:clrScheme name="AWS T&amp;C Brand Temps">
      <a:dk1>
        <a:srgbClr val="232F3E"/>
      </a:dk1>
      <a:lt1>
        <a:srgbClr val="FFFFFF"/>
      </a:lt1>
      <a:dk2>
        <a:srgbClr val="36C2B3"/>
      </a:dk2>
      <a:lt2>
        <a:srgbClr val="232F3E"/>
      </a:lt2>
      <a:accent1>
        <a:srgbClr val="36C2B3"/>
      </a:accent1>
      <a:accent2>
        <a:srgbClr val="232F3E"/>
      </a:accent2>
      <a:accent3>
        <a:srgbClr val="D5DBDB"/>
      </a:accent3>
      <a:accent4>
        <a:srgbClr val="4D27AA"/>
      </a:accent4>
      <a:accent5>
        <a:srgbClr val="1CC9F7"/>
      </a:accent5>
      <a:accent6>
        <a:srgbClr val="E617E6"/>
      </a:accent6>
      <a:hlink>
        <a:srgbClr val="FF990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artnerCast_Template_Dark_Background" id="{1CAC56C5-A578-C444-9E81-E1AD59163E64}" vid="{CD5AFEE3-BBD8-A247-AD98-CE3C3C392E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rtnerCast_Template_Dark_Background" id="{1CAC56C5-A578-C444-9E81-E1AD59163E64}" vid="{14398E07-33B5-7648-AF5D-975C2A466CC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18508</TotalTime>
  <Words>1431</Words>
  <Application>Microsoft Macintosh PowerPoint</Application>
  <PresentationFormat>On-screen Show (16:9)</PresentationFormat>
  <Paragraphs>245</Paragraphs>
  <Slides>25</Slides>
  <Notes>11</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0</vt:i4>
      </vt:variant>
      <vt:variant>
        <vt:lpstr>Slide Titles</vt:lpstr>
      </vt:variant>
      <vt:variant>
        <vt:i4>25</vt:i4>
      </vt:variant>
    </vt:vector>
  </HeadingPairs>
  <TitlesOfParts>
    <vt:vector size="39" baseType="lpstr">
      <vt:lpstr>Amazon Ember</vt:lpstr>
      <vt:lpstr>Amazon Ember Heavy</vt:lpstr>
      <vt:lpstr>Amazon Ember Light</vt:lpstr>
      <vt:lpstr>Amazon Ember Regular</vt:lpstr>
      <vt:lpstr>Arial</vt:lpstr>
      <vt:lpstr>Calibri</vt:lpstr>
      <vt:lpstr>Calibri Light</vt:lpstr>
      <vt:lpstr>Cascadia Code</vt:lpstr>
      <vt:lpstr>System Font Regular</vt:lpstr>
      <vt:lpstr>Times New Roman</vt:lpstr>
      <vt:lpstr>Wingdings</vt:lpstr>
      <vt:lpstr>DeckTemplate-AWS</vt:lpstr>
      <vt:lpstr>DeckTemplate-TrainingandCertification</vt:lpstr>
      <vt:lpstr>Office Theme</vt:lpstr>
      <vt:lpstr>PowerPoint Presentation</vt:lpstr>
      <vt:lpstr>Build Mobile and Web Apps with the new AWS Amplify Admin</vt:lpstr>
      <vt:lpstr>PartnerCast Agenda</vt:lpstr>
      <vt:lpstr>AWS Amplify</vt:lpstr>
      <vt:lpstr>Users are accomplishing more virtually. How will your application stand out?</vt:lpstr>
      <vt:lpstr>To meet &amp; exceed user expectations, the front-end developer assumes broad responsibility</vt:lpstr>
      <vt:lpstr>AWS Amplify provides tools for front-end developers across the app lifecycle</vt:lpstr>
      <vt:lpstr>Developing with AWS Amplify</vt:lpstr>
      <vt:lpstr>Amplify provides a full-stack developer experience across ten feature categories</vt:lpstr>
      <vt:lpstr>Example: Create backend for a field service app in the admin UI</vt:lpstr>
      <vt:lpstr>Connect to your backend with UI components &amp; libraries for popular mobile/web frameworks</vt:lpstr>
      <vt:lpstr>Example: Add sign-up/sign-in flows using the React UI component</vt:lpstr>
      <vt:lpstr>Example:  Synchronize app data with DataStore</vt:lpstr>
      <vt:lpstr>Amplify DataStore: Developer experience</vt:lpstr>
      <vt:lpstr>Amplify DataStore: How it works</vt:lpstr>
      <vt:lpstr>Deploying with AWS Amplify</vt:lpstr>
      <vt:lpstr>Deliver your app: Managed hosting and full-stack deployment with CI/CD </vt:lpstr>
      <vt:lpstr>Deliver your app: Managed hosting and full-stack deployment with CI/CD </vt:lpstr>
      <vt:lpstr>Manage your App and Content with AWS Amplify</vt:lpstr>
      <vt:lpstr>PowerPoint Presentation</vt:lpstr>
      <vt:lpstr>PowerPoint Presentation</vt:lpstr>
      <vt:lpstr>3 Key Takeaways</vt:lpstr>
      <vt:lpstr>Amplify Resources</vt:lpstr>
      <vt:lpstr>PowerPoint Presentation</vt:lpstr>
      <vt:lpstr>Shape the future of AWS Partner learning!  AWS Partner Training Feedback Contributor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132</cp:revision>
  <dcterms:created xsi:type="dcterms:W3CDTF">2016-06-17T18:22:10Z</dcterms:created>
  <dcterms:modified xsi:type="dcterms:W3CDTF">2021-02-22T16:30:34Z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