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78" r:id="rId4"/>
    <p:sldId id="281" r:id="rId5"/>
    <p:sldId id="283" r:id="rId6"/>
    <p:sldId id="282" r:id="rId7"/>
    <p:sldId id="293" r:id="rId8"/>
    <p:sldId id="294" r:id="rId9"/>
    <p:sldId id="273" r:id="rId10"/>
    <p:sldId id="279" r:id="rId11"/>
    <p:sldId id="280" r:id="rId12"/>
    <p:sldId id="284" r:id="rId13"/>
    <p:sldId id="285" r:id="rId14"/>
    <p:sldId id="286" r:id="rId15"/>
    <p:sldId id="295" r:id="rId16"/>
    <p:sldId id="289" r:id="rId17"/>
    <p:sldId id="291" r:id="rId18"/>
    <p:sldId id="287" r:id="rId19"/>
    <p:sldId id="288" r:id="rId20"/>
    <p:sldId id="290" r:id="rId21"/>
    <p:sldId id="292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7"/>
    <p:restoredTop sz="94712"/>
  </p:normalViewPr>
  <p:slideViewPr>
    <p:cSldViewPr snapToGrid="0" snapToObjects="1">
      <p:cViewPr varScale="1">
        <p:scale>
          <a:sx n="93" d="100"/>
          <a:sy n="9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ED92-4C4E-A54C-BA52-7A20745ED902}" type="datetimeFigureOut">
              <a:rPr lang="pt-BR" smtClean="0"/>
              <a:t>03/09/17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B7C8-0769-EC49-9153-2C661EB2E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9/3/17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9/3/17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xdellfolio.com/the-codesmith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Engenharia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Fábrica ou ateliê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09284"/>
            <a:ext cx="4099487" cy="22972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14" y="2509284"/>
            <a:ext cx="4677840" cy="22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Desenvolvedor como artesão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”Well </a:t>
            </a:r>
            <a:r>
              <a:rPr lang="en-US" dirty="0"/>
              <a:t>in my mind a craftsperson is someone who not only creates something from nothing from materials of their choice, but usually puts a part of themselves into what they make. </a:t>
            </a:r>
            <a:r>
              <a:rPr lang="en-US" dirty="0" smtClean="0"/>
              <a:t>” </a:t>
            </a:r>
            <a:r>
              <a:rPr lang="mr-IN" dirty="0" smtClean="0"/>
              <a:t>–</a:t>
            </a:r>
            <a:r>
              <a:rPr lang="en-US" dirty="0"/>
              <a:t> Chris Odell </a:t>
            </a:r>
            <a:r>
              <a:rPr lang="en-US" dirty="0">
                <a:hlinkClick r:id="rId2"/>
              </a:rPr>
              <a:t>http://foxdellfolio.com/the-codesmith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Comprometimento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fundamental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7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Xp</a:t>
            </a:r>
            <a:r>
              <a:rPr lang="pt-BR" dirty="0" smtClean="0"/>
              <a:t> overview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925258" cy="398103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Ciclos curtos de desenvolvimento de alguns meses com iterações de 1 a 4 semanas e feedback</a:t>
            </a:r>
          </a:p>
          <a:p>
            <a:r>
              <a:rPr lang="pt-BR" dirty="0" smtClean="0"/>
              <a:t>MVP</a:t>
            </a:r>
          </a:p>
          <a:p>
            <a:r>
              <a:rPr lang="pt-BR" dirty="0" smtClean="0"/>
              <a:t>DRY, testes e código do repositório em excelentes condições</a:t>
            </a:r>
          </a:p>
          <a:p>
            <a:r>
              <a:rPr lang="pt-BR" dirty="0" smtClean="0"/>
              <a:t>Testes: unitários, de validação, de verificação e de integração, etc.</a:t>
            </a:r>
          </a:p>
          <a:p>
            <a:r>
              <a:rPr lang="pt-BR" dirty="0" smtClean="0"/>
              <a:t>Cliente participativo e forte comunicação</a:t>
            </a:r>
          </a:p>
          <a:p>
            <a:r>
              <a:rPr lang="pt-BR" dirty="0" smtClean="0"/>
              <a:t>Mudanças entre releases substituindo funções ainda não implementadas por outras agora mais relevantes</a:t>
            </a:r>
          </a:p>
          <a:p>
            <a:r>
              <a:rPr lang="pt-BR" dirty="0" smtClean="0"/>
              <a:t>Fazer apenas as funcionalidades prioritárias e que o cliente solicitou</a:t>
            </a:r>
          </a:p>
          <a:p>
            <a:r>
              <a:rPr lang="pt-BR" dirty="0" smtClean="0"/>
              <a:t>Os desenvolvedores participam de decisões, estimam e elaboram 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11792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Xp</a:t>
            </a:r>
            <a:r>
              <a:rPr lang="pt-BR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10052849" cy="4023561"/>
          </a:xfrm>
        </p:spPr>
        <p:txBody>
          <a:bodyPr>
            <a:normAutofit/>
          </a:bodyPr>
          <a:lstStyle/>
          <a:p>
            <a:r>
              <a:rPr lang="pt-BR" dirty="0" smtClean="0"/>
              <a:t>Trabalho em equipe (Time)</a:t>
            </a:r>
          </a:p>
          <a:p>
            <a:r>
              <a:rPr lang="pt-BR" dirty="0" smtClean="0"/>
              <a:t>Novos integrantes aceitam mais riscos com o tempo e são assistidos pelos mais experientes</a:t>
            </a:r>
          </a:p>
          <a:p>
            <a:r>
              <a:rPr lang="pt-BR" dirty="0" smtClean="0"/>
              <a:t>Uso de atividades em pares (programação, análise, etc.)</a:t>
            </a:r>
          </a:p>
          <a:p>
            <a:r>
              <a:rPr lang="pt-BR" dirty="0" smtClean="0"/>
              <a:t>Integração após o desenvolvimento de uma funcionalidade, incluindo testes de integração</a:t>
            </a:r>
          </a:p>
          <a:p>
            <a:r>
              <a:rPr lang="pt-BR" dirty="0" smtClean="0"/>
              <a:t>Cartões com ”Coisas a fazer”</a:t>
            </a:r>
          </a:p>
          <a:p>
            <a:r>
              <a:rPr lang="pt-BR" dirty="0" err="1" smtClean="0"/>
              <a:t>Refatoração</a:t>
            </a:r>
            <a:r>
              <a:rPr lang="pt-BR" dirty="0" smtClean="0"/>
              <a:t> constante</a:t>
            </a:r>
          </a:p>
          <a:p>
            <a:r>
              <a:rPr lang="pt-BR" dirty="0" smtClean="0"/>
              <a:t>Aposta: custo de mudança será mantido baixo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1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Custo</a:t>
            </a:r>
          </a:p>
          <a:p>
            <a:r>
              <a:rPr lang="pt-BR" dirty="0" smtClean="0"/>
              <a:t>Tempo</a:t>
            </a:r>
          </a:p>
          <a:p>
            <a:r>
              <a:rPr lang="pt-BR" dirty="0" smtClean="0"/>
              <a:t>Qualidade</a:t>
            </a:r>
          </a:p>
          <a:p>
            <a:r>
              <a:rPr lang="pt-BR" dirty="0" smtClean="0"/>
              <a:t>Escopo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85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Descreva como você gostaria de sair de casa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Descreva qual seria o mínimo para essa mudança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Quais partes </a:t>
            </a:r>
            <a:r>
              <a:rPr lang="pt-BR" smtClean="0"/>
              <a:t>desse processo </a:t>
            </a:r>
            <a:r>
              <a:rPr lang="pt-BR" dirty="0" smtClean="0"/>
              <a:t>você imagina que teriam maior impacto para realizar essa tarefa?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8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Mínimo produto viável (</a:t>
            </a:r>
            <a:r>
              <a:rPr lang="pt-BR" dirty="0" err="1" smtClean="0"/>
              <a:t>mvp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94" y="1923029"/>
            <a:ext cx="6617244" cy="413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9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20-80 ou 80/20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 de Pareto: 80% vindos de 20% de 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4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 valores do XP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Comunicação</a:t>
            </a:r>
          </a:p>
          <a:p>
            <a:r>
              <a:rPr lang="pt-BR" dirty="0" smtClean="0"/>
              <a:t>Simplicidade</a:t>
            </a:r>
          </a:p>
          <a:p>
            <a:r>
              <a:rPr lang="pt-BR" dirty="0" smtClean="0"/>
              <a:t>Feedback</a:t>
            </a:r>
          </a:p>
          <a:p>
            <a:r>
              <a:rPr lang="pt-BR" dirty="0" smtClean="0"/>
              <a:t>Coragem</a:t>
            </a:r>
          </a:p>
          <a:p>
            <a:r>
              <a:rPr lang="pt-BR" dirty="0" smtClean="0"/>
              <a:t>Respeito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6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 atividades básicas do </a:t>
            </a:r>
            <a:r>
              <a:rPr lang="pt-BR" dirty="0" err="1" smtClean="0"/>
              <a:t>xp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Codificar</a:t>
            </a:r>
          </a:p>
          <a:p>
            <a:r>
              <a:rPr lang="pt-BR" dirty="0" smtClean="0"/>
              <a:t>Testar</a:t>
            </a:r>
          </a:p>
          <a:p>
            <a:r>
              <a:rPr lang="pt-BR" dirty="0" smtClean="0"/>
              <a:t>Ouvir</a:t>
            </a:r>
          </a:p>
          <a:p>
            <a:r>
              <a:rPr lang="pt-BR" dirty="0" smtClean="0"/>
              <a:t>Projetar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9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projeto</a:t>
            </a:r>
          </a:p>
          <a:p>
            <a:r>
              <a:rPr lang="pt-BR" dirty="0" smtClean="0"/>
              <a:t>Introdução aos métodos Ágeis</a:t>
            </a:r>
          </a:p>
        </p:txBody>
      </p:sp>
    </p:spTree>
    <p:extLst>
      <p:ext uri="{BB962C8B-B14F-4D97-AF65-F5344CB8AC3E}">
        <p14:creationId xmlns:p14="http://schemas.microsoft.com/office/powerpoint/2010/main" val="1497359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Papéis na </a:t>
            </a:r>
            <a:r>
              <a:rPr lang="pt-BR" dirty="0" err="1" smtClean="0"/>
              <a:t>xp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66091"/>
          </a:xfrm>
        </p:spPr>
        <p:txBody>
          <a:bodyPr>
            <a:normAutofit/>
          </a:bodyPr>
          <a:lstStyle/>
          <a:p>
            <a:r>
              <a:rPr lang="pt-BR" dirty="0" smtClean="0"/>
              <a:t>Programador: coração da XP</a:t>
            </a:r>
          </a:p>
          <a:p>
            <a:r>
              <a:rPr lang="pt-BR" dirty="0" smtClean="0"/>
              <a:t>Cliente</a:t>
            </a:r>
          </a:p>
          <a:p>
            <a:r>
              <a:rPr lang="pt-BR" dirty="0" smtClean="0"/>
              <a:t>Testador: auxilia o cliente a construir testes de </a:t>
            </a:r>
            <a:r>
              <a:rPr lang="pt-BR" dirty="0" smtClean="0"/>
              <a:t>validação e </a:t>
            </a:r>
            <a:r>
              <a:rPr lang="pt-BR" dirty="0" smtClean="0"/>
              <a:t>executa todos os testes periodicamente</a:t>
            </a:r>
          </a:p>
          <a:p>
            <a:r>
              <a:rPr lang="pt-BR" dirty="0" smtClean="0"/>
              <a:t>Rastreador</a:t>
            </a:r>
          </a:p>
          <a:p>
            <a:r>
              <a:rPr lang="pt-BR" dirty="0" smtClean="0"/>
              <a:t>Treinador</a:t>
            </a:r>
          </a:p>
          <a:p>
            <a:r>
              <a:rPr lang="pt-BR" dirty="0" smtClean="0"/>
              <a:t>Consultor</a:t>
            </a:r>
          </a:p>
          <a:p>
            <a:r>
              <a:rPr lang="pt-BR" dirty="0" smtClean="0"/>
              <a:t>Chefão</a:t>
            </a:r>
          </a:p>
        </p:txBody>
      </p:sp>
    </p:spTree>
    <p:extLst>
      <p:ext uri="{BB962C8B-B14F-4D97-AF65-F5344CB8AC3E}">
        <p14:creationId xmlns:p14="http://schemas.microsoft.com/office/powerpoint/2010/main" val="12450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vezes não dá pra usar...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Cultura empresarial/Cliente desconfiado (documentação, exigência de horas de trabalho excessivas)</a:t>
            </a:r>
          </a:p>
          <a:p>
            <a:r>
              <a:rPr lang="pt-BR" dirty="0" smtClean="0"/>
              <a:t>Grandes times</a:t>
            </a:r>
          </a:p>
          <a:p>
            <a:r>
              <a:rPr lang="pt-BR" dirty="0" smtClean="0"/>
              <a:t>Tecnologias/Infra que não suportam elegantemente modificações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65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gvanerven@unb.br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9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mais sobre o Projeto</a:t>
            </a:r>
            <a:endParaRPr lang="pt-BR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10" y="1895319"/>
            <a:ext cx="7580211" cy="418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Desenvolver é arriscar-se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Deslizes no cronograma</a:t>
            </a:r>
          </a:p>
          <a:p>
            <a:r>
              <a:rPr lang="pt-BR" dirty="0" smtClean="0"/>
              <a:t>Projeto cancelado</a:t>
            </a:r>
          </a:p>
          <a:p>
            <a:r>
              <a:rPr lang="pt-BR" dirty="0" smtClean="0"/>
              <a:t>Sistema ”azeda”: vai para produção, mas em pouco tempo a manutenção fica muito cara</a:t>
            </a:r>
          </a:p>
          <a:p>
            <a:r>
              <a:rPr lang="pt-BR" dirty="0" smtClean="0"/>
              <a:t>Taxa de erros inviabiliza o sistema em produção</a:t>
            </a:r>
          </a:p>
          <a:p>
            <a:r>
              <a:rPr lang="pt-BR" dirty="0" smtClean="0"/>
              <a:t>Mudanças nos negócios</a:t>
            </a:r>
          </a:p>
          <a:p>
            <a:r>
              <a:rPr lang="pt-BR" dirty="0" smtClean="0"/>
              <a:t>False riqueza de funções: muitas funções que não agregam valor ao negócio</a:t>
            </a:r>
          </a:p>
        </p:txBody>
      </p:sp>
    </p:spTree>
    <p:extLst>
      <p:ext uri="{BB962C8B-B14F-4D97-AF65-F5344CB8AC3E}">
        <p14:creationId xmlns:p14="http://schemas.microsoft.com/office/powerpoint/2010/main" val="12700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”É impossível levantar todos os requisitos no começo do projeto”</a:t>
            </a:r>
          </a:p>
          <a:p>
            <a:r>
              <a:rPr lang="pt-BR" dirty="0" smtClean="0"/>
              <a:t>”Seja quais forem seus requisitos, eles vão mudar”</a:t>
            </a:r>
          </a:p>
          <a:p>
            <a:r>
              <a:rPr lang="pt-BR" dirty="0" smtClean="0"/>
              <a:t>”Sempre haverá mais trabalho para fazer do que tempo e/ou dinheiro disponível”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9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Bases da metodologia ágil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BDD - Desenvolvimento guiado </a:t>
            </a:r>
            <a:r>
              <a:rPr lang="pt-BR" dirty="0"/>
              <a:t>por comportamento </a:t>
            </a:r>
            <a:r>
              <a:rPr lang="pt-BR" dirty="0" smtClean="0"/>
              <a:t>(</a:t>
            </a:r>
            <a:r>
              <a:rPr lang="pt-BR" dirty="0" err="1" smtClean="0"/>
              <a:t>Behavior</a:t>
            </a:r>
            <a:r>
              <a:rPr lang="pt-BR" dirty="0" smtClean="0"/>
              <a:t>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/>
              <a:t>D</a:t>
            </a:r>
            <a:r>
              <a:rPr lang="pt-BR" dirty="0" err="1" smtClean="0"/>
              <a:t>evelopment</a:t>
            </a:r>
            <a:r>
              <a:rPr lang="pt-BR" dirty="0" smtClean="0"/>
              <a:t>)</a:t>
            </a:r>
          </a:p>
          <a:p>
            <a:r>
              <a:rPr lang="pt-BR" dirty="0" smtClean="0"/>
              <a:t>TDD - Desenvolvimento guiado </a:t>
            </a:r>
            <a:r>
              <a:rPr lang="pt-BR" dirty="0"/>
              <a:t>por testes </a:t>
            </a:r>
            <a:r>
              <a:rPr lang="pt-BR" dirty="0" smtClean="0"/>
              <a:t>(Test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/>
              <a:t>D</a:t>
            </a:r>
            <a:r>
              <a:rPr lang="pt-BR" dirty="0" err="1" smtClean="0"/>
              <a:t>evelopment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ágil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Qualidade baseada em testes</a:t>
            </a:r>
          </a:p>
          <a:p>
            <a:pPr lvl="1"/>
            <a:r>
              <a:rPr lang="pt-BR" dirty="0" smtClean="0"/>
              <a:t>Testes unitários</a:t>
            </a:r>
          </a:p>
          <a:p>
            <a:pPr lvl="1"/>
            <a:r>
              <a:rPr lang="pt-BR" dirty="0" smtClean="0"/>
              <a:t>Testes de módulo</a:t>
            </a:r>
          </a:p>
          <a:p>
            <a:pPr lvl="1"/>
            <a:r>
              <a:rPr lang="pt-BR" dirty="0" smtClean="0"/>
              <a:t>Testes de integração</a:t>
            </a:r>
          </a:p>
          <a:p>
            <a:pPr lvl="1"/>
            <a:r>
              <a:rPr lang="pt-BR" dirty="0" smtClean="0"/>
              <a:t>Teste de validação</a:t>
            </a:r>
          </a:p>
          <a:p>
            <a:pPr lvl="1"/>
            <a:r>
              <a:rPr lang="pt-BR" dirty="0" smtClean="0"/>
              <a:t>Cobertura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5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ágil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Produtividade</a:t>
            </a:r>
          </a:p>
          <a:p>
            <a:pPr lvl="1"/>
            <a:r>
              <a:rPr lang="pt-BR" dirty="0" smtClean="0"/>
              <a:t>Clareza</a:t>
            </a:r>
          </a:p>
          <a:p>
            <a:pPr lvl="1"/>
            <a:r>
              <a:rPr lang="pt-BR" dirty="0" smtClean="0"/>
              <a:t>Síntese</a:t>
            </a:r>
          </a:p>
          <a:p>
            <a:pPr lvl="1"/>
            <a:r>
              <a:rPr lang="pt-BR" dirty="0" smtClean="0"/>
              <a:t>Reuso</a:t>
            </a:r>
          </a:p>
          <a:p>
            <a:pPr lvl="1"/>
            <a:r>
              <a:rPr lang="pt-BR" dirty="0" smtClean="0"/>
              <a:t>Automação por ferramentas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47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do ciclo de vida ágil</a:t>
            </a:r>
            <a:endParaRPr lang="pt-BR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22" y="1867609"/>
            <a:ext cx="6687309" cy="48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802</TotalTime>
  <Words>498</Words>
  <Application>Microsoft Macintosh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Gill Sans MT</vt:lpstr>
      <vt:lpstr>Mangal</vt:lpstr>
      <vt:lpstr>Arial</vt:lpstr>
      <vt:lpstr>Gallery</vt:lpstr>
      <vt:lpstr>Engenharia de software</vt:lpstr>
      <vt:lpstr>Agenda</vt:lpstr>
      <vt:lpstr>Um pouco mais sobre o Projeto</vt:lpstr>
      <vt:lpstr>Desenvolver é arriscar-se</vt:lpstr>
      <vt:lpstr>fatos</vt:lpstr>
      <vt:lpstr>Bases da metodologia ágil</vt:lpstr>
      <vt:lpstr>Desenvolvimento ágil</vt:lpstr>
      <vt:lpstr>Desenvolvimento ágil</vt:lpstr>
      <vt:lpstr>Iteração do ciclo de vida ágil</vt:lpstr>
      <vt:lpstr>Fábrica ou ateliê</vt:lpstr>
      <vt:lpstr>Desenvolvedor como artesão</vt:lpstr>
      <vt:lpstr>Xp overview</vt:lpstr>
      <vt:lpstr>Xp overview</vt:lpstr>
      <vt:lpstr>Variáveis do projeto</vt:lpstr>
      <vt:lpstr>Atividade</vt:lpstr>
      <vt:lpstr>Mínimo produto viável (mvp)</vt:lpstr>
      <vt:lpstr>Regra 20-80 ou 80/20</vt:lpstr>
      <vt:lpstr>4 valores do XP</vt:lpstr>
      <vt:lpstr>4 atividades básicas do xp</vt:lpstr>
      <vt:lpstr>Papéis na xp</vt:lpstr>
      <vt:lpstr>As vezes não dá pra usar...</vt:lpstr>
      <vt:lpstr>gvanerven@unb.br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Gustavo van Erven</dc:creator>
  <cp:lastModifiedBy>Gustavo van Erven</cp:lastModifiedBy>
  <cp:revision>135</cp:revision>
  <dcterms:created xsi:type="dcterms:W3CDTF">2017-02-11T20:50:19Z</dcterms:created>
  <dcterms:modified xsi:type="dcterms:W3CDTF">2017-09-03T14:00:08Z</dcterms:modified>
</cp:coreProperties>
</file>