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9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1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73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23/08/17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</a:t>
            </a:r>
            <a:r>
              <a:rPr lang="pt-BR" dirty="0" smtClean="0"/>
              <a:t>usuários - velocidade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19" y="1998395"/>
            <a:ext cx="5331993" cy="3998995"/>
          </a:xfrm>
        </p:spPr>
      </p:pic>
    </p:spTree>
    <p:extLst>
      <p:ext uri="{BB962C8B-B14F-4D97-AF65-F5344CB8AC3E}">
        <p14:creationId xmlns:p14="http://schemas.microsoft.com/office/powerpoint/2010/main" val="14169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S</a:t>
            </a:r>
            <a:r>
              <a:rPr lang="pt-BR" dirty="0" err="1" smtClean="0"/>
              <a:t>pecifc</a:t>
            </a:r>
            <a:endParaRPr lang="pt-BR" dirty="0" smtClean="0"/>
          </a:p>
          <a:p>
            <a:r>
              <a:rPr lang="pt-BR" b="1" dirty="0" err="1" smtClean="0"/>
              <a:t>M</a:t>
            </a:r>
            <a:r>
              <a:rPr lang="pt-BR" dirty="0" err="1" smtClean="0"/>
              <a:t>easurable</a:t>
            </a:r>
            <a:endParaRPr lang="pt-BR" dirty="0" smtClean="0"/>
          </a:p>
          <a:p>
            <a:r>
              <a:rPr lang="pt-BR" b="1" dirty="0" err="1" smtClean="0"/>
              <a:t>A</a:t>
            </a:r>
            <a:r>
              <a:rPr lang="pt-BR" dirty="0" err="1" smtClean="0"/>
              <a:t>chievable</a:t>
            </a:r>
            <a:endParaRPr lang="pt-BR" dirty="0" smtClean="0"/>
          </a:p>
          <a:p>
            <a:r>
              <a:rPr lang="pt-BR" b="1" dirty="0" err="1" smtClean="0"/>
              <a:t>R</a:t>
            </a:r>
            <a:r>
              <a:rPr lang="pt-BR" dirty="0" err="1" smtClean="0"/>
              <a:t>elevant</a:t>
            </a:r>
            <a:endParaRPr lang="pt-BR" dirty="0" smtClean="0"/>
          </a:p>
          <a:p>
            <a:r>
              <a:rPr lang="pt-BR" b="1" dirty="0" err="1" smtClean="0"/>
              <a:t>T</a:t>
            </a:r>
            <a:r>
              <a:rPr lang="pt-BR" dirty="0" err="1" smtClean="0"/>
              <a:t>imeboxed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Specifc</a:t>
            </a:r>
            <a:endParaRPr lang="pt-BR" dirty="0" smtClean="0"/>
          </a:p>
          <a:p>
            <a:pPr lvl="1"/>
            <a:r>
              <a:rPr lang="pt-BR" dirty="0" err="1"/>
              <a:t>Feature</a:t>
            </a:r>
            <a:r>
              <a:rPr lang="pt-BR" dirty="0"/>
              <a:t>: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for a </a:t>
            </a:r>
            <a:r>
              <a:rPr lang="pt-BR" dirty="0" err="1"/>
              <a:t>movie</a:t>
            </a:r>
            <a:r>
              <a:rPr lang="pt-BR" dirty="0"/>
              <a:t> (vague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Feature</a:t>
            </a:r>
            <a:r>
              <a:rPr lang="pt-BR" dirty="0"/>
              <a:t>: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for a </a:t>
            </a:r>
            <a:r>
              <a:rPr lang="pt-BR" dirty="0" err="1"/>
              <a:t>movie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(</a:t>
            </a:r>
            <a:r>
              <a:rPr lang="pt-BR" dirty="0" err="1"/>
              <a:t>specific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err="1" smtClean="0"/>
              <a:t>Measurable</a:t>
            </a:r>
            <a:endParaRPr lang="pt-BR" dirty="0" smtClean="0"/>
          </a:p>
          <a:p>
            <a:pPr lvl="1"/>
            <a:r>
              <a:rPr lang="pt-BR" dirty="0" err="1"/>
              <a:t>Feature</a:t>
            </a:r>
            <a:r>
              <a:rPr lang="pt-BR" dirty="0"/>
              <a:t>:  </a:t>
            </a:r>
            <a:r>
              <a:rPr lang="pt-BR" dirty="0" err="1"/>
              <a:t>RottenPotatoes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good</a:t>
            </a:r>
            <a:r>
              <a:rPr lang="pt-BR" dirty="0"/>
              <a:t> response time (</a:t>
            </a:r>
            <a:r>
              <a:rPr lang="pt-BR" dirty="0" err="1"/>
              <a:t>unmeasurable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Feature</a:t>
            </a:r>
            <a:r>
              <a:rPr lang="pt-BR" dirty="0"/>
              <a:t>: 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adding</a:t>
            </a:r>
            <a:r>
              <a:rPr lang="pt-BR" dirty="0"/>
              <a:t> a </a:t>
            </a:r>
            <a:r>
              <a:rPr lang="pt-BR" dirty="0" err="1"/>
              <a:t>movie</a:t>
            </a:r>
            <a:r>
              <a:rPr lang="pt-BR" dirty="0"/>
              <a:t>, 99%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Movie</a:t>
            </a:r>
            <a:r>
              <a:rPr lang="pt-BR" dirty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/>
              <a:t>appear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3 </a:t>
            </a:r>
            <a:r>
              <a:rPr lang="pt-BR" dirty="0" err="1"/>
              <a:t>seconds</a:t>
            </a:r>
            <a:r>
              <a:rPr lang="pt-BR" dirty="0"/>
              <a:t> (</a:t>
            </a:r>
            <a:r>
              <a:rPr lang="pt-BR" dirty="0" err="1" smtClean="0"/>
              <a:t>measurable</a:t>
            </a:r>
            <a:r>
              <a:rPr lang="pt-BR" dirty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100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Achievable</a:t>
            </a:r>
            <a:endParaRPr lang="pt-BR" dirty="0" smtClean="0"/>
          </a:p>
          <a:p>
            <a:pPr lvl="1"/>
            <a:r>
              <a:rPr lang="pt-BR" dirty="0" smtClean="0"/>
              <a:t>Realizável em uma iteração</a:t>
            </a:r>
          </a:p>
          <a:p>
            <a:r>
              <a:rPr lang="pt-BR" dirty="0" err="1" smtClean="0"/>
              <a:t>Relevant</a:t>
            </a:r>
            <a:endParaRPr lang="pt-BR" dirty="0" smtClean="0"/>
          </a:p>
          <a:p>
            <a:pPr lvl="1"/>
            <a:r>
              <a:rPr lang="pt-BR" dirty="0" smtClean="0"/>
              <a:t>Perguntar ”por quê?”. (Cinco porquês)</a:t>
            </a:r>
          </a:p>
          <a:p>
            <a:pPr lvl="1"/>
            <a:r>
              <a:rPr lang="pt-BR" dirty="0" smtClean="0"/>
              <a:t>MVP</a:t>
            </a:r>
          </a:p>
          <a:p>
            <a:r>
              <a:rPr lang="pt-BR" dirty="0" err="1" smtClean="0"/>
              <a:t>Timeboxed</a:t>
            </a:r>
            <a:endParaRPr lang="pt-BR" dirty="0" smtClean="0"/>
          </a:p>
          <a:p>
            <a:pPr lvl="1"/>
            <a:r>
              <a:rPr lang="pt-BR" dirty="0" smtClean="0"/>
              <a:t>Se não deu tempo, reescreva a história em partes menores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50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Funcionalidade: O site deve ter uma boa interface de usuário</a:t>
            </a:r>
          </a:p>
          <a:p>
            <a:r>
              <a:rPr lang="pt-BR" sz="2400" dirty="0" smtClean="0"/>
              <a:t>Respeita apenas o </a:t>
            </a:r>
            <a:r>
              <a:rPr lang="pt-BR" sz="2400" dirty="0" err="1" smtClean="0"/>
              <a:t>Relevant</a:t>
            </a:r>
            <a:endParaRPr lang="pt-BR" sz="2400" dirty="0" smtClean="0"/>
          </a:p>
          <a:p>
            <a:r>
              <a:rPr lang="pt-BR" sz="2400" dirty="0" smtClean="0"/>
              <a:t>Funcionalidade: Quero ver uma lista ordenada de filmes vendidos.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48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i="1" dirty="0" smtClean="0"/>
              <a:t>Funcionalidade: </a:t>
            </a:r>
            <a:r>
              <a:rPr lang="pt-BR" sz="2800" dirty="0" smtClean="0"/>
              <a:t> Lista top 10 de filmes para compra</a:t>
            </a:r>
          </a:p>
          <a:p>
            <a:pPr marL="0" indent="0">
              <a:buNone/>
            </a:pPr>
            <a:r>
              <a:rPr lang="pt-BR" sz="2800" i="1" dirty="0" smtClean="0"/>
              <a:t>Como</a:t>
            </a:r>
            <a:r>
              <a:rPr lang="pt-BR" sz="2800" dirty="0" smtClean="0"/>
              <a:t> cliente  </a:t>
            </a:r>
          </a:p>
          <a:p>
            <a:pPr marL="0" indent="0">
              <a:buNone/>
            </a:pPr>
            <a:r>
              <a:rPr lang="pt-BR" sz="2800" dirty="0" smtClean="0"/>
              <a:t>Eu </a:t>
            </a:r>
            <a:r>
              <a:rPr lang="pt-BR" sz="2800" i="1" dirty="0" smtClean="0"/>
              <a:t>quero</a:t>
            </a:r>
            <a:r>
              <a:rPr lang="pt-BR" sz="2800" dirty="0" smtClean="0"/>
              <a:t> ver a lista dos 10 filmes mais vendidos, ordenados por preço</a:t>
            </a:r>
          </a:p>
          <a:p>
            <a:pPr marL="0" indent="0">
              <a:buNone/>
            </a:pPr>
            <a:r>
              <a:rPr lang="pt-BR" sz="2800" i="1" dirty="0" smtClean="0"/>
              <a:t>Para</a:t>
            </a:r>
            <a:r>
              <a:rPr lang="pt-BR" sz="2800" dirty="0" smtClean="0"/>
              <a:t> poder comprar os mais baratos primeiro.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4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spikes</a:t>
            </a:r>
            <a:endParaRPr lang="pt-BR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1896284"/>
            <a:ext cx="6268447" cy="41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Lo-fi</a:t>
            </a:r>
            <a:r>
              <a:rPr lang="pt-BR" dirty="0" smtClean="0"/>
              <a:t> ui e </a:t>
            </a:r>
            <a:r>
              <a:rPr lang="pt-BR" dirty="0" err="1" smtClean="0"/>
              <a:t>storyboards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31" y="2002609"/>
            <a:ext cx="3998969" cy="3998969"/>
          </a:xfrm>
        </p:spPr>
      </p:pic>
    </p:spTree>
    <p:extLst>
      <p:ext uri="{BB962C8B-B14F-4D97-AF65-F5344CB8AC3E}">
        <p14:creationId xmlns:p14="http://schemas.microsoft.com/office/powerpoint/2010/main" val="10928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aceitação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 smtClean="0"/>
              <a:t>Feature</a:t>
            </a:r>
            <a:r>
              <a:rPr lang="pt-BR" sz="2800" dirty="0" smtClean="0"/>
              <a:t>: </a:t>
            </a:r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can</a:t>
            </a:r>
            <a:r>
              <a:rPr lang="pt-BR" sz="2800" dirty="0" smtClean="0"/>
              <a:t> </a:t>
            </a:r>
            <a:r>
              <a:rPr lang="pt-BR" sz="2800" dirty="0" err="1" smtClean="0"/>
              <a:t>manually</a:t>
            </a:r>
            <a:r>
              <a:rPr lang="pt-BR" sz="2800" dirty="0" smtClean="0"/>
              <a:t> </a:t>
            </a:r>
            <a:r>
              <a:rPr lang="pt-BR" sz="2800" dirty="0" err="1" smtClean="0"/>
              <a:t>add</a:t>
            </a:r>
            <a:r>
              <a:rPr lang="pt-BR" sz="2800" dirty="0" smtClean="0"/>
              <a:t> </a:t>
            </a:r>
            <a:r>
              <a:rPr lang="pt-BR" sz="2800" dirty="0" err="1" smtClean="0"/>
              <a:t>movie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/>
              <a:t>Scenario</a:t>
            </a:r>
            <a:r>
              <a:rPr lang="pt-BR" sz="2800" dirty="0"/>
              <a:t>: </a:t>
            </a:r>
            <a:r>
              <a:rPr lang="pt-BR" sz="2800" dirty="0" err="1"/>
              <a:t>Add</a:t>
            </a:r>
            <a:r>
              <a:rPr lang="pt-BR" sz="2800" dirty="0"/>
              <a:t> a </a:t>
            </a:r>
            <a:r>
              <a:rPr lang="pt-BR" sz="2800" dirty="0" err="1"/>
              <a:t>movie</a:t>
            </a:r>
            <a:r>
              <a:rPr lang="pt-BR" sz="2800" dirty="0"/>
              <a:t>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/>
              <a:t>Given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am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RottenPotatoes</a:t>
            </a:r>
            <a:r>
              <a:rPr lang="pt-BR" sz="2800" dirty="0"/>
              <a:t> home </a:t>
            </a:r>
            <a:r>
              <a:rPr lang="pt-BR" sz="2800" dirty="0" err="1"/>
              <a:t>page</a:t>
            </a:r>
            <a:r>
              <a:rPr lang="pt-BR" sz="2800" dirty="0"/>
              <a:t>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/>
              <a:t>When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follow</a:t>
            </a:r>
            <a:r>
              <a:rPr lang="pt-BR" sz="2800" dirty="0"/>
              <a:t> "</a:t>
            </a:r>
            <a:r>
              <a:rPr lang="pt-BR" sz="2800" dirty="0" err="1"/>
              <a:t>Add</a:t>
            </a:r>
            <a:r>
              <a:rPr lang="pt-BR" sz="2800" dirty="0"/>
              <a:t> new </a:t>
            </a:r>
            <a:r>
              <a:rPr lang="pt-BR" sz="2800" dirty="0" err="1"/>
              <a:t>movie</a:t>
            </a:r>
            <a:r>
              <a:rPr lang="pt-BR" sz="2800" dirty="0"/>
              <a:t>"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/>
              <a:t>Then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should</a:t>
            </a:r>
            <a:r>
              <a:rPr lang="pt-BR" sz="2800" dirty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Create</a:t>
            </a:r>
            <a:r>
              <a:rPr lang="pt-BR" sz="2800" dirty="0"/>
              <a:t> New </a:t>
            </a:r>
            <a:r>
              <a:rPr lang="pt-BR" sz="2800" dirty="0" err="1"/>
              <a:t>Movie</a:t>
            </a:r>
            <a:r>
              <a:rPr lang="pt-BR" sz="2800" dirty="0"/>
              <a:t> </a:t>
            </a:r>
            <a:r>
              <a:rPr lang="pt-BR" sz="2800" dirty="0" err="1" smtClean="0"/>
              <a:t>page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541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aceitação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 smtClean="0"/>
              <a:t>When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fill</a:t>
            </a:r>
            <a:r>
              <a:rPr lang="pt-BR" sz="2800" dirty="0"/>
              <a:t> in "</a:t>
            </a:r>
            <a:r>
              <a:rPr lang="pt-BR" sz="2800" dirty="0" err="1"/>
              <a:t>Title</a:t>
            </a:r>
            <a:r>
              <a:rPr lang="pt-BR" sz="2800" dirty="0"/>
              <a:t>" </a:t>
            </a:r>
            <a:r>
              <a:rPr lang="pt-BR" sz="2800" dirty="0" err="1"/>
              <a:t>with</a:t>
            </a:r>
            <a:r>
              <a:rPr lang="pt-BR" sz="2800" dirty="0"/>
              <a:t> "</a:t>
            </a:r>
            <a:r>
              <a:rPr lang="pt-BR" sz="2800" dirty="0" err="1"/>
              <a:t>Men</a:t>
            </a:r>
            <a:r>
              <a:rPr lang="pt-BR" sz="2800" dirty="0"/>
              <a:t> In Black"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And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select</a:t>
            </a:r>
            <a:r>
              <a:rPr lang="pt-BR" sz="2800" dirty="0"/>
              <a:t> "PG-13" </a:t>
            </a:r>
            <a:r>
              <a:rPr lang="pt-BR" sz="2800" dirty="0" err="1"/>
              <a:t>from</a:t>
            </a:r>
            <a:r>
              <a:rPr lang="pt-BR" sz="2800" dirty="0"/>
              <a:t> "Rating"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And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press</a:t>
            </a:r>
            <a:r>
              <a:rPr lang="pt-BR" sz="2800" dirty="0"/>
              <a:t> "</a:t>
            </a:r>
            <a:r>
              <a:rPr lang="pt-BR" sz="2800" dirty="0" err="1"/>
              <a:t>Save</a:t>
            </a:r>
            <a:r>
              <a:rPr lang="pt-BR" sz="2800" dirty="0"/>
              <a:t> </a:t>
            </a:r>
            <a:r>
              <a:rPr lang="pt-BR" sz="2800" dirty="0" err="1"/>
              <a:t>Changes</a:t>
            </a:r>
            <a:r>
              <a:rPr lang="pt-BR" sz="2800" dirty="0"/>
              <a:t>"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/>
              <a:t>Then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should</a:t>
            </a:r>
            <a:r>
              <a:rPr lang="pt-BR" sz="2800" dirty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RottenPotatoes</a:t>
            </a:r>
            <a:r>
              <a:rPr lang="pt-BR" sz="2800" dirty="0"/>
              <a:t> home </a:t>
            </a:r>
            <a:r>
              <a:rPr lang="pt-BR" sz="2800" dirty="0" err="1"/>
              <a:t>page</a:t>
            </a:r>
            <a:r>
              <a:rPr lang="pt-BR" sz="2800" dirty="0"/>
              <a:t>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And</a:t>
            </a:r>
            <a:r>
              <a:rPr lang="pt-BR" sz="2800" dirty="0" smtClean="0"/>
              <a:t> </a:t>
            </a:r>
            <a:r>
              <a:rPr lang="pt-BR" sz="2800" dirty="0" err="1"/>
              <a:t>I</a:t>
            </a:r>
            <a:r>
              <a:rPr lang="pt-BR" sz="2800" dirty="0"/>
              <a:t> </a:t>
            </a:r>
            <a:r>
              <a:rPr lang="pt-BR" sz="2800" dirty="0" err="1"/>
              <a:t>should</a:t>
            </a:r>
            <a:r>
              <a:rPr lang="pt-BR" sz="2800" dirty="0"/>
              <a:t> </a:t>
            </a:r>
            <a:r>
              <a:rPr lang="pt-BR" sz="2800" dirty="0" err="1"/>
              <a:t>see</a:t>
            </a:r>
            <a:r>
              <a:rPr lang="pt-BR" sz="2800" dirty="0"/>
              <a:t> "</a:t>
            </a:r>
            <a:r>
              <a:rPr lang="pt-BR" sz="2800" dirty="0" err="1"/>
              <a:t>Men</a:t>
            </a:r>
            <a:r>
              <a:rPr lang="pt-BR" sz="2800" dirty="0"/>
              <a:t> In Black"</a:t>
            </a:r>
          </a:p>
        </p:txBody>
      </p:sp>
    </p:spTree>
    <p:extLst>
      <p:ext uri="{BB962C8B-B14F-4D97-AF65-F5344CB8AC3E}">
        <p14:creationId xmlns:p14="http://schemas.microsoft.com/office/powerpoint/2010/main" val="20481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85539"/>
          </a:xfrm>
        </p:spPr>
        <p:txBody>
          <a:bodyPr>
            <a:noAutofit/>
          </a:bodyPr>
          <a:lstStyle/>
          <a:p>
            <a:r>
              <a:rPr lang="pt-BR" sz="2800" dirty="0"/>
              <a:t>BDD - </a:t>
            </a:r>
            <a:r>
              <a:rPr lang="pt-BR" sz="2800" dirty="0" err="1" smtClean="0"/>
              <a:t>Behavior</a:t>
            </a:r>
            <a:r>
              <a:rPr lang="pt-BR" sz="2800" dirty="0" smtClean="0"/>
              <a:t>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/>
              <a:t> </a:t>
            </a:r>
            <a:r>
              <a:rPr lang="pt-BR" sz="2800" dirty="0" smtClean="0"/>
              <a:t>(Design)</a:t>
            </a:r>
          </a:p>
          <a:p>
            <a:pPr lvl="1"/>
            <a:r>
              <a:rPr lang="pt-BR" sz="2400" dirty="0" smtClean="0"/>
              <a:t>Histórias de usuários</a:t>
            </a:r>
          </a:p>
          <a:p>
            <a:pPr lvl="1"/>
            <a:r>
              <a:rPr lang="pt-BR" sz="2400" dirty="0" smtClean="0"/>
              <a:t>Pontos de estimativa</a:t>
            </a:r>
          </a:p>
          <a:p>
            <a:pPr lvl="1"/>
            <a:r>
              <a:rPr lang="pt-BR" sz="2400" dirty="0" smtClean="0"/>
              <a:t>Velocidade</a:t>
            </a:r>
          </a:p>
          <a:p>
            <a:pPr lvl="1"/>
            <a:r>
              <a:rPr lang="pt-BR" sz="2400" dirty="0" err="1" smtClean="0"/>
              <a:t>Low-fidelity</a:t>
            </a:r>
            <a:r>
              <a:rPr lang="pt-BR" sz="2400" dirty="0" smtClean="0"/>
              <a:t> (</a:t>
            </a:r>
            <a:r>
              <a:rPr lang="pt-BR" sz="2400" dirty="0" err="1" smtClean="0"/>
              <a:t>Lo-Fi</a:t>
            </a:r>
            <a:r>
              <a:rPr lang="pt-BR" sz="2400" dirty="0" smtClean="0"/>
              <a:t>) UI</a:t>
            </a:r>
          </a:p>
          <a:p>
            <a:pPr lvl="1"/>
            <a:r>
              <a:rPr lang="pt-BR" sz="2400" dirty="0" err="1" smtClean="0"/>
              <a:t>Storyboards</a:t>
            </a:r>
            <a:endParaRPr lang="pt-BR" sz="2400" dirty="0" smtClean="0"/>
          </a:p>
          <a:p>
            <a:pPr lvl="1"/>
            <a:r>
              <a:rPr lang="pt-BR" sz="2400" dirty="0" smtClean="0"/>
              <a:t>Testes de validação (aceitação)</a:t>
            </a:r>
          </a:p>
          <a:p>
            <a:pPr lvl="1"/>
            <a:r>
              <a:rPr lang="pt-BR" sz="2400" dirty="0" smtClean="0"/>
              <a:t>Um pouco sobre planeje e documente</a:t>
            </a:r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03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Levantamento dos requisitos</a:t>
            </a:r>
          </a:p>
          <a:p>
            <a:r>
              <a:rPr lang="pt-BR" sz="2400" dirty="0" smtClean="0"/>
              <a:t>Documentação dos requisitos</a:t>
            </a:r>
          </a:p>
          <a:p>
            <a:r>
              <a:rPr lang="pt-BR" sz="2400" dirty="0" smtClean="0"/>
              <a:t>Estimativa dos custos</a:t>
            </a:r>
          </a:p>
          <a:p>
            <a:r>
              <a:rPr lang="pt-BR" sz="2400" dirty="0" smtClean="0"/>
              <a:t>Planejamento e acompanhamento do projeto</a:t>
            </a:r>
          </a:p>
          <a:p>
            <a:r>
              <a:rPr lang="pt-BR" sz="2400" dirty="0" smtClean="0"/>
              <a:t>Gestão de mudanças</a:t>
            </a:r>
          </a:p>
          <a:p>
            <a:r>
              <a:rPr lang="pt-BR" sz="2400" dirty="0" smtClean="0"/>
              <a:t>Garantir que a implementação corresponda aos requisitos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nálise e gestão de riscos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1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Levantamento de Requisitos</a:t>
            </a:r>
          </a:p>
          <a:p>
            <a:pPr lvl="1"/>
            <a:r>
              <a:rPr lang="pt-BR" sz="2800" dirty="0" smtClean="0"/>
              <a:t>Entrevistas</a:t>
            </a:r>
          </a:p>
          <a:p>
            <a:pPr lvl="1"/>
            <a:r>
              <a:rPr lang="pt-BR" sz="2800" dirty="0" smtClean="0"/>
              <a:t>Cenários</a:t>
            </a:r>
          </a:p>
          <a:p>
            <a:pPr lvl="1"/>
            <a:r>
              <a:rPr lang="pt-BR" sz="2800" dirty="0" smtClean="0"/>
              <a:t>Protótipos</a:t>
            </a:r>
          </a:p>
          <a:p>
            <a:pPr lvl="1"/>
            <a:r>
              <a:rPr lang="pt-BR" sz="2800" dirty="0" smtClean="0"/>
              <a:t>Casos de uso </a:t>
            </a:r>
            <a:r>
              <a:rPr lang="pt-BR" sz="2800" dirty="0"/>
              <a:t>(Diagrama UML: </a:t>
            </a:r>
            <a:r>
              <a:rPr lang="pt-BR" sz="1700" dirty="0"/>
              <a:t>http://www.dsc.ufcg.edu.br/~</a:t>
            </a:r>
            <a:r>
              <a:rPr lang="pt-BR" sz="1700" dirty="0" smtClean="0"/>
              <a:t>sampaio/cursos/2007.1/Graduacao/SI-II/Uml/diagramas/usecases/usecases.htm)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83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Documentação</a:t>
            </a:r>
          </a:p>
          <a:p>
            <a:pPr lvl="1"/>
            <a:r>
              <a:rPr lang="pt-BR" sz="2600" dirty="0" smtClean="0"/>
              <a:t>Software </a:t>
            </a:r>
            <a:r>
              <a:rPr lang="pt-BR" sz="2600" dirty="0" err="1" smtClean="0"/>
              <a:t>Requirements</a:t>
            </a:r>
            <a:r>
              <a:rPr lang="pt-BR" sz="2600" dirty="0" smtClean="0"/>
              <a:t> </a:t>
            </a:r>
            <a:r>
              <a:rPr lang="pt-BR" sz="2600" dirty="0" err="1" smtClean="0"/>
              <a:t>Specification</a:t>
            </a:r>
            <a:r>
              <a:rPr lang="pt-BR" sz="2600" dirty="0" smtClean="0"/>
              <a:t> (IEEE 830-1998)</a:t>
            </a:r>
          </a:p>
        </p:txBody>
      </p:sp>
    </p:spTree>
    <p:extLst>
      <p:ext uri="{BB962C8B-B14F-4D97-AF65-F5344CB8AC3E}">
        <p14:creationId xmlns:p14="http://schemas.microsoft.com/office/powerpoint/2010/main" val="20919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Planeje e documente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356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Estimativa de custos</a:t>
            </a:r>
          </a:p>
          <a:p>
            <a:pPr lvl="1"/>
            <a:r>
              <a:rPr lang="pt-BR" sz="2800" dirty="0" smtClean="0"/>
              <a:t>Esforço baseado em tamanho do código (COCOMO </a:t>
            </a:r>
            <a:r>
              <a:rPr lang="pt-BR" sz="2800" dirty="0" err="1" smtClean="0"/>
              <a:t>I</a:t>
            </a:r>
            <a:r>
              <a:rPr lang="pt-BR" sz="2800" dirty="0" smtClean="0"/>
              <a:t> e II) </a:t>
            </a:r>
            <a:r>
              <a:rPr lang="mr-IN" sz="2800" dirty="0" smtClean="0"/>
              <a:t>–</a:t>
            </a:r>
            <a:r>
              <a:rPr lang="pt-BR" sz="2800" dirty="0" smtClean="0"/>
              <a:t> Linhas de Código (LOC)</a:t>
            </a:r>
          </a:p>
          <a:p>
            <a:pPr lvl="1"/>
            <a:r>
              <a:rPr lang="pt-BR" sz="2800" dirty="0" smtClean="0"/>
              <a:t>Pontos de função:</a:t>
            </a:r>
          </a:p>
          <a:p>
            <a:pPr lvl="2"/>
            <a:r>
              <a:rPr lang="pt-BR" sz="2400" dirty="0" smtClean="0"/>
              <a:t>Entradas e saídas de funções</a:t>
            </a:r>
          </a:p>
          <a:p>
            <a:pPr lvl="2"/>
            <a:r>
              <a:rPr lang="pt-BR" sz="2400" dirty="0" smtClean="0"/>
              <a:t>Consultas externas</a:t>
            </a:r>
          </a:p>
          <a:p>
            <a:pPr lvl="2"/>
            <a:r>
              <a:rPr lang="pt-BR" sz="2400" dirty="0" smtClean="0"/>
              <a:t>Arquivos de entrada e saída</a:t>
            </a:r>
          </a:p>
          <a:p>
            <a:pPr lvl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81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Planejamento e acompanhamento</a:t>
            </a:r>
          </a:p>
          <a:p>
            <a:pPr lvl="1"/>
            <a:r>
              <a:rPr lang="pt-BR" sz="2600" dirty="0" smtClean="0"/>
              <a:t>Uso de diagramas para organizar as tarefas (paralelismo e dependências)</a:t>
            </a:r>
          </a:p>
          <a:p>
            <a:pPr lvl="1"/>
            <a:r>
              <a:rPr lang="pt-BR" sz="2600" dirty="0" smtClean="0"/>
              <a:t>Análise de caminhos críticos e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2172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Gestão de mudanças</a:t>
            </a:r>
          </a:p>
          <a:p>
            <a:pPr lvl="1"/>
            <a:r>
              <a:rPr lang="pt-BR" sz="2600" dirty="0" smtClean="0"/>
              <a:t>Alterações em requisitos geram impacto nas estimativas de custo e cronograma</a:t>
            </a:r>
          </a:p>
          <a:p>
            <a:pPr lvl="1"/>
            <a:r>
              <a:rPr lang="pt-BR" sz="2600" dirty="0" smtClean="0"/>
              <a:t>Custo e cronograma podem mudar mesmo sem mudanças nos requisitos</a:t>
            </a:r>
          </a:p>
        </p:txBody>
      </p:sp>
    </p:spTree>
    <p:extLst>
      <p:ext uri="{BB962C8B-B14F-4D97-AF65-F5344CB8AC3E}">
        <p14:creationId xmlns:p14="http://schemas.microsoft.com/office/powerpoint/2010/main" val="16238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Conformidade entre implementação e funcionalidades</a:t>
            </a:r>
          </a:p>
          <a:p>
            <a:pPr lvl="1"/>
            <a:r>
              <a:rPr lang="pt-BR" sz="2400" dirty="0" smtClean="0"/>
              <a:t>Rastreabilidade de </a:t>
            </a:r>
            <a:r>
              <a:rPr lang="pt-BR" sz="2400" dirty="0" smtClean="0"/>
              <a:t>requisitos</a:t>
            </a:r>
          </a:p>
          <a:p>
            <a:pPr lvl="1"/>
            <a:r>
              <a:rPr lang="pt-BR" sz="2400" dirty="0" smtClean="0"/>
              <a:t>Matriz de rastreabilidade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11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Planeje e documente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Análise de riscos e gestão</a:t>
            </a:r>
          </a:p>
          <a:p>
            <a:pPr lvl="1"/>
            <a:r>
              <a:rPr lang="pt-BR" sz="2200" dirty="0" smtClean="0"/>
              <a:t>Levantamento dos riscos</a:t>
            </a:r>
          </a:p>
          <a:p>
            <a:pPr lvl="1"/>
            <a:r>
              <a:rPr lang="pt-BR" sz="2200" dirty="0" smtClean="0"/>
              <a:t>Probabilidade e impacto</a:t>
            </a:r>
          </a:p>
          <a:p>
            <a:pPr lvl="1"/>
            <a:r>
              <a:rPr lang="pt-BR" sz="2200" dirty="0" smtClean="0"/>
              <a:t>Tratamento do risco</a:t>
            </a:r>
          </a:p>
        </p:txBody>
      </p:sp>
    </p:spTree>
    <p:extLst>
      <p:ext uri="{BB962C8B-B14F-4D97-AF65-F5344CB8AC3E}">
        <p14:creationId xmlns:p14="http://schemas.microsoft.com/office/powerpoint/2010/main" val="1248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Fechamento dos grupos</a:t>
            </a:r>
          </a:p>
          <a:p>
            <a:r>
              <a:rPr lang="pt-BR" dirty="0" smtClean="0"/>
              <a:t>Definição dos projetos</a:t>
            </a:r>
          </a:p>
          <a:p>
            <a:r>
              <a:rPr lang="pt-BR" dirty="0" smtClean="0"/>
              <a:t>Converse com seu cliente e criem ao menos uma história de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BDD - </a:t>
            </a:r>
            <a:r>
              <a:rPr lang="pt-BR" dirty="0" err="1"/>
              <a:t>Behavior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85539"/>
          </a:xfrm>
        </p:spPr>
        <p:txBody>
          <a:bodyPr>
            <a:noAutofit/>
          </a:bodyPr>
          <a:lstStyle/>
          <a:p>
            <a:r>
              <a:rPr lang="pt-BR" sz="2400" dirty="0" smtClean="0"/>
              <a:t>Foco no comportamento da aplicação ao invés da implementação</a:t>
            </a:r>
          </a:p>
          <a:p>
            <a:r>
              <a:rPr lang="pt-BR" sz="2400" dirty="0" smtClean="0"/>
              <a:t>Ideal para projetos com requisitos nebulosos ou que mudam rapidamente</a:t>
            </a:r>
          </a:p>
        </p:txBody>
      </p:sp>
    </p:spTree>
    <p:extLst>
      <p:ext uri="{BB962C8B-B14F-4D97-AF65-F5344CB8AC3E}">
        <p14:creationId xmlns:p14="http://schemas.microsoft.com/office/powerpoint/2010/main" val="8591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Funcionais</a:t>
            </a:r>
          </a:p>
          <a:p>
            <a:r>
              <a:rPr lang="pt-BR" sz="2400" dirty="0" smtClean="0"/>
              <a:t>Não-funcionais (qualidade)</a:t>
            </a:r>
          </a:p>
          <a:p>
            <a:r>
              <a:rPr lang="pt-BR" sz="2400" dirty="0" smtClean="0"/>
              <a:t>Explícitos</a:t>
            </a:r>
          </a:p>
          <a:p>
            <a:r>
              <a:rPr lang="pt-BR" sz="2400" dirty="0" smtClean="0"/>
              <a:t>Implícitos</a:t>
            </a:r>
          </a:p>
        </p:txBody>
      </p:sp>
    </p:spTree>
    <p:extLst>
      <p:ext uri="{BB962C8B-B14F-4D97-AF65-F5344CB8AC3E}">
        <p14:creationId xmlns:p14="http://schemas.microsoft.com/office/powerpoint/2010/main" val="16939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Cartões 3x5 </a:t>
            </a:r>
          </a:p>
          <a:p>
            <a:r>
              <a:rPr lang="pt-BR" dirty="0" smtClean="0"/>
              <a:t>Derivadas da comunidade de Interfaces Humano-Computador</a:t>
            </a:r>
          </a:p>
          <a:p>
            <a:r>
              <a:rPr lang="pt-BR" dirty="0" smtClean="0"/>
              <a:t>Costumam conter de uma a três frases</a:t>
            </a:r>
          </a:p>
          <a:p>
            <a:r>
              <a:rPr lang="pt-BR" dirty="0" smtClean="0"/>
              <a:t>Linguagem não técnica</a:t>
            </a:r>
          </a:p>
          <a:p>
            <a:r>
              <a:rPr lang="pt-BR" dirty="0" smtClean="0"/>
              <a:t>Escritas em conjunto pelos clientes e desenvolvedores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90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</a:t>
            </a:r>
          </a:p>
          <a:p>
            <a:pPr lvl="1"/>
            <a:r>
              <a:rPr lang="pt-BR" dirty="0" smtClean="0"/>
              <a:t>Ser testáveis</a:t>
            </a:r>
          </a:p>
          <a:p>
            <a:pPr lvl="1"/>
            <a:r>
              <a:rPr lang="pt-BR" dirty="0" smtClean="0"/>
              <a:t>Pequenas o suficientes para serem implementadas em uma iteração</a:t>
            </a:r>
          </a:p>
          <a:p>
            <a:pPr lvl="1"/>
            <a:r>
              <a:rPr lang="pt-BR" dirty="0" smtClean="0"/>
              <a:t>Possuir valor para o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3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i="1" dirty="0" smtClean="0"/>
              <a:t>Nome da funcionalidade</a:t>
            </a:r>
            <a:r>
              <a:rPr lang="pt-BR" sz="2800" dirty="0" smtClean="0"/>
              <a:t>   </a:t>
            </a:r>
          </a:p>
          <a:p>
            <a:pPr marL="0" indent="0">
              <a:buNone/>
            </a:pPr>
            <a:r>
              <a:rPr lang="pt-BR" sz="2800" i="1" dirty="0" smtClean="0"/>
              <a:t>Como</a:t>
            </a:r>
            <a:r>
              <a:rPr lang="pt-BR" sz="2800" dirty="0" smtClean="0"/>
              <a:t> </a:t>
            </a:r>
            <a:r>
              <a:rPr lang="pt-BR" sz="2800" b="1" dirty="0" smtClean="0"/>
              <a:t>[tipo de </a:t>
            </a:r>
            <a:r>
              <a:rPr lang="pt-BR" sz="2800" b="1" dirty="0" err="1" smtClean="0"/>
              <a:t>stakeholder</a:t>
            </a:r>
            <a:r>
              <a:rPr lang="pt-BR" sz="2800" b="1" dirty="0"/>
              <a:t>]</a:t>
            </a:r>
            <a:r>
              <a:rPr lang="pt-BR" sz="2800" dirty="0"/>
              <a:t>, 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Eu </a:t>
            </a:r>
            <a:r>
              <a:rPr lang="pt-BR" sz="2800" i="1" dirty="0" smtClean="0"/>
              <a:t>quero</a:t>
            </a:r>
            <a:r>
              <a:rPr lang="pt-BR" sz="2800" dirty="0" smtClean="0"/>
              <a:t> </a:t>
            </a:r>
            <a:r>
              <a:rPr lang="pt-BR" sz="2800" b="1" dirty="0" smtClean="0"/>
              <a:t>[realizar atividade]</a:t>
            </a:r>
            <a:r>
              <a:rPr lang="pt-BR" sz="2800" dirty="0" smtClean="0"/>
              <a:t>,</a:t>
            </a:r>
          </a:p>
          <a:p>
            <a:pPr marL="0" indent="0">
              <a:buNone/>
            </a:pPr>
            <a:r>
              <a:rPr lang="pt-BR" sz="2800" i="1" dirty="0" smtClean="0"/>
              <a:t>Para</a:t>
            </a:r>
            <a:r>
              <a:rPr lang="pt-BR" sz="2800" dirty="0" smtClean="0"/>
              <a:t> </a:t>
            </a:r>
            <a:r>
              <a:rPr lang="pt-BR" sz="2800" b="1" dirty="0" smtClean="0"/>
              <a:t>[atingir um objetivo]</a:t>
            </a:r>
            <a:r>
              <a:rPr lang="pt-BR" sz="2800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OBS: Formato </a:t>
            </a:r>
            <a:r>
              <a:rPr lang="pt-BR" dirty="0" err="1" smtClean="0"/>
              <a:t>Connextra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98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i="1" dirty="0" smtClean="0"/>
              <a:t>Adicionar um filme:</a:t>
            </a:r>
            <a:r>
              <a:rPr lang="pt-BR" sz="2800" dirty="0" smtClean="0"/>
              <a:t> </a:t>
            </a:r>
          </a:p>
          <a:p>
            <a:pPr marL="0" indent="0">
              <a:buNone/>
            </a:pPr>
            <a:r>
              <a:rPr lang="pt-BR" sz="2800" i="1" dirty="0" smtClean="0"/>
              <a:t>Como</a:t>
            </a:r>
            <a:r>
              <a:rPr lang="pt-BR" sz="2800" dirty="0" smtClean="0"/>
              <a:t> usuário do serviço,  </a:t>
            </a:r>
          </a:p>
          <a:p>
            <a:pPr marL="0" indent="0">
              <a:buNone/>
            </a:pPr>
            <a:r>
              <a:rPr lang="pt-BR" sz="2800" dirty="0" smtClean="0"/>
              <a:t>Eu </a:t>
            </a:r>
            <a:r>
              <a:rPr lang="pt-BR" sz="2800" i="1" dirty="0" smtClean="0"/>
              <a:t>quero</a:t>
            </a:r>
            <a:r>
              <a:rPr lang="pt-BR" sz="2800" dirty="0" smtClean="0"/>
              <a:t> adicionar um novo filme ao banco de dados do site,</a:t>
            </a:r>
          </a:p>
          <a:p>
            <a:pPr marL="0" indent="0">
              <a:buNone/>
            </a:pPr>
            <a:r>
              <a:rPr lang="pt-BR" sz="2800" i="1" dirty="0" smtClean="0"/>
              <a:t>Para</a:t>
            </a:r>
            <a:r>
              <a:rPr lang="pt-BR" sz="2800" dirty="0" smtClean="0"/>
              <a:t> compartilhar com outros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</a:t>
            </a:r>
            <a:r>
              <a:rPr lang="pt-BR" dirty="0" smtClean="0"/>
              <a:t>usuários - Pontuação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82" y="2022760"/>
            <a:ext cx="7968868" cy="3847040"/>
          </a:xfrm>
        </p:spPr>
      </p:pic>
    </p:spTree>
    <p:extLst>
      <p:ext uri="{BB962C8B-B14F-4D97-AF65-F5344CB8AC3E}">
        <p14:creationId xmlns:p14="http://schemas.microsoft.com/office/powerpoint/2010/main" val="3523226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</TotalTime>
  <Words>622</Words>
  <Application>Microsoft Macintosh PowerPoint</Application>
  <PresentationFormat>Widescreen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 MT</vt:lpstr>
      <vt:lpstr>Mangal</vt:lpstr>
      <vt:lpstr>Arial</vt:lpstr>
      <vt:lpstr>Gallery</vt:lpstr>
      <vt:lpstr>Engenharia de software</vt:lpstr>
      <vt:lpstr>Agenda</vt:lpstr>
      <vt:lpstr>BDD - Behavior Driven Development</vt:lpstr>
      <vt:lpstr>Requisitos</vt:lpstr>
      <vt:lpstr>Histórias de usuário</vt:lpstr>
      <vt:lpstr>Histórias de usuário</vt:lpstr>
      <vt:lpstr>Histórias de usuários</vt:lpstr>
      <vt:lpstr>Histórias de usuários</vt:lpstr>
      <vt:lpstr>Histórias de usuários - Pontuação</vt:lpstr>
      <vt:lpstr>Histórias de usuários - velocidade</vt:lpstr>
      <vt:lpstr>Histórias de usuários</vt:lpstr>
      <vt:lpstr>Histórias de usuários</vt:lpstr>
      <vt:lpstr>Histórias de usuários</vt:lpstr>
      <vt:lpstr>Histórias de usuários</vt:lpstr>
      <vt:lpstr>Histórias de usuários</vt:lpstr>
      <vt:lpstr>spikes</vt:lpstr>
      <vt:lpstr>Lo-fi ui e storyboards</vt:lpstr>
      <vt:lpstr>Teste de aceitação</vt:lpstr>
      <vt:lpstr>Teste de aceitação</vt:lpstr>
      <vt:lpstr>Planeje e documente</vt:lpstr>
      <vt:lpstr>Planeje e documente</vt:lpstr>
      <vt:lpstr>Planeje e documente</vt:lpstr>
      <vt:lpstr>Planeje e documente</vt:lpstr>
      <vt:lpstr>Planeje e documente</vt:lpstr>
      <vt:lpstr>Planeje e documente</vt:lpstr>
      <vt:lpstr>Planeje e documente</vt:lpstr>
      <vt:lpstr>Planeje e documente</vt:lpstr>
      <vt:lpstr>atividade</vt:lpstr>
      <vt:lpstr>gvanerven@unb.br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145</cp:revision>
  <dcterms:created xsi:type="dcterms:W3CDTF">2017-02-11T20:50:19Z</dcterms:created>
  <dcterms:modified xsi:type="dcterms:W3CDTF">2017-08-23T23:19:07Z</dcterms:modified>
</cp:coreProperties>
</file>