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72" r:id="rId3"/>
    <p:sldId id="273" r:id="rId4"/>
    <p:sldId id="274" r:id="rId5"/>
    <p:sldId id="277" r:id="rId6"/>
    <p:sldId id="275" r:id="rId7"/>
    <p:sldId id="299" r:id="rId8"/>
    <p:sldId id="276" r:id="rId9"/>
    <p:sldId id="278" r:id="rId10"/>
    <p:sldId id="280" r:id="rId11"/>
    <p:sldId id="279" r:id="rId12"/>
    <p:sldId id="281" r:id="rId13"/>
    <p:sldId id="284" r:id="rId14"/>
    <p:sldId id="288" r:id="rId15"/>
    <p:sldId id="289" r:id="rId16"/>
    <p:sldId id="282" r:id="rId17"/>
    <p:sldId id="283" r:id="rId18"/>
    <p:sldId id="285" r:id="rId19"/>
    <p:sldId id="286" r:id="rId20"/>
    <p:sldId id="287" r:id="rId21"/>
    <p:sldId id="290" r:id="rId22"/>
    <p:sldId id="291" r:id="rId23"/>
    <p:sldId id="292" r:id="rId24"/>
    <p:sldId id="293" r:id="rId25"/>
    <p:sldId id="295" r:id="rId26"/>
    <p:sldId id="296" r:id="rId27"/>
    <p:sldId id="297" r:id="rId28"/>
    <p:sldId id="294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10" r:id="rId38"/>
    <p:sldId id="311" r:id="rId39"/>
    <p:sldId id="308" r:id="rId40"/>
    <p:sldId id="309" r:id="rId41"/>
    <p:sldId id="312" r:id="rId42"/>
    <p:sldId id="313" r:id="rId43"/>
    <p:sldId id="314" r:id="rId44"/>
    <p:sldId id="315" r:id="rId45"/>
    <p:sldId id="316" r:id="rId46"/>
    <p:sldId id="317" r:id="rId47"/>
    <p:sldId id="31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8"/>
    <p:restoredTop sz="94712"/>
  </p:normalViewPr>
  <p:slideViewPr>
    <p:cSldViewPr snapToGrid="0" snapToObjects="1">
      <p:cViewPr varScale="1">
        <p:scale>
          <a:sx n="72" d="100"/>
          <a:sy n="72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ED92-4C4E-A54C-BA52-7A20745ED902}" type="datetimeFigureOut">
              <a:rPr lang="pt-BR" smtClean="0"/>
              <a:t>30/08/2017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2B7C8-0769-EC49-9153-2C661EB2EA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6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Engenharia</a:t>
            </a:r>
            <a:r>
              <a:rPr lang="en-US" dirty="0" smtClean="0"/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Ligação entre duas classes</a:t>
            </a:r>
          </a:p>
          <a:p>
            <a:r>
              <a:rPr lang="pt-BR" dirty="0" smtClean="0"/>
              <a:t>Por padrão são bidirecionais (as classes tem ciência da outra)</a:t>
            </a:r>
          </a:p>
          <a:p>
            <a:r>
              <a:rPr lang="pt-BR" dirty="0" smtClean="0"/>
              <a:t>Multiplicidades</a:t>
            </a:r>
          </a:p>
          <a:p>
            <a:pPr lvl="1"/>
            <a:r>
              <a:rPr lang="pt-BR" dirty="0" smtClean="0"/>
              <a:t>0..1, 1, 7, 0..*, *, 1..*, 0..10, 2..10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03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bidirecional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99" y="2743201"/>
            <a:ext cx="7472034" cy="1893774"/>
          </a:xfrm>
        </p:spPr>
      </p:pic>
    </p:spTree>
    <p:extLst>
      <p:ext uri="{BB962C8B-B14F-4D97-AF65-F5344CB8AC3E}">
        <p14:creationId xmlns:p14="http://schemas.microsoft.com/office/powerpoint/2010/main" val="371947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unidirecional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63" y="2677886"/>
            <a:ext cx="7492105" cy="1407999"/>
          </a:xfrm>
        </p:spPr>
      </p:pic>
    </p:spTree>
    <p:extLst>
      <p:ext uri="{BB962C8B-B14F-4D97-AF65-F5344CB8AC3E}">
        <p14:creationId xmlns:p14="http://schemas.microsoft.com/office/powerpoint/2010/main" val="357308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reflexiva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613" y="2190579"/>
            <a:ext cx="3161206" cy="1867241"/>
          </a:xfrm>
        </p:spPr>
      </p:pic>
    </p:spTree>
    <p:extLst>
      <p:ext uri="{BB962C8B-B14F-4D97-AF65-F5344CB8AC3E}">
        <p14:creationId xmlns:p14="http://schemas.microsoft.com/office/powerpoint/2010/main" val="61566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de associação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044" y="2231572"/>
            <a:ext cx="7808344" cy="2504055"/>
          </a:xfrm>
        </p:spPr>
      </p:pic>
    </p:spTree>
    <p:extLst>
      <p:ext uri="{BB962C8B-B14F-4D97-AF65-F5344CB8AC3E}">
        <p14:creationId xmlns:p14="http://schemas.microsoft.com/office/powerpoint/2010/main" val="170923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Associação </a:t>
            </a:r>
            <a:r>
              <a:rPr lang="pt-BR" dirty="0" err="1" smtClean="0"/>
              <a:t>n-ária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560" y="2260247"/>
            <a:ext cx="5697311" cy="3028510"/>
          </a:xfrm>
        </p:spPr>
      </p:pic>
    </p:spTree>
    <p:extLst>
      <p:ext uri="{BB962C8B-B14F-4D97-AF65-F5344CB8AC3E}">
        <p14:creationId xmlns:p14="http://schemas.microsoft.com/office/powerpoint/2010/main" val="369513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Associação característica de todo com parte</a:t>
            </a:r>
          </a:p>
          <a:p>
            <a:r>
              <a:rPr lang="pt-BR" dirty="0" smtClean="0"/>
              <a:t>Básica (Simplesmente agregação)</a:t>
            </a:r>
          </a:p>
          <a:p>
            <a:r>
              <a:rPr lang="pt-BR" dirty="0" smtClean="0"/>
              <a:t>Composição (Agregação mais forte)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80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52" y="2469754"/>
            <a:ext cx="4670128" cy="78637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65" y="4046068"/>
            <a:ext cx="5403501" cy="7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98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488" y="1976425"/>
            <a:ext cx="5651456" cy="4022739"/>
          </a:xfrm>
        </p:spPr>
      </p:pic>
    </p:spTree>
    <p:extLst>
      <p:ext uri="{BB962C8B-B14F-4D97-AF65-F5344CB8AC3E}">
        <p14:creationId xmlns:p14="http://schemas.microsoft.com/office/powerpoint/2010/main" val="385956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88" y="1944742"/>
            <a:ext cx="3663256" cy="4135291"/>
          </a:xfrm>
        </p:spPr>
      </p:pic>
    </p:spTree>
    <p:extLst>
      <p:ext uri="{BB962C8B-B14F-4D97-AF65-F5344CB8AC3E}">
        <p14:creationId xmlns:p14="http://schemas.microsoft.com/office/powerpoint/2010/main" val="228632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UML</a:t>
            </a:r>
          </a:p>
          <a:p>
            <a:pPr lvl="1"/>
            <a:r>
              <a:rPr lang="pt-BR" dirty="0" smtClean="0"/>
              <a:t>Diagrama de Caso de Uso</a:t>
            </a:r>
          </a:p>
          <a:p>
            <a:pPr lvl="1"/>
            <a:r>
              <a:rPr lang="pt-BR" dirty="0" smtClean="0"/>
              <a:t>Diagrama de Classes</a:t>
            </a:r>
          </a:p>
          <a:p>
            <a:pPr lvl="1"/>
            <a:r>
              <a:rPr lang="pt-BR" dirty="0" smtClean="0"/>
              <a:t>Diagrama de Sequência</a:t>
            </a:r>
          </a:p>
          <a:p>
            <a:pPr lvl="1"/>
            <a:r>
              <a:rPr lang="pt-BR" dirty="0" smtClean="0"/>
              <a:t>Diagrama de Atividades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3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495" y="2125228"/>
            <a:ext cx="4345442" cy="35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8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instância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25" y="2253760"/>
            <a:ext cx="6744381" cy="2892122"/>
          </a:xfrm>
        </p:spPr>
      </p:pic>
    </p:spTree>
    <p:extLst>
      <p:ext uri="{BB962C8B-B14F-4D97-AF65-F5344CB8AC3E}">
        <p14:creationId xmlns:p14="http://schemas.microsoft.com/office/powerpoint/2010/main" val="389853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40" y="2786744"/>
            <a:ext cx="7505352" cy="1082788"/>
          </a:xfrm>
        </p:spPr>
      </p:pic>
    </p:spTree>
    <p:extLst>
      <p:ext uri="{BB962C8B-B14F-4D97-AF65-F5344CB8AC3E}">
        <p14:creationId xmlns:p14="http://schemas.microsoft.com/office/powerpoint/2010/main" val="2988593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interna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261" y="2286246"/>
            <a:ext cx="5887909" cy="2794983"/>
          </a:xfrm>
        </p:spPr>
      </p:pic>
    </p:spTree>
    <p:extLst>
      <p:ext uri="{BB962C8B-B14F-4D97-AF65-F5344CB8AC3E}">
        <p14:creationId xmlns:p14="http://schemas.microsoft.com/office/powerpoint/2010/main" val="4079054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interna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08" y="1981200"/>
            <a:ext cx="7417016" cy="354838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654629" y="5693229"/>
            <a:ext cx="9031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http://www.ibm.com/developerworks/br/rational/library/content/RationalEdge/sep04/bell/index.html</a:t>
            </a:r>
          </a:p>
        </p:txBody>
      </p:sp>
    </p:spTree>
    <p:extLst>
      <p:ext uri="{BB962C8B-B14F-4D97-AF65-F5344CB8AC3E}">
        <p14:creationId xmlns:p14="http://schemas.microsoft.com/office/powerpoint/2010/main" val="1634097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Responsabilidade colaboração (CRC)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Utilizado para descrever classes de forma rápida</a:t>
            </a:r>
          </a:p>
          <a:p>
            <a:r>
              <a:rPr lang="pt-BR" dirty="0" smtClean="0"/>
              <a:t>Comum no XP</a:t>
            </a:r>
          </a:p>
          <a:p>
            <a:r>
              <a:rPr lang="pt-BR" dirty="0" smtClean="0"/>
              <a:t>Estabelece as responsabilidades da classe</a:t>
            </a:r>
          </a:p>
          <a:p>
            <a:r>
              <a:rPr lang="pt-BR" dirty="0" smtClean="0"/>
              <a:t>Estabelece quem são os colaboradores (outras classes)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59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CRC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824" y="2155371"/>
            <a:ext cx="5176784" cy="3332050"/>
          </a:xfrm>
        </p:spPr>
      </p:pic>
    </p:spTree>
    <p:extLst>
      <p:ext uri="{BB962C8B-B14F-4D97-AF65-F5344CB8AC3E}">
        <p14:creationId xmlns:p14="http://schemas.microsoft.com/office/powerpoint/2010/main" val="3400994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CRC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77" y="1977255"/>
            <a:ext cx="6608877" cy="3965326"/>
          </a:xfrm>
        </p:spPr>
      </p:pic>
    </p:spTree>
    <p:extLst>
      <p:ext uri="{BB962C8B-B14F-4D97-AF65-F5344CB8AC3E}">
        <p14:creationId xmlns:p14="http://schemas.microsoft.com/office/powerpoint/2010/main" val="1185084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sequência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Posiciona participantes (classes, componentes, atores) em linhas verticais de “vida”</a:t>
            </a:r>
          </a:p>
          <a:p>
            <a:r>
              <a:rPr lang="pt-BR" dirty="0" smtClean="0"/>
              <a:t>Descreve interações internas entre elementos do sistema</a:t>
            </a:r>
          </a:p>
          <a:p>
            <a:r>
              <a:rPr lang="pt-BR" dirty="0" smtClean="0"/>
              <a:t>Foco na comunicação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48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 de vida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12" y="2148267"/>
            <a:ext cx="1613807" cy="2392097"/>
          </a:xfrm>
        </p:spPr>
      </p:pic>
    </p:spTree>
    <p:extLst>
      <p:ext uri="{BB962C8B-B14F-4D97-AF65-F5344CB8AC3E}">
        <p14:creationId xmlns:p14="http://schemas.microsoft.com/office/powerpoint/2010/main" val="429412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caso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Descreve cenários com funcionalidades do sistema</a:t>
            </a:r>
          </a:p>
          <a:p>
            <a:r>
              <a:rPr lang="pt-BR" dirty="0" smtClean="0"/>
              <a:t>Ponto de vista do usuário (Atores)</a:t>
            </a:r>
          </a:p>
          <a:p>
            <a:r>
              <a:rPr lang="pt-BR" dirty="0" smtClean="0"/>
              <a:t>Permite comunicação com o cliente</a:t>
            </a:r>
          </a:p>
          <a:p>
            <a:r>
              <a:rPr lang="pt-BR" dirty="0" smtClean="0"/>
              <a:t>http</a:t>
            </a:r>
            <a:r>
              <a:rPr lang="pt-BR" dirty="0"/>
              <a:t>://www.dsc.ufcg.edu.br/~sampaio/cursos/2007.1/Graduacao/SI-II/Uml/diagramas/usecases/usecases.htm)</a:t>
            </a:r>
          </a:p>
        </p:txBody>
      </p:sp>
    </p:spTree>
    <p:extLst>
      <p:ext uri="{BB962C8B-B14F-4D97-AF65-F5344CB8AC3E}">
        <p14:creationId xmlns:p14="http://schemas.microsoft.com/office/powerpoint/2010/main" val="791529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70" y="2016125"/>
            <a:ext cx="7449384" cy="3449638"/>
          </a:xfrm>
        </p:spPr>
      </p:pic>
    </p:spTree>
    <p:extLst>
      <p:ext uri="{BB962C8B-B14F-4D97-AF65-F5344CB8AC3E}">
        <p14:creationId xmlns:p14="http://schemas.microsoft.com/office/powerpoint/2010/main" val="26408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65" y="2389171"/>
            <a:ext cx="4765902" cy="2723373"/>
          </a:xfrm>
        </p:spPr>
      </p:pic>
    </p:spTree>
    <p:extLst>
      <p:ext uri="{BB962C8B-B14F-4D97-AF65-F5344CB8AC3E}">
        <p14:creationId xmlns:p14="http://schemas.microsoft.com/office/powerpoint/2010/main" val="2557725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Guarda (</a:t>
            </a:r>
            <a:r>
              <a:rPr lang="pt-BR" dirty="0" err="1" smtClean="0"/>
              <a:t>guard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67" y="2079171"/>
            <a:ext cx="6973098" cy="2861923"/>
          </a:xfrm>
        </p:spPr>
      </p:pic>
    </p:spTree>
    <p:extLst>
      <p:ext uri="{BB962C8B-B14F-4D97-AF65-F5344CB8AC3E}">
        <p14:creationId xmlns:p14="http://schemas.microsoft.com/office/powerpoint/2010/main" val="3257556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 e loop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164" y="1227513"/>
            <a:ext cx="6732104" cy="56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69" y="1614269"/>
            <a:ext cx="5331560" cy="4488390"/>
          </a:xfrm>
        </p:spPr>
      </p:pic>
    </p:spTree>
    <p:extLst>
      <p:ext uri="{BB962C8B-B14F-4D97-AF65-F5344CB8AC3E}">
        <p14:creationId xmlns:p14="http://schemas.microsoft.com/office/powerpoint/2010/main" val="12036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10316"/>
          <a:stretch/>
        </p:blipFill>
        <p:spPr>
          <a:xfrm>
            <a:off x="3333437" y="1915884"/>
            <a:ext cx="5839558" cy="4154933"/>
          </a:xfrm>
        </p:spPr>
      </p:pic>
    </p:spTree>
    <p:extLst>
      <p:ext uri="{BB962C8B-B14F-4D97-AF65-F5344CB8AC3E}">
        <p14:creationId xmlns:p14="http://schemas.microsoft.com/office/powerpoint/2010/main" val="26794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4" y="2016125"/>
            <a:ext cx="6899276" cy="3449638"/>
          </a:xfrm>
        </p:spPr>
      </p:pic>
    </p:spTree>
    <p:extLst>
      <p:ext uri="{BB962C8B-B14F-4D97-AF65-F5344CB8AC3E}">
        <p14:creationId xmlns:p14="http://schemas.microsoft.com/office/powerpoint/2010/main" val="19902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(</a:t>
            </a:r>
            <a:r>
              <a:rPr lang="pt-BR" dirty="0" err="1" smtClean="0"/>
              <a:t>gates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921" y="1965793"/>
            <a:ext cx="8474589" cy="3859198"/>
          </a:xfrm>
        </p:spPr>
      </p:pic>
    </p:spTree>
    <p:extLst>
      <p:ext uri="{BB962C8B-B14F-4D97-AF65-F5344CB8AC3E}">
        <p14:creationId xmlns:p14="http://schemas.microsoft.com/office/powerpoint/2010/main" val="6042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(</a:t>
            </a:r>
            <a:r>
              <a:rPr lang="pt-BR" dirty="0" err="1" smtClean="0"/>
              <a:t>gates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52" y="1908184"/>
            <a:ext cx="6868527" cy="4131683"/>
          </a:xfrm>
        </p:spPr>
      </p:pic>
    </p:spTree>
    <p:extLst>
      <p:ext uri="{BB962C8B-B14F-4D97-AF65-F5344CB8AC3E}">
        <p14:creationId xmlns:p14="http://schemas.microsoft.com/office/powerpoint/2010/main" val="223820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Parada (break)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4" t="38778" r="6230" b="14424"/>
          <a:stretch/>
        </p:blipFill>
        <p:spPr>
          <a:xfrm>
            <a:off x="3610395" y="1978347"/>
            <a:ext cx="5285642" cy="3791083"/>
          </a:xfrm>
        </p:spPr>
      </p:pic>
    </p:spTree>
    <p:extLst>
      <p:ext uri="{BB962C8B-B14F-4D97-AF65-F5344CB8AC3E}">
        <p14:creationId xmlns:p14="http://schemas.microsoft.com/office/powerpoint/2010/main" val="29613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590" y="774663"/>
            <a:ext cx="5454353" cy="5039443"/>
          </a:xfrm>
        </p:spPr>
      </p:pic>
    </p:spTree>
    <p:extLst>
      <p:ext uri="{BB962C8B-B14F-4D97-AF65-F5344CB8AC3E}">
        <p14:creationId xmlns:p14="http://schemas.microsoft.com/office/powerpoint/2010/main" val="2196348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paralelo (PARALLEL)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310" y="1919070"/>
            <a:ext cx="5707811" cy="4152829"/>
          </a:xfrm>
        </p:spPr>
      </p:pic>
      <p:sp>
        <p:nvSpPr>
          <p:cNvPr id="5" name="CaixaDeTexto 4"/>
          <p:cNvSpPr txBox="1"/>
          <p:nvPr/>
        </p:nvSpPr>
        <p:spPr>
          <a:xfrm>
            <a:off x="2213579" y="6281057"/>
            <a:ext cx="73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https://www.ibm.com/developerworks/rational/library/3101.html</a:t>
            </a:r>
          </a:p>
        </p:txBody>
      </p:sp>
    </p:spTree>
    <p:extLst>
      <p:ext uri="{BB962C8B-B14F-4D97-AF65-F5344CB8AC3E}">
        <p14:creationId xmlns:p14="http://schemas.microsoft.com/office/powerpoint/2010/main" val="30251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Fluxos de trabalho (workflow)</a:t>
            </a:r>
          </a:p>
          <a:p>
            <a:r>
              <a:rPr lang="pt-BR" dirty="0" smtClean="0"/>
              <a:t>Descrever um comportamento de caso de uso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02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31" y="1236466"/>
            <a:ext cx="5213169" cy="5621534"/>
          </a:xfrm>
        </p:spPr>
      </p:pic>
    </p:spTree>
    <p:extLst>
      <p:ext uri="{BB962C8B-B14F-4D97-AF65-F5344CB8AC3E}">
        <p14:creationId xmlns:p14="http://schemas.microsoft.com/office/powerpoint/2010/main" val="23500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 Condicional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389" y="1902317"/>
            <a:ext cx="5509654" cy="4205703"/>
          </a:xfrm>
        </p:spPr>
      </p:pic>
    </p:spTree>
    <p:extLst>
      <p:ext uri="{BB962C8B-B14F-4D97-AF65-F5344CB8AC3E}">
        <p14:creationId xmlns:p14="http://schemas.microsoft.com/office/powerpoint/2010/main" val="40086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 aninhada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44" y="1959700"/>
            <a:ext cx="3899743" cy="3821749"/>
          </a:xfrm>
        </p:spPr>
      </p:pic>
    </p:spTree>
    <p:extLst>
      <p:ext uri="{BB962C8B-B14F-4D97-AF65-F5344CB8AC3E}">
        <p14:creationId xmlns:p14="http://schemas.microsoft.com/office/powerpoint/2010/main" val="280580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aninhada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90" y="2016125"/>
            <a:ext cx="4736345" cy="3449638"/>
          </a:xfrm>
        </p:spPr>
      </p:pic>
    </p:spTree>
    <p:extLst>
      <p:ext uri="{BB962C8B-B14F-4D97-AF65-F5344CB8AC3E}">
        <p14:creationId xmlns:p14="http://schemas.microsoft.com/office/powerpoint/2010/main" val="34792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partições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882" y="982825"/>
            <a:ext cx="2820668" cy="5048996"/>
          </a:xfrm>
        </p:spPr>
      </p:pic>
      <p:sp>
        <p:nvSpPr>
          <p:cNvPr id="5" name="CaixaDeTexto 4"/>
          <p:cNvSpPr txBox="1"/>
          <p:nvPr/>
        </p:nvSpPr>
        <p:spPr>
          <a:xfrm>
            <a:off x="2555729" y="6237905"/>
            <a:ext cx="739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https://www.ibm.com/developerworks/rational/library/2802.html</a:t>
            </a:r>
          </a:p>
        </p:txBody>
      </p:sp>
    </p:spTree>
    <p:extLst>
      <p:ext uri="{BB962C8B-B14F-4D97-AF65-F5344CB8AC3E}">
        <p14:creationId xmlns:p14="http://schemas.microsoft.com/office/powerpoint/2010/main" val="40970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Possível ordem de diagramação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de uso</a:t>
            </a:r>
          </a:p>
          <a:p>
            <a:r>
              <a:rPr lang="pt-BR" dirty="0" smtClean="0"/>
              <a:t>Atividades</a:t>
            </a:r>
          </a:p>
          <a:p>
            <a:r>
              <a:rPr lang="pt-BR" dirty="0" smtClean="0"/>
              <a:t>Classes</a:t>
            </a:r>
          </a:p>
          <a:p>
            <a:r>
              <a:rPr lang="pt-BR" dirty="0" smtClean="0"/>
              <a:t>Sequência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997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Permite modelar as classes e seus relacionamentos</a:t>
            </a:r>
          </a:p>
          <a:p>
            <a:r>
              <a:rPr lang="pt-BR" dirty="0" smtClean="0"/>
              <a:t>Visão estática</a:t>
            </a:r>
          </a:p>
          <a:p>
            <a:r>
              <a:rPr lang="pt-BR" dirty="0" smtClean="0"/>
              <a:t>Se relaciona com a modelagem de banco de dados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200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nome </a:t>
            </a:r>
            <a:r>
              <a:rPr lang="pt-BR" dirty="0"/>
              <a:t>: tipo de atributo = valor </a:t>
            </a:r>
            <a:r>
              <a:rPr lang="pt-BR" dirty="0" smtClean="0"/>
              <a:t>padrão</a:t>
            </a:r>
          </a:p>
          <a:p>
            <a:r>
              <a:rPr lang="pt-BR" dirty="0"/>
              <a:t>nome(lista de parâmetros) : tipo de valor </a:t>
            </a:r>
            <a:r>
              <a:rPr lang="pt-BR" dirty="0" smtClean="0"/>
              <a:t>retornado</a:t>
            </a:r>
          </a:p>
          <a:p>
            <a:r>
              <a:rPr lang="pt-BR" dirty="0" smtClean="0"/>
              <a:t>+ -&gt; público</a:t>
            </a:r>
          </a:p>
          <a:p>
            <a:r>
              <a:rPr lang="pt-BR" dirty="0" smtClean="0"/>
              <a:t># -&gt; protegido</a:t>
            </a:r>
          </a:p>
          <a:p>
            <a:r>
              <a:rPr lang="pt-BR" dirty="0" smtClean="0"/>
              <a:t>-  -&gt; privado</a:t>
            </a:r>
          </a:p>
          <a:p>
            <a:r>
              <a:rPr lang="pt-BR" dirty="0" smtClean="0"/>
              <a:t>~ -&gt; Pacote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23" y="3286481"/>
            <a:ext cx="4714590" cy="21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3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Estereótipos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 a notação </a:t>
            </a:r>
            <a:r>
              <a:rPr lang="pt-BR" dirty="0"/>
              <a:t>&lt;&lt; </a:t>
            </a:r>
            <a:r>
              <a:rPr lang="pt-BR" dirty="0" smtClean="0"/>
              <a:t>Estereótipo &gt;&gt;</a:t>
            </a:r>
          </a:p>
          <a:p>
            <a:r>
              <a:rPr lang="pt-BR" dirty="0" smtClean="0"/>
              <a:t>Permite classificar elementos</a:t>
            </a:r>
          </a:p>
          <a:p>
            <a:r>
              <a:rPr lang="pt-BR" dirty="0" smtClean="0"/>
              <a:t>Pode-se criar seus próprios </a:t>
            </a:r>
            <a:r>
              <a:rPr lang="pt-BR" dirty="0" err="1" smtClean="0"/>
              <a:t>esteriótipos</a:t>
            </a:r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 smtClean="0"/>
              <a:t>: &lt;&lt;</a:t>
            </a:r>
            <a:r>
              <a:rPr lang="pt-BR" dirty="0" err="1" smtClean="0"/>
              <a:t>entity</a:t>
            </a:r>
            <a:r>
              <a:rPr lang="pt-BR" dirty="0" smtClean="0"/>
              <a:t>&gt;&gt;, &lt;&lt;interface&gt;&gt;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254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28" y="2145506"/>
            <a:ext cx="5362575" cy="3190875"/>
          </a:xfrm>
        </p:spPr>
      </p:pic>
    </p:spTree>
    <p:extLst>
      <p:ext uri="{BB962C8B-B14F-4D97-AF65-F5344CB8AC3E}">
        <p14:creationId xmlns:p14="http://schemas.microsoft.com/office/powerpoint/2010/main" val="354748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2145506"/>
            <a:ext cx="5362575" cy="3190875"/>
          </a:xfrm>
        </p:spPr>
      </p:pic>
    </p:spTree>
    <p:extLst>
      <p:ext uri="{BB962C8B-B14F-4D97-AF65-F5344CB8AC3E}">
        <p14:creationId xmlns:p14="http://schemas.microsoft.com/office/powerpoint/2010/main" val="2053604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892</TotalTime>
  <Words>338</Words>
  <Application>Microsoft Office PowerPoint</Application>
  <PresentationFormat>Widescreen</PresentationFormat>
  <Paragraphs>91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1" baseType="lpstr">
      <vt:lpstr>Arial</vt:lpstr>
      <vt:lpstr>Calibri</vt:lpstr>
      <vt:lpstr>Gill Sans MT</vt:lpstr>
      <vt:lpstr>Gallery</vt:lpstr>
      <vt:lpstr>Engenharia de software</vt:lpstr>
      <vt:lpstr>Agenda</vt:lpstr>
      <vt:lpstr>Diagrama de caso de uso</vt:lpstr>
      <vt:lpstr>Apresentação do PowerPoint</vt:lpstr>
      <vt:lpstr>Diagrama de classes</vt:lpstr>
      <vt:lpstr>Classes</vt:lpstr>
      <vt:lpstr>Estereótipos</vt:lpstr>
      <vt:lpstr>herança</vt:lpstr>
      <vt:lpstr>herança</vt:lpstr>
      <vt:lpstr>associação</vt:lpstr>
      <vt:lpstr>Associação bidirecional</vt:lpstr>
      <vt:lpstr>Associação unidirecional</vt:lpstr>
      <vt:lpstr>Associação reflexiva</vt:lpstr>
      <vt:lpstr>Classe de associação</vt:lpstr>
      <vt:lpstr>Associação n-ária</vt:lpstr>
      <vt:lpstr>Agregação</vt:lpstr>
      <vt:lpstr>agregação</vt:lpstr>
      <vt:lpstr>pacotes</vt:lpstr>
      <vt:lpstr>pacotes</vt:lpstr>
      <vt:lpstr>interface</vt:lpstr>
      <vt:lpstr>instância</vt:lpstr>
      <vt:lpstr>função</vt:lpstr>
      <vt:lpstr>Estrutura interna</vt:lpstr>
      <vt:lpstr>Estrutura interna</vt:lpstr>
      <vt:lpstr>Classe Responsabilidade colaboração (CRC)</vt:lpstr>
      <vt:lpstr>CRC</vt:lpstr>
      <vt:lpstr>CRC</vt:lpstr>
      <vt:lpstr>Diagrama de sequência</vt:lpstr>
      <vt:lpstr>Linha de vida</vt:lpstr>
      <vt:lpstr>mensagens</vt:lpstr>
      <vt:lpstr>mensagens</vt:lpstr>
      <vt:lpstr>Guarda (guard)</vt:lpstr>
      <vt:lpstr>Alternativas e loop</vt:lpstr>
      <vt:lpstr>opção</vt:lpstr>
      <vt:lpstr>Referência</vt:lpstr>
      <vt:lpstr>referência</vt:lpstr>
      <vt:lpstr>Portas (gates)</vt:lpstr>
      <vt:lpstr>Portas (gates)</vt:lpstr>
      <vt:lpstr>Parada (break)</vt:lpstr>
      <vt:lpstr>paralelo (PARALLEL)</vt:lpstr>
      <vt:lpstr>Diagrama de atividades</vt:lpstr>
      <vt:lpstr>Visão geral</vt:lpstr>
      <vt:lpstr>Linha Condicional</vt:lpstr>
      <vt:lpstr>Atividade aninhada</vt:lpstr>
      <vt:lpstr>Atividade aninhada</vt:lpstr>
      <vt:lpstr>partições</vt:lpstr>
      <vt:lpstr>Possível ordem de diagramação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Gustavo van Erven</dc:creator>
  <cp:lastModifiedBy>Gustavo Cordeiro Galvao Van Erven</cp:lastModifiedBy>
  <cp:revision>139</cp:revision>
  <dcterms:created xsi:type="dcterms:W3CDTF">2017-02-11T20:50:19Z</dcterms:created>
  <dcterms:modified xsi:type="dcterms:W3CDTF">2017-08-30T17:02:49Z</dcterms:modified>
</cp:coreProperties>
</file>