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962" r:id="rId4"/>
  </p:sldMasterIdLst>
  <p:notesMasterIdLst>
    <p:notesMasterId r:id="rId18"/>
  </p:notesMasterIdLst>
  <p:handoutMasterIdLst>
    <p:handoutMasterId r:id="rId19"/>
  </p:handoutMasterIdLst>
  <p:sldIdLst>
    <p:sldId id="1042" r:id="rId5"/>
    <p:sldId id="498" r:id="rId6"/>
    <p:sldId id="2145706628" r:id="rId7"/>
    <p:sldId id="2145706639" r:id="rId8"/>
    <p:sldId id="2145706634" r:id="rId9"/>
    <p:sldId id="2145706635" r:id="rId10"/>
    <p:sldId id="2145706633" r:id="rId11"/>
    <p:sldId id="2145706637" r:id="rId12"/>
    <p:sldId id="2145706629" r:id="rId13"/>
    <p:sldId id="2145706630" r:id="rId14"/>
    <p:sldId id="2145706638" r:id="rId15"/>
    <p:sldId id="2145706636" r:id="rId16"/>
    <p:sldId id="2145706627" r:id="rId17"/>
  </p:sldIdLst>
  <p:sldSz cx="12192000" cy="6858000"/>
  <p:notesSz cx="6858000" cy="9144000"/>
  <p:embeddedFontLst>
    <p:embeddedFont>
      <p:font typeface="Segoe UI" panose="020B0502040204020203" pitchFamily="34" charset="0"/>
      <p:regular r:id="rId20"/>
      <p:bold r:id="rId21"/>
      <p:italic r:id="rId22"/>
      <p:boldItalic r:id="rId23"/>
    </p:embeddedFont>
    <p:embeddedFont>
      <p:font typeface="Ubuntu" panose="020B0504030602030204" pitchFamily="34" charset="0"/>
      <p:regular r:id="rId24"/>
      <p:bold r:id="rId25"/>
      <p:italic r:id="rId26"/>
      <p:boldItalic r:id="rId27"/>
    </p:embeddedFont>
    <p:embeddedFont>
      <p:font typeface="Ubuntu Light" panose="020B0304030602030204" pitchFamily="34" charset="0"/>
      <p:regular r:id="rId28"/>
      <p:italic r:id="rId29"/>
    </p:embeddedFont>
    <p:embeddedFont>
      <p:font typeface="Ubuntu Medium" panose="020B0604030602030204" pitchFamily="34" charset="0"/>
      <p:regular r:id="rId30"/>
      <p:italic r:id="rId31"/>
    </p:embeddedFont>
  </p:embeddedFontLst>
  <p:custDataLst>
    <p:tags r:id="rId32"/>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6"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178C3D"/>
    <a:srgbClr val="272936"/>
    <a:srgbClr val="173340"/>
    <a:srgbClr val="ECECEC"/>
    <a:srgbClr val="D9D9D9"/>
    <a:srgbClr val="2B0A3D"/>
    <a:srgbClr val="0070AD"/>
    <a:srgbClr val="12AB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7" autoAdjust="0"/>
    <p:restoredTop sz="96988" autoAdjust="0"/>
  </p:normalViewPr>
  <p:slideViewPr>
    <p:cSldViewPr snapToObjects="1">
      <p:cViewPr>
        <p:scale>
          <a:sx n="80" d="100"/>
          <a:sy n="80" d="100"/>
        </p:scale>
        <p:origin x="930" y="750"/>
      </p:cViewPr>
      <p:guideLst>
        <p:guide orient="horz" pos="2341"/>
        <p:guide pos="3840"/>
      </p:guideLst>
    </p:cSldViewPr>
  </p:slideViewPr>
  <p:outlineViewPr>
    <p:cViewPr>
      <p:scale>
        <a:sx n="33" d="100"/>
        <a:sy n="33" d="100"/>
      </p:scale>
      <p:origin x="0" y="-7528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31" Type="http://schemas.openxmlformats.org/officeDocument/2006/relationships/font" Target="fonts/font1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04/10/2022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04/10/2022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3915653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https://docker-curriculum.com/#hello-world</a:t>
            </a:r>
          </a:p>
        </p:txBody>
      </p:sp>
      <p:sp>
        <p:nvSpPr>
          <p:cNvPr id="4" name="Slide Number Placeholder 3"/>
          <p:cNvSpPr>
            <a:spLocks noGrp="1"/>
          </p:cNvSpPr>
          <p:nvPr>
            <p:ph type="sldNum" sz="quarter" idx="5"/>
          </p:nvPr>
        </p:nvSpPr>
        <p:spPr/>
        <p:txBody>
          <a:bodyPr/>
          <a:lstStyle/>
          <a:p>
            <a:fld id="{C0696B5C-12A0-4042-B4D0-BD3B9A4F58C6}" type="slidenum">
              <a:rPr lang="pt-BR" smtClean="0"/>
              <a:pPr/>
              <a:t>8</a:t>
            </a:fld>
            <a:endParaRPr lang="pt-BR"/>
          </a:p>
        </p:txBody>
      </p:sp>
    </p:spTree>
    <p:extLst>
      <p:ext uri="{BB962C8B-B14F-4D97-AF65-F5344CB8AC3E}">
        <p14:creationId xmlns:p14="http://schemas.microsoft.com/office/powerpoint/2010/main" val="1342440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13</a:t>
            </a:fld>
            <a:endParaRPr lang="pt-BR"/>
          </a:p>
        </p:txBody>
      </p:sp>
    </p:spTree>
    <p:extLst>
      <p:ext uri="{BB962C8B-B14F-4D97-AF65-F5344CB8AC3E}">
        <p14:creationId xmlns:p14="http://schemas.microsoft.com/office/powerpoint/2010/main" val="1005386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www.twitter.com/capgemini" TargetMode="Externa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www.twitter.com/capgemini"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1">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userDrawn="1"/>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7" name="Group 6">
            <a:extLst>
              <a:ext uri="{FF2B5EF4-FFF2-40B4-BE49-F238E27FC236}">
                <a16:creationId xmlns:a16="http://schemas.microsoft.com/office/drawing/2014/main" id="{8EDD86A9-A101-4431-BC7F-D7A613B745EB}"/>
              </a:ext>
            </a:extLst>
          </p:cNvPr>
          <p:cNvGrpSpPr>
            <a:grpSpLocks noChangeAspect="1"/>
          </p:cNvGrpSpPr>
          <p:nvPr userDrawn="1"/>
        </p:nvGrpSpPr>
        <p:grpSpPr>
          <a:xfrm>
            <a:off x="9422540" y="611982"/>
            <a:ext cx="2267015" cy="509586"/>
            <a:chOff x="9550400" y="612775"/>
            <a:chExt cx="2231297" cy="501650"/>
          </a:xfrm>
        </p:grpSpPr>
        <p:sp>
          <p:nvSpPr>
            <p:cNvPr id="8" name="Freeform: Shape 7">
              <a:extLst>
                <a:ext uri="{FF2B5EF4-FFF2-40B4-BE49-F238E27FC236}">
                  <a16:creationId xmlns:a16="http://schemas.microsoft.com/office/drawing/2014/main" id="{92E5232F-44F9-4DA7-8CAF-37E7E772B19E}"/>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ED6443D4-9252-4F48-B3B1-DE1F07A5D421}"/>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dirty="0"/>
            </a:p>
          </p:txBody>
        </p:sp>
        <p:sp>
          <p:nvSpPr>
            <p:cNvPr id="10" name="Freeform: Shape 9">
              <a:extLst>
                <a:ext uri="{FF2B5EF4-FFF2-40B4-BE49-F238E27FC236}">
                  <a16:creationId xmlns:a16="http://schemas.microsoft.com/office/drawing/2014/main" id="{00D6E549-1EDB-4087-A87E-246AD0B86307}"/>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9B59D2B6-7CA0-4DD1-ACF9-FE9B371E6A4B}"/>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D752C13A-0707-4DB7-BEE5-11C70CC4104C}"/>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182521854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3 columns 1">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4386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a:p>
        </p:txBody>
      </p:sp>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336B7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336B7D"/>
              </a:buClr>
              <a:defRPr sz="1400"/>
            </a:lvl2pPr>
            <a:lvl3pPr>
              <a:lnSpc>
                <a:spcPct val="100000"/>
              </a:lnSpc>
              <a:spcBef>
                <a:spcPts val="0"/>
              </a:spcBef>
              <a:buClr>
                <a:srgbClr val="336B7D"/>
              </a:buClr>
              <a:defRPr sz="1400"/>
            </a:lvl3pPr>
            <a:lvl4pPr>
              <a:lnSpc>
                <a:spcPct val="100000"/>
              </a:lnSpc>
              <a:spcBef>
                <a:spcPts val="0"/>
              </a:spcBef>
              <a:buClr>
                <a:srgbClr val="336B7D"/>
              </a:buClr>
              <a:defRPr sz="1400"/>
            </a:lvl4pPr>
            <a:lvl5pPr>
              <a:lnSpc>
                <a:spcPct val="100000"/>
              </a:lnSpc>
              <a:spcBef>
                <a:spcPts val="0"/>
              </a:spcBef>
              <a:buClr>
                <a:srgbClr val="336B7D"/>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6779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nly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75421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dark grey">
    <p:bg>
      <p:bgPr>
        <a:solidFill>
          <a:schemeClr val="accent4"/>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0019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light Grey">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a:p>
        </p:txBody>
      </p:sp>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8244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Break dark">
    <p:bg>
      <p:bgPr>
        <a:solidFill>
          <a:schemeClr val="accent4"/>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4153188517"/>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Large title &amp; large RH image 1">
    <p:bg>
      <p:bgPr>
        <a:solidFill>
          <a:schemeClr val="accent4"/>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en-US"/>
              <a:t>Click to edit Master title style</a:t>
            </a:r>
            <a:endParaRPr lang="en-GB"/>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Picture Placeholder 12">
            <a:extLst>
              <a:ext uri="{FF2B5EF4-FFF2-40B4-BE49-F238E27FC236}">
                <a16:creationId xmlns:a16="http://schemas.microsoft.com/office/drawing/2014/main" id="{5586E72C-F96D-4BE1-996B-39A71EA977D3}"/>
              </a:ext>
              <a:ext uri="{C183D7F6-B498-43B3-948B-1728B52AA6E4}">
                <adec:decorative xmlns:adec="http://schemas.microsoft.com/office/drawing/2017/decorative" val="1"/>
              </a:ext>
            </a:extLst>
          </p:cNvPr>
          <p:cNvSpPr>
            <a:spLocks noGrp="1"/>
          </p:cNvSpPr>
          <p:nvPr>
            <p:ph type="pic" sz="quarter" idx="10" hasCustomPrompt="1"/>
          </p:nvPr>
        </p:nvSpPr>
        <p:spPr>
          <a:xfrm>
            <a:off x="5128004" y="0"/>
            <a:ext cx="7063996" cy="6858000"/>
          </a:xfrm>
          <a:custGeom>
            <a:avLst/>
            <a:gdLst>
              <a:gd name="connsiteX0" fmla="*/ 6658543 w 7063996"/>
              <a:gd name="connsiteY0" fmla="*/ 205058 h 6858000"/>
              <a:gd name="connsiteX1" fmla="*/ 6434159 w 7063996"/>
              <a:gd name="connsiteY1" fmla="*/ 436971 h 6858000"/>
              <a:gd name="connsiteX2" fmla="*/ 6511887 w 7063996"/>
              <a:gd name="connsiteY2" fmla="*/ 551459 h 6858000"/>
              <a:gd name="connsiteX3" fmla="*/ 6591081 w 7063996"/>
              <a:gd name="connsiteY3" fmla="*/ 552927 h 6858000"/>
              <a:gd name="connsiteX4" fmla="*/ 6623162 w 7063996"/>
              <a:gd name="connsiteY4" fmla="*/ 536965 h 6858000"/>
              <a:gd name="connsiteX5" fmla="*/ 6649544 w 7063996"/>
              <a:gd name="connsiteY5" fmla="*/ 513474 h 6858000"/>
              <a:gd name="connsiteX6" fmla="*/ 6642500 w 7063996"/>
              <a:gd name="connsiteY6" fmla="*/ 536398 h 6858000"/>
              <a:gd name="connsiteX7" fmla="*/ 6577699 w 7063996"/>
              <a:gd name="connsiteY7" fmla="*/ 579359 h 6858000"/>
              <a:gd name="connsiteX8" fmla="*/ 6631998 w 7063996"/>
              <a:gd name="connsiteY8" fmla="*/ 594046 h 6858000"/>
              <a:gd name="connsiteX9" fmla="*/ 6761140 w 7063996"/>
              <a:gd name="connsiteY9" fmla="*/ 551453 h 6858000"/>
              <a:gd name="connsiteX10" fmla="*/ 6696569 w 7063996"/>
              <a:gd name="connsiteY10" fmla="*/ 494172 h 6858000"/>
              <a:gd name="connsiteX11" fmla="*/ 6761140 w 7063996"/>
              <a:gd name="connsiteY11" fmla="*/ 525016 h 6858000"/>
              <a:gd name="connsiteX12" fmla="*/ 6846372 w 7063996"/>
              <a:gd name="connsiteY12" fmla="*/ 467391 h 6858000"/>
              <a:gd name="connsiteX13" fmla="*/ 6853587 w 7063996"/>
              <a:gd name="connsiteY13" fmla="*/ 431058 h 6858000"/>
              <a:gd name="connsiteX14" fmla="*/ 6853595 w 7063996"/>
              <a:gd name="connsiteY14" fmla="*/ 431100 h 6858000"/>
              <a:gd name="connsiteX15" fmla="*/ 6853595 w 7063996"/>
              <a:gd name="connsiteY15" fmla="*/ 431017 h 6858000"/>
              <a:gd name="connsiteX16" fmla="*/ 6853595 w 7063996"/>
              <a:gd name="connsiteY16" fmla="*/ 428164 h 6858000"/>
              <a:gd name="connsiteX17" fmla="*/ 6781734 w 7063996"/>
              <a:gd name="connsiteY17" fmla="*/ 279916 h 6858000"/>
              <a:gd name="connsiteX18" fmla="*/ 6668809 w 7063996"/>
              <a:gd name="connsiteY18" fmla="*/ 209461 h 6858000"/>
              <a:gd name="connsiteX19" fmla="*/ 6658543 w 7063996"/>
              <a:gd name="connsiteY19" fmla="*/ 205058 h 6858000"/>
              <a:gd name="connsiteX20" fmla="*/ 0 w 7063996"/>
              <a:gd name="connsiteY20" fmla="*/ 0 h 6858000"/>
              <a:gd name="connsiteX21" fmla="*/ 7063996 w 7063996"/>
              <a:gd name="connsiteY21" fmla="*/ 0 h 6858000"/>
              <a:gd name="connsiteX22" fmla="*/ 7063996 w 7063996"/>
              <a:gd name="connsiteY22" fmla="*/ 6858000 h 6858000"/>
              <a:gd name="connsiteX23" fmla="*/ 0 w 706399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63996" h="6858000">
                <a:moveTo>
                  <a:pt x="6658543" y="205058"/>
                </a:moveTo>
                <a:cubicBezTo>
                  <a:pt x="6608680" y="265238"/>
                  <a:pt x="6434159" y="310740"/>
                  <a:pt x="6434159" y="436971"/>
                </a:cubicBezTo>
                <a:cubicBezTo>
                  <a:pt x="6434159" y="486876"/>
                  <a:pt x="6464957" y="533846"/>
                  <a:pt x="6511887" y="551459"/>
                </a:cubicBezTo>
                <a:cubicBezTo>
                  <a:pt x="6538285" y="561734"/>
                  <a:pt x="6564683" y="561734"/>
                  <a:pt x="6591081" y="552927"/>
                </a:cubicBezTo>
                <a:cubicBezTo>
                  <a:pt x="6602814" y="549258"/>
                  <a:pt x="6613446" y="543753"/>
                  <a:pt x="6623162" y="536965"/>
                </a:cubicBezTo>
                <a:lnTo>
                  <a:pt x="6649544" y="513474"/>
                </a:lnTo>
                <a:lnTo>
                  <a:pt x="6642500" y="536398"/>
                </a:lnTo>
                <a:cubicBezTo>
                  <a:pt x="6630805" y="558154"/>
                  <a:pt x="6606316" y="574953"/>
                  <a:pt x="6577699" y="579359"/>
                </a:cubicBezTo>
                <a:cubicBezTo>
                  <a:pt x="6586504" y="588171"/>
                  <a:pt x="6607050" y="594046"/>
                  <a:pt x="6631998" y="594046"/>
                </a:cubicBezTo>
                <a:cubicBezTo>
                  <a:pt x="6677491" y="594046"/>
                  <a:pt x="6733257" y="580827"/>
                  <a:pt x="6761140" y="551453"/>
                </a:cubicBezTo>
                <a:cubicBezTo>
                  <a:pt x="6722985" y="552921"/>
                  <a:pt x="6698037" y="527953"/>
                  <a:pt x="6696569" y="494172"/>
                </a:cubicBezTo>
                <a:cubicBezTo>
                  <a:pt x="6714179" y="516203"/>
                  <a:pt x="6736192" y="525016"/>
                  <a:pt x="6761140" y="525016"/>
                </a:cubicBezTo>
                <a:cubicBezTo>
                  <a:pt x="6799663" y="525016"/>
                  <a:pt x="6832407" y="501057"/>
                  <a:pt x="6846372" y="467391"/>
                </a:cubicBezTo>
                <a:lnTo>
                  <a:pt x="6853587" y="431058"/>
                </a:lnTo>
                <a:lnTo>
                  <a:pt x="6853595" y="431100"/>
                </a:lnTo>
                <a:lnTo>
                  <a:pt x="6853595" y="431017"/>
                </a:lnTo>
                <a:lnTo>
                  <a:pt x="6853595" y="428164"/>
                </a:lnTo>
                <a:cubicBezTo>
                  <a:pt x="6853595" y="369452"/>
                  <a:pt x="6824264" y="319547"/>
                  <a:pt x="6781734" y="279916"/>
                </a:cubicBezTo>
                <a:cubicBezTo>
                  <a:pt x="6749469" y="249092"/>
                  <a:pt x="6709872" y="227075"/>
                  <a:pt x="6668809" y="209461"/>
                </a:cubicBezTo>
                <a:cubicBezTo>
                  <a:pt x="6665875" y="207994"/>
                  <a:pt x="6662942" y="206526"/>
                  <a:pt x="6658543" y="205058"/>
                </a:cubicBezTo>
                <a:close/>
                <a:moveTo>
                  <a:pt x="0" y="0"/>
                </a:moveTo>
                <a:lnTo>
                  <a:pt x="7063996" y="0"/>
                </a:lnTo>
                <a:lnTo>
                  <a:pt x="706399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 with alt text</a:t>
            </a:r>
            <a:endParaRPr lang="en-GB"/>
          </a:p>
        </p:txBody>
      </p:sp>
    </p:spTree>
    <p:extLst>
      <p:ext uri="{BB962C8B-B14F-4D97-AF65-F5344CB8AC3E}">
        <p14:creationId xmlns:p14="http://schemas.microsoft.com/office/powerpoint/2010/main" val="3523731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41468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1"/>
                </a:solidFill>
              </a:defRPr>
            </a:lvl1pPr>
          </a:lstStyle>
          <a:p>
            <a:r>
              <a:rPr lang="de-DE"/>
              <a:t>Insert picture, edit alt text and send </a:t>
            </a:r>
            <a:r>
              <a:rPr lang="de-DE" err="1"/>
              <a:t>to</a:t>
            </a:r>
            <a:r>
              <a:rPr lang="de-DE"/>
              <a:t> back</a:t>
            </a:r>
          </a:p>
        </p:txBody>
      </p:sp>
    </p:spTree>
    <p:extLst>
      <p:ext uri="{BB962C8B-B14F-4D97-AF65-F5344CB8AC3E}">
        <p14:creationId xmlns:p14="http://schemas.microsoft.com/office/powerpoint/2010/main" val="29147484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add alt text and send </a:t>
            </a:r>
            <a:r>
              <a:rPr lang="de-DE" err="1"/>
              <a:t>to</a:t>
            </a:r>
            <a:r>
              <a:rPr lang="de-DE"/>
              <a:t> back</a:t>
            </a:r>
          </a:p>
        </p:txBody>
      </p:sp>
    </p:spTree>
    <p:extLst>
      <p:ext uri="{BB962C8B-B14F-4D97-AF65-F5344CB8AC3E}">
        <p14:creationId xmlns:p14="http://schemas.microsoft.com/office/powerpoint/2010/main" val="3547229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 uri="{C183D7F6-B498-43B3-948B-1728B52AA6E4}">
                <adec:decorative xmlns:adec="http://schemas.microsoft.com/office/drawing/2017/decorative" val="1"/>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edit alt text and send </a:t>
            </a:r>
            <a:r>
              <a:rPr lang="de-DE" err="1"/>
              <a:t>to</a:t>
            </a:r>
            <a:r>
              <a:rPr lang="de-DE"/>
              <a:t> back</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6" name="Group 5">
            <a:extLst>
              <a:ext uri="{FF2B5EF4-FFF2-40B4-BE49-F238E27FC236}">
                <a16:creationId xmlns:a16="http://schemas.microsoft.com/office/drawing/2014/main" id="{138C36DE-BE7C-4EA8-8C11-63DF35071C75}"/>
              </a:ext>
            </a:extLst>
          </p:cNvPr>
          <p:cNvGrpSpPr>
            <a:grpSpLocks noChangeAspect="1"/>
          </p:cNvGrpSpPr>
          <p:nvPr userDrawn="1"/>
        </p:nvGrpSpPr>
        <p:grpSpPr>
          <a:xfrm>
            <a:off x="476900" y="611982"/>
            <a:ext cx="2267015" cy="509586"/>
            <a:chOff x="9550400" y="612775"/>
            <a:chExt cx="2231297" cy="501650"/>
          </a:xfrm>
        </p:grpSpPr>
        <p:sp>
          <p:nvSpPr>
            <p:cNvPr id="8" name="Freeform: Shape 7">
              <a:extLst>
                <a:ext uri="{FF2B5EF4-FFF2-40B4-BE49-F238E27FC236}">
                  <a16:creationId xmlns:a16="http://schemas.microsoft.com/office/drawing/2014/main" id="{F832A913-EBD0-4A52-9BC5-C515E20AA2D2}"/>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6C7C00F4-BABA-40DB-9C59-16A7B33536DE}"/>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dirty="0"/>
            </a:p>
          </p:txBody>
        </p:sp>
        <p:sp>
          <p:nvSpPr>
            <p:cNvPr id="11" name="Freeform: Shape 10">
              <a:extLst>
                <a:ext uri="{FF2B5EF4-FFF2-40B4-BE49-F238E27FC236}">
                  <a16:creationId xmlns:a16="http://schemas.microsoft.com/office/drawing/2014/main" id="{06629252-ADFC-4FC9-85E5-6800A45F303B}"/>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9DB5264D-26DE-4A16-881C-0B8EE6975DF9}"/>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3" name="Freeform: Shape 12">
              <a:extLst>
                <a:ext uri="{FF2B5EF4-FFF2-40B4-BE49-F238E27FC236}">
                  <a16:creationId xmlns:a16="http://schemas.microsoft.com/office/drawing/2014/main" id="{1478FE54-3447-4979-8CE3-A274C8BD5A44}"/>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2970251048"/>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28" name="Image 27">
            <a:extLst>
              <a:ext uri="{FF2B5EF4-FFF2-40B4-BE49-F238E27FC236}">
                <a16:creationId xmlns:a16="http://schemas.microsoft.com/office/drawing/2014/main" id="{CFD4BD67-7A96-4F02-AD8B-7157189FD651}"/>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350" t="23693" r="10370" b="21576"/>
          <a:stretch/>
        </p:blipFill>
        <p:spPr>
          <a:xfrm rot="1808368" flipV="1">
            <a:off x="4403152" y="337083"/>
            <a:ext cx="8831279" cy="4103533"/>
          </a:xfrm>
          <a:prstGeom prst="rect">
            <a:avLst/>
          </a:prstGeom>
        </p:spPr>
      </p:pic>
      <p:pic>
        <p:nvPicPr>
          <p:cNvPr id="21" name="Picture 7" descr="facebook">
            <a:hlinkClick r:id="rId3"/>
          </p:cNvPr>
          <p:cNvPicPr>
            <a:picLocks noChangeAspect="1" noChangeArrowheads="1"/>
          </p:cNvPicPr>
          <p:nvPr/>
        </p:nvPicPr>
        <p:blipFill>
          <a:blip r:embed="rId4" cstate="print"/>
          <a:srcRect/>
          <a:stretch>
            <a:fillRect/>
          </a:stretch>
        </p:blipFill>
        <p:spPr bwMode="auto">
          <a:xfrm>
            <a:off x="426720" y="4968013"/>
            <a:ext cx="333195" cy="333195"/>
          </a:xfrm>
          <a:prstGeom prst="rect">
            <a:avLst/>
          </a:prstGeom>
          <a:noFill/>
        </p:spPr>
      </p:pic>
      <p:pic>
        <p:nvPicPr>
          <p:cNvPr id="17" name="Picture 2" descr="LinkedIn">
            <a:hlinkClick r:id="rId5"/>
          </p:cNvPr>
          <p:cNvPicPr>
            <a:picLocks noChangeAspect="1" noChangeArrowheads="1"/>
          </p:cNvPicPr>
          <p:nvPr/>
        </p:nvPicPr>
        <p:blipFill>
          <a:blip r:embed="rId6" cstate="print"/>
          <a:srcRect/>
          <a:stretch>
            <a:fillRect/>
          </a:stretch>
        </p:blipFill>
        <p:spPr bwMode="auto">
          <a:xfrm>
            <a:off x="810097" y="4968013"/>
            <a:ext cx="333195" cy="333195"/>
          </a:xfrm>
          <a:prstGeom prst="rect">
            <a:avLst/>
          </a:prstGeom>
          <a:noFill/>
        </p:spPr>
      </p:pic>
      <p:pic>
        <p:nvPicPr>
          <p:cNvPr id="18" name="Picture 4" descr="SlideShare">
            <a:hlinkClick r:id="rId7"/>
          </p:cNvPr>
          <p:cNvPicPr>
            <a:picLocks noChangeAspect="1" noChangeArrowheads="1"/>
          </p:cNvPicPr>
          <p:nvPr/>
        </p:nvPicPr>
        <p:blipFill>
          <a:blip r:embed="rId8" cstate="print"/>
          <a:srcRect/>
          <a:stretch>
            <a:fillRect/>
          </a:stretch>
        </p:blipFill>
        <p:spPr bwMode="auto">
          <a:xfrm>
            <a:off x="1193474" y="4968013"/>
            <a:ext cx="333195" cy="333195"/>
          </a:xfrm>
          <a:prstGeom prst="rect">
            <a:avLst/>
          </a:prstGeom>
          <a:noFill/>
        </p:spPr>
      </p:pic>
      <p:pic>
        <p:nvPicPr>
          <p:cNvPr id="19" name="Picture 5" descr="Twitter">
            <a:hlinkClick r:id="rId9"/>
          </p:cNvPr>
          <p:cNvPicPr>
            <a:picLocks noChangeAspect="1" noChangeArrowheads="1"/>
          </p:cNvPicPr>
          <p:nvPr/>
        </p:nvPicPr>
        <p:blipFill>
          <a:blip r:embed="rId10" cstate="print"/>
          <a:srcRect/>
          <a:stretch>
            <a:fillRect/>
          </a:stretch>
        </p:blipFill>
        <p:spPr bwMode="auto">
          <a:xfrm>
            <a:off x="1576851" y="4968013"/>
            <a:ext cx="333195" cy="333195"/>
          </a:xfrm>
          <a:prstGeom prst="rect">
            <a:avLst/>
          </a:prstGeom>
          <a:noFill/>
        </p:spPr>
      </p:pic>
      <p:pic>
        <p:nvPicPr>
          <p:cNvPr id="20" name="Picture 6" descr="YouTube">
            <a:hlinkClick r:id="rId11"/>
          </p:cNvPr>
          <p:cNvPicPr>
            <a:picLocks noChangeAspect="1" noChangeArrowheads="1"/>
          </p:cNvPicPr>
          <p:nvPr userDrawn="1"/>
        </p:nvPicPr>
        <p:blipFill>
          <a:blip r:embed="rId12" cstate="print"/>
          <a:srcRect/>
          <a:stretch>
            <a:fillRect/>
          </a:stretch>
        </p:blipFill>
        <p:spPr bwMode="auto">
          <a:xfrm>
            <a:off x="1960227"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2022 Capgemini. All rights reserved.</a:t>
            </a:r>
          </a:p>
        </p:txBody>
      </p:sp>
      <p:grpSp>
        <p:nvGrpSpPr>
          <p:cNvPr id="10" name="Group 9">
            <a:extLst>
              <a:ext uri="{FF2B5EF4-FFF2-40B4-BE49-F238E27FC236}">
                <a16:creationId xmlns:a16="http://schemas.microsoft.com/office/drawing/2014/main" id="{D2BF7E9C-FD5C-450A-A1FB-17FC5765ED64}"/>
              </a:ext>
            </a:extLst>
          </p:cNvPr>
          <p:cNvGrpSpPr>
            <a:grpSpLocks noChangeAspect="1"/>
          </p:cNvGrpSpPr>
          <p:nvPr userDrawn="1"/>
        </p:nvGrpSpPr>
        <p:grpSpPr>
          <a:xfrm>
            <a:off x="411020" y="984393"/>
            <a:ext cx="2231297" cy="501650"/>
            <a:chOff x="9550400" y="612775"/>
            <a:chExt cx="2231297" cy="501650"/>
          </a:xfrm>
        </p:grpSpPr>
        <p:sp>
          <p:nvSpPr>
            <p:cNvPr id="11" name="Freeform: Shape 10">
              <a:extLst>
                <a:ext uri="{FF2B5EF4-FFF2-40B4-BE49-F238E27FC236}">
                  <a16:creationId xmlns:a16="http://schemas.microsoft.com/office/drawing/2014/main" id="{DD26A2F9-4026-4DA7-B00A-AE48A8B0CD4D}"/>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0DCE7524-34A1-429B-91AD-74BE1F944E06}"/>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dirty="0"/>
            </a:p>
          </p:txBody>
        </p:sp>
        <p:sp>
          <p:nvSpPr>
            <p:cNvPr id="14" name="Freeform: Shape 13">
              <a:extLst>
                <a:ext uri="{FF2B5EF4-FFF2-40B4-BE49-F238E27FC236}">
                  <a16:creationId xmlns:a16="http://schemas.microsoft.com/office/drawing/2014/main" id="{0F68A571-28DB-453F-861D-36D50723ED4D}"/>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5" name="Freeform: Shape 14">
              <a:extLst>
                <a:ext uri="{FF2B5EF4-FFF2-40B4-BE49-F238E27FC236}">
                  <a16:creationId xmlns:a16="http://schemas.microsoft.com/office/drawing/2014/main" id="{923DB0AA-5015-4FEA-A32D-44257CF2BED3}"/>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6" name="Freeform: Shape 15">
              <a:extLst>
                <a:ext uri="{FF2B5EF4-FFF2-40B4-BE49-F238E27FC236}">
                  <a16:creationId xmlns:a16="http://schemas.microsoft.com/office/drawing/2014/main" id="{3E8CD59B-E3D8-4E45-86AA-3D0BB06038CE}"/>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897366647"/>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pic>
        <p:nvPicPr>
          <p:cNvPr id="22" name="Picture 7" descr="facebook">
            <a:hlinkClick r:id="rId3"/>
            <a:extLst>
              <a:ext uri="{FF2B5EF4-FFF2-40B4-BE49-F238E27FC236}">
                <a16:creationId xmlns:a16="http://schemas.microsoft.com/office/drawing/2014/main" id="{BCC76D32-C587-45AA-A26C-ED5B038C867B}"/>
              </a:ext>
            </a:extLst>
          </p:cNvPr>
          <p:cNvPicPr>
            <a:picLocks noChangeAspect="1" noChangeArrowheads="1"/>
          </p:cNvPicPr>
          <p:nvPr/>
        </p:nvPicPr>
        <p:blipFill>
          <a:blip r:embed="rId4" cstate="print"/>
          <a:srcRect/>
          <a:stretch>
            <a:fillRect/>
          </a:stretch>
        </p:blipFill>
        <p:spPr bwMode="auto">
          <a:xfrm>
            <a:off x="426720" y="5328053"/>
            <a:ext cx="333195" cy="333195"/>
          </a:xfrm>
          <a:prstGeom prst="rect">
            <a:avLst/>
          </a:prstGeom>
          <a:noFill/>
        </p:spPr>
      </p:pic>
      <p:pic>
        <p:nvPicPr>
          <p:cNvPr id="17" name="Picture 2" descr="LinkedIn">
            <a:hlinkClick r:id="rId5"/>
            <a:extLst>
              <a:ext uri="{FF2B5EF4-FFF2-40B4-BE49-F238E27FC236}">
                <a16:creationId xmlns:a16="http://schemas.microsoft.com/office/drawing/2014/main" id="{F6DF1D6E-8462-43E1-AFC5-8A5C855024F4}"/>
              </a:ext>
            </a:extLst>
          </p:cNvPr>
          <p:cNvPicPr>
            <a:picLocks noChangeAspect="1" noChangeArrowheads="1"/>
          </p:cNvPicPr>
          <p:nvPr/>
        </p:nvPicPr>
        <p:blipFill>
          <a:blip r:embed="rId6" cstate="print"/>
          <a:srcRect/>
          <a:stretch>
            <a:fillRect/>
          </a:stretch>
        </p:blipFill>
        <p:spPr bwMode="auto">
          <a:xfrm>
            <a:off x="810097" y="5328053"/>
            <a:ext cx="333195" cy="333195"/>
          </a:xfrm>
          <a:prstGeom prst="rect">
            <a:avLst/>
          </a:prstGeom>
          <a:noFill/>
        </p:spPr>
      </p:pic>
      <p:pic>
        <p:nvPicPr>
          <p:cNvPr id="19" name="Picture 4" descr="SlideShare">
            <a:hlinkClick r:id="rId7"/>
            <a:extLst>
              <a:ext uri="{FF2B5EF4-FFF2-40B4-BE49-F238E27FC236}">
                <a16:creationId xmlns:a16="http://schemas.microsoft.com/office/drawing/2014/main" id="{DA74C6D2-FFE3-4CE8-B52D-0A33097AEEAF}"/>
              </a:ext>
            </a:extLst>
          </p:cNvPr>
          <p:cNvPicPr>
            <a:picLocks noChangeAspect="1" noChangeArrowheads="1"/>
          </p:cNvPicPr>
          <p:nvPr/>
        </p:nvPicPr>
        <p:blipFill>
          <a:blip r:embed="rId8" cstate="print"/>
          <a:srcRect/>
          <a:stretch>
            <a:fillRect/>
          </a:stretch>
        </p:blipFill>
        <p:spPr bwMode="auto">
          <a:xfrm>
            <a:off x="1193474" y="5328053"/>
            <a:ext cx="333195" cy="333195"/>
          </a:xfrm>
          <a:prstGeom prst="rect">
            <a:avLst/>
          </a:prstGeom>
          <a:noFill/>
        </p:spPr>
      </p:pic>
      <p:pic>
        <p:nvPicPr>
          <p:cNvPr id="20" name="Picture 5" descr="Twitter">
            <a:hlinkClick r:id="rId9"/>
            <a:extLst>
              <a:ext uri="{FF2B5EF4-FFF2-40B4-BE49-F238E27FC236}">
                <a16:creationId xmlns:a16="http://schemas.microsoft.com/office/drawing/2014/main" id="{14E10122-92A2-4535-9737-8C1BE0EE0AEC}"/>
              </a:ext>
            </a:extLst>
          </p:cNvPr>
          <p:cNvPicPr>
            <a:picLocks noChangeAspect="1" noChangeArrowheads="1"/>
          </p:cNvPicPr>
          <p:nvPr/>
        </p:nvPicPr>
        <p:blipFill>
          <a:blip r:embed="rId10" cstate="print"/>
          <a:srcRect/>
          <a:stretch>
            <a:fillRect/>
          </a:stretch>
        </p:blipFill>
        <p:spPr bwMode="auto">
          <a:xfrm>
            <a:off x="1576851" y="5328053"/>
            <a:ext cx="333195" cy="333195"/>
          </a:xfrm>
          <a:prstGeom prst="rect">
            <a:avLst/>
          </a:prstGeom>
          <a:noFill/>
        </p:spPr>
      </p:pic>
      <p:pic>
        <p:nvPicPr>
          <p:cNvPr id="21" name="Picture 6" descr="YouTube">
            <a:hlinkClick r:id="rId11"/>
            <a:extLst>
              <a:ext uri="{FF2B5EF4-FFF2-40B4-BE49-F238E27FC236}">
                <a16:creationId xmlns:a16="http://schemas.microsoft.com/office/drawing/2014/main" id="{BA6EF96A-02CA-41A1-9095-358FE7486671}"/>
              </a:ext>
            </a:extLst>
          </p:cNvPr>
          <p:cNvPicPr>
            <a:picLocks noChangeAspect="1" noChangeArrowheads="1"/>
          </p:cNvPicPr>
          <p:nvPr userDrawn="1"/>
        </p:nvPicPr>
        <p:blipFill>
          <a:blip r:embed="rId12" cstate="print"/>
          <a:srcRect/>
          <a:stretch>
            <a:fillRect/>
          </a:stretch>
        </p:blipFill>
        <p:spPr bwMode="auto">
          <a:xfrm>
            <a:off x="1960227" y="5328053"/>
            <a:ext cx="333195" cy="333195"/>
          </a:xfrm>
          <a:prstGeom prst="rect">
            <a:avLst/>
          </a:prstGeom>
          <a:noFill/>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2022 Capgemini. All rights reserved.</a:t>
            </a:r>
          </a:p>
        </p:txBody>
      </p:sp>
      <p:grpSp>
        <p:nvGrpSpPr>
          <p:cNvPr id="10" name="Group 9">
            <a:extLst>
              <a:ext uri="{FF2B5EF4-FFF2-40B4-BE49-F238E27FC236}">
                <a16:creationId xmlns:a16="http://schemas.microsoft.com/office/drawing/2014/main" id="{665BE2A4-4ACC-4E54-9A85-77DFC7F65F01}"/>
              </a:ext>
            </a:extLst>
          </p:cNvPr>
          <p:cNvGrpSpPr>
            <a:grpSpLocks noChangeAspect="1"/>
          </p:cNvGrpSpPr>
          <p:nvPr userDrawn="1"/>
        </p:nvGrpSpPr>
        <p:grpSpPr>
          <a:xfrm>
            <a:off x="9161718" y="5747778"/>
            <a:ext cx="2231297" cy="501650"/>
            <a:chOff x="9550400" y="612775"/>
            <a:chExt cx="2231297" cy="501650"/>
          </a:xfrm>
        </p:grpSpPr>
        <p:sp>
          <p:nvSpPr>
            <p:cNvPr id="11" name="Freeform: Shape 10">
              <a:extLst>
                <a:ext uri="{FF2B5EF4-FFF2-40B4-BE49-F238E27FC236}">
                  <a16:creationId xmlns:a16="http://schemas.microsoft.com/office/drawing/2014/main" id="{0CE61B69-C06F-4D0A-9437-BC399186700C}"/>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96F08509-FA85-4193-A497-0E692E886745}"/>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dirty="0"/>
            </a:p>
          </p:txBody>
        </p:sp>
        <p:sp>
          <p:nvSpPr>
            <p:cNvPr id="13" name="Freeform: Shape 12">
              <a:extLst>
                <a:ext uri="{FF2B5EF4-FFF2-40B4-BE49-F238E27FC236}">
                  <a16:creationId xmlns:a16="http://schemas.microsoft.com/office/drawing/2014/main" id="{A40793F6-8550-4F9A-98A1-4BD1C63DE3E6}"/>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4" name="Freeform: Shape 13">
              <a:extLst>
                <a:ext uri="{FF2B5EF4-FFF2-40B4-BE49-F238E27FC236}">
                  <a16:creationId xmlns:a16="http://schemas.microsoft.com/office/drawing/2014/main" id="{AF68DDBF-3EE2-4BFD-9E41-A500A2DB8E18}"/>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5" name="Freeform: Shape 14">
              <a:extLst>
                <a:ext uri="{FF2B5EF4-FFF2-40B4-BE49-F238E27FC236}">
                  <a16:creationId xmlns:a16="http://schemas.microsoft.com/office/drawing/2014/main" id="{F22E4E1F-DFDD-4EF6-8781-D2EC7D60F89D}"/>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3447345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 uri="{C183D7F6-B498-43B3-948B-1728B52AA6E4}">
                <adec:decorative xmlns:adec="http://schemas.microsoft.com/office/drawing/2017/decorative" val="1"/>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a:t>Insert picture, edit alt text and send </a:t>
            </a:r>
            <a:r>
              <a:rPr lang="de-DE" err="1"/>
              <a:t>to</a:t>
            </a:r>
            <a:r>
              <a:rPr lang="de-DE"/>
              <a:t> back</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3678123"/>
            <a:ext cx="11386134" cy="830997"/>
          </a:xfrm>
        </p:spPr>
        <p:txBody>
          <a:bodyPr wrap="square" lIns="36000" rIns="36000" bIns="0" anchor="b" anchorCtr="0">
            <a:spAutoFit/>
          </a:bodyPr>
          <a:lstStyle>
            <a:lvl1pPr algn="l">
              <a:lnSpc>
                <a:spcPct val="90000"/>
              </a:lnSpc>
              <a:defRPr sz="60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7" name="Group 6">
            <a:extLst>
              <a:ext uri="{FF2B5EF4-FFF2-40B4-BE49-F238E27FC236}">
                <a16:creationId xmlns:a16="http://schemas.microsoft.com/office/drawing/2014/main" id="{0240C396-6AE9-4D76-A223-20E91B036600}"/>
              </a:ext>
            </a:extLst>
          </p:cNvPr>
          <p:cNvGrpSpPr>
            <a:grpSpLocks noChangeAspect="1"/>
          </p:cNvGrpSpPr>
          <p:nvPr userDrawn="1"/>
        </p:nvGrpSpPr>
        <p:grpSpPr>
          <a:xfrm>
            <a:off x="9422540" y="611982"/>
            <a:ext cx="2267015" cy="509586"/>
            <a:chOff x="9550400" y="612775"/>
            <a:chExt cx="2231297" cy="501650"/>
          </a:xfrm>
        </p:grpSpPr>
        <p:sp>
          <p:nvSpPr>
            <p:cNvPr id="8" name="Freeform: Shape 7">
              <a:extLst>
                <a:ext uri="{FF2B5EF4-FFF2-40B4-BE49-F238E27FC236}">
                  <a16:creationId xmlns:a16="http://schemas.microsoft.com/office/drawing/2014/main" id="{FC704551-0A43-448B-9BC4-076647B2D2FA}"/>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57D7C248-3780-4A7C-95A8-D356BF27AD73}"/>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dirty="0"/>
            </a:p>
          </p:txBody>
        </p:sp>
        <p:sp>
          <p:nvSpPr>
            <p:cNvPr id="10" name="Freeform: Shape 9">
              <a:extLst>
                <a:ext uri="{FF2B5EF4-FFF2-40B4-BE49-F238E27FC236}">
                  <a16:creationId xmlns:a16="http://schemas.microsoft.com/office/drawing/2014/main" id="{217CBF3A-5C0A-4C4E-9FD3-E028E791FE81}"/>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0CD80AA6-A949-4FC4-8CD0-6E6D7300DF2C}"/>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E8743398-464F-49A4-8D54-C73C461670F9}"/>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87058677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2EBDB0D-AC97-40F0-9DD9-F997B00816C8}"/>
              </a:ext>
              <a:ext uri="{C183D7F6-B498-43B3-948B-1728B52AA6E4}">
                <adec:decorative xmlns:adec="http://schemas.microsoft.com/office/drawing/2017/decorative" val="1"/>
              </a:ext>
            </a:extLst>
          </p:cNvPr>
          <p:cNvSpPr/>
          <p:nvPr userDrawn="1"/>
        </p:nvSpPr>
        <p:spPr>
          <a:xfrm>
            <a:off x="-1" y="0"/>
            <a:ext cx="47492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2" name="Title 1">
            <a:extLst>
              <a:ext uri="{FF2B5EF4-FFF2-40B4-BE49-F238E27FC236}">
                <a16:creationId xmlns:a16="http://schemas.microsoft.com/office/drawing/2014/main" id="{4774F36F-3194-40C1-BFCB-D2FC8CB290B2}"/>
              </a:ext>
            </a:extLst>
          </p:cNvPr>
          <p:cNvSpPr>
            <a:spLocks noGrp="1"/>
          </p:cNvSpPr>
          <p:nvPr>
            <p:ph type="title"/>
          </p:nvPr>
        </p:nvSpPr>
        <p:spPr>
          <a:xfrm>
            <a:off x="404813" y="388188"/>
            <a:ext cx="4323035" cy="2392740"/>
          </a:xfrm>
        </p:spPr>
        <p:txBody>
          <a:bodyPr/>
          <a:lstStyle>
            <a:lvl1pPr>
              <a:defRPr sz="4000">
                <a:solidFill>
                  <a:schemeClr val="bg1"/>
                </a:solidFill>
              </a:defRPr>
            </a:lvl1pPr>
          </a:lstStyle>
          <a:p>
            <a:r>
              <a:rPr lang="en-US"/>
              <a:t>Click to edit Master title style</a:t>
            </a:r>
          </a:p>
        </p:txBody>
      </p:sp>
      <p:sp>
        <p:nvSpPr>
          <p:cNvPr id="5" name="Oval 20">
            <a:extLst>
              <a:ext uri="{FF2B5EF4-FFF2-40B4-BE49-F238E27FC236}">
                <a16:creationId xmlns:a16="http://schemas.microsoft.com/office/drawing/2014/main" id="{0B27F5C5-C656-4F2F-9EEE-B93F6E79E727}"/>
              </a:ext>
              <a:ext uri="{C183D7F6-B498-43B3-948B-1728B52AA6E4}">
                <adec:decorative xmlns:adec="http://schemas.microsoft.com/office/drawing/2017/decorative" val="1"/>
              </a:ext>
            </a:extLst>
          </p:cNvPr>
          <p:cNvSpPr/>
          <p:nvPr userDrawn="1"/>
        </p:nvSpPr>
        <p:spPr>
          <a:xfrm>
            <a:off x="5327637" y="711496"/>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11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Text Placeholder 4">
            <a:extLst>
              <a:ext uri="{FF2B5EF4-FFF2-40B4-BE49-F238E27FC236}">
                <a16:creationId xmlns:a16="http://schemas.microsoft.com/office/drawing/2014/main" id="{6C41C771-7ED2-45AF-884F-E0E275C6B347}"/>
              </a:ext>
            </a:extLst>
          </p:cNvPr>
          <p:cNvSpPr>
            <a:spLocks noGrp="1"/>
          </p:cNvSpPr>
          <p:nvPr>
            <p:ph type="body" sz="quarter" idx="35" hasCustomPrompt="1"/>
          </p:nvPr>
        </p:nvSpPr>
        <p:spPr>
          <a:xfrm>
            <a:off x="5498013" y="1040484"/>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6" name="Text Placeholder 4">
            <a:extLst>
              <a:ext uri="{FF2B5EF4-FFF2-40B4-BE49-F238E27FC236}">
                <a16:creationId xmlns:a16="http://schemas.microsoft.com/office/drawing/2014/main" id="{6A82ADF8-12C7-4D27-8457-7F3D1C93EB46}"/>
              </a:ext>
            </a:extLst>
          </p:cNvPr>
          <p:cNvSpPr>
            <a:spLocks noGrp="1"/>
          </p:cNvSpPr>
          <p:nvPr>
            <p:ph type="body" sz="quarter" idx="29" hasCustomPrompt="1"/>
          </p:nvPr>
        </p:nvSpPr>
        <p:spPr>
          <a:xfrm>
            <a:off x="6787432" y="518014"/>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7" name="Text Placeholder 7">
            <a:extLst>
              <a:ext uri="{FF2B5EF4-FFF2-40B4-BE49-F238E27FC236}">
                <a16:creationId xmlns:a16="http://schemas.microsoft.com/office/drawing/2014/main" id="{E18CF815-87D3-425A-8169-07DAC5996151}"/>
              </a:ext>
            </a:extLst>
          </p:cNvPr>
          <p:cNvSpPr>
            <a:spLocks noGrp="1"/>
          </p:cNvSpPr>
          <p:nvPr>
            <p:ph type="body" sz="quarter" idx="30" hasCustomPrompt="1"/>
          </p:nvPr>
        </p:nvSpPr>
        <p:spPr>
          <a:xfrm>
            <a:off x="6787433"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dirty="0"/>
              <a:t>Second level</a:t>
            </a:r>
          </a:p>
          <a:p>
            <a:pPr lvl="2"/>
            <a:r>
              <a:rPr lang="en-US" dirty="0"/>
              <a:t>Third level</a:t>
            </a:r>
          </a:p>
          <a:p>
            <a:pPr lvl="3"/>
            <a:r>
              <a:rPr lang="en-US" dirty="0"/>
              <a:t>Fourth level</a:t>
            </a:r>
          </a:p>
        </p:txBody>
      </p:sp>
      <p:sp>
        <p:nvSpPr>
          <p:cNvPr id="4" name="Oval 20">
            <a:extLst>
              <a:ext uri="{FF2B5EF4-FFF2-40B4-BE49-F238E27FC236}">
                <a16:creationId xmlns:a16="http://schemas.microsoft.com/office/drawing/2014/main" id="{71209714-A86B-492A-AC18-2DBD1D17EB98}"/>
              </a:ext>
              <a:ext uri="{C183D7F6-B498-43B3-948B-1728B52AA6E4}">
                <adec:decorative xmlns:adec="http://schemas.microsoft.com/office/drawing/2017/decorative" val="1"/>
              </a:ext>
            </a:extLst>
          </p:cNvPr>
          <p:cNvSpPr/>
          <p:nvPr userDrawn="1"/>
        </p:nvSpPr>
        <p:spPr>
          <a:xfrm>
            <a:off x="5327637" y="2656077"/>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590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Text Placeholder 4">
            <a:extLst>
              <a:ext uri="{FF2B5EF4-FFF2-40B4-BE49-F238E27FC236}">
                <a16:creationId xmlns:a16="http://schemas.microsoft.com/office/drawing/2014/main" id="{1CDF667B-1AA2-4981-B115-B40754E318E4}"/>
              </a:ext>
            </a:extLst>
          </p:cNvPr>
          <p:cNvSpPr>
            <a:spLocks noGrp="1"/>
          </p:cNvSpPr>
          <p:nvPr>
            <p:ph type="body" sz="quarter" idx="36" hasCustomPrompt="1"/>
          </p:nvPr>
        </p:nvSpPr>
        <p:spPr>
          <a:xfrm>
            <a:off x="5498013" y="299622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10" name="Text Placeholder 4">
            <a:extLst>
              <a:ext uri="{FF2B5EF4-FFF2-40B4-BE49-F238E27FC236}">
                <a16:creationId xmlns:a16="http://schemas.microsoft.com/office/drawing/2014/main" id="{949B542E-285C-4837-B671-696E4DC001E9}"/>
              </a:ext>
            </a:extLst>
          </p:cNvPr>
          <p:cNvSpPr>
            <a:spLocks noGrp="1"/>
          </p:cNvSpPr>
          <p:nvPr>
            <p:ph type="body" sz="quarter" idx="33" hasCustomPrompt="1"/>
          </p:nvPr>
        </p:nvSpPr>
        <p:spPr>
          <a:xfrm>
            <a:off x="6787432" y="2563381"/>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1" name="Text Placeholder 7">
            <a:extLst>
              <a:ext uri="{FF2B5EF4-FFF2-40B4-BE49-F238E27FC236}">
                <a16:creationId xmlns:a16="http://schemas.microsoft.com/office/drawing/2014/main" id="{09A45E63-A970-497F-9E53-8D389A8457FB}"/>
              </a:ext>
            </a:extLst>
          </p:cNvPr>
          <p:cNvSpPr>
            <a:spLocks noGrp="1"/>
          </p:cNvSpPr>
          <p:nvPr>
            <p:ph type="body" sz="quarter" idx="34" hasCustomPrompt="1"/>
          </p:nvPr>
        </p:nvSpPr>
        <p:spPr>
          <a:xfrm>
            <a:off x="6787433"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dirty="0"/>
              <a:t>Second level</a:t>
            </a:r>
          </a:p>
          <a:p>
            <a:pPr lvl="2"/>
            <a:r>
              <a:rPr lang="en-US" dirty="0"/>
              <a:t>Third level</a:t>
            </a:r>
          </a:p>
          <a:p>
            <a:pPr lvl="3"/>
            <a:r>
              <a:rPr lang="en-US" dirty="0"/>
              <a:t>Fourth level</a:t>
            </a:r>
          </a:p>
        </p:txBody>
      </p:sp>
      <p:sp>
        <p:nvSpPr>
          <p:cNvPr id="3" name="Oval 20">
            <a:extLst>
              <a:ext uri="{FF2B5EF4-FFF2-40B4-BE49-F238E27FC236}">
                <a16:creationId xmlns:a16="http://schemas.microsoft.com/office/drawing/2014/main" id="{F88C0E2C-E612-44EC-9013-AD68C65B671C}"/>
              </a:ext>
              <a:ext uri="{C183D7F6-B498-43B3-948B-1728B52AA6E4}">
                <adec:decorative xmlns:adec="http://schemas.microsoft.com/office/drawing/2017/decorative" val="1"/>
              </a:ext>
            </a:extLst>
          </p:cNvPr>
          <p:cNvSpPr/>
          <p:nvPr userDrawn="1"/>
        </p:nvSpPr>
        <p:spPr>
          <a:xfrm>
            <a:off x="5327637" y="478039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A6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Text Placeholder 4">
            <a:extLst>
              <a:ext uri="{FF2B5EF4-FFF2-40B4-BE49-F238E27FC236}">
                <a16:creationId xmlns:a16="http://schemas.microsoft.com/office/drawing/2014/main" id="{A411BF5D-81E9-4AC1-AE6D-53DC26B2ECA6}"/>
              </a:ext>
            </a:extLst>
          </p:cNvPr>
          <p:cNvSpPr>
            <a:spLocks noGrp="1"/>
          </p:cNvSpPr>
          <p:nvPr>
            <p:ph type="body" sz="quarter" idx="37" hasCustomPrompt="1"/>
          </p:nvPr>
        </p:nvSpPr>
        <p:spPr>
          <a:xfrm>
            <a:off x="5498013" y="510784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8" name="Text Placeholder 4">
            <a:extLst>
              <a:ext uri="{FF2B5EF4-FFF2-40B4-BE49-F238E27FC236}">
                <a16:creationId xmlns:a16="http://schemas.microsoft.com/office/drawing/2014/main" id="{42676D57-7318-4038-8625-151D4DD857E7}"/>
              </a:ext>
            </a:extLst>
          </p:cNvPr>
          <p:cNvSpPr>
            <a:spLocks noGrp="1"/>
          </p:cNvSpPr>
          <p:nvPr>
            <p:ph type="body" sz="quarter" idx="31" hasCustomPrompt="1"/>
          </p:nvPr>
        </p:nvSpPr>
        <p:spPr>
          <a:xfrm>
            <a:off x="6787432" y="4647262"/>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9" name="Text Placeholder 7">
            <a:extLst>
              <a:ext uri="{FF2B5EF4-FFF2-40B4-BE49-F238E27FC236}">
                <a16:creationId xmlns:a16="http://schemas.microsoft.com/office/drawing/2014/main" id="{9AB98D4C-7485-4468-A517-B5B92B48F38A}"/>
              </a:ext>
            </a:extLst>
          </p:cNvPr>
          <p:cNvSpPr>
            <a:spLocks noGrp="1"/>
          </p:cNvSpPr>
          <p:nvPr>
            <p:ph type="body" sz="quarter" idx="32" hasCustomPrompt="1"/>
          </p:nvPr>
        </p:nvSpPr>
        <p:spPr>
          <a:xfrm>
            <a:off x="6787433"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99050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11" name="Title 1"/>
          <p:cNvSpPr>
            <a:spLocks noGrp="1"/>
          </p:cNvSpPr>
          <p:nvPr>
            <p:ph type="title"/>
          </p:nvPr>
        </p:nvSpPr>
        <p:spPr>
          <a:xfrm>
            <a:off x="227349" y="0"/>
            <a:ext cx="11125236" cy="1104900"/>
          </a:xfrm>
          <a:prstGeom prst="rect">
            <a:avLst/>
          </a:prstGeom>
        </p:spPr>
        <p:txBody>
          <a:bodyPr/>
          <a:lstStyle/>
          <a:p>
            <a:r>
              <a:rPr lang="en-US"/>
              <a:t>Click to edit Master title style</a:t>
            </a:r>
            <a:endParaRPr lang="en-GB"/>
          </a:p>
        </p:txBody>
      </p:sp>
      <p:sp>
        <p:nvSpPr>
          <p:cNvPr id="20" name="Picture Placeholder 47">
            <a:extLst>
              <a:ext uri="{FF2B5EF4-FFF2-40B4-BE49-F238E27FC236}">
                <a16:creationId xmlns:a16="http://schemas.microsoft.com/office/drawing/2014/main" id="{51CA337D-4B25-44C1-847A-AC0D74277B60}"/>
              </a:ext>
              <a:ext uri="{C183D7F6-B498-43B3-948B-1728B52AA6E4}">
                <adec:decorative xmlns:adec="http://schemas.microsoft.com/office/drawing/2017/decorative" val="1"/>
              </a:ext>
            </a:extLst>
          </p:cNvPr>
          <p:cNvSpPr>
            <a:spLocks noGrp="1"/>
          </p:cNvSpPr>
          <p:nvPr>
            <p:ph type="pic" sz="quarter" idx="19"/>
          </p:nvPr>
        </p:nvSpPr>
        <p:spPr>
          <a:xfrm>
            <a:off x="0" y="1192909"/>
            <a:ext cx="5591944" cy="5260428"/>
          </a:xfrm>
          <a:prstGeom prst="rect">
            <a:avLst/>
          </a:prstGeom>
        </p:spPr>
        <p:txBody>
          <a:bodyPr anchor="ctr"/>
          <a:lstStyle>
            <a:lvl1pPr algn="ctr">
              <a:defRPr/>
            </a:lvl1pPr>
          </a:lstStyle>
          <a:p>
            <a:r>
              <a:rPr lang="en-US"/>
              <a:t>Click icon to add picture</a:t>
            </a:r>
            <a:endParaRPr lang="pt-PT"/>
          </a:p>
        </p:txBody>
      </p:sp>
      <p:sp>
        <p:nvSpPr>
          <p:cNvPr id="12"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6600059" y="11929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6600059" y="1865049"/>
            <a:ext cx="5007742"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6600059" y="25371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6600059" y="320932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6600059" y="388146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6600059" y="45536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6600059" y="522574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6600059" y="58978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Tree>
    <p:extLst>
      <p:ext uri="{BB962C8B-B14F-4D97-AF65-F5344CB8AC3E}">
        <p14:creationId xmlns:p14="http://schemas.microsoft.com/office/powerpoint/2010/main" val="1409795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18612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476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Tree>
    <p:extLst>
      <p:ext uri="{BB962C8B-B14F-4D97-AF65-F5344CB8AC3E}">
        <p14:creationId xmlns:p14="http://schemas.microsoft.com/office/powerpoint/2010/main" val="3292127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1291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grpSp>
        <p:nvGrpSpPr>
          <p:cNvPr id="94" name="Groupe 1">
            <a:extLst>
              <a:ext uri="{FF2B5EF4-FFF2-40B4-BE49-F238E27FC236}">
                <a16:creationId xmlns:a16="http://schemas.microsoft.com/office/drawing/2014/main" id="{11A3E882-4152-49CC-A658-0BA2BD4CCF4E}"/>
              </a:ext>
              <a:ext uri="{C183D7F6-B498-43B3-948B-1728B52AA6E4}">
                <adec:decorative xmlns:adec="http://schemas.microsoft.com/office/drawing/2017/decorative" val="1"/>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4">
              <a:extLst>
                <a:ext uri="{FF2B5EF4-FFF2-40B4-BE49-F238E27FC236}">
                  <a16:creationId xmlns:a16="http://schemas.microsoft.com/office/drawing/2014/main" id="{8B6BE8F3-0248-42CC-8053-5B10FA1A6457}"/>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8" name="Rectangle 27">
            <a:extLst>
              <a:ext uri="{FF2B5EF4-FFF2-40B4-BE49-F238E27FC236}">
                <a16:creationId xmlns:a16="http://schemas.microsoft.com/office/drawing/2014/main" id="{B1133F59-1301-4D8F-A396-71B6A669F37A}"/>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a:solidFill>
                  <a:srgbClr val="A6A6A6"/>
                </a:solidFill>
                <a:latin typeface="Ubuntu" panose="020B0504030602030204" pitchFamily="34" charset="0"/>
                <a:cs typeface="Arial" panose="020B0604020202020204" pitchFamily="34" charset="0"/>
              </a:rPr>
              <a:t>Presentation Title  |  Author  |  Date</a:t>
            </a:r>
          </a:p>
        </p:txBody>
      </p:sp>
      <p:sp>
        <p:nvSpPr>
          <p:cNvPr id="100" name="Rectangle 27">
            <a:extLst>
              <a:ext uri="{FF2B5EF4-FFF2-40B4-BE49-F238E27FC236}">
                <a16:creationId xmlns:a16="http://schemas.microsoft.com/office/drawing/2014/main" id="{777F4691-2D56-47C4-B2B1-73BE348DB06D}"/>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2022. All rights reserved  |</a:t>
            </a:r>
          </a:p>
        </p:txBody>
      </p:sp>
      <p:sp>
        <p:nvSpPr>
          <p:cNvPr id="99" name="Rectangle 43">
            <a:extLst>
              <a:ext uri="{FF2B5EF4-FFF2-40B4-BE49-F238E27FC236}">
                <a16:creationId xmlns:a16="http://schemas.microsoft.com/office/drawing/2014/main" id="{1302EB1D-4F45-4228-A725-9CA0AEFCE017}"/>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a:solidFill>
                <a:srgbClr val="A6A6A6"/>
              </a:solidFill>
              <a:latin typeface="Ubuntu" panose="020B0504030602030204" pitchFamily="34" charset="0"/>
              <a:cs typeface="Arial" panose="020B0604020202020204" pitchFamily="34" charset="0"/>
            </a:endParaRPr>
          </a:p>
        </p:txBody>
      </p:sp>
    </p:spTree>
    <p:extLst>
      <p:ext uri="{BB962C8B-B14F-4D97-AF65-F5344CB8AC3E}">
        <p14:creationId xmlns:p14="http://schemas.microsoft.com/office/powerpoint/2010/main" val="1901136218"/>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4021" r:id="rId4"/>
    <p:sldLayoutId id="2147484020" r:id="rId5"/>
    <p:sldLayoutId id="2147483966" r:id="rId6"/>
    <p:sldLayoutId id="2147483967" r:id="rId7"/>
    <p:sldLayoutId id="2147483968" r:id="rId8"/>
    <p:sldLayoutId id="2147483969" r:id="rId9"/>
    <p:sldLayoutId id="2147483970" r:id="rId10"/>
    <p:sldLayoutId id="2147484026" r:id="rId11"/>
    <p:sldLayoutId id="2147483972" r:id="rId12"/>
    <p:sldLayoutId id="2147483973" r:id="rId13"/>
    <p:sldLayoutId id="2147483974" r:id="rId14"/>
    <p:sldLayoutId id="2147483975" r:id="rId15"/>
    <p:sldLayoutId id="2147483978" r:id="rId16"/>
    <p:sldLayoutId id="2147483980" r:id="rId17"/>
    <p:sldLayoutId id="2147483981" r:id="rId18"/>
    <p:sldLayoutId id="2147483983" r:id="rId19"/>
    <p:sldLayoutId id="2147483984" r:id="rId20"/>
    <p:sldLayoutId id="2147483985" r:id="rId2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10" pos="7423" userDrawn="1">
          <p15:clr>
            <a:srgbClr val="F26B43"/>
          </p15:clr>
        </p15:guide>
        <p15:guide id="11" orient="horz" pos="4071" userDrawn="1">
          <p15:clr>
            <a:srgbClr val="F26B43"/>
          </p15:clr>
        </p15:guide>
        <p15:guide id="12" pos="255" userDrawn="1">
          <p15:clr>
            <a:srgbClr val="F26B43"/>
          </p15:clr>
        </p15:guide>
        <p15:guide id="13" orient="horz" pos="836" userDrawn="1">
          <p15:clr>
            <a:srgbClr val="F26B43"/>
          </p15:clr>
        </p15:guide>
        <p15:guide id="14" orient="horz" pos="245" userDrawn="1">
          <p15:clr>
            <a:srgbClr val="F26B43"/>
          </p15:clr>
        </p15:guide>
        <p15:guide id="15" pos="3840" userDrawn="1">
          <p15:clr>
            <a:srgbClr val="F26B43"/>
          </p15:clr>
        </p15:guide>
        <p15:guide id="16" pos="3899" userDrawn="1">
          <p15:clr>
            <a:srgbClr val="F26B43"/>
          </p15:clr>
        </p15:guide>
        <p15:guide id="17" pos="378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earn.microsoft.com/en-us/visualstudio/containers/tutorial-multicontainer?source=recommendations&amp;view=vs-2022" TargetMode="External"/><Relationship Id="rId2" Type="http://schemas.openxmlformats.org/officeDocument/2006/relationships/hyperlink" Target="https://github.com/gvangeel/dotnet-loves-docker" TargetMode="External"/><Relationship Id="rId1" Type="http://schemas.openxmlformats.org/officeDocument/2006/relationships/slideLayout" Target="../slideLayouts/slideLayout6.xml"/><Relationship Id="rId4" Type="http://schemas.openxmlformats.org/officeDocument/2006/relationships/hyperlink" Target="https://github.com/MicrosoftDocs/vs-tutorial-samples/tree/master/docker/ComposeSample"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kubernetes.io/" TargetMode="External"/><Relationship Id="rId2" Type="http://schemas.openxmlformats.org/officeDocument/2006/relationships/hyperlink" Target="https://learn.microsoft.com/en-us/visualstudio/containers/?view=vs-2022" TargetMode="External"/><Relationship Id="rId1" Type="http://schemas.openxmlformats.org/officeDocument/2006/relationships/slideLayout" Target="../slideLayouts/slideLayout6.xml"/><Relationship Id="rId5" Type="http://schemas.openxmlformats.org/officeDocument/2006/relationships/hyperlink" Target="https://github.com/gvangeel/dotnet-loves-docker" TargetMode="External"/><Relationship Id="rId4" Type="http://schemas.openxmlformats.org/officeDocument/2006/relationships/hyperlink" Target="https://learn.microsoft.com/en-us/visualstudio/bridge/bridge-to-kubernetes-v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learn.microsoft.com/en-us/dotnet/architecture/microservices/container-docker-introduction/docker-terminology" TargetMode="Externa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rancherdesktop.io/" TargetMode="External"/><Relationship Id="rId2" Type="http://schemas.openxmlformats.org/officeDocument/2006/relationships/hyperlink" Target="https://docs.docker.com/desktop/install/windows-install/" TargetMode="External"/><Relationship Id="rId1" Type="http://schemas.openxmlformats.org/officeDocument/2006/relationships/slideLayout" Target="../slideLayouts/slideLayout6.xml"/><Relationship Id="rId5" Type="http://schemas.openxmlformats.org/officeDocument/2006/relationships/hyperlink" Target="https://docs.portainer.io/v/ce-2.9/start/install/server/docker/wsl#deployment" TargetMode="External"/><Relationship Id="rId4" Type="http://schemas.openxmlformats.org/officeDocument/2006/relationships/hyperlink" Target="https://podman.io/"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8D696E-B4E9-4F10-824F-B9B79E98BE71}"/>
              </a:ext>
            </a:extLst>
          </p:cNvPr>
          <p:cNvSpPr>
            <a:spLocks noGrp="1"/>
          </p:cNvSpPr>
          <p:nvPr>
            <p:ph type="ctrTitle"/>
          </p:nvPr>
        </p:nvSpPr>
        <p:spPr>
          <a:xfrm>
            <a:off x="404813" y="3354669"/>
            <a:ext cx="11386134" cy="1015663"/>
          </a:xfrm>
        </p:spPr>
        <p:txBody>
          <a:bodyPr/>
          <a:lstStyle/>
          <a:p>
            <a:r>
              <a:rPr lang="en-GB" dirty="0"/>
              <a:t>.NET </a:t>
            </a:r>
            <a:r>
              <a:rPr lang="en-US" dirty="0"/>
              <a:t>❤ </a:t>
            </a:r>
            <a:r>
              <a:rPr lang="en-GB" dirty="0"/>
              <a:t>Docker</a:t>
            </a:r>
          </a:p>
        </p:txBody>
      </p:sp>
      <p:sp>
        <p:nvSpPr>
          <p:cNvPr id="2" name="Subtitle 1">
            <a:extLst>
              <a:ext uri="{FF2B5EF4-FFF2-40B4-BE49-F238E27FC236}">
                <a16:creationId xmlns:a16="http://schemas.microsoft.com/office/drawing/2014/main" id="{D65D8CDD-4C58-4EBA-861D-05FBDBE63743}"/>
              </a:ext>
            </a:extLst>
          </p:cNvPr>
          <p:cNvSpPr>
            <a:spLocks noGrp="1"/>
          </p:cNvSpPr>
          <p:nvPr>
            <p:ph type="subTitle" idx="1"/>
          </p:nvPr>
        </p:nvSpPr>
        <p:spPr>
          <a:xfrm>
            <a:off x="404813" y="4242574"/>
            <a:ext cx="6267251" cy="307777"/>
          </a:xfrm>
        </p:spPr>
        <p:txBody>
          <a:bodyPr/>
          <a:lstStyle/>
          <a:p>
            <a:r>
              <a:rPr lang="en-GB" dirty="0"/>
              <a:t>October 2022</a:t>
            </a:r>
          </a:p>
        </p:txBody>
      </p:sp>
    </p:spTree>
    <p:extLst>
      <p:ext uri="{BB962C8B-B14F-4D97-AF65-F5344CB8AC3E}">
        <p14:creationId xmlns:p14="http://schemas.microsoft.com/office/powerpoint/2010/main" val="3867533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9FD7A-24B9-4D26-84EA-C7FF96D16ED5}"/>
              </a:ext>
            </a:extLst>
          </p:cNvPr>
          <p:cNvSpPr>
            <a:spLocks noGrp="1"/>
          </p:cNvSpPr>
          <p:nvPr>
            <p:ph type="title"/>
          </p:nvPr>
        </p:nvSpPr>
        <p:spPr/>
        <p:txBody>
          <a:bodyPr/>
          <a:lstStyle/>
          <a:p>
            <a:r>
              <a:rPr lang="en-US" dirty="0"/>
              <a:t>.NET and Docker</a:t>
            </a:r>
            <a:endParaRPr lang="nl-BE" dirty="0"/>
          </a:p>
        </p:txBody>
      </p:sp>
      <p:sp>
        <p:nvSpPr>
          <p:cNvPr id="3" name="Text Placeholder 2">
            <a:extLst>
              <a:ext uri="{FF2B5EF4-FFF2-40B4-BE49-F238E27FC236}">
                <a16:creationId xmlns:a16="http://schemas.microsoft.com/office/drawing/2014/main" id="{0465415C-9D98-467A-8DCB-232A76D2B8E2}"/>
              </a:ext>
            </a:extLst>
          </p:cNvPr>
          <p:cNvSpPr>
            <a:spLocks noGrp="1"/>
          </p:cNvSpPr>
          <p:nvPr>
            <p:ph type="body" sz="quarter" idx="10"/>
          </p:nvPr>
        </p:nvSpPr>
        <p:spPr/>
        <p:txBody>
          <a:bodyPr/>
          <a:lstStyle/>
          <a:p>
            <a:r>
              <a:rPr lang="nl-BE" dirty="0" err="1"/>
              <a:t>Example</a:t>
            </a:r>
            <a:r>
              <a:rPr lang="nl-BE" dirty="0"/>
              <a:t> 1: Let’s </a:t>
            </a:r>
            <a:r>
              <a:rPr lang="nl-BE" dirty="0" err="1"/>
              <a:t>build</a:t>
            </a:r>
            <a:r>
              <a:rPr lang="nl-BE" dirty="0"/>
              <a:t> a .NET Docker container </a:t>
            </a:r>
            <a:r>
              <a:rPr lang="nl-BE" dirty="0" err="1"/>
              <a:t>together</a:t>
            </a:r>
            <a:r>
              <a:rPr lang="nl-BE" dirty="0"/>
              <a:t>, </a:t>
            </a:r>
            <a:r>
              <a:rPr lang="nl-BE" dirty="0" err="1"/>
              <a:t>showing</a:t>
            </a:r>
            <a:r>
              <a:rPr lang="nl-BE" dirty="0"/>
              <a:t>:</a:t>
            </a:r>
          </a:p>
          <a:p>
            <a:endParaRPr lang="nl-BE" dirty="0"/>
          </a:p>
          <a:p>
            <a:pPr marL="342900" indent="-342900">
              <a:buFont typeface="Arial" panose="020B0604020202020204" pitchFamily="34" charset="0"/>
              <a:buChar char="•"/>
            </a:pPr>
            <a:r>
              <a:rPr lang="nl-BE" dirty="0"/>
              <a:t>Docker container support</a:t>
            </a:r>
          </a:p>
          <a:p>
            <a:pPr marL="342900" indent="-342900">
              <a:buFont typeface="Arial" panose="020B0604020202020204" pitchFamily="34" charset="0"/>
              <a:buChar char="•"/>
            </a:pPr>
            <a:r>
              <a:rPr lang="nl-BE" dirty="0"/>
              <a:t>Docker </a:t>
            </a:r>
            <a:r>
              <a:rPr lang="nl-BE" dirty="0" err="1"/>
              <a:t>orchestration</a:t>
            </a:r>
            <a:r>
              <a:rPr lang="nl-BE" dirty="0"/>
              <a:t> support</a:t>
            </a:r>
          </a:p>
          <a:p>
            <a:r>
              <a:rPr lang="nl-BE" dirty="0"/>
              <a:t> </a:t>
            </a:r>
          </a:p>
          <a:p>
            <a:r>
              <a:rPr lang="nl-BE" dirty="0"/>
              <a:t>Source: </a:t>
            </a:r>
            <a:r>
              <a:rPr lang="nl-BE" dirty="0">
                <a:hlinkClick r:id="rId2"/>
              </a:rPr>
              <a:t>https://github.com/gvangeel/dotnet-loves-docker</a:t>
            </a:r>
            <a:endParaRPr lang="nl-BE" dirty="0"/>
          </a:p>
          <a:p>
            <a:endParaRPr lang="nl-BE" dirty="0"/>
          </a:p>
          <a:p>
            <a:r>
              <a:rPr lang="nl-BE" dirty="0" err="1"/>
              <a:t>Example</a:t>
            </a:r>
            <a:r>
              <a:rPr lang="nl-BE" dirty="0"/>
              <a:t> 2: Let’s </a:t>
            </a:r>
            <a:r>
              <a:rPr lang="nl-BE" dirty="0" err="1"/>
              <a:t>try</a:t>
            </a:r>
            <a:r>
              <a:rPr lang="nl-BE" dirty="0"/>
              <a:t> </a:t>
            </a:r>
            <a:r>
              <a:rPr lang="nl-BE" dirty="0" err="1"/>
              <a:t>another</a:t>
            </a:r>
            <a:r>
              <a:rPr lang="nl-BE" dirty="0"/>
              <a:t> </a:t>
            </a:r>
            <a:r>
              <a:rPr lang="nl-BE" dirty="0" err="1"/>
              <a:t>example</a:t>
            </a:r>
            <a:r>
              <a:rPr lang="nl-BE" dirty="0"/>
              <a:t> </a:t>
            </a:r>
            <a:r>
              <a:rPr lang="nl-BE" dirty="0" err="1"/>
              <a:t>this</a:t>
            </a:r>
            <a:r>
              <a:rPr lang="nl-BE" dirty="0"/>
              <a:t> time </a:t>
            </a:r>
            <a:r>
              <a:rPr lang="nl-BE" dirty="0" err="1"/>
              <a:t>with</a:t>
            </a:r>
            <a:r>
              <a:rPr lang="nl-BE" dirty="0"/>
              <a:t> multiple containers:</a:t>
            </a:r>
          </a:p>
          <a:p>
            <a:endParaRPr lang="nl-BE" dirty="0"/>
          </a:p>
          <a:p>
            <a:r>
              <a:rPr lang="nl-BE" dirty="0"/>
              <a:t>Guide : </a:t>
            </a:r>
            <a:r>
              <a:rPr lang="nl-BE" dirty="0">
                <a:hlinkClick r:id="rId3"/>
              </a:rPr>
              <a:t>https://learn.microsoft.com/en-us/visualstudio/containers/tutorial-multicontainer?source=recommendations&amp;view=vs-2022</a:t>
            </a:r>
            <a:endParaRPr lang="nl-BE" dirty="0"/>
          </a:p>
          <a:p>
            <a:r>
              <a:rPr lang="nl-BE" dirty="0"/>
              <a:t>Source: </a:t>
            </a:r>
            <a:r>
              <a:rPr lang="nl-BE" dirty="0">
                <a:hlinkClick r:id="rId4"/>
              </a:rPr>
              <a:t>https://github.com/MicrosoftDocs/vs-tutorial-samples/tree/master/docker/ComposeSample</a:t>
            </a:r>
            <a:endParaRPr lang="nl-BE" dirty="0"/>
          </a:p>
          <a:p>
            <a:endParaRPr lang="nl-BE" dirty="0"/>
          </a:p>
          <a:p>
            <a:endParaRPr lang="nl-BE" dirty="0"/>
          </a:p>
        </p:txBody>
      </p:sp>
    </p:spTree>
    <p:extLst>
      <p:ext uri="{BB962C8B-B14F-4D97-AF65-F5344CB8AC3E}">
        <p14:creationId xmlns:p14="http://schemas.microsoft.com/office/powerpoint/2010/main" val="963572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45864-FCCA-401E-A9FB-5913172739AF}"/>
              </a:ext>
            </a:extLst>
          </p:cNvPr>
          <p:cNvSpPr>
            <a:spLocks noGrp="1"/>
          </p:cNvSpPr>
          <p:nvPr>
            <p:ph type="title"/>
          </p:nvPr>
        </p:nvSpPr>
        <p:spPr/>
        <p:txBody>
          <a:bodyPr/>
          <a:lstStyle/>
          <a:p>
            <a:r>
              <a:rPr lang="en-US" dirty="0"/>
              <a:t>What’s Beyond</a:t>
            </a:r>
            <a:endParaRPr lang="nl-BE" dirty="0"/>
          </a:p>
        </p:txBody>
      </p:sp>
      <p:sp>
        <p:nvSpPr>
          <p:cNvPr id="3" name="Text Placeholder 2">
            <a:extLst>
              <a:ext uri="{FF2B5EF4-FFF2-40B4-BE49-F238E27FC236}">
                <a16:creationId xmlns:a16="http://schemas.microsoft.com/office/drawing/2014/main" id="{7232400D-7EB8-4A8D-9504-A80A14B0D27F}"/>
              </a:ext>
            </a:extLst>
          </p:cNvPr>
          <p:cNvSpPr>
            <a:spLocks noGrp="1"/>
          </p:cNvSpPr>
          <p:nvPr>
            <p:ph type="body" sz="quarter" idx="10"/>
          </p:nvPr>
        </p:nvSpPr>
        <p:spPr>
          <a:xfrm>
            <a:off x="404812" y="1447201"/>
            <a:ext cx="11379201" cy="5022612"/>
          </a:xfrm>
        </p:spPr>
        <p:txBody>
          <a:bodyPr/>
          <a:lstStyle/>
          <a:p>
            <a:pPr marL="342900" indent="-342900">
              <a:buFont typeface="Arial" panose="020B0604020202020204" pitchFamily="34" charset="0"/>
              <a:buChar char="•"/>
            </a:pPr>
            <a:r>
              <a:rPr lang="en-US" sz="1800" dirty="0"/>
              <a:t>Visual Studio Container Tools: </a:t>
            </a:r>
            <a:r>
              <a:rPr lang="en-US" sz="1800" dirty="0">
                <a:hlinkClick r:id="rId2"/>
              </a:rPr>
              <a:t>https://learn.microsoft.com/en-us/visualstudio/containers/?view=vs-2022</a:t>
            </a:r>
            <a:endParaRPr lang="en-US" sz="1800" dirty="0"/>
          </a:p>
          <a:p>
            <a:pPr marL="342900" indent="-342900">
              <a:buFont typeface="Arial" panose="020B0604020202020204" pitchFamily="34" charset="0"/>
              <a:buChar char="•"/>
            </a:pPr>
            <a:r>
              <a:rPr lang="en-US" sz="1800" dirty="0"/>
              <a:t>Kubernetes (</a:t>
            </a:r>
            <a:r>
              <a:rPr lang="en-US" sz="1800" dirty="0">
                <a:hlinkClick r:id="rId3"/>
              </a:rPr>
              <a:t>https://kubernetes.io/</a:t>
            </a:r>
            <a:r>
              <a:rPr lang="en-US" sz="1800" dirty="0"/>
              <a:t>)</a:t>
            </a:r>
          </a:p>
          <a:p>
            <a:pPr marL="342900" indent="-342900">
              <a:buFont typeface="Arial" panose="020B0604020202020204" pitchFamily="34" charset="0"/>
              <a:buChar char="•"/>
            </a:pPr>
            <a:r>
              <a:rPr lang="en-US" sz="1800" dirty="0"/>
              <a:t>Debugging .NET Kubernetes Containers in Visual Studio (Bridge to Kubernetes)</a:t>
            </a:r>
          </a:p>
          <a:p>
            <a:r>
              <a:rPr lang="en-US" sz="1800" dirty="0"/>
              <a:t> </a:t>
            </a:r>
            <a:r>
              <a:rPr lang="nl-BE" sz="1800" dirty="0">
                <a:hlinkClick r:id="rId4"/>
              </a:rPr>
              <a:t>https://learn.microsoft.com/en-us/visualstudio/bridge/bridge-to-kubernetes-vs</a:t>
            </a:r>
            <a:endParaRPr lang="nl-BE" sz="1800" dirty="0"/>
          </a:p>
          <a:p>
            <a:endParaRPr lang="nl-BE" sz="1800" dirty="0"/>
          </a:p>
          <a:p>
            <a:r>
              <a:rPr lang="nl-BE" sz="1800" dirty="0"/>
              <a:t>Source: </a:t>
            </a:r>
            <a:r>
              <a:rPr lang="nl-BE" sz="1800" dirty="0">
                <a:hlinkClick r:id="rId5"/>
              </a:rPr>
              <a:t>https://github.com/gvangeel/dotnet-loves-docker</a:t>
            </a:r>
            <a:endParaRPr lang="nl-BE" sz="1800" dirty="0"/>
          </a:p>
          <a:p>
            <a:endParaRPr lang="nl-BE" sz="1800" dirty="0"/>
          </a:p>
        </p:txBody>
      </p:sp>
    </p:spTree>
    <p:extLst>
      <p:ext uri="{BB962C8B-B14F-4D97-AF65-F5344CB8AC3E}">
        <p14:creationId xmlns:p14="http://schemas.microsoft.com/office/powerpoint/2010/main" val="50253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1BD67-81A6-4318-A162-0E90F3F482EA}"/>
              </a:ext>
            </a:extLst>
          </p:cNvPr>
          <p:cNvSpPr>
            <a:spLocks noGrp="1"/>
          </p:cNvSpPr>
          <p:nvPr>
            <p:ph type="title"/>
          </p:nvPr>
        </p:nvSpPr>
        <p:spPr/>
        <p:txBody>
          <a:bodyPr/>
          <a:lstStyle/>
          <a:p>
            <a:endParaRPr lang="nl-BE" dirty="0"/>
          </a:p>
        </p:txBody>
      </p:sp>
      <p:sp>
        <p:nvSpPr>
          <p:cNvPr id="3" name="Text Placeholder 2">
            <a:extLst>
              <a:ext uri="{FF2B5EF4-FFF2-40B4-BE49-F238E27FC236}">
                <a16:creationId xmlns:a16="http://schemas.microsoft.com/office/drawing/2014/main" id="{F32C1836-F152-4F7A-AE59-AECE236E4E24}"/>
              </a:ext>
            </a:extLst>
          </p:cNvPr>
          <p:cNvSpPr>
            <a:spLocks noGrp="1"/>
          </p:cNvSpPr>
          <p:nvPr>
            <p:ph type="body" sz="quarter" idx="10"/>
          </p:nvPr>
        </p:nvSpPr>
        <p:spPr>
          <a:xfrm>
            <a:off x="4871864" y="2816932"/>
            <a:ext cx="2016224" cy="1224136"/>
          </a:xfrm>
        </p:spPr>
        <p:txBody>
          <a:bodyPr/>
          <a:lstStyle/>
          <a:p>
            <a:r>
              <a:rPr lang="en-US" sz="7200" dirty="0"/>
              <a:t>Q&amp;A</a:t>
            </a:r>
            <a:endParaRPr lang="nl-BE" sz="7200" dirty="0"/>
          </a:p>
        </p:txBody>
      </p:sp>
    </p:spTree>
    <p:extLst>
      <p:ext uri="{BB962C8B-B14F-4D97-AF65-F5344CB8AC3E}">
        <p14:creationId xmlns:p14="http://schemas.microsoft.com/office/powerpoint/2010/main" val="1722013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9B2D289-1236-364B-9E53-7DF05CDFC930}"/>
              </a:ext>
            </a:extLst>
          </p:cNvPr>
          <p:cNvSpPr>
            <a:spLocks noGrp="1"/>
          </p:cNvSpPr>
          <p:nvPr>
            <p:ph type="title" idx="4294967295"/>
          </p:nvPr>
        </p:nvSpPr>
        <p:spPr>
          <a:xfrm>
            <a:off x="6536184" y="2939130"/>
            <a:ext cx="2219960" cy="2296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14400" rtl="0" eaLnBrk="1" fontAlgn="auto" latinLnBrk="0" hangingPunct="1">
              <a:lnSpc>
                <a:spcPts val="2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Ubuntu" panose="020B0504030602030204" pitchFamily="34" charset="0"/>
                <a:ea typeface="+mn-ea"/>
                <a:cs typeface="+mn-cs"/>
              </a:rPr>
              <a:t>About Capgemini</a:t>
            </a:r>
          </a:p>
        </p:txBody>
      </p:sp>
      <p:sp>
        <p:nvSpPr>
          <p:cNvPr id="18" name="Rectangle 17">
            <a:extLst>
              <a:ext uri="{FF2B5EF4-FFF2-40B4-BE49-F238E27FC236}">
                <a16:creationId xmlns:a16="http://schemas.microsoft.com/office/drawing/2014/main" id="{208CE49A-DF70-704F-B1B3-609712CC9C64}"/>
              </a:ext>
            </a:extLst>
          </p:cNvPr>
          <p:cNvSpPr/>
          <p:nvPr/>
        </p:nvSpPr>
        <p:spPr>
          <a:xfrm>
            <a:off x="6536185" y="3318394"/>
            <a:ext cx="4528367"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dirty="0">
                <a:solidFill>
                  <a:schemeClr val="bg1"/>
                </a:solidFill>
                <a:effectLst/>
                <a:ea typeface="Verdana" panose="020B060403050404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over 325,000 team members more than 50 countries. With its strong 55-year heritage and deep industry expertise, Capgemini is trusted by its clients to address the entire breadth of their business needs, from strategy and design to operations, </a:t>
            </a:r>
            <a:r>
              <a:rPr lang="en-US" sz="900" dirty="0">
                <a:solidFill>
                  <a:schemeClr val="bg1"/>
                </a:solidFill>
                <a:effectLst/>
                <a:ea typeface="Verdana" panose="020B0604030504040204" pitchFamily="34" charset="0"/>
              </a:rPr>
              <a:t>fueled</a:t>
            </a:r>
            <a:r>
              <a:rPr lang="en-GB" sz="900" dirty="0">
                <a:solidFill>
                  <a:schemeClr val="bg1"/>
                </a:solidFill>
                <a:effectLst/>
                <a:ea typeface="Verdana" panose="020B0604030504040204" pitchFamily="34" charset="0"/>
              </a:rPr>
              <a:t> by the fast evolving and innovative world of cloud, data, AI, connectivity, software, digital engineering and platforms. The Group reported in 2021 global revenues of €18 billion.</a:t>
            </a:r>
            <a:endParaRPr lang="en-US" sz="900" dirty="0">
              <a:solidFill>
                <a:schemeClr val="bg1"/>
              </a:solidFill>
              <a:effectLst/>
              <a:ea typeface="Verdana" panose="020B0604030504040204" pitchFamily="34" charset="0"/>
            </a:endParaRPr>
          </a:p>
        </p:txBody>
      </p:sp>
      <p:sp>
        <p:nvSpPr>
          <p:cNvPr id="19" name="Rectangle 18">
            <a:extLst>
              <a:ext uri="{FF2B5EF4-FFF2-40B4-BE49-F238E27FC236}">
                <a16:creationId xmlns:a16="http://schemas.microsoft.com/office/drawing/2014/main" id="{4EB6E078-947A-8242-837C-CEA45876B3E9}"/>
              </a:ext>
            </a:extLst>
          </p:cNvPr>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a:t>
            </a:r>
          </a:p>
        </p:txBody>
      </p:sp>
    </p:spTree>
    <p:extLst>
      <p:ext uri="{BB962C8B-B14F-4D97-AF65-F5344CB8AC3E}">
        <p14:creationId xmlns:p14="http://schemas.microsoft.com/office/powerpoint/2010/main" val="903015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B51A4-47E3-45E5-A825-0E483FD06C7A}"/>
              </a:ext>
            </a:extLst>
          </p:cNvPr>
          <p:cNvSpPr>
            <a:spLocks noGrp="1"/>
          </p:cNvSpPr>
          <p:nvPr>
            <p:ph type="title"/>
          </p:nvPr>
        </p:nvSpPr>
        <p:spPr/>
        <p:txBody>
          <a:bodyPr/>
          <a:lstStyle/>
          <a:p>
            <a:r>
              <a:rPr lang="en-US"/>
              <a:t>AGENDA</a:t>
            </a:r>
          </a:p>
        </p:txBody>
      </p:sp>
      <p:sp>
        <p:nvSpPr>
          <p:cNvPr id="4" name="Text Placeholder 3">
            <a:extLst>
              <a:ext uri="{FF2B5EF4-FFF2-40B4-BE49-F238E27FC236}">
                <a16:creationId xmlns:a16="http://schemas.microsoft.com/office/drawing/2014/main" id="{A01B00ED-8843-4A11-8FCC-1D428729BDB5}"/>
              </a:ext>
            </a:extLst>
          </p:cNvPr>
          <p:cNvSpPr>
            <a:spLocks noGrp="1"/>
          </p:cNvSpPr>
          <p:nvPr>
            <p:ph type="body" sz="quarter" idx="12"/>
          </p:nvPr>
        </p:nvSpPr>
        <p:spPr>
          <a:xfrm>
            <a:off x="404813" y="3573040"/>
            <a:ext cx="4562476" cy="2808288"/>
          </a:xfrm>
        </p:spPr>
        <p:txBody>
          <a:bodyPr/>
          <a:lstStyle/>
          <a:p>
            <a:pPr marL="342900" indent="-342900">
              <a:buFont typeface="Arial" panose="020B0604020202020204" pitchFamily="34" charset="0"/>
              <a:buChar char="•"/>
            </a:pPr>
            <a:r>
              <a:rPr lang="en-US" dirty="0"/>
              <a:t>Docker architecture</a:t>
            </a:r>
          </a:p>
          <a:p>
            <a:pPr marL="342900" indent="-342900">
              <a:buFont typeface="Arial" panose="020B0604020202020204" pitchFamily="34" charset="0"/>
              <a:buChar char="•"/>
            </a:pPr>
            <a:r>
              <a:rPr lang="en-US" dirty="0"/>
              <a:t>Docker-compose</a:t>
            </a:r>
          </a:p>
          <a:p>
            <a:pPr marL="342900" indent="-342900">
              <a:buFont typeface="Arial" panose="020B0604020202020204" pitchFamily="34" charset="0"/>
              <a:buChar char="•"/>
            </a:pPr>
            <a:r>
              <a:rPr lang="en-US" dirty="0"/>
              <a:t>Build a .NET Docker app</a:t>
            </a:r>
          </a:p>
          <a:p>
            <a:pPr marL="342900" indent="-342900">
              <a:buFont typeface="Arial" panose="020B0604020202020204" pitchFamily="34" charset="0"/>
              <a:buChar char="•"/>
            </a:pPr>
            <a:r>
              <a:rPr lang="en-US" dirty="0"/>
              <a:t>Debugging multiple .NET Containers</a:t>
            </a:r>
          </a:p>
          <a:p>
            <a:endParaRPr lang="en-US" dirty="0"/>
          </a:p>
        </p:txBody>
      </p:sp>
      <p:pic>
        <p:nvPicPr>
          <p:cNvPr id="11" name="Picture Placeholder 10" descr="Logo, company name&#10;&#10;Description automatically generated">
            <a:extLst>
              <a:ext uri="{FF2B5EF4-FFF2-40B4-BE49-F238E27FC236}">
                <a16:creationId xmlns:a16="http://schemas.microsoft.com/office/drawing/2014/main" id="{ECE1117D-B994-482E-968F-EDF2A05A83BC}"/>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348" r="3348"/>
          <a:stretch>
            <a:fillRect/>
          </a:stretch>
        </p:blipFill>
        <p:spPr/>
      </p:pic>
    </p:spTree>
    <p:extLst>
      <p:ext uri="{BB962C8B-B14F-4D97-AF65-F5344CB8AC3E}">
        <p14:creationId xmlns:p14="http://schemas.microsoft.com/office/powerpoint/2010/main" val="182855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0E3D4E-9FCD-4C8C-8624-19E0F8077C19}"/>
              </a:ext>
            </a:extLst>
          </p:cNvPr>
          <p:cNvSpPr>
            <a:spLocks noGrp="1"/>
          </p:cNvSpPr>
          <p:nvPr>
            <p:ph type="title"/>
          </p:nvPr>
        </p:nvSpPr>
        <p:spPr/>
        <p:txBody>
          <a:bodyPr/>
          <a:lstStyle/>
          <a:p>
            <a:r>
              <a:rPr lang="en-US" dirty="0"/>
              <a:t>Docker architecture</a:t>
            </a:r>
            <a:endParaRPr lang="nl-BE" dirty="0"/>
          </a:p>
        </p:txBody>
      </p:sp>
      <p:sp>
        <p:nvSpPr>
          <p:cNvPr id="6" name="Text Placeholder 5">
            <a:extLst>
              <a:ext uri="{FF2B5EF4-FFF2-40B4-BE49-F238E27FC236}">
                <a16:creationId xmlns:a16="http://schemas.microsoft.com/office/drawing/2014/main" id="{EDC18B48-2A55-4FC5-B4BE-DC5B2C0A1119}"/>
              </a:ext>
            </a:extLst>
          </p:cNvPr>
          <p:cNvSpPr>
            <a:spLocks noGrp="1"/>
          </p:cNvSpPr>
          <p:nvPr>
            <p:ph type="body" sz="quarter" idx="10"/>
          </p:nvPr>
        </p:nvSpPr>
        <p:spPr/>
        <p:txBody>
          <a:bodyPr/>
          <a:lstStyle/>
          <a:p>
            <a:endParaRPr lang="nl-BE" dirty="0"/>
          </a:p>
          <a:p>
            <a:endParaRPr lang="nl-BE" dirty="0"/>
          </a:p>
          <a:p>
            <a:endParaRPr lang="nl-BE" dirty="0"/>
          </a:p>
        </p:txBody>
      </p:sp>
      <p:pic>
        <p:nvPicPr>
          <p:cNvPr id="8" name="Picture 7" descr="Graphical user interface&#10;&#10;Description automatically generated with medium confidence">
            <a:extLst>
              <a:ext uri="{FF2B5EF4-FFF2-40B4-BE49-F238E27FC236}">
                <a16:creationId xmlns:a16="http://schemas.microsoft.com/office/drawing/2014/main" id="{3BA2D953-9D7B-44FD-BBA3-AED35442EE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536" y="2338232"/>
            <a:ext cx="2781688" cy="3019846"/>
          </a:xfrm>
          <a:prstGeom prst="rect">
            <a:avLst/>
          </a:prstGeom>
        </p:spPr>
      </p:pic>
      <p:pic>
        <p:nvPicPr>
          <p:cNvPr id="10" name="Picture 9" descr="Graphical user interface, website&#10;&#10;Description automatically generated">
            <a:extLst>
              <a:ext uri="{FF2B5EF4-FFF2-40B4-BE49-F238E27FC236}">
                <a16:creationId xmlns:a16="http://schemas.microsoft.com/office/drawing/2014/main" id="{9D4D39F5-9C97-400E-9940-2D6AC1C0A3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2104" y="2471600"/>
            <a:ext cx="2781688" cy="2753109"/>
          </a:xfrm>
          <a:prstGeom prst="rect">
            <a:avLst/>
          </a:prstGeom>
        </p:spPr>
      </p:pic>
      <p:sp>
        <p:nvSpPr>
          <p:cNvPr id="11" name="TextBox 10">
            <a:extLst>
              <a:ext uri="{FF2B5EF4-FFF2-40B4-BE49-F238E27FC236}">
                <a16:creationId xmlns:a16="http://schemas.microsoft.com/office/drawing/2014/main" id="{5631A6C2-5C38-432B-8606-42B9D624F44F}"/>
              </a:ext>
            </a:extLst>
          </p:cNvPr>
          <p:cNvSpPr txBox="1"/>
          <p:nvPr/>
        </p:nvSpPr>
        <p:spPr>
          <a:xfrm>
            <a:off x="2347616" y="1797749"/>
            <a:ext cx="1925527" cy="369332"/>
          </a:xfrm>
          <a:prstGeom prst="rect">
            <a:avLst/>
          </a:prstGeom>
          <a:noFill/>
        </p:spPr>
        <p:txBody>
          <a:bodyPr wrap="none" rtlCol="0">
            <a:spAutoFit/>
          </a:bodyPr>
          <a:lstStyle/>
          <a:p>
            <a:r>
              <a:rPr lang="en-US" dirty="0"/>
              <a:t>Virtual Machines</a:t>
            </a:r>
            <a:endParaRPr lang="nl-BE" dirty="0"/>
          </a:p>
        </p:txBody>
      </p:sp>
      <p:sp>
        <p:nvSpPr>
          <p:cNvPr id="12" name="TextBox 11">
            <a:extLst>
              <a:ext uri="{FF2B5EF4-FFF2-40B4-BE49-F238E27FC236}">
                <a16:creationId xmlns:a16="http://schemas.microsoft.com/office/drawing/2014/main" id="{B0DBD3CF-1F86-4645-9EDD-0EB4E668863E}"/>
              </a:ext>
            </a:extLst>
          </p:cNvPr>
          <p:cNvSpPr txBox="1"/>
          <p:nvPr/>
        </p:nvSpPr>
        <p:spPr>
          <a:xfrm>
            <a:off x="7464152" y="1797749"/>
            <a:ext cx="2085827" cy="369332"/>
          </a:xfrm>
          <a:prstGeom prst="rect">
            <a:avLst/>
          </a:prstGeom>
          <a:noFill/>
        </p:spPr>
        <p:txBody>
          <a:bodyPr wrap="none" rtlCol="0">
            <a:spAutoFit/>
          </a:bodyPr>
          <a:lstStyle/>
          <a:p>
            <a:r>
              <a:rPr lang="en-US" dirty="0"/>
              <a:t>Docker containers</a:t>
            </a:r>
            <a:endParaRPr lang="nl-BE" dirty="0"/>
          </a:p>
        </p:txBody>
      </p:sp>
    </p:spTree>
    <p:extLst>
      <p:ext uri="{BB962C8B-B14F-4D97-AF65-F5344CB8AC3E}">
        <p14:creationId xmlns:p14="http://schemas.microsoft.com/office/powerpoint/2010/main" val="1465529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709FB-9136-46B9-8874-8983E502CFE3}"/>
              </a:ext>
            </a:extLst>
          </p:cNvPr>
          <p:cNvSpPr>
            <a:spLocks noGrp="1"/>
          </p:cNvSpPr>
          <p:nvPr>
            <p:ph type="title"/>
          </p:nvPr>
        </p:nvSpPr>
        <p:spPr/>
        <p:txBody>
          <a:bodyPr/>
          <a:lstStyle/>
          <a:p>
            <a:r>
              <a:rPr lang="en-US" dirty="0"/>
              <a:t>Running Containers</a:t>
            </a:r>
            <a:endParaRPr lang="nl-BE" dirty="0"/>
          </a:p>
        </p:txBody>
      </p:sp>
      <p:sp>
        <p:nvSpPr>
          <p:cNvPr id="3" name="Text Placeholder 2">
            <a:extLst>
              <a:ext uri="{FF2B5EF4-FFF2-40B4-BE49-F238E27FC236}">
                <a16:creationId xmlns:a16="http://schemas.microsoft.com/office/drawing/2014/main" id="{6BC49B3E-7195-4AE1-A371-E0F4D5BAC991}"/>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Can be Linux or Windows based</a:t>
            </a:r>
          </a:p>
          <a:p>
            <a:pPr marL="342900" indent="-342900">
              <a:buFont typeface="Arial" panose="020B0604020202020204" pitchFamily="34" charset="0"/>
              <a:buChar char="•"/>
            </a:pPr>
            <a:r>
              <a:rPr lang="en-US" dirty="0"/>
              <a:t>Are isolated from the host OS (but Windows based containers require a Windows host OS)</a:t>
            </a:r>
          </a:p>
          <a:p>
            <a:pPr marL="342900" indent="-342900">
              <a:buFont typeface="Arial" panose="020B0604020202020204" pitchFamily="34" charset="0"/>
              <a:buChar char="•"/>
            </a:pPr>
            <a:r>
              <a:rPr lang="en-US" dirty="0"/>
              <a:t>Only see their own “file system”</a:t>
            </a:r>
          </a:p>
          <a:p>
            <a:pPr marL="342900" indent="-342900">
              <a:buFont typeface="Arial" panose="020B0604020202020204" pitchFamily="34" charset="0"/>
              <a:buChar char="•"/>
            </a:pPr>
            <a:r>
              <a:rPr lang="en-US" dirty="0"/>
              <a:t>Images are layer based</a:t>
            </a:r>
          </a:p>
          <a:p>
            <a:pPr marL="342900" indent="-342900">
              <a:buFont typeface="Arial" panose="020B0604020202020204" pitchFamily="34" charset="0"/>
              <a:buChar char="•"/>
            </a:pPr>
            <a:r>
              <a:rPr lang="en-US" dirty="0"/>
              <a:t>Use their own networking (internal – bridged - host)</a:t>
            </a:r>
          </a:p>
          <a:p>
            <a:pPr marL="342900" indent="-342900">
              <a:buFont typeface="Arial" panose="020B0604020202020204" pitchFamily="34" charset="0"/>
              <a:buChar char="•"/>
            </a:pPr>
            <a:r>
              <a:rPr lang="en-US" dirty="0"/>
              <a:t>Docker engine will forward kernel call to the Host OS kernel</a:t>
            </a:r>
          </a:p>
          <a:p>
            <a:pPr marL="342900" indent="-342900">
              <a:buFont typeface="Arial" panose="020B0604020202020204" pitchFamily="34" charset="0"/>
              <a:buChar char="•"/>
            </a:pPr>
            <a:r>
              <a:rPr lang="en-US" dirty="0"/>
              <a:t>Images are pushed to a registry to be shared with others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nl-BE" dirty="0"/>
          </a:p>
        </p:txBody>
      </p:sp>
    </p:spTree>
    <p:extLst>
      <p:ext uri="{BB962C8B-B14F-4D97-AF65-F5344CB8AC3E}">
        <p14:creationId xmlns:p14="http://schemas.microsoft.com/office/powerpoint/2010/main" val="470160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05D6C-CA34-450F-BE50-12A22C026299}"/>
              </a:ext>
            </a:extLst>
          </p:cNvPr>
          <p:cNvSpPr>
            <a:spLocks noGrp="1"/>
          </p:cNvSpPr>
          <p:nvPr>
            <p:ph type="title"/>
          </p:nvPr>
        </p:nvSpPr>
        <p:spPr/>
        <p:txBody>
          <a:bodyPr/>
          <a:lstStyle/>
          <a:p>
            <a:r>
              <a:rPr lang="en-US" dirty="0"/>
              <a:t>Docker Terminology</a:t>
            </a:r>
            <a:endParaRPr lang="nl-BE" dirty="0"/>
          </a:p>
        </p:txBody>
      </p:sp>
      <p:sp>
        <p:nvSpPr>
          <p:cNvPr id="3" name="Text Placeholder 2">
            <a:extLst>
              <a:ext uri="{FF2B5EF4-FFF2-40B4-BE49-F238E27FC236}">
                <a16:creationId xmlns:a16="http://schemas.microsoft.com/office/drawing/2014/main" id="{C9180EEE-8C9B-4A69-8F1C-B60F66E9ECF5}"/>
              </a:ext>
            </a:extLst>
          </p:cNvPr>
          <p:cNvSpPr>
            <a:spLocks noGrp="1"/>
          </p:cNvSpPr>
          <p:nvPr>
            <p:ph type="body" sz="quarter" idx="12"/>
          </p:nvPr>
        </p:nvSpPr>
        <p:spPr/>
        <p:txBody>
          <a:bodyPr/>
          <a:lstStyle/>
          <a:p>
            <a:r>
              <a:rPr lang="en-US" dirty="0"/>
              <a:t>DEV</a:t>
            </a:r>
            <a:endParaRPr lang="nl-BE" dirty="0"/>
          </a:p>
        </p:txBody>
      </p:sp>
      <p:sp>
        <p:nvSpPr>
          <p:cNvPr id="4" name="Text Placeholder 3">
            <a:extLst>
              <a:ext uri="{FF2B5EF4-FFF2-40B4-BE49-F238E27FC236}">
                <a16:creationId xmlns:a16="http://schemas.microsoft.com/office/drawing/2014/main" id="{347522D2-58A6-4898-B0A9-9F393B5F6F30}"/>
              </a:ext>
            </a:extLst>
          </p:cNvPr>
          <p:cNvSpPr>
            <a:spLocks noGrp="1"/>
          </p:cNvSpPr>
          <p:nvPr>
            <p:ph type="body" sz="quarter" idx="10"/>
          </p:nvPr>
        </p:nvSpPr>
        <p:spPr/>
        <p:txBody>
          <a:bodyPr/>
          <a:lstStyle/>
          <a:p>
            <a:pPr marL="342900" indent="-342900">
              <a:buFont typeface="Arial" panose="020B0604020202020204" pitchFamily="34" charset="0"/>
              <a:buChar char="•"/>
            </a:pPr>
            <a:r>
              <a:rPr lang="nl-BE" dirty="0">
                <a:solidFill>
                  <a:srgbClr val="000000"/>
                </a:solidFill>
              </a:rPr>
              <a:t>Image (a set of </a:t>
            </a:r>
            <a:r>
              <a:rPr lang="nl-BE" dirty="0" err="1">
                <a:solidFill>
                  <a:srgbClr val="000000"/>
                </a:solidFill>
              </a:rPr>
              <a:t>layered</a:t>
            </a:r>
            <a:r>
              <a:rPr lang="nl-BE" dirty="0">
                <a:solidFill>
                  <a:srgbClr val="000000"/>
                </a:solidFill>
              </a:rPr>
              <a:t> zip files)</a:t>
            </a:r>
          </a:p>
          <a:p>
            <a:pPr marL="520700" lvl="1" indent="-342900">
              <a:buFont typeface="Arial" panose="020B0604020202020204" pitchFamily="34" charset="0"/>
              <a:buChar char="•"/>
            </a:pPr>
            <a:r>
              <a:rPr lang="nl-BE" dirty="0" err="1">
                <a:solidFill>
                  <a:srgbClr val="000000"/>
                </a:solidFill>
              </a:rPr>
              <a:t>Dockerfile</a:t>
            </a:r>
            <a:endParaRPr lang="nl-BE" dirty="0">
              <a:solidFill>
                <a:srgbClr val="000000"/>
              </a:solidFill>
            </a:endParaRPr>
          </a:p>
          <a:p>
            <a:pPr marL="520700" lvl="1" indent="-342900">
              <a:buFont typeface="Arial" panose="020B0604020202020204" pitchFamily="34" charset="0"/>
              <a:buChar char="•"/>
            </a:pPr>
            <a:r>
              <a:rPr lang="nl-BE" dirty="0" err="1">
                <a:solidFill>
                  <a:srgbClr val="000000"/>
                </a:solidFill>
              </a:rPr>
              <a:t>Build</a:t>
            </a:r>
            <a:endParaRPr lang="nl-BE" dirty="0">
              <a:solidFill>
                <a:srgbClr val="000000"/>
              </a:solidFill>
            </a:endParaRPr>
          </a:p>
          <a:p>
            <a:pPr marL="520700" lvl="1" indent="-342900">
              <a:buFont typeface="Arial" panose="020B0604020202020204" pitchFamily="34" charset="0"/>
              <a:buChar char="•"/>
            </a:pPr>
            <a:r>
              <a:rPr lang="nl-BE" dirty="0">
                <a:solidFill>
                  <a:srgbClr val="000000"/>
                </a:solidFill>
              </a:rPr>
              <a:t>Tag</a:t>
            </a:r>
          </a:p>
          <a:p>
            <a:pPr marL="342900" indent="-342900">
              <a:buFont typeface="Arial" panose="020B0604020202020204" pitchFamily="34" charset="0"/>
              <a:buChar char="•"/>
            </a:pPr>
            <a:r>
              <a:rPr lang="nl-BE" dirty="0">
                <a:solidFill>
                  <a:srgbClr val="000000"/>
                </a:solidFill>
              </a:rPr>
              <a:t>Container (a </a:t>
            </a:r>
            <a:r>
              <a:rPr lang="nl-BE" dirty="0" err="1">
                <a:solidFill>
                  <a:srgbClr val="000000"/>
                </a:solidFill>
              </a:rPr>
              <a:t>runnig</a:t>
            </a:r>
            <a:r>
              <a:rPr lang="nl-BE" dirty="0">
                <a:solidFill>
                  <a:srgbClr val="000000"/>
                </a:solidFill>
              </a:rPr>
              <a:t> </a:t>
            </a:r>
            <a:r>
              <a:rPr lang="nl-BE" dirty="0" err="1">
                <a:solidFill>
                  <a:srgbClr val="000000"/>
                </a:solidFill>
              </a:rPr>
              <a:t>instance</a:t>
            </a:r>
            <a:r>
              <a:rPr lang="nl-BE" dirty="0">
                <a:solidFill>
                  <a:srgbClr val="000000"/>
                </a:solidFill>
              </a:rPr>
              <a:t> of </a:t>
            </a:r>
            <a:r>
              <a:rPr lang="nl-BE" dirty="0" err="1">
                <a:solidFill>
                  <a:srgbClr val="000000"/>
                </a:solidFill>
              </a:rPr>
              <a:t>an</a:t>
            </a:r>
            <a:r>
              <a:rPr lang="nl-BE" dirty="0">
                <a:solidFill>
                  <a:srgbClr val="000000"/>
                </a:solidFill>
              </a:rPr>
              <a:t> image)</a:t>
            </a:r>
          </a:p>
          <a:p>
            <a:pPr marL="342900" indent="-342900">
              <a:buFont typeface="Arial" panose="020B0604020202020204" pitchFamily="34" charset="0"/>
              <a:buChar char="•"/>
            </a:pPr>
            <a:r>
              <a:rPr lang="nl-BE" dirty="0">
                <a:solidFill>
                  <a:srgbClr val="000000"/>
                </a:solidFill>
              </a:rPr>
              <a:t>Volume (</a:t>
            </a:r>
            <a:r>
              <a:rPr lang="nl-BE" dirty="0" err="1">
                <a:solidFill>
                  <a:srgbClr val="000000"/>
                </a:solidFill>
              </a:rPr>
              <a:t>mount</a:t>
            </a:r>
            <a:r>
              <a:rPr lang="nl-BE" dirty="0">
                <a:solidFill>
                  <a:srgbClr val="000000"/>
                </a:solidFill>
              </a:rPr>
              <a:t> disk/folders </a:t>
            </a:r>
            <a:r>
              <a:rPr lang="nl-BE" dirty="0" err="1">
                <a:solidFill>
                  <a:srgbClr val="000000"/>
                </a:solidFill>
              </a:rPr>
              <a:t>with</a:t>
            </a:r>
            <a:r>
              <a:rPr lang="nl-BE" dirty="0">
                <a:solidFill>
                  <a:srgbClr val="000000"/>
                </a:solidFill>
              </a:rPr>
              <a:t> </a:t>
            </a:r>
            <a:r>
              <a:rPr lang="nl-BE" dirty="0" err="1">
                <a:solidFill>
                  <a:srgbClr val="000000"/>
                </a:solidFill>
              </a:rPr>
              <a:t>the</a:t>
            </a:r>
            <a:r>
              <a:rPr lang="nl-BE" dirty="0">
                <a:solidFill>
                  <a:srgbClr val="000000"/>
                </a:solidFill>
              </a:rPr>
              <a:t> host OS/SAN/…)</a:t>
            </a:r>
          </a:p>
          <a:p>
            <a:pPr marL="342900" indent="-342900">
              <a:buFont typeface="Arial" panose="020B0604020202020204" pitchFamily="34" charset="0"/>
              <a:buChar char="•"/>
            </a:pPr>
            <a:r>
              <a:rPr lang="nl-BE" dirty="0" err="1">
                <a:solidFill>
                  <a:srgbClr val="000000"/>
                </a:solidFill>
              </a:rPr>
              <a:t>Registry</a:t>
            </a:r>
            <a:r>
              <a:rPr lang="nl-BE" dirty="0">
                <a:solidFill>
                  <a:srgbClr val="000000"/>
                </a:solidFill>
              </a:rPr>
              <a:t> (share images)</a:t>
            </a:r>
          </a:p>
          <a:p>
            <a:pPr marL="520700" lvl="1" indent="-342900">
              <a:buFont typeface="Arial" panose="020B0604020202020204" pitchFamily="34" charset="0"/>
              <a:buChar char="•"/>
            </a:pPr>
            <a:r>
              <a:rPr lang="nl-BE" dirty="0">
                <a:solidFill>
                  <a:srgbClr val="000000"/>
                </a:solidFill>
              </a:rPr>
              <a:t>Docker Hub</a:t>
            </a:r>
          </a:p>
          <a:p>
            <a:pPr marL="520700" lvl="1" indent="-342900">
              <a:buFont typeface="Arial" panose="020B0604020202020204" pitchFamily="34" charset="0"/>
              <a:buChar char="•"/>
            </a:pPr>
            <a:r>
              <a:rPr lang="nl-BE" dirty="0" err="1">
                <a:solidFill>
                  <a:srgbClr val="000000"/>
                </a:solidFill>
              </a:rPr>
              <a:t>Azure</a:t>
            </a:r>
            <a:r>
              <a:rPr lang="nl-BE" dirty="0">
                <a:solidFill>
                  <a:srgbClr val="000000"/>
                </a:solidFill>
              </a:rPr>
              <a:t> Container </a:t>
            </a:r>
            <a:r>
              <a:rPr lang="nl-BE" dirty="0" err="1">
                <a:solidFill>
                  <a:srgbClr val="000000"/>
                </a:solidFill>
              </a:rPr>
              <a:t>Registry</a:t>
            </a:r>
            <a:r>
              <a:rPr lang="nl-BE" dirty="0">
                <a:solidFill>
                  <a:srgbClr val="000000"/>
                </a:solidFill>
              </a:rPr>
              <a:t> (</a:t>
            </a:r>
            <a:r>
              <a:rPr lang="nl-BE" dirty="0" err="1">
                <a:solidFill>
                  <a:srgbClr val="000000"/>
                </a:solidFill>
              </a:rPr>
              <a:t>Azure</a:t>
            </a:r>
            <a:r>
              <a:rPr lang="nl-BE" dirty="0">
                <a:solidFill>
                  <a:srgbClr val="000000"/>
                </a:solidFill>
              </a:rPr>
              <a:t>)</a:t>
            </a:r>
          </a:p>
          <a:p>
            <a:pPr marL="520700" lvl="1" indent="-342900">
              <a:buFont typeface="Arial" panose="020B0604020202020204" pitchFamily="34" charset="0"/>
              <a:buChar char="•"/>
            </a:pPr>
            <a:r>
              <a:rPr lang="nl-BE" dirty="0" err="1">
                <a:solidFill>
                  <a:srgbClr val="000000"/>
                </a:solidFill>
              </a:rPr>
              <a:t>Elastic</a:t>
            </a:r>
            <a:r>
              <a:rPr lang="nl-BE" dirty="0">
                <a:solidFill>
                  <a:srgbClr val="000000"/>
                </a:solidFill>
              </a:rPr>
              <a:t> Container Register (AWS)</a:t>
            </a:r>
          </a:p>
          <a:p>
            <a:pPr marL="520700" lvl="1" indent="-342900">
              <a:buFont typeface="Arial" panose="020B0604020202020204" pitchFamily="34" charset="0"/>
              <a:buChar char="•"/>
            </a:pPr>
            <a:r>
              <a:rPr lang="nl-BE" i="0" dirty="0">
                <a:solidFill>
                  <a:srgbClr val="000000"/>
                </a:solidFill>
                <a:effectLst/>
                <a:latin typeface="Segoe UI" panose="020B0502040204020203" pitchFamily="34" charset="0"/>
              </a:rPr>
              <a:t>Docker </a:t>
            </a:r>
            <a:r>
              <a:rPr lang="nl-BE" i="0" dirty="0" err="1">
                <a:solidFill>
                  <a:srgbClr val="000000"/>
                </a:solidFill>
                <a:effectLst/>
                <a:latin typeface="Segoe UI" panose="020B0502040204020203" pitchFamily="34" charset="0"/>
              </a:rPr>
              <a:t>Trusted</a:t>
            </a:r>
            <a:r>
              <a:rPr lang="nl-BE" i="0" dirty="0">
                <a:solidFill>
                  <a:srgbClr val="000000"/>
                </a:solidFill>
                <a:effectLst/>
                <a:latin typeface="Segoe UI" panose="020B0502040204020203" pitchFamily="34" charset="0"/>
              </a:rPr>
              <a:t> </a:t>
            </a:r>
            <a:r>
              <a:rPr lang="nl-BE" i="0" dirty="0" err="1">
                <a:solidFill>
                  <a:srgbClr val="000000"/>
                </a:solidFill>
                <a:effectLst/>
                <a:latin typeface="Segoe UI" panose="020B0502040204020203" pitchFamily="34" charset="0"/>
              </a:rPr>
              <a:t>Registry</a:t>
            </a:r>
            <a:r>
              <a:rPr lang="nl-BE" i="0" dirty="0">
                <a:solidFill>
                  <a:srgbClr val="000000"/>
                </a:solidFill>
                <a:effectLst/>
                <a:latin typeface="Segoe UI" panose="020B0502040204020203" pitchFamily="34" charset="0"/>
              </a:rPr>
              <a:t> (DTR)</a:t>
            </a:r>
            <a:endParaRPr lang="nl-BE" dirty="0">
              <a:solidFill>
                <a:srgbClr val="000000"/>
              </a:solidFill>
            </a:endParaRPr>
          </a:p>
          <a:p>
            <a:endParaRPr lang="nl-BE" dirty="0"/>
          </a:p>
        </p:txBody>
      </p:sp>
      <p:sp>
        <p:nvSpPr>
          <p:cNvPr id="5" name="Text Placeholder 4">
            <a:extLst>
              <a:ext uri="{FF2B5EF4-FFF2-40B4-BE49-F238E27FC236}">
                <a16:creationId xmlns:a16="http://schemas.microsoft.com/office/drawing/2014/main" id="{5E76C04A-F7D1-4666-93C0-B780B17E8505}"/>
              </a:ext>
            </a:extLst>
          </p:cNvPr>
          <p:cNvSpPr>
            <a:spLocks noGrp="1"/>
          </p:cNvSpPr>
          <p:nvPr>
            <p:ph type="body" sz="quarter" idx="13"/>
          </p:nvPr>
        </p:nvSpPr>
        <p:spPr/>
        <p:txBody>
          <a:bodyPr/>
          <a:lstStyle/>
          <a:p>
            <a:r>
              <a:rPr lang="en-US" dirty="0"/>
              <a:t>OPS</a:t>
            </a:r>
            <a:endParaRPr lang="nl-BE" dirty="0"/>
          </a:p>
        </p:txBody>
      </p:sp>
      <p:sp>
        <p:nvSpPr>
          <p:cNvPr id="6" name="Text Placeholder 5">
            <a:extLst>
              <a:ext uri="{FF2B5EF4-FFF2-40B4-BE49-F238E27FC236}">
                <a16:creationId xmlns:a16="http://schemas.microsoft.com/office/drawing/2014/main" id="{145DE1DF-571A-4622-A709-E900E48AF100}"/>
              </a:ext>
            </a:extLst>
          </p:cNvPr>
          <p:cNvSpPr>
            <a:spLocks noGrp="1"/>
          </p:cNvSpPr>
          <p:nvPr>
            <p:ph type="body" sz="quarter" idx="14"/>
          </p:nvPr>
        </p:nvSpPr>
        <p:spPr/>
        <p:txBody>
          <a:bodyPr/>
          <a:lstStyle/>
          <a:p>
            <a:pPr marL="285750" indent="-285750">
              <a:buFont typeface="Arial" panose="020B0604020202020204" pitchFamily="34" charset="0"/>
              <a:buChar char="•"/>
            </a:pPr>
            <a:r>
              <a:rPr lang="nl-BE" i="0" dirty="0">
                <a:solidFill>
                  <a:srgbClr val="000000"/>
                </a:solidFill>
                <a:effectLst/>
                <a:latin typeface="Segoe UI" panose="020B0502040204020203" pitchFamily="34" charset="0"/>
              </a:rPr>
              <a:t>Docker Engine</a:t>
            </a:r>
          </a:p>
          <a:p>
            <a:pPr marL="463550" lvl="1" indent="-285750">
              <a:buFont typeface="Arial" panose="020B0604020202020204" pitchFamily="34" charset="0"/>
              <a:buChar char="•"/>
            </a:pPr>
            <a:r>
              <a:rPr lang="nl-BE" i="0" dirty="0">
                <a:solidFill>
                  <a:srgbClr val="000000"/>
                </a:solidFill>
                <a:effectLst/>
                <a:latin typeface="Segoe UI" panose="020B0502040204020203" pitchFamily="34" charset="0"/>
              </a:rPr>
              <a:t>Docker Desktop</a:t>
            </a:r>
          </a:p>
          <a:p>
            <a:pPr marL="463550" lvl="1" indent="-285750">
              <a:buFont typeface="Arial" panose="020B0604020202020204" pitchFamily="34" charset="0"/>
              <a:buChar char="•"/>
            </a:pPr>
            <a:r>
              <a:rPr lang="nl-BE" dirty="0">
                <a:solidFill>
                  <a:srgbClr val="000000"/>
                </a:solidFill>
                <a:latin typeface="Segoe UI" panose="020B0502040204020203" pitchFamily="34" charset="0"/>
              </a:rPr>
              <a:t>Rancher Desktop</a:t>
            </a:r>
          </a:p>
          <a:p>
            <a:pPr marL="463550" lvl="1" indent="-285750">
              <a:buFont typeface="Arial" panose="020B0604020202020204" pitchFamily="34" charset="0"/>
              <a:buChar char="•"/>
            </a:pPr>
            <a:r>
              <a:rPr lang="nl-BE" dirty="0" err="1">
                <a:solidFill>
                  <a:srgbClr val="000000"/>
                </a:solidFill>
                <a:latin typeface="Segoe UI" panose="020B0502040204020203" pitchFamily="34" charset="0"/>
              </a:rPr>
              <a:t>Podman</a:t>
            </a:r>
            <a:endParaRPr lang="en-US" dirty="0">
              <a:solidFill>
                <a:srgbClr val="000000"/>
              </a:solidFill>
            </a:endParaRPr>
          </a:p>
          <a:p>
            <a:pPr marL="285750" indent="-285750">
              <a:buFont typeface="Arial" panose="020B0604020202020204" pitchFamily="34" charset="0"/>
              <a:buChar char="•"/>
            </a:pPr>
            <a:r>
              <a:rPr lang="en-US" dirty="0">
                <a:solidFill>
                  <a:srgbClr val="000000"/>
                </a:solidFill>
              </a:rPr>
              <a:t>(Docker-)Compose (collaborating containers)</a:t>
            </a:r>
          </a:p>
          <a:p>
            <a:pPr marL="285750" indent="-285750">
              <a:buFont typeface="Arial" panose="020B0604020202020204" pitchFamily="34" charset="0"/>
              <a:buChar char="•"/>
            </a:pPr>
            <a:r>
              <a:rPr lang="en-US" dirty="0">
                <a:solidFill>
                  <a:srgbClr val="000000"/>
                </a:solidFill>
              </a:rPr>
              <a:t>Cluster</a:t>
            </a:r>
          </a:p>
          <a:p>
            <a:pPr marL="285750" indent="-285750">
              <a:buFont typeface="Arial" panose="020B0604020202020204" pitchFamily="34" charset="0"/>
              <a:buChar char="•"/>
            </a:pPr>
            <a:r>
              <a:rPr lang="en-US" dirty="0">
                <a:solidFill>
                  <a:srgbClr val="000000"/>
                </a:solidFill>
              </a:rPr>
              <a:t>Orchestrator</a:t>
            </a:r>
          </a:p>
          <a:p>
            <a:pPr marL="463550" lvl="1" indent="-285750">
              <a:buFont typeface="Arial" panose="020B0604020202020204" pitchFamily="34" charset="0"/>
              <a:buChar char="•"/>
            </a:pPr>
            <a:r>
              <a:rPr lang="en-US" dirty="0">
                <a:solidFill>
                  <a:srgbClr val="000000"/>
                </a:solidFill>
              </a:rPr>
              <a:t>Kubernetes</a:t>
            </a:r>
          </a:p>
          <a:p>
            <a:pPr marL="463550" lvl="1" indent="-285750">
              <a:buFont typeface="Arial" panose="020B0604020202020204" pitchFamily="34" charset="0"/>
              <a:buChar char="•"/>
            </a:pPr>
            <a:r>
              <a:rPr lang="en-US" dirty="0">
                <a:solidFill>
                  <a:srgbClr val="000000"/>
                </a:solidFill>
              </a:rPr>
              <a:t>Service Fabric</a:t>
            </a:r>
          </a:p>
          <a:p>
            <a:pPr marL="463550" lvl="1" indent="-285750">
              <a:buFont typeface="Arial" panose="020B0604020202020204" pitchFamily="34" charset="0"/>
              <a:buChar char="•"/>
            </a:pPr>
            <a:r>
              <a:rPr lang="en-US" dirty="0">
                <a:solidFill>
                  <a:srgbClr val="000000"/>
                </a:solidFill>
              </a:rPr>
              <a:t>Docker Swarm</a:t>
            </a:r>
          </a:p>
          <a:p>
            <a:pPr marL="463550" lvl="1" indent="-285750">
              <a:buFont typeface="Arial" panose="020B0604020202020204" pitchFamily="34" charset="0"/>
              <a:buChar char="•"/>
            </a:pPr>
            <a:endParaRPr lang="nl-BE" dirty="0"/>
          </a:p>
        </p:txBody>
      </p:sp>
      <p:sp>
        <p:nvSpPr>
          <p:cNvPr id="8" name="TextBox 7">
            <a:extLst>
              <a:ext uri="{FF2B5EF4-FFF2-40B4-BE49-F238E27FC236}">
                <a16:creationId xmlns:a16="http://schemas.microsoft.com/office/drawing/2014/main" id="{EF4EDAB7-C9E2-4A1D-9804-20237FC873E7}"/>
              </a:ext>
            </a:extLst>
          </p:cNvPr>
          <p:cNvSpPr txBox="1"/>
          <p:nvPr/>
        </p:nvSpPr>
        <p:spPr>
          <a:xfrm>
            <a:off x="6132117" y="5530849"/>
            <a:ext cx="5715791" cy="1200329"/>
          </a:xfrm>
          <a:prstGeom prst="rect">
            <a:avLst/>
          </a:prstGeom>
          <a:noFill/>
        </p:spPr>
        <p:txBody>
          <a:bodyPr wrap="square" rtlCol="0">
            <a:spAutoFit/>
          </a:bodyPr>
          <a:lstStyle/>
          <a:p>
            <a:r>
              <a:rPr lang="nl-BE" dirty="0">
                <a:hlinkClick r:id="rId2"/>
              </a:rPr>
              <a:t>https://learn.microsoft.com/en-us/dotnet/architecture/microservices/container-docker-introduction/docker-terminology</a:t>
            </a:r>
            <a:endParaRPr lang="nl-BE" dirty="0"/>
          </a:p>
          <a:p>
            <a:endParaRPr lang="nl-BE" dirty="0"/>
          </a:p>
        </p:txBody>
      </p:sp>
    </p:spTree>
    <p:extLst>
      <p:ext uri="{BB962C8B-B14F-4D97-AF65-F5344CB8AC3E}">
        <p14:creationId xmlns:p14="http://schemas.microsoft.com/office/powerpoint/2010/main" val="3138406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32B93-3EDE-4438-AA09-DF890DE3D7BA}"/>
              </a:ext>
            </a:extLst>
          </p:cNvPr>
          <p:cNvSpPr>
            <a:spLocks noGrp="1"/>
          </p:cNvSpPr>
          <p:nvPr>
            <p:ph type="title"/>
          </p:nvPr>
        </p:nvSpPr>
        <p:spPr/>
        <p:txBody>
          <a:bodyPr/>
          <a:lstStyle/>
          <a:p>
            <a:r>
              <a:rPr lang="en-US" dirty="0"/>
              <a:t>Docker taxonomy</a:t>
            </a:r>
            <a:endParaRPr lang="nl-BE" dirty="0"/>
          </a:p>
        </p:txBody>
      </p:sp>
      <p:sp>
        <p:nvSpPr>
          <p:cNvPr id="3" name="Text Placeholder 2">
            <a:extLst>
              <a:ext uri="{FF2B5EF4-FFF2-40B4-BE49-F238E27FC236}">
                <a16:creationId xmlns:a16="http://schemas.microsoft.com/office/drawing/2014/main" id="{B24DA65E-8A39-47B1-87BE-7A3C06DDA33C}"/>
              </a:ext>
            </a:extLst>
          </p:cNvPr>
          <p:cNvSpPr>
            <a:spLocks noGrp="1"/>
          </p:cNvSpPr>
          <p:nvPr>
            <p:ph type="body" sz="quarter" idx="10"/>
          </p:nvPr>
        </p:nvSpPr>
        <p:spPr/>
        <p:txBody>
          <a:bodyPr/>
          <a:lstStyle/>
          <a:p>
            <a:endParaRPr lang="nl-BE" dirty="0"/>
          </a:p>
        </p:txBody>
      </p:sp>
      <p:pic>
        <p:nvPicPr>
          <p:cNvPr id="5" name="Picture 4" descr="Diagram&#10;&#10;Description automatically generated">
            <a:extLst>
              <a:ext uri="{FF2B5EF4-FFF2-40B4-BE49-F238E27FC236}">
                <a16:creationId xmlns:a16="http://schemas.microsoft.com/office/drawing/2014/main" id="{40E0A9F4-5ED3-4963-952A-E8A2EFF205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0207" y="1401783"/>
            <a:ext cx="8856984" cy="5068029"/>
          </a:xfrm>
          <a:prstGeom prst="rect">
            <a:avLst/>
          </a:prstGeom>
        </p:spPr>
      </p:pic>
    </p:spTree>
    <p:extLst>
      <p:ext uri="{BB962C8B-B14F-4D97-AF65-F5344CB8AC3E}">
        <p14:creationId xmlns:p14="http://schemas.microsoft.com/office/powerpoint/2010/main" val="957218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0751-A36F-47DC-AFA0-9243A68DDB83}"/>
              </a:ext>
            </a:extLst>
          </p:cNvPr>
          <p:cNvSpPr>
            <a:spLocks noGrp="1"/>
          </p:cNvSpPr>
          <p:nvPr>
            <p:ph type="title"/>
          </p:nvPr>
        </p:nvSpPr>
        <p:spPr/>
        <p:txBody>
          <a:bodyPr/>
          <a:lstStyle/>
          <a:p>
            <a:r>
              <a:rPr lang="en-US" dirty="0"/>
              <a:t>Docker Engines</a:t>
            </a:r>
            <a:endParaRPr lang="nl-BE" dirty="0"/>
          </a:p>
        </p:txBody>
      </p:sp>
      <p:sp>
        <p:nvSpPr>
          <p:cNvPr id="3" name="Text Placeholder 2">
            <a:extLst>
              <a:ext uri="{FF2B5EF4-FFF2-40B4-BE49-F238E27FC236}">
                <a16:creationId xmlns:a16="http://schemas.microsoft.com/office/drawing/2014/main" id="{077543FD-E32D-480B-981D-72537AA657E7}"/>
              </a:ext>
            </a:extLst>
          </p:cNvPr>
          <p:cNvSpPr>
            <a:spLocks noGrp="1"/>
          </p:cNvSpPr>
          <p:nvPr>
            <p:ph type="body" sz="quarter" idx="10"/>
          </p:nvPr>
        </p:nvSpPr>
        <p:spPr/>
        <p:txBody>
          <a:bodyPr/>
          <a:lstStyle/>
          <a:p>
            <a:endParaRPr lang="en-US" dirty="0"/>
          </a:p>
          <a:p>
            <a:pPr marL="342900" indent="-342900">
              <a:buFont typeface="Arial" panose="020B0604020202020204" pitchFamily="34" charset="0"/>
              <a:buChar char="•"/>
            </a:pPr>
            <a:r>
              <a:rPr lang="en-US" dirty="0"/>
              <a:t>Docker desktop (</a:t>
            </a:r>
            <a:r>
              <a:rPr lang="en-US" dirty="0">
                <a:hlinkClick r:id="rId2"/>
              </a:rPr>
              <a:t>https://docs.docker.com/desktop/install/windows-install/</a:t>
            </a:r>
            <a:r>
              <a:rPr lang="en-US" dirty="0"/>
              <a:t>) -&gt; license(!)</a:t>
            </a:r>
          </a:p>
          <a:p>
            <a:pPr marL="342900" indent="-342900">
              <a:buFont typeface="Arial" panose="020B0604020202020204" pitchFamily="34" charset="0"/>
              <a:buChar char="•"/>
            </a:pPr>
            <a:r>
              <a:rPr lang="en-US" dirty="0"/>
              <a:t>Rancher desktop (</a:t>
            </a:r>
            <a:r>
              <a:rPr lang="en-US" dirty="0">
                <a:hlinkClick r:id="rId3"/>
              </a:rPr>
              <a:t>https://rancherdesktop.io/</a:t>
            </a:r>
            <a:r>
              <a:rPr lang="en-US" dirty="0"/>
              <a:t>)</a:t>
            </a:r>
          </a:p>
          <a:p>
            <a:pPr marL="342900" indent="-342900">
              <a:buFont typeface="Arial" panose="020B0604020202020204" pitchFamily="34" charset="0"/>
              <a:buChar char="•"/>
            </a:pPr>
            <a:r>
              <a:rPr lang="en-US" dirty="0" err="1"/>
              <a:t>Podman</a:t>
            </a:r>
            <a:r>
              <a:rPr lang="en-US" dirty="0"/>
              <a:t> (</a:t>
            </a:r>
            <a:r>
              <a:rPr lang="en-US" dirty="0">
                <a:hlinkClick r:id="rId4"/>
              </a:rPr>
              <a:t>https://podman.io/</a:t>
            </a:r>
            <a:r>
              <a:rPr lang="en-US" dirty="0"/>
              <a:t>)</a:t>
            </a:r>
          </a:p>
          <a:p>
            <a:endParaRPr lang="en-US" dirty="0"/>
          </a:p>
          <a:p>
            <a:r>
              <a:rPr lang="en-US" dirty="0"/>
              <a:t>GUI</a:t>
            </a:r>
          </a:p>
          <a:p>
            <a:endParaRPr lang="en-US" dirty="0"/>
          </a:p>
          <a:p>
            <a:pPr marL="342900" indent="-342900">
              <a:buFont typeface="Arial" panose="020B0604020202020204" pitchFamily="34" charset="0"/>
              <a:buChar char="•"/>
            </a:pPr>
            <a:r>
              <a:rPr lang="en-US" dirty="0" err="1"/>
              <a:t>Portainer</a:t>
            </a:r>
            <a:r>
              <a:rPr lang="en-US" dirty="0"/>
              <a:t> (</a:t>
            </a:r>
            <a:r>
              <a:rPr lang="en-US" dirty="0">
                <a:hlinkClick r:id="rId5"/>
              </a:rPr>
              <a:t>https://docs.portainer.io/v/ce-2.9/start/install/server/docker/wsl#deployment</a:t>
            </a:r>
            <a:r>
              <a:rPr lang="en-US" dirty="0"/>
              <a:t>)</a:t>
            </a:r>
          </a:p>
          <a:p>
            <a:endParaRPr lang="nl-BE" dirty="0"/>
          </a:p>
        </p:txBody>
      </p:sp>
    </p:spTree>
    <p:extLst>
      <p:ext uri="{BB962C8B-B14F-4D97-AF65-F5344CB8AC3E}">
        <p14:creationId xmlns:p14="http://schemas.microsoft.com/office/powerpoint/2010/main" val="3888143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16F80-8A51-4DA7-99EF-B1F5F99C2DB9}"/>
              </a:ext>
            </a:extLst>
          </p:cNvPr>
          <p:cNvSpPr>
            <a:spLocks noGrp="1"/>
          </p:cNvSpPr>
          <p:nvPr>
            <p:ph type="title"/>
          </p:nvPr>
        </p:nvSpPr>
        <p:spPr/>
        <p:txBody>
          <a:bodyPr/>
          <a:lstStyle/>
          <a:p>
            <a:r>
              <a:rPr lang="en-US" dirty="0">
                <a:latin typeface="+mn-lt"/>
              </a:rPr>
              <a:t>Docker-cli</a:t>
            </a:r>
            <a:endParaRPr lang="nl-BE" dirty="0">
              <a:latin typeface="+mn-lt"/>
            </a:endParaRPr>
          </a:p>
        </p:txBody>
      </p:sp>
      <p:sp>
        <p:nvSpPr>
          <p:cNvPr id="3" name="Text Placeholder 2">
            <a:extLst>
              <a:ext uri="{FF2B5EF4-FFF2-40B4-BE49-F238E27FC236}">
                <a16:creationId xmlns:a16="http://schemas.microsoft.com/office/drawing/2014/main" id="{83D0EC2E-AC67-4214-B691-2268F3EC0727}"/>
              </a:ext>
            </a:extLst>
          </p:cNvPr>
          <p:cNvSpPr>
            <a:spLocks noGrp="1"/>
          </p:cNvSpPr>
          <p:nvPr>
            <p:ph type="body" sz="quarter" idx="10"/>
          </p:nvPr>
        </p:nvSpPr>
        <p:spPr/>
        <p:txBody>
          <a:bodyPr/>
          <a:lstStyle/>
          <a:p>
            <a:r>
              <a:rPr lang="en-US" dirty="0"/>
              <a:t>Let’s play…</a:t>
            </a:r>
          </a:p>
          <a:p>
            <a:endParaRPr lang="en-US" dirty="0"/>
          </a:p>
          <a:p>
            <a:pPr marL="342900" indent="-342900">
              <a:buFont typeface="Arial" panose="020B0604020202020204" pitchFamily="34" charset="0"/>
              <a:buChar char="•"/>
            </a:pPr>
            <a:r>
              <a:rPr lang="en-US" dirty="0"/>
              <a:t>docker pull</a:t>
            </a:r>
          </a:p>
          <a:p>
            <a:pPr marL="342900" indent="-342900">
              <a:buFont typeface="Arial" panose="020B0604020202020204" pitchFamily="34" charset="0"/>
              <a:buChar char="•"/>
            </a:pPr>
            <a:r>
              <a:rPr lang="en-US" dirty="0"/>
              <a:t>docker images</a:t>
            </a:r>
          </a:p>
          <a:p>
            <a:pPr marL="342900" indent="-342900">
              <a:buFont typeface="Arial" panose="020B0604020202020204" pitchFamily="34" charset="0"/>
              <a:buChar char="•"/>
            </a:pPr>
            <a:r>
              <a:rPr lang="en-US" dirty="0"/>
              <a:t>docker run</a:t>
            </a:r>
          </a:p>
          <a:p>
            <a:pPr marL="342900" indent="-342900">
              <a:buFont typeface="Arial" panose="020B0604020202020204" pitchFamily="34" charset="0"/>
              <a:buChar char="•"/>
            </a:pPr>
            <a:r>
              <a:rPr lang="en-US" dirty="0"/>
              <a:t>docker </a:t>
            </a:r>
            <a:r>
              <a:rPr lang="en-US" dirty="0" err="1"/>
              <a:t>ps</a:t>
            </a:r>
            <a:r>
              <a:rPr lang="en-US" dirty="0"/>
              <a:t> –a</a:t>
            </a:r>
          </a:p>
          <a:p>
            <a:pPr marL="342900" indent="-342900">
              <a:buFont typeface="Arial" panose="020B0604020202020204" pitchFamily="34" charset="0"/>
              <a:buChar char="•"/>
            </a:pPr>
            <a:r>
              <a:rPr lang="en-US" b="0" i="0" dirty="0">
                <a:solidFill>
                  <a:srgbClr val="000000"/>
                </a:solidFill>
                <a:effectLst/>
              </a:rPr>
              <a:t>docker run -it </a:t>
            </a:r>
            <a:r>
              <a:rPr lang="en-US" b="0" i="0" dirty="0" err="1">
                <a:solidFill>
                  <a:srgbClr val="000000"/>
                </a:solidFill>
                <a:effectLst/>
              </a:rPr>
              <a:t>busybox</a:t>
            </a:r>
            <a:r>
              <a:rPr lang="en-US" b="0" i="0" dirty="0">
                <a:solidFill>
                  <a:srgbClr val="000000"/>
                </a:solidFill>
                <a:effectLst/>
              </a:rPr>
              <a:t> </a:t>
            </a:r>
            <a:r>
              <a:rPr lang="en-US" b="0" i="0" dirty="0" err="1">
                <a:solidFill>
                  <a:srgbClr val="000000"/>
                </a:solidFill>
                <a:effectLst/>
              </a:rPr>
              <a:t>sh</a:t>
            </a:r>
            <a:endParaRPr lang="en-US" b="0" i="0" dirty="0">
              <a:solidFill>
                <a:srgbClr val="000000"/>
              </a:solidFill>
              <a:effectLst/>
            </a:endParaRPr>
          </a:p>
          <a:p>
            <a:pPr marL="342900" indent="-342900">
              <a:buFont typeface="Arial" panose="020B0604020202020204" pitchFamily="34" charset="0"/>
              <a:buChar char="•"/>
            </a:pPr>
            <a:r>
              <a:rPr lang="nl-BE" b="0" i="0" dirty="0" err="1">
                <a:solidFill>
                  <a:srgbClr val="000000"/>
                </a:solidFill>
                <a:effectLst/>
              </a:rPr>
              <a:t>docker</a:t>
            </a:r>
            <a:r>
              <a:rPr lang="nl-BE" b="0" i="0" dirty="0">
                <a:solidFill>
                  <a:srgbClr val="000000"/>
                </a:solidFill>
                <a:effectLst/>
              </a:rPr>
              <a:t> container prune</a:t>
            </a:r>
            <a:endParaRPr lang="en-US" dirty="0">
              <a:solidFill>
                <a:srgbClr val="000000"/>
              </a:solidFill>
            </a:endParaRPr>
          </a:p>
          <a:p>
            <a:pPr marL="342900" indent="-342900">
              <a:buFont typeface="Arial" panose="020B0604020202020204" pitchFamily="34" charset="0"/>
              <a:buChar char="•"/>
            </a:pPr>
            <a:r>
              <a:rPr lang="en-US" dirty="0"/>
              <a:t>docker network ls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dive</a:t>
            </a:r>
          </a:p>
        </p:txBody>
      </p:sp>
    </p:spTree>
    <p:extLst>
      <p:ext uri="{BB962C8B-B14F-4D97-AF65-F5344CB8AC3E}">
        <p14:creationId xmlns:p14="http://schemas.microsoft.com/office/powerpoint/2010/main" val="553075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0CF00-6EB6-40AF-8380-193092F5E510}"/>
              </a:ext>
            </a:extLst>
          </p:cNvPr>
          <p:cNvSpPr>
            <a:spLocks noGrp="1"/>
          </p:cNvSpPr>
          <p:nvPr>
            <p:ph type="title"/>
          </p:nvPr>
        </p:nvSpPr>
        <p:spPr/>
        <p:txBody>
          <a:bodyPr/>
          <a:lstStyle/>
          <a:p>
            <a:r>
              <a:rPr lang="en-US" dirty="0"/>
              <a:t>Docker-compose</a:t>
            </a:r>
            <a:endParaRPr lang="nl-BE" dirty="0"/>
          </a:p>
        </p:txBody>
      </p:sp>
      <p:sp>
        <p:nvSpPr>
          <p:cNvPr id="3" name="Text Placeholder 2">
            <a:extLst>
              <a:ext uri="{FF2B5EF4-FFF2-40B4-BE49-F238E27FC236}">
                <a16:creationId xmlns:a16="http://schemas.microsoft.com/office/drawing/2014/main" id="{FA1AEB3A-23C5-4F15-9E00-F1D789EC2127}"/>
              </a:ext>
            </a:extLst>
          </p:cNvPr>
          <p:cNvSpPr>
            <a:spLocks noGrp="1"/>
          </p:cNvSpPr>
          <p:nvPr>
            <p:ph type="body" sz="quarter" idx="10"/>
          </p:nvPr>
        </p:nvSpPr>
        <p:spPr/>
        <p:txBody>
          <a:bodyPr/>
          <a:lstStyle/>
          <a:p>
            <a:r>
              <a:rPr lang="en-US" dirty="0"/>
              <a:t>Multiple containers working together</a:t>
            </a:r>
            <a:endParaRPr lang="nl-BE" dirty="0"/>
          </a:p>
        </p:txBody>
      </p:sp>
      <p:pic>
        <p:nvPicPr>
          <p:cNvPr id="5" name="Picture 4" descr="Diagram&#10;&#10;Description automatically generated">
            <a:extLst>
              <a:ext uri="{FF2B5EF4-FFF2-40B4-BE49-F238E27FC236}">
                <a16:creationId xmlns:a16="http://schemas.microsoft.com/office/drawing/2014/main" id="{0603F4D8-6658-4762-ABF4-C1B6872EEC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1504" y="2234482"/>
            <a:ext cx="8743950" cy="3448050"/>
          </a:xfrm>
          <a:prstGeom prst="rect">
            <a:avLst/>
          </a:prstGeom>
        </p:spPr>
      </p:pic>
    </p:spTree>
    <p:extLst>
      <p:ext uri="{BB962C8B-B14F-4D97-AF65-F5344CB8AC3E}">
        <p14:creationId xmlns:p14="http://schemas.microsoft.com/office/powerpoint/2010/main" val="827759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Capgemini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Green A">
      <a:srgbClr val="57CF80"/>
    </a:custClr>
    <a:custClr name="Green B">
      <a:srgbClr val="33B569"/>
    </a:custClr>
    <a:custClr name="Green C">
      <a:srgbClr val="2EA657"/>
    </a:custClr>
    <a:custClr name="Green D">
      <a:srgbClr val="178C3D"/>
    </a:custClr>
    <a:custClr name="Green E">
      <a:srgbClr val="176036"/>
    </a:custClr>
    <a:custClr name="Teal A">
      <a:srgbClr val="00E6E3"/>
    </a:custClr>
    <a:custClr name="Teal B">
      <a:srgbClr val="00D5D0"/>
    </a:custClr>
    <a:custClr name="Teal C">
      <a:srgbClr val="00BFBF"/>
    </a:custClr>
    <a:custClr name="Teal D">
      <a:srgbClr val="00929B"/>
    </a:custClr>
    <a:custClr name="Teal E">
      <a:srgbClr val="007D74"/>
    </a:custClr>
    <a:custClr name="Peacock A">
      <a:srgbClr val="00E0CB"/>
    </a:custClr>
    <a:custClr name="Peacock B">
      <a:srgbClr val="00B2A2"/>
    </a:custClr>
    <a:custClr name="Peacock C">
      <a:srgbClr val="0F878A"/>
    </a:custClr>
    <a:custClr name="Peacock D">
      <a:srgbClr val="0F6A73"/>
    </a:custClr>
    <a:custClr name="Peacock E">
      <a:srgbClr val="0F434A"/>
    </a:custClr>
    <a:custClr name="Sapphire A">
      <a:srgbClr val="338091"/>
    </a:custClr>
    <a:custClr name="Sapphire B">
      <a:srgbClr val="336B7D"/>
    </a:custClr>
    <a:custClr name="Sapphire C">
      <a:srgbClr val="14596B"/>
    </a:custClr>
    <a:custClr name="Sapphire D">
      <a:srgbClr val="214554"/>
    </a:custClr>
    <a:custClr name="Sapphire E">
      <a:srgbClr val="173340"/>
    </a:custClr>
    <a:custClr name="Violet A">
      <a:srgbClr val="E557AD"/>
    </a:custClr>
    <a:custClr name="Violet B">
      <a:srgbClr val="D13A8C"/>
    </a:custClr>
    <a:custClr name="Violet C">
      <a:srgbClr val="BA2980"/>
    </a:custClr>
    <a:custClr name="Violet D">
      <a:srgbClr val="A12980"/>
    </a:custClr>
    <a:custClr name="Violet E">
      <a:srgbClr val="811B6F"/>
    </a:custClr>
    <a:custClr name="Yellow A">
      <a:srgbClr val="FFDA80"/>
    </a:custClr>
    <a:custClr name="Yellow B">
      <a:srgbClr val="FFD068"/>
    </a:custClr>
    <a:custClr name="Yellow C">
      <a:srgbClr val="FFB24A"/>
    </a:custClr>
    <a:custClr name="Yellow D">
      <a:srgbClr val="FF9C29"/>
    </a:custClr>
    <a:custClr name="Yellow E">
      <a:srgbClr val="FF8E12"/>
    </a:custClr>
    <a:custClr name="Velvet A">
      <a:srgbClr val="9E4780"/>
    </a:custClr>
    <a:custClr name="Velvet B">
      <a:srgbClr val="802B73"/>
    </a:custClr>
    <a:custClr name="Velvet C">
      <a:srgbClr val="750D5C"/>
    </a:custClr>
    <a:custClr name="Velvet D">
      <a:srgbClr val="590A42"/>
    </a:custClr>
    <a:custClr name="Velvet E">
      <a:srgbClr val="42142E"/>
    </a:custClr>
    <a:custClr name="Red A">
      <a:srgbClr val="FF5770"/>
    </a:custClr>
    <a:custClr name="Red B">
      <a:srgbClr val="FF455E"/>
    </a:custClr>
    <a:custClr name="Red C">
      <a:srgbClr val="FF304D"/>
    </a:custClr>
    <a:custClr name="Red D">
      <a:srgbClr val="E30021"/>
    </a:custClr>
    <a:custClr name="Red E">
      <a:srgbClr val="A6001A"/>
    </a:custClr>
  </a:custClrLst>
  <a:extLst>
    <a:ext uri="{05A4C25C-085E-4340-85A3-A5531E510DB2}">
      <thm15:themeFamily xmlns:thm15="http://schemas.microsoft.com/office/thememl/2012/main" name="ppt-Capgemini_Standard-Template_2022.pptx" id="{4E267CF8-9105-4C04-8A4B-7AEE8CF5A090}" vid="{CF555E12-DAD9-47F9-A47B-5AD9CFEEC164}"/>
    </a:ext>
  </a:extLst>
</a:theme>
</file>

<file path=ppt/theme/theme2.xml><?xml version="1.0" encoding="utf-8"?>
<a:theme xmlns:a="http://schemas.openxmlformats.org/drawingml/2006/main" name="Tema do Offic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Entity xmlns="f1122fed-4606-4ec8-90ef-13536176a38c">Capgemini Group</Entity>
    <Classification xmlns="f1122fed-4606-4ec8-90ef-13536176a38c">Company Public (Sec 0)</Classification>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3DB8F1B61B4E349B1D07C13E9DB8DAC" ma:contentTypeVersion="9" ma:contentTypeDescription="Crée un document." ma:contentTypeScope="" ma:versionID="c4b8dcacc5dda4acca8dbac7a1e3a0c9">
  <xsd:schema xmlns:xsd="http://www.w3.org/2001/XMLSchema" xmlns:xs="http://www.w3.org/2001/XMLSchema" xmlns:p="http://schemas.microsoft.com/office/2006/metadata/properties" xmlns:ns2="f1122fed-4606-4ec8-90ef-13536176a38c" xmlns:ns3="83fd27e2-85d6-4e10-9bbd-a3e555ecf21b" targetNamespace="http://schemas.microsoft.com/office/2006/metadata/properties" ma:root="true" ma:fieldsID="7537925aab904629113bea5a06b0675c" ns2:_="" ns3:_="">
    <xsd:import namespace="f1122fed-4606-4ec8-90ef-13536176a38c"/>
    <xsd:import namespace="83fd27e2-85d6-4e10-9bbd-a3e555ecf21b"/>
    <xsd:element name="properties">
      <xsd:complexType>
        <xsd:sequence>
          <xsd:element name="documentManagement">
            <xsd:complexType>
              <xsd:all>
                <xsd:element ref="ns2:Entity"/>
                <xsd:element ref="ns2:MediaServiceMetadata" minOccurs="0"/>
                <xsd:element ref="ns2:MediaServiceFastMetadata" minOccurs="0"/>
                <xsd:element ref="ns3:SharedWithUsers" minOccurs="0"/>
                <xsd:element ref="ns3:SharedWithDetails" minOccurs="0"/>
                <xsd:element ref="ns2:Classification"/>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122fed-4606-4ec8-90ef-13536176a38c" elementFormDefault="qualified">
    <xsd:import namespace="http://schemas.microsoft.com/office/2006/documentManagement/types"/>
    <xsd:import namespace="http://schemas.microsoft.com/office/infopath/2007/PartnerControls"/>
    <xsd:element name="Entity" ma:index="8" ma:displayName="Entity" ma:format="RadioButtons" ma:internalName="Entity">
      <xsd:simpleType>
        <xsd:restriction base="dms:Choice">
          <xsd:enumeration value="Capgemini Group"/>
          <xsd:enumeration value="Capgemini Invent"/>
          <xsd:enumeration value="Group IT"/>
          <xsd:enumeration value="Sogeti"/>
          <xsd:enumeration value="Capgemini Engineering"/>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Classification" ma:index="13" ma:displayName="Classification" ma:description="Data Classification" ma:format="RadioButtons" ma:internalName="Classification">
      <xsd:simpleType>
        <xsd:restriction base="dms:Choice">
          <xsd:enumeration value="Company Public (Sec 0)"/>
          <xsd:enumeration value="Company Confidential (Sec 1)"/>
          <xsd:enumeration value="Company Restricted (Sec 2)"/>
          <xsd:enumeration value="Company Sensitive (Sec 3)"/>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3fd27e2-85d6-4e10-9bbd-a3e555ecf21b" elementFormDefault="qualified">
    <xsd:import namespace="http://schemas.microsoft.com/office/2006/documentManagement/types"/>
    <xsd:import namespace="http://schemas.microsoft.com/office/infopath/2007/PartnerControls"/>
    <xsd:element name="SharedWithUsers" ma:index="11"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3B09ECE-D1C0-42A5-B69E-8C88764DB9F3}">
  <ds:schemaRefs>
    <ds:schemaRef ds:uri="http://schemas.microsoft.com/sharepoint/v3/contenttype/forms"/>
  </ds:schemaRefs>
</ds:datastoreItem>
</file>

<file path=customXml/itemProps2.xml><?xml version="1.0" encoding="utf-8"?>
<ds:datastoreItem xmlns:ds="http://schemas.openxmlformats.org/officeDocument/2006/customXml" ds:itemID="{8765F6DA-EDFD-4C3F-B2EB-EDE359E124E2}">
  <ds:schemaRefs>
    <ds:schemaRef ds:uri="http://schemas.microsoft.com/office/2006/documentManagement/types"/>
    <ds:schemaRef ds:uri="866c9c41-2c2c-4d95-92e3-745332f54785"/>
    <ds:schemaRef ds:uri="http://purl.org/dc/dcmitype/"/>
    <ds:schemaRef ds:uri="http://purl.org/dc/elements/1.1/"/>
    <ds:schemaRef ds:uri="http://schemas.microsoft.com/office/2006/metadata/properties"/>
    <ds:schemaRef ds:uri="http://schemas.microsoft.com/office/infopath/2007/PartnerControls"/>
    <ds:schemaRef ds:uri="85ebd0df-9687-47ef-b5a5-617eb7dd465e"/>
    <ds:schemaRef ds:uri="http://schemas.openxmlformats.org/package/2006/metadata/core-properties"/>
    <ds:schemaRef ds:uri="http://www.w3.org/XML/1998/namespace"/>
    <ds:schemaRef ds:uri="http://purl.org/dc/terms/"/>
    <ds:schemaRef ds:uri="f1122fed-4606-4ec8-90ef-13536176a38c"/>
  </ds:schemaRefs>
</ds:datastoreItem>
</file>

<file path=customXml/itemProps3.xml><?xml version="1.0" encoding="utf-8"?>
<ds:datastoreItem xmlns:ds="http://schemas.openxmlformats.org/officeDocument/2006/customXml" ds:itemID="{3D70F2B7-4FFD-4DEA-A979-A7A73CB803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122fed-4606-4ec8-90ef-13536176a38c"/>
    <ds:schemaRef ds:uri="83fd27e2-85d6-4e10-9bbd-a3e555ecf2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Capgemini template-Standard-2022</Template>
  <TotalTime>308</TotalTime>
  <Words>621</Words>
  <Application>Microsoft Office PowerPoint</Application>
  <PresentationFormat>Widescreen</PresentationFormat>
  <Paragraphs>95</Paragraphs>
  <Slides>13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Segoe UI</vt:lpstr>
      <vt:lpstr>Ubuntu Light</vt:lpstr>
      <vt:lpstr>Ubuntu</vt:lpstr>
      <vt:lpstr>Wingdings</vt:lpstr>
      <vt:lpstr>Arial</vt:lpstr>
      <vt:lpstr>Ubuntu Medium</vt:lpstr>
      <vt:lpstr>Capgemini2021</vt:lpstr>
      <vt:lpstr>.NET ❤ Docker</vt:lpstr>
      <vt:lpstr>AGENDA</vt:lpstr>
      <vt:lpstr>Docker architecture</vt:lpstr>
      <vt:lpstr>Running Containers</vt:lpstr>
      <vt:lpstr>Docker Terminology</vt:lpstr>
      <vt:lpstr>Docker taxonomy</vt:lpstr>
      <vt:lpstr>Docker Engines</vt:lpstr>
      <vt:lpstr>Docker-cli</vt:lpstr>
      <vt:lpstr>Docker-compose</vt:lpstr>
      <vt:lpstr>.NET and Docker</vt:lpstr>
      <vt:lpstr>What’s Beyond</vt:lpstr>
      <vt:lpstr>PowerPoint Presentation</vt:lpstr>
      <vt:lpstr>About Capgemini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 Docker</dc:title>
  <dc:subject>Capgemini template</dc:subject>
  <dc:creator>Van Geel, Giovanni</dc:creator>
  <cp:lastModifiedBy>Van Geel, Giovanni</cp:lastModifiedBy>
  <cp:revision>3</cp:revision>
  <dcterms:created xsi:type="dcterms:W3CDTF">2022-10-04T08:20:07Z</dcterms:created>
  <dcterms:modified xsi:type="dcterms:W3CDTF">2022-10-04T13:28:50Z</dcterms:modified>
  <cp:category>Enter Data Classification</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0x010100E3DB8F1B61B4E349B1D07C13E9DB8DAC</vt:lpwstr>
  </property>
</Properties>
</file>