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96" r:id="rId6"/>
    <p:sldId id="260" r:id="rId7"/>
    <p:sldId id="262" r:id="rId8"/>
    <p:sldId id="278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79" r:id="rId20"/>
    <p:sldId id="295" r:id="rId21"/>
    <p:sldId id="294" r:id="rId22"/>
    <p:sldId id="283" r:id="rId23"/>
    <p:sldId id="264" r:id="rId24"/>
    <p:sldId id="265" r:id="rId25"/>
    <p:sldId id="266" r:id="rId26"/>
    <p:sldId id="267" r:id="rId27"/>
    <p:sldId id="268" r:id="rId28"/>
    <p:sldId id="293" r:id="rId29"/>
    <p:sldId id="269" r:id="rId30"/>
    <p:sldId id="270" r:id="rId3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MUztS5giuTBS3E1leVARd28R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22857-5D81-4FC0-99FA-1FBDFC490EC3}">
  <a:tblStyle styleId="{70222857-5D81-4FC0-99FA-1FBDFC490E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E04A1C0-095C-49EB-A86E-60B5A7E83B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450" y="-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f209f4299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8f209f4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01685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f209f4299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8f209f429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284" y="0"/>
            <a:ext cx="969816" cy="110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2585660" y="264933"/>
            <a:ext cx="3972679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486852" y="2118233"/>
            <a:ext cx="8170294" cy="33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094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title"/>
          </p:nvPr>
        </p:nvSpPr>
        <p:spPr>
          <a:xfrm>
            <a:off x="1356750" y="275725"/>
            <a:ext cx="6063900" cy="375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BVRIT HYDERABAD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College of Engineering for Women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9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0" marR="5080" lvl="0" indent="-692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5080"/>
            <a:r>
              <a:rPr lang="en-IN" sz="2800" dirty="0" smtClean="0"/>
              <a:t>A Deep Learning based System for Landmark and tourist place recognition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27" y="0"/>
            <a:ext cx="1050388" cy="120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1078663" y="2415375"/>
            <a:ext cx="8029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644525" y="4816850"/>
            <a:ext cx="33075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 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Ms. </a:t>
            </a:r>
            <a:r>
              <a:rPr lang="en-IN" sz="1800" b="1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S.Vidyullata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5486400" y="4816850"/>
            <a:ext cx="31662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 </a:t>
            </a:r>
            <a:r>
              <a:rPr lang="en-IN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C_5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19WH1A05F0- </a:t>
            </a:r>
            <a:r>
              <a:rPr lang="en-IN" sz="1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S.Meghana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19WH1A05G1 – </a:t>
            </a:r>
            <a:r>
              <a:rPr lang="en-I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Varsha</a:t>
            </a:r>
            <a:r>
              <a:rPr lang="en-I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20WH5A0517- 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1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IN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Malavika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0"/>
            <a:ext cx="1066799" cy="132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C5EE82-C523-657F-C525-7C232D42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618" y="273246"/>
            <a:ext cx="6342410" cy="86177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Dataset for testing and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1F22A9-42C0-B96C-198E-E17FD2914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/>
          </a:p>
        </p:txBody>
      </p:sp>
      <p:pic>
        <p:nvPicPr>
          <p:cNvPr id="8" name="Picture 7" descr="training and tes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8" y="1664816"/>
            <a:ext cx="7887031" cy="39770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20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7B49D-2841-102F-93CD-3B49F04A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339748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and Batch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2AC8643-C847-E69C-306D-A26B2B02D9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/>
          </a:p>
        </p:txBody>
      </p:sp>
      <p:pic>
        <p:nvPicPr>
          <p:cNvPr id="7" name="Picture 6" descr="epoc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23" y="2194560"/>
            <a:ext cx="6373725" cy="1051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28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B4A2E-7D41-EFBE-1DD0-BE04FC8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564" y="273245"/>
            <a:ext cx="5402871" cy="86177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Resnet-50 V2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43B5AD-8E9A-1C01-105D-56B3D0F21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/>
          </a:p>
        </p:txBody>
      </p:sp>
      <p:pic>
        <p:nvPicPr>
          <p:cNvPr id="5" name="Picture 4" descr="resnet 50 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529912"/>
            <a:ext cx="8142299" cy="42370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976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C1AD5-1155-90AB-61FD-931167F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02" y="672257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32E238F-BB47-8260-7BBD-E44B347B21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/>
          </a:p>
        </p:txBody>
      </p:sp>
      <p:pic>
        <p:nvPicPr>
          <p:cNvPr id="7" name="Picture 6" descr="resne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773936"/>
            <a:ext cx="8494775" cy="44053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61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76113C-3B11-5356-756D-3698077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13" y="464438"/>
            <a:ext cx="3183373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94F5344-DAAF-33DC-6360-7F7EC3EFF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IN"/>
          </a:p>
        </p:txBody>
      </p:sp>
      <p:pic>
        <p:nvPicPr>
          <p:cNvPr id="7" name="Picture 6" descr="epoch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508760"/>
            <a:ext cx="8101584" cy="4745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195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E05D92-FC08-E8DE-EE7E-53371A40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37" y="530940"/>
            <a:ext cx="2825925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0AD0C5B-2F42-5E2C-ABDC-9DB73D075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IN"/>
          </a:p>
        </p:txBody>
      </p:sp>
      <p:pic>
        <p:nvPicPr>
          <p:cNvPr id="5" name="Picture 4" descr="s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993392"/>
            <a:ext cx="7022592" cy="1709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377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46028-ACD5-8645-4510-9E545950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489376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and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3067045-E6D9-0D58-E6DB-14C629A6AF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IN"/>
          </a:p>
        </p:txBody>
      </p:sp>
      <p:pic>
        <p:nvPicPr>
          <p:cNvPr id="6" name="Picture 5" descr="acuracy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7" y="1508760"/>
            <a:ext cx="3619814" cy="4548549"/>
          </a:xfrm>
          <a:prstGeom prst="rect">
            <a:avLst/>
          </a:prstGeom>
        </p:spPr>
      </p:pic>
      <p:pic>
        <p:nvPicPr>
          <p:cNvPr id="7" name="Picture 6" descr="loss1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47" y="1481328"/>
            <a:ext cx="3703641" cy="4553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237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25BA2E-8BEC-3490-0EAB-4DF021C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28" y="522627"/>
            <a:ext cx="3033744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6B74B94-403B-BAC1-9745-486023712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IN"/>
          </a:p>
        </p:txBody>
      </p:sp>
      <p:pic>
        <p:nvPicPr>
          <p:cNvPr id="5" name="Picture 4" descr="evaluation 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527048"/>
            <a:ext cx="6254496" cy="441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036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9D6D4-DBAD-CB72-B848-57890DE2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984" y="481064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411A302-F0D8-70E6-D3D5-BD6889A1C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IN"/>
          </a:p>
        </p:txBody>
      </p:sp>
      <p:pic>
        <p:nvPicPr>
          <p:cNvPr id="5" name="Picture 4" descr="conf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353312"/>
            <a:ext cx="8037576" cy="4937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420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22" y="612240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SYSTEM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/>
              <a:t>16/03/2023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456156" y="6427113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996696" y="1609345"/>
            <a:ext cx="7204904" cy="3240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0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421547" y="623200"/>
            <a:ext cx="29424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897257" y="1612391"/>
            <a:ext cx="4208100" cy="2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impact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dt" idx="10"/>
          </p:nvPr>
        </p:nvSpPr>
        <p:spPr>
          <a:xfrm>
            <a:off x="530225" y="6466775"/>
            <a:ext cx="8646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16/03/23</a:t>
            </a:r>
            <a:endParaRPr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ftr" idx="11"/>
          </p:nvPr>
        </p:nvSpPr>
        <p:spPr>
          <a:xfrm>
            <a:off x="1962475" y="6466775"/>
            <a:ext cx="59853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5417F-1FE4-373E-B93C-3A0F7101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401" y="331434"/>
            <a:ext cx="1371198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DDD1421-3174-B19E-49A2-5B2D958AB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6012D2-61CE-E2D1-36C7-94C77CB09224}"/>
              </a:ext>
            </a:extLst>
          </p:cNvPr>
          <p:cNvSpPr txBox="1"/>
          <p:nvPr/>
        </p:nvSpPr>
        <p:spPr>
          <a:xfrm flipH="1">
            <a:off x="837507" y="1670858"/>
            <a:ext cx="7468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</p:txBody>
      </p:sp>
      <p:pic>
        <p:nvPicPr>
          <p:cNvPr id="6" name="Picture 5" descr="s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3419856"/>
            <a:ext cx="7022592" cy="1709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497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83585-B1D1-323C-3E29-738898B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499" y="514315"/>
            <a:ext cx="1047001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D35CD73-41D1-29CA-06CC-ECEAE3D87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666F20-A064-5E4A-D8CE-D216581AC613}"/>
              </a:ext>
            </a:extLst>
          </p:cNvPr>
          <p:cNvSpPr txBox="1"/>
          <p:nvPr/>
        </p:nvSpPr>
        <p:spPr>
          <a:xfrm>
            <a:off x="731318" y="1637607"/>
            <a:ext cx="790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</a:p>
          <a:p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Resent 50-v2 – 71.07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</a:p>
          <a:p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101-v2-77.1 %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35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506" y="343048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US" spc="-5" dirty="0"/>
              <a:t>16/03/2023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456156" y="6427113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4088" y="1293177"/>
            <a:ext cx="7717536" cy="219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2688" y="4032504"/>
            <a:ext cx="7836408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Deep residual networks like the popular ResNet-50 model is a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neural network (CNN) that is 50 layers deep. A Residual Neural Network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is an ANN of a kind that stacks residual blocks on top of each other to form a network.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028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209f4299_0_54"/>
          <p:cNvSpPr txBox="1">
            <a:spLocks noGrp="1"/>
          </p:cNvSpPr>
          <p:nvPr>
            <p:ph type="title"/>
          </p:nvPr>
        </p:nvSpPr>
        <p:spPr>
          <a:xfrm>
            <a:off x="2368551" y="642683"/>
            <a:ext cx="3972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DATA SET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8f209f4299_0_54"/>
          <p:cNvSpPr txBox="1">
            <a:spLocks noGrp="1"/>
          </p:cNvSpPr>
          <p:nvPr>
            <p:ph type="ftr" idx="11"/>
          </p:nvPr>
        </p:nvSpPr>
        <p:spPr>
          <a:xfrm>
            <a:off x="2368551" y="6464993"/>
            <a:ext cx="4955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32" name="Google Shape;132;g18f209f4299_0_5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16/03/2023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g18f209f4299_0_5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1F9FDBF-D221-FB3F-4725-B1D9D8EFCE9A}"/>
              </a:ext>
            </a:extLst>
          </p:cNvPr>
          <p:cNvSpPr txBox="1"/>
          <p:nvPr/>
        </p:nvSpPr>
        <p:spPr>
          <a:xfrm>
            <a:off x="910325" y="1741061"/>
            <a:ext cx="59436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torist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spot images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Classes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.csv file contains information about the 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2568187" y="636051"/>
            <a:ext cx="4007626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8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16/03/2023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24</a:t>
            </a:fld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ftr" idx="11"/>
          </p:nvPr>
        </p:nvSpPr>
        <p:spPr>
          <a:xfrm>
            <a:off x="2034067" y="6443750"/>
            <a:ext cx="523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9D1627-5E32-0FF3-ACC7-AC6D26C974FB}"/>
              </a:ext>
            </a:extLst>
          </p:cNvPr>
          <p:cNvSpPr txBox="1"/>
          <p:nvPr/>
        </p:nvSpPr>
        <p:spPr>
          <a:xfrm>
            <a:off x="712936" y="1572858"/>
            <a:ext cx="58158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Processor: i5 10</a:t>
            </a:r>
            <a:r>
              <a:rPr lang="en-IN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Gen or better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RAM: 8GB or better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Storage: 120GB or more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 </a:t>
            </a:r>
            <a:endParaRPr lang="en-US" sz="2000" u="sng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endParaRPr lang="en-US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Windows 10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3.6 or newer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Necessary Python Modules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2793696" y="612240"/>
            <a:ext cx="367135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SOCIETAL IMPACT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0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/>
              <a:t>16/03/2023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25</a:t>
            </a:fld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ftr" idx="11"/>
          </p:nvPr>
        </p:nvSpPr>
        <p:spPr>
          <a:xfrm>
            <a:off x="2542222" y="6466775"/>
            <a:ext cx="488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363092" y="1499617"/>
            <a:ext cx="8460867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1C1D1E"/>
              </a:buClr>
              <a:buSzPts val="24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Now a days more and more information about tourist attractions is being portrayed visually rather than textually. As a result, tourists who are interested in a specific attraction represented in photographs may not know how to conduct a text search to learn more about the intriguing tourist places. </a:t>
            </a:r>
          </a:p>
          <a:p>
            <a:pPr marL="419100" lvl="0" indent="-342900" algn="just">
              <a:lnSpc>
                <a:spcPct val="150000"/>
              </a:lnSpc>
              <a:buClr>
                <a:srgbClr val="1C1D1E"/>
              </a:buClr>
              <a:buSzPts val="24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In light of this issue, and in order to improve the tourism industry's competitiveness, this study proposes an innovative tourist spot identification mechanism based on deep learning-based object detection technology for real-time detection and identification of tourist spots by taking pictures on location or retrieving images from the Internet.</a:t>
            </a:r>
            <a:endParaRPr sz="2000" b="0" i="0" u="none" strike="noStrike" cap="none" dirty="0">
              <a:solidFill>
                <a:srgbClr val="1C1D1E"/>
              </a:solidFill>
              <a:highlight>
                <a:srgbClr val="FFFFFF"/>
              </a:highlight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3145080" y="612240"/>
            <a:ext cx="285384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Feasibility Study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16/03/2022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26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542222" y="6466775"/>
            <a:ext cx="48644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66" name="Google Shape;166;p20"/>
          <p:cNvSpPr txBox="1"/>
          <p:nvPr/>
        </p:nvSpPr>
        <p:spPr>
          <a:xfrm>
            <a:off x="716437" y="1857080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63794" y="1533635"/>
            <a:ext cx="8780206" cy="407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STUDY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trained 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Resnet50v2 model and Resnet101v2 which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supported by system which has &gt; i3 processor and graphics card.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frame work is used for deploying model and showing prediction</a:t>
            </a:r>
          </a:p>
          <a:p>
            <a:pPr algn="just">
              <a:lnSpc>
                <a:spcPct val="150000"/>
              </a:lnSpc>
            </a:pPr>
            <a:endParaRPr lang="en-IN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OPERATIONAL STUDY</a:t>
            </a:r>
            <a:r>
              <a:rPr lang="en-IN" sz="2200" b="0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friendly interface to interact with user to predict result.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Prediction time will be reduced.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788150" y="421162"/>
            <a:ext cx="55677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PROJECT TIMELINE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16/03/2023</a:t>
            </a:r>
            <a:endParaRPr dirty="0"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27</a:t>
            </a:fld>
            <a:endParaRPr/>
          </a:p>
        </p:txBody>
      </p:sp>
      <p:sp>
        <p:nvSpPr>
          <p:cNvPr id="176" name="Google Shape;176;p11"/>
          <p:cNvSpPr txBox="1">
            <a:spLocks noGrp="1"/>
          </p:cNvSpPr>
          <p:nvPr>
            <p:ph type="ftr" idx="11"/>
          </p:nvPr>
        </p:nvSpPr>
        <p:spPr>
          <a:xfrm>
            <a:off x="2507958" y="6523971"/>
            <a:ext cx="4943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graphicFrame>
        <p:nvGraphicFramePr>
          <p:cNvPr id="177" name="Google Shape;177;p11"/>
          <p:cNvGraphicFramePr/>
          <p:nvPr>
            <p:extLst>
              <p:ext uri="{D42A27DB-BD31-4B8C-83A1-F6EECF244321}">
                <p14:modId xmlns="" xmlns:p14="http://schemas.microsoft.com/office/powerpoint/2010/main" val="1482016823"/>
              </p:ext>
            </p:extLst>
          </p:nvPr>
        </p:nvGraphicFramePr>
        <p:xfrm>
          <a:off x="1185874" y="1224480"/>
          <a:ext cx="7088805" cy="4709200"/>
        </p:xfrm>
        <a:graphic>
          <a:graphicData uri="http://schemas.openxmlformats.org/drawingml/2006/table">
            <a:tbl>
              <a:tblPr firstRow="1" bandRow="1">
                <a:noFill/>
                <a:tableStyleId>{DE04A1C0-095C-49EB-A86E-60B5A7E83BDD}</a:tableStyleId>
              </a:tblPr>
              <a:tblGrid>
                <a:gridCol w="23629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2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629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44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25 - 09 - 2022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  <a:endParaRPr sz="15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Introduction/ Abstract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Specifications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References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19 - 11 - 2022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Finding out suitable algorithm.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Data Set Selection.</a:t>
                      </a:r>
                      <a:endParaRPr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– 12 - 2022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weeks</a:t>
                      </a:r>
                      <a:endParaRPr sz="15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Literature Survey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Dataset Collection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Segregating dataset into respective classes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Pre-processing the dataset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Splitting the dataset into testing and training modules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endParaRPr lang="en-IN" sz="15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4163131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7747C7-E533-4FEB-A035-FE6BBC20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60" y="489377"/>
            <a:ext cx="3972679" cy="430887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Contd..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DF60EAA-B558-F6FC-CEAC-3E73FA7FB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F8C9F4E-078F-1D7D-ADAF-EADA1B453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8112134"/>
              </p:ext>
            </p:extLst>
          </p:nvPr>
        </p:nvGraphicFramePr>
        <p:xfrm>
          <a:off x="1027596" y="1702089"/>
          <a:ext cx="7484637" cy="2298280"/>
        </p:xfrm>
        <a:graphic>
          <a:graphicData uri="http://schemas.openxmlformats.org/drawingml/2006/table">
            <a:tbl>
              <a:tblPr firstRow="1" bandRow="1">
                <a:noFill/>
                <a:tableStyleId>{DE04A1C0-095C-49EB-A86E-60B5A7E83BDD}</a:tableStyleId>
              </a:tblPr>
              <a:tblGrid>
                <a:gridCol w="2494879">
                  <a:extLst>
                    <a:ext uri="{9D8B030D-6E8A-4147-A177-3AD203B41FA5}">
                      <a16:colId xmlns="" xmlns:a16="http://schemas.microsoft.com/office/drawing/2014/main" val="1483628996"/>
                    </a:ext>
                  </a:extLst>
                </a:gridCol>
                <a:gridCol w="2494879">
                  <a:extLst>
                    <a:ext uri="{9D8B030D-6E8A-4147-A177-3AD203B41FA5}">
                      <a16:colId xmlns="" xmlns:a16="http://schemas.microsoft.com/office/drawing/2014/main" val="948591194"/>
                    </a:ext>
                  </a:extLst>
                </a:gridCol>
                <a:gridCol w="2494879">
                  <a:extLst>
                    <a:ext uri="{9D8B030D-6E8A-4147-A177-3AD203B41FA5}">
                      <a16:colId xmlns="" xmlns:a16="http://schemas.microsoft.com/office/drawing/2014/main" val="3543190667"/>
                    </a:ext>
                  </a:extLst>
                </a:gridCol>
              </a:tblGrid>
              <a:tr h="782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16-03-2023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weeks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the model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different input parameters for improving accuracy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Tried different epochs number and batch size</a:t>
                      </a:r>
                      <a:endParaRPr sz="1500" b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769521"/>
                  </a:ext>
                </a:extLst>
              </a:tr>
              <a:tr h="835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Severity prediction </a:t>
                      </a: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 pitchFamily="34" charset="0"/>
                        <a:buChar char="•"/>
                      </a:pPr>
                      <a:r>
                        <a:rPr lang="en-IN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publishing</a:t>
                      </a:r>
                    </a:p>
                  </a:txBody>
                  <a:tcPr marL="91450" marR="91450" marT="45725" marB="4572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379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3630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2552547" y="297988"/>
            <a:ext cx="40389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/>
              <a:t>16/03/2023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ftr" idx="11"/>
          </p:nvPr>
        </p:nvSpPr>
        <p:spPr>
          <a:xfrm>
            <a:off x="2052628" y="6333790"/>
            <a:ext cx="5205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87" name="Google Shape;187;p12"/>
          <p:cNvSpPr txBox="1"/>
          <p:nvPr/>
        </p:nvSpPr>
        <p:spPr>
          <a:xfrm>
            <a:off x="467400" y="1397250"/>
            <a:ext cx="8209200" cy="475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Szegedy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Vanhoucke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Ioffe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Shlens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Wojna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Z., 2016. Rethinking the inception architecture for computer vision. In Proceedings of the IEEE conference on computer vision and pattern recognition (pp. 2818-2826). 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Szeliski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R., 2010. Computer vision: algorithms and applications. Springer Science &amp; Business Media.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[3]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Umbaugh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S.E., 2010. Digital image processing and analysis: human and computer vision applications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CVIPtools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CRC press.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[4]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O., 2018. Mobile object detection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transfer learning.</a:t>
            </a:r>
          </a:p>
          <a:p>
            <a:pPr marL="457200" lvl="0" indent="-317500" algn="just">
              <a:buSzPts val="14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[5]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S., Mehta, V.,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Kanchan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K., Jain, C.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P., 2017, December. Monument recognition using deep neural networks. In 2017 IEEE International Conference on Computational Intelligence and Computing Research (ICCIC) </a:t>
            </a:r>
            <a:endParaRPr sz="2000" b="0" i="0" u="none" strike="noStrike" cap="none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351529" y="612240"/>
            <a:ext cx="250894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19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16/03/2023</a:t>
            </a:r>
            <a:endParaRPr dirty="0"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ftr" idx="11"/>
          </p:nvPr>
        </p:nvSpPr>
        <p:spPr>
          <a:xfrm>
            <a:off x="2123400" y="6466775"/>
            <a:ext cx="48972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903000" y="1874300"/>
            <a:ext cx="7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699900" y="1399033"/>
            <a:ext cx="7744200" cy="52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/>
              <a:t>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More and more information about tourist attractions is being portrayed visually rather than textually. 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As a result, tourists who are interested in a specific attraction represented in photographs may not know how to conduct a text search to learn more about the intriguing tourist places. </a:t>
            </a:r>
          </a:p>
          <a:p>
            <a:pPr marL="342900" indent="-342900" algn="just">
              <a:lnSpc>
                <a:spcPct val="150000"/>
              </a:lnSpc>
              <a:buSzPts val="2000"/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In light of this issue, and in order to improve the tourism industry's competitiveness, this study proposes an innovative tourist spot identification mechanism based on deep learning-based object detection technology for real-time detection and identification of tourist spots by taking pictures on location or retrieving images from the Internet</a:t>
            </a:r>
            <a:r>
              <a:rPr lang="en-IN" sz="2000" dirty="0" smtClean="0"/>
              <a:t>. 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250195" y="2494775"/>
            <a:ext cx="86436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THANK YOU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dirty="0"/>
              <a:t>22/12/2022</a:t>
            </a:r>
            <a:endParaRPr dirty="0"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ftr" idx="11"/>
          </p:nvPr>
        </p:nvSpPr>
        <p:spPr>
          <a:xfrm>
            <a:off x="2094900" y="6466775"/>
            <a:ext cx="495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2767562" y="390384"/>
            <a:ext cx="360887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EXISTING SYSTEM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dt" idx="10"/>
          </p:nvPr>
        </p:nvSpPr>
        <p:spPr>
          <a:xfrm>
            <a:off x="530225" y="6466775"/>
            <a:ext cx="8355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  <a:buClr>
                <a:schemeClr val="dk1"/>
              </a:buClr>
            </a:pPr>
            <a:r>
              <a:rPr lang="en-IN" dirty="0"/>
              <a:t>16/03/2023</a:t>
            </a:r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5" name="Google Shape;85;p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ftr" idx="11"/>
          </p:nvPr>
        </p:nvSpPr>
        <p:spPr>
          <a:xfrm>
            <a:off x="1987950" y="6466763"/>
            <a:ext cx="5168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/>
              <a:t>Department of Computer Science and Engineering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87" name="Google Shape;87;p4"/>
          <p:cNvSpPr txBox="1"/>
          <p:nvPr/>
        </p:nvSpPr>
        <p:spPr>
          <a:xfrm>
            <a:off x="504369" y="1481393"/>
            <a:ext cx="82893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Currently most of the searches are about tourist are done using Text. Although there are several instances where text information is not available and or is not enough.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There are several Image based system which can identify tourist spots using Images which uses algorithms like SVM which are not accurate and are not well suited.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21208" y="1335024"/>
            <a:ext cx="81564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EXISTING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Support vector machine algorithm is not acceptable for large data sets.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does not execute very well when the data set has more sound i.e. target classes are overlapping.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cases where the number of properties for each data point outstrips the number of training data specimens, the support vector machine will underperform.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563597" y="420307"/>
            <a:ext cx="6589803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    PROBLEM STATEMENT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/>
              <a:t>16/03/2023</a:t>
            </a:r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ftr" idx="11"/>
          </p:nvPr>
        </p:nvSpPr>
        <p:spPr>
          <a:xfrm>
            <a:off x="1993500" y="6427113"/>
            <a:ext cx="5157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63950" y="1897823"/>
            <a:ext cx="8216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just">
              <a:lnSpc>
                <a:spcPct val="150000"/>
              </a:lnSpc>
              <a:buSzPts val="19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project creates a tourist spot recognition system, which is a Deep Learning AI framework that is used to identify tourist destinations by providing photographs and Images. </a:t>
            </a:r>
            <a:endParaRPr sz="19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599" cy="12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2022300" y="415776"/>
            <a:ext cx="546240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PROPOSED SYSTEM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/>
              <a:t>16/03/2023</a:t>
            </a:r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ftr" idx="11"/>
          </p:nvPr>
        </p:nvSpPr>
        <p:spPr>
          <a:xfrm>
            <a:off x="2193643" y="6442224"/>
            <a:ext cx="51197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16" name="Google Shape;116;p7"/>
          <p:cNvSpPr txBox="1"/>
          <p:nvPr/>
        </p:nvSpPr>
        <p:spPr>
          <a:xfrm>
            <a:off x="525450" y="1645962"/>
            <a:ext cx="8093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We propose a Advance Deep Learning System which will be able to detect the Name and Details about a Tourist Spot just by using the Image provided.  Currently the System will be trained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recognise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some major Tourist Spots with a Web App based intuitive Interface.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873" y="612240"/>
            <a:ext cx="60435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SYSTEM FLOW CHART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599" cy="1224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530225" y="6466776"/>
            <a:ext cx="760094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240"/>
              </a:lnSpc>
            </a:pPr>
            <a:r>
              <a:rPr lang="en-IN" dirty="0"/>
              <a:t>16/03/2023</a:t>
            </a:r>
          </a:p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8491" y="6466763"/>
            <a:ext cx="23114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1633809" y="6459825"/>
            <a:ext cx="62316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endParaRPr lang="en-IN" sz="1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" y="1563624"/>
            <a:ext cx="7571232" cy="3666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209f4299_0_54"/>
          <p:cNvSpPr txBox="1">
            <a:spLocks noGrp="1"/>
          </p:cNvSpPr>
          <p:nvPr>
            <p:ph type="title"/>
          </p:nvPr>
        </p:nvSpPr>
        <p:spPr>
          <a:xfrm>
            <a:off x="2726160" y="236380"/>
            <a:ext cx="69678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8f209f4299_0_54"/>
          <p:cNvSpPr txBox="1">
            <a:spLocks noGrp="1"/>
          </p:cNvSpPr>
          <p:nvPr>
            <p:ph type="ftr" idx="11"/>
          </p:nvPr>
        </p:nvSpPr>
        <p:spPr>
          <a:xfrm>
            <a:off x="2368551" y="6464993"/>
            <a:ext cx="49551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32" name="Google Shape;132;g18f209f4299_0_54"/>
          <p:cNvSpPr txBox="1">
            <a:spLocks noGrp="1"/>
          </p:cNvSpPr>
          <p:nvPr>
            <p:ph type="dt" idx="10"/>
          </p:nvPr>
        </p:nvSpPr>
        <p:spPr>
          <a:xfrm>
            <a:off x="530225" y="6466776"/>
            <a:ext cx="760200" cy="38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3333"/>
              </a:lnSpc>
            </a:pPr>
            <a:r>
              <a:rPr lang="en-IN" dirty="0"/>
              <a:t>16/03/2023</a:t>
            </a:r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g18f209f4299_0_54"/>
          <p:cNvSpPr txBox="1">
            <a:spLocks noGrp="1"/>
          </p:cNvSpPr>
          <p:nvPr>
            <p:ph type="sldNum" idx="12"/>
          </p:nvPr>
        </p:nvSpPr>
        <p:spPr>
          <a:xfrm>
            <a:off x="8408491" y="6466763"/>
            <a:ext cx="231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38100" lvl="0" indent="0" algn="l" rtl="0">
                <a:lnSpc>
                  <a:spcPct val="103333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pic>
        <p:nvPicPr>
          <p:cNvPr id="7" name="Picture 6" descr="nor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8" y="2503113"/>
            <a:ext cx="8123624" cy="1303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87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1102</Words>
  <Application>Microsoft Office PowerPoint</Application>
  <PresentationFormat>On-screen Show (4:3)</PresentationFormat>
  <Paragraphs>191</Paragraphs>
  <Slides>30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BVRIT HYDERABAD  College of Engineering for Women  Department of Computer Science and Engineering   A Deep Learning based System for Landmark and tourist place recognition </vt:lpstr>
      <vt:lpstr>AGENDA</vt:lpstr>
      <vt:lpstr>INTRODUCTION</vt:lpstr>
      <vt:lpstr>  EXISTING SYSTEM</vt:lpstr>
      <vt:lpstr>Slide 5</vt:lpstr>
      <vt:lpstr>           PROBLEM STATEMENT</vt:lpstr>
      <vt:lpstr>       PROPOSED SYSTEM</vt:lpstr>
      <vt:lpstr>    PROPOSED SYSTEM FLOW CHART</vt:lpstr>
      <vt:lpstr>Data Normalization</vt:lpstr>
      <vt:lpstr>Splitting Dataset for testing and training</vt:lpstr>
      <vt:lpstr>Epochs and Batch Size</vt:lpstr>
      <vt:lpstr>Initializing the Resnet-50 V2 model</vt:lpstr>
      <vt:lpstr>Continued…</vt:lpstr>
      <vt:lpstr>Training the Model</vt:lpstr>
      <vt:lpstr>Model Evaluation</vt:lpstr>
      <vt:lpstr>Model Accuracy and Loss</vt:lpstr>
      <vt:lpstr>Evaluation Metrics</vt:lpstr>
      <vt:lpstr>Confusion Matrix</vt:lpstr>
      <vt:lpstr>    PROPOSED SYSTEM ARCHITECTURE</vt:lpstr>
      <vt:lpstr>Modules</vt:lpstr>
      <vt:lpstr>Result</vt:lpstr>
      <vt:lpstr>    METHODOLOGY</vt:lpstr>
      <vt:lpstr>               DATA SET</vt:lpstr>
      <vt:lpstr>TECHNOLOGY STACK</vt:lpstr>
      <vt:lpstr>  SOCIETAL IMPACT</vt:lpstr>
      <vt:lpstr>  Feasibility Study</vt:lpstr>
      <vt:lpstr>                 PROJECT TIMELINE</vt:lpstr>
      <vt:lpstr>Project Timeline Contd..</vt:lpstr>
      <vt:lpstr>REFERENCES</vt:lpstr>
      <vt:lpstr>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BVRIT HYDERABAD  College of Engineering for Women  Department of Computer Science and Engineering   </dc:title>
  <dc:creator>Praveena</dc:creator>
  <cp:lastModifiedBy>USER</cp:lastModifiedBy>
  <cp:revision>42</cp:revision>
  <dcterms:created xsi:type="dcterms:W3CDTF">2022-11-12T05:57:52Z</dcterms:created>
  <dcterms:modified xsi:type="dcterms:W3CDTF">2023-04-26T09:43:26Z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