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C906211-7971-42CF-A6E7-EAFA10299354}">
  <a:tblStyle styleId="{7C906211-7971-42CF-A6E7-EAFA1029935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ec1b89c20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ec1b89c20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ec2d9a6f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ec2d9a6f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ec2d9a6f6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ec2d9a6f6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ec2d9a6f6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ec2d9a6f6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ec1b89c200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ec1b89c200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ec1b89c200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ec1b89c200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ec1b89c200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ec1b89c200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ec1b89c200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ec1b89c20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c1b89c20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c1b89c20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ec1b89c200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ec1b89c200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c316807b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ec316807b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78268fcd8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78268fcd8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ec1b89c20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ec1b89c20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78268fcd8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78268fcd8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78268fcd8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78268fcd8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c1b89c20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ec1b89c20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Week 11: EDA Presentation and proposed modeling technique</a:t>
            </a:r>
            <a:endParaRPr/>
          </a:p>
        </p:txBody>
      </p:sp>
      <p:sp>
        <p:nvSpPr>
          <p:cNvPr id="87" name="Google Shape;87;p13"/>
          <p:cNvSpPr txBox="1"/>
          <p:nvPr/>
        </p:nvSpPr>
        <p:spPr>
          <a:xfrm>
            <a:off x="729450" y="2853200"/>
            <a:ext cx="3971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1"/>
                </a:solidFill>
                <a:latin typeface="Times New Roman"/>
                <a:ea typeface="Times New Roman"/>
                <a:cs typeface="Times New Roman"/>
                <a:sym typeface="Times New Roman"/>
              </a:rPr>
              <a:t>Project: Bank Marketing (Campaign)</a:t>
            </a:r>
            <a:endParaRPr>
              <a:solidFill>
                <a:schemeClr val="accen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accent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accent1"/>
                </a:solidFill>
                <a:latin typeface="Times New Roman"/>
                <a:ea typeface="Times New Roman"/>
                <a:cs typeface="Times New Roman"/>
                <a:sym typeface="Times New Roman"/>
              </a:rPr>
              <a:t>Data Glacier Virtual Internship</a:t>
            </a:r>
            <a:endParaRPr>
              <a:solidFill>
                <a:schemeClr val="accen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accent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accent1"/>
                </a:solidFill>
                <a:latin typeface="Times New Roman"/>
                <a:ea typeface="Times New Roman"/>
                <a:cs typeface="Times New Roman"/>
                <a:sym typeface="Times New Roman"/>
              </a:rPr>
              <a:t>July 16 2024</a:t>
            </a:r>
            <a:endParaRPr>
              <a:solidFill>
                <a:schemeClr val="accen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accen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Part 7: Proportions of subscribers vs. campaign</a:t>
            </a:r>
            <a:endParaRPr/>
          </a:p>
        </p:txBody>
      </p:sp>
      <p:sp>
        <p:nvSpPr>
          <p:cNvPr id="148" name="Google Shape;148;p22"/>
          <p:cNvSpPr txBox="1"/>
          <p:nvPr>
            <p:ph idx="1" type="body"/>
          </p:nvPr>
        </p:nvSpPr>
        <p:spPr>
          <a:xfrm>
            <a:off x="4572000" y="2078875"/>
            <a:ext cx="4203900" cy="2512800"/>
          </a:xfrm>
          <a:prstGeom prst="rect">
            <a:avLst/>
          </a:prstGeom>
        </p:spPr>
        <p:txBody>
          <a:bodyPr anchorCtr="0" anchor="t" bIns="91425" lIns="91425" spcFirstLastPara="1" rIns="91425" wrap="square" tIns="91425">
            <a:noAutofit/>
          </a:bodyPr>
          <a:lstStyle/>
          <a:p>
            <a:pPr indent="-292100" lvl="0" marL="457200" rtl="0" algn="l">
              <a:spcBef>
                <a:spcPts val="1200"/>
              </a:spcBef>
              <a:spcAft>
                <a:spcPts val="0"/>
              </a:spcAft>
              <a:buClr>
                <a:srgbClr val="000000"/>
              </a:buClr>
              <a:buSzPts val="1000"/>
              <a:buFont typeface="Times New Roman"/>
              <a:buChar char="●"/>
            </a:pPr>
            <a:r>
              <a:rPr lang="en" sz="1000">
                <a:solidFill>
                  <a:srgbClr val="000000"/>
                </a:solidFill>
                <a:latin typeface="Times New Roman"/>
                <a:ea typeface="Times New Roman"/>
                <a:cs typeface="Times New Roman"/>
                <a:sym typeface="Times New Roman"/>
              </a:rPr>
              <a:t>This is a bar plot where each bar is the proportion of subscribers for the corresponding number of contacts in the current campaign.</a:t>
            </a:r>
            <a:endParaRPr sz="1000">
              <a:solidFill>
                <a:srgbClr val="000000"/>
              </a:solidFill>
              <a:latin typeface="Times New Roman"/>
              <a:ea typeface="Times New Roman"/>
              <a:cs typeface="Times New Roman"/>
              <a:sym typeface="Times New Roman"/>
            </a:endParaRPr>
          </a:p>
          <a:p>
            <a:pPr indent="-292100" lvl="0" marL="457200" rtl="0" algn="l">
              <a:spcBef>
                <a:spcPts val="0"/>
              </a:spcBef>
              <a:spcAft>
                <a:spcPts val="0"/>
              </a:spcAft>
              <a:buClr>
                <a:srgbClr val="000000"/>
              </a:buClr>
              <a:buSzPts val="1000"/>
              <a:buFont typeface="Times New Roman"/>
              <a:buChar char="●"/>
            </a:pPr>
            <a:r>
              <a:rPr lang="en" sz="1000">
                <a:solidFill>
                  <a:srgbClr val="000000"/>
                </a:solidFill>
                <a:latin typeface="Times New Roman"/>
                <a:ea typeface="Times New Roman"/>
                <a:cs typeface="Times New Roman"/>
                <a:sym typeface="Times New Roman"/>
              </a:rPr>
              <a:t>The first contact leads to the most success compared to any other contact level. The second contact and thereafter have less individual success because the client is less likely to subscribe in a later contact when they already know about the product from a previous contact.</a:t>
            </a:r>
            <a:endParaRPr sz="1000">
              <a:solidFill>
                <a:srgbClr val="000000"/>
              </a:solidFill>
              <a:latin typeface="Times New Roman"/>
              <a:ea typeface="Times New Roman"/>
              <a:cs typeface="Times New Roman"/>
              <a:sym typeface="Times New Roman"/>
            </a:endParaRPr>
          </a:p>
          <a:p>
            <a:pPr indent="-292100" lvl="0" marL="457200" rtl="0" algn="l">
              <a:spcBef>
                <a:spcPts val="0"/>
              </a:spcBef>
              <a:spcAft>
                <a:spcPts val="0"/>
              </a:spcAft>
              <a:buClr>
                <a:srgbClr val="000000"/>
              </a:buClr>
              <a:buSzPts val="1000"/>
              <a:buFont typeface="Times New Roman"/>
              <a:buChar char="●"/>
            </a:pPr>
            <a:r>
              <a:rPr lang="en" sz="1000">
                <a:solidFill>
                  <a:srgbClr val="000000"/>
                </a:solidFill>
                <a:latin typeface="Times New Roman"/>
                <a:ea typeface="Times New Roman"/>
                <a:cs typeface="Times New Roman"/>
                <a:sym typeface="Times New Roman"/>
              </a:rPr>
              <a:t>On the other hand, it is possible that the client did not make a decision yet but has expressed interest </a:t>
            </a:r>
            <a:r>
              <a:rPr lang="en" sz="1000">
                <a:solidFill>
                  <a:srgbClr val="000000"/>
                </a:solidFill>
                <a:latin typeface="Times New Roman"/>
                <a:ea typeface="Times New Roman"/>
                <a:cs typeface="Times New Roman"/>
                <a:sym typeface="Times New Roman"/>
              </a:rPr>
              <a:t>requiring further conversation.</a:t>
            </a:r>
            <a:endParaRPr sz="1000">
              <a:solidFill>
                <a:srgbClr val="000000"/>
              </a:solidFill>
              <a:latin typeface="Times New Roman"/>
              <a:ea typeface="Times New Roman"/>
              <a:cs typeface="Times New Roman"/>
              <a:sym typeface="Times New Roman"/>
            </a:endParaRPr>
          </a:p>
          <a:p>
            <a:pPr indent="-292100" lvl="0" marL="457200" rtl="0" algn="l">
              <a:spcBef>
                <a:spcPts val="0"/>
              </a:spcBef>
              <a:spcAft>
                <a:spcPts val="0"/>
              </a:spcAft>
              <a:buClr>
                <a:srgbClr val="000000"/>
              </a:buClr>
              <a:buSzPts val="1000"/>
              <a:buFont typeface="Times New Roman"/>
              <a:buChar char="●"/>
            </a:pPr>
            <a:r>
              <a:rPr lang="en" sz="1000">
                <a:solidFill>
                  <a:srgbClr val="000000"/>
                </a:solidFill>
                <a:latin typeface="Times New Roman"/>
                <a:ea typeface="Times New Roman"/>
                <a:cs typeface="Times New Roman"/>
                <a:sym typeface="Times New Roman"/>
              </a:rPr>
              <a:t>Calling again and again still leads to more customers buying the product, but we recommend focusing on contacting those who have not been contacted for the current campaign and those that have expressed interest that require more than one contact.</a:t>
            </a:r>
            <a:endParaRPr sz="1000">
              <a:solidFill>
                <a:srgbClr val="000000"/>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sz="1000">
              <a:solidFill>
                <a:srgbClr val="000000"/>
              </a:solidFill>
              <a:latin typeface="Times New Roman"/>
              <a:ea typeface="Times New Roman"/>
              <a:cs typeface="Times New Roman"/>
              <a:sym typeface="Times New Roman"/>
            </a:endParaRPr>
          </a:p>
        </p:txBody>
      </p:sp>
      <p:pic>
        <p:nvPicPr>
          <p:cNvPr id="149" name="Google Shape;149;p22"/>
          <p:cNvPicPr preferRelativeResize="0"/>
          <p:nvPr/>
        </p:nvPicPr>
        <p:blipFill>
          <a:blip r:embed="rId3">
            <a:alphaModFix/>
          </a:blip>
          <a:stretch>
            <a:fillRect/>
          </a:stretch>
        </p:blipFill>
        <p:spPr>
          <a:xfrm>
            <a:off x="592200" y="1853850"/>
            <a:ext cx="3979800" cy="2984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solidFill>
                  <a:srgbClr val="000000"/>
                </a:solidFill>
                <a:latin typeface="Times New Roman"/>
                <a:ea typeface="Times New Roman"/>
                <a:cs typeface="Times New Roman"/>
                <a:sym typeface="Times New Roman"/>
              </a:rPr>
              <a:t>Part 8: Month vs. Term Deposit Subscription(y)</a:t>
            </a:r>
            <a:endParaRPr sz="23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2300">
              <a:latin typeface="Times New Roman"/>
              <a:ea typeface="Times New Roman"/>
              <a:cs typeface="Times New Roman"/>
              <a:sym typeface="Times New Roman"/>
            </a:endParaRPr>
          </a:p>
        </p:txBody>
      </p:sp>
      <p:pic>
        <p:nvPicPr>
          <p:cNvPr id="155" name="Google Shape;155;p23"/>
          <p:cNvPicPr preferRelativeResize="0"/>
          <p:nvPr/>
        </p:nvPicPr>
        <p:blipFill>
          <a:blip r:embed="rId3">
            <a:alphaModFix/>
          </a:blip>
          <a:stretch>
            <a:fillRect/>
          </a:stretch>
        </p:blipFill>
        <p:spPr>
          <a:xfrm>
            <a:off x="421325" y="1998326"/>
            <a:ext cx="4150676" cy="2618543"/>
          </a:xfrm>
          <a:prstGeom prst="rect">
            <a:avLst/>
          </a:prstGeom>
          <a:noFill/>
          <a:ln>
            <a:noFill/>
          </a:ln>
        </p:spPr>
      </p:pic>
      <p:sp>
        <p:nvSpPr>
          <p:cNvPr id="156" name="Google Shape;156;p23"/>
          <p:cNvSpPr txBox="1"/>
          <p:nvPr/>
        </p:nvSpPr>
        <p:spPr>
          <a:xfrm>
            <a:off x="4826100" y="2310025"/>
            <a:ext cx="3807300" cy="21846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The month of May has the highest number of contacts but lowest subscription rate.</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Reconsider the campaign timing.</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Try to shift the campaign to June, July, August and other months which have higher purchase rates.</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Analyze other months for the Campaign.</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p>
          <a:p>
            <a:pPr indent="0" lvl="0" marL="0" rtl="0" algn="l">
              <a:spcBef>
                <a:spcPts val="0"/>
              </a:spcBef>
              <a:spcAft>
                <a:spcPts val="0"/>
              </a:spcAft>
              <a:buNone/>
            </a:pPr>
            <a:r>
              <a:t/>
            </a:r>
            <a:endParaRPr sz="1200">
              <a:solidFill>
                <a:schemeClr val="accen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solidFill>
                  <a:srgbClr val="000000"/>
                </a:solidFill>
                <a:latin typeface="Times New Roman"/>
                <a:ea typeface="Times New Roman"/>
                <a:cs typeface="Times New Roman"/>
                <a:sym typeface="Times New Roman"/>
              </a:rPr>
              <a:t>Part 9: Age vs. Term Deposit Subscription(y)</a:t>
            </a:r>
            <a:endParaRPr sz="23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2300"/>
          </a:p>
        </p:txBody>
      </p:sp>
      <p:sp>
        <p:nvSpPr>
          <p:cNvPr id="162" name="Google Shape;162;p24"/>
          <p:cNvSpPr txBox="1"/>
          <p:nvPr>
            <p:ph idx="1" type="body"/>
          </p:nvPr>
        </p:nvSpPr>
        <p:spPr>
          <a:xfrm>
            <a:off x="729450" y="1962225"/>
            <a:ext cx="7688700" cy="294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3" name="Google Shape;163;p24"/>
          <p:cNvPicPr preferRelativeResize="0"/>
          <p:nvPr/>
        </p:nvPicPr>
        <p:blipFill>
          <a:blip r:embed="rId3">
            <a:alphaModFix/>
          </a:blip>
          <a:stretch>
            <a:fillRect/>
          </a:stretch>
        </p:blipFill>
        <p:spPr>
          <a:xfrm>
            <a:off x="729450" y="2078875"/>
            <a:ext cx="3589125" cy="2771902"/>
          </a:xfrm>
          <a:prstGeom prst="rect">
            <a:avLst/>
          </a:prstGeom>
          <a:noFill/>
          <a:ln>
            <a:noFill/>
          </a:ln>
        </p:spPr>
      </p:pic>
      <p:sp>
        <p:nvSpPr>
          <p:cNvPr id="164" name="Google Shape;164;p24"/>
          <p:cNvSpPr txBox="1"/>
          <p:nvPr/>
        </p:nvSpPr>
        <p:spPr>
          <a:xfrm>
            <a:off x="4371425" y="2135875"/>
            <a:ext cx="3033000" cy="74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t>Primary Insights:</a:t>
            </a:r>
            <a:endParaRPr b="1" sz="1200"/>
          </a:p>
          <a:p>
            <a:pPr indent="0" lvl="0" marL="0" rtl="0" algn="l">
              <a:lnSpc>
                <a:spcPct val="115000"/>
              </a:lnSpc>
              <a:spcBef>
                <a:spcPts val="0"/>
              </a:spcBef>
              <a:spcAft>
                <a:spcPts val="0"/>
              </a:spcAft>
              <a:buNone/>
            </a:pPr>
            <a:r>
              <a:t/>
            </a:r>
            <a:endParaRPr b="1" sz="1200"/>
          </a:p>
          <a:p>
            <a:pPr indent="-292100" lvl="0" marL="457200" rtl="0" algn="l">
              <a:lnSpc>
                <a:spcPct val="115000"/>
              </a:lnSpc>
              <a:spcBef>
                <a:spcPts val="0"/>
              </a:spcBef>
              <a:spcAft>
                <a:spcPts val="0"/>
              </a:spcAft>
              <a:buSzPts val="1000"/>
              <a:buChar char="●"/>
            </a:pPr>
            <a:r>
              <a:rPr b="1" lang="en" sz="1000"/>
              <a:t>Highest Subscribers:</a:t>
            </a:r>
            <a:r>
              <a:rPr lang="en" sz="1000"/>
              <a:t> Ages 31-40</a:t>
            </a:r>
            <a:endParaRPr sz="1000"/>
          </a:p>
          <a:p>
            <a:pPr indent="-292100" lvl="0" marL="457200" rtl="0" algn="l">
              <a:lnSpc>
                <a:spcPct val="115000"/>
              </a:lnSpc>
              <a:spcBef>
                <a:spcPts val="0"/>
              </a:spcBef>
              <a:spcAft>
                <a:spcPts val="0"/>
              </a:spcAft>
              <a:buSzPts val="1000"/>
              <a:buChar char="●"/>
            </a:pPr>
            <a:r>
              <a:rPr b="1" lang="en" sz="1000"/>
              <a:t>Lowest Subscribers:</a:t>
            </a:r>
            <a:r>
              <a:rPr lang="en" sz="1000"/>
              <a:t> Ages 61+</a:t>
            </a:r>
            <a:endParaRPr sz="1000"/>
          </a:p>
          <a:p>
            <a:pPr indent="0" lvl="0" marL="0" rtl="0" algn="l">
              <a:spcBef>
                <a:spcPts val="0"/>
              </a:spcBef>
              <a:spcAft>
                <a:spcPts val="0"/>
              </a:spcAft>
              <a:buNone/>
            </a:pPr>
            <a:r>
              <a:t/>
            </a:r>
            <a:endParaRPr sz="1000">
              <a:solidFill>
                <a:schemeClr val="accent1"/>
              </a:solidFill>
              <a:latin typeface="Lato"/>
              <a:ea typeface="Lato"/>
              <a:cs typeface="Lato"/>
              <a:sym typeface="Lato"/>
            </a:endParaRPr>
          </a:p>
        </p:txBody>
      </p:sp>
      <p:sp>
        <p:nvSpPr>
          <p:cNvPr id="165" name="Google Shape;165;p24"/>
          <p:cNvSpPr txBox="1"/>
          <p:nvPr/>
        </p:nvSpPr>
        <p:spPr>
          <a:xfrm>
            <a:off x="4371425" y="3160400"/>
            <a:ext cx="2592000" cy="215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t>Statistical Findings:</a:t>
            </a:r>
            <a:endParaRPr b="1" sz="1200"/>
          </a:p>
          <a:p>
            <a:pPr indent="0" lvl="0" marL="0" rtl="0" algn="l">
              <a:lnSpc>
                <a:spcPct val="115000"/>
              </a:lnSpc>
              <a:spcBef>
                <a:spcPts val="0"/>
              </a:spcBef>
              <a:spcAft>
                <a:spcPts val="0"/>
              </a:spcAft>
              <a:buNone/>
            </a:pPr>
            <a:r>
              <a:t/>
            </a:r>
            <a:endParaRPr b="1" sz="1200"/>
          </a:p>
          <a:p>
            <a:pPr indent="0" lvl="0" marL="0" rtl="0" algn="l">
              <a:lnSpc>
                <a:spcPct val="115000"/>
              </a:lnSpc>
              <a:spcBef>
                <a:spcPts val="0"/>
              </a:spcBef>
              <a:spcAft>
                <a:spcPts val="0"/>
              </a:spcAft>
              <a:buNone/>
            </a:pPr>
            <a:r>
              <a:rPr b="1" lang="en" sz="1000"/>
              <a:t>Chi-square Test:</a:t>
            </a:r>
            <a:endParaRPr b="1" sz="1000"/>
          </a:p>
          <a:p>
            <a:pPr indent="-292100" lvl="0" marL="457200" rtl="0" algn="l">
              <a:lnSpc>
                <a:spcPct val="115000"/>
              </a:lnSpc>
              <a:spcBef>
                <a:spcPts val="0"/>
              </a:spcBef>
              <a:spcAft>
                <a:spcPts val="0"/>
              </a:spcAft>
              <a:buSzPts val="1000"/>
              <a:buChar char="●"/>
            </a:pPr>
            <a:r>
              <a:rPr b="1" lang="en" sz="1000"/>
              <a:t>Value:</a:t>
            </a:r>
            <a:r>
              <a:rPr lang="en" sz="1000"/>
              <a:t> 664.315</a:t>
            </a:r>
            <a:endParaRPr sz="1000"/>
          </a:p>
          <a:p>
            <a:pPr indent="-292100" lvl="0" marL="457200" rtl="0" algn="l">
              <a:lnSpc>
                <a:spcPct val="115000"/>
              </a:lnSpc>
              <a:spcBef>
                <a:spcPts val="0"/>
              </a:spcBef>
              <a:spcAft>
                <a:spcPts val="0"/>
              </a:spcAft>
              <a:buSzPts val="1000"/>
              <a:buChar char="●"/>
            </a:pPr>
            <a:r>
              <a:rPr b="1" lang="en" sz="1000"/>
              <a:t>Significance:</a:t>
            </a:r>
            <a:r>
              <a:rPr lang="en" sz="1000"/>
              <a:t> p &lt; 0.05</a:t>
            </a:r>
            <a:endParaRPr sz="1000"/>
          </a:p>
          <a:p>
            <a:pPr indent="-292100" lvl="0" marL="457200" rtl="0" algn="l">
              <a:lnSpc>
                <a:spcPct val="115000"/>
              </a:lnSpc>
              <a:spcBef>
                <a:spcPts val="0"/>
              </a:spcBef>
              <a:spcAft>
                <a:spcPts val="0"/>
              </a:spcAft>
              <a:buSzPts val="1000"/>
              <a:buChar char="●"/>
            </a:pPr>
            <a:r>
              <a:rPr lang="en" sz="1000"/>
              <a:t>Indicates subscription rates vary significantly between age groups.</a:t>
            </a:r>
            <a:endParaRPr sz="1000"/>
          </a:p>
          <a:p>
            <a:pPr indent="0" lvl="0" marL="12700" rtl="0" algn="l">
              <a:lnSpc>
                <a:spcPct val="115000"/>
              </a:lnSpc>
              <a:spcBef>
                <a:spcPts val="0"/>
              </a:spcBef>
              <a:spcAft>
                <a:spcPts val="0"/>
              </a:spcAft>
              <a:buNone/>
            </a:pPr>
            <a:r>
              <a:t/>
            </a:r>
            <a:endParaRPr sz="1000"/>
          </a:p>
          <a:p>
            <a:pPr indent="0" lvl="0" marL="12700" rtl="0" algn="l">
              <a:lnSpc>
                <a:spcPct val="115000"/>
              </a:lnSpc>
              <a:spcBef>
                <a:spcPts val="0"/>
              </a:spcBef>
              <a:spcAft>
                <a:spcPts val="0"/>
              </a:spcAft>
              <a:buNone/>
            </a:pPr>
            <a:r>
              <a:t/>
            </a:r>
            <a:endParaRPr sz="1000"/>
          </a:p>
          <a:p>
            <a:pPr indent="0" lvl="0" marL="0" rtl="0" algn="l">
              <a:spcBef>
                <a:spcPts val="0"/>
              </a:spcBef>
              <a:spcAft>
                <a:spcPts val="0"/>
              </a:spcAft>
              <a:buNone/>
            </a:pPr>
            <a:r>
              <a:t/>
            </a:r>
            <a:endParaRPr sz="1000">
              <a:solidFill>
                <a:schemeClr val="accent1"/>
              </a:solidFill>
              <a:latin typeface="Lato"/>
              <a:ea typeface="Lato"/>
              <a:cs typeface="Lato"/>
              <a:sym typeface="Lato"/>
            </a:endParaRPr>
          </a:p>
        </p:txBody>
      </p:sp>
      <p:sp>
        <p:nvSpPr>
          <p:cNvPr id="166" name="Google Shape;166;p24"/>
          <p:cNvSpPr txBox="1"/>
          <p:nvPr/>
        </p:nvSpPr>
        <p:spPr>
          <a:xfrm>
            <a:off x="914175" y="4727775"/>
            <a:ext cx="3404400" cy="3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accen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300">
                <a:solidFill>
                  <a:srgbClr val="000000"/>
                </a:solidFill>
                <a:latin typeface="Times New Roman"/>
                <a:ea typeface="Times New Roman"/>
                <a:cs typeface="Times New Roman"/>
                <a:sym typeface="Times New Roman"/>
              </a:rPr>
              <a:t>Part 9 (continued)</a:t>
            </a:r>
            <a:endParaRPr/>
          </a:p>
        </p:txBody>
      </p:sp>
      <p:sp>
        <p:nvSpPr>
          <p:cNvPr id="172" name="Google Shape;172;p25"/>
          <p:cNvSpPr txBox="1"/>
          <p:nvPr>
            <p:ph idx="1" type="body"/>
          </p:nvPr>
        </p:nvSpPr>
        <p:spPr>
          <a:xfrm>
            <a:off x="729450" y="1853850"/>
            <a:ext cx="6494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00"/>
                </a:solidFill>
                <a:latin typeface="Times New Roman"/>
                <a:ea typeface="Times New Roman"/>
                <a:cs typeface="Times New Roman"/>
                <a:sym typeface="Times New Roman"/>
              </a:rPr>
              <a:t>Detailed Analysis:</a:t>
            </a:r>
            <a:endParaRPr b="1"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1000">
                <a:solidFill>
                  <a:srgbClr val="000000"/>
                </a:solidFill>
                <a:latin typeface="Times New Roman"/>
                <a:ea typeface="Times New Roman"/>
                <a:cs typeface="Times New Roman"/>
                <a:sym typeface="Times New Roman"/>
              </a:rPr>
              <a:t>Positive Residuals:</a:t>
            </a:r>
            <a:endParaRPr b="1" sz="1000">
              <a:solidFill>
                <a:srgbClr val="000000"/>
              </a:solidFill>
              <a:latin typeface="Times New Roman"/>
              <a:ea typeface="Times New Roman"/>
              <a:cs typeface="Times New Roman"/>
              <a:sym typeface="Times New Roman"/>
            </a:endParaRPr>
          </a:p>
          <a:p>
            <a:pPr indent="-292100" lvl="0" marL="457200" rtl="0" algn="l">
              <a:spcBef>
                <a:spcPts val="0"/>
              </a:spcBef>
              <a:spcAft>
                <a:spcPts val="0"/>
              </a:spcAft>
              <a:buClr>
                <a:srgbClr val="000000"/>
              </a:buClr>
              <a:buSzPts val="1000"/>
              <a:buFont typeface="Times New Roman"/>
              <a:buChar char="●"/>
            </a:pPr>
            <a:r>
              <a:rPr b="1" lang="en" sz="1000">
                <a:solidFill>
                  <a:srgbClr val="000000"/>
                </a:solidFill>
                <a:latin typeface="Times New Roman"/>
                <a:ea typeface="Times New Roman"/>
                <a:cs typeface="Times New Roman"/>
                <a:sym typeface="Times New Roman"/>
              </a:rPr>
              <a:t>Ages 18-30 and 61+</a:t>
            </a:r>
            <a:r>
              <a:rPr lang="en" sz="1000">
                <a:solidFill>
                  <a:srgbClr val="000000"/>
                </a:solidFill>
                <a:latin typeface="Times New Roman"/>
                <a:ea typeface="Times New Roman"/>
                <a:cs typeface="Times New Roman"/>
                <a:sym typeface="Times New Roman"/>
              </a:rPr>
              <a:t> Higher-than-expected subscription rate</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1000">
                <a:solidFill>
                  <a:srgbClr val="000000"/>
                </a:solidFill>
                <a:latin typeface="Times New Roman"/>
                <a:ea typeface="Times New Roman"/>
                <a:cs typeface="Times New Roman"/>
                <a:sym typeface="Times New Roman"/>
              </a:rPr>
              <a:t>Neutral Residuals:</a:t>
            </a:r>
            <a:endParaRPr b="1" sz="1000">
              <a:solidFill>
                <a:srgbClr val="000000"/>
              </a:solidFill>
              <a:latin typeface="Times New Roman"/>
              <a:ea typeface="Times New Roman"/>
              <a:cs typeface="Times New Roman"/>
              <a:sym typeface="Times New Roman"/>
            </a:endParaRPr>
          </a:p>
          <a:p>
            <a:pPr indent="-292100" lvl="0" marL="457200" rtl="0" algn="l">
              <a:spcBef>
                <a:spcPts val="0"/>
              </a:spcBef>
              <a:spcAft>
                <a:spcPts val="0"/>
              </a:spcAft>
              <a:buClr>
                <a:srgbClr val="000000"/>
              </a:buClr>
              <a:buSzPts val="1000"/>
              <a:buFont typeface="Times New Roman"/>
              <a:buChar char="●"/>
            </a:pPr>
            <a:r>
              <a:rPr b="1" lang="en" sz="1000">
                <a:solidFill>
                  <a:srgbClr val="000000"/>
                </a:solidFill>
                <a:latin typeface="Times New Roman"/>
                <a:ea typeface="Times New Roman"/>
                <a:cs typeface="Times New Roman"/>
                <a:sym typeface="Times New Roman"/>
              </a:rPr>
              <a:t>Ages 31-40 and 51-60:</a:t>
            </a:r>
            <a:r>
              <a:rPr lang="en" sz="1000">
                <a:solidFill>
                  <a:srgbClr val="000000"/>
                </a:solidFill>
                <a:latin typeface="Times New Roman"/>
                <a:ea typeface="Times New Roman"/>
                <a:cs typeface="Times New Roman"/>
                <a:sym typeface="Times New Roman"/>
              </a:rPr>
              <a:t> Subscription rate similar to expectations</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1000">
                <a:solidFill>
                  <a:srgbClr val="000000"/>
                </a:solidFill>
                <a:latin typeface="Times New Roman"/>
                <a:ea typeface="Times New Roman"/>
                <a:cs typeface="Times New Roman"/>
                <a:sym typeface="Times New Roman"/>
              </a:rPr>
              <a:t>Negative Residuals:</a:t>
            </a:r>
            <a:endParaRPr b="1" sz="1000">
              <a:solidFill>
                <a:srgbClr val="000000"/>
              </a:solidFill>
              <a:latin typeface="Times New Roman"/>
              <a:ea typeface="Times New Roman"/>
              <a:cs typeface="Times New Roman"/>
              <a:sym typeface="Times New Roman"/>
            </a:endParaRPr>
          </a:p>
          <a:p>
            <a:pPr indent="-292100" lvl="0" marL="457200" rtl="0" algn="l">
              <a:spcBef>
                <a:spcPts val="0"/>
              </a:spcBef>
              <a:spcAft>
                <a:spcPts val="0"/>
              </a:spcAft>
              <a:buClr>
                <a:srgbClr val="000000"/>
              </a:buClr>
              <a:buSzPts val="1000"/>
              <a:buFont typeface="Times New Roman"/>
              <a:buChar char="●"/>
            </a:pPr>
            <a:r>
              <a:rPr b="1" lang="en" sz="1000">
                <a:solidFill>
                  <a:srgbClr val="000000"/>
                </a:solidFill>
                <a:latin typeface="Times New Roman"/>
                <a:ea typeface="Times New Roman"/>
                <a:cs typeface="Times New Roman"/>
                <a:sym typeface="Times New Roman"/>
              </a:rPr>
              <a:t>Ages 41-50:</a:t>
            </a:r>
            <a:r>
              <a:rPr lang="en" sz="1000">
                <a:solidFill>
                  <a:srgbClr val="000000"/>
                </a:solidFill>
                <a:latin typeface="Times New Roman"/>
                <a:ea typeface="Times New Roman"/>
                <a:cs typeface="Times New Roman"/>
                <a:sym typeface="Times New Roman"/>
              </a:rPr>
              <a:t> Lower-than-expected subscription rate</a:t>
            </a:r>
            <a:endParaRPr sz="1000">
              <a:solidFill>
                <a:srgbClr val="000000"/>
              </a:solidFill>
              <a:latin typeface="Times New Roman"/>
              <a:ea typeface="Times New Roman"/>
              <a:cs typeface="Times New Roman"/>
              <a:sym typeface="Times New Roman"/>
            </a:endParaRPr>
          </a:p>
          <a:p>
            <a:pPr indent="0" lvl="0" marL="12700" rtl="0" algn="l">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1200">
                <a:solidFill>
                  <a:srgbClr val="000000"/>
                </a:solidFill>
                <a:latin typeface="Times New Roman"/>
                <a:ea typeface="Times New Roman"/>
                <a:cs typeface="Times New Roman"/>
                <a:sym typeface="Times New Roman"/>
              </a:rPr>
              <a:t>Strategic Recommendations:</a:t>
            </a:r>
            <a:endParaRPr b="1"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1200">
              <a:solidFill>
                <a:srgbClr val="000000"/>
              </a:solidFill>
              <a:latin typeface="Times New Roman"/>
              <a:ea typeface="Times New Roman"/>
              <a:cs typeface="Times New Roman"/>
              <a:sym typeface="Times New Roman"/>
            </a:endParaRPr>
          </a:p>
          <a:p>
            <a:pPr indent="-292100" lvl="0" marL="457200" rtl="0" algn="l">
              <a:spcBef>
                <a:spcPts val="0"/>
              </a:spcBef>
              <a:spcAft>
                <a:spcPts val="0"/>
              </a:spcAft>
              <a:buClr>
                <a:srgbClr val="000000"/>
              </a:buClr>
              <a:buSzPts val="1000"/>
              <a:buFont typeface="Times New Roman"/>
              <a:buAutoNum type="arabicPeriod"/>
            </a:pPr>
            <a:r>
              <a:rPr b="1" lang="en" sz="1000">
                <a:solidFill>
                  <a:srgbClr val="000000"/>
                </a:solidFill>
                <a:latin typeface="Times New Roman"/>
                <a:ea typeface="Times New Roman"/>
                <a:cs typeface="Times New Roman"/>
                <a:sym typeface="Times New Roman"/>
              </a:rPr>
              <a:t>Continue</a:t>
            </a:r>
            <a:r>
              <a:rPr lang="en" sz="1000">
                <a:solidFill>
                  <a:srgbClr val="000000"/>
                </a:solidFill>
                <a:latin typeface="Times New Roman"/>
                <a:ea typeface="Times New Roman"/>
                <a:cs typeface="Times New Roman"/>
                <a:sym typeface="Times New Roman"/>
              </a:rPr>
              <a:t> existing marketing for ages 31-40 and 51-60.</a:t>
            </a:r>
            <a:endParaRPr sz="1000">
              <a:solidFill>
                <a:srgbClr val="000000"/>
              </a:solidFill>
              <a:latin typeface="Times New Roman"/>
              <a:ea typeface="Times New Roman"/>
              <a:cs typeface="Times New Roman"/>
              <a:sym typeface="Times New Roman"/>
            </a:endParaRPr>
          </a:p>
          <a:p>
            <a:pPr indent="-292100" lvl="0" marL="457200" rtl="0" algn="l">
              <a:spcBef>
                <a:spcPts val="0"/>
              </a:spcBef>
              <a:spcAft>
                <a:spcPts val="0"/>
              </a:spcAft>
              <a:buClr>
                <a:srgbClr val="000000"/>
              </a:buClr>
              <a:buSzPts val="1000"/>
              <a:buFont typeface="Times New Roman"/>
              <a:buAutoNum type="arabicPeriod"/>
            </a:pPr>
            <a:r>
              <a:rPr b="1" lang="en" sz="1000">
                <a:solidFill>
                  <a:srgbClr val="000000"/>
                </a:solidFill>
                <a:latin typeface="Times New Roman"/>
                <a:ea typeface="Times New Roman"/>
                <a:cs typeface="Times New Roman"/>
                <a:sym typeface="Times New Roman"/>
              </a:rPr>
              <a:t>Focus</a:t>
            </a:r>
            <a:r>
              <a:rPr lang="en" sz="1000">
                <a:solidFill>
                  <a:srgbClr val="000000"/>
                </a:solidFill>
                <a:latin typeface="Times New Roman"/>
                <a:ea typeface="Times New Roman"/>
                <a:cs typeface="Times New Roman"/>
                <a:sym typeface="Times New Roman"/>
              </a:rPr>
              <a:t> on financial awareness and inviting offerings for the ages 18-30.</a:t>
            </a:r>
            <a:endParaRPr sz="1000">
              <a:solidFill>
                <a:srgbClr val="000000"/>
              </a:solidFill>
              <a:latin typeface="Times New Roman"/>
              <a:ea typeface="Times New Roman"/>
              <a:cs typeface="Times New Roman"/>
              <a:sym typeface="Times New Roman"/>
            </a:endParaRPr>
          </a:p>
          <a:p>
            <a:pPr indent="-292100" lvl="0" marL="457200" rtl="0" algn="l">
              <a:spcBef>
                <a:spcPts val="0"/>
              </a:spcBef>
              <a:spcAft>
                <a:spcPts val="0"/>
              </a:spcAft>
              <a:buClr>
                <a:srgbClr val="000000"/>
              </a:buClr>
              <a:buSzPts val="1000"/>
              <a:buFont typeface="Times New Roman"/>
              <a:buAutoNum type="arabicPeriod"/>
            </a:pPr>
            <a:r>
              <a:rPr b="1" lang="en" sz="1000">
                <a:solidFill>
                  <a:srgbClr val="000000"/>
                </a:solidFill>
                <a:latin typeface="Times New Roman"/>
                <a:ea typeface="Times New Roman"/>
                <a:cs typeface="Times New Roman"/>
                <a:sym typeface="Times New Roman"/>
              </a:rPr>
              <a:t>Encourage</a:t>
            </a:r>
            <a:r>
              <a:rPr lang="en" sz="1000">
                <a:solidFill>
                  <a:srgbClr val="000000"/>
                </a:solidFill>
                <a:latin typeface="Times New Roman"/>
                <a:ea typeface="Times New Roman"/>
                <a:cs typeface="Times New Roman"/>
                <a:sym typeface="Times New Roman"/>
              </a:rPr>
              <a:t> safety and stability among those aged 61.</a:t>
            </a:r>
            <a:endParaRPr sz="1000">
              <a:solidFill>
                <a:srgbClr val="000000"/>
              </a:solidFill>
              <a:latin typeface="Times New Roman"/>
              <a:ea typeface="Times New Roman"/>
              <a:cs typeface="Times New Roman"/>
              <a:sym typeface="Times New Roman"/>
            </a:endParaRPr>
          </a:p>
          <a:p>
            <a:pPr indent="-292100" lvl="0" marL="457200" rtl="0" algn="l">
              <a:spcBef>
                <a:spcPts val="0"/>
              </a:spcBef>
              <a:spcAft>
                <a:spcPts val="0"/>
              </a:spcAft>
              <a:buClr>
                <a:srgbClr val="000000"/>
              </a:buClr>
              <a:buSzPts val="1000"/>
              <a:buFont typeface="Times New Roman"/>
              <a:buAutoNum type="arabicPeriod"/>
            </a:pPr>
            <a:r>
              <a:rPr b="1" lang="en" sz="1000">
                <a:solidFill>
                  <a:srgbClr val="000000"/>
                </a:solidFill>
                <a:latin typeface="Times New Roman"/>
                <a:ea typeface="Times New Roman"/>
                <a:cs typeface="Times New Roman"/>
                <a:sym typeface="Times New Roman"/>
              </a:rPr>
              <a:t>Investigate</a:t>
            </a:r>
            <a:r>
              <a:rPr lang="en" sz="1000">
                <a:solidFill>
                  <a:srgbClr val="000000"/>
                </a:solidFill>
                <a:latin typeface="Times New Roman"/>
                <a:ea typeface="Times New Roman"/>
                <a:cs typeface="Times New Roman"/>
                <a:sym typeface="Times New Roman"/>
              </a:rPr>
              <a:t> and address barriers for ages 41-50.</a:t>
            </a:r>
            <a:endParaRPr sz="1000">
              <a:solidFill>
                <a:srgbClr val="000000"/>
              </a:solidFill>
              <a:latin typeface="Times New Roman"/>
              <a:ea typeface="Times New Roman"/>
              <a:cs typeface="Times New Roman"/>
              <a:sym typeface="Times New Roman"/>
            </a:endParaRPr>
          </a:p>
          <a:p>
            <a:pPr indent="0" lvl="0" marL="12700" rtl="0" algn="l">
              <a:spcBef>
                <a:spcPts val="0"/>
              </a:spcBef>
              <a:spcAft>
                <a:spcPts val="0"/>
              </a:spcAft>
              <a:buNone/>
            </a:pPr>
            <a:r>
              <a:t/>
            </a:r>
            <a:endParaRPr sz="1000">
              <a:solidFill>
                <a:srgbClr val="000000"/>
              </a:solidFill>
              <a:latin typeface="Times New Roman"/>
              <a:ea typeface="Times New Roman"/>
              <a:cs typeface="Times New Roman"/>
              <a:sym typeface="Times New Roman"/>
            </a:endParaRPr>
          </a:p>
        </p:txBody>
      </p:sp>
      <p:pic>
        <p:nvPicPr>
          <p:cNvPr id="173" name="Google Shape;173;p25"/>
          <p:cNvPicPr preferRelativeResize="0"/>
          <p:nvPr/>
        </p:nvPicPr>
        <p:blipFill>
          <a:blip r:embed="rId3">
            <a:alphaModFix/>
          </a:blip>
          <a:stretch>
            <a:fillRect/>
          </a:stretch>
        </p:blipFill>
        <p:spPr>
          <a:xfrm>
            <a:off x="4867625" y="1853850"/>
            <a:ext cx="3306610" cy="29753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727650" y="1299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Recommended Models</a:t>
            </a:r>
            <a:endParaRPr/>
          </a:p>
        </p:txBody>
      </p:sp>
      <p:sp>
        <p:nvSpPr>
          <p:cNvPr id="179" name="Google Shape;179;p26"/>
          <p:cNvSpPr txBox="1"/>
          <p:nvPr/>
        </p:nvSpPr>
        <p:spPr>
          <a:xfrm>
            <a:off x="729450" y="2056775"/>
            <a:ext cx="8267400" cy="229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200">
                <a:latin typeface="Times New Roman"/>
                <a:ea typeface="Times New Roman"/>
                <a:cs typeface="Times New Roman"/>
                <a:sym typeface="Times New Roman"/>
              </a:rPr>
              <a:t>Random Forest (bagging ensemble method):</a:t>
            </a:r>
            <a:endParaRPr b="1" sz="1200">
              <a:latin typeface="Times New Roman"/>
              <a:ea typeface="Times New Roman"/>
              <a:cs typeface="Times New Roman"/>
              <a:sym typeface="Times New Roman"/>
            </a:endParaRPr>
          </a:p>
          <a:p>
            <a:pPr indent="-292100" lvl="0" marL="457200" rtl="0" algn="l">
              <a:lnSpc>
                <a:spcPct val="115000"/>
              </a:lnSpc>
              <a:spcBef>
                <a:spcPts val="1200"/>
              </a:spcBef>
              <a:spcAft>
                <a:spcPts val="0"/>
              </a:spcAft>
              <a:buSzPts val="1000"/>
              <a:buFont typeface="Times New Roman"/>
              <a:buChar char="●"/>
            </a:pPr>
            <a:r>
              <a:rPr lang="en" sz="1000">
                <a:latin typeface="Times New Roman"/>
                <a:ea typeface="Times New Roman"/>
                <a:cs typeface="Times New Roman"/>
                <a:sym typeface="Times New Roman"/>
              </a:rPr>
              <a:t>Can handle class imbalance by adjusting class weights or using balanced class sampling. The target variable for our dataset (y) is highly imbalanced.</a:t>
            </a:r>
            <a:endParaRPr sz="10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Provides feature importance. In our EDA, there are a handful of features that seem to be less important. This was found with the tests done of many categorical variables. The random forest can allow us to remove features post build based on feature importance. If a feature is just producing noise, then the model can be rebuilt with those features removed.</a:t>
            </a:r>
            <a:endParaRPr sz="10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Less prone to overfitting and noise due to the averaging of multiple trees. There is a possibility of overfitting when a certain number of iterations are run for other classification methods.</a:t>
            </a:r>
            <a:endParaRPr sz="10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Can handle nonlinear data without need for feature transformation. This is critical because there are only a handful of linear relationships in our data. Random forests can accommodate that.</a:t>
            </a:r>
            <a:endParaRPr sz="10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Can work well with datasets that have a mix of numerical and categorical features with less preprocessing like scaling or one hot encoding. Our dataset is mixed with numeric and categorical features.</a:t>
            </a:r>
            <a:endParaRPr sz="10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nvSpPr>
        <p:spPr>
          <a:xfrm>
            <a:off x="541800" y="273750"/>
            <a:ext cx="8060400" cy="229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200">
                <a:latin typeface="Times New Roman"/>
                <a:ea typeface="Times New Roman"/>
                <a:cs typeface="Times New Roman"/>
                <a:sym typeface="Times New Roman"/>
              </a:rPr>
              <a:t>SVM (Support Vector Machine) (discriminative classifier):</a:t>
            </a:r>
            <a:endParaRPr b="1" sz="1200">
              <a:latin typeface="Times New Roman"/>
              <a:ea typeface="Times New Roman"/>
              <a:cs typeface="Times New Roman"/>
              <a:sym typeface="Times New Roman"/>
            </a:endParaRPr>
          </a:p>
          <a:p>
            <a:pPr indent="-292100" lvl="0" marL="457200" rtl="0" algn="l">
              <a:lnSpc>
                <a:spcPct val="115000"/>
              </a:lnSpc>
              <a:spcBef>
                <a:spcPts val="1200"/>
              </a:spcBef>
              <a:spcAft>
                <a:spcPts val="0"/>
              </a:spcAft>
              <a:buSzPts val="1000"/>
              <a:buFont typeface="Times New Roman"/>
              <a:buChar char="●"/>
            </a:pPr>
            <a:r>
              <a:rPr lang="en" sz="1000">
                <a:latin typeface="Times New Roman"/>
                <a:ea typeface="Times New Roman"/>
                <a:cs typeface="Times New Roman"/>
                <a:sym typeface="Times New Roman"/>
              </a:rPr>
              <a:t>Can work well with both linear and nonlinear relationships. This is good because there are only a handful of linear relationships in our data. SVM can use different kernel functions to make complex decision boundaries.</a:t>
            </a:r>
            <a:endParaRPr sz="10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Works well with high dimensional space. Data is high dimensional when there is high value to combining many features rather than just concerning the individual value of features. This is the case with our dataset.</a:t>
            </a:r>
            <a:endParaRPr sz="10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Robust to outliers. Our data has many outliers, and we can test with the removal or without the removal of those outliers with SVM. SVM is resilient to this because it has regularization parameters.</a:t>
            </a:r>
            <a:endParaRPr sz="10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Less overfitting. Our dataset seems to have a solid number of irrelevant or less relevant features that could produce a lot of noise with other models. SVM is resilient to this because it has regularization parameters.</a:t>
            </a:r>
            <a:endParaRPr sz="10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Most effective in small to medium sized datasets. Our dataset and number of features are considered medium.</a:t>
            </a:r>
            <a:endParaRPr sz="10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Well suited for binary classification tasks. That is our model type. This should improve performance. </a:t>
            </a:r>
            <a:endParaRPr sz="1000">
              <a:latin typeface="Times New Roman"/>
              <a:ea typeface="Times New Roman"/>
              <a:cs typeface="Times New Roman"/>
              <a:sym typeface="Times New Roman"/>
            </a:endParaRPr>
          </a:p>
        </p:txBody>
      </p:sp>
      <p:sp>
        <p:nvSpPr>
          <p:cNvPr id="185" name="Google Shape;185;p27"/>
          <p:cNvSpPr txBox="1"/>
          <p:nvPr/>
        </p:nvSpPr>
        <p:spPr>
          <a:xfrm>
            <a:off x="541800" y="2571750"/>
            <a:ext cx="8420400" cy="212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200">
                <a:latin typeface="Times New Roman"/>
                <a:ea typeface="Times New Roman"/>
                <a:cs typeface="Times New Roman"/>
                <a:sym typeface="Times New Roman"/>
              </a:rPr>
              <a:t>GBM (Gradient Boosting Machine) (ensemble model):</a:t>
            </a:r>
            <a:endParaRPr b="1" sz="1200">
              <a:latin typeface="Times New Roman"/>
              <a:ea typeface="Times New Roman"/>
              <a:cs typeface="Times New Roman"/>
              <a:sym typeface="Times New Roman"/>
            </a:endParaRPr>
          </a:p>
          <a:p>
            <a:pPr indent="-292100" lvl="0" marL="457200" rtl="0" algn="l">
              <a:lnSpc>
                <a:spcPct val="115000"/>
              </a:lnSpc>
              <a:spcBef>
                <a:spcPts val="1200"/>
              </a:spcBef>
              <a:spcAft>
                <a:spcPts val="0"/>
              </a:spcAft>
              <a:buSzPts val="1000"/>
              <a:buFont typeface="Times New Roman"/>
              <a:buChar char="●"/>
            </a:pPr>
            <a:r>
              <a:rPr lang="en" sz="1000">
                <a:latin typeface="Times New Roman"/>
                <a:ea typeface="Times New Roman"/>
                <a:cs typeface="Times New Roman"/>
                <a:sym typeface="Times New Roman"/>
              </a:rPr>
              <a:t>Our dataset has significant class imbalance within the target variable. This can be addressed by adjusting learning rates, using class weights, and employing boosting algorithms like AdaBoost or XGBoost.</a:t>
            </a:r>
            <a:endParaRPr sz="10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GBM calculates feature significance scores, which aid in identifying essential predictors and reducing noise from less significant information. This could improve model accuracy.</a:t>
            </a:r>
            <a:endParaRPr sz="10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This algorithm works by building sequential trees, where each tree corrects errors of the previous ones. This enables it to capture complex nonlinear relationships present in our dataset.</a:t>
            </a:r>
            <a:endParaRPr sz="10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The parameter tuning (nof trees, learning rate, depth) help to deal with different datatypes and structures more effectively. Our dataset has a combination of both numerical and categorical values. Hence, it would be ideal.</a:t>
            </a:r>
            <a:endParaRPr sz="10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However, careful parameter tuning is required to achieve a computationally inexpensive model.</a:t>
            </a:r>
            <a:endParaRPr sz="10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nvSpPr>
        <p:spPr>
          <a:xfrm>
            <a:off x="137700" y="616325"/>
            <a:ext cx="8868600" cy="179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200">
                <a:latin typeface="Times New Roman"/>
                <a:ea typeface="Times New Roman"/>
                <a:cs typeface="Times New Roman"/>
                <a:sym typeface="Times New Roman"/>
              </a:rPr>
              <a:t>Logistic Regression (linear model)</a:t>
            </a:r>
            <a:endParaRPr b="1" sz="1200">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sz="10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LR is a more clear and </a:t>
            </a:r>
            <a:r>
              <a:rPr lang="en" sz="1000">
                <a:latin typeface="Times New Roman"/>
                <a:ea typeface="Times New Roman"/>
                <a:cs typeface="Times New Roman"/>
                <a:sym typeface="Times New Roman"/>
              </a:rPr>
              <a:t>straightforward</a:t>
            </a:r>
            <a:r>
              <a:rPr lang="en" sz="1000">
                <a:latin typeface="Times New Roman"/>
                <a:ea typeface="Times New Roman"/>
                <a:cs typeface="Times New Roman"/>
                <a:sym typeface="Times New Roman"/>
              </a:rPr>
              <a:t> algorithm. The coefficients of this model that illustrate the impact of each feature on the probability of subscribing to term deposit, aid in understanding and transparency.</a:t>
            </a:r>
            <a:endParaRPr sz="10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LR is inherently designed for binary outcomes due to the logistic function's capability to model probabilities between two classes. This feature matches well with our requirements so it could be an appropriate choice.</a:t>
            </a:r>
            <a:endParaRPr sz="10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LR is computationally efficient, ideal for managing and processing the large number of records in the dataset, enabling quick iterations.</a:t>
            </a:r>
            <a:endParaRPr sz="10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LR can handle non-linearity in the predictor variables effect on the independent variables with the addition of interaction terms and applying transformations.</a:t>
            </a:r>
            <a:endParaRPr sz="10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LR is more robust to outliers than linear regression. This means tests can be done with and without the removal of outliers. </a:t>
            </a:r>
            <a:endParaRPr sz="1000">
              <a:latin typeface="Times New Roman"/>
              <a:ea typeface="Times New Roman"/>
              <a:cs typeface="Times New Roman"/>
              <a:sym typeface="Times New Roman"/>
            </a:endParaRPr>
          </a:p>
        </p:txBody>
      </p:sp>
      <p:sp>
        <p:nvSpPr>
          <p:cNvPr id="191" name="Google Shape;191;p28"/>
          <p:cNvSpPr txBox="1"/>
          <p:nvPr/>
        </p:nvSpPr>
        <p:spPr>
          <a:xfrm>
            <a:off x="589950" y="2521300"/>
            <a:ext cx="79641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100">
                <a:latin typeface="Times New Roman"/>
                <a:ea typeface="Times New Roman"/>
                <a:cs typeface="Times New Roman"/>
                <a:sym typeface="Times New Roman"/>
              </a:rPr>
              <a:t>Note: None of these models assume normality of the predictor variables which is a </a:t>
            </a:r>
            <a:r>
              <a:rPr lang="en" sz="1100">
                <a:latin typeface="Times New Roman"/>
                <a:ea typeface="Times New Roman"/>
                <a:cs typeface="Times New Roman"/>
                <a:sym typeface="Times New Roman"/>
              </a:rPr>
              <a:t>requirement</a:t>
            </a:r>
            <a:r>
              <a:rPr lang="en" sz="1100">
                <a:latin typeface="Times New Roman"/>
                <a:ea typeface="Times New Roman"/>
                <a:cs typeface="Times New Roman"/>
                <a:sym typeface="Times New Roman"/>
              </a:rPr>
              <a:t> since </a:t>
            </a:r>
            <a:r>
              <a:rPr lang="en" sz="1100">
                <a:latin typeface="Times New Roman"/>
                <a:ea typeface="Times New Roman"/>
                <a:cs typeface="Times New Roman"/>
                <a:sym typeface="Times New Roman"/>
              </a:rPr>
              <a:t>none</a:t>
            </a:r>
            <a:r>
              <a:rPr lang="en" sz="1100">
                <a:latin typeface="Times New Roman"/>
                <a:ea typeface="Times New Roman"/>
                <a:cs typeface="Times New Roman"/>
                <a:sym typeface="Times New Roman"/>
              </a:rPr>
              <a:t> of the predictor </a:t>
            </a:r>
            <a:r>
              <a:rPr lang="en" sz="1100">
                <a:latin typeface="Times New Roman"/>
                <a:ea typeface="Times New Roman"/>
                <a:cs typeface="Times New Roman"/>
                <a:sym typeface="Times New Roman"/>
              </a:rPr>
              <a:t>variables</a:t>
            </a:r>
            <a:r>
              <a:rPr lang="en" sz="1100">
                <a:latin typeface="Times New Roman"/>
                <a:ea typeface="Times New Roman"/>
                <a:cs typeface="Times New Roman"/>
                <a:sym typeface="Times New Roman"/>
              </a:rPr>
              <a:t> in our dataset are normal.</a:t>
            </a:r>
            <a:endParaRPr sz="11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ctrTitle"/>
          </p:nvPr>
        </p:nvSpPr>
        <p:spPr>
          <a:xfrm>
            <a:off x="727950" y="141050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graphicFrame>
        <p:nvGraphicFramePr>
          <p:cNvPr id="92" name="Google Shape;92;p14"/>
          <p:cNvGraphicFramePr/>
          <p:nvPr/>
        </p:nvGraphicFramePr>
        <p:xfrm>
          <a:off x="238125" y="697850"/>
          <a:ext cx="3000000" cy="3000000"/>
        </p:xfrm>
        <a:graphic>
          <a:graphicData uri="http://schemas.openxmlformats.org/drawingml/2006/table">
            <a:tbl>
              <a:tblPr>
                <a:noFill/>
                <a:tableStyleId>{7C906211-7971-42CF-A6E7-EAFA10299354}</a:tableStyleId>
              </a:tblPr>
              <a:tblGrid>
                <a:gridCol w="1943100"/>
                <a:gridCol w="2505075"/>
                <a:gridCol w="1162050"/>
                <a:gridCol w="2019300"/>
                <a:gridCol w="1038225"/>
              </a:tblGrid>
              <a:tr h="304800">
                <a:tc>
                  <a:txBody>
                    <a:bodyPr/>
                    <a:lstStyle/>
                    <a:p>
                      <a:pPr indent="0" lvl="0" marL="0" rtl="0" algn="l">
                        <a:lnSpc>
                          <a:spcPct val="115000"/>
                        </a:lnSpc>
                        <a:spcBef>
                          <a:spcPts val="1200"/>
                        </a:spcBef>
                        <a:spcAft>
                          <a:spcPts val="0"/>
                        </a:spcAft>
                        <a:buNone/>
                      </a:pPr>
                      <a:r>
                        <a:rPr b="1" lang="en" sz="1100">
                          <a:latin typeface="Times New Roman"/>
                          <a:ea typeface="Times New Roman"/>
                          <a:cs typeface="Times New Roman"/>
                          <a:sym typeface="Times New Roman"/>
                        </a:rPr>
                        <a:t>Name</a:t>
                      </a:r>
                      <a:endParaRPr b="1" sz="11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b="1" lang="en" sz="1100">
                          <a:latin typeface="Times New Roman"/>
                          <a:ea typeface="Times New Roman"/>
                          <a:cs typeface="Times New Roman"/>
                          <a:sym typeface="Times New Roman"/>
                        </a:rPr>
                        <a:t>Email (registered with Data Glacier)</a:t>
                      </a:r>
                      <a:endParaRPr b="1" sz="11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b="1" lang="en" sz="1100">
                          <a:latin typeface="Times New Roman"/>
                          <a:ea typeface="Times New Roman"/>
                          <a:cs typeface="Times New Roman"/>
                          <a:sym typeface="Times New Roman"/>
                        </a:rPr>
                        <a:t>Country</a:t>
                      </a:r>
                      <a:endParaRPr b="1" sz="11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b="1" lang="en" sz="1100">
                          <a:latin typeface="Times New Roman"/>
                          <a:ea typeface="Times New Roman"/>
                          <a:cs typeface="Times New Roman"/>
                          <a:sym typeface="Times New Roman"/>
                        </a:rPr>
                        <a:t>College/Company</a:t>
                      </a:r>
                      <a:endParaRPr b="1" sz="11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b="1" lang="en" sz="1100">
                          <a:latin typeface="Times New Roman"/>
                          <a:ea typeface="Times New Roman"/>
                          <a:cs typeface="Times New Roman"/>
                          <a:sym typeface="Times New Roman"/>
                        </a:rPr>
                        <a:t>Specialization</a:t>
                      </a:r>
                      <a:endParaRPr b="1" sz="11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4800">
                <a:tc>
                  <a:txBody>
                    <a:bodyPr/>
                    <a:lstStyle/>
                    <a:p>
                      <a:pPr indent="0" lvl="0" marL="0" rtl="0" algn="l">
                        <a:lnSpc>
                          <a:spcPct val="115000"/>
                        </a:lnSpc>
                        <a:spcBef>
                          <a:spcPts val="1200"/>
                        </a:spcBef>
                        <a:spcAft>
                          <a:spcPts val="0"/>
                        </a:spcAft>
                        <a:buNone/>
                      </a:pPr>
                      <a:r>
                        <a:rPr lang="en" sz="1100">
                          <a:latin typeface="Times New Roman"/>
                          <a:ea typeface="Times New Roman"/>
                          <a:cs typeface="Times New Roman"/>
                          <a:sym typeface="Times New Roman"/>
                        </a:rPr>
                        <a:t>Jackson Taylor</a:t>
                      </a:r>
                      <a:endParaRPr sz="11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100">
                          <a:latin typeface="Times New Roman"/>
                          <a:ea typeface="Times New Roman"/>
                          <a:cs typeface="Times New Roman"/>
                          <a:sym typeface="Times New Roman"/>
                        </a:rPr>
                        <a:t>jacksonian.r.taylor@gmail.com</a:t>
                      </a:r>
                      <a:endParaRPr sz="11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100">
                          <a:latin typeface="Times New Roman"/>
                          <a:ea typeface="Times New Roman"/>
                          <a:cs typeface="Times New Roman"/>
                          <a:sym typeface="Times New Roman"/>
                        </a:rPr>
                        <a:t>United States</a:t>
                      </a:r>
                      <a:endParaRPr sz="11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100">
                          <a:latin typeface="Times New Roman"/>
                          <a:ea typeface="Times New Roman"/>
                          <a:cs typeface="Times New Roman"/>
                          <a:sym typeface="Times New Roman"/>
                        </a:rPr>
                        <a:t>Santa Clara University</a:t>
                      </a:r>
                      <a:endParaRPr sz="11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100">
                          <a:latin typeface="Times New Roman"/>
                          <a:ea typeface="Times New Roman"/>
                          <a:cs typeface="Times New Roman"/>
                          <a:sym typeface="Times New Roman"/>
                        </a:rPr>
                        <a:t>Data Science</a:t>
                      </a:r>
                      <a:endParaRPr sz="11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4775">
                <a:tc>
                  <a:txBody>
                    <a:bodyPr/>
                    <a:lstStyle/>
                    <a:p>
                      <a:pPr indent="0" lvl="0" marL="0" rtl="0" algn="l">
                        <a:lnSpc>
                          <a:spcPct val="115000"/>
                        </a:lnSpc>
                        <a:spcBef>
                          <a:spcPts val="1200"/>
                        </a:spcBef>
                        <a:spcAft>
                          <a:spcPts val="0"/>
                        </a:spcAft>
                        <a:buNone/>
                      </a:pPr>
                      <a:r>
                        <a:rPr lang="en" sz="1100">
                          <a:latin typeface="Times New Roman"/>
                          <a:ea typeface="Times New Roman"/>
                          <a:cs typeface="Times New Roman"/>
                          <a:sym typeface="Times New Roman"/>
                        </a:rPr>
                        <a:t>Balamurugan Purushothaman</a:t>
                      </a:r>
                      <a:endParaRPr sz="11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100">
                          <a:latin typeface="Times New Roman"/>
                          <a:ea typeface="Times New Roman"/>
                          <a:cs typeface="Times New Roman"/>
                          <a:sym typeface="Times New Roman"/>
                        </a:rPr>
                        <a:t>balamurugan2001viruda@gmail.com</a:t>
                      </a:r>
                      <a:endParaRPr sz="11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100">
                          <a:latin typeface="Times New Roman"/>
                          <a:ea typeface="Times New Roman"/>
                          <a:cs typeface="Times New Roman"/>
                          <a:sym typeface="Times New Roman"/>
                        </a:rPr>
                        <a:t>United Kingdom</a:t>
                      </a:r>
                      <a:endParaRPr sz="11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100">
                          <a:latin typeface="Times New Roman"/>
                          <a:ea typeface="Times New Roman"/>
                          <a:cs typeface="Times New Roman"/>
                          <a:sym typeface="Times New Roman"/>
                        </a:rPr>
                        <a:t>University of Liverpool</a:t>
                      </a:r>
                      <a:endParaRPr sz="11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100">
                          <a:latin typeface="Times New Roman"/>
                          <a:ea typeface="Times New Roman"/>
                          <a:cs typeface="Times New Roman"/>
                          <a:sym typeface="Times New Roman"/>
                        </a:rPr>
                        <a:t>Data Science</a:t>
                      </a:r>
                      <a:endParaRPr sz="11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4800">
                <a:tc>
                  <a:txBody>
                    <a:bodyPr/>
                    <a:lstStyle/>
                    <a:p>
                      <a:pPr indent="0" lvl="0" marL="0" rtl="0" algn="l">
                        <a:lnSpc>
                          <a:spcPct val="115000"/>
                        </a:lnSpc>
                        <a:spcBef>
                          <a:spcPts val="1200"/>
                        </a:spcBef>
                        <a:spcAft>
                          <a:spcPts val="0"/>
                        </a:spcAft>
                        <a:buNone/>
                      </a:pPr>
                      <a:r>
                        <a:rPr lang="en" sz="1100">
                          <a:latin typeface="Times New Roman"/>
                          <a:ea typeface="Times New Roman"/>
                          <a:cs typeface="Times New Roman"/>
                          <a:sym typeface="Times New Roman"/>
                        </a:rPr>
                        <a:t>Nazrin Thanikattil Rafeeque</a:t>
                      </a:r>
                      <a:endParaRPr sz="11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100">
                          <a:latin typeface="Times New Roman"/>
                          <a:ea typeface="Times New Roman"/>
                          <a:cs typeface="Times New Roman"/>
                          <a:sym typeface="Times New Roman"/>
                        </a:rPr>
                        <a:t>101nazrin@gmail.com</a:t>
                      </a:r>
                      <a:endParaRPr sz="11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100">
                          <a:latin typeface="Times New Roman"/>
                          <a:ea typeface="Times New Roman"/>
                          <a:cs typeface="Times New Roman"/>
                          <a:sym typeface="Times New Roman"/>
                        </a:rPr>
                        <a:t>United Kingdom</a:t>
                      </a:r>
                      <a:endParaRPr sz="11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100">
                          <a:latin typeface="Times New Roman"/>
                          <a:ea typeface="Times New Roman"/>
                          <a:cs typeface="Times New Roman"/>
                          <a:sym typeface="Times New Roman"/>
                        </a:rPr>
                        <a:t>University of Hertfordshire</a:t>
                      </a:r>
                      <a:endParaRPr sz="11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100">
                          <a:latin typeface="Times New Roman"/>
                          <a:ea typeface="Times New Roman"/>
                          <a:cs typeface="Times New Roman"/>
                          <a:sym typeface="Times New Roman"/>
                        </a:rPr>
                        <a:t>Data Science</a:t>
                      </a:r>
                      <a:endParaRPr sz="11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4800">
                <a:tc>
                  <a:txBody>
                    <a:bodyPr/>
                    <a:lstStyle/>
                    <a:p>
                      <a:pPr indent="0" lvl="0" marL="0" rtl="0" algn="l">
                        <a:lnSpc>
                          <a:spcPct val="115000"/>
                        </a:lnSpc>
                        <a:spcBef>
                          <a:spcPts val="1200"/>
                        </a:spcBef>
                        <a:spcAft>
                          <a:spcPts val="0"/>
                        </a:spcAft>
                        <a:buNone/>
                      </a:pPr>
                      <a:r>
                        <a:rPr lang="en" sz="1100">
                          <a:latin typeface="Times New Roman"/>
                          <a:ea typeface="Times New Roman"/>
                          <a:cs typeface="Times New Roman"/>
                          <a:sym typeface="Times New Roman"/>
                        </a:rPr>
                        <a:t>Gunjan Varyani</a:t>
                      </a:r>
                      <a:endParaRPr sz="11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100">
                          <a:latin typeface="Times New Roman"/>
                          <a:ea typeface="Times New Roman"/>
                          <a:cs typeface="Times New Roman"/>
                          <a:sym typeface="Times New Roman"/>
                        </a:rPr>
                        <a:t>gunjanvaryani916@gmail.com</a:t>
                      </a:r>
                      <a:endParaRPr sz="11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100">
                          <a:latin typeface="Times New Roman"/>
                          <a:ea typeface="Times New Roman"/>
                          <a:cs typeface="Times New Roman"/>
                          <a:sym typeface="Times New Roman"/>
                        </a:rPr>
                        <a:t>United States</a:t>
                      </a:r>
                      <a:endParaRPr sz="11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100">
                          <a:latin typeface="Times New Roman"/>
                          <a:ea typeface="Times New Roman"/>
                          <a:cs typeface="Times New Roman"/>
                          <a:sym typeface="Times New Roman"/>
                        </a:rPr>
                        <a:t>University of the Cumberlands</a:t>
                      </a:r>
                      <a:endParaRPr sz="11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100">
                          <a:latin typeface="Times New Roman"/>
                          <a:ea typeface="Times New Roman"/>
                          <a:cs typeface="Times New Roman"/>
                          <a:sym typeface="Times New Roman"/>
                        </a:rPr>
                        <a:t>Data Science</a:t>
                      </a:r>
                      <a:endParaRPr sz="11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93" name="Google Shape;93;p14"/>
          <p:cNvSpPr txBox="1"/>
          <p:nvPr/>
        </p:nvSpPr>
        <p:spPr>
          <a:xfrm>
            <a:off x="238125" y="-1087325"/>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en" sz="1300">
                <a:latin typeface="Times New Roman"/>
                <a:ea typeface="Times New Roman"/>
                <a:cs typeface="Times New Roman"/>
                <a:sym typeface="Times New Roman"/>
              </a:rPr>
              <a:t>Group Name: BRAVO</a:t>
            </a:r>
            <a:r>
              <a:rPr b="1" lang="en" sz="1100">
                <a:latin typeface="Times New Roman"/>
                <a:ea typeface="Times New Roman"/>
                <a:cs typeface="Times New Roman"/>
                <a:sym typeface="Times New Roman"/>
              </a:rPr>
              <a:t> </a:t>
            </a:r>
            <a:endParaRPr b="1" sz="1100">
              <a:latin typeface="Times New Roman"/>
              <a:ea typeface="Times New Roman"/>
              <a:cs typeface="Times New Roman"/>
              <a:sym typeface="Times New Roman"/>
            </a:endParaRPr>
          </a:p>
        </p:txBody>
      </p:sp>
      <p:sp>
        <p:nvSpPr>
          <p:cNvPr id="94" name="Google Shape;94;p14"/>
          <p:cNvSpPr txBox="1"/>
          <p:nvPr/>
        </p:nvSpPr>
        <p:spPr>
          <a:xfrm>
            <a:off x="238200" y="3158725"/>
            <a:ext cx="8667600" cy="19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300">
                <a:latin typeface="Times New Roman"/>
                <a:ea typeface="Times New Roman"/>
                <a:cs typeface="Times New Roman"/>
                <a:sym typeface="Times New Roman"/>
              </a:rPr>
              <a:t>Problem description:</a:t>
            </a:r>
            <a:endParaRPr b="1" sz="13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1000">
                <a:latin typeface="Times New Roman"/>
                <a:ea typeface="Times New Roman"/>
                <a:cs typeface="Times New Roman"/>
                <a:sym typeface="Times New Roman"/>
              </a:rPr>
              <a:t>ABC Bank wants to sell its term deposit product to customers and before launching the product they want to develop a model which helps them in understanding whether a particular customer will buy their product or not (based on customer's past interaction with bank or other Financial Institution).</a:t>
            </a:r>
            <a:endParaRPr sz="10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1000">
                <a:latin typeface="Times New Roman"/>
                <a:ea typeface="Times New Roman"/>
                <a:cs typeface="Times New Roman"/>
                <a:sym typeface="Times New Roman"/>
              </a:rPr>
              <a:t>The steps to solving this task include outlining the project, the initial data understanding and strategies to solve data problems, data cleansing and transformation, exploratory data analysis code, exploratory data analysis presentation and model recommendation, model selection and building, and presenting the final solution and code.</a:t>
            </a:r>
            <a:endParaRPr sz="1000">
              <a:latin typeface="Times New Roman"/>
              <a:ea typeface="Times New Roman"/>
              <a:cs typeface="Times New Roman"/>
              <a:sym typeface="Times New Roman"/>
            </a:endParaRPr>
          </a:p>
          <a:p>
            <a:pPr indent="0" lvl="0" marL="0" rtl="0" algn="just">
              <a:lnSpc>
                <a:spcPct val="115000"/>
              </a:lnSpc>
              <a:spcBef>
                <a:spcPts val="1200"/>
              </a:spcBef>
              <a:spcAft>
                <a:spcPts val="1200"/>
              </a:spcAft>
              <a:buNone/>
            </a:pPr>
            <a:r>
              <a:rPr lang="en" sz="1000">
                <a:latin typeface="Times New Roman"/>
                <a:ea typeface="Times New Roman"/>
                <a:cs typeface="Times New Roman"/>
                <a:sym typeface="Times New Roman"/>
              </a:rPr>
              <a:t>This presentation is the </a:t>
            </a:r>
            <a:r>
              <a:rPr lang="en" sz="1000">
                <a:latin typeface="Times New Roman"/>
                <a:ea typeface="Times New Roman"/>
                <a:cs typeface="Times New Roman"/>
                <a:sym typeface="Times New Roman"/>
              </a:rPr>
              <a:t>exploratory data analysis presentation and model recommendation stage.</a:t>
            </a:r>
            <a:endParaRPr sz="1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 Summary</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 sz="1125">
                <a:solidFill>
                  <a:schemeClr val="dk2"/>
                </a:solidFill>
                <a:latin typeface="Times New Roman"/>
                <a:ea typeface="Times New Roman"/>
                <a:cs typeface="Times New Roman"/>
                <a:sym typeface="Times New Roman"/>
              </a:rPr>
              <a:t>EDA </a:t>
            </a:r>
            <a:r>
              <a:rPr b="1" lang="en" sz="1125">
                <a:solidFill>
                  <a:schemeClr val="dk2"/>
                </a:solidFill>
                <a:latin typeface="Times New Roman"/>
                <a:ea typeface="Times New Roman"/>
                <a:cs typeface="Times New Roman"/>
                <a:sym typeface="Times New Roman"/>
              </a:rPr>
              <a:t>insight</a:t>
            </a:r>
            <a:r>
              <a:rPr b="1" lang="en" sz="1125">
                <a:solidFill>
                  <a:schemeClr val="dk2"/>
                </a:solidFill>
                <a:latin typeface="Times New Roman"/>
                <a:ea typeface="Times New Roman"/>
                <a:cs typeface="Times New Roman"/>
                <a:sym typeface="Times New Roman"/>
              </a:rPr>
              <a:t> slides: </a:t>
            </a:r>
            <a:endParaRPr b="1" sz="1125">
              <a:solidFill>
                <a:schemeClr val="dk2"/>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rPr lang="en" sz="1025">
                <a:solidFill>
                  <a:schemeClr val="dk2"/>
                </a:solidFill>
                <a:latin typeface="Times New Roman"/>
                <a:ea typeface="Times New Roman"/>
                <a:cs typeface="Times New Roman"/>
                <a:sym typeface="Times New Roman"/>
              </a:rPr>
              <a:t>These slide are dedicated to </a:t>
            </a:r>
            <a:r>
              <a:rPr lang="en" sz="1025">
                <a:solidFill>
                  <a:schemeClr val="dk2"/>
                </a:solidFill>
                <a:latin typeface="Times New Roman"/>
                <a:ea typeface="Times New Roman"/>
                <a:cs typeface="Times New Roman"/>
                <a:sym typeface="Times New Roman"/>
              </a:rPr>
              <a:t>explaining visualizations and trends and transforming them into actionable insights. This is to help ABC bank make effective decisions to maximise their focus on users who are more likely to subscribe to the term deposit product.</a:t>
            </a:r>
            <a:endParaRPr sz="1025">
              <a:solidFill>
                <a:schemeClr val="dk2"/>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t/>
            </a:r>
            <a:endParaRPr sz="1025">
              <a:solidFill>
                <a:schemeClr val="dk2"/>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rPr b="1" lang="en" sz="1125">
                <a:solidFill>
                  <a:schemeClr val="dk2"/>
                </a:solidFill>
                <a:latin typeface="Times New Roman"/>
                <a:ea typeface="Times New Roman"/>
                <a:cs typeface="Times New Roman"/>
                <a:sym typeface="Times New Roman"/>
              </a:rPr>
              <a:t>Model Recommendation slides:</a:t>
            </a:r>
            <a:endParaRPr b="1" sz="1125">
              <a:solidFill>
                <a:schemeClr val="dk2"/>
              </a:solidFill>
              <a:latin typeface="Times New Roman"/>
              <a:ea typeface="Times New Roman"/>
              <a:cs typeface="Times New Roman"/>
              <a:sym typeface="Times New Roman"/>
            </a:endParaRPr>
          </a:p>
          <a:p>
            <a:pPr indent="0" lvl="0" marL="0" rtl="0" algn="l">
              <a:lnSpc>
                <a:spcPct val="95000"/>
              </a:lnSpc>
              <a:spcBef>
                <a:spcPts val="1200"/>
              </a:spcBef>
              <a:spcAft>
                <a:spcPts val="1200"/>
              </a:spcAft>
              <a:buSzPts val="275"/>
              <a:buNone/>
            </a:pPr>
            <a:r>
              <a:rPr lang="en" sz="1025">
                <a:solidFill>
                  <a:schemeClr val="dk2"/>
                </a:solidFill>
                <a:latin typeface="Times New Roman"/>
                <a:ea typeface="Times New Roman"/>
                <a:cs typeface="Times New Roman"/>
                <a:sym typeface="Times New Roman"/>
              </a:rPr>
              <a:t>The final model recommendations are the models we recommend at this stage which can determine which users will buy the product in an automated and robust way.</a:t>
            </a:r>
            <a:endParaRPr sz="1025">
              <a:solidFill>
                <a:schemeClr val="dk2"/>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Part 1: euribor3m vs. Term Deposit Subscription(y)</a:t>
            </a:r>
            <a:endParaRPr>
              <a:latin typeface="Times New Roman"/>
              <a:ea typeface="Times New Roman"/>
              <a:cs typeface="Times New Roman"/>
              <a:sym typeface="Times New Roman"/>
            </a:endParaRPr>
          </a:p>
        </p:txBody>
      </p:sp>
      <p:sp>
        <p:nvSpPr>
          <p:cNvPr id="106" name="Google Shape;106;p16"/>
          <p:cNvSpPr txBox="1"/>
          <p:nvPr>
            <p:ph idx="1" type="body"/>
          </p:nvPr>
        </p:nvSpPr>
        <p:spPr>
          <a:xfrm>
            <a:off x="4080000" y="2078875"/>
            <a:ext cx="4338000" cy="2688300"/>
          </a:xfrm>
          <a:prstGeom prst="rect">
            <a:avLst/>
          </a:prstGeom>
        </p:spPr>
        <p:txBody>
          <a:bodyPr anchorCtr="0" anchor="t" bIns="91425" lIns="91425" spcFirstLastPara="1" rIns="91425" wrap="square" tIns="91425">
            <a:normAutofit fontScale="85000" lnSpcReduction="10000"/>
          </a:bodyPr>
          <a:lstStyle/>
          <a:p>
            <a:pPr indent="0" lvl="0" marL="457200" rtl="0" algn="l">
              <a:spcBef>
                <a:spcPts val="0"/>
              </a:spcBef>
              <a:spcAft>
                <a:spcPts val="0"/>
              </a:spcAft>
              <a:buNone/>
            </a:pPr>
            <a:r>
              <a:rPr lang="en"/>
              <a:t>                                                                                                                                      </a:t>
            </a:r>
            <a:endParaRPr/>
          </a:p>
          <a:p>
            <a:pPr indent="-304165" lvl="0" marL="457200" rtl="0" algn="l">
              <a:spcBef>
                <a:spcPts val="1200"/>
              </a:spcBef>
              <a:spcAft>
                <a:spcPts val="0"/>
              </a:spcAft>
              <a:buClr>
                <a:schemeClr val="dk2"/>
              </a:buClr>
              <a:buSzPct val="100000"/>
              <a:buFont typeface="Times New Roman"/>
              <a:buChar char="●"/>
            </a:pPr>
            <a:r>
              <a:rPr lang="en" sz="1400">
                <a:solidFill>
                  <a:schemeClr val="dk2"/>
                </a:solidFill>
                <a:latin typeface="Times New Roman"/>
                <a:ea typeface="Times New Roman"/>
                <a:cs typeface="Times New Roman"/>
                <a:sym typeface="Times New Roman"/>
              </a:rPr>
              <a:t>This is the violin plot between numerical variable euribor3m (Euro Interbank Offered Rate for a three-month maturity with a daily indicator) vs y (Term Deposit Subscription).</a:t>
            </a:r>
            <a:endParaRPr sz="1400">
              <a:solidFill>
                <a:schemeClr val="dk2"/>
              </a:solidFill>
              <a:latin typeface="Times New Roman"/>
              <a:ea typeface="Times New Roman"/>
              <a:cs typeface="Times New Roman"/>
              <a:sym typeface="Times New Roman"/>
            </a:endParaRPr>
          </a:p>
          <a:p>
            <a:pPr indent="-304165" lvl="0" marL="457200" rtl="0" algn="l">
              <a:spcBef>
                <a:spcPts val="0"/>
              </a:spcBef>
              <a:spcAft>
                <a:spcPts val="0"/>
              </a:spcAft>
              <a:buClr>
                <a:schemeClr val="dk2"/>
              </a:buClr>
              <a:buSzPct val="100000"/>
              <a:buFont typeface="Times New Roman"/>
              <a:buChar char="●"/>
            </a:pPr>
            <a:r>
              <a:rPr lang="en" sz="1400">
                <a:solidFill>
                  <a:schemeClr val="dk2"/>
                </a:solidFill>
                <a:latin typeface="Times New Roman"/>
                <a:ea typeface="Times New Roman"/>
                <a:cs typeface="Times New Roman"/>
                <a:sym typeface="Times New Roman"/>
              </a:rPr>
              <a:t>This graph shows that lower values of euribor3m are associated with increased subscriptions and subscription rates.</a:t>
            </a:r>
            <a:endParaRPr sz="1400">
              <a:solidFill>
                <a:schemeClr val="dk2"/>
              </a:solidFill>
              <a:latin typeface="Times New Roman"/>
              <a:ea typeface="Times New Roman"/>
              <a:cs typeface="Times New Roman"/>
              <a:sym typeface="Times New Roman"/>
            </a:endParaRPr>
          </a:p>
          <a:p>
            <a:pPr indent="-304165" lvl="0" marL="457200" rtl="0" algn="l">
              <a:spcBef>
                <a:spcPts val="0"/>
              </a:spcBef>
              <a:spcAft>
                <a:spcPts val="0"/>
              </a:spcAft>
              <a:buClr>
                <a:schemeClr val="dk2"/>
              </a:buClr>
              <a:buSzPct val="100000"/>
              <a:buFont typeface="Times New Roman"/>
              <a:buChar char="●"/>
            </a:pPr>
            <a:r>
              <a:rPr lang="en" sz="1400">
                <a:solidFill>
                  <a:schemeClr val="dk2"/>
                </a:solidFill>
                <a:latin typeface="Times New Roman"/>
                <a:ea typeface="Times New Roman"/>
                <a:cs typeface="Times New Roman"/>
                <a:sym typeface="Times New Roman"/>
              </a:rPr>
              <a:t>ABC bank should make sure they are prepared to launch more aggressive campaigns when they see a downward trend in euribor3m.</a:t>
            </a:r>
            <a:endParaRPr sz="1400">
              <a:solidFill>
                <a:schemeClr val="dk2"/>
              </a:solidFill>
              <a:latin typeface="Times New Roman"/>
              <a:ea typeface="Times New Roman"/>
              <a:cs typeface="Times New Roman"/>
              <a:sym typeface="Times New Roman"/>
            </a:endParaRPr>
          </a:p>
          <a:p>
            <a:pPr indent="0" lvl="0" marL="0" rtl="0" algn="l">
              <a:spcBef>
                <a:spcPts val="1200"/>
              </a:spcBef>
              <a:spcAft>
                <a:spcPts val="1200"/>
              </a:spcAft>
              <a:buNone/>
            </a:pPr>
            <a:r>
              <a:rPr lang="en"/>
              <a:t>                                                         </a:t>
            </a:r>
            <a:endParaRPr/>
          </a:p>
        </p:txBody>
      </p:sp>
      <p:pic>
        <p:nvPicPr>
          <p:cNvPr id="107" name="Google Shape;107;p16"/>
          <p:cNvPicPr preferRelativeResize="0"/>
          <p:nvPr/>
        </p:nvPicPr>
        <p:blipFill>
          <a:blip r:embed="rId3">
            <a:alphaModFix/>
          </a:blip>
          <a:stretch>
            <a:fillRect/>
          </a:stretch>
        </p:blipFill>
        <p:spPr>
          <a:xfrm>
            <a:off x="729450" y="1918200"/>
            <a:ext cx="3241799" cy="3225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Part 2: pdays vs. Term Deposit Subscription(y)</a:t>
            </a:r>
            <a:endParaRPr>
              <a:latin typeface="Times New Roman"/>
              <a:ea typeface="Times New Roman"/>
              <a:cs typeface="Times New Roman"/>
              <a:sym typeface="Times New Roman"/>
            </a:endParaRPr>
          </a:p>
        </p:txBody>
      </p:sp>
      <p:sp>
        <p:nvSpPr>
          <p:cNvPr id="113" name="Google Shape;113;p17"/>
          <p:cNvSpPr txBox="1"/>
          <p:nvPr>
            <p:ph idx="1" type="body"/>
          </p:nvPr>
        </p:nvSpPr>
        <p:spPr>
          <a:xfrm>
            <a:off x="4286550" y="1892825"/>
            <a:ext cx="4131600" cy="22611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2"/>
              </a:buClr>
              <a:buSzPts val="1100"/>
              <a:buFont typeface="Times New Roman"/>
              <a:buChar char="●"/>
            </a:pPr>
            <a:r>
              <a:rPr lang="en" sz="1100">
                <a:solidFill>
                  <a:srgbClr val="000000"/>
                </a:solidFill>
                <a:latin typeface="Times New Roman"/>
                <a:ea typeface="Times New Roman"/>
                <a:cs typeface="Times New Roman"/>
                <a:sym typeface="Times New Roman"/>
              </a:rPr>
              <a:t>Observing when pdays is not equal to 999 reveals critical information about the sub-distribution</a:t>
            </a:r>
            <a:endParaRPr sz="1100">
              <a:solidFill>
                <a:schemeClr val="dk2"/>
              </a:solidFill>
              <a:latin typeface="Times New Roman"/>
              <a:ea typeface="Times New Roman"/>
              <a:cs typeface="Times New Roman"/>
              <a:sym typeface="Times New Roman"/>
            </a:endParaRPr>
          </a:p>
          <a:p>
            <a:pPr indent="-298450" lvl="0" marL="457200" rtl="0" algn="l">
              <a:spcBef>
                <a:spcPts val="0"/>
              </a:spcBef>
              <a:spcAft>
                <a:spcPts val="0"/>
              </a:spcAft>
              <a:buClr>
                <a:schemeClr val="dk2"/>
              </a:buClr>
              <a:buSzPts val="1100"/>
              <a:buFont typeface="Times New Roman"/>
              <a:buChar char="●"/>
            </a:pPr>
            <a:r>
              <a:rPr lang="en" sz="1100">
                <a:solidFill>
                  <a:schemeClr val="dk2"/>
                </a:solidFill>
                <a:latin typeface="Times New Roman"/>
                <a:ea typeface="Times New Roman"/>
                <a:cs typeface="Times New Roman"/>
                <a:sym typeface="Times New Roman"/>
              </a:rPr>
              <a:t>At pday values 13, 6, and 3, these levels have the highest ratio of subscribers to all clients.</a:t>
            </a:r>
            <a:endParaRPr sz="1100">
              <a:solidFill>
                <a:schemeClr val="dk2"/>
              </a:solidFill>
              <a:latin typeface="Times New Roman"/>
              <a:ea typeface="Times New Roman"/>
              <a:cs typeface="Times New Roman"/>
              <a:sym typeface="Times New Roman"/>
            </a:endParaRPr>
          </a:p>
          <a:p>
            <a:pPr indent="-298450" lvl="0" marL="457200" rtl="0" algn="l">
              <a:spcBef>
                <a:spcPts val="0"/>
              </a:spcBef>
              <a:spcAft>
                <a:spcPts val="0"/>
              </a:spcAft>
              <a:buClr>
                <a:schemeClr val="dk2"/>
              </a:buClr>
              <a:buSzPts val="1100"/>
              <a:buFont typeface="Times New Roman"/>
              <a:buChar char="●"/>
            </a:pPr>
            <a:r>
              <a:rPr lang="en" sz="1100">
                <a:solidFill>
                  <a:schemeClr val="dk2"/>
                </a:solidFill>
                <a:latin typeface="Times New Roman"/>
                <a:ea typeface="Times New Roman"/>
                <a:cs typeface="Times New Roman"/>
                <a:sym typeface="Times New Roman"/>
              </a:rPr>
              <a:t>It seems likely that the high purchase percentage for pday value of 13 is due to variance and small sample size.</a:t>
            </a:r>
            <a:endParaRPr sz="1100">
              <a:solidFill>
                <a:schemeClr val="dk2"/>
              </a:solidFill>
              <a:latin typeface="Times New Roman"/>
              <a:ea typeface="Times New Roman"/>
              <a:cs typeface="Times New Roman"/>
              <a:sym typeface="Times New Roman"/>
            </a:endParaRPr>
          </a:p>
          <a:p>
            <a:pPr indent="-298450" lvl="0" marL="457200" rtl="0" algn="l">
              <a:spcBef>
                <a:spcPts val="0"/>
              </a:spcBef>
              <a:spcAft>
                <a:spcPts val="0"/>
              </a:spcAft>
              <a:buClr>
                <a:schemeClr val="dk2"/>
              </a:buClr>
              <a:buSzPts val="1100"/>
              <a:buFont typeface="Times New Roman"/>
              <a:buChar char="●"/>
            </a:pPr>
            <a:r>
              <a:rPr lang="en" sz="1100">
                <a:solidFill>
                  <a:schemeClr val="dk2"/>
                </a:solidFill>
                <a:latin typeface="Times New Roman"/>
                <a:ea typeface="Times New Roman"/>
                <a:cs typeface="Times New Roman"/>
                <a:sym typeface="Times New Roman"/>
              </a:rPr>
              <a:t>ABC Bank may have a follow-up meetings on pdays 6 and 3.</a:t>
            </a:r>
            <a:endParaRPr sz="1100">
              <a:solidFill>
                <a:schemeClr val="dk2"/>
              </a:solidFill>
              <a:latin typeface="Times New Roman"/>
              <a:ea typeface="Times New Roman"/>
              <a:cs typeface="Times New Roman"/>
              <a:sym typeface="Times New Roman"/>
            </a:endParaRPr>
          </a:p>
          <a:p>
            <a:pPr indent="-298450" lvl="0" marL="457200" rtl="0" algn="l">
              <a:spcBef>
                <a:spcPts val="0"/>
              </a:spcBef>
              <a:spcAft>
                <a:spcPts val="0"/>
              </a:spcAft>
              <a:buClr>
                <a:schemeClr val="dk2"/>
              </a:buClr>
              <a:buSzPts val="1100"/>
              <a:buFont typeface="Times New Roman"/>
              <a:buChar char="●"/>
            </a:pPr>
            <a:r>
              <a:rPr lang="en" sz="1100">
                <a:solidFill>
                  <a:srgbClr val="000000"/>
                </a:solidFill>
                <a:latin typeface="Times New Roman"/>
                <a:ea typeface="Times New Roman"/>
                <a:cs typeface="Times New Roman"/>
                <a:sym typeface="Times New Roman"/>
              </a:rPr>
              <a:t>The recommendation to ABC Bank is to continue focusing on those levels (3 and 6) to contact clients. With additional data it should also be confirmed if the high purchasing success in pday = 13 is an anomaly or not. Likewise, the pdays with small samples should be re-sampled.</a:t>
            </a:r>
            <a:endParaRPr sz="1100">
              <a:solidFill>
                <a:schemeClr val="dk2"/>
              </a:solidFill>
              <a:latin typeface="Times New Roman"/>
              <a:ea typeface="Times New Roman"/>
              <a:cs typeface="Times New Roman"/>
              <a:sym typeface="Times New Roman"/>
            </a:endParaRPr>
          </a:p>
        </p:txBody>
      </p:sp>
      <p:pic>
        <p:nvPicPr>
          <p:cNvPr id="114" name="Google Shape;114;p17"/>
          <p:cNvPicPr preferRelativeResize="0"/>
          <p:nvPr/>
        </p:nvPicPr>
        <p:blipFill>
          <a:blip r:embed="rId3">
            <a:alphaModFix/>
          </a:blip>
          <a:stretch>
            <a:fillRect/>
          </a:stretch>
        </p:blipFill>
        <p:spPr>
          <a:xfrm>
            <a:off x="729450" y="2078875"/>
            <a:ext cx="3339676" cy="2261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Part 3: emp.var.rate vs. nr.employed</a:t>
            </a:r>
            <a:endParaRPr>
              <a:latin typeface="Times New Roman"/>
              <a:ea typeface="Times New Roman"/>
              <a:cs typeface="Times New Roman"/>
              <a:sym typeface="Times New Roman"/>
            </a:endParaRPr>
          </a:p>
        </p:txBody>
      </p:sp>
      <p:sp>
        <p:nvSpPr>
          <p:cNvPr id="120" name="Google Shape;120;p18"/>
          <p:cNvSpPr txBox="1"/>
          <p:nvPr>
            <p:ph idx="1" type="body"/>
          </p:nvPr>
        </p:nvSpPr>
        <p:spPr>
          <a:xfrm>
            <a:off x="4498725" y="2061650"/>
            <a:ext cx="4448400" cy="2837700"/>
          </a:xfrm>
          <a:prstGeom prst="rect">
            <a:avLst/>
          </a:prstGeom>
        </p:spPr>
        <p:txBody>
          <a:bodyPr anchorCtr="0" anchor="t" bIns="91425" lIns="91425" spcFirstLastPara="1" rIns="91425" wrap="square" tIns="91425">
            <a:noAutofit/>
          </a:bodyPr>
          <a:lstStyle/>
          <a:p>
            <a:pPr indent="-294892" lvl="0" marL="457200" rtl="0" algn="l">
              <a:lnSpc>
                <a:spcPct val="95000"/>
              </a:lnSpc>
              <a:spcBef>
                <a:spcPts val="1200"/>
              </a:spcBef>
              <a:spcAft>
                <a:spcPts val="0"/>
              </a:spcAft>
              <a:buClr>
                <a:srgbClr val="000000"/>
              </a:buClr>
              <a:buSzPts val="1044"/>
              <a:buFont typeface="Times New Roman"/>
              <a:buChar char="●"/>
            </a:pPr>
            <a:r>
              <a:rPr lang="en" sz="1043">
                <a:solidFill>
                  <a:srgbClr val="000000"/>
                </a:solidFill>
                <a:latin typeface="Times New Roman"/>
                <a:ea typeface="Times New Roman"/>
                <a:cs typeface="Times New Roman"/>
                <a:sym typeface="Times New Roman"/>
              </a:rPr>
              <a:t>This is a scatter plot of emp.var.rate and nr.employed where each point is the center of a pair of bubbles.</a:t>
            </a:r>
            <a:endParaRPr sz="1043">
              <a:solidFill>
                <a:srgbClr val="000000"/>
              </a:solidFill>
              <a:latin typeface="Times New Roman"/>
              <a:ea typeface="Times New Roman"/>
              <a:cs typeface="Times New Roman"/>
              <a:sym typeface="Times New Roman"/>
            </a:endParaRPr>
          </a:p>
          <a:p>
            <a:pPr indent="-294892" lvl="0" marL="457200" rtl="0" algn="l">
              <a:lnSpc>
                <a:spcPct val="95000"/>
              </a:lnSpc>
              <a:spcBef>
                <a:spcPts val="0"/>
              </a:spcBef>
              <a:spcAft>
                <a:spcPts val="0"/>
              </a:spcAft>
              <a:buClr>
                <a:srgbClr val="000000"/>
              </a:buClr>
              <a:buSzPts val="1044"/>
              <a:buFont typeface="Times New Roman"/>
              <a:buChar char="●"/>
            </a:pPr>
            <a:r>
              <a:rPr lang="en" sz="1043">
                <a:solidFill>
                  <a:srgbClr val="000000"/>
                </a:solidFill>
                <a:latin typeface="Times New Roman"/>
                <a:ea typeface="Times New Roman"/>
                <a:cs typeface="Times New Roman"/>
                <a:sym typeface="Times New Roman"/>
              </a:rPr>
              <a:t>For each point, the size of the green bubbles represents the number of clients who did not buy the product and the size of the gold bubbles represents the number of clients who bought the product.</a:t>
            </a:r>
            <a:endParaRPr sz="1043">
              <a:solidFill>
                <a:srgbClr val="000000"/>
              </a:solidFill>
              <a:latin typeface="Times New Roman"/>
              <a:ea typeface="Times New Roman"/>
              <a:cs typeface="Times New Roman"/>
              <a:sym typeface="Times New Roman"/>
            </a:endParaRPr>
          </a:p>
          <a:p>
            <a:pPr indent="-294892" lvl="0" marL="457200" rtl="0" algn="l">
              <a:lnSpc>
                <a:spcPct val="95000"/>
              </a:lnSpc>
              <a:spcBef>
                <a:spcPts val="0"/>
              </a:spcBef>
              <a:spcAft>
                <a:spcPts val="0"/>
              </a:spcAft>
              <a:buClr>
                <a:srgbClr val="000000"/>
              </a:buClr>
              <a:buSzPts val="1044"/>
              <a:buFont typeface="Times New Roman"/>
              <a:buChar char="●"/>
            </a:pPr>
            <a:r>
              <a:rPr lang="en" sz="1043">
                <a:solidFill>
                  <a:srgbClr val="000000"/>
                </a:solidFill>
                <a:latin typeface="Times New Roman"/>
                <a:ea typeface="Times New Roman"/>
                <a:cs typeface="Times New Roman"/>
                <a:sym typeface="Times New Roman"/>
              </a:rPr>
              <a:t>Some points have percentages which indicate the percentage of how much the gold bubble is of the green bubble: (clients who bought/clients who didn't)*100</a:t>
            </a:r>
            <a:endParaRPr sz="1043">
              <a:solidFill>
                <a:srgbClr val="000000"/>
              </a:solidFill>
              <a:latin typeface="Times New Roman"/>
              <a:ea typeface="Times New Roman"/>
              <a:cs typeface="Times New Roman"/>
              <a:sym typeface="Times New Roman"/>
            </a:endParaRPr>
          </a:p>
          <a:p>
            <a:pPr indent="-294892" lvl="0" marL="457200" rtl="0" algn="l">
              <a:lnSpc>
                <a:spcPct val="95000"/>
              </a:lnSpc>
              <a:spcBef>
                <a:spcPts val="0"/>
              </a:spcBef>
              <a:spcAft>
                <a:spcPts val="0"/>
              </a:spcAft>
              <a:buClr>
                <a:srgbClr val="000000"/>
              </a:buClr>
              <a:buSzPts val="1044"/>
              <a:buFont typeface="Times New Roman"/>
              <a:buChar char="●"/>
            </a:pPr>
            <a:r>
              <a:rPr lang="en" sz="1043">
                <a:solidFill>
                  <a:srgbClr val="000000"/>
                </a:solidFill>
                <a:latin typeface="Times New Roman"/>
                <a:ea typeface="Times New Roman"/>
                <a:cs typeface="Times New Roman"/>
                <a:sym typeface="Times New Roman"/>
              </a:rPr>
              <a:t>The graph displays a discernable boundary between combinations of emp.var.rate and nr.employed. On one side, all but one of the points have a low purchase percentage and a large number of observations. On the other side, the points have more equal percentage of subscribers to non-subscribers and less observations.</a:t>
            </a:r>
            <a:endParaRPr sz="1043">
              <a:solidFill>
                <a:srgbClr val="000000"/>
              </a:solidFill>
              <a:latin typeface="Times New Roman"/>
              <a:ea typeface="Times New Roman"/>
              <a:cs typeface="Times New Roman"/>
              <a:sym typeface="Times New Roman"/>
            </a:endParaRPr>
          </a:p>
          <a:p>
            <a:pPr indent="-294892" lvl="0" marL="457200" rtl="0" algn="l">
              <a:lnSpc>
                <a:spcPct val="95000"/>
              </a:lnSpc>
              <a:spcBef>
                <a:spcPts val="0"/>
              </a:spcBef>
              <a:spcAft>
                <a:spcPts val="0"/>
              </a:spcAft>
              <a:buClr>
                <a:srgbClr val="000000"/>
              </a:buClr>
              <a:buSzPts val="1044"/>
              <a:buFont typeface="Times New Roman"/>
              <a:buChar char="●"/>
            </a:pPr>
            <a:r>
              <a:rPr lang="en" sz="1043">
                <a:solidFill>
                  <a:srgbClr val="000000"/>
                </a:solidFill>
                <a:latin typeface="Times New Roman"/>
                <a:ea typeface="Times New Roman"/>
                <a:cs typeface="Times New Roman"/>
                <a:sym typeface="Times New Roman"/>
              </a:rPr>
              <a:t>The intuition from this visualization is when emp.var.rate and nr.employed are low, the purchase percentage is higher. It may be a good idea to maximize campaign efforts under these circumstances.</a:t>
            </a:r>
            <a:endParaRPr sz="1043">
              <a:solidFill>
                <a:srgbClr val="000000"/>
              </a:solidFill>
              <a:latin typeface="Times New Roman"/>
              <a:ea typeface="Times New Roman"/>
              <a:cs typeface="Times New Roman"/>
              <a:sym typeface="Times New Roman"/>
            </a:endParaRPr>
          </a:p>
          <a:p>
            <a:pPr indent="0" lvl="0" marL="457200" rtl="0" algn="l">
              <a:lnSpc>
                <a:spcPct val="95000"/>
              </a:lnSpc>
              <a:spcBef>
                <a:spcPts val="1200"/>
              </a:spcBef>
              <a:spcAft>
                <a:spcPts val="1200"/>
              </a:spcAft>
              <a:buNone/>
            </a:pPr>
            <a:r>
              <a:t/>
            </a:r>
            <a:endParaRPr b="1" sz="525"/>
          </a:p>
        </p:txBody>
      </p:sp>
      <p:pic>
        <p:nvPicPr>
          <p:cNvPr id="121" name="Google Shape;121;p18"/>
          <p:cNvPicPr preferRelativeResize="0"/>
          <p:nvPr/>
        </p:nvPicPr>
        <p:blipFill>
          <a:blip r:embed="rId3">
            <a:alphaModFix/>
          </a:blip>
          <a:stretch>
            <a:fillRect/>
          </a:stretch>
        </p:blipFill>
        <p:spPr>
          <a:xfrm>
            <a:off x="729450" y="2081500"/>
            <a:ext cx="3730675" cy="279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182200"/>
            <a:ext cx="7688700" cy="80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Part 4: Pie chart of contact and y (Term Deposit Subscription)</a:t>
            </a:r>
            <a:endParaRPr/>
          </a:p>
        </p:txBody>
      </p:sp>
      <p:sp>
        <p:nvSpPr>
          <p:cNvPr id="127" name="Google Shape;127;p19"/>
          <p:cNvSpPr txBox="1"/>
          <p:nvPr>
            <p:ph idx="1" type="body"/>
          </p:nvPr>
        </p:nvSpPr>
        <p:spPr>
          <a:xfrm>
            <a:off x="4572000" y="2092100"/>
            <a:ext cx="4350000" cy="2847600"/>
          </a:xfrm>
          <a:prstGeom prst="rect">
            <a:avLst/>
          </a:prstGeom>
        </p:spPr>
        <p:txBody>
          <a:bodyPr anchorCtr="0" anchor="t" bIns="91425" lIns="91425" spcFirstLastPara="1" rIns="91425" wrap="square" tIns="91425">
            <a:normAutofit lnSpcReduction="10000"/>
          </a:bodyPr>
          <a:lstStyle/>
          <a:p>
            <a:pPr indent="-317500" lvl="0" marL="457200" rtl="0" algn="l">
              <a:spcBef>
                <a:spcPts val="12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 pie chart shows that it is clearly better to market to those with cellphones because they have a stronger rate of purchasing the product.</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This could be the result of the accessibility that a phone offers. It makes it more convenient for clients to engage in banking services.</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Targeting those with cellphones can be done through selective advertisement, especially if ABC bank has a mobile app that clients need to use to make transactions, check balance etc.</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128" name="Google Shape;128;p19"/>
          <p:cNvPicPr preferRelativeResize="0"/>
          <p:nvPr/>
        </p:nvPicPr>
        <p:blipFill>
          <a:blip r:embed="rId3">
            <a:alphaModFix/>
          </a:blip>
          <a:stretch>
            <a:fillRect/>
          </a:stretch>
        </p:blipFill>
        <p:spPr>
          <a:xfrm>
            <a:off x="152400" y="2143400"/>
            <a:ext cx="4350000" cy="2847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1270650"/>
            <a:ext cx="7688700" cy="43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Part 5: Pie Chart of Buyer Proportions:</a:t>
            </a:r>
            <a:endParaRPr/>
          </a:p>
        </p:txBody>
      </p:sp>
      <p:sp>
        <p:nvSpPr>
          <p:cNvPr id="134" name="Google Shape;134;p20"/>
          <p:cNvSpPr txBox="1"/>
          <p:nvPr>
            <p:ph idx="1" type="body"/>
          </p:nvPr>
        </p:nvSpPr>
        <p:spPr>
          <a:xfrm>
            <a:off x="3920350" y="1776150"/>
            <a:ext cx="4903800" cy="33675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value of each slice of the pie is clients who subscribed in a job category divided by total clients in that job category.</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Putting this to use in a business scenario would be trying to target the groups that represent substantial pieces of the pie.</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standout sections appear to be clients who are retired and clients who are self-employed.</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Marketing to certain jobs can be an easier task than many of the marketing tasks that could be construed from this dataset. Data is everywhere which could contain people’s job title or heavily allude to it.</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Once a population with jobs that are part of the key titles has been identified, it is time to target them. Targeted advertising can happen on google, job sites, and social media. There are also strategies like email marketing and propositions.</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135" name="Google Shape;135;p20"/>
          <p:cNvPicPr preferRelativeResize="0"/>
          <p:nvPr/>
        </p:nvPicPr>
        <p:blipFill>
          <a:blip r:embed="rId3">
            <a:alphaModFix/>
          </a:blip>
          <a:stretch>
            <a:fillRect/>
          </a:stretch>
        </p:blipFill>
        <p:spPr>
          <a:xfrm>
            <a:off x="73275" y="1877250"/>
            <a:ext cx="4044666" cy="3266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a:t>
            </a:r>
            <a:r>
              <a:rPr lang="en">
                <a:latin typeface="Times New Roman"/>
                <a:ea typeface="Times New Roman"/>
                <a:cs typeface="Times New Roman"/>
                <a:sym typeface="Times New Roman"/>
              </a:rPr>
              <a:t>art 6: Proportions of subscribers vs. previous</a:t>
            </a:r>
            <a:endParaRPr>
              <a:latin typeface="Times New Roman"/>
              <a:ea typeface="Times New Roman"/>
              <a:cs typeface="Times New Roman"/>
              <a:sym typeface="Times New Roman"/>
            </a:endParaRPr>
          </a:p>
        </p:txBody>
      </p:sp>
      <p:sp>
        <p:nvSpPr>
          <p:cNvPr id="141" name="Google Shape;141;p21"/>
          <p:cNvSpPr txBox="1"/>
          <p:nvPr>
            <p:ph idx="1" type="body"/>
          </p:nvPr>
        </p:nvSpPr>
        <p:spPr>
          <a:xfrm>
            <a:off x="4941750" y="2196850"/>
            <a:ext cx="3556200" cy="2520900"/>
          </a:xfrm>
          <a:prstGeom prst="rect">
            <a:avLst/>
          </a:prstGeom>
        </p:spPr>
        <p:txBody>
          <a:bodyPr anchorCtr="0" anchor="t" bIns="91425" lIns="91425" spcFirstLastPara="1" rIns="91425" wrap="square" tIns="91425">
            <a:normAutofit fontScale="47500"/>
          </a:bodyPr>
          <a:lstStyle/>
          <a:p>
            <a:pPr indent="-293449" lvl="0" marL="457200" rtl="0" algn="l">
              <a:spcBef>
                <a:spcPts val="1200"/>
              </a:spcBef>
              <a:spcAft>
                <a:spcPts val="0"/>
              </a:spcAft>
              <a:buClr>
                <a:srgbClr val="000000"/>
              </a:buClr>
              <a:buSzPct val="100000"/>
              <a:buFont typeface="Times New Roman"/>
              <a:buChar char="●"/>
            </a:pPr>
            <a:r>
              <a:rPr lang="en" sz="2150">
                <a:solidFill>
                  <a:srgbClr val="000000"/>
                </a:solidFill>
                <a:latin typeface="Times New Roman"/>
                <a:ea typeface="Times New Roman"/>
                <a:cs typeface="Times New Roman"/>
                <a:sym typeface="Times New Roman"/>
              </a:rPr>
              <a:t>This is a bar plot where each bar is the proportion of subscribers for the corresponding number of contacts in previous campaigns.</a:t>
            </a:r>
            <a:endParaRPr sz="2150">
              <a:solidFill>
                <a:srgbClr val="000000"/>
              </a:solidFill>
              <a:latin typeface="Times New Roman"/>
              <a:ea typeface="Times New Roman"/>
              <a:cs typeface="Times New Roman"/>
              <a:sym typeface="Times New Roman"/>
            </a:endParaRPr>
          </a:p>
          <a:p>
            <a:pPr indent="-293449" lvl="0" marL="457200" rtl="0" algn="l">
              <a:spcBef>
                <a:spcPts val="0"/>
              </a:spcBef>
              <a:spcAft>
                <a:spcPts val="0"/>
              </a:spcAft>
              <a:buClr>
                <a:srgbClr val="000000"/>
              </a:buClr>
              <a:buSzPct val="100000"/>
              <a:buFont typeface="Times New Roman"/>
              <a:buChar char="●"/>
            </a:pPr>
            <a:r>
              <a:rPr lang="en" sz="2150">
                <a:solidFill>
                  <a:srgbClr val="000000"/>
                </a:solidFill>
                <a:latin typeface="Times New Roman"/>
                <a:ea typeface="Times New Roman"/>
                <a:cs typeface="Times New Roman"/>
                <a:sym typeface="Times New Roman"/>
              </a:rPr>
              <a:t>The more contacts performed in previous campaigns for this client the more likely they will buy the product. Contacts in previous campaigns often indicate that they have previously bought the product which means they are more likely to repeat their decision of buying again in the current campaign.</a:t>
            </a:r>
            <a:endParaRPr sz="2150">
              <a:solidFill>
                <a:srgbClr val="000000"/>
              </a:solidFill>
              <a:latin typeface="Times New Roman"/>
              <a:ea typeface="Times New Roman"/>
              <a:cs typeface="Times New Roman"/>
              <a:sym typeface="Times New Roman"/>
            </a:endParaRPr>
          </a:p>
          <a:p>
            <a:pPr indent="-293449" lvl="0" marL="457200" rtl="0" algn="l">
              <a:spcBef>
                <a:spcPts val="0"/>
              </a:spcBef>
              <a:spcAft>
                <a:spcPts val="0"/>
              </a:spcAft>
              <a:buClr>
                <a:srgbClr val="000000"/>
              </a:buClr>
              <a:buSzPct val="100000"/>
              <a:buFont typeface="Times New Roman"/>
              <a:buChar char="●"/>
            </a:pPr>
            <a:r>
              <a:rPr lang="en" sz="2150">
                <a:solidFill>
                  <a:srgbClr val="000000"/>
                </a:solidFill>
                <a:latin typeface="Times New Roman"/>
                <a:ea typeface="Times New Roman"/>
                <a:cs typeface="Times New Roman"/>
                <a:sym typeface="Times New Roman"/>
              </a:rPr>
              <a:t>ABC bank should make sure to focus on clients who have been contacted more during previous campaigns. </a:t>
            </a:r>
            <a:endParaRPr sz="215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217">
              <a:solidFill>
                <a:srgbClr val="000000"/>
              </a:solidFill>
              <a:latin typeface="Times New Roman"/>
              <a:ea typeface="Times New Roman"/>
              <a:cs typeface="Times New Roman"/>
              <a:sym typeface="Times New Roman"/>
            </a:endParaRPr>
          </a:p>
        </p:txBody>
      </p:sp>
      <p:pic>
        <p:nvPicPr>
          <p:cNvPr id="142" name="Google Shape;142;p21"/>
          <p:cNvPicPr preferRelativeResize="0"/>
          <p:nvPr/>
        </p:nvPicPr>
        <p:blipFill>
          <a:blip r:embed="rId3">
            <a:alphaModFix/>
          </a:blip>
          <a:stretch>
            <a:fillRect/>
          </a:stretch>
        </p:blipFill>
        <p:spPr>
          <a:xfrm>
            <a:off x="729450" y="1964875"/>
            <a:ext cx="3917616" cy="298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