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83" r:id="rId4"/>
    <p:sldId id="282" r:id="rId5"/>
    <p:sldId id="271" r:id="rId6"/>
    <p:sldId id="279" r:id="rId7"/>
    <p:sldId id="272" r:id="rId8"/>
    <p:sldId id="273" r:id="rId9"/>
    <p:sldId id="274" r:id="rId10"/>
    <p:sldId id="275" r:id="rId11"/>
    <p:sldId id="276" r:id="rId12"/>
    <p:sldId id="277" r:id="rId13"/>
    <p:sldId id="278" r:id="rId14"/>
    <p:sldId id="281" r:id="rId15"/>
    <p:sldId id="270"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6" autoAdjust="0"/>
    <p:restoredTop sz="94656"/>
  </p:normalViewPr>
  <p:slideViewPr>
    <p:cSldViewPr snapToGrid="0">
      <p:cViewPr varScale="1">
        <p:scale>
          <a:sx n="82" d="100"/>
          <a:sy n="82" d="100"/>
        </p:scale>
        <p:origin x="53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497632" y="616857"/>
            <a:ext cx="8873711" cy="4585871"/>
          </a:xfrm>
          <a:prstGeom prst="rect">
            <a:avLst/>
          </a:prstGeom>
          <a:solidFill>
            <a:srgbClr val="3B3B3B"/>
          </a:solidFill>
        </p:spPr>
        <p:txBody>
          <a:bodyPr wrap="none" rtlCol="0">
            <a:spAutoFit/>
          </a:bodyPr>
          <a:lstStyle/>
          <a:p>
            <a:endParaRPr lang="en-US" sz="6600" dirty="0">
              <a:solidFill>
                <a:srgbClr val="FF6600"/>
              </a:solidFill>
              <a:cs typeface="Times New Roman" panose="02020603050405020304" pitchFamily="18" charset="0"/>
            </a:endParaRPr>
          </a:p>
          <a:p>
            <a:r>
              <a:rPr lang="en-US" sz="6600" dirty="0">
                <a:solidFill>
                  <a:srgbClr val="FF6600"/>
                </a:solidFill>
                <a:cs typeface="Times New Roman" panose="02020603050405020304" pitchFamily="18" charset="0"/>
              </a:rPr>
              <a:t>Exploratory Data Analysis</a:t>
            </a:r>
          </a:p>
          <a:p>
            <a:endParaRPr lang="en-US" sz="4000" dirty="0">
              <a:cs typeface="Times New Roman" panose="02020603050405020304" pitchFamily="18" charset="0"/>
            </a:endParaRPr>
          </a:p>
          <a:p>
            <a:r>
              <a:rPr lang="en-US" sz="4000" b="1" dirty="0">
                <a:solidFill>
                  <a:schemeClr val="bg1"/>
                </a:solidFill>
                <a:cs typeface="Times New Roman" panose="02020603050405020304" pitchFamily="18" charset="0"/>
              </a:rPr>
              <a:t>G2M insight for cab investment firm</a:t>
            </a:r>
          </a:p>
          <a:p>
            <a:endParaRPr lang="en-US" sz="4000" dirty="0">
              <a:solidFill>
                <a:schemeClr val="bg1"/>
              </a:solidFill>
              <a:cs typeface="Times New Roman" panose="02020603050405020304" pitchFamily="18" charset="0"/>
            </a:endParaRPr>
          </a:p>
          <a:p>
            <a:r>
              <a:rPr lang="en-US" sz="4000" b="1" dirty="0">
                <a:solidFill>
                  <a:schemeClr val="bg1"/>
                </a:solidFill>
                <a:cs typeface="Times New Roman" panose="02020603050405020304" pitchFamily="18" charset="0"/>
              </a:rPr>
              <a:t>05/21/2024</a:t>
            </a:r>
          </a:p>
        </p:txBody>
      </p:sp>
      <p:pic>
        <p:nvPicPr>
          <p:cNvPr id="2" name="Picture 1">
            <a:extLst>
              <a:ext uri="{FF2B5EF4-FFF2-40B4-BE49-F238E27FC236}">
                <a16:creationId xmlns:a16="http://schemas.microsoft.com/office/drawing/2014/main" id="{8532F86B-0798-B93A-16D1-9233B8A81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77" y="-290238"/>
            <a:ext cx="2325467" cy="232546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74A0-C3CA-4674-A093-20772C0CDF95}"/>
              </a:ext>
            </a:extLst>
          </p:cNvPr>
          <p:cNvSpPr>
            <a:spLocks noGrp="1"/>
          </p:cNvSpPr>
          <p:nvPr>
            <p:ph type="title"/>
          </p:nvPr>
        </p:nvSpPr>
        <p:spPr/>
        <p:txBody>
          <a:bodyPr/>
          <a:lstStyle/>
          <a:p>
            <a:r>
              <a:rPr lang="en-US" dirty="0"/>
              <a:t>City Customer Analysis</a:t>
            </a:r>
          </a:p>
        </p:txBody>
      </p:sp>
      <p:sp>
        <p:nvSpPr>
          <p:cNvPr id="5" name="TextBox 4">
            <a:extLst>
              <a:ext uri="{FF2B5EF4-FFF2-40B4-BE49-F238E27FC236}">
                <a16:creationId xmlns:a16="http://schemas.microsoft.com/office/drawing/2014/main" id="{A5E21C24-D9E0-4724-946B-F43881188E1B}"/>
              </a:ext>
            </a:extLst>
          </p:cNvPr>
          <p:cNvSpPr txBox="1"/>
          <p:nvPr/>
        </p:nvSpPr>
        <p:spPr>
          <a:xfrm>
            <a:off x="8404964" y="1880171"/>
            <a:ext cx="3708377" cy="1754326"/>
          </a:xfrm>
          <a:prstGeom prst="rect">
            <a:avLst/>
          </a:prstGeom>
          <a:noFill/>
        </p:spPr>
        <p:txBody>
          <a:bodyPr wrap="square" rtlCol="0">
            <a:spAutoFit/>
          </a:bodyPr>
          <a:lstStyle/>
          <a:p>
            <a:r>
              <a:rPr lang="en-US" dirty="0"/>
              <a:t>Yellow cab leads on most of the cities with Pink Cab only leading in 4 cities:-</a:t>
            </a:r>
          </a:p>
          <a:p>
            <a:pPr marL="285750" indent="-285750">
              <a:buFont typeface="Arial" panose="020B0604020202020204" pitchFamily="34" charset="0"/>
              <a:buChar char="•"/>
            </a:pPr>
            <a:r>
              <a:rPr lang="en-US" dirty="0"/>
              <a:t>San Diego</a:t>
            </a:r>
          </a:p>
          <a:p>
            <a:pPr marL="285750" indent="-285750">
              <a:buFont typeface="Arial" panose="020B0604020202020204" pitchFamily="34" charset="0"/>
              <a:buChar char="•"/>
            </a:pPr>
            <a:r>
              <a:rPr lang="en-US" dirty="0" err="1"/>
              <a:t>Nashvilee</a:t>
            </a:r>
            <a:endParaRPr lang="en-US" dirty="0"/>
          </a:p>
          <a:p>
            <a:pPr marL="285750" indent="-285750">
              <a:buFont typeface="Arial" panose="020B0604020202020204" pitchFamily="34" charset="0"/>
              <a:buChar char="•"/>
            </a:pPr>
            <a:r>
              <a:rPr lang="en-US" dirty="0"/>
              <a:t>Sacramento</a:t>
            </a:r>
          </a:p>
          <a:p>
            <a:pPr marL="285750" indent="-285750">
              <a:buFont typeface="Arial" panose="020B0604020202020204" pitchFamily="34" charset="0"/>
              <a:buChar char="•"/>
            </a:pPr>
            <a:r>
              <a:rPr lang="en-US" dirty="0"/>
              <a:t>Pittsburgh</a:t>
            </a:r>
          </a:p>
        </p:txBody>
      </p:sp>
      <p:pic>
        <p:nvPicPr>
          <p:cNvPr id="4" name="Content Placeholder 3" descr="A graph of numbers and names&#10;&#10;Description automatically generated with medium confidence">
            <a:extLst>
              <a:ext uri="{FF2B5EF4-FFF2-40B4-BE49-F238E27FC236}">
                <a16:creationId xmlns:a16="http://schemas.microsoft.com/office/drawing/2014/main" id="{543C7D51-AF1A-A83C-A752-9E2B6846EEA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659" y="1533731"/>
            <a:ext cx="8229599" cy="5180606"/>
          </a:xfrm>
          <a:prstGeom prst="rect">
            <a:avLst/>
          </a:prstGeom>
          <a:noFill/>
          <a:ln>
            <a:noFill/>
          </a:ln>
        </p:spPr>
      </p:pic>
      <p:sp>
        <p:nvSpPr>
          <p:cNvPr id="3" name="Rectangle 2">
            <a:extLst>
              <a:ext uri="{FF2B5EF4-FFF2-40B4-BE49-F238E27FC236}">
                <a16:creationId xmlns:a16="http://schemas.microsoft.com/office/drawing/2014/main" id="{0C9EB380-34F3-C08F-68EC-378196302060}"/>
              </a:ext>
            </a:extLst>
          </p:cNvPr>
          <p:cNvSpPr/>
          <p:nvPr/>
        </p:nvSpPr>
        <p:spPr>
          <a:xfrm>
            <a:off x="0" y="15771"/>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FF6600"/>
                </a:solidFill>
              </a:rPr>
              <a:t>No of Customers per City Analysis</a:t>
            </a:r>
          </a:p>
        </p:txBody>
      </p:sp>
    </p:spTree>
    <p:extLst>
      <p:ext uri="{BB962C8B-B14F-4D97-AF65-F5344CB8AC3E}">
        <p14:creationId xmlns:p14="http://schemas.microsoft.com/office/powerpoint/2010/main" val="3215068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C7347-AF85-48E2-814D-0CB75FDCF789}"/>
              </a:ext>
            </a:extLst>
          </p:cNvPr>
          <p:cNvSpPr>
            <a:spLocks noGrp="1"/>
          </p:cNvSpPr>
          <p:nvPr>
            <p:ph type="title"/>
          </p:nvPr>
        </p:nvSpPr>
        <p:spPr/>
        <p:txBody>
          <a:bodyPr/>
          <a:lstStyle/>
          <a:p>
            <a:r>
              <a:rPr lang="en-US" dirty="0"/>
              <a:t>Day Of the Month Analysis</a:t>
            </a:r>
          </a:p>
        </p:txBody>
      </p:sp>
      <p:pic>
        <p:nvPicPr>
          <p:cNvPr id="3" name="Content Placeholder 2" descr="A graph of different colored lines&#10;&#10;Description automatically generated">
            <a:extLst>
              <a:ext uri="{FF2B5EF4-FFF2-40B4-BE49-F238E27FC236}">
                <a16:creationId xmlns:a16="http://schemas.microsoft.com/office/drawing/2014/main" id="{CD03CAD5-B207-A358-FBC6-8D85CDE763F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4942" y="1593900"/>
            <a:ext cx="8426245" cy="5220006"/>
          </a:xfrm>
          <a:prstGeom prst="rect">
            <a:avLst/>
          </a:prstGeom>
          <a:noFill/>
          <a:ln>
            <a:noFill/>
          </a:ln>
        </p:spPr>
      </p:pic>
      <p:sp>
        <p:nvSpPr>
          <p:cNvPr id="4" name="Rectangle 3">
            <a:extLst>
              <a:ext uri="{FF2B5EF4-FFF2-40B4-BE49-F238E27FC236}">
                <a16:creationId xmlns:a16="http://schemas.microsoft.com/office/drawing/2014/main" id="{A38ABA5B-67FE-27BA-764F-FECB2E0EFAB5}"/>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FF6600"/>
                </a:solidFill>
              </a:rPr>
              <a:t>Day of the month Analysis</a:t>
            </a:r>
          </a:p>
        </p:txBody>
      </p:sp>
    </p:spTree>
    <p:extLst>
      <p:ext uri="{BB962C8B-B14F-4D97-AF65-F5344CB8AC3E}">
        <p14:creationId xmlns:p14="http://schemas.microsoft.com/office/powerpoint/2010/main" val="3401363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ADA0-578F-49FB-88C6-09BA34FB6C08}"/>
              </a:ext>
            </a:extLst>
          </p:cNvPr>
          <p:cNvSpPr>
            <a:spLocks noGrp="1"/>
          </p:cNvSpPr>
          <p:nvPr>
            <p:ph type="title"/>
          </p:nvPr>
        </p:nvSpPr>
        <p:spPr/>
        <p:txBody>
          <a:bodyPr/>
          <a:lstStyle/>
          <a:p>
            <a:r>
              <a:rPr lang="en-US" dirty="0"/>
              <a:t>Day Of the week Analysis</a:t>
            </a:r>
          </a:p>
        </p:txBody>
      </p:sp>
      <p:sp>
        <p:nvSpPr>
          <p:cNvPr id="4" name="TextBox 3">
            <a:extLst>
              <a:ext uri="{FF2B5EF4-FFF2-40B4-BE49-F238E27FC236}">
                <a16:creationId xmlns:a16="http://schemas.microsoft.com/office/drawing/2014/main" id="{882CB95F-DD4F-4367-8016-D5AEB6D4B5E8}"/>
              </a:ext>
            </a:extLst>
          </p:cNvPr>
          <p:cNvSpPr txBox="1"/>
          <p:nvPr/>
        </p:nvSpPr>
        <p:spPr>
          <a:xfrm>
            <a:off x="7904252" y="2198316"/>
            <a:ext cx="4287748" cy="923330"/>
          </a:xfrm>
          <a:prstGeom prst="rect">
            <a:avLst/>
          </a:prstGeom>
          <a:noFill/>
        </p:spPr>
        <p:txBody>
          <a:bodyPr wrap="square" rtlCol="0">
            <a:spAutoFit/>
          </a:bodyPr>
          <a:lstStyle/>
          <a:p>
            <a:r>
              <a:rPr lang="en-US" dirty="0"/>
              <a:t>On average most of the customers use the cabs as from Friday heading into the weekend.</a:t>
            </a:r>
          </a:p>
        </p:txBody>
      </p:sp>
      <p:pic>
        <p:nvPicPr>
          <p:cNvPr id="5" name="Content Placeholder 4" descr="A graph of different colored bars&#10;&#10;Description automatically generated">
            <a:extLst>
              <a:ext uri="{FF2B5EF4-FFF2-40B4-BE49-F238E27FC236}">
                <a16:creationId xmlns:a16="http://schemas.microsoft.com/office/drawing/2014/main" id="{E50309CB-BED1-0E1F-B189-C3A1D88FA7E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930" y="1585549"/>
            <a:ext cx="7718322" cy="5038062"/>
          </a:xfrm>
          <a:prstGeom prst="rect">
            <a:avLst/>
          </a:prstGeom>
          <a:noFill/>
          <a:ln>
            <a:noFill/>
          </a:ln>
        </p:spPr>
      </p:pic>
      <p:sp>
        <p:nvSpPr>
          <p:cNvPr id="3" name="Rectangle 2">
            <a:extLst>
              <a:ext uri="{FF2B5EF4-FFF2-40B4-BE49-F238E27FC236}">
                <a16:creationId xmlns:a16="http://schemas.microsoft.com/office/drawing/2014/main" id="{B08D9F50-FEAA-6291-B350-9580A0D2D4D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FF6600"/>
                </a:solidFill>
              </a:rPr>
              <a:t>Day of the week Analysis</a:t>
            </a:r>
          </a:p>
        </p:txBody>
      </p:sp>
    </p:spTree>
    <p:extLst>
      <p:ext uri="{BB962C8B-B14F-4D97-AF65-F5344CB8AC3E}">
        <p14:creationId xmlns:p14="http://schemas.microsoft.com/office/powerpoint/2010/main" val="1909334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B4A4-0B22-41C6-B175-568FCE16464F}"/>
              </a:ext>
            </a:extLst>
          </p:cNvPr>
          <p:cNvSpPr>
            <a:spLocks noGrp="1"/>
          </p:cNvSpPr>
          <p:nvPr>
            <p:ph type="title"/>
          </p:nvPr>
        </p:nvSpPr>
        <p:spPr>
          <a:xfrm>
            <a:off x="44612" y="-1"/>
            <a:ext cx="12147388" cy="1371601"/>
          </a:xfrm>
        </p:spPr>
        <p:txBody>
          <a:bodyPr>
            <a:normAutofit/>
          </a:bodyPr>
          <a:lstStyle/>
          <a:p>
            <a:endParaRPr lang="en-US" dirty="0">
              <a:solidFill>
                <a:srgbClr val="FF6600"/>
              </a:solidFill>
            </a:endParaRPr>
          </a:p>
        </p:txBody>
      </p:sp>
      <p:sp>
        <p:nvSpPr>
          <p:cNvPr id="8" name="TextBox 7">
            <a:extLst>
              <a:ext uri="{FF2B5EF4-FFF2-40B4-BE49-F238E27FC236}">
                <a16:creationId xmlns:a16="http://schemas.microsoft.com/office/drawing/2014/main" id="{B2A84A1B-7F78-4C31-A14F-CF0E769E54C8}"/>
              </a:ext>
            </a:extLst>
          </p:cNvPr>
          <p:cNvSpPr txBox="1"/>
          <p:nvPr/>
        </p:nvSpPr>
        <p:spPr>
          <a:xfrm>
            <a:off x="1330330" y="5396219"/>
            <a:ext cx="8589196" cy="923330"/>
          </a:xfrm>
          <a:prstGeom prst="rect">
            <a:avLst/>
          </a:prstGeom>
          <a:noFill/>
        </p:spPr>
        <p:txBody>
          <a:bodyPr wrap="square" rtlCol="0">
            <a:spAutoFit/>
          </a:bodyPr>
          <a:lstStyle/>
          <a:p>
            <a:r>
              <a:rPr lang="en-US" dirty="0"/>
              <a:t>Yellow cab customers frequent the cabs more often showing that they have a high customer retainability. Also the most frequent Pink Customers are also Yellow Cab Customers.</a:t>
            </a:r>
          </a:p>
        </p:txBody>
      </p:sp>
      <p:graphicFrame>
        <p:nvGraphicFramePr>
          <p:cNvPr id="11" name="Table 10">
            <a:extLst>
              <a:ext uri="{FF2B5EF4-FFF2-40B4-BE49-F238E27FC236}">
                <a16:creationId xmlns:a16="http://schemas.microsoft.com/office/drawing/2014/main" id="{CA7A981D-7213-0CB2-51AB-204A2D442A6E}"/>
              </a:ext>
            </a:extLst>
          </p:cNvPr>
          <p:cNvGraphicFramePr>
            <a:graphicFrameLocks noGrp="1"/>
          </p:cNvGraphicFramePr>
          <p:nvPr>
            <p:extLst>
              <p:ext uri="{D42A27DB-BD31-4B8C-83A1-F6EECF244321}">
                <p14:modId xmlns:p14="http://schemas.microsoft.com/office/powerpoint/2010/main" val="3494003615"/>
              </p:ext>
            </p:extLst>
          </p:nvPr>
        </p:nvGraphicFramePr>
        <p:xfrm>
          <a:off x="6482283" y="1823877"/>
          <a:ext cx="4420086" cy="3178537"/>
        </p:xfrm>
        <a:graphic>
          <a:graphicData uri="http://schemas.openxmlformats.org/drawingml/2006/table">
            <a:tbl>
              <a:tblPr firstRow="1" firstCol="1" bandRow="1">
                <a:tableStyleId>{5C22544A-7EE6-4342-B048-85BDC9FD1C3A}</a:tableStyleId>
              </a:tblPr>
              <a:tblGrid>
                <a:gridCol w="2534453">
                  <a:extLst>
                    <a:ext uri="{9D8B030D-6E8A-4147-A177-3AD203B41FA5}">
                      <a16:colId xmlns:a16="http://schemas.microsoft.com/office/drawing/2014/main" val="1963946176"/>
                    </a:ext>
                  </a:extLst>
                </a:gridCol>
                <a:gridCol w="1885633">
                  <a:extLst>
                    <a:ext uri="{9D8B030D-6E8A-4147-A177-3AD203B41FA5}">
                      <a16:colId xmlns:a16="http://schemas.microsoft.com/office/drawing/2014/main" val="1596841931"/>
                    </a:ext>
                  </a:extLst>
                </a:gridCol>
              </a:tblGrid>
              <a:tr h="673252">
                <a:tc>
                  <a:txBody>
                    <a:bodyPr/>
                    <a:lstStyle/>
                    <a:p>
                      <a:pPr marL="0" marR="0" algn="ctr">
                        <a:lnSpc>
                          <a:spcPct val="115000"/>
                        </a:lnSpc>
                        <a:spcBef>
                          <a:spcPts val="0"/>
                        </a:spcBef>
                        <a:spcAft>
                          <a:spcPts val="0"/>
                        </a:spcAft>
                      </a:pPr>
                      <a:r>
                        <a:rPr lang="en-US" sz="1200" kern="0" dirty="0">
                          <a:effectLst/>
                        </a:rPr>
                        <a:t>Yellow Cab (</a:t>
                      </a:r>
                      <a:r>
                        <a:rPr lang="en-US" sz="1200" kern="0" dirty="0" err="1">
                          <a:effectLst/>
                        </a:rPr>
                        <a:t>Customer_ID</a:t>
                      </a:r>
                      <a:r>
                        <a:rPr lang="en-US" sz="1200" kern="0" dirty="0">
                          <a:effectLst/>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kern="0">
                          <a:effectLst/>
                        </a:rPr>
                        <a:t>Frequency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7073890"/>
                  </a:ext>
                </a:extLst>
              </a:tr>
              <a:tr h="278365">
                <a:tc>
                  <a:txBody>
                    <a:bodyPr/>
                    <a:lstStyle/>
                    <a:p>
                      <a:pPr marL="0" marR="0">
                        <a:lnSpc>
                          <a:spcPct val="115000"/>
                        </a:lnSpc>
                        <a:spcBef>
                          <a:spcPts val="0"/>
                        </a:spcBef>
                        <a:spcAft>
                          <a:spcPts val="0"/>
                        </a:spcAft>
                      </a:pPr>
                      <a:r>
                        <a:rPr lang="en-US" sz="1200" kern="0">
                          <a:effectLst/>
                        </a:rPr>
                        <a:t>1803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1200" kern="0">
                          <a:effectLst/>
                        </a:rPr>
                        <a:t>47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51822801"/>
                  </a:ext>
                </a:extLst>
              </a:tr>
              <a:tr h="278365">
                <a:tc>
                  <a:txBody>
                    <a:bodyPr/>
                    <a:lstStyle/>
                    <a:p>
                      <a:pPr marL="0" marR="0">
                        <a:lnSpc>
                          <a:spcPct val="115000"/>
                        </a:lnSpc>
                        <a:spcBef>
                          <a:spcPts val="0"/>
                        </a:spcBef>
                        <a:spcAft>
                          <a:spcPts val="0"/>
                        </a:spcAft>
                      </a:pPr>
                      <a:r>
                        <a:rPr lang="en-US" sz="1200" kern="0" dirty="0">
                          <a:effectLst/>
                        </a:rPr>
                        <a:t>1360</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1200" kern="0">
                          <a:effectLst/>
                        </a:rPr>
                        <a:t>47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23620879"/>
                  </a:ext>
                </a:extLst>
              </a:tr>
              <a:tr h="278365">
                <a:tc>
                  <a:txBody>
                    <a:bodyPr/>
                    <a:lstStyle/>
                    <a:p>
                      <a:pPr marL="0" marR="0">
                        <a:lnSpc>
                          <a:spcPct val="115000"/>
                        </a:lnSpc>
                        <a:spcBef>
                          <a:spcPts val="0"/>
                        </a:spcBef>
                        <a:spcAft>
                          <a:spcPts val="0"/>
                        </a:spcAft>
                      </a:pPr>
                      <a:r>
                        <a:rPr lang="en-US" sz="1200" kern="0">
                          <a:effectLst/>
                        </a:rPr>
                        <a:t>494</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1200" kern="0" dirty="0">
                          <a:effectLst/>
                        </a:rPr>
                        <a:t>47</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957218"/>
                  </a:ext>
                </a:extLst>
              </a:tr>
              <a:tr h="278365">
                <a:tc>
                  <a:txBody>
                    <a:bodyPr/>
                    <a:lstStyle/>
                    <a:p>
                      <a:pPr marL="0" marR="0">
                        <a:lnSpc>
                          <a:spcPct val="115000"/>
                        </a:lnSpc>
                        <a:spcBef>
                          <a:spcPts val="0"/>
                        </a:spcBef>
                        <a:spcAft>
                          <a:spcPts val="0"/>
                        </a:spcAft>
                      </a:pPr>
                      <a:r>
                        <a:rPr lang="en-US" sz="1200" kern="0">
                          <a:effectLst/>
                        </a:rPr>
                        <a:t>636</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1200" kern="0">
                          <a:effectLst/>
                        </a:rPr>
                        <a:t>46</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13875853"/>
                  </a:ext>
                </a:extLst>
              </a:tr>
              <a:tr h="278365">
                <a:tc>
                  <a:txBody>
                    <a:bodyPr/>
                    <a:lstStyle/>
                    <a:p>
                      <a:pPr marL="0" marR="0">
                        <a:lnSpc>
                          <a:spcPct val="115000"/>
                        </a:lnSpc>
                        <a:spcBef>
                          <a:spcPts val="0"/>
                        </a:spcBef>
                        <a:spcAft>
                          <a:spcPts val="0"/>
                        </a:spcAft>
                      </a:pPr>
                      <a:r>
                        <a:rPr lang="en-US" sz="1200" kern="0" dirty="0">
                          <a:effectLst/>
                        </a:rPr>
                        <a:t>126</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1200" kern="0">
                          <a:effectLst/>
                        </a:rPr>
                        <a:t>45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73163008"/>
                  </a:ext>
                </a:extLst>
              </a:tr>
              <a:tr h="278365">
                <a:tc>
                  <a:txBody>
                    <a:bodyPr/>
                    <a:lstStyle/>
                    <a:p>
                      <a:pPr marL="0" marR="0">
                        <a:lnSpc>
                          <a:spcPct val="115000"/>
                        </a:lnSpc>
                        <a:spcBef>
                          <a:spcPts val="0"/>
                        </a:spcBef>
                        <a:spcAft>
                          <a:spcPts val="0"/>
                        </a:spcAft>
                      </a:pPr>
                      <a:r>
                        <a:rPr lang="en-US" sz="1200" kern="0">
                          <a:effectLst/>
                        </a:rPr>
                        <a:t>2766</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1200" kern="0">
                          <a:effectLst/>
                        </a:rPr>
                        <a:t>45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55359195"/>
                  </a:ext>
                </a:extLst>
              </a:tr>
              <a:tr h="278365">
                <a:tc>
                  <a:txBody>
                    <a:bodyPr/>
                    <a:lstStyle/>
                    <a:p>
                      <a:pPr marL="0" marR="0">
                        <a:lnSpc>
                          <a:spcPct val="115000"/>
                        </a:lnSpc>
                        <a:spcBef>
                          <a:spcPts val="0"/>
                        </a:spcBef>
                        <a:spcAft>
                          <a:spcPts val="0"/>
                        </a:spcAft>
                      </a:pPr>
                      <a:r>
                        <a:rPr lang="en-US" sz="1200" kern="0">
                          <a:effectLst/>
                        </a:rPr>
                        <a:t>903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1200" kern="0">
                          <a:effectLst/>
                        </a:rPr>
                        <a:t>45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65174602"/>
                  </a:ext>
                </a:extLst>
              </a:tr>
              <a:tr h="278365">
                <a:tc>
                  <a:txBody>
                    <a:bodyPr/>
                    <a:lstStyle/>
                    <a:p>
                      <a:pPr marL="0" marR="0">
                        <a:lnSpc>
                          <a:spcPct val="115000"/>
                        </a:lnSpc>
                        <a:spcBef>
                          <a:spcPts val="0"/>
                        </a:spcBef>
                        <a:spcAft>
                          <a:spcPts val="0"/>
                        </a:spcAft>
                      </a:pPr>
                      <a:r>
                        <a:rPr lang="en-US" sz="1200" kern="0">
                          <a:effectLst/>
                        </a:rPr>
                        <a:t>1673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1200" kern="0">
                          <a:effectLst/>
                        </a:rPr>
                        <a:t>44</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78575960"/>
                  </a:ext>
                </a:extLst>
              </a:tr>
              <a:tr h="278365">
                <a:tc>
                  <a:txBody>
                    <a:bodyPr/>
                    <a:lstStyle/>
                    <a:p>
                      <a:pPr marL="0" marR="0">
                        <a:lnSpc>
                          <a:spcPct val="115000"/>
                        </a:lnSpc>
                        <a:spcBef>
                          <a:spcPts val="0"/>
                        </a:spcBef>
                        <a:spcAft>
                          <a:spcPts val="0"/>
                        </a:spcAft>
                      </a:pPr>
                      <a:r>
                        <a:rPr lang="en-US" sz="1200" kern="0">
                          <a:effectLst/>
                        </a:rPr>
                        <a:t>2577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1200" kern="0" dirty="0">
                          <a:effectLst/>
                        </a:rPr>
                        <a:t>44</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05685885"/>
                  </a:ext>
                </a:extLst>
              </a:tr>
            </a:tbl>
          </a:graphicData>
        </a:graphic>
      </p:graphicFrame>
      <p:graphicFrame>
        <p:nvGraphicFramePr>
          <p:cNvPr id="14" name="Content Placeholder 13">
            <a:extLst>
              <a:ext uri="{FF2B5EF4-FFF2-40B4-BE49-F238E27FC236}">
                <a16:creationId xmlns:a16="http://schemas.microsoft.com/office/drawing/2014/main" id="{24AFB006-E5C2-2A3A-BCA4-01772D62800F}"/>
              </a:ext>
            </a:extLst>
          </p:cNvPr>
          <p:cNvGraphicFramePr>
            <a:graphicFrameLocks noGrp="1"/>
          </p:cNvGraphicFramePr>
          <p:nvPr>
            <p:ph idx="1"/>
            <p:extLst>
              <p:ext uri="{D42A27DB-BD31-4B8C-83A1-F6EECF244321}">
                <p14:modId xmlns:p14="http://schemas.microsoft.com/office/powerpoint/2010/main" val="45553052"/>
              </p:ext>
            </p:extLst>
          </p:nvPr>
        </p:nvGraphicFramePr>
        <p:xfrm>
          <a:off x="1564816" y="1800262"/>
          <a:ext cx="4060112" cy="3167295"/>
        </p:xfrm>
        <a:graphic>
          <a:graphicData uri="http://schemas.openxmlformats.org/drawingml/2006/table">
            <a:tbl>
              <a:tblPr firstRow="1" firstCol="1" bandRow="1">
                <a:tableStyleId>{5C22544A-7EE6-4342-B048-85BDC9FD1C3A}</a:tableStyleId>
              </a:tblPr>
              <a:tblGrid>
                <a:gridCol w="2446943">
                  <a:extLst>
                    <a:ext uri="{9D8B030D-6E8A-4147-A177-3AD203B41FA5}">
                      <a16:colId xmlns:a16="http://schemas.microsoft.com/office/drawing/2014/main" val="2598560774"/>
                    </a:ext>
                  </a:extLst>
                </a:gridCol>
                <a:gridCol w="1613169">
                  <a:extLst>
                    <a:ext uri="{9D8B030D-6E8A-4147-A177-3AD203B41FA5}">
                      <a16:colId xmlns:a16="http://schemas.microsoft.com/office/drawing/2014/main" val="3399573599"/>
                    </a:ext>
                  </a:extLst>
                </a:gridCol>
              </a:tblGrid>
              <a:tr h="673254">
                <a:tc>
                  <a:txBody>
                    <a:bodyPr/>
                    <a:lstStyle/>
                    <a:p>
                      <a:pPr marL="0" marR="0" algn="ctr">
                        <a:lnSpc>
                          <a:spcPct val="115000"/>
                        </a:lnSpc>
                        <a:spcBef>
                          <a:spcPts val="0"/>
                        </a:spcBef>
                        <a:spcAft>
                          <a:spcPts val="0"/>
                        </a:spcAft>
                      </a:pPr>
                      <a:r>
                        <a:rPr lang="en-US" sz="1200" kern="0">
                          <a:effectLst/>
                        </a:rPr>
                        <a:t>Pink Cab (Customer_ID )</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200" kern="0" dirty="0">
                          <a:effectLst/>
                        </a:rPr>
                        <a:t>Frequency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67576373"/>
                  </a:ext>
                </a:extLst>
              </a:tr>
              <a:tr h="278364">
                <a:tc>
                  <a:txBody>
                    <a:bodyPr/>
                    <a:lstStyle/>
                    <a:p>
                      <a:pPr marL="0" marR="0">
                        <a:lnSpc>
                          <a:spcPct val="115000"/>
                        </a:lnSpc>
                        <a:spcBef>
                          <a:spcPts val="0"/>
                        </a:spcBef>
                        <a:spcAft>
                          <a:spcPts val="0"/>
                        </a:spcAft>
                      </a:pPr>
                      <a:r>
                        <a:rPr lang="en-US" sz="1200" kern="0">
                          <a:effectLst/>
                        </a:rPr>
                        <a:t>8120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1200" kern="0">
                          <a:effectLst/>
                        </a:rPr>
                        <a:t>18</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63971559"/>
                  </a:ext>
                </a:extLst>
              </a:tr>
              <a:tr h="278364">
                <a:tc>
                  <a:txBody>
                    <a:bodyPr/>
                    <a:lstStyle/>
                    <a:p>
                      <a:pPr marL="0" marR="0">
                        <a:lnSpc>
                          <a:spcPct val="115000"/>
                        </a:lnSpc>
                        <a:spcBef>
                          <a:spcPts val="0"/>
                        </a:spcBef>
                        <a:spcAft>
                          <a:spcPts val="0"/>
                        </a:spcAft>
                      </a:pPr>
                      <a:r>
                        <a:rPr lang="en-US" sz="1200" kern="0">
                          <a:effectLst/>
                        </a:rPr>
                        <a:t>8595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1200" kern="0">
                          <a:effectLst/>
                        </a:rPr>
                        <a:t>17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43716894"/>
                  </a:ext>
                </a:extLst>
              </a:tr>
              <a:tr h="278364">
                <a:tc>
                  <a:txBody>
                    <a:bodyPr/>
                    <a:lstStyle/>
                    <a:p>
                      <a:pPr marL="0" marR="0">
                        <a:lnSpc>
                          <a:spcPct val="115000"/>
                        </a:lnSpc>
                        <a:spcBef>
                          <a:spcPts val="0"/>
                        </a:spcBef>
                        <a:spcAft>
                          <a:spcPts val="0"/>
                        </a:spcAft>
                      </a:pPr>
                      <a:r>
                        <a:rPr lang="en-US" sz="1200" kern="0">
                          <a:effectLst/>
                        </a:rPr>
                        <a:t>6159</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1200" kern="0">
                          <a:effectLst/>
                        </a:rPr>
                        <a:t>17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30949732"/>
                  </a:ext>
                </a:extLst>
              </a:tr>
              <a:tr h="278364">
                <a:tc>
                  <a:txBody>
                    <a:bodyPr/>
                    <a:lstStyle/>
                    <a:p>
                      <a:pPr marL="0" marR="0">
                        <a:lnSpc>
                          <a:spcPct val="115000"/>
                        </a:lnSpc>
                        <a:spcBef>
                          <a:spcPts val="0"/>
                        </a:spcBef>
                        <a:spcAft>
                          <a:spcPts val="0"/>
                        </a:spcAft>
                      </a:pPr>
                      <a:r>
                        <a:rPr lang="en-US" sz="1200" kern="0">
                          <a:effectLst/>
                        </a:rPr>
                        <a:t>7927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1200" kern="0">
                          <a:effectLst/>
                        </a:rPr>
                        <a:t>17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50613686"/>
                  </a:ext>
                </a:extLst>
              </a:tr>
              <a:tr h="267129">
                <a:tc>
                  <a:txBody>
                    <a:bodyPr/>
                    <a:lstStyle/>
                    <a:p>
                      <a:pPr marL="0" marR="0">
                        <a:lnSpc>
                          <a:spcPct val="115000"/>
                        </a:lnSpc>
                        <a:spcBef>
                          <a:spcPts val="0"/>
                        </a:spcBef>
                        <a:spcAft>
                          <a:spcPts val="0"/>
                        </a:spcAft>
                      </a:pPr>
                      <a:r>
                        <a:rPr lang="en-US" sz="1200" kern="0">
                          <a:effectLst/>
                        </a:rPr>
                        <a:t>8915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1200" kern="0" dirty="0">
                          <a:effectLst/>
                        </a:rPr>
                        <a:t>16</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56257300"/>
                  </a:ext>
                </a:extLst>
              </a:tr>
              <a:tr h="278364">
                <a:tc>
                  <a:txBody>
                    <a:bodyPr/>
                    <a:lstStyle/>
                    <a:p>
                      <a:pPr marL="0" marR="0">
                        <a:lnSpc>
                          <a:spcPct val="115000"/>
                        </a:lnSpc>
                        <a:spcBef>
                          <a:spcPts val="0"/>
                        </a:spcBef>
                        <a:spcAft>
                          <a:spcPts val="0"/>
                        </a:spcAft>
                      </a:pPr>
                      <a:r>
                        <a:rPr lang="en-US" sz="1200" kern="0">
                          <a:effectLst/>
                        </a:rPr>
                        <a:t>8474</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1200" kern="0" dirty="0">
                          <a:effectLst/>
                        </a:rPr>
                        <a:t>16</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90966967"/>
                  </a:ext>
                </a:extLst>
              </a:tr>
              <a:tr h="278364">
                <a:tc>
                  <a:txBody>
                    <a:bodyPr/>
                    <a:lstStyle/>
                    <a:p>
                      <a:pPr marL="0" marR="0">
                        <a:lnSpc>
                          <a:spcPct val="115000"/>
                        </a:lnSpc>
                        <a:spcBef>
                          <a:spcPts val="0"/>
                        </a:spcBef>
                        <a:spcAft>
                          <a:spcPts val="0"/>
                        </a:spcAft>
                      </a:pPr>
                      <a:r>
                        <a:rPr lang="en-US" sz="1200" kern="0">
                          <a:effectLst/>
                        </a:rPr>
                        <a:t>7340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1200" kern="0">
                          <a:effectLst/>
                        </a:rPr>
                        <a:t>16</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03865501"/>
                  </a:ext>
                </a:extLst>
              </a:tr>
              <a:tr h="278364">
                <a:tc>
                  <a:txBody>
                    <a:bodyPr/>
                    <a:lstStyle/>
                    <a:p>
                      <a:pPr marL="0" marR="0">
                        <a:lnSpc>
                          <a:spcPct val="115000"/>
                        </a:lnSpc>
                        <a:spcBef>
                          <a:spcPts val="0"/>
                        </a:spcBef>
                        <a:spcAft>
                          <a:spcPts val="0"/>
                        </a:spcAft>
                      </a:pPr>
                      <a:r>
                        <a:rPr lang="en-US" sz="1200" kern="0">
                          <a:effectLst/>
                        </a:rPr>
                        <a:t>7938</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1200" kern="0">
                          <a:effectLst/>
                        </a:rPr>
                        <a:t>15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74994093"/>
                  </a:ext>
                </a:extLst>
              </a:tr>
              <a:tr h="278364">
                <a:tc>
                  <a:txBody>
                    <a:bodyPr/>
                    <a:lstStyle/>
                    <a:p>
                      <a:pPr marL="0" marR="0">
                        <a:lnSpc>
                          <a:spcPct val="115000"/>
                        </a:lnSpc>
                        <a:spcBef>
                          <a:spcPts val="0"/>
                        </a:spcBef>
                        <a:spcAft>
                          <a:spcPts val="0"/>
                        </a:spcAft>
                      </a:pPr>
                      <a:r>
                        <a:rPr lang="en-US" sz="1200" kern="0" dirty="0">
                          <a:effectLst/>
                        </a:rPr>
                        <a:t>8119</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1200" kern="0" dirty="0">
                          <a:effectLst/>
                        </a:rPr>
                        <a:t>15</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18505910"/>
                  </a:ext>
                </a:extLst>
              </a:tr>
            </a:tbl>
          </a:graphicData>
        </a:graphic>
      </p:graphicFrame>
      <p:sp>
        <p:nvSpPr>
          <p:cNvPr id="7" name="Rectangle 6">
            <a:extLst>
              <a:ext uri="{FF2B5EF4-FFF2-40B4-BE49-F238E27FC236}">
                <a16:creationId xmlns:a16="http://schemas.microsoft.com/office/drawing/2014/main" id="{39CD4CDA-39DB-2A3B-AC07-0C515F9B2945}"/>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FF6600"/>
                </a:solidFill>
              </a:rPr>
              <a:t>Most frequent customer for both Cabs(Customer Retention)</a:t>
            </a:r>
          </a:p>
        </p:txBody>
      </p:sp>
    </p:spTree>
    <p:extLst>
      <p:ext uri="{BB962C8B-B14F-4D97-AF65-F5344CB8AC3E}">
        <p14:creationId xmlns:p14="http://schemas.microsoft.com/office/powerpoint/2010/main" val="214701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AA04F-51BE-434D-87AF-0835BAFFEFB3}"/>
              </a:ext>
            </a:extLst>
          </p:cNvPr>
          <p:cNvSpPr>
            <a:spLocks noGrp="1"/>
          </p:cNvSpPr>
          <p:nvPr>
            <p:ph type="title"/>
          </p:nvPr>
        </p:nvSpPr>
        <p:spPr>
          <a:xfrm>
            <a:off x="0" y="1"/>
            <a:ext cx="12192000" cy="1690688"/>
          </a:xfrm>
        </p:spPr>
        <p:txBody>
          <a:bodyPr/>
          <a:lstStyle/>
          <a:p>
            <a:r>
              <a:rPr lang="en-US" dirty="0"/>
              <a:t>Margin Analysis</a:t>
            </a:r>
          </a:p>
        </p:txBody>
      </p:sp>
      <p:sp>
        <p:nvSpPr>
          <p:cNvPr id="5" name="TextBox 4">
            <a:extLst>
              <a:ext uri="{FF2B5EF4-FFF2-40B4-BE49-F238E27FC236}">
                <a16:creationId xmlns:a16="http://schemas.microsoft.com/office/drawing/2014/main" id="{CA70C85A-F3A0-4605-AF6A-3630815FEC26}"/>
              </a:ext>
            </a:extLst>
          </p:cNvPr>
          <p:cNvSpPr txBox="1"/>
          <p:nvPr/>
        </p:nvSpPr>
        <p:spPr>
          <a:xfrm>
            <a:off x="8554064" y="2311488"/>
            <a:ext cx="3480619" cy="923330"/>
          </a:xfrm>
          <a:prstGeom prst="rect">
            <a:avLst/>
          </a:prstGeom>
          <a:noFill/>
        </p:spPr>
        <p:txBody>
          <a:bodyPr wrap="square" rtlCol="0">
            <a:spAutoFit/>
          </a:bodyPr>
          <a:lstStyle/>
          <a:p>
            <a:r>
              <a:rPr lang="en-US" dirty="0"/>
              <a:t>Yellow cab company has the most Profit compared to Pink cab company in the last three years.</a:t>
            </a:r>
          </a:p>
        </p:txBody>
      </p:sp>
      <p:pic>
        <p:nvPicPr>
          <p:cNvPr id="4" name="Content Placeholder 3" descr="A graph of a company&#10;&#10;Description automatically generated with medium confidence">
            <a:extLst>
              <a:ext uri="{FF2B5EF4-FFF2-40B4-BE49-F238E27FC236}">
                <a16:creationId xmlns:a16="http://schemas.microsoft.com/office/drawing/2014/main" id="{105971F5-EA42-D2C1-7DF2-381D4CBE9AD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2619" y="1690689"/>
            <a:ext cx="8190271" cy="4769105"/>
          </a:xfrm>
          <a:prstGeom prst="rect">
            <a:avLst/>
          </a:prstGeom>
          <a:noFill/>
          <a:ln>
            <a:noFill/>
          </a:ln>
        </p:spPr>
      </p:pic>
      <p:sp>
        <p:nvSpPr>
          <p:cNvPr id="6" name="Rectangle 5">
            <a:extLst>
              <a:ext uri="{FF2B5EF4-FFF2-40B4-BE49-F238E27FC236}">
                <a16:creationId xmlns:a16="http://schemas.microsoft.com/office/drawing/2014/main" id="{C95E650E-6860-A909-F6F8-E390B4D14B25}"/>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FF6600"/>
                </a:solidFill>
                <a:cs typeface="Times New Roman" panose="02020603050405020304" pitchFamily="18" charset="0"/>
              </a:rPr>
              <a:t>Margin Analysis</a:t>
            </a:r>
          </a:p>
        </p:txBody>
      </p:sp>
    </p:spTree>
    <p:extLst>
      <p:ext uri="{BB962C8B-B14F-4D97-AF65-F5344CB8AC3E}">
        <p14:creationId xmlns:p14="http://schemas.microsoft.com/office/powerpoint/2010/main" val="1697410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C6B3-BE66-4ACD-9DBA-AAD670F70504}"/>
              </a:ext>
            </a:extLst>
          </p:cNvPr>
          <p:cNvSpPr>
            <a:spLocks noGrp="1"/>
          </p:cNvSpPr>
          <p:nvPr>
            <p:ph type="title"/>
          </p:nvPr>
        </p:nvSpPr>
        <p:spPr/>
        <p:txBody>
          <a:bodyPr/>
          <a:lstStyle/>
          <a:p>
            <a:r>
              <a:rPr lang="en-US" dirty="0"/>
              <a:t>Recommendations and Conclusion</a:t>
            </a:r>
          </a:p>
        </p:txBody>
      </p:sp>
      <p:sp>
        <p:nvSpPr>
          <p:cNvPr id="3" name="Content Placeholder 2">
            <a:extLst>
              <a:ext uri="{FF2B5EF4-FFF2-40B4-BE49-F238E27FC236}">
                <a16:creationId xmlns:a16="http://schemas.microsoft.com/office/drawing/2014/main" id="{82C5AB0A-D45E-43D7-974E-5F65CEDD3535}"/>
              </a:ext>
            </a:extLst>
          </p:cNvPr>
          <p:cNvSpPr>
            <a:spLocks noGrp="1"/>
          </p:cNvSpPr>
          <p:nvPr>
            <p:ph idx="1"/>
          </p:nvPr>
        </p:nvSpPr>
        <p:spPr>
          <a:xfrm>
            <a:off x="629265" y="1582994"/>
            <a:ext cx="11366089" cy="5275006"/>
          </a:xfrm>
        </p:spPr>
        <p:txBody>
          <a:bodyPr>
            <a:normAutofit lnSpcReduction="10000"/>
          </a:bodyPr>
          <a:lstStyle/>
          <a:p>
            <a:pPr marL="0" indent="0">
              <a:buNone/>
            </a:pPr>
            <a:r>
              <a:rPr lang="en-US" sz="1900" dirty="0">
                <a:effectLst/>
                <a:ea typeface="Calibri" panose="020F0502020204030204" pitchFamily="34" charset="0"/>
                <a:cs typeface="Times New Roman" panose="02020603050405020304" pitchFamily="18" charset="0"/>
              </a:rPr>
              <a:t>We have evaluated both the cab companies on following points and found Yellow cab is better than Pink cab:</a:t>
            </a:r>
            <a:endParaRPr lang="en-US" sz="1900" dirty="0">
              <a:ea typeface="Calibri" panose="020F0502020204030204" pitchFamily="34" charset="0"/>
              <a:cs typeface="Times New Roman" panose="02020603050405020304" pitchFamily="18" charset="0"/>
            </a:endParaRPr>
          </a:p>
          <a:p>
            <a:pPr marL="0" indent="0">
              <a:buNone/>
            </a:pPr>
            <a:r>
              <a:rPr lang="en-US" sz="1900" b="1" dirty="0">
                <a:ea typeface="Calibri" panose="020F0502020204030204" pitchFamily="34" charset="0"/>
                <a:cs typeface="Times New Roman" panose="02020603050405020304" pitchFamily="18" charset="0"/>
              </a:rPr>
              <a:t>1. Customer Retainability: </a:t>
            </a:r>
            <a:r>
              <a:rPr lang="en-US" sz="1900" dirty="0">
                <a:solidFill>
                  <a:srgbClr val="000000"/>
                </a:solidFill>
                <a:effectLst/>
                <a:ea typeface="Aptos" panose="020B0004020202020204" pitchFamily="34" charset="0"/>
              </a:rPr>
              <a:t>Yellow cab has a very high customer retainability rate compared to Pink Cab.</a:t>
            </a:r>
            <a:endParaRPr lang="en-US" sz="1900" dirty="0">
              <a:solidFill>
                <a:srgbClr val="000000"/>
              </a:solidFill>
              <a:ea typeface="Aptos" panose="020B0004020202020204" pitchFamily="34" charset="0"/>
            </a:endParaRPr>
          </a:p>
          <a:p>
            <a:pPr marL="0" indent="0">
              <a:buNone/>
            </a:pPr>
            <a:r>
              <a:rPr lang="en-US" sz="1900" b="1" dirty="0">
                <a:ea typeface="Calibri" panose="020F0502020204030204" pitchFamily="34" charset="0"/>
                <a:cs typeface="Times New Roman" panose="02020603050405020304" pitchFamily="18" charset="0"/>
              </a:rPr>
              <a:t>2. Customer Reach: </a:t>
            </a:r>
            <a:r>
              <a:rPr lang="en-US" sz="1900" dirty="0">
                <a:effectLst/>
                <a:ea typeface="Calibri" panose="020F0502020204030204" pitchFamily="34" charset="0"/>
                <a:cs typeface="Times New Roman" panose="02020603050405020304" pitchFamily="18" charset="0"/>
              </a:rPr>
              <a:t>Yellow cab has higher customer reach in all the 20 cities. Yellow cab Company has more users in populated cities such as New York City</a:t>
            </a:r>
            <a:r>
              <a:rPr lang="en-US" sz="1900" dirty="0">
                <a:ea typeface="Calibri" panose="020F0502020204030204" pitchFamily="34" charset="0"/>
                <a:cs typeface="Times New Roman" panose="02020603050405020304" pitchFamily="18" charset="0"/>
              </a:rPr>
              <a:t>,</a:t>
            </a:r>
            <a:r>
              <a:rPr lang="en-US" sz="1900" dirty="0">
                <a:effectLst/>
                <a:ea typeface="Calibri" panose="020F0502020204030204" pitchFamily="34" charset="0"/>
                <a:cs typeface="Times New Roman" panose="02020603050405020304" pitchFamily="18" charset="0"/>
              </a:rPr>
              <a:t> Yellow cab company is charging more in populated City which is a good strategy </a:t>
            </a:r>
            <a:r>
              <a:rPr lang="en-US" sz="1900" dirty="0">
                <a:ea typeface="Calibri" panose="020F0502020204030204" pitchFamily="34" charset="0"/>
                <a:cs typeface="Times New Roman" panose="02020603050405020304" pitchFamily="18" charset="0"/>
              </a:rPr>
              <a:t>for </a:t>
            </a:r>
            <a:r>
              <a:rPr lang="en-US" sz="1900" dirty="0">
                <a:effectLst/>
                <a:ea typeface="Calibri" panose="020F0502020204030204" pitchFamily="34" charset="0"/>
                <a:cs typeface="Times New Roman" panose="02020603050405020304" pitchFamily="18" charset="0"/>
              </a:rPr>
              <a:t>increase its profit.</a:t>
            </a:r>
          </a:p>
          <a:p>
            <a:pPr marL="0" indent="0">
              <a:buNone/>
            </a:pPr>
            <a:r>
              <a:rPr lang="en-US" sz="1900" b="1" dirty="0">
                <a:solidFill>
                  <a:srgbClr val="000000"/>
                </a:solidFill>
                <a:ea typeface="Aptos" panose="020B0004020202020204" pitchFamily="34" charset="0"/>
              </a:rPr>
              <a:t>3</a:t>
            </a:r>
            <a:r>
              <a:rPr lang="en-US" sz="1900" dirty="0">
                <a:solidFill>
                  <a:srgbClr val="000000"/>
                </a:solidFill>
                <a:effectLst/>
                <a:ea typeface="Aptos" panose="020B0004020202020204" pitchFamily="34" charset="0"/>
              </a:rPr>
              <a:t>.</a:t>
            </a:r>
            <a:r>
              <a:rPr lang="en-US" sz="1900" b="1" dirty="0">
                <a:effectLst/>
                <a:ea typeface="Calibri" panose="020F0502020204030204" pitchFamily="34" charset="0"/>
                <a:cs typeface="Times New Roman" panose="02020603050405020304" pitchFamily="18" charset="0"/>
              </a:rPr>
              <a:t> Customer Retention: </a:t>
            </a:r>
            <a:r>
              <a:rPr lang="en-US" sz="1900" dirty="0">
                <a:effectLst/>
                <a:ea typeface="Calibri" panose="020F0502020204030204" pitchFamily="34" charset="0"/>
                <a:cs typeface="Times New Roman" panose="02020603050405020304" pitchFamily="18" charset="0"/>
              </a:rPr>
              <a:t>The top 5 users that has 50 rides with both Company, they had more than 40 rides with Yellow cab and closely 10 rides with Pink Cab. Most of </a:t>
            </a:r>
            <a:r>
              <a:rPr lang="en-US" sz="1900" dirty="0">
                <a:ea typeface="Calibri" panose="020F0502020204030204" pitchFamily="34" charset="0"/>
                <a:cs typeface="Times New Roman" panose="02020603050405020304" pitchFamily="18" charset="0"/>
              </a:rPr>
              <a:t>the </a:t>
            </a:r>
            <a:r>
              <a:rPr lang="en-US" sz="1900" dirty="0">
                <a:effectLst/>
                <a:ea typeface="Calibri" panose="020F0502020204030204" pitchFamily="34" charset="0"/>
                <a:cs typeface="Times New Roman" panose="02020603050405020304" pitchFamily="18" charset="0"/>
              </a:rPr>
              <a:t>Users travelling </a:t>
            </a:r>
            <a:r>
              <a:rPr lang="en-US" sz="1900" dirty="0">
                <a:ea typeface="Calibri" panose="020F0502020204030204" pitchFamily="34" charset="0"/>
                <a:cs typeface="Times New Roman" panose="02020603050405020304" pitchFamily="18" charset="0"/>
              </a:rPr>
              <a:t>in </a:t>
            </a:r>
            <a:r>
              <a:rPr lang="en-US" sz="1900" dirty="0">
                <a:effectLst/>
                <a:ea typeface="Calibri" panose="020F0502020204030204" pitchFamily="34" charset="0"/>
                <a:cs typeface="Times New Roman" panose="02020603050405020304" pitchFamily="18" charset="0"/>
              </a:rPr>
              <a:t>Yellow cab for shorter </a:t>
            </a:r>
            <a:r>
              <a:rPr lang="en-US" sz="1900">
                <a:effectLst/>
                <a:ea typeface="Calibri" panose="020F0502020204030204" pitchFamily="34" charset="0"/>
                <a:cs typeface="Times New Roman" panose="02020603050405020304" pitchFamily="18" charset="0"/>
              </a:rPr>
              <a:t>and longer distance trip.</a:t>
            </a:r>
            <a:endParaRPr lang="en-US" sz="1900" dirty="0">
              <a:effectLst/>
              <a:ea typeface="Calibri" panose="020F0502020204030204" pitchFamily="34" charset="0"/>
              <a:cs typeface="Times New Roman" panose="02020603050405020304" pitchFamily="18" charset="0"/>
            </a:endParaRPr>
          </a:p>
          <a:p>
            <a:pPr marL="0" indent="0">
              <a:buNone/>
            </a:pPr>
            <a:r>
              <a:rPr lang="en-US" sz="1900" b="1" dirty="0">
                <a:ea typeface="Calibri" panose="020F0502020204030204" pitchFamily="34" charset="0"/>
                <a:cs typeface="Times New Roman" panose="02020603050405020304" pitchFamily="18" charset="0"/>
              </a:rPr>
              <a:t>4</a:t>
            </a:r>
            <a:r>
              <a:rPr lang="en-US" sz="1900" b="1" dirty="0">
                <a:effectLst/>
                <a:ea typeface="Calibri" panose="020F0502020204030204" pitchFamily="34" charset="0"/>
                <a:cs typeface="Times New Roman" panose="02020603050405020304" pitchFamily="18" charset="0"/>
              </a:rPr>
              <a:t>. Age wise Reach: </a:t>
            </a:r>
            <a:r>
              <a:rPr lang="en-US" sz="1900" dirty="0">
                <a:effectLst/>
                <a:ea typeface="Calibri" panose="020F0502020204030204" pitchFamily="34" charset="0"/>
                <a:cs typeface="Times New Roman" panose="02020603050405020304" pitchFamily="18" charset="0"/>
              </a:rPr>
              <a:t>Yellow cab has customer in all age group and it’s been observed that it’s even popular in 60+ age group as equally as it’s in 18-25 age group.</a:t>
            </a:r>
          </a:p>
          <a:p>
            <a:pPr marL="0" marR="0" indent="0">
              <a:spcBef>
                <a:spcPts val="0"/>
              </a:spcBef>
              <a:spcAft>
                <a:spcPts val="420"/>
              </a:spcAft>
              <a:buNone/>
            </a:pPr>
            <a:endParaRPr lang="en-US" sz="1900" dirty="0">
              <a:solidFill>
                <a:srgbClr val="000000"/>
              </a:solidFill>
              <a:ea typeface="Aptos" panose="020B0004020202020204" pitchFamily="34" charset="0"/>
            </a:endParaRPr>
          </a:p>
          <a:p>
            <a:pPr marL="0" marR="0" indent="0">
              <a:spcBef>
                <a:spcPts val="0"/>
              </a:spcBef>
              <a:spcAft>
                <a:spcPts val="420"/>
              </a:spcAft>
              <a:buNone/>
            </a:pPr>
            <a:r>
              <a:rPr lang="en-US" sz="1900" b="1" dirty="0">
                <a:solidFill>
                  <a:srgbClr val="000000"/>
                </a:solidFill>
                <a:ea typeface="Aptos" panose="020B0004020202020204" pitchFamily="34" charset="0"/>
              </a:rPr>
              <a:t>5</a:t>
            </a:r>
            <a:r>
              <a:rPr lang="en-US" sz="1900" b="1" dirty="0">
                <a:solidFill>
                  <a:srgbClr val="000000"/>
                </a:solidFill>
                <a:effectLst/>
                <a:ea typeface="Aptos" panose="020B0004020202020204" pitchFamily="34" charset="0"/>
              </a:rPr>
              <a:t>. Over the </a:t>
            </a:r>
            <a:r>
              <a:rPr lang="en-US" sz="1900" b="1" dirty="0">
                <a:solidFill>
                  <a:srgbClr val="000000"/>
                </a:solidFill>
                <a:ea typeface="Aptos" panose="020B0004020202020204" pitchFamily="34" charset="0"/>
              </a:rPr>
              <a:t>years</a:t>
            </a:r>
            <a:r>
              <a:rPr lang="en-US" sz="1900" dirty="0">
                <a:solidFill>
                  <a:srgbClr val="000000"/>
                </a:solidFill>
                <a:ea typeface="Aptos" panose="020B0004020202020204" pitchFamily="34" charset="0"/>
              </a:rPr>
              <a:t>: </a:t>
            </a:r>
            <a:r>
              <a:rPr lang="en-US" sz="1900" dirty="0">
                <a:solidFill>
                  <a:srgbClr val="000000"/>
                </a:solidFill>
                <a:effectLst/>
                <a:ea typeface="Aptos" panose="020B0004020202020204" pitchFamily="34" charset="0"/>
              </a:rPr>
              <a:t>Through the three Years yellow cab had the most customers and is not showing any signs of letting go off this trend.</a:t>
            </a:r>
          </a:p>
          <a:p>
            <a:pPr marL="0" marR="0" indent="0">
              <a:spcBef>
                <a:spcPts val="0"/>
              </a:spcBef>
              <a:spcAft>
                <a:spcPts val="420"/>
              </a:spcAft>
              <a:buNone/>
            </a:pPr>
            <a:endParaRPr lang="en-US" sz="1900" dirty="0">
              <a:solidFill>
                <a:srgbClr val="000000"/>
              </a:solidFill>
              <a:effectLst/>
              <a:ea typeface="Aptos" panose="020B0004020202020204" pitchFamily="34" charset="0"/>
            </a:endParaRPr>
          </a:p>
          <a:p>
            <a:pPr marL="0" marR="0" indent="0">
              <a:spcBef>
                <a:spcPts val="0"/>
              </a:spcBef>
              <a:spcAft>
                <a:spcPts val="420"/>
              </a:spcAft>
              <a:buNone/>
            </a:pPr>
            <a:r>
              <a:rPr lang="en-US" sz="1900" b="1" dirty="0">
                <a:solidFill>
                  <a:srgbClr val="000000"/>
                </a:solidFill>
                <a:ea typeface="Aptos" panose="020B0004020202020204" pitchFamily="34" charset="0"/>
              </a:rPr>
              <a:t>6</a:t>
            </a:r>
            <a:r>
              <a:rPr lang="en-US" sz="1900" dirty="0">
                <a:solidFill>
                  <a:srgbClr val="000000"/>
                </a:solidFill>
                <a:effectLst/>
                <a:ea typeface="Aptos" panose="020B0004020202020204" pitchFamily="34" charset="0"/>
              </a:rPr>
              <a:t>.</a:t>
            </a:r>
            <a:r>
              <a:rPr lang="en-US" sz="1900" b="1" dirty="0">
                <a:solidFill>
                  <a:srgbClr val="000000"/>
                </a:solidFill>
                <a:effectLst/>
                <a:ea typeface="Aptos" panose="020B0004020202020204" pitchFamily="34" charset="0"/>
              </a:rPr>
              <a:t>Profit and Margin: </a:t>
            </a:r>
            <a:r>
              <a:rPr lang="en-US" sz="1900" dirty="0">
                <a:solidFill>
                  <a:srgbClr val="000000"/>
                </a:solidFill>
                <a:effectLst/>
                <a:ea typeface="Aptos" panose="020B0004020202020204" pitchFamily="34" charset="0"/>
              </a:rPr>
              <a:t>Yellow cab seems to be making a higher profit margin compared to pink cab.</a:t>
            </a:r>
          </a:p>
          <a:p>
            <a:pPr marL="0" indent="0">
              <a:lnSpc>
                <a:spcPct val="115000"/>
              </a:lnSpc>
              <a:spcBef>
                <a:spcPts val="0"/>
              </a:spcBef>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b="1" kern="100" dirty="0">
              <a:effectLst/>
              <a:ea typeface="Aptos" panose="020B0004020202020204" pitchFamily="34" charset="0"/>
              <a:cs typeface="Times New Roman" panose="02020603050405020304" pitchFamily="18" charset="0"/>
            </a:endParaRPr>
          </a:p>
          <a:p>
            <a:pPr marL="0" marR="0" indent="0">
              <a:lnSpc>
                <a:spcPct val="115000"/>
              </a:lnSpc>
              <a:spcBef>
                <a:spcPts val="0"/>
              </a:spcBef>
              <a:spcAft>
                <a:spcPts val="800"/>
              </a:spcAft>
              <a:buNone/>
            </a:pPr>
            <a:r>
              <a:rPr lang="en-US" sz="1800" b="1" kern="100" dirty="0">
                <a:effectLst/>
                <a:ea typeface="Aptos" panose="020B0004020202020204" pitchFamily="34" charset="0"/>
                <a:cs typeface="Times New Roman" panose="02020603050405020304" pitchFamily="18" charset="0"/>
              </a:rPr>
              <a:t>We will advise the XYZ company to invest in Yellow Cab company for its glorious benefit.</a:t>
            </a:r>
          </a:p>
          <a:p>
            <a:pPr marL="0" marR="0" indent="0">
              <a:lnSpc>
                <a:spcPct val="115000"/>
              </a:lnSpc>
              <a:spcBef>
                <a:spcPts val="0"/>
              </a:spcBef>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Bef>
                <a:spcPts val="0"/>
              </a:spcBef>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buFont typeface="+mj-lt"/>
              <a:buAutoNum type="arabicPeriod"/>
            </a:pPr>
            <a:endParaRPr lang="en-US" sz="1800" dirty="0">
              <a:solidFill>
                <a:srgbClr val="000000"/>
              </a:solidFill>
              <a:effectLst/>
              <a:latin typeface="Calibri" panose="020F0502020204030204" pitchFamily="34" charset="0"/>
              <a:ea typeface="Aptos" panose="020B0004020202020204" pitchFamily="34" charset="0"/>
            </a:endParaRPr>
          </a:p>
          <a:p>
            <a:pPr marL="514350" indent="-514350">
              <a:buFont typeface="+mj-lt"/>
              <a:buAutoNum type="arabicPeriod"/>
            </a:pPr>
            <a:endParaRPr lang="en-US" dirty="0"/>
          </a:p>
          <a:p>
            <a:pPr marL="514350" indent="-514350">
              <a:buFont typeface="+mj-lt"/>
              <a:buAutoNum type="arabicPeriod"/>
            </a:pPr>
            <a:endParaRPr lang="en-US" dirty="0"/>
          </a:p>
        </p:txBody>
      </p:sp>
      <p:sp>
        <p:nvSpPr>
          <p:cNvPr id="4" name="Rectangle 3">
            <a:extLst>
              <a:ext uri="{FF2B5EF4-FFF2-40B4-BE49-F238E27FC236}">
                <a16:creationId xmlns:a16="http://schemas.microsoft.com/office/drawing/2014/main" id="{1E4B8C2B-C218-227A-7BD5-DEE617F64DA9}"/>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FF6600"/>
                </a:solidFill>
                <a:cs typeface="Times New Roman" panose="02020603050405020304" pitchFamily="18" charset="0"/>
              </a:rPr>
              <a:t>Recommendations and Conclusion</a:t>
            </a:r>
          </a:p>
        </p:txBody>
      </p:sp>
    </p:spTree>
    <p:extLst>
      <p:ext uri="{BB962C8B-B14F-4D97-AF65-F5344CB8AC3E}">
        <p14:creationId xmlns:p14="http://schemas.microsoft.com/office/powerpoint/2010/main" val="2432004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Title 1">
            <a:extLst>
              <a:ext uri="{FF2B5EF4-FFF2-40B4-BE49-F238E27FC236}">
                <a16:creationId xmlns:a16="http://schemas.microsoft.com/office/drawing/2014/main" id="{E4BC15B5-3264-25B9-9612-5E7BBF5BDB30}"/>
              </a:ext>
            </a:extLst>
          </p:cNvPr>
          <p:cNvSpPr>
            <a:spLocks noGrp="1"/>
          </p:cNvSpPr>
          <p:nvPr>
            <p:ph type="ctrTitle"/>
          </p:nvPr>
        </p:nvSpPr>
        <p:spPr>
          <a:xfrm rot="5400000">
            <a:off x="-561975" y="561975"/>
            <a:ext cx="6858000" cy="5734050"/>
          </a:xfrm>
          <a:solidFill>
            <a:srgbClr val="3B3B3B"/>
          </a:solidFill>
        </p:spPr>
        <p:txBody>
          <a:bodyPr vert="vert270" anchor="t" anchorCtr="0"/>
          <a:lstStyle/>
          <a:p>
            <a:r>
              <a:rPr lang="en-US" b="1" dirty="0">
                <a:solidFill>
                  <a:srgbClr val="FF6600"/>
                </a:solidFill>
              </a:rPr>
              <a:t> </a:t>
            </a:r>
          </a:p>
        </p:txBody>
      </p:sp>
      <p:pic>
        <p:nvPicPr>
          <p:cNvPr id="5" name="Picture 4">
            <a:extLst>
              <a:ext uri="{FF2B5EF4-FFF2-40B4-BE49-F238E27FC236}">
                <a16:creationId xmlns:a16="http://schemas.microsoft.com/office/drawing/2014/main" id="{019C214B-D279-59E8-D97D-88F74F9BE2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60161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A9E7-341A-420D-A945-78C911086820}"/>
              </a:ext>
            </a:extLst>
          </p:cNvPr>
          <p:cNvSpPr>
            <a:spLocks noGrp="1"/>
          </p:cNvSpPr>
          <p:nvPr>
            <p:ph type="title"/>
          </p:nvPr>
        </p:nvSpPr>
        <p:spPr/>
        <p:txBody>
          <a:bodyPr/>
          <a:lstStyle/>
          <a:p>
            <a:r>
              <a:rPr lang="en-US" dirty="0"/>
              <a:t> </a:t>
            </a:r>
            <a:r>
              <a:rPr lang="en-US" dirty="0">
                <a:solidFill>
                  <a:srgbClr val="FF6600"/>
                </a:solidFill>
                <a:latin typeface="+mn-lt"/>
                <a:cs typeface="Times New Roman" panose="02020603050405020304" pitchFamily="18" charset="0"/>
              </a:rPr>
              <a:t>Executive</a:t>
            </a:r>
            <a:r>
              <a:rPr lang="en-US" dirty="0">
                <a:latin typeface="+mn-lt"/>
                <a:cs typeface="Times New Roman" panose="02020603050405020304" pitchFamily="18" charset="0"/>
              </a:rPr>
              <a:t> </a:t>
            </a:r>
            <a:r>
              <a:rPr lang="en-US" dirty="0">
                <a:solidFill>
                  <a:srgbClr val="FF6600"/>
                </a:solidFill>
                <a:latin typeface="+mn-lt"/>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986CE57D-8782-41FD-B7FE-C871610080A2}"/>
              </a:ext>
            </a:extLst>
          </p:cNvPr>
          <p:cNvSpPr>
            <a:spLocks noGrp="1"/>
          </p:cNvSpPr>
          <p:nvPr>
            <p:ph idx="1"/>
          </p:nvPr>
        </p:nvSpPr>
        <p:spPr>
          <a:xfrm>
            <a:off x="912845" y="1690688"/>
            <a:ext cx="10515600" cy="4351338"/>
          </a:xfrm>
        </p:spPr>
        <p:txBody>
          <a:bodyPr>
            <a:normAutofit lnSpcReduction="10000"/>
          </a:bodyPr>
          <a:lstStyle/>
          <a:p>
            <a:pPr marR="62865">
              <a:lnSpc>
                <a:spcPct val="86000"/>
              </a:lnSpc>
              <a:spcBef>
                <a:spcPts val="4245"/>
              </a:spcBef>
              <a:tabLst>
                <a:tab pos="1072515" algn="l"/>
              </a:tabLst>
            </a:pPr>
            <a:r>
              <a:rPr lang="en-US" sz="1800" kern="100" dirty="0">
                <a:effectLst/>
                <a:ea typeface="Aptos" panose="020B0004020202020204" pitchFamily="34" charset="0"/>
                <a:cs typeface="Times New Roman" panose="02020603050405020304" pitchFamily="18" charset="0"/>
              </a:rPr>
              <a:t>XYZ</a:t>
            </a:r>
            <a:r>
              <a:rPr lang="en-US" sz="1800" kern="100" spc="-25"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is</a:t>
            </a:r>
            <a:r>
              <a:rPr lang="en-US" sz="1800" kern="100" spc="-25"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a</a:t>
            </a:r>
            <a:r>
              <a:rPr lang="en-US" sz="1800" kern="100" spc="-5"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private</a:t>
            </a:r>
            <a:r>
              <a:rPr lang="en-US" sz="1800" kern="100" spc="-20"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equity</a:t>
            </a:r>
            <a:r>
              <a:rPr lang="en-US" sz="1800" kern="100" spc="-10"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firm</a:t>
            </a:r>
            <a:r>
              <a:rPr lang="en-US" sz="1800" kern="100" spc="-20"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in</a:t>
            </a:r>
            <a:r>
              <a:rPr lang="en-US" sz="1800" kern="100" spc="-10"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US.</a:t>
            </a:r>
            <a:r>
              <a:rPr lang="en-US" sz="1800" kern="100" spc="-20"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Due to</a:t>
            </a:r>
            <a:r>
              <a:rPr lang="en-US" sz="1800" kern="100" spc="-25"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remarkable</a:t>
            </a:r>
            <a:r>
              <a:rPr lang="en-US" sz="1800" kern="100" spc="-5"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growth</a:t>
            </a:r>
            <a:r>
              <a:rPr lang="en-US" sz="1800" kern="100" spc="-5"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in</a:t>
            </a:r>
            <a:r>
              <a:rPr lang="en-US" sz="1800" kern="100" spc="-10"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the</a:t>
            </a:r>
            <a:r>
              <a:rPr lang="en-US" sz="1800" kern="100" spc="-15"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Cab</a:t>
            </a:r>
            <a:r>
              <a:rPr lang="en-US" sz="1800" kern="100" spc="-10"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Industry</a:t>
            </a:r>
            <a:r>
              <a:rPr lang="en-US" sz="1800" kern="100" spc="-20"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in</a:t>
            </a:r>
            <a:r>
              <a:rPr lang="en-US" sz="1800" kern="100" spc="-25"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last</a:t>
            </a:r>
            <a:r>
              <a:rPr lang="en-US" sz="1800" kern="100" spc="-10"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few</a:t>
            </a:r>
            <a:r>
              <a:rPr lang="en-US" sz="1800" kern="100" spc="-10"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years</a:t>
            </a:r>
            <a:r>
              <a:rPr lang="en-US" sz="1800" kern="100" spc="-15"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and</a:t>
            </a:r>
            <a:r>
              <a:rPr lang="en-US" sz="1800" kern="100" spc="-20"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multiple key players in the market, it is planning for an investment in Cab industry, based on the various factors such as customer base, profitability and customer segmentation</a:t>
            </a:r>
          </a:p>
          <a:p>
            <a:pPr marR="62865">
              <a:lnSpc>
                <a:spcPct val="86000"/>
              </a:lnSpc>
              <a:spcBef>
                <a:spcPts val="4245"/>
              </a:spcBef>
              <a:tabLst>
                <a:tab pos="1072515" algn="l"/>
              </a:tabLst>
            </a:pPr>
            <a:r>
              <a:rPr lang="en-US" sz="1800" b="1" kern="100" dirty="0">
                <a:effectLst/>
                <a:ea typeface="Aptos" panose="020B0004020202020204" pitchFamily="34" charset="0"/>
                <a:cs typeface="Times New Roman" panose="02020603050405020304" pitchFamily="18" charset="0"/>
              </a:rPr>
              <a:t>Objective</a:t>
            </a:r>
            <a:r>
              <a:rPr lang="en-US" sz="1800" b="1" kern="100" spc="-25" dirty="0">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The objective for the above analysis is to assist XYZ, a private equity firm, in making an informed investment decision in the US cab industry. The objective is to leverage data-driven analysis to su</a:t>
            </a:r>
            <a:r>
              <a:rPr lang="en-US" sz="1800" kern="100" dirty="0">
                <a:ea typeface="Aptos" panose="020B0004020202020204" pitchFamily="34" charset="0"/>
                <a:cs typeface="Times New Roman" panose="02020603050405020304" pitchFamily="18" charset="0"/>
              </a:rPr>
              <a:t>pport </a:t>
            </a:r>
            <a:r>
              <a:rPr lang="en-US" sz="1800" kern="100" dirty="0" err="1">
                <a:ea typeface="Aptos" panose="020B0004020202020204" pitchFamily="34" charset="0"/>
                <a:cs typeface="Times New Roman" panose="02020603050405020304" pitchFamily="18" charset="0"/>
              </a:rPr>
              <a:t>xyz</a:t>
            </a:r>
            <a:r>
              <a:rPr lang="en-US" sz="1800" kern="100" dirty="0">
                <a:ea typeface="Aptos" panose="020B0004020202020204" pitchFamily="34" charset="0"/>
                <a:cs typeface="Times New Roman" panose="02020603050405020304" pitchFamily="18" charset="0"/>
              </a:rPr>
              <a:t> in making a strategic investment decision that aligns with their business goals and objectives.</a:t>
            </a:r>
          </a:p>
          <a:p>
            <a:pPr marR="62865">
              <a:lnSpc>
                <a:spcPct val="86000"/>
              </a:lnSpc>
              <a:spcBef>
                <a:spcPts val="4245"/>
              </a:spcBef>
              <a:tabLst>
                <a:tab pos="1072515" algn="l"/>
              </a:tabLst>
            </a:pPr>
            <a:endParaRPr lang="en-US" sz="1800" kern="100" dirty="0">
              <a:effectLst/>
              <a:ea typeface="Aptos" panose="020B0004020202020204" pitchFamily="34" charset="0"/>
              <a:cs typeface="Times New Roman" panose="02020603050405020304" pitchFamily="18" charset="0"/>
            </a:endParaRPr>
          </a:p>
          <a:p>
            <a:pPr marL="0" marR="0">
              <a:lnSpc>
                <a:spcPct val="115000"/>
              </a:lnSpc>
              <a:spcBef>
                <a:spcPts val="5"/>
              </a:spcBef>
              <a:spcAft>
                <a:spcPts val="0"/>
              </a:spcAft>
              <a:tabLst>
                <a:tab pos="1158240" algn="l"/>
              </a:tabLst>
            </a:pPr>
            <a:r>
              <a:rPr lang="en-US" sz="1800" kern="100" dirty="0">
                <a:effectLst/>
                <a:ea typeface="Aptos" panose="020B0004020202020204" pitchFamily="34" charset="0"/>
                <a:cs typeface="Times New Roman" panose="02020603050405020304" pitchFamily="18" charset="0"/>
              </a:rPr>
              <a:t>The</a:t>
            </a:r>
            <a:r>
              <a:rPr lang="en-US" sz="1800" kern="100" spc="-20"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analysis</a:t>
            </a:r>
            <a:r>
              <a:rPr lang="en-US" sz="1800" kern="100" spc="-25"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has</a:t>
            </a:r>
            <a:r>
              <a:rPr lang="en-US" sz="1800" kern="100" spc="-10"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been divided</a:t>
            </a:r>
            <a:r>
              <a:rPr lang="en-US" sz="1800" kern="100" spc="-5"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into</a:t>
            </a:r>
            <a:r>
              <a:rPr lang="en-US" sz="1800" kern="100" spc="-5"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three</a:t>
            </a:r>
            <a:r>
              <a:rPr lang="en-US" sz="1800" kern="100" spc="-10" dirty="0">
                <a:effectLst/>
                <a:ea typeface="Aptos" panose="020B0004020202020204" pitchFamily="34" charset="0"/>
                <a:cs typeface="Times New Roman" panose="02020603050405020304" pitchFamily="18" charset="0"/>
              </a:rPr>
              <a:t> parts:</a:t>
            </a:r>
            <a:endParaRPr lang="en-US" sz="1800" kern="100" spc="-10" dirty="0">
              <a:ea typeface="Aptos" panose="020B0004020202020204" pitchFamily="34" charset="0"/>
              <a:cs typeface="Times New Roman" panose="02020603050405020304" pitchFamily="18" charset="0"/>
            </a:endParaRPr>
          </a:p>
          <a:p>
            <a:pPr marL="342900" marR="0" indent="-342900">
              <a:lnSpc>
                <a:spcPct val="115000"/>
              </a:lnSpc>
              <a:spcBef>
                <a:spcPts val="5"/>
              </a:spcBef>
              <a:spcAft>
                <a:spcPts val="0"/>
              </a:spcAft>
              <a:buFont typeface="+mj-lt"/>
              <a:buAutoNum type="arabicPeriod"/>
              <a:tabLst>
                <a:tab pos="1158240" algn="l"/>
              </a:tabLst>
            </a:pPr>
            <a:r>
              <a:rPr lang="en-US" sz="1800" kern="100" dirty="0">
                <a:effectLst/>
                <a:ea typeface="Aptos" panose="020B0004020202020204" pitchFamily="34" charset="0"/>
                <a:cs typeface="Times New Roman" panose="02020603050405020304" pitchFamily="18" charset="0"/>
              </a:rPr>
              <a:t>Data</a:t>
            </a:r>
            <a:r>
              <a:rPr lang="en-US" sz="1800" kern="100" spc="-45" dirty="0">
                <a:effectLst/>
                <a:ea typeface="Aptos" panose="020B0004020202020204" pitchFamily="34" charset="0"/>
                <a:cs typeface="Times New Roman" panose="02020603050405020304" pitchFamily="18" charset="0"/>
              </a:rPr>
              <a:t> </a:t>
            </a:r>
            <a:r>
              <a:rPr lang="en-US" sz="1800" kern="100" spc="-10" dirty="0">
                <a:effectLst/>
                <a:ea typeface="Aptos" panose="020B0004020202020204" pitchFamily="34" charset="0"/>
                <a:cs typeface="Times New Roman" panose="02020603050405020304" pitchFamily="18" charset="0"/>
              </a:rPr>
              <a:t>Understanding</a:t>
            </a:r>
          </a:p>
          <a:p>
            <a:pPr marL="342900" indent="-342900">
              <a:lnSpc>
                <a:spcPct val="115000"/>
              </a:lnSpc>
              <a:spcBef>
                <a:spcPts val="5"/>
              </a:spcBef>
              <a:buFont typeface="+mj-lt"/>
              <a:buAutoNum type="arabicPeriod"/>
              <a:tabLst>
                <a:tab pos="1158240" algn="l"/>
              </a:tabLst>
            </a:pPr>
            <a:r>
              <a:rPr lang="en-US" sz="1800" dirty="0"/>
              <a:t>Forecasting profit and number of rides for each cab type </a:t>
            </a:r>
            <a:endParaRPr lang="en-US" sz="1800" kern="100" dirty="0">
              <a:effectLst/>
              <a:ea typeface="Aptos" panose="020B0004020202020204" pitchFamily="34" charset="0"/>
              <a:cs typeface="Times New Roman" panose="02020603050405020304" pitchFamily="18" charset="0"/>
            </a:endParaRPr>
          </a:p>
          <a:p>
            <a:pPr marL="342900" marR="0" lvl="0" indent="-342900">
              <a:lnSpc>
                <a:spcPct val="115000"/>
              </a:lnSpc>
              <a:spcBef>
                <a:spcPts val="310"/>
              </a:spcBef>
              <a:spcAft>
                <a:spcPts val="0"/>
              </a:spcAft>
              <a:buFont typeface="+mj-lt"/>
              <a:buAutoNum type="arabicPeriod"/>
              <a:tabLst>
                <a:tab pos="1546860" algn="l"/>
              </a:tabLst>
            </a:pPr>
            <a:r>
              <a:rPr lang="en-US" sz="1800" kern="100" dirty="0">
                <a:effectLst/>
                <a:ea typeface="Aptos" panose="020B0004020202020204" pitchFamily="34" charset="0"/>
                <a:cs typeface="Times New Roman" panose="02020603050405020304" pitchFamily="18" charset="0"/>
              </a:rPr>
              <a:t>Finding</a:t>
            </a:r>
            <a:r>
              <a:rPr lang="en-US" sz="1800" kern="100" spc="-30"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the</a:t>
            </a:r>
            <a:r>
              <a:rPr lang="en-US" sz="1800" kern="100" spc="-10"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most</a:t>
            </a:r>
            <a:r>
              <a:rPr lang="en-US" sz="1800" kern="100" spc="-45"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profitable</a:t>
            </a:r>
            <a:r>
              <a:rPr lang="en-US" sz="1800" kern="100" spc="-35"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Cab</a:t>
            </a:r>
            <a:r>
              <a:rPr lang="en-US" sz="1800" kern="100" spc="-15" dirty="0">
                <a:effectLst/>
                <a:ea typeface="Aptos" panose="020B0004020202020204" pitchFamily="34" charset="0"/>
                <a:cs typeface="Times New Roman" panose="02020603050405020304" pitchFamily="18" charset="0"/>
              </a:rPr>
              <a:t> </a:t>
            </a:r>
            <a:r>
              <a:rPr lang="en-US" sz="1800" kern="100" spc="-10" dirty="0">
                <a:effectLst/>
                <a:ea typeface="Aptos" panose="020B0004020202020204" pitchFamily="34" charset="0"/>
                <a:cs typeface="Times New Roman" panose="02020603050405020304" pitchFamily="18" charset="0"/>
              </a:rPr>
              <a:t>company</a:t>
            </a:r>
            <a:endParaRPr lang="en-US" sz="1800" kern="100" dirty="0">
              <a:effectLst/>
              <a:ea typeface="Aptos" panose="020B0004020202020204" pitchFamily="34" charset="0"/>
              <a:cs typeface="Times New Roman" panose="02020603050405020304" pitchFamily="18" charset="0"/>
            </a:endParaRPr>
          </a:p>
          <a:p>
            <a:pPr marL="342900" marR="0" lvl="0" indent="-342900">
              <a:lnSpc>
                <a:spcPct val="115000"/>
              </a:lnSpc>
              <a:spcBef>
                <a:spcPts val="295"/>
              </a:spcBef>
              <a:spcAft>
                <a:spcPts val="0"/>
              </a:spcAft>
              <a:buFont typeface="+mj-lt"/>
              <a:buAutoNum type="arabicPeriod"/>
              <a:tabLst>
                <a:tab pos="1497965" algn="l"/>
              </a:tabLst>
            </a:pPr>
            <a:r>
              <a:rPr lang="en-US" sz="1800" kern="100" dirty="0">
                <a:effectLst/>
                <a:ea typeface="Aptos" panose="020B0004020202020204" pitchFamily="34" charset="0"/>
                <a:cs typeface="Times New Roman" panose="02020603050405020304" pitchFamily="18" charset="0"/>
              </a:rPr>
              <a:t>Recommendations</a:t>
            </a:r>
            <a:r>
              <a:rPr lang="en-US" sz="1800" kern="100" spc="-80"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for</a:t>
            </a:r>
            <a:r>
              <a:rPr lang="en-US" sz="1800" kern="100" spc="-75" dirty="0">
                <a:effectLst/>
                <a:ea typeface="Aptos" panose="020B0004020202020204" pitchFamily="34" charset="0"/>
                <a:cs typeface="Times New Roman" panose="02020603050405020304" pitchFamily="18" charset="0"/>
              </a:rPr>
              <a:t> </a:t>
            </a:r>
            <a:r>
              <a:rPr lang="en-US" sz="1800" kern="100" spc="-10" dirty="0">
                <a:effectLst/>
                <a:ea typeface="Aptos" panose="020B0004020202020204" pitchFamily="34" charset="0"/>
                <a:cs typeface="Times New Roman" panose="02020603050405020304" pitchFamily="18" charset="0"/>
              </a:rPr>
              <a:t>investment</a:t>
            </a:r>
            <a:endParaRPr lang="en-US" sz="1800" kern="100" dirty="0">
              <a:effectLst/>
              <a:ea typeface="Aptos" panose="020B0004020202020204" pitchFamily="34" charset="0"/>
              <a:cs typeface="Times New Roman" panose="02020603050405020304" pitchFamily="18" charset="0"/>
            </a:endParaRPr>
          </a:p>
          <a:p>
            <a:pPr marR="62865">
              <a:lnSpc>
                <a:spcPct val="86000"/>
              </a:lnSpc>
              <a:spcBef>
                <a:spcPts val="4245"/>
              </a:spcBef>
              <a:tabLst>
                <a:tab pos="1072515" algn="l"/>
              </a:tabLst>
            </a:pPr>
            <a:endParaRPr lang="en-US" sz="1800" b="0" i="0" u="none" strike="noStrike" baseline="0" dirty="0"/>
          </a:p>
          <a:p>
            <a:pPr marL="0" indent="0">
              <a:buNone/>
            </a:pPr>
            <a:endParaRPr lang="en-US" sz="1800" b="0" i="0" u="none" strike="noStrike" baseline="0" dirty="0">
              <a:latin typeface="Calibri" panose="020F0502020204030204" pitchFamily="34" charset="0"/>
            </a:endParaRPr>
          </a:p>
        </p:txBody>
      </p:sp>
      <p:sp>
        <p:nvSpPr>
          <p:cNvPr id="4" name="Rectangle 3">
            <a:extLst>
              <a:ext uri="{FF2B5EF4-FFF2-40B4-BE49-F238E27FC236}">
                <a16:creationId xmlns:a16="http://schemas.microsoft.com/office/drawing/2014/main" id="{4ADB1B43-B3EE-7F97-3D59-3C3FBB60FDDD}"/>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FF6600"/>
                </a:solidFill>
                <a:cs typeface="Times New Roman" panose="02020603050405020304" pitchFamily="18" charset="0"/>
              </a:rPr>
              <a:t>Background</a:t>
            </a:r>
          </a:p>
        </p:txBody>
      </p:sp>
    </p:spTree>
    <p:extLst>
      <p:ext uri="{BB962C8B-B14F-4D97-AF65-F5344CB8AC3E}">
        <p14:creationId xmlns:p14="http://schemas.microsoft.com/office/powerpoint/2010/main" val="242068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FC0F96-8010-04D9-9B4C-8980DD66D012}"/>
              </a:ext>
            </a:extLst>
          </p:cNvPr>
          <p:cNvSpPr>
            <a:spLocks noGrp="1"/>
          </p:cNvSpPr>
          <p:nvPr>
            <p:ph idx="1"/>
          </p:nvPr>
        </p:nvSpPr>
        <p:spPr>
          <a:xfrm>
            <a:off x="216310" y="1288026"/>
            <a:ext cx="11739716" cy="5417574"/>
          </a:xfrm>
        </p:spPr>
        <p:txBody>
          <a:bodyPr>
            <a:normAutofit lnSpcReduction="10000"/>
          </a:bodyPr>
          <a:lstStyle/>
          <a:p>
            <a:pPr marL="0" indent="0">
              <a:buNone/>
            </a:pPr>
            <a:r>
              <a:rPr lang="en-US" sz="1800" b="1" dirty="0"/>
              <a:t>Hypothesis 1: </a:t>
            </a:r>
            <a:r>
              <a:rPr lang="en-US" sz="1800" dirty="0"/>
              <a:t>The customer distribution between the two companies shows a significant difference, indicating one company is growing faster annually than the other. Seasonal trends significantly affect the yearly customer distribution for both companies.</a:t>
            </a:r>
          </a:p>
          <a:p>
            <a:pPr marL="0" indent="0">
              <a:buNone/>
            </a:pPr>
            <a:r>
              <a:rPr lang="en-US" sz="1800" b="1" dirty="0"/>
              <a:t>Hypothesis 2: </a:t>
            </a:r>
            <a:r>
              <a:rPr lang="en-US" sz="1800" dirty="0"/>
              <a:t>There is a significant difference in monthly transactions between the two companies, potentially influenced by promotional activities or seasonal events. Monthly transactions for both companies exhibit a strong correlation with specific holidays or events.</a:t>
            </a:r>
          </a:p>
          <a:p>
            <a:pPr marL="0" indent="0">
              <a:buNone/>
            </a:pPr>
            <a:r>
              <a:rPr lang="en-US" sz="1800" b="1" dirty="0"/>
              <a:t>Hypothesis 3: </a:t>
            </a:r>
            <a:r>
              <a:rPr lang="en-US" sz="1800" dirty="0"/>
              <a:t>One company has a significantly higher proportion of female customers compared to the other, suggesting better-targeted marketing or service preferences. Gender distribution of customers varies significantly by city or region for both companies.</a:t>
            </a:r>
          </a:p>
          <a:p>
            <a:pPr marL="0" indent="0">
              <a:buNone/>
            </a:pPr>
            <a:r>
              <a:rPr lang="en-US" sz="1800" b="1" dirty="0"/>
              <a:t>Hypothesis 4: </a:t>
            </a:r>
            <a:r>
              <a:rPr lang="en-US" sz="1800" dirty="0"/>
              <a:t>Younger customers (e.g., age 18-35) prefer one cab company over the other, possibly due to better app interface, pricing, or marketing strategies. Age distribution shows significant variation across different cities or regions.</a:t>
            </a:r>
          </a:p>
          <a:p>
            <a:pPr marL="0" indent="0">
              <a:buNone/>
            </a:pPr>
            <a:r>
              <a:rPr lang="en-US" sz="1800" b="1" dirty="0"/>
              <a:t>Hypothesis 5: </a:t>
            </a:r>
            <a:r>
              <a:rPr lang="en-US" sz="1800" dirty="0"/>
              <a:t>Certain cities have a significantly higher number of customers for one company compared to the other, indicating stronger brand presence or better service coverage. The number of customers per city correlates with city-specific factors like population density, availability of alternative transportation, or city size</a:t>
            </a:r>
            <a:r>
              <a:rPr lang="en-US" sz="1900" dirty="0"/>
              <a:t>.</a:t>
            </a:r>
          </a:p>
          <a:p>
            <a:pPr marL="0" indent="0">
              <a:buNone/>
            </a:pPr>
            <a:r>
              <a:rPr lang="en-US" sz="1800" b="1" dirty="0"/>
              <a:t>Hypothesis 6: </a:t>
            </a:r>
            <a:r>
              <a:rPr lang="en-US" sz="1800" dirty="0"/>
              <a:t>There is a significant difference in the number of transactions on weekends versus weekdays for both companies, suggesting variations in travel behavior. One company experiences higher customer activity on specific days of the week compared to the other, potentially due to targeted promotions or differing service quality.</a:t>
            </a:r>
          </a:p>
          <a:p>
            <a:pPr marL="0" indent="0">
              <a:buNone/>
            </a:pPr>
            <a:r>
              <a:rPr lang="en-US" sz="1800" b="1" dirty="0"/>
              <a:t>Hypothesis 7: </a:t>
            </a:r>
            <a:r>
              <a:rPr lang="en-US" sz="1800" dirty="0"/>
              <a:t>The most frequent customers of one company have a higher retention rate compared to the other company, indicating better customer satisfaction or loyalty programs.</a:t>
            </a:r>
          </a:p>
          <a:p>
            <a:pPr marL="0" indent="0">
              <a:buNone/>
            </a:pPr>
            <a:endParaRPr lang="en-US" sz="1900" dirty="0"/>
          </a:p>
          <a:p>
            <a:pPr marL="0" indent="0">
              <a:buNone/>
            </a:pPr>
            <a:endParaRPr lang="en-US" sz="1900" dirty="0"/>
          </a:p>
          <a:p>
            <a:pPr marL="0" indent="0">
              <a:buNone/>
            </a:pPr>
            <a:endParaRPr lang="en-US" dirty="0"/>
          </a:p>
        </p:txBody>
      </p:sp>
      <p:sp>
        <p:nvSpPr>
          <p:cNvPr id="4" name="Title 3">
            <a:extLst>
              <a:ext uri="{FF2B5EF4-FFF2-40B4-BE49-F238E27FC236}">
                <a16:creationId xmlns:a16="http://schemas.microsoft.com/office/drawing/2014/main" id="{9C9F5849-91DE-E403-3754-C9E0FB6B5ABA}"/>
              </a:ext>
            </a:extLst>
          </p:cNvPr>
          <p:cNvSpPr>
            <a:spLocks noGrp="1"/>
          </p:cNvSpPr>
          <p:nvPr>
            <p:ph type="title"/>
          </p:nvPr>
        </p:nvSpPr>
        <p:spPr>
          <a:xfrm>
            <a:off x="0" y="1"/>
            <a:ext cx="12192000" cy="105205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FF6600"/>
                </a:solidFill>
                <a:cs typeface="Times New Roman" panose="02020603050405020304" pitchFamily="18" charset="0"/>
              </a:rPr>
              <a:t>Hypothesis</a:t>
            </a:r>
          </a:p>
        </p:txBody>
      </p:sp>
    </p:spTree>
    <p:extLst>
      <p:ext uri="{BB962C8B-B14F-4D97-AF65-F5344CB8AC3E}">
        <p14:creationId xmlns:p14="http://schemas.microsoft.com/office/powerpoint/2010/main" val="433230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F8DD-07FC-4735-8169-7EADF022BC7E}"/>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D4CAC8BB-CE01-4F1F-BCE3-3DC0BC6864C9}"/>
              </a:ext>
            </a:extLst>
          </p:cNvPr>
          <p:cNvSpPr>
            <a:spLocks noGrp="1"/>
          </p:cNvSpPr>
          <p:nvPr>
            <p:ph idx="1"/>
          </p:nvPr>
        </p:nvSpPr>
        <p:spPr>
          <a:xfrm>
            <a:off x="838200" y="1825625"/>
            <a:ext cx="7848600" cy="4351338"/>
          </a:xfrm>
        </p:spPr>
        <p:txBody>
          <a:bodyPr/>
          <a:lstStyle/>
          <a:p>
            <a:r>
              <a:rPr lang="en-US" sz="1800" dirty="0"/>
              <a:t>15 number of features</a:t>
            </a:r>
          </a:p>
          <a:p>
            <a:r>
              <a:rPr lang="en-US" sz="1800" dirty="0"/>
              <a:t>4 derived features(</a:t>
            </a:r>
            <a:r>
              <a:rPr lang="en-US" sz="1800" dirty="0" err="1"/>
              <a:t>Month,Year,Day,Margins</a:t>
            </a:r>
            <a:r>
              <a:rPr lang="en-US" sz="1800" dirty="0"/>
              <a:t>).</a:t>
            </a:r>
          </a:p>
          <a:p>
            <a:r>
              <a:rPr lang="en-US" sz="1800" dirty="0"/>
              <a:t>Timeframe of the data: 31-01-2016 to 31-12-2018</a:t>
            </a:r>
          </a:p>
          <a:p>
            <a:r>
              <a:rPr lang="en-US" sz="1800" dirty="0"/>
              <a:t>Total data points 359,392</a:t>
            </a:r>
          </a:p>
          <a:p>
            <a:pPr marL="0" indent="0">
              <a:buNone/>
            </a:pPr>
            <a:endParaRPr lang="en-US" sz="1800" dirty="0"/>
          </a:p>
          <a:p>
            <a:pPr marL="0" indent="0">
              <a:buNone/>
            </a:pPr>
            <a:r>
              <a:rPr lang="en-US" sz="1800" dirty="0"/>
              <a:t>Assumptions:</a:t>
            </a:r>
          </a:p>
          <a:p>
            <a:pPr marL="285750" indent="-285750"/>
            <a:r>
              <a:rPr lang="en-US" sz="1800" dirty="0"/>
              <a:t>Outliers are present in Price Charged feature but due to unavailability of trip duration details ,we are not treating this as outlier</a:t>
            </a:r>
          </a:p>
          <a:p>
            <a:r>
              <a:rPr lang="en-US" sz="1800" dirty="0">
                <a:solidFill>
                  <a:srgbClr val="000000"/>
                </a:solidFill>
                <a:effectLst/>
                <a:ea typeface="Aptos" panose="020B0004020202020204" pitchFamily="34" charset="0"/>
              </a:rPr>
              <a:t>Profit of rides are calculated keeping other factors constant and only </a:t>
            </a:r>
            <a:r>
              <a:rPr lang="en-US" sz="1800" dirty="0" err="1">
                <a:solidFill>
                  <a:srgbClr val="000000"/>
                </a:solidFill>
                <a:effectLst/>
                <a:ea typeface="Aptos" panose="020B0004020202020204" pitchFamily="34" charset="0"/>
              </a:rPr>
              <a:t>Price_Charged</a:t>
            </a:r>
            <a:r>
              <a:rPr lang="en-US" sz="1800" dirty="0">
                <a:solidFill>
                  <a:srgbClr val="000000"/>
                </a:solidFill>
                <a:effectLst/>
                <a:ea typeface="Aptos" panose="020B0004020202020204" pitchFamily="34" charset="0"/>
              </a:rPr>
              <a:t> and </a:t>
            </a:r>
            <a:r>
              <a:rPr lang="en-US" sz="1800" dirty="0" err="1">
                <a:solidFill>
                  <a:srgbClr val="000000"/>
                </a:solidFill>
                <a:effectLst/>
                <a:ea typeface="Aptos" panose="020B0004020202020204" pitchFamily="34" charset="0"/>
              </a:rPr>
              <a:t>Cost_of_Trip</a:t>
            </a:r>
            <a:r>
              <a:rPr lang="en-US" sz="1800" dirty="0">
                <a:solidFill>
                  <a:srgbClr val="000000"/>
                </a:solidFill>
                <a:effectLst/>
                <a:ea typeface="Aptos" panose="020B0004020202020204" pitchFamily="34" charset="0"/>
              </a:rPr>
              <a:t> features used to calculate profit</a:t>
            </a:r>
            <a:r>
              <a:rPr lang="en-US" sz="1800" dirty="0">
                <a:solidFill>
                  <a:srgbClr val="000000"/>
                </a:solidFill>
                <a:effectLst/>
                <a:latin typeface="Times New Roman" panose="02020603050405020304" pitchFamily="18" charset="0"/>
                <a:ea typeface="Aptos" panose="020B0004020202020204" pitchFamily="34" charset="0"/>
              </a:rPr>
              <a:t>.</a:t>
            </a:r>
          </a:p>
          <a:p>
            <a:pPr marL="285750" indent="-285750"/>
            <a:r>
              <a:rPr lang="en-US" sz="1800" dirty="0"/>
              <a:t>Users feature of city dataset is treated as number of cab users in the </a:t>
            </a:r>
            <a:r>
              <a:rPr lang="en-US" sz="1800" dirty="0" err="1"/>
              <a:t>city,we</a:t>
            </a:r>
            <a:r>
              <a:rPr lang="en-US" sz="1800" dirty="0"/>
              <a:t> have assumed that this can be other cab users as well(including Yellow and Pink cab) </a:t>
            </a:r>
          </a:p>
          <a:p>
            <a:endParaRPr lang="en-US" sz="1800" dirty="0">
              <a:solidFill>
                <a:srgbClr val="000000"/>
              </a:solidFill>
              <a:effectLst/>
              <a:latin typeface="Calibri" panose="020F0502020204030204" pitchFamily="34" charset="0"/>
              <a:ea typeface="Aptos" panose="020B0004020202020204" pitchFamily="34" charset="0"/>
            </a:endParaRPr>
          </a:p>
        </p:txBody>
      </p:sp>
      <p:sp>
        <p:nvSpPr>
          <p:cNvPr id="4" name="Rectangle 3">
            <a:extLst>
              <a:ext uri="{FF2B5EF4-FFF2-40B4-BE49-F238E27FC236}">
                <a16:creationId xmlns:a16="http://schemas.microsoft.com/office/drawing/2014/main" id="{BE457DD2-9E13-F711-2200-52E1217C257C}"/>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FF6600"/>
                </a:solidFill>
              </a:rPr>
              <a:t>Data Exploration</a:t>
            </a:r>
          </a:p>
        </p:txBody>
      </p:sp>
    </p:spTree>
    <p:extLst>
      <p:ext uri="{BB962C8B-B14F-4D97-AF65-F5344CB8AC3E}">
        <p14:creationId xmlns:p14="http://schemas.microsoft.com/office/powerpoint/2010/main" val="58865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FAC9-57A2-4E24-80A0-7BFC27588AA2}"/>
              </a:ext>
            </a:extLst>
          </p:cNvPr>
          <p:cNvSpPr>
            <a:spLocks noGrp="1"/>
          </p:cNvSpPr>
          <p:nvPr>
            <p:ph type="title"/>
          </p:nvPr>
        </p:nvSpPr>
        <p:spPr/>
        <p:txBody>
          <a:bodyPr/>
          <a:lstStyle/>
          <a:p>
            <a:r>
              <a:rPr lang="en-US" dirty="0"/>
              <a:t>Data Understanding </a:t>
            </a:r>
          </a:p>
        </p:txBody>
      </p:sp>
      <p:pic>
        <p:nvPicPr>
          <p:cNvPr id="4" name="Content Placeholder 3" descr="A graph with a rectangle and a rectangle in blue and orange&#10;&#10;Description automatically generated">
            <a:extLst>
              <a:ext uri="{FF2B5EF4-FFF2-40B4-BE49-F238E27FC236}">
                <a16:creationId xmlns:a16="http://schemas.microsoft.com/office/drawing/2014/main" id="{F3D30F11-D7BC-8C48-C7CC-846F455B8DE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8064" y="1801294"/>
            <a:ext cx="8451608" cy="3930912"/>
          </a:xfrm>
          <a:prstGeom prst="rect">
            <a:avLst/>
          </a:prstGeom>
          <a:noFill/>
          <a:ln>
            <a:noFill/>
          </a:ln>
        </p:spPr>
      </p:pic>
      <p:sp>
        <p:nvSpPr>
          <p:cNvPr id="3" name="Rectangle 2">
            <a:extLst>
              <a:ext uri="{FF2B5EF4-FFF2-40B4-BE49-F238E27FC236}">
                <a16:creationId xmlns:a16="http://schemas.microsoft.com/office/drawing/2014/main" id="{BFE49DA0-F764-F609-D69B-47B43B85D53A}"/>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FF6600"/>
                </a:solidFill>
              </a:rPr>
              <a:t>Data Understanding</a:t>
            </a:r>
          </a:p>
        </p:txBody>
      </p:sp>
      <p:sp>
        <p:nvSpPr>
          <p:cNvPr id="7" name="TextBox 6">
            <a:extLst>
              <a:ext uri="{FF2B5EF4-FFF2-40B4-BE49-F238E27FC236}">
                <a16:creationId xmlns:a16="http://schemas.microsoft.com/office/drawing/2014/main" id="{348BFBC0-9335-67C5-E356-CA3801047AE0}"/>
              </a:ext>
            </a:extLst>
          </p:cNvPr>
          <p:cNvSpPr txBox="1"/>
          <p:nvPr/>
        </p:nvSpPr>
        <p:spPr>
          <a:xfrm>
            <a:off x="8701548" y="2592651"/>
            <a:ext cx="3589201" cy="646331"/>
          </a:xfrm>
          <a:prstGeom prst="rect">
            <a:avLst/>
          </a:prstGeom>
          <a:noFill/>
        </p:spPr>
        <p:txBody>
          <a:bodyPr wrap="square">
            <a:spAutoFit/>
          </a:bodyPr>
          <a:lstStyle/>
          <a:p>
            <a:r>
              <a:rPr lang="en-US" dirty="0"/>
              <a:t>Yellow cab has the majority of </a:t>
            </a:r>
          </a:p>
          <a:p>
            <a:r>
              <a:rPr lang="en-US" dirty="0"/>
              <a:t>Customers compared with pink cab.</a:t>
            </a:r>
          </a:p>
        </p:txBody>
      </p:sp>
    </p:spTree>
    <p:extLst>
      <p:ext uri="{BB962C8B-B14F-4D97-AF65-F5344CB8AC3E}">
        <p14:creationId xmlns:p14="http://schemas.microsoft.com/office/powerpoint/2010/main" val="3633479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0C7CC-300D-433F-A7E2-39A9F0129941}"/>
              </a:ext>
            </a:extLst>
          </p:cNvPr>
          <p:cNvSpPr>
            <a:spLocks noGrp="1"/>
          </p:cNvSpPr>
          <p:nvPr>
            <p:ph type="title"/>
          </p:nvPr>
        </p:nvSpPr>
        <p:spPr>
          <a:xfrm>
            <a:off x="630935" y="640080"/>
            <a:ext cx="11265595" cy="713232"/>
          </a:xfrm>
        </p:spPr>
        <p:txBody>
          <a:bodyPr vert="horz" lIns="91440" tIns="45720" rIns="91440" bIns="45720" rtlCol="0" anchor="b">
            <a:normAutofit fontScale="90000"/>
          </a:bodyPr>
          <a:lstStyle/>
          <a:p>
            <a:endParaRPr lang="en-US" sz="5000" kern="1200" dirty="0">
              <a:solidFill>
                <a:schemeClr val="tx1"/>
              </a:solidFill>
              <a:latin typeface="+mj-lt"/>
              <a:ea typeface="+mj-ea"/>
              <a:cs typeface="+mj-cs"/>
            </a:endParaRPr>
          </a:p>
        </p:txBody>
      </p:sp>
      <p:sp>
        <p:nvSpPr>
          <p:cNvPr id="5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0BAC008-3683-4178-AE92-6D9249136D78}"/>
              </a:ext>
            </a:extLst>
          </p:cNvPr>
          <p:cNvSpPr txBox="1"/>
          <p:nvPr/>
        </p:nvSpPr>
        <p:spPr>
          <a:xfrm>
            <a:off x="630936" y="2660904"/>
            <a:ext cx="4818888" cy="3547872"/>
          </a:xfrm>
          <a:prstGeom prst="rect">
            <a:avLst/>
          </a:prstGeom>
        </p:spPr>
        <p:txBody>
          <a:bodyPr vert="horz" lIns="91440" tIns="45720" rIns="91440" bIns="45720" rtlCol="0" anchor="t">
            <a:normAutofit/>
          </a:bodyPr>
          <a:lstStyle/>
          <a:p>
            <a:pPr>
              <a:lnSpc>
                <a:spcPct val="90000"/>
              </a:lnSpc>
              <a:spcBef>
                <a:spcPts val="1000"/>
              </a:spcBef>
              <a:spcAft>
                <a:spcPts val="600"/>
              </a:spcAft>
            </a:pPr>
            <a:r>
              <a:rPr lang="en-US" sz="2200" dirty="0"/>
              <a:t>.</a:t>
            </a:r>
          </a:p>
        </p:txBody>
      </p:sp>
      <p:pic>
        <p:nvPicPr>
          <p:cNvPr id="7" name="Content Placeholder 6" descr="A chart of customer distribution&#10;&#10;Description automatically generated">
            <a:extLst>
              <a:ext uri="{FF2B5EF4-FFF2-40B4-BE49-F238E27FC236}">
                <a16:creationId xmlns:a16="http://schemas.microsoft.com/office/drawing/2014/main" id="{B1AEDC08-9FA0-3610-0BFF-C2D9738DF0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39667" y="1794808"/>
            <a:ext cx="8385201" cy="4871463"/>
          </a:xfrm>
          <a:prstGeom prst="rect">
            <a:avLst/>
          </a:prstGeom>
          <a:noFill/>
        </p:spPr>
      </p:pic>
      <p:sp>
        <p:nvSpPr>
          <p:cNvPr id="3" name="Rectangle 2">
            <a:extLst>
              <a:ext uri="{FF2B5EF4-FFF2-40B4-BE49-F238E27FC236}">
                <a16:creationId xmlns:a16="http://schemas.microsoft.com/office/drawing/2014/main" id="{78116495-2F53-BC4B-6A5F-350B65605615}"/>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FF6600"/>
                </a:solidFill>
              </a:rPr>
              <a:t>Yearly Customer Distribution</a:t>
            </a:r>
          </a:p>
        </p:txBody>
      </p:sp>
      <p:sp>
        <p:nvSpPr>
          <p:cNvPr id="6" name="TextBox 5">
            <a:extLst>
              <a:ext uri="{FF2B5EF4-FFF2-40B4-BE49-F238E27FC236}">
                <a16:creationId xmlns:a16="http://schemas.microsoft.com/office/drawing/2014/main" id="{A7F936DB-67B1-6DF6-506F-A9905CA111FA}"/>
              </a:ext>
            </a:extLst>
          </p:cNvPr>
          <p:cNvSpPr txBox="1"/>
          <p:nvPr/>
        </p:nvSpPr>
        <p:spPr>
          <a:xfrm>
            <a:off x="8360228" y="2704852"/>
            <a:ext cx="3200835" cy="923330"/>
          </a:xfrm>
          <a:prstGeom prst="rect">
            <a:avLst/>
          </a:prstGeom>
          <a:noFill/>
        </p:spPr>
        <p:txBody>
          <a:bodyPr wrap="square">
            <a:spAutoFit/>
          </a:bodyPr>
          <a:lstStyle/>
          <a:p>
            <a:r>
              <a:rPr lang="en-US" sz="1800" dirty="0"/>
              <a:t>Yellow Cab has  the majority of customers across the three years</a:t>
            </a:r>
            <a:endParaRPr lang="en-US" dirty="0"/>
          </a:p>
        </p:txBody>
      </p:sp>
    </p:spTree>
    <p:extLst>
      <p:ext uri="{BB962C8B-B14F-4D97-AF65-F5344CB8AC3E}">
        <p14:creationId xmlns:p14="http://schemas.microsoft.com/office/powerpoint/2010/main" val="2679489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A023-9C1B-4EED-8A86-84132F9ADC48}"/>
              </a:ext>
            </a:extLst>
          </p:cNvPr>
          <p:cNvSpPr>
            <a:spLocks noGrp="1"/>
          </p:cNvSpPr>
          <p:nvPr>
            <p:ph type="title"/>
          </p:nvPr>
        </p:nvSpPr>
        <p:spPr/>
        <p:txBody>
          <a:bodyPr/>
          <a:lstStyle/>
          <a:p>
            <a:r>
              <a:rPr lang="en-US" dirty="0"/>
              <a:t>Monthly Transactions Analysis</a:t>
            </a:r>
          </a:p>
        </p:txBody>
      </p:sp>
      <p:sp>
        <p:nvSpPr>
          <p:cNvPr id="6" name="TextBox 5">
            <a:extLst>
              <a:ext uri="{FF2B5EF4-FFF2-40B4-BE49-F238E27FC236}">
                <a16:creationId xmlns:a16="http://schemas.microsoft.com/office/drawing/2014/main" id="{74F5FF9B-0DF4-4AFC-9E7E-C36CDEF95966}"/>
              </a:ext>
            </a:extLst>
          </p:cNvPr>
          <p:cNvSpPr txBox="1"/>
          <p:nvPr/>
        </p:nvSpPr>
        <p:spPr>
          <a:xfrm>
            <a:off x="1815840" y="5898461"/>
            <a:ext cx="9664558" cy="646331"/>
          </a:xfrm>
          <a:prstGeom prst="rect">
            <a:avLst/>
          </a:prstGeom>
          <a:noFill/>
        </p:spPr>
        <p:txBody>
          <a:bodyPr wrap="square" rtlCol="0">
            <a:spAutoFit/>
          </a:bodyPr>
          <a:lstStyle/>
          <a:p>
            <a:r>
              <a:rPr lang="en-US" dirty="0"/>
              <a:t>The busiest Months are the holiday months heading towards January for both Cabs with Yellow cab taking the lions share</a:t>
            </a:r>
          </a:p>
        </p:txBody>
      </p:sp>
      <p:pic>
        <p:nvPicPr>
          <p:cNvPr id="9" name="Content Placeholder 8" descr="A graph with yellow and pink bars&#10;&#10;Description automatically generated">
            <a:extLst>
              <a:ext uri="{FF2B5EF4-FFF2-40B4-BE49-F238E27FC236}">
                <a16:creationId xmlns:a16="http://schemas.microsoft.com/office/drawing/2014/main" id="{2CB26872-1426-64A3-B8C4-0C7912851D3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1678" y="1371600"/>
            <a:ext cx="9588644" cy="4526861"/>
          </a:xfrm>
          <a:prstGeom prst="rect">
            <a:avLst/>
          </a:prstGeom>
          <a:noFill/>
          <a:ln>
            <a:noFill/>
          </a:ln>
        </p:spPr>
      </p:pic>
      <p:sp>
        <p:nvSpPr>
          <p:cNvPr id="3" name="Rectangle 2">
            <a:extLst>
              <a:ext uri="{FF2B5EF4-FFF2-40B4-BE49-F238E27FC236}">
                <a16:creationId xmlns:a16="http://schemas.microsoft.com/office/drawing/2014/main" id="{56149880-240F-311B-36F0-8C8A2BE7EF16}"/>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FF6600"/>
                </a:solidFill>
              </a:rPr>
              <a:t>Monthly Transaction Analysis</a:t>
            </a:r>
          </a:p>
        </p:txBody>
      </p:sp>
    </p:spTree>
    <p:extLst>
      <p:ext uri="{BB962C8B-B14F-4D97-AF65-F5344CB8AC3E}">
        <p14:creationId xmlns:p14="http://schemas.microsoft.com/office/powerpoint/2010/main" val="1525811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0E1C-04BC-4C44-9208-90C91050BE83}"/>
              </a:ext>
            </a:extLst>
          </p:cNvPr>
          <p:cNvSpPr>
            <a:spLocks noGrp="1"/>
          </p:cNvSpPr>
          <p:nvPr>
            <p:ph type="title"/>
          </p:nvPr>
        </p:nvSpPr>
        <p:spPr/>
        <p:txBody>
          <a:bodyPr/>
          <a:lstStyle/>
          <a:p>
            <a:r>
              <a:rPr lang="en-US" dirty="0"/>
              <a:t>Gender Distribution</a:t>
            </a:r>
          </a:p>
        </p:txBody>
      </p:sp>
      <p:sp>
        <p:nvSpPr>
          <p:cNvPr id="5" name="TextBox 4">
            <a:extLst>
              <a:ext uri="{FF2B5EF4-FFF2-40B4-BE49-F238E27FC236}">
                <a16:creationId xmlns:a16="http://schemas.microsoft.com/office/drawing/2014/main" id="{4350F518-969E-4F6D-86FB-B0955E1C1984}"/>
              </a:ext>
            </a:extLst>
          </p:cNvPr>
          <p:cNvSpPr txBox="1"/>
          <p:nvPr/>
        </p:nvSpPr>
        <p:spPr>
          <a:xfrm>
            <a:off x="7275871" y="2436177"/>
            <a:ext cx="4916129" cy="646331"/>
          </a:xfrm>
          <a:prstGeom prst="rect">
            <a:avLst/>
          </a:prstGeom>
          <a:noFill/>
        </p:spPr>
        <p:txBody>
          <a:bodyPr wrap="square" rtlCol="0">
            <a:spAutoFit/>
          </a:bodyPr>
          <a:lstStyle/>
          <a:p>
            <a:r>
              <a:rPr lang="en-US" dirty="0"/>
              <a:t>Most of the customers for both Cabs are Male </a:t>
            </a:r>
          </a:p>
          <a:p>
            <a:r>
              <a:rPr lang="en-US" dirty="0"/>
              <a:t>with the Yellow Cab taking the lions share in both</a:t>
            </a:r>
          </a:p>
        </p:txBody>
      </p:sp>
      <p:pic>
        <p:nvPicPr>
          <p:cNvPr id="3" name="Content Placeholder 2" descr="A graph with blue and orange bars&#10;&#10;Description automatically generated">
            <a:extLst>
              <a:ext uri="{FF2B5EF4-FFF2-40B4-BE49-F238E27FC236}">
                <a16:creationId xmlns:a16="http://schemas.microsoft.com/office/drawing/2014/main" id="{93E378ED-DB37-883E-B77E-22DA2B9719A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6625" y="1690688"/>
            <a:ext cx="6599246" cy="4514266"/>
          </a:xfrm>
          <a:prstGeom prst="rect">
            <a:avLst/>
          </a:prstGeom>
          <a:noFill/>
          <a:ln>
            <a:noFill/>
          </a:ln>
        </p:spPr>
      </p:pic>
      <p:sp>
        <p:nvSpPr>
          <p:cNvPr id="6" name="Rectangle 5">
            <a:extLst>
              <a:ext uri="{FF2B5EF4-FFF2-40B4-BE49-F238E27FC236}">
                <a16:creationId xmlns:a16="http://schemas.microsoft.com/office/drawing/2014/main" id="{56A01264-CA27-D344-D280-72C2D715048C}"/>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FF6600"/>
                </a:solidFill>
              </a:rPr>
              <a:t>Gender Distribution</a:t>
            </a:r>
          </a:p>
        </p:txBody>
      </p:sp>
    </p:spTree>
    <p:extLst>
      <p:ext uri="{BB962C8B-B14F-4D97-AF65-F5344CB8AC3E}">
        <p14:creationId xmlns:p14="http://schemas.microsoft.com/office/powerpoint/2010/main" val="93835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0636-8978-478F-9B27-74C5FCB7DC82}"/>
              </a:ext>
            </a:extLst>
          </p:cNvPr>
          <p:cNvSpPr>
            <a:spLocks noGrp="1"/>
          </p:cNvSpPr>
          <p:nvPr>
            <p:ph type="title"/>
          </p:nvPr>
        </p:nvSpPr>
        <p:spPr/>
        <p:txBody>
          <a:bodyPr/>
          <a:lstStyle/>
          <a:p>
            <a:r>
              <a:rPr lang="en-US" dirty="0"/>
              <a:t>General Age Distribution Analysis</a:t>
            </a:r>
          </a:p>
        </p:txBody>
      </p:sp>
      <p:sp>
        <p:nvSpPr>
          <p:cNvPr id="4" name="TextBox 3">
            <a:extLst>
              <a:ext uri="{FF2B5EF4-FFF2-40B4-BE49-F238E27FC236}">
                <a16:creationId xmlns:a16="http://schemas.microsoft.com/office/drawing/2014/main" id="{1B5109EB-FA23-48C2-9BE5-D9B1AF298B93}"/>
              </a:ext>
            </a:extLst>
          </p:cNvPr>
          <p:cNvSpPr txBox="1"/>
          <p:nvPr/>
        </p:nvSpPr>
        <p:spPr>
          <a:xfrm>
            <a:off x="8917858" y="2830054"/>
            <a:ext cx="4652425" cy="923330"/>
          </a:xfrm>
          <a:prstGeom prst="rect">
            <a:avLst/>
          </a:prstGeom>
          <a:noFill/>
        </p:spPr>
        <p:txBody>
          <a:bodyPr wrap="square" rtlCol="0">
            <a:spAutoFit/>
          </a:bodyPr>
          <a:lstStyle/>
          <a:p>
            <a:r>
              <a:rPr lang="en-US" sz="1800" dirty="0">
                <a:solidFill>
                  <a:srgbClr val="000000"/>
                </a:solidFill>
                <a:effectLst/>
                <a:ea typeface="Aptos" panose="020B0004020202020204" pitchFamily="34" charset="0"/>
              </a:rPr>
              <a:t>Most of the Customers are Young</a:t>
            </a:r>
          </a:p>
          <a:p>
            <a:r>
              <a:rPr lang="en-US" sz="1800" dirty="0">
                <a:solidFill>
                  <a:srgbClr val="000000"/>
                </a:solidFill>
                <a:effectLst/>
                <a:ea typeface="Aptos" panose="020B0004020202020204" pitchFamily="34" charset="0"/>
              </a:rPr>
              <a:t> that is  below 40 Years of age</a:t>
            </a:r>
          </a:p>
          <a:p>
            <a:pPr marL="285750" indent="-285750">
              <a:buFont typeface="Wingdings" panose="05000000000000000000" pitchFamily="2" charset="2"/>
              <a:buChar char="ü"/>
            </a:pPr>
            <a:endParaRPr lang="en-US" dirty="0"/>
          </a:p>
        </p:txBody>
      </p:sp>
      <p:pic>
        <p:nvPicPr>
          <p:cNvPr id="5" name="Content Placeholder 4" descr="A graph of different colored bars&#10;&#10;Description automatically generated with medium confidence">
            <a:extLst>
              <a:ext uri="{FF2B5EF4-FFF2-40B4-BE49-F238E27FC236}">
                <a16:creationId xmlns:a16="http://schemas.microsoft.com/office/drawing/2014/main" id="{9E497394-9D43-FAC0-F2EE-368607CBD69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853" y="1509303"/>
            <a:ext cx="9076202" cy="4983572"/>
          </a:xfrm>
          <a:prstGeom prst="rect">
            <a:avLst/>
          </a:prstGeom>
          <a:noFill/>
          <a:ln>
            <a:noFill/>
          </a:ln>
        </p:spPr>
      </p:pic>
      <p:sp>
        <p:nvSpPr>
          <p:cNvPr id="7" name="Rectangle 6">
            <a:extLst>
              <a:ext uri="{FF2B5EF4-FFF2-40B4-BE49-F238E27FC236}">
                <a16:creationId xmlns:a16="http://schemas.microsoft.com/office/drawing/2014/main" id="{E8CC3115-62E4-BB7C-6CAA-55CD8135CF05}"/>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FF6600"/>
                </a:solidFill>
              </a:rPr>
              <a:t>General Age Distribution Analysis</a:t>
            </a:r>
          </a:p>
        </p:txBody>
      </p:sp>
    </p:spTree>
    <p:extLst>
      <p:ext uri="{BB962C8B-B14F-4D97-AF65-F5344CB8AC3E}">
        <p14:creationId xmlns:p14="http://schemas.microsoft.com/office/powerpoint/2010/main" val="8626676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Cab EDA</Template>
  <TotalTime>694</TotalTime>
  <Words>1103</Words>
  <Application>Microsoft Office PowerPoint</Application>
  <PresentationFormat>Widescreen</PresentationFormat>
  <Paragraphs>129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Calibri Light</vt:lpstr>
      <vt:lpstr>Times New Roman</vt:lpstr>
      <vt:lpstr>Wingdings</vt:lpstr>
      <vt:lpstr>Office Theme</vt:lpstr>
      <vt:lpstr>PowerPoint Presentation</vt:lpstr>
      <vt:lpstr> Executive Summary</vt:lpstr>
      <vt:lpstr>Hypothesis</vt:lpstr>
      <vt:lpstr>Data Exploration</vt:lpstr>
      <vt:lpstr>Data Understanding </vt:lpstr>
      <vt:lpstr>PowerPoint Presentation</vt:lpstr>
      <vt:lpstr>Monthly Transactions Analysis</vt:lpstr>
      <vt:lpstr>Gender Distribution</vt:lpstr>
      <vt:lpstr>General Age Distribution Analysis</vt:lpstr>
      <vt:lpstr>City Customer Analysis</vt:lpstr>
      <vt:lpstr>Day Of the Month Analysis</vt:lpstr>
      <vt:lpstr>Day Of the week Analysis</vt:lpstr>
      <vt:lpstr>PowerPoint Presentation</vt:lpstr>
      <vt:lpstr>Margin Analysis</vt:lpstr>
      <vt:lpstr>Recommendations and 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Gunjan Varyani</cp:lastModifiedBy>
  <cp:revision>27</cp:revision>
  <dcterms:created xsi:type="dcterms:W3CDTF">2021-03-16T08:41:50Z</dcterms:created>
  <dcterms:modified xsi:type="dcterms:W3CDTF">2024-05-21T17:24:14Z</dcterms:modified>
</cp:coreProperties>
</file>