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28" r:id="rId2"/>
    <p:sldId id="305" r:id="rId3"/>
    <p:sldId id="329" r:id="rId4"/>
    <p:sldId id="307" r:id="rId5"/>
    <p:sldId id="308" r:id="rId6"/>
    <p:sldId id="330" r:id="rId7"/>
    <p:sldId id="309" r:id="rId8"/>
    <p:sldId id="313" r:id="rId9"/>
    <p:sldId id="331" r:id="rId10"/>
    <p:sldId id="312" r:id="rId11"/>
    <p:sldId id="31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43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68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985DE47-1F14-4160-BF20-36E5C0AFBB69}" type="datetimeFigureOut">
              <a:rPr lang="en-US" smtClean="0"/>
              <a:t>6/13/2024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D1BB7AA-7B2E-4051-9B8A-354B5422E942}" type="slidenum">
              <a:rPr lang="en-US" smtClean="0"/>
              <a:t>‹#›</a:t>
            </a:fld>
            <a:endParaRPr lang="en-US"/>
          </a:p>
        </p:txBody>
      </p:sp>
    </p:spTree>
    <p:extLst>
      <p:ext uri="{BB962C8B-B14F-4D97-AF65-F5344CB8AC3E}">
        <p14:creationId xmlns:p14="http://schemas.microsoft.com/office/powerpoint/2010/main" val="186492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500" b="1" i="0">
                <a:solidFill>
                  <a:srgbClr val="11366B"/>
                </a:solidFill>
                <a:latin typeface="Georgia"/>
                <a:cs typeface="Georg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1366B"/>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1366B"/>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1366B"/>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666" y="167766"/>
            <a:ext cx="10862894" cy="758393"/>
          </a:xfrm>
          <a:prstGeom prst="rect">
            <a:avLst/>
          </a:prstGeom>
        </p:spPr>
        <p:txBody>
          <a:bodyPr wrap="square" lIns="0" tIns="0" rIns="0" bIns="0">
            <a:spAutoFit/>
          </a:bodyPr>
          <a:lstStyle>
            <a:lvl1pPr>
              <a:defRPr sz="2500" b="1" i="0">
                <a:solidFill>
                  <a:srgbClr val="11366B"/>
                </a:solidFill>
                <a:latin typeface="Georgia"/>
                <a:cs typeface="Georgia"/>
              </a:defRPr>
            </a:lvl1pPr>
          </a:lstStyle>
          <a:p>
            <a:endParaRPr/>
          </a:p>
        </p:txBody>
      </p:sp>
      <p:sp>
        <p:nvSpPr>
          <p:cNvPr id="3" name="Holder 3"/>
          <p:cNvSpPr>
            <a:spLocks noGrp="1"/>
          </p:cNvSpPr>
          <p:nvPr>
            <p:ph type="body" idx="1"/>
          </p:nvPr>
        </p:nvSpPr>
        <p:spPr>
          <a:xfrm>
            <a:off x="6413372" y="1679521"/>
            <a:ext cx="5234305" cy="15036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172835" cy="6858254"/>
            <a:chOff x="0" y="0"/>
            <a:chExt cx="6172835" cy="6858254"/>
          </a:xfrm>
        </p:grpSpPr>
        <p:sp>
          <p:nvSpPr>
            <p:cNvPr id="4" name="object 4"/>
            <p:cNvSpPr/>
            <p:nvPr/>
          </p:nvSpPr>
          <p:spPr>
            <a:xfrm>
              <a:off x="0" y="0"/>
              <a:ext cx="6172835" cy="6858000"/>
            </a:xfrm>
            <a:custGeom>
              <a:avLst/>
              <a:gdLst/>
              <a:ahLst/>
              <a:cxnLst/>
              <a:rect l="l" t="t" r="r" b="b"/>
              <a:pathLst>
                <a:path w="6172835" h="6858000">
                  <a:moveTo>
                    <a:pt x="6172303" y="0"/>
                  </a:moveTo>
                  <a:lnTo>
                    <a:pt x="0" y="0"/>
                  </a:lnTo>
                  <a:lnTo>
                    <a:pt x="0" y="6857996"/>
                  </a:lnTo>
                  <a:lnTo>
                    <a:pt x="2821179" y="6857996"/>
                  </a:lnTo>
                  <a:lnTo>
                    <a:pt x="6172303" y="0"/>
                  </a:lnTo>
                  <a:close/>
                </a:path>
              </a:pathLst>
            </a:custGeom>
            <a:solidFill>
              <a:srgbClr val="11366B"/>
            </a:solidFill>
          </p:spPr>
          <p:txBody>
            <a:bodyPr wrap="square" lIns="0" tIns="0" rIns="0" bIns="0" rtlCol="0"/>
            <a:lstStyle/>
            <a:p>
              <a:endParaRPr/>
            </a:p>
          </p:txBody>
        </p:sp>
        <p:sp>
          <p:nvSpPr>
            <p:cNvPr id="5" name="object 5"/>
            <p:cNvSpPr/>
            <p:nvPr/>
          </p:nvSpPr>
          <p:spPr>
            <a:xfrm>
              <a:off x="4449317" y="0"/>
              <a:ext cx="1666239" cy="3352800"/>
            </a:xfrm>
            <a:custGeom>
              <a:avLst/>
              <a:gdLst/>
              <a:ahLst/>
              <a:cxnLst/>
              <a:rect l="l" t="t" r="r" b="b"/>
              <a:pathLst>
                <a:path w="1666239" h="3352800">
                  <a:moveTo>
                    <a:pt x="1666138" y="0"/>
                  </a:moveTo>
                  <a:lnTo>
                    <a:pt x="0" y="3352800"/>
                  </a:lnTo>
                </a:path>
              </a:pathLst>
            </a:custGeom>
            <a:ln w="28956">
              <a:solidFill>
                <a:srgbClr val="1D9FDA"/>
              </a:solidFill>
            </a:ln>
          </p:spPr>
          <p:txBody>
            <a:bodyPr wrap="square" lIns="0" tIns="0" rIns="0" bIns="0" rtlCol="0"/>
            <a:lstStyle/>
            <a:p>
              <a:endParaRPr/>
            </a:p>
          </p:txBody>
        </p:sp>
        <p:sp>
          <p:nvSpPr>
            <p:cNvPr id="6" name="object 6"/>
            <p:cNvSpPr/>
            <p:nvPr/>
          </p:nvSpPr>
          <p:spPr>
            <a:xfrm>
              <a:off x="2867040" y="3480054"/>
              <a:ext cx="1660525" cy="3378200"/>
            </a:xfrm>
            <a:custGeom>
              <a:avLst/>
              <a:gdLst/>
              <a:ahLst/>
              <a:cxnLst/>
              <a:rect l="l" t="t" r="r" b="b"/>
              <a:pathLst>
                <a:path w="1660525" h="3378200">
                  <a:moveTo>
                    <a:pt x="1660001" y="0"/>
                  </a:moveTo>
                  <a:lnTo>
                    <a:pt x="0" y="3377942"/>
                  </a:lnTo>
                </a:path>
              </a:pathLst>
            </a:custGeom>
            <a:ln w="28956">
              <a:solidFill>
                <a:srgbClr val="FFFFFF"/>
              </a:solidFill>
            </a:ln>
          </p:spPr>
          <p:txBody>
            <a:bodyPr wrap="square" lIns="0" tIns="0" rIns="0" bIns="0" rtlCol="0"/>
            <a:lstStyle/>
            <a:p>
              <a:endParaRPr/>
            </a:p>
          </p:txBody>
        </p:sp>
        <p:sp>
          <p:nvSpPr>
            <p:cNvPr id="7" name="object 7"/>
            <p:cNvSpPr/>
            <p:nvPr/>
          </p:nvSpPr>
          <p:spPr>
            <a:xfrm>
              <a:off x="198881" y="3166110"/>
              <a:ext cx="866140" cy="0"/>
            </a:xfrm>
            <a:custGeom>
              <a:avLst/>
              <a:gdLst/>
              <a:ahLst/>
              <a:cxnLst/>
              <a:rect l="l" t="t" r="r" b="b"/>
              <a:pathLst>
                <a:path w="866140">
                  <a:moveTo>
                    <a:pt x="865632" y="0"/>
                  </a:moveTo>
                  <a:lnTo>
                    <a:pt x="0" y="0"/>
                  </a:lnTo>
                </a:path>
              </a:pathLst>
            </a:custGeom>
            <a:ln w="381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185420" y="2617165"/>
            <a:ext cx="3929380" cy="504625"/>
          </a:xfrm>
          <a:prstGeom prst="rect">
            <a:avLst/>
          </a:prstGeom>
        </p:spPr>
        <p:txBody>
          <a:bodyPr vert="horz" wrap="square" lIns="0" tIns="12065" rIns="0" bIns="0" rtlCol="0">
            <a:spAutoFit/>
          </a:bodyPr>
          <a:lstStyle/>
          <a:p>
            <a:pPr marL="12700">
              <a:lnSpc>
                <a:spcPct val="100000"/>
              </a:lnSpc>
              <a:spcBef>
                <a:spcPts val="95"/>
              </a:spcBef>
            </a:pPr>
            <a:r>
              <a:rPr lang="en-US" sz="3200" dirty="0" smtClean="0">
                <a:solidFill>
                  <a:srgbClr val="FFFFFF"/>
                </a:solidFill>
              </a:rPr>
              <a:t>Feedback Analysis</a:t>
            </a:r>
            <a:endParaRPr sz="3200" dirty="0"/>
          </a:p>
        </p:txBody>
      </p:sp>
      <p:graphicFrame>
        <p:nvGraphicFramePr>
          <p:cNvPr id="11" name="Table Placeholder 14">
            <a:extLst>
              <a:ext uri="{FF2B5EF4-FFF2-40B4-BE49-F238E27FC236}">
                <a16:creationId xmlns:a16="http://schemas.microsoft.com/office/drawing/2014/main" id="{40B554EE-8F86-15D3-421B-0C59395A1DF8}"/>
              </a:ext>
            </a:extLst>
          </p:cNvPr>
          <p:cNvGraphicFramePr>
            <a:graphicFrameLocks/>
          </p:cNvGraphicFramePr>
          <p:nvPr>
            <p:extLst>
              <p:ext uri="{D42A27DB-BD31-4B8C-83A1-F6EECF244321}">
                <p14:modId xmlns:p14="http://schemas.microsoft.com/office/powerpoint/2010/main" val="1466642371"/>
              </p:ext>
            </p:extLst>
          </p:nvPr>
        </p:nvGraphicFramePr>
        <p:xfrm>
          <a:off x="6172835" y="1884100"/>
          <a:ext cx="4651488" cy="2471840"/>
        </p:xfrm>
        <a:graphic>
          <a:graphicData uri="http://schemas.openxmlformats.org/drawingml/2006/table">
            <a:tbl>
              <a:tblPr firstRow="1" bandRow="1">
                <a:tableStyleId>{2D5ABB26-0587-4C30-8999-92F81FD0307C}</a:tableStyleId>
              </a:tblPr>
              <a:tblGrid>
                <a:gridCol w="4117400">
                  <a:extLst>
                    <a:ext uri="{9D8B030D-6E8A-4147-A177-3AD203B41FA5}">
                      <a16:colId xmlns:a16="http://schemas.microsoft.com/office/drawing/2014/main" val="20000"/>
                    </a:ext>
                  </a:extLst>
                </a:gridCol>
                <a:gridCol w="534088">
                  <a:extLst>
                    <a:ext uri="{9D8B030D-6E8A-4147-A177-3AD203B41FA5}">
                      <a16:colId xmlns:a16="http://schemas.microsoft.com/office/drawing/2014/main" val="20001"/>
                    </a:ext>
                  </a:extLst>
                </a:gridCol>
              </a:tblGrid>
              <a:tr h="617960">
                <a:tc>
                  <a:txBody>
                    <a:bodyPr/>
                    <a:lstStyle/>
                    <a:p>
                      <a:r>
                        <a:rPr lang="en-US" sz="2400" b="1" kern="1200" dirty="0">
                          <a:solidFill>
                            <a:srgbClr val="002060"/>
                          </a:solidFill>
                          <a:latin typeface="+mn-lt"/>
                          <a:ea typeface="+mn-ea"/>
                          <a:cs typeface="+mn-cs"/>
                        </a:rPr>
                        <a:t>1. </a:t>
                      </a:r>
                      <a:r>
                        <a:rPr lang="en-US" sz="2400" b="1" kern="1200" baseline="0" dirty="0">
                          <a:solidFill>
                            <a:srgbClr val="002060"/>
                          </a:solidFill>
                          <a:latin typeface="+mn-lt"/>
                          <a:ea typeface="+mn-ea"/>
                          <a:cs typeface="+mn-cs"/>
                        </a:rPr>
                        <a:t>Scope </a:t>
                      </a:r>
                      <a:r>
                        <a:rPr lang="en-US" sz="2400" b="1" kern="1200" baseline="0" dirty="0" smtClean="0">
                          <a:solidFill>
                            <a:srgbClr val="002060"/>
                          </a:solidFill>
                          <a:latin typeface="+mn-lt"/>
                          <a:ea typeface="+mn-ea"/>
                          <a:cs typeface="+mn-cs"/>
                        </a:rPr>
                        <a:t>&amp; </a:t>
                      </a:r>
                      <a:r>
                        <a:rPr lang="en-US" sz="2400" b="1" kern="1200" baseline="0" dirty="0">
                          <a:solidFill>
                            <a:srgbClr val="002060"/>
                          </a:solidFill>
                          <a:latin typeface="+mn-lt"/>
                          <a:ea typeface="+mn-ea"/>
                          <a:cs typeface="+mn-cs"/>
                        </a:rPr>
                        <a:t>Objectives </a:t>
                      </a:r>
                      <a:endParaRPr lang="el-GR" sz="2400" b="1" kern="1200" dirty="0">
                        <a:solidFill>
                          <a:srgbClr val="002060"/>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solidFill>
                          <a:schemeClr val="tx1"/>
                        </a:solidFill>
                      </a:endParaRPr>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0"/>
                  </a:ext>
                </a:extLst>
              </a:tr>
              <a:tr h="61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2</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a:solidFill>
                            <a:schemeClr val="bg1">
                              <a:lumMod val="85000"/>
                            </a:schemeClr>
                          </a:solidFill>
                          <a:latin typeface="+mn-lt"/>
                          <a:ea typeface="+mn-ea"/>
                          <a:cs typeface="+mn-cs"/>
                        </a:rPr>
                        <a:t>Key Findings</a:t>
                      </a:r>
                      <a:endParaRPr lang="el-GR" sz="2400" b="1" dirty="0">
                        <a:solidFill>
                          <a:schemeClr val="bg1">
                            <a:lumMod val="85000"/>
                          </a:schemeClr>
                        </a:solidFill>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4"/>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3. Topic Modeling</a:t>
                      </a:r>
                      <a:endParaRPr lang="en-US" sz="2400" b="1" kern="1200" baseline="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3"/>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4. Sentiment Analysis</a:t>
                      </a:r>
                      <a:endParaRPr lang="en-US" sz="2400" b="1" kern="1200" baseline="0" dirty="0" smtClean="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935747791"/>
                  </a:ext>
                </a:extLst>
              </a:tr>
            </a:tbl>
          </a:graphicData>
        </a:graphic>
      </p:graphicFrame>
    </p:spTree>
    <p:extLst>
      <p:ext uri="{BB962C8B-B14F-4D97-AF65-F5344CB8AC3E}">
        <p14:creationId xmlns:p14="http://schemas.microsoft.com/office/powerpoint/2010/main" val="1188952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Sentiment Analysis</a:t>
            </a:r>
            <a:endParaRPr lang="en-US" sz="2500" b="1" spc="-10" dirty="0">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80" y="1201273"/>
            <a:ext cx="4580888" cy="31132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201273"/>
            <a:ext cx="4709169" cy="3200406"/>
          </a:xfrm>
          <a:prstGeom prst="rect">
            <a:avLst/>
          </a:prstGeom>
        </p:spPr>
      </p:pic>
      <p:sp>
        <p:nvSpPr>
          <p:cNvPr id="11" name="object 16"/>
          <p:cNvSpPr txBox="1"/>
          <p:nvPr/>
        </p:nvSpPr>
        <p:spPr>
          <a:xfrm>
            <a:off x="1055877" y="4614867"/>
            <a:ext cx="10831323" cy="1567096"/>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Maximum rated feedbacks accumulate for roughly 31% of total but low rated exceed that by far.</a:t>
            </a: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Ratings have been grouped in two distinct categories each one representing a sentiment:</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smtClean="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75565" marR="535305">
              <a:lnSpc>
                <a:spcPct val="100000"/>
              </a:lnSpc>
              <a:spcBef>
                <a:spcPts val="100"/>
              </a:spcBef>
              <a:buClr>
                <a:srgbClr val="11366B"/>
              </a:buClr>
              <a:tabLst>
                <a:tab pos="248920" algn="l"/>
              </a:tabLst>
            </a:pPr>
            <a:endParaRPr lang="en-US" sz="1200" dirty="0" smtClean="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In </a:t>
            </a:r>
            <a:r>
              <a:rPr lang="en-US" sz="1200" b="1" dirty="0" smtClean="0">
                <a:solidFill>
                  <a:srgbClr val="002060"/>
                </a:solidFill>
                <a:latin typeface="Arial"/>
                <a:cs typeface="Arial"/>
              </a:rPr>
              <a:t>positive sentiments </a:t>
            </a:r>
            <a:r>
              <a:rPr lang="en-US" sz="1200" dirty="0" smtClean="0">
                <a:latin typeface="Arial"/>
                <a:cs typeface="Arial"/>
              </a:rPr>
              <a:t>we come across frequent references to the </a:t>
            </a:r>
            <a:r>
              <a:rPr lang="en-US" sz="1200" b="1" dirty="0" smtClean="0">
                <a:solidFill>
                  <a:srgbClr val="002060"/>
                </a:solidFill>
                <a:latin typeface="Arial"/>
                <a:cs typeface="Arial"/>
              </a:rPr>
              <a:t>bank app, customer service and adjectives such as fantastic, friendly, easy and great</a:t>
            </a:r>
            <a:r>
              <a:rPr lang="en-US" sz="1200" dirty="0" smtClean="0">
                <a:latin typeface="Arial"/>
                <a:cs typeface="Arial"/>
              </a:rPr>
              <a:t>.</a:t>
            </a: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In contrast </a:t>
            </a:r>
            <a:r>
              <a:rPr lang="en-US" sz="1200" b="1" dirty="0" smtClean="0">
                <a:solidFill>
                  <a:srgbClr val="002060"/>
                </a:solidFill>
                <a:latin typeface="Arial"/>
                <a:cs typeface="Arial"/>
              </a:rPr>
              <a:t>negatively</a:t>
            </a:r>
            <a:r>
              <a:rPr lang="en-US" sz="1200" dirty="0" smtClean="0">
                <a:latin typeface="Arial"/>
                <a:cs typeface="Arial"/>
              </a:rPr>
              <a:t> characterized feedbacks refer massively to </a:t>
            </a:r>
            <a:r>
              <a:rPr lang="en-US" sz="1200" b="1" dirty="0" smtClean="0">
                <a:solidFill>
                  <a:srgbClr val="002060"/>
                </a:solidFill>
                <a:latin typeface="Arial"/>
                <a:cs typeface="Arial"/>
              </a:rPr>
              <a:t>annoying notifications, installments of loans and transactions</a:t>
            </a:r>
            <a:r>
              <a:rPr lang="en-US" sz="1200" dirty="0" smtClean="0">
                <a:solidFill>
                  <a:schemeClr val="tx1"/>
                </a:solidFill>
                <a:latin typeface="Arial"/>
                <a:cs typeface="Arial"/>
              </a:rPr>
              <a:t>.</a:t>
            </a:r>
          </a:p>
        </p:txBody>
      </p:sp>
      <p:sp>
        <p:nvSpPr>
          <p:cNvPr id="9" name="Rectangle 8"/>
          <p:cNvSpPr/>
          <p:nvPr/>
        </p:nvSpPr>
        <p:spPr>
          <a:xfrm>
            <a:off x="1219200" y="5029200"/>
            <a:ext cx="1763523" cy="474489"/>
          </a:xfrm>
          <a:prstGeom prst="rect">
            <a:avLst/>
          </a:prstGeom>
        </p:spPr>
        <p:txBody>
          <a:bodyPr wrap="square">
            <a:spAutoFit/>
          </a:bodyPr>
          <a:lstStyle/>
          <a:p>
            <a:pPr marL="247015" marR="535305" indent="-171450">
              <a:lnSpc>
                <a:spcPct val="100000"/>
              </a:lnSpc>
              <a:spcBef>
                <a:spcPts val="100"/>
              </a:spcBef>
              <a:buClr>
                <a:srgbClr val="11366B"/>
              </a:buClr>
              <a:buFont typeface="Wingdings" panose="05000000000000000000" pitchFamily="2" charset="2"/>
              <a:buChar char="ü"/>
              <a:tabLst>
                <a:tab pos="248920" algn="l"/>
              </a:tabLst>
            </a:pPr>
            <a:r>
              <a:rPr lang="en-US" sz="1200" b="1" dirty="0" smtClean="0">
                <a:solidFill>
                  <a:srgbClr val="002060"/>
                </a:solidFill>
                <a:latin typeface="Arial"/>
                <a:cs typeface="Arial"/>
              </a:rPr>
              <a:t>Positive</a:t>
            </a:r>
          </a:p>
          <a:p>
            <a:pPr marL="247015" marR="535305" indent="-171450">
              <a:lnSpc>
                <a:spcPct val="100000"/>
              </a:lnSpc>
              <a:spcBef>
                <a:spcPts val="100"/>
              </a:spcBef>
              <a:buClr>
                <a:srgbClr val="11366B"/>
              </a:buClr>
              <a:buFont typeface="Wingdings" panose="05000000000000000000" pitchFamily="2" charset="2"/>
              <a:buChar char="ü"/>
              <a:tabLst>
                <a:tab pos="248920" algn="l"/>
              </a:tabLst>
            </a:pPr>
            <a:r>
              <a:rPr lang="en-US" sz="1200" b="1" dirty="0" smtClean="0">
                <a:solidFill>
                  <a:srgbClr val="002060"/>
                </a:solidFill>
                <a:latin typeface="Arial"/>
                <a:cs typeface="Arial"/>
              </a:rPr>
              <a:t>Negative </a:t>
            </a:r>
          </a:p>
        </p:txBody>
      </p:sp>
      <p:sp>
        <p:nvSpPr>
          <p:cNvPr id="10" name="Rectangle 9"/>
          <p:cNvSpPr/>
          <p:nvPr/>
        </p:nvSpPr>
        <p:spPr>
          <a:xfrm rot="16200000">
            <a:off x="-251525" y="2424789"/>
            <a:ext cx="2329409" cy="280595"/>
          </a:xfrm>
          <a:prstGeom prst="rect">
            <a:avLst/>
          </a:prstGeom>
        </p:spPr>
        <p:txBody>
          <a:bodyPr wrap="square">
            <a:spAutoFit/>
          </a:bodyPr>
          <a:lstStyle/>
          <a:p>
            <a:pPr marL="75565" marR="535305">
              <a:lnSpc>
                <a:spcPct val="100000"/>
              </a:lnSpc>
              <a:spcBef>
                <a:spcPts val="100"/>
              </a:spcBef>
              <a:buClr>
                <a:srgbClr val="11366B"/>
              </a:buClr>
              <a:tabLst>
                <a:tab pos="248920" algn="l"/>
              </a:tabLst>
            </a:pPr>
            <a:r>
              <a:rPr lang="en-US" sz="1200" b="1" dirty="0" smtClean="0">
                <a:solidFill>
                  <a:schemeClr val="tx1"/>
                </a:solidFill>
                <a:latin typeface="Arial"/>
                <a:cs typeface="Arial"/>
              </a:rPr>
              <a:t>Positive Sentiment</a:t>
            </a:r>
          </a:p>
        </p:txBody>
      </p:sp>
      <p:sp>
        <p:nvSpPr>
          <p:cNvPr id="12" name="Rectangle 11"/>
          <p:cNvSpPr/>
          <p:nvPr/>
        </p:nvSpPr>
        <p:spPr>
          <a:xfrm rot="16200000">
            <a:off x="5617095" y="2424788"/>
            <a:ext cx="2329409" cy="280595"/>
          </a:xfrm>
          <a:prstGeom prst="rect">
            <a:avLst/>
          </a:prstGeom>
        </p:spPr>
        <p:txBody>
          <a:bodyPr wrap="square">
            <a:spAutoFit/>
          </a:bodyPr>
          <a:lstStyle/>
          <a:p>
            <a:pPr marL="75565" marR="535305">
              <a:lnSpc>
                <a:spcPct val="100000"/>
              </a:lnSpc>
              <a:spcBef>
                <a:spcPts val="100"/>
              </a:spcBef>
              <a:buClr>
                <a:srgbClr val="11366B"/>
              </a:buClr>
              <a:tabLst>
                <a:tab pos="248920" algn="l"/>
              </a:tabLst>
            </a:pPr>
            <a:r>
              <a:rPr lang="en-US" sz="1200" b="1" dirty="0" smtClean="0">
                <a:solidFill>
                  <a:schemeClr val="tx1"/>
                </a:solidFill>
                <a:latin typeface="Arial"/>
                <a:cs typeface="Arial"/>
              </a:rPr>
              <a:t>Negative Sentiment</a:t>
            </a:r>
          </a:p>
        </p:txBody>
      </p:sp>
    </p:spTree>
    <p:extLst>
      <p:ext uri="{BB962C8B-B14F-4D97-AF65-F5344CB8AC3E}">
        <p14:creationId xmlns:p14="http://schemas.microsoft.com/office/powerpoint/2010/main" val="1596693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Results</a:t>
            </a:r>
            <a:endParaRPr lang="en-US" sz="2500" b="1" spc="-10" dirty="0">
              <a:solidFill>
                <a:srgbClr val="002060"/>
              </a:solidFill>
            </a:endParaRPr>
          </a:p>
        </p:txBody>
      </p:sp>
      <p:graphicFrame>
        <p:nvGraphicFramePr>
          <p:cNvPr id="9" name="Table 10">
            <a:extLst>
              <a:ext uri="{FF2B5EF4-FFF2-40B4-BE49-F238E27FC236}">
                <a16:creationId xmlns:a16="http://schemas.microsoft.com/office/drawing/2014/main" id="{8BCCE9C0-6C88-601F-81B6-CC9AC0373105}"/>
              </a:ext>
            </a:extLst>
          </p:cNvPr>
          <p:cNvGraphicFramePr>
            <a:graphicFrameLocks noGrp="1"/>
          </p:cNvGraphicFramePr>
          <p:nvPr>
            <p:extLst>
              <p:ext uri="{D42A27DB-BD31-4B8C-83A1-F6EECF244321}">
                <p14:modId xmlns:p14="http://schemas.microsoft.com/office/powerpoint/2010/main" val="554730966"/>
              </p:ext>
            </p:extLst>
          </p:nvPr>
        </p:nvGraphicFramePr>
        <p:xfrm>
          <a:off x="914400" y="2450563"/>
          <a:ext cx="4953000" cy="2630482"/>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861101858"/>
                    </a:ext>
                  </a:extLst>
                </a:gridCol>
                <a:gridCol w="990600">
                  <a:extLst>
                    <a:ext uri="{9D8B030D-6E8A-4147-A177-3AD203B41FA5}">
                      <a16:colId xmlns:a16="http://schemas.microsoft.com/office/drawing/2014/main" val="3596234323"/>
                    </a:ext>
                  </a:extLst>
                </a:gridCol>
                <a:gridCol w="990600">
                  <a:extLst>
                    <a:ext uri="{9D8B030D-6E8A-4147-A177-3AD203B41FA5}">
                      <a16:colId xmlns:a16="http://schemas.microsoft.com/office/drawing/2014/main" val="940150820"/>
                    </a:ext>
                  </a:extLst>
                </a:gridCol>
                <a:gridCol w="990600">
                  <a:extLst>
                    <a:ext uri="{9D8B030D-6E8A-4147-A177-3AD203B41FA5}">
                      <a16:colId xmlns:a16="http://schemas.microsoft.com/office/drawing/2014/main" val="5056343"/>
                    </a:ext>
                  </a:extLst>
                </a:gridCol>
                <a:gridCol w="990600">
                  <a:extLst>
                    <a:ext uri="{9D8B030D-6E8A-4147-A177-3AD203B41FA5}">
                      <a16:colId xmlns:a16="http://schemas.microsoft.com/office/drawing/2014/main" val="1646996219"/>
                    </a:ext>
                  </a:extLst>
                </a:gridCol>
              </a:tblGrid>
              <a:tr h="507851">
                <a:tc>
                  <a:txBody>
                    <a:bodyPr/>
                    <a:lstStyle/>
                    <a:p>
                      <a:pPr algn="ctr"/>
                      <a:endParaRPr lang="de-DE" sz="12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rgbClr val="002060"/>
                          </a:solidFill>
                          <a:latin typeface="Arial" panose="020B0604020202020204" pitchFamily="34" charset="0"/>
                          <a:cs typeface="Arial" panose="020B0604020202020204" pitchFamily="34" charset="0"/>
                        </a:rPr>
                        <a:t>P</a:t>
                      </a:r>
                      <a:r>
                        <a:rPr lang="en-US" sz="1200" b="1" dirty="0" smtClean="0">
                          <a:solidFill>
                            <a:srgbClr val="002060"/>
                          </a:solidFill>
                          <a:latin typeface="Arial" panose="020B0604020202020204" pitchFamily="34" charset="0"/>
                          <a:cs typeface="Arial" panose="020B0604020202020204" pitchFamily="34" charset="0"/>
                        </a:rPr>
                        <a:t>recision</a:t>
                      </a:r>
                      <a:endParaRPr lang="de-DE" sz="12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rgbClr val="002060"/>
                          </a:solidFill>
                          <a:latin typeface="Arial" panose="020B0604020202020204" pitchFamily="34" charset="0"/>
                          <a:cs typeface="Arial" panose="020B0604020202020204" pitchFamily="34" charset="0"/>
                        </a:rPr>
                        <a:t>R</a:t>
                      </a:r>
                      <a:r>
                        <a:rPr lang="en-US" sz="1200" b="1" dirty="0" smtClean="0">
                          <a:solidFill>
                            <a:srgbClr val="002060"/>
                          </a:solidFill>
                          <a:latin typeface="Arial" panose="020B0604020202020204" pitchFamily="34" charset="0"/>
                          <a:cs typeface="Arial" panose="020B0604020202020204" pitchFamily="34" charset="0"/>
                        </a:rPr>
                        <a:t>ecall</a:t>
                      </a:r>
                      <a:endParaRPr lang="de-DE" sz="1200" b="1" dirty="0">
                        <a:solidFill>
                          <a:srgbClr val="002060"/>
                        </a:solidFill>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solidFill>
                            <a:srgbClr val="002060"/>
                          </a:solidFill>
                          <a:latin typeface="Arial" panose="020B0604020202020204" pitchFamily="34" charset="0"/>
                          <a:cs typeface="Arial" panose="020B0604020202020204" pitchFamily="34" charset="0"/>
                        </a:rPr>
                        <a:t>F1-Score</a:t>
                      </a:r>
                      <a:endParaRPr lang="de-DE" sz="1200" b="1" dirty="0">
                        <a:solidFill>
                          <a:srgbClr val="002060"/>
                        </a:solidFill>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rgbClr val="002060"/>
                          </a:solidFill>
                          <a:latin typeface="Arial" panose="020B0604020202020204" pitchFamily="34" charset="0"/>
                          <a:cs typeface="Arial" panose="020B0604020202020204" pitchFamily="34" charset="0"/>
                        </a:rPr>
                        <a:t>S</a:t>
                      </a:r>
                      <a:r>
                        <a:rPr lang="en-US" sz="1200" b="1" dirty="0" smtClean="0">
                          <a:solidFill>
                            <a:srgbClr val="002060"/>
                          </a:solidFill>
                          <a:latin typeface="Arial" panose="020B0604020202020204" pitchFamily="34" charset="0"/>
                          <a:cs typeface="Arial" panose="020B0604020202020204" pitchFamily="34" charset="0"/>
                        </a:rPr>
                        <a:t>upport</a:t>
                      </a:r>
                      <a:endParaRPr lang="de-DE" sz="1200" b="1" dirty="0">
                        <a:solidFill>
                          <a:srgbClr val="002060"/>
                        </a:solidFill>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487919"/>
                  </a:ext>
                </a:extLst>
              </a:tr>
              <a:tr h="374582">
                <a:tc>
                  <a:txBody>
                    <a:bodyPr/>
                    <a:lstStyle/>
                    <a:p>
                      <a:pPr algn="ctr"/>
                      <a:r>
                        <a:rPr lang="en-US" sz="1200" b="1" dirty="0" smtClean="0">
                          <a:solidFill>
                            <a:srgbClr val="002060"/>
                          </a:solidFill>
                          <a:latin typeface="Arial" panose="020B0604020202020204" pitchFamily="34" charset="0"/>
                          <a:cs typeface="Arial" panose="020B0604020202020204" pitchFamily="34" charset="0"/>
                        </a:rPr>
                        <a:t>Positive</a:t>
                      </a:r>
                      <a:endParaRPr lang="de-DE" sz="12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smtClean="0">
                          <a:latin typeface="Arial" panose="020B0604020202020204" pitchFamily="34" charset="0"/>
                          <a:cs typeface="Arial" panose="020B0604020202020204" pitchFamily="34" charset="0"/>
                        </a:rPr>
                        <a:t>0.83</a:t>
                      </a:r>
                      <a:endParaRPr lang="de-DE"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smtClean="0">
                          <a:latin typeface="Arial" panose="020B0604020202020204" pitchFamily="34" charset="0"/>
                          <a:cs typeface="Arial" panose="020B0604020202020204" pitchFamily="34" charset="0"/>
                        </a:rPr>
                        <a:t>0.83</a:t>
                      </a:r>
                      <a:endParaRPr lang="de-DE" sz="1200" dirty="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smtClean="0">
                          <a:latin typeface="Arial" panose="020B0604020202020204" pitchFamily="34" charset="0"/>
                          <a:cs typeface="Arial" panose="020B0604020202020204" pitchFamily="34" charset="0"/>
                        </a:rPr>
                        <a:t>0.83</a:t>
                      </a:r>
                      <a:endParaRPr lang="de-DE" sz="1200" dirty="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smtClean="0">
                          <a:latin typeface="Arial" panose="020B0604020202020204" pitchFamily="34" charset="0"/>
                          <a:cs typeface="Arial" panose="020B0604020202020204" pitchFamily="34" charset="0"/>
                        </a:rPr>
                        <a:t>30</a:t>
                      </a:r>
                      <a:endParaRPr lang="de-DE" sz="12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3743208"/>
                  </a:ext>
                </a:extLst>
              </a:tr>
              <a:tr h="374582">
                <a:tc>
                  <a:txBody>
                    <a:bodyPr/>
                    <a:lstStyle/>
                    <a:p>
                      <a:pPr algn="ctr"/>
                      <a:r>
                        <a:rPr lang="en-US" sz="1200" b="1" dirty="0" smtClean="0">
                          <a:solidFill>
                            <a:srgbClr val="002060"/>
                          </a:solidFill>
                          <a:latin typeface="Arial" panose="020B0604020202020204" pitchFamily="34" charset="0"/>
                          <a:cs typeface="Arial" panose="020B0604020202020204" pitchFamily="34" charset="0"/>
                        </a:rPr>
                        <a:t>Negative</a:t>
                      </a:r>
                      <a:endParaRPr lang="de-DE" sz="12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smtClean="0">
                          <a:latin typeface="Arial" panose="020B0604020202020204" pitchFamily="34" charset="0"/>
                          <a:cs typeface="Arial" panose="020B0604020202020204" pitchFamily="34" charset="0"/>
                        </a:rPr>
                        <a:t>0.88</a:t>
                      </a:r>
                      <a:endParaRPr lang="de-DE"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smtClean="0">
                          <a:latin typeface="Arial" panose="020B0604020202020204" pitchFamily="34" charset="0"/>
                          <a:cs typeface="Arial" panose="020B0604020202020204" pitchFamily="34" charset="0"/>
                        </a:rPr>
                        <a:t>0.88</a:t>
                      </a:r>
                      <a:endParaRPr lang="de-DE"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0.88</a:t>
                      </a:r>
                      <a:endParaRPr lang="de-DE"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43</a:t>
                      </a:r>
                      <a:endParaRPr lang="de-DE" sz="12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3854017"/>
                  </a:ext>
                </a:extLst>
              </a:tr>
              <a:tr h="374582">
                <a:tc>
                  <a:txBody>
                    <a:bodyPr/>
                    <a:lstStyle/>
                    <a:p>
                      <a:pPr algn="ctr"/>
                      <a:r>
                        <a:rPr lang="en-US" sz="1200" b="1" dirty="0">
                          <a:solidFill>
                            <a:srgbClr val="002060"/>
                          </a:solidFill>
                          <a:latin typeface="Arial" panose="020B0604020202020204" pitchFamily="34" charset="0"/>
                          <a:cs typeface="Arial" panose="020B0604020202020204" pitchFamily="34" charset="0"/>
                        </a:rPr>
                        <a:t>A</a:t>
                      </a:r>
                      <a:r>
                        <a:rPr lang="en-US" sz="1200" b="1" dirty="0" smtClean="0">
                          <a:solidFill>
                            <a:srgbClr val="002060"/>
                          </a:solidFill>
                          <a:latin typeface="Arial" panose="020B0604020202020204" pitchFamily="34" charset="0"/>
                          <a:cs typeface="Arial" panose="020B0604020202020204" pitchFamily="34" charset="0"/>
                        </a:rPr>
                        <a:t>ccuracy</a:t>
                      </a:r>
                      <a:endParaRPr lang="de-DE" sz="12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de-DE"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endParaRPr lang="de-DE"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0.86</a:t>
                      </a:r>
                      <a:endParaRPr lang="de-DE"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73</a:t>
                      </a:r>
                      <a:endParaRPr lang="de-DE" sz="12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73537310"/>
                  </a:ext>
                </a:extLst>
              </a:tr>
              <a:tr h="374582">
                <a:tc>
                  <a:txBody>
                    <a:bodyPr/>
                    <a:lstStyle/>
                    <a:p>
                      <a:pPr algn="ctr"/>
                      <a:r>
                        <a:rPr lang="en-US" sz="1200" b="1" dirty="0">
                          <a:solidFill>
                            <a:srgbClr val="002060"/>
                          </a:solidFill>
                          <a:latin typeface="Arial" panose="020B0604020202020204" pitchFamily="34" charset="0"/>
                          <a:cs typeface="Arial" panose="020B0604020202020204" pitchFamily="34" charset="0"/>
                        </a:rPr>
                        <a:t>Macro avg</a:t>
                      </a:r>
                      <a:endParaRPr lang="de-DE" sz="12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smtClean="0">
                          <a:latin typeface="Arial" panose="020B0604020202020204" pitchFamily="34" charset="0"/>
                          <a:cs typeface="Arial" panose="020B0604020202020204" pitchFamily="34" charset="0"/>
                        </a:rPr>
                        <a:t>0.86</a:t>
                      </a:r>
                      <a:endParaRPr lang="de-DE"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smtClean="0">
                          <a:latin typeface="Arial" panose="020B0604020202020204" pitchFamily="34" charset="0"/>
                          <a:cs typeface="Arial" panose="020B0604020202020204" pitchFamily="34" charset="0"/>
                        </a:rPr>
                        <a:t>0.86</a:t>
                      </a:r>
                      <a:endParaRPr lang="de-DE"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0.86</a:t>
                      </a:r>
                      <a:endParaRPr lang="de-DE"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73</a:t>
                      </a:r>
                      <a:endParaRPr lang="de-DE" sz="12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65230822"/>
                  </a:ext>
                </a:extLst>
              </a:tr>
              <a:tr h="624303">
                <a:tc>
                  <a:txBody>
                    <a:bodyPr/>
                    <a:lstStyle/>
                    <a:p>
                      <a:pPr algn="ctr"/>
                      <a:r>
                        <a:rPr lang="en-US" sz="1200" b="1" dirty="0">
                          <a:solidFill>
                            <a:srgbClr val="002060"/>
                          </a:solidFill>
                          <a:latin typeface="Arial" panose="020B0604020202020204" pitchFamily="34" charset="0"/>
                          <a:cs typeface="Arial" panose="020B0604020202020204" pitchFamily="34" charset="0"/>
                        </a:rPr>
                        <a:t>Weighted avg</a:t>
                      </a:r>
                      <a:endParaRPr lang="de-DE" sz="1200" b="1" dirty="0">
                        <a:solidFill>
                          <a:srgbClr val="00206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panose="020B0604020202020204" pitchFamily="34" charset="0"/>
                          <a:cs typeface="Arial" panose="020B0604020202020204" pitchFamily="34" charset="0"/>
                        </a:rPr>
                        <a:t>0.86</a:t>
                      </a:r>
                      <a:endParaRPr lang="de-DE"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panose="020B0604020202020204" pitchFamily="34" charset="0"/>
                          <a:cs typeface="Arial" panose="020B0604020202020204" pitchFamily="34" charset="0"/>
                        </a:rPr>
                        <a:t>0.86</a:t>
                      </a:r>
                      <a:endParaRPr lang="de-DE" sz="12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panose="020B0604020202020204" pitchFamily="34" charset="0"/>
                          <a:cs typeface="Arial" panose="020B0604020202020204" pitchFamily="34" charset="0"/>
                        </a:rPr>
                        <a:t>0.86</a:t>
                      </a:r>
                      <a:endParaRPr lang="de-DE" sz="12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panose="020B0604020202020204" pitchFamily="34" charset="0"/>
                          <a:cs typeface="Arial" panose="020B0604020202020204" pitchFamily="34" charset="0"/>
                        </a:rPr>
                        <a:t>73</a:t>
                      </a:r>
                      <a:endParaRPr lang="de-DE" sz="12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731243"/>
                  </a:ext>
                </a:extLst>
              </a:tr>
            </a:tbl>
          </a:graphicData>
        </a:graphic>
      </p:graphicFrame>
      <p:sp>
        <p:nvSpPr>
          <p:cNvPr id="10" name="object 16"/>
          <p:cNvSpPr txBox="1"/>
          <p:nvPr/>
        </p:nvSpPr>
        <p:spPr>
          <a:xfrm>
            <a:off x="6781800" y="1997266"/>
            <a:ext cx="4724400" cy="3465051"/>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Overall classification accuracy of sentiments reaches </a:t>
            </a:r>
            <a:r>
              <a:rPr lang="en-US" sz="1200" dirty="0" smtClean="0">
                <a:solidFill>
                  <a:srgbClr val="002060"/>
                </a:solidFill>
                <a:latin typeface="Arial"/>
                <a:cs typeface="Arial"/>
              </a:rPr>
              <a:t>86%</a:t>
            </a:r>
            <a:r>
              <a:rPr lang="en-US" sz="1200" dirty="0" smtClean="0">
                <a:latin typeface="Arial"/>
                <a:cs typeface="Arial"/>
              </a:rPr>
              <a:t>.</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smtClean="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Predicting </a:t>
            </a:r>
            <a:r>
              <a:rPr lang="en-US" sz="1200" b="1" dirty="0" smtClean="0">
                <a:solidFill>
                  <a:srgbClr val="002060"/>
                </a:solidFill>
                <a:latin typeface="Arial"/>
                <a:cs typeface="Arial"/>
              </a:rPr>
              <a:t>negative</a:t>
            </a:r>
            <a:r>
              <a:rPr lang="en-US" sz="1200" dirty="0" smtClean="0">
                <a:latin typeface="Arial"/>
                <a:cs typeface="Arial"/>
              </a:rPr>
              <a:t> sentiments seems to be the most important </a:t>
            </a:r>
            <a:r>
              <a:rPr lang="en-US" sz="1200" b="1" dirty="0" smtClean="0">
                <a:solidFill>
                  <a:srgbClr val="002060"/>
                </a:solidFill>
                <a:latin typeface="Arial"/>
                <a:cs typeface="Arial"/>
              </a:rPr>
              <a:t>segment</a:t>
            </a:r>
            <a:r>
              <a:rPr lang="en-US" sz="1200" dirty="0" smtClean="0">
                <a:latin typeface="Arial"/>
                <a:cs typeface="Arial"/>
              </a:rPr>
              <a:t> where the bank </a:t>
            </a:r>
            <a:r>
              <a:rPr lang="en-US" sz="1200" b="1" dirty="0" smtClean="0">
                <a:solidFill>
                  <a:srgbClr val="002060"/>
                </a:solidFill>
                <a:latin typeface="Arial"/>
                <a:cs typeface="Arial"/>
              </a:rPr>
              <a:t>needs to focus </a:t>
            </a:r>
            <a:r>
              <a:rPr lang="en-US" sz="1200" dirty="0" smtClean="0">
                <a:latin typeface="Arial"/>
                <a:cs typeface="Arial"/>
              </a:rPr>
              <a:t>in order to improve its services and customer experience overall.</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With respect to the former, accurate predictions of negative sentiments hits 88%. </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75565" marR="535305">
              <a:lnSpc>
                <a:spcPct val="100000"/>
              </a:lnSpc>
              <a:spcBef>
                <a:spcPts val="100"/>
              </a:spcBef>
              <a:buClr>
                <a:srgbClr val="11366B"/>
              </a:buClr>
              <a:tabLst>
                <a:tab pos="248920" algn="l"/>
              </a:tabLst>
            </a:pPr>
            <a:r>
              <a:rPr lang="en-US" sz="1200" b="1" u="sng" dirty="0">
                <a:solidFill>
                  <a:srgbClr val="002060"/>
                </a:solidFill>
                <a:latin typeface="Arial"/>
                <a:cs typeface="Arial"/>
              </a:rPr>
              <a:t>R</a:t>
            </a:r>
            <a:r>
              <a:rPr lang="en-US" sz="1200" b="1" u="sng" dirty="0" smtClean="0">
                <a:solidFill>
                  <a:srgbClr val="002060"/>
                </a:solidFill>
                <a:latin typeface="Arial"/>
                <a:cs typeface="Arial"/>
              </a:rPr>
              <a:t>ecommendations</a:t>
            </a: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Less and relevant notifications to bank customers.</a:t>
            </a: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Improvement on insurance coverage.</a:t>
            </a: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Identification of negative customer service pain points.</a:t>
            </a: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Communicate to customers the security measures the banks employs in order to keep their account </a:t>
            </a:r>
            <a:r>
              <a:rPr lang="en-US" sz="1200" smtClean="0">
                <a:latin typeface="Arial"/>
                <a:cs typeface="Arial"/>
              </a:rPr>
              <a:t>safe – Ease </a:t>
            </a:r>
            <a:r>
              <a:rPr lang="en-US" sz="1200" dirty="0" smtClean="0">
                <a:latin typeface="Arial"/>
                <a:cs typeface="Arial"/>
              </a:rPr>
              <a:t>their mind.</a:t>
            </a:r>
          </a:p>
        </p:txBody>
      </p:sp>
    </p:spTree>
    <p:extLst>
      <p:ext uri="{BB962C8B-B14F-4D97-AF65-F5344CB8AC3E}">
        <p14:creationId xmlns:p14="http://schemas.microsoft.com/office/powerpoint/2010/main" val="2692377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5" name="object 16"/>
          <p:cNvSpPr txBox="1"/>
          <p:nvPr/>
        </p:nvSpPr>
        <p:spPr>
          <a:xfrm>
            <a:off x="2562319" y="2362200"/>
            <a:ext cx="6089587" cy="2528897"/>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Arial" panose="020B0604020202020204" pitchFamily="34" charset="0"/>
              <a:buChar char="•"/>
              <a:tabLst>
                <a:tab pos="248920" algn="l"/>
              </a:tabLst>
            </a:pPr>
            <a:endParaRPr lang="en-US" sz="1200" dirty="0">
              <a:latin typeface="Arial"/>
              <a:cs typeface="Arial"/>
            </a:endParaRPr>
          </a:p>
          <a:p>
            <a:pPr marL="75565" marR="535305" lvl="4">
              <a:spcBef>
                <a:spcPts val="100"/>
              </a:spcBef>
              <a:buClr>
                <a:srgbClr val="11366B"/>
              </a:buClr>
              <a:tabLst>
                <a:tab pos="248920" algn="l"/>
              </a:tabLst>
            </a:pPr>
            <a:r>
              <a:rPr lang="en-US" sz="1200" b="1" u="sng" dirty="0" smtClean="0">
                <a:solidFill>
                  <a:srgbClr val="002060"/>
                </a:solidFill>
                <a:latin typeface="Arial"/>
                <a:cs typeface="Arial"/>
              </a:rPr>
              <a:t>Problem Definition</a:t>
            </a: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Understand customer feedback on products and services offered by the bank in order to understand pain points and optimize existing offerings.</a:t>
            </a:r>
          </a:p>
          <a:p>
            <a:pPr marL="75565" marR="535305" lvl="4">
              <a:spcBef>
                <a:spcPts val="100"/>
              </a:spcBef>
              <a:buClr>
                <a:srgbClr val="11366B"/>
              </a:buClr>
              <a:tabLst>
                <a:tab pos="248920" algn="l"/>
              </a:tabLst>
            </a:pPr>
            <a:endParaRPr lang="en-US" sz="1200" dirty="0" smtClean="0">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Data collected from various sources such as website, mobile app and social media.</a:t>
            </a:r>
          </a:p>
          <a:p>
            <a:pPr marL="247015" marR="535305" lvl="4" indent="-171450">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75565" marR="535305" lvl="4">
              <a:spcBef>
                <a:spcPts val="100"/>
              </a:spcBef>
              <a:buClr>
                <a:srgbClr val="11366B"/>
              </a:buClr>
              <a:tabLst>
                <a:tab pos="248920" algn="l"/>
              </a:tabLst>
            </a:pPr>
            <a:r>
              <a:rPr lang="en-US" sz="1200" b="1" u="sng" dirty="0" smtClean="0">
                <a:solidFill>
                  <a:srgbClr val="002060"/>
                </a:solidFill>
                <a:latin typeface="Arial"/>
                <a:cs typeface="Arial"/>
              </a:rPr>
              <a:t>Solution</a:t>
            </a: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Leverage AI power to analyze free text data and cluster similar feedbacks together.</a:t>
            </a:r>
          </a:p>
          <a:p>
            <a:pPr marL="247015" marR="535305" lvl="4" indent="-171450">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lvl="4"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Create mechanism able to predict customer sentiment.</a:t>
            </a: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Scope &amp; Objectives</a:t>
            </a:r>
            <a:endParaRPr lang="en-US" sz="2500" b="1" spc="-10" dirty="0">
              <a:solidFill>
                <a:srgbClr val="002060"/>
              </a:solidFill>
            </a:endParaRPr>
          </a:p>
        </p:txBody>
      </p:sp>
    </p:spTree>
    <p:extLst>
      <p:ext uri="{BB962C8B-B14F-4D97-AF65-F5344CB8AC3E}">
        <p14:creationId xmlns:p14="http://schemas.microsoft.com/office/powerpoint/2010/main" val="4101813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172835" cy="6858254"/>
            <a:chOff x="0" y="0"/>
            <a:chExt cx="6172835" cy="6858254"/>
          </a:xfrm>
        </p:grpSpPr>
        <p:sp>
          <p:nvSpPr>
            <p:cNvPr id="4" name="object 4"/>
            <p:cNvSpPr/>
            <p:nvPr/>
          </p:nvSpPr>
          <p:spPr>
            <a:xfrm>
              <a:off x="0" y="0"/>
              <a:ext cx="6172835" cy="6858000"/>
            </a:xfrm>
            <a:custGeom>
              <a:avLst/>
              <a:gdLst/>
              <a:ahLst/>
              <a:cxnLst/>
              <a:rect l="l" t="t" r="r" b="b"/>
              <a:pathLst>
                <a:path w="6172835" h="6858000">
                  <a:moveTo>
                    <a:pt x="6172303" y="0"/>
                  </a:moveTo>
                  <a:lnTo>
                    <a:pt x="0" y="0"/>
                  </a:lnTo>
                  <a:lnTo>
                    <a:pt x="0" y="6857996"/>
                  </a:lnTo>
                  <a:lnTo>
                    <a:pt x="2821179" y="6857996"/>
                  </a:lnTo>
                  <a:lnTo>
                    <a:pt x="6172303" y="0"/>
                  </a:lnTo>
                  <a:close/>
                </a:path>
              </a:pathLst>
            </a:custGeom>
            <a:solidFill>
              <a:srgbClr val="11366B"/>
            </a:solidFill>
          </p:spPr>
          <p:txBody>
            <a:bodyPr wrap="square" lIns="0" tIns="0" rIns="0" bIns="0" rtlCol="0"/>
            <a:lstStyle/>
            <a:p>
              <a:endParaRPr/>
            </a:p>
          </p:txBody>
        </p:sp>
        <p:sp>
          <p:nvSpPr>
            <p:cNvPr id="5" name="object 5"/>
            <p:cNvSpPr/>
            <p:nvPr/>
          </p:nvSpPr>
          <p:spPr>
            <a:xfrm>
              <a:off x="4449317" y="0"/>
              <a:ext cx="1666239" cy="3352800"/>
            </a:xfrm>
            <a:custGeom>
              <a:avLst/>
              <a:gdLst/>
              <a:ahLst/>
              <a:cxnLst/>
              <a:rect l="l" t="t" r="r" b="b"/>
              <a:pathLst>
                <a:path w="1666239" h="3352800">
                  <a:moveTo>
                    <a:pt x="1666138" y="0"/>
                  </a:moveTo>
                  <a:lnTo>
                    <a:pt x="0" y="3352800"/>
                  </a:lnTo>
                </a:path>
              </a:pathLst>
            </a:custGeom>
            <a:ln w="28956">
              <a:solidFill>
                <a:srgbClr val="1D9FDA"/>
              </a:solidFill>
            </a:ln>
          </p:spPr>
          <p:txBody>
            <a:bodyPr wrap="square" lIns="0" tIns="0" rIns="0" bIns="0" rtlCol="0"/>
            <a:lstStyle/>
            <a:p>
              <a:endParaRPr/>
            </a:p>
          </p:txBody>
        </p:sp>
        <p:sp>
          <p:nvSpPr>
            <p:cNvPr id="6" name="object 6"/>
            <p:cNvSpPr/>
            <p:nvPr/>
          </p:nvSpPr>
          <p:spPr>
            <a:xfrm>
              <a:off x="2867040" y="3480054"/>
              <a:ext cx="1660525" cy="3378200"/>
            </a:xfrm>
            <a:custGeom>
              <a:avLst/>
              <a:gdLst/>
              <a:ahLst/>
              <a:cxnLst/>
              <a:rect l="l" t="t" r="r" b="b"/>
              <a:pathLst>
                <a:path w="1660525" h="3378200">
                  <a:moveTo>
                    <a:pt x="1660001" y="0"/>
                  </a:moveTo>
                  <a:lnTo>
                    <a:pt x="0" y="3377942"/>
                  </a:lnTo>
                </a:path>
              </a:pathLst>
            </a:custGeom>
            <a:ln w="28956">
              <a:solidFill>
                <a:srgbClr val="FFFFFF"/>
              </a:solidFill>
            </a:ln>
          </p:spPr>
          <p:txBody>
            <a:bodyPr wrap="square" lIns="0" tIns="0" rIns="0" bIns="0" rtlCol="0"/>
            <a:lstStyle/>
            <a:p>
              <a:endParaRPr/>
            </a:p>
          </p:txBody>
        </p:sp>
        <p:sp>
          <p:nvSpPr>
            <p:cNvPr id="7" name="object 7"/>
            <p:cNvSpPr/>
            <p:nvPr/>
          </p:nvSpPr>
          <p:spPr>
            <a:xfrm>
              <a:off x="198881" y="3166110"/>
              <a:ext cx="866140" cy="0"/>
            </a:xfrm>
            <a:custGeom>
              <a:avLst/>
              <a:gdLst/>
              <a:ahLst/>
              <a:cxnLst/>
              <a:rect l="l" t="t" r="r" b="b"/>
              <a:pathLst>
                <a:path w="866140">
                  <a:moveTo>
                    <a:pt x="865632" y="0"/>
                  </a:moveTo>
                  <a:lnTo>
                    <a:pt x="0" y="0"/>
                  </a:lnTo>
                </a:path>
              </a:pathLst>
            </a:custGeom>
            <a:ln w="381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185420" y="2617165"/>
            <a:ext cx="3929380" cy="504625"/>
          </a:xfrm>
          <a:prstGeom prst="rect">
            <a:avLst/>
          </a:prstGeom>
        </p:spPr>
        <p:txBody>
          <a:bodyPr vert="horz" wrap="square" lIns="0" tIns="12065" rIns="0" bIns="0" rtlCol="0">
            <a:spAutoFit/>
          </a:bodyPr>
          <a:lstStyle/>
          <a:p>
            <a:pPr marL="12700">
              <a:lnSpc>
                <a:spcPct val="100000"/>
              </a:lnSpc>
              <a:spcBef>
                <a:spcPts val="95"/>
              </a:spcBef>
            </a:pPr>
            <a:r>
              <a:rPr lang="en-US" sz="3200" dirty="0" smtClean="0">
                <a:solidFill>
                  <a:srgbClr val="FFFFFF"/>
                </a:solidFill>
              </a:rPr>
              <a:t>Feedback Analysis</a:t>
            </a:r>
            <a:endParaRPr sz="3200" dirty="0"/>
          </a:p>
        </p:txBody>
      </p:sp>
      <p:graphicFrame>
        <p:nvGraphicFramePr>
          <p:cNvPr id="11" name="Table Placeholder 14">
            <a:extLst>
              <a:ext uri="{FF2B5EF4-FFF2-40B4-BE49-F238E27FC236}">
                <a16:creationId xmlns:a16="http://schemas.microsoft.com/office/drawing/2014/main" id="{40B554EE-8F86-15D3-421B-0C59395A1DF8}"/>
              </a:ext>
            </a:extLst>
          </p:cNvPr>
          <p:cNvGraphicFramePr>
            <a:graphicFrameLocks/>
          </p:cNvGraphicFramePr>
          <p:nvPr>
            <p:extLst>
              <p:ext uri="{D42A27DB-BD31-4B8C-83A1-F6EECF244321}">
                <p14:modId xmlns:p14="http://schemas.microsoft.com/office/powerpoint/2010/main" val="3725015499"/>
              </p:ext>
            </p:extLst>
          </p:nvPr>
        </p:nvGraphicFramePr>
        <p:xfrm>
          <a:off x="6172835" y="1884100"/>
          <a:ext cx="4651488" cy="2471840"/>
        </p:xfrm>
        <a:graphic>
          <a:graphicData uri="http://schemas.openxmlformats.org/drawingml/2006/table">
            <a:tbl>
              <a:tblPr firstRow="1" bandRow="1">
                <a:tableStyleId>{2D5ABB26-0587-4C30-8999-92F81FD0307C}</a:tableStyleId>
              </a:tblPr>
              <a:tblGrid>
                <a:gridCol w="4117400">
                  <a:extLst>
                    <a:ext uri="{9D8B030D-6E8A-4147-A177-3AD203B41FA5}">
                      <a16:colId xmlns:a16="http://schemas.microsoft.com/office/drawing/2014/main" val="20000"/>
                    </a:ext>
                  </a:extLst>
                </a:gridCol>
                <a:gridCol w="534088">
                  <a:extLst>
                    <a:ext uri="{9D8B030D-6E8A-4147-A177-3AD203B41FA5}">
                      <a16:colId xmlns:a16="http://schemas.microsoft.com/office/drawing/2014/main" val="20001"/>
                    </a:ext>
                  </a:extLst>
                </a:gridCol>
              </a:tblGrid>
              <a:tr h="617960">
                <a:tc>
                  <a:txBody>
                    <a:bodyPr/>
                    <a:lstStyle/>
                    <a:p>
                      <a:r>
                        <a:rPr lang="en-US" sz="2400" b="1" kern="1200" dirty="0">
                          <a:solidFill>
                            <a:schemeClr val="bg1">
                              <a:lumMod val="85000"/>
                            </a:schemeClr>
                          </a:solidFill>
                          <a:latin typeface="+mn-lt"/>
                          <a:ea typeface="+mn-ea"/>
                          <a:cs typeface="+mn-cs"/>
                        </a:rPr>
                        <a:t>1. </a:t>
                      </a:r>
                      <a:r>
                        <a:rPr lang="en-US" sz="2400" b="1" kern="1200" baseline="0" dirty="0">
                          <a:solidFill>
                            <a:schemeClr val="bg1">
                              <a:lumMod val="85000"/>
                            </a:schemeClr>
                          </a:solidFill>
                          <a:latin typeface="+mn-lt"/>
                          <a:ea typeface="+mn-ea"/>
                          <a:cs typeface="+mn-cs"/>
                        </a:rPr>
                        <a:t>Scope </a:t>
                      </a:r>
                      <a:r>
                        <a:rPr lang="en-US" sz="2400" b="1" kern="1200" baseline="0" dirty="0" smtClean="0">
                          <a:solidFill>
                            <a:schemeClr val="bg1">
                              <a:lumMod val="85000"/>
                            </a:schemeClr>
                          </a:solidFill>
                          <a:latin typeface="+mn-lt"/>
                          <a:ea typeface="+mn-ea"/>
                          <a:cs typeface="+mn-cs"/>
                        </a:rPr>
                        <a:t>&amp; </a:t>
                      </a:r>
                      <a:r>
                        <a:rPr lang="en-US" sz="2400" b="1" kern="1200" baseline="0" dirty="0">
                          <a:solidFill>
                            <a:schemeClr val="bg1">
                              <a:lumMod val="85000"/>
                            </a:schemeClr>
                          </a:solidFill>
                          <a:latin typeface="+mn-lt"/>
                          <a:ea typeface="+mn-ea"/>
                          <a:cs typeface="+mn-cs"/>
                        </a:rPr>
                        <a:t>Objectives </a:t>
                      </a:r>
                      <a:endParaRPr lang="el-GR" sz="2400" b="1" kern="120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solidFill>
                          <a:schemeClr val="tx1"/>
                        </a:solidFill>
                      </a:endParaRPr>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0"/>
                  </a:ext>
                </a:extLst>
              </a:tr>
              <a:tr h="61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rgbClr val="002060"/>
                          </a:solidFill>
                          <a:latin typeface="+mn-lt"/>
                          <a:ea typeface="+mn-ea"/>
                          <a:cs typeface="+mn-cs"/>
                        </a:rPr>
                        <a:t>2</a:t>
                      </a:r>
                      <a:r>
                        <a:rPr lang="en-US" sz="2400" b="1" kern="1200" dirty="0" smtClean="0">
                          <a:solidFill>
                            <a:srgbClr val="002060"/>
                          </a:solidFill>
                          <a:latin typeface="+mn-lt"/>
                          <a:ea typeface="+mn-ea"/>
                          <a:cs typeface="+mn-cs"/>
                        </a:rPr>
                        <a:t>.</a:t>
                      </a:r>
                      <a:r>
                        <a:rPr lang="en-US" sz="2400" b="1" dirty="0" smtClean="0">
                          <a:solidFill>
                            <a:srgbClr val="002060"/>
                          </a:solidFill>
                        </a:rPr>
                        <a:t> </a:t>
                      </a:r>
                      <a:r>
                        <a:rPr lang="en-US" sz="2400" b="1" kern="1200" baseline="0" dirty="0">
                          <a:solidFill>
                            <a:srgbClr val="002060"/>
                          </a:solidFill>
                          <a:latin typeface="+mn-lt"/>
                          <a:ea typeface="+mn-ea"/>
                          <a:cs typeface="+mn-cs"/>
                        </a:rPr>
                        <a:t>Key Findings</a:t>
                      </a:r>
                      <a:endParaRPr lang="el-GR" sz="2400" b="1" dirty="0">
                        <a:solidFill>
                          <a:srgbClr val="002060"/>
                        </a:solidFill>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4"/>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3. Topic Modeling</a:t>
                      </a:r>
                      <a:endParaRPr lang="en-US" sz="2400" b="1" kern="1200" baseline="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3"/>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4. Sentiment Analysis</a:t>
                      </a:r>
                      <a:endParaRPr lang="en-US" sz="2400" b="1" kern="1200" baseline="0" dirty="0" smtClean="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935747791"/>
                  </a:ext>
                </a:extLst>
              </a:tr>
            </a:tbl>
          </a:graphicData>
        </a:graphic>
      </p:graphicFrame>
    </p:spTree>
    <p:extLst>
      <p:ext uri="{BB962C8B-B14F-4D97-AF65-F5344CB8AC3E}">
        <p14:creationId xmlns:p14="http://schemas.microsoft.com/office/powerpoint/2010/main" val="2442553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Key Findings - Overview</a:t>
            </a:r>
            <a:endParaRPr lang="en-US" sz="2500" b="1" spc="-10" dirty="0">
              <a:solidFill>
                <a:srgbClr val="00206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464063"/>
            <a:ext cx="5196946" cy="4635405"/>
          </a:xfrm>
          <a:prstGeom prst="rect">
            <a:avLst/>
          </a:prstGeom>
        </p:spPr>
      </p:pic>
      <p:sp>
        <p:nvSpPr>
          <p:cNvPr id="9" name="object 16"/>
          <p:cNvSpPr txBox="1"/>
          <p:nvPr/>
        </p:nvSpPr>
        <p:spPr>
          <a:xfrm>
            <a:off x="6512275" y="4953000"/>
            <a:ext cx="4343400" cy="1146468"/>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A glimpse on the dataset shows a major increase on monthly feedbacks after December 2022.</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Unfortunately, visualizing the most frequent words on feedbacks provides us with incoherent and generic results.</a:t>
            </a:r>
            <a:endParaRPr lang="en-US" sz="1200" dirty="0">
              <a:latin typeface="Arial"/>
              <a:cs typeface="Aria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275" y="1489777"/>
            <a:ext cx="4709169" cy="3200406"/>
          </a:xfrm>
          <a:prstGeom prst="rect">
            <a:avLst/>
          </a:prstGeom>
        </p:spPr>
      </p:pic>
    </p:spTree>
    <p:extLst>
      <p:ext uri="{BB962C8B-B14F-4D97-AF65-F5344CB8AC3E}">
        <p14:creationId xmlns:p14="http://schemas.microsoft.com/office/powerpoint/2010/main" val="3379048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Key Findings - POS</a:t>
            </a:r>
            <a:endParaRPr lang="en-US" sz="2500" b="1" spc="-10" dirty="0">
              <a:solidFill>
                <a:srgbClr val="00206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489777"/>
            <a:ext cx="5196946" cy="2496677"/>
          </a:xfrm>
          <a:prstGeom prst="rect">
            <a:avLst/>
          </a:prstGeom>
        </p:spPr>
      </p:pic>
      <p:sp>
        <p:nvSpPr>
          <p:cNvPr id="9" name="object 16"/>
          <p:cNvSpPr txBox="1"/>
          <p:nvPr/>
        </p:nvSpPr>
        <p:spPr>
          <a:xfrm>
            <a:off x="762000" y="4689734"/>
            <a:ext cx="9296400" cy="1356782"/>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Removal of irrelevant words such as stop words.</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Majority of feedbacks tend to have quite a small length as also seen from the graph and more specifically one, two or three words.</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When it comes to part of speech in the text data, nouns are by far the most abundant objects along with determiners and personal pronouns.</a:t>
            </a:r>
            <a:endParaRPr lang="en-US" sz="1200" dirty="0">
              <a:latin typeface="Arial"/>
              <a:cs typeface="Aria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2275" y="1489777"/>
            <a:ext cx="5214805" cy="2496677"/>
          </a:xfrm>
          <a:prstGeom prst="rect">
            <a:avLst/>
          </a:prstGeom>
        </p:spPr>
      </p:pic>
    </p:spTree>
    <p:extLst>
      <p:ext uri="{BB962C8B-B14F-4D97-AF65-F5344CB8AC3E}">
        <p14:creationId xmlns:p14="http://schemas.microsoft.com/office/powerpoint/2010/main" val="2486354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172835" cy="6858254"/>
            <a:chOff x="0" y="0"/>
            <a:chExt cx="6172835" cy="6858254"/>
          </a:xfrm>
        </p:grpSpPr>
        <p:sp>
          <p:nvSpPr>
            <p:cNvPr id="4" name="object 4"/>
            <p:cNvSpPr/>
            <p:nvPr/>
          </p:nvSpPr>
          <p:spPr>
            <a:xfrm>
              <a:off x="0" y="0"/>
              <a:ext cx="6172835" cy="6858000"/>
            </a:xfrm>
            <a:custGeom>
              <a:avLst/>
              <a:gdLst/>
              <a:ahLst/>
              <a:cxnLst/>
              <a:rect l="l" t="t" r="r" b="b"/>
              <a:pathLst>
                <a:path w="6172835" h="6858000">
                  <a:moveTo>
                    <a:pt x="6172303" y="0"/>
                  </a:moveTo>
                  <a:lnTo>
                    <a:pt x="0" y="0"/>
                  </a:lnTo>
                  <a:lnTo>
                    <a:pt x="0" y="6857996"/>
                  </a:lnTo>
                  <a:lnTo>
                    <a:pt x="2821179" y="6857996"/>
                  </a:lnTo>
                  <a:lnTo>
                    <a:pt x="6172303" y="0"/>
                  </a:lnTo>
                  <a:close/>
                </a:path>
              </a:pathLst>
            </a:custGeom>
            <a:solidFill>
              <a:srgbClr val="11366B"/>
            </a:solidFill>
          </p:spPr>
          <p:txBody>
            <a:bodyPr wrap="square" lIns="0" tIns="0" rIns="0" bIns="0" rtlCol="0"/>
            <a:lstStyle/>
            <a:p>
              <a:endParaRPr/>
            </a:p>
          </p:txBody>
        </p:sp>
        <p:sp>
          <p:nvSpPr>
            <p:cNvPr id="5" name="object 5"/>
            <p:cNvSpPr/>
            <p:nvPr/>
          </p:nvSpPr>
          <p:spPr>
            <a:xfrm>
              <a:off x="4449317" y="0"/>
              <a:ext cx="1666239" cy="3352800"/>
            </a:xfrm>
            <a:custGeom>
              <a:avLst/>
              <a:gdLst/>
              <a:ahLst/>
              <a:cxnLst/>
              <a:rect l="l" t="t" r="r" b="b"/>
              <a:pathLst>
                <a:path w="1666239" h="3352800">
                  <a:moveTo>
                    <a:pt x="1666138" y="0"/>
                  </a:moveTo>
                  <a:lnTo>
                    <a:pt x="0" y="3352800"/>
                  </a:lnTo>
                </a:path>
              </a:pathLst>
            </a:custGeom>
            <a:ln w="28956">
              <a:solidFill>
                <a:srgbClr val="1D9FDA"/>
              </a:solidFill>
            </a:ln>
          </p:spPr>
          <p:txBody>
            <a:bodyPr wrap="square" lIns="0" tIns="0" rIns="0" bIns="0" rtlCol="0"/>
            <a:lstStyle/>
            <a:p>
              <a:endParaRPr/>
            </a:p>
          </p:txBody>
        </p:sp>
        <p:sp>
          <p:nvSpPr>
            <p:cNvPr id="6" name="object 6"/>
            <p:cNvSpPr/>
            <p:nvPr/>
          </p:nvSpPr>
          <p:spPr>
            <a:xfrm>
              <a:off x="2867040" y="3480054"/>
              <a:ext cx="1660525" cy="3378200"/>
            </a:xfrm>
            <a:custGeom>
              <a:avLst/>
              <a:gdLst/>
              <a:ahLst/>
              <a:cxnLst/>
              <a:rect l="l" t="t" r="r" b="b"/>
              <a:pathLst>
                <a:path w="1660525" h="3378200">
                  <a:moveTo>
                    <a:pt x="1660001" y="0"/>
                  </a:moveTo>
                  <a:lnTo>
                    <a:pt x="0" y="3377942"/>
                  </a:lnTo>
                </a:path>
              </a:pathLst>
            </a:custGeom>
            <a:ln w="28956">
              <a:solidFill>
                <a:srgbClr val="FFFFFF"/>
              </a:solidFill>
            </a:ln>
          </p:spPr>
          <p:txBody>
            <a:bodyPr wrap="square" lIns="0" tIns="0" rIns="0" bIns="0" rtlCol="0"/>
            <a:lstStyle/>
            <a:p>
              <a:endParaRPr/>
            </a:p>
          </p:txBody>
        </p:sp>
        <p:sp>
          <p:nvSpPr>
            <p:cNvPr id="7" name="object 7"/>
            <p:cNvSpPr/>
            <p:nvPr/>
          </p:nvSpPr>
          <p:spPr>
            <a:xfrm>
              <a:off x="198881" y="3166110"/>
              <a:ext cx="866140" cy="0"/>
            </a:xfrm>
            <a:custGeom>
              <a:avLst/>
              <a:gdLst/>
              <a:ahLst/>
              <a:cxnLst/>
              <a:rect l="l" t="t" r="r" b="b"/>
              <a:pathLst>
                <a:path w="866140">
                  <a:moveTo>
                    <a:pt x="865632" y="0"/>
                  </a:moveTo>
                  <a:lnTo>
                    <a:pt x="0" y="0"/>
                  </a:lnTo>
                </a:path>
              </a:pathLst>
            </a:custGeom>
            <a:ln w="381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185420" y="2617165"/>
            <a:ext cx="3929380" cy="504625"/>
          </a:xfrm>
          <a:prstGeom prst="rect">
            <a:avLst/>
          </a:prstGeom>
        </p:spPr>
        <p:txBody>
          <a:bodyPr vert="horz" wrap="square" lIns="0" tIns="12065" rIns="0" bIns="0" rtlCol="0">
            <a:spAutoFit/>
          </a:bodyPr>
          <a:lstStyle/>
          <a:p>
            <a:pPr marL="12700">
              <a:lnSpc>
                <a:spcPct val="100000"/>
              </a:lnSpc>
              <a:spcBef>
                <a:spcPts val="95"/>
              </a:spcBef>
            </a:pPr>
            <a:r>
              <a:rPr lang="en-US" sz="3200" dirty="0" smtClean="0">
                <a:solidFill>
                  <a:srgbClr val="FFFFFF"/>
                </a:solidFill>
              </a:rPr>
              <a:t>Feedback Analysis</a:t>
            </a:r>
            <a:endParaRPr sz="3200" dirty="0"/>
          </a:p>
        </p:txBody>
      </p:sp>
      <p:graphicFrame>
        <p:nvGraphicFramePr>
          <p:cNvPr id="11" name="Table Placeholder 14">
            <a:extLst>
              <a:ext uri="{FF2B5EF4-FFF2-40B4-BE49-F238E27FC236}">
                <a16:creationId xmlns:a16="http://schemas.microsoft.com/office/drawing/2014/main" id="{40B554EE-8F86-15D3-421B-0C59395A1DF8}"/>
              </a:ext>
            </a:extLst>
          </p:cNvPr>
          <p:cNvGraphicFramePr>
            <a:graphicFrameLocks/>
          </p:cNvGraphicFramePr>
          <p:nvPr>
            <p:extLst>
              <p:ext uri="{D42A27DB-BD31-4B8C-83A1-F6EECF244321}">
                <p14:modId xmlns:p14="http://schemas.microsoft.com/office/powerpoint/2010/main" val="902558338"/>
              </p:ext>
            </p:extLst>
          </p:nvPr>
        </p:nvGraphicFramePr>
        <p:xfrm>
          <a:off x="6172835" y="1884100"/>
          <a:ext cx="4651488" cy="2471840"/>
        </p:xfrm>
        <a:graphic>
          <a:graphicData uri="http://schemas.openxmlformats.org/drawingml/2006/table">
            <a:tbl>
              <a:tblPr firstRow="1" bandRow="1">
                <a:tableStyleId>{2D5ABB26-0587-4C30-8999-92F81FD0307C}</a:tableStyleId>
              </a:tblPr>
              <a:tblGrid>
                <a:gridCol w="4117400">
                  <a:extLst>
                    <a:ext uri="{9D8B030D-6E8A-4147-A177-3AD203B41FA5}">
                      <a16:colId xmlns:a16="http://schemas.microsoft.com/office/drawing/2014/main" val="20000"/>
                    </a:ext>
                  </a:extLst>
                </a:gridCol>
                <a:gridCol w="534088">
                  <a:extLst>
                    <a:ext uri="{9D8B030D-6E8A-4147-A177-3AD203B41FA5}">
                      <a16:colId xmlns:a16="http://schemas.microsoft.com/office/drawing/2014/main" val="20001"/>
                    </a:ext>
                  </a:extLst>
                </a:gridCol>
              </a:tblGrid>
              <a:tr h="617960">
                <a:tc>
                  <a:txBody>
                    <a:bodyPr/>
                    <a:lstStyle/>
                    <a:p>
                      <a:r>
                        <a:rPr lang="en-US" sz="2400" b="1" kern="1200" dirty="0">
                          <a:solidFill>
                            <a:schemeClr val="bg1">
                              <a:lumMod val="85000"/>
                            </a:schemeClr>
                          </a:solidFill>
                          <a:latin typeface="+mn-lt"/>
                          <a:ea typeface="+mn-ea"/>
                          <a:cs typeface="+mn-cs"/>
                        </a:rPr>
                        <a:t>1. </a:t>
                      </a:r>
                      <a:r>
                        <a:rPr lang="en-US" sz="2400" b="1" kern="1200" baseline="0" dirty="0">
                          <a:solidFill>
                            <a:schemeClr val="bg1">
                              <a:lumMod val="85000"/>
                            </a:schemeClr>
                          </a:solidFill>
                          <a:latin typeface="+mn-lt"/>
                          <a:ea typeface="+mn-ea"/>
                          <a:cs typeface="+mn-cs"/>
                        </a:rPr>
                        <a:t>Scope </a:t>
                      </a:r>
                      <a:r>
                        <a:rPr lang="en-US" sz="2400" b="1" kern="1200" baseline="0" dirty="0" smtClean="0">
                          <a:solidFill>
                            <a:schemeClr val="bg1">
                              <a:lumMod val="85000"/>
                            </a:schemeClr>
                          </a:solidFill>
                          <a:latin typeface="+mn-lt"/>
                          <a:ea typeface="+mn-ea"/>
                          <a:cs typeface="+mn-cs"/>
                        </a:rPr>
                        <a:t>&amp; </a:t>
                      </a:r>
                      <a:r>
                        <a:rPr lang="en-US" sz="2400" b="1" kern="1200" baseline="0" dirty="0">
                          <a:solidFill>
                            <a:schemeClr val="bg1">
                              <a:lumMod val="85000"/>
                            </a:schemeClr>
                          </a:solidFill>
                          <a:latin typeface="+mn-lt"/>
                          <a:ea typeface="+mn-ea"/>
                          <a:cs typeface="+mn-cs"/>
                        </a:rPr>
                        <a:t>Objectives </a:t>
                      </a:r>
                      <a:endParaRPr lang="el-GR" sz="2400" b="1" kern="120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solidFill>
                          <a:schemeClr val="tx1"/>
                        </a:solidFill>
                      </a:endParaRPr>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0"/>
                  </a:ext>
                </a:extLst>
              </a:tr>
              <a:tr h="61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2</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a:solidFill>
                            <a:schemeClr val="bg1">
                              <a:lumMod val="85000"/>
                            </a:schemeClr>
                          </a:solidFill>
                          <a:latin typeface="+mn-lt"/>
                          <a:ea typeface="+mn-ea"/>
                          <a:cs typeface="+mn-cs"/>
                        </a:rPr>
                        <a:t>Key Findings</a:t>
                      </a:r>
                      <a:endParaRPr lang="el-GR" sz="2400" b="1" dirty="0">
                        <a:solidFill>
                          <a:schemeClr val="bg1">
                            <a:lumMod val="85000"/>
                          </a:schemeClr>
                        </a:solidFill>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4"/>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2060"/>
                          </a:solidFill>
                          <a:latin typeface="+mn-lt"/>
                          <a:ea typeface="+mn-ea"/>
                          <a:cs typeface="+mn-cs"/>
                        </a:rPr>
                        <a:t>3. Topic Modeling</a:t>
                      </a:r>
                      <a:endParaRPr lang="en-US" sz="2400" b="1" kern="1200" baseline="0" dirty="0">
                        <a:solidFill>
                          <a:srgbClr val="002060"/>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3"/>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4. Sentiment Analysis</a:t>
                      </a:r>
                      <a:endParaRPr lang="en-US" sz="2400" b="1" kern="1200" baseline="0" dirty="0" smtClean="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935747791"/>
                  </a:ext>
                </a:extLst>
              </a:tr>
            </a:tbl>
          </a:graphicData>
        </a:graphic>
      </p:graphicFrame>
    </p:spTree>
    <p:extLst>
      <p:ext uri="{BB962C8B-B14F-4D97-AF65-F5344CB8AC3E}">
        <p14:creationId xmlns:p14="http://schemas.microsoft.com/office/powerpoint/2010/main" val="626841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Topic Modeling</a:t>
            </a:r>
            <a:endParaRPr lang="en-US" sz="2500" b="1" spc="-10" dirty="0">
              <a:solidFill>
                <a:srgbClr val="00206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920100"/>
            <a:ext cx="7412113" cy="4447268"/>
          </a:xfrm>
          <a:prstGeom prst="rect">
            <a:avLst/>
          </a:prstGeom>
        </p:spPr>
      </p:pic>
      <p:sp>
        <p:nvSpPr>
          <p:cNvPr id="10" name="object 16"/>
          <p:cNvSpPr txBox="1"/>
          <p:nvPr/>
        </p:nvSpPr>
        <p:spPr>
          <a:xfrm>
            <a:off x="2514600" y="5181600"/>
            <a:ext cx="7848600" cy="1172116"/>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b="1" dirty="0" smtClean="0">
                <a:solidFill>
                  <a:srgbClr val="002060"/>
                </a:solidFill>
                <a:latin typeface="Arial"/>
                <a:cs typeface="Arial"/>
              </a:rPr>
              <a:t>Twenty one topics </a:t>
            </a:r>
            <a:r>
              <a:rPr lang="en-US" sz="1200" dirty="0" smtClean="0">
                <a:latin typeface="Arial"/>
                <a:cs typeface="Arial"/>
              </a:rPr>
              <a:t>identified initially.</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Merging similar topics in one resulted in </a:t>
            </a:r>
            <a:r>
              <a:rPr lang="en-US" sz="1200" b="1" dirty="0" smtClean="0">
                <a:solidFill>
                  <a:srgbClr val="002060"/>
                </a:solidFill>
                <a:latin typeface="Arial"/>
                <a:cs typeface="Arial"/>
              </a:rPr>
              <a:t>8 distinct and clear groups </a:t>
            </a:r>
            <a:r>
              <a:rPr lang="en-US" sz="1200" dirty="0" smtClean="0">
                <a:latin typeface="Arial"/>
                <a:cs typeface="Arial"/>
              </a:rPr>
              <a:t>of feedbacks and their associated, most important words mentioned.</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Derived topics can have a positive or a more negative</a:t>
            </a:r>
            <a:r>
              <a:rPr lang="el-GR" sz="1200" dirty="0" smtClean="0">
                <a:latin typeface="Arial"/>
                <a:cs typeface="Arial"/>
              </a:rPr>
              <a:t> </a:t>
            </a:r>
            <a:r>
              <a:rPr lang="en-US" sz="1200" dirty="0" smtClean="0">
                <a:latin typeface="Arial"/>
                <a:cs typeface="Arial"/>
              </a:rPr>
              <a:t>tone.</a:t>
            </a:r>
          </a:p>
        </p:txBody>
      </p:sp>
    </p:spTree>
    <p:extLst>
      <p:ext uri="{BB962C8B-B14F-4D97-AF65-F5344CB8AC3E}">
        <p14:creationId xmlns:p14="http://schemas.microsoft.com/office/powerpoint/2010/main" val="776147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8976" y="6539483"/>
            <a:ext cx="10511155" cy="0"/>
          </a:xfrm>
          <a:custGeom>
            <a:avLst/>
            <a:gdLst/>
            <a:ahLst/>
            <a:cxnLst/>
            <a:rect l="l" t="t" r="r" b="b"/>
            <a:pathLst>
              <a:path w="10511155">
                <a:moveTo>
                  <a:pt x="10511028" y="0"/>
                </a:moveTo>
                <a:lnTo>
                  <a:pt x="0" y="0"/>
                </a:lnTo>
              </a:path>
            </a:pathLst>
          </a:custGeom>
          <a:ln w="9144">
            <a:solidFill>
              <a:srgbClr val="8E8E8E"/>
            </a:solidFill>
          </a:ln>
        </p:spPr>
        <p:txBody>
          <a:bodyPr wrap="square" lIns="0" tIns="0" rIns="0" bIns="0" rtlCol="0"/>
          <a:lstStyle/>
          <a:p>
            <a:endParaRPr/>
          </a:p>
        </p:txBody>
      </p:sp>
      <p:sp>
        <p:nvSpPr>
          <p:cNvPr id="7" name="object 3"/>
          <p:cNvSpPr/>
          <p:nvPr/>
        </p:nvSpPr>
        <p:spPr>
          <a:xfrm>
            <a:off x="189737" y="973074"/>
            <a:ext cx="866140" cy="0"/>
          </a:xfrm>
          <a:custGeom>
            <a:avLst/>
            <a:gdLst/>
            <a:ahLst/>
            <a:cxnLst/>
            <a:rect l="l" t="t" r="r" b="b"/>
            <a:pathLst>
              <a:path w="866140">
                <a:moveTo>
                  <a:pt x="865632" y="0"/>
                </a:moveTo>
                <a:lnTo>
                  <a:pt x="0" y="0"/>
                </a:lnTo>
              </a:path>
            </a:pathLst>
          </a:custGeom>
          <a:ln w="38100">
            <a:solidFill>
              <a:srgbClr val="11366B"/>
            </a:solidFill>
          </a:ln>
        </p:spPr>
        <p:txBody>
          <a:bodyPr wrap="square" lIns="0" tIns="0" rIns="0" bIns="0" rtlCol="0"/>
          <a:lstStyle/>
          <a:p>
            <a:endParaRPr/>
          </a:p>
        </p:txBody>
      </p:sp>
      <p:sp>
        <p:nvSpPr>
          <p:cNvPr id="8" name="object 6"/>
          <p:cNvSpPr txBox="1">
            <a:spLocks/>
          </p:cNvSpPr>
          <p:nvPr/>
        </p:nvSpPr>
        <p:spPr>
          <a:xfrm>
            <a:off x="175666" y="167766"/>
            <a:ext cx="10862894" cy="752334"/>
          </a:xfrm>
          <a:prstGeom prst="rect">
            <a:avLst/>
          </a:prstGeom>
        </p:spPr>
        <p:txBody>
          <a:bodyPr vert="horz" wrap="square" lIns="0" tIns="364058" rIns="0" bIns="0" rtlCol="0">
            <a:spAutoFit/>
          </a:bodyPr>
          <a:lstStyle>
            <a:lvl1pPr>
              <a:defRPr>
                <a:latin typeface="+mj-lt"/>
                <a:ea typeface="+mj-ea"/>
                <a:cs typeface="+mj-cs"/>
              </a:defRPr>
            </a:lvl1pPr>
          </a:lstStyle>
          <a:p>
            <a:pPr marL="36830">
              <a:spcBef>
                <a:spcPts val="95"/>
              </a:spcBef>
            </a:pPr>
            <a:r>
              <a:rPr lang="en-US" sz="2500" b="1" dirty="0" smtClean="0">
                <a:solidFill>
                  <a:srgbClr val="002060"/>
                </a:solidFill>
              </a:rPr>
              <a:t>Topic Modeling</a:t>
            </a:r>
            <a:endParaRPr lang="en-US" sz="2500" b="1" spc="-10" dirty="0">
              <a:solidFill>
                <a:srgbClr val="00206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306" y="920100"/>
            <a:ext cx="7202700" cy="4447268"/>
          </a:xfrm>
          <a:prstGeom prst="rect">
            <a:avLst/>
          </a:prstGeom>
        </p:spPr>
      </p:pic>
      <p:sp>
        <p:nvSpPr>
          <p:cNvPr id="10" name="object 16"/>
          <p:cNvSpPr txBox="1"/>
          <p:nvPr/>
        </p:nvSpPr>
        <p:spPr>
          <a:xfrm>
            <a:off x="2514600" y="5314392"/>
            <a:ext cx="7848600" cy="1172116"/>
          </a:xfrm>
          <a:prstGeom prst="rect">
            <a:avLst/>
          </a:prstGeom>
        </p:spPr>
        <p:txBody>
          <a:bodyPr vert="horz" wrap="square" lIns="0" tIns="12700" rIns="0" bIns="0" rtlCol="0">
            <a:spAutoFit/>
          </a:bodyPr>
          <a:lstStyle/>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Ratings provided, in many occasions confirm the topics created. Especially for “Negative CSX” or “Positive CSX” we see that majority of feedbacks have an either very low or very high rating respectively.</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Comments about </a:t>
            </a:r>
            <a:r>
              <a:rPr lang="en-US" sz="1200" b="1" dirty="0" smtClean="0">
                <a:solidFill>
                  <a:srgbClr val="002060"/>
                </a:solidFill>
                <a:latin typeface="Arial"/>
                <a:cs typeface="Arial"/>
              </a:rPr>
              <a:t>insurance</a:t>
            </a:r>
            <a:r>
              <a:rPr lang="en-US" sz="1200" dirty="0" smtClean="0">
                <a:latin typeface="Arial"/>
                <a:cs typeface="Arial"/>
              </a:rPr>
              <a:t> provided by the bank are either </a:t>
            </a:r>
            <a:r>
              <a:rPr lang="en-US" sz="1200" b="1" dirty="0" smtClean="0">
                <a:solidFill>
                  <a:srgbClr val="002060"/>
                </a:solidFill>
                <a:latin typeface="Arial"/>
                <a:cs typeface="Arial"/>
              </a:rPr>
              <a:t>very low </a:t>
            </a:r>
            <a:r>
              <a:rPr lang="en-US" sz="1200" dirty="0" smtClean="0">
                <a:latin typeface="Arial"/>
                <a:cs typeface="Arial"/>
              </a:rPr>
              <a:t>or </a:t>
            </a:r>
            <a:r>
              <a:rPr lang="en-US" sz="1200" b="1" dirty="0" smtClean="0">
                <a:solidFill>
                  <a:srgbClr val="002060"/>
                </a:solidFill>
                <a:latin typeface="Arial"/>
                <a:cs typeface="Arial"/>
              </a:rPr>
              <a:t>very high</a:t>
            </a:r>
            <a:r>
              <a:rPr lang="en-US" sz="1200" dirty="0" smtClean="0">
                <a:latin typeface="Arial"/>
                <a:cs typeface="Arial"/>
              </a:rPr>
              <a:t>.</a:t>
            </a:r>
          </a:p>
          <a:p>
            <a:pPr marL="247015" marR="535305" indent="-171450">
              <a:lnSpc>
                <a:spcPct val="100000"/>
              </a:lnSpc>
              <a:spcBef>
                <a:spcPts val="100"/>
              </a:spcBef>
              <a:buClr>
                <a:srgbClr val="11366B"/>
              </a:buClr>
              <a:buFont typeface="Wingdings" panose="05000000000000000000" pitchFamily="2" charset="2"/>
              <a:buChar char="§"/>
              <a:tabLst>
                <a:tab pos="248920" algn="l"/>
              </a:tabLst>
            </a:pPr>
            <a:endParaRPr lang="en-US" sz="1200" dirty="0">
              <a:latin typeface="Arial"/>
              <a:cs typeface="Arial"/>
            </a:endParaRPr>
          </a:p>
          <a:p>
            <a:pPr marL="247015" marR="535305" indent="-171450">
              <a:lnSpc>
                <a:spcPct val="100000"/>
              </a:lnSpc>
              <a:spcBef>
                <a:spcPts val="100"/>
              </a:spcBef>
              <a:buClr>
                <a:srgbClr val="11366B"/>
              </a:buClr>
              <a:buFont typeface="Wingdings" panose="05000000000000000000" pitchFamily="2" charset="2"/>
              <a:buChar char="§"/>
              <a:tabLst>
                <a:tab pos="248920" algn="l"/>
              </a:tabLst>
            </a:pPr>
            <a:r>
              <a:rPr lang="en-US" sz="1200" dirty="0" smtClean="0">
                <a:latin typeface="Arial"/>
                <a:cs typeface="Arial"/>
              </a:rPr>
              <a:t>Mixed feelings when it comes to the rest of topics.</a:t>
            </a:r>
          </a:p>
        </p:txBody>
      </p:sp>
    </p:spTree>
    <p:extLst>
      <p:ext uri="{BB962C8B-B14F-4D97-AF65-F5344CB8AC3E}">
        <p14:creationId xmlns:p14="http://schemas.microsoft.com/office/powerpoint/2010/main" val="824759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172835" cy="6858254"/>
            <a:chOff x="0" y="0"/>
            <a:chExt cx="6172835" cy="6858254"/>
          </a:xfrm>
        </p:grpSpPr>
        <p:sp>
          <p:nvSpPr>
            <p:cNvPr id="4" name="object 4"/>
            <p:cNvSpPr/>
            <p:nvPr/>
          </p:nvSpPr>
          <p:spPr>
            <a:xfrm>
              <a:off x="0" y="0"/>
              <a:ext cx="6172835" cy="6858000"/>
            </a:xfrm>
            <a:custGeom>
              <a:avLst/>
              <a:gdLst/>
              <a:ahLst/>
              <a:cxnLst/>
              <a:rect l="l" t="t" r="r" b="b"/>
              <a:pathLst>
                <a:path w="6172835" h="6858000">
                  <a:moveTo>
                    <a:pt x="6172303" y="0"/>
                  </a:moveTo>
                  <a:lnTo>
                    <a:pt x="0" y="0"/>
                  </a:lnTo>
                  <a:lnTo>
                    <a:pt x="0" y="6857996"/>
                  </a:lnTo>
                  <a:lnTo>
                    <a:pt x="2821179" y="6857996"/>
                  </a:lnTo>
                  <a:lnTo>
                    <a:pt x="6172303" y="0"/>
                  </a:lnTo>
                  <a:close/>
                </a:path>
              </a:pathLst>
            </a:custGeom>
            <a:solidFill>
              <a:srgbClr val="11366B"/>
            </a:solidFill>
          </p:spPr>
          <p:txBody>
            <a:bodyPr wrap="square" lIns="0" tIns="0" rIns="0" bIns="0" rtlCol="0"/>
            <a:lstStyle/>
            <a:p>
              <a:endParaRPr/>
            </a:p>
          </p:txBody>
        </p:sp>
        <p:sp>
          <p:nvSpPr>
            <p:cNvPr id="5" name="object 5"/>
            <p:cNvSpPr/>
            <p:nvPr/>
          </p:nvSpPr>
          <p:spPr>
            <a:xfrm>
              <a:off x="4449317" y="0"/>
              <a:ext cx="1666239" cy="3352800"/>
            </a:xfrm>
            <a:custGeom>
              <a:avLst/>
              <a:gdLst/>
              <a:ahLst/>
              <a:cxnLst/>
              <a:rect l="l" t="t" r="r" b="b"/>
              <a:pathLst>
                <a:path w="1666239" h="3352800">
                  <a:moveTo>
                    <a:pt x="1666138" y="0"/>
                  </a:moveTo>
                  <a:lnTo>
                    <a:pt x="0" y="3352800"/>
                  </a:lnTo>
                </a:path>
              </a:pathLst>
            </a:custGeom>
            <a:ln w="28956">
              <a:solidFill>
                <a:srgbClr val="1D9FDA"/>
              </a:solidFill>
            </a:ln>
          </p:spPr>
          <p:txBody>
            <a:bodyPr wrap="square" lIns="0" tIns="0" rIns="0" bIns="0" rtlCol="0"/>
            <a:lstStyle/>
            <a:p>
              <a:endParaRPr/>
            </a:p>
          </p:txBody>
        </p:sp>
        <p:sp>
          <p:nvSpPr>
            <p:cNvPr id="6" name="object 6"/>
            <p:cNvSpPr/>
            <p:nvPr/>
          </p:nvSpPr>
          <p:spPr>
            <a:xfrm>
              <a:off x="2867040" y="3480054"/>
              <a:ext cx="1660525" cy="3378200"/>
            </a:xfrm>
            <a:custGeom>
              <a:avLst/>
              <a:gdLst/>
              <a:ahLst/>
              <a:cxnLst/>
              <a:rect l="l" t="t" r="r" b="b"/>
              <a:pathLst>
                <a:path w="1660525" h="3378200">
                  <a:moveTo>
                    <a:pt x="1660001" y="0"/>
                  </a:moveTo>
                  <a:lnTo>
                    <a:pt x="0" y="3377942"/>
                  </a:lnTo>
                </a:path>
              </a:pathLst>
            </a:custGeom>
            <a:ln w="28956">
              <a:solidFill>
                <a:srgbClr val="FFFFFF"/>
              </a:solidFill>
            </a:ln>
          </p:spPr>
          <p:txBody>
            <a:bodyPr wrap="square" lIns="0" tIns="0" rIns="0" bIns="0" rtlCol="0"/>
            <a:lstStyle/>
            <a:p>
              <a:endParaRPr/>
            </a:p>
          </p:txBody>
        </p:sp>
        <p:sp>
          <p:nvSpPr>
            <p:cNvPr id="7" name="object 7"/>
            <p:cNvSpPr/>
            <p:nvPr/>
          </p:nvSpPr>
          <p:spPr>
            <a:xfrm>
              <a:off x="198881" y="3166110"/>
              <a:ext cx="866140" cy="0"/>
            </a:xfrm>
            <a:custGeom>
              <a:avLst/>
              <a:gdLst/>
              <a:ahLst/>
              <a:cxnLst/>
              <a:rect l="l" t="t" r="r" b="b"/>
              <a:pathLst>
                <a:path w="866140">
                  <a:moveTo>
                    <a:pt x="865632" y="0"/>
                  </a:moveTo>
                  <a:lnTo>
                    <a:pt x="0" y="0"/>
                  </a:lnTo>
                </a:path>
              </a:pathLst>
            </a:custGeom>
            <a:ln w="381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185420" y="2617165"/>
            <a:ext cx="3929380" cy="504625"/>
          </a:xfrm>
          <a:prstGeom prst="rect">
            <a:avLst/>
          </a:prstGeom>
        </p:spPr>
        <p:txBody>
          <a:bodyPr vert="horz" wrap="square" lIns="0" tIns="12065" rIns="0" bIns="0" rtlCol="0">
            <a:spAutoFit/>
          </a:bodyPr>
          <a:lstStyle/>
          <a:p>
            <a:pPr marL="12700">
              <a:lnSpc>
                <a:spcPct val="100000"/>
              </a:lnSpc>
              <a:spcBef>
                <a:spcPts val="95"/>
              </a:spcBef>
            </a:pPr>
            <a:r>
              <a:rPr lang="en-US" sz="3200" dirty="0" smtClean="0">
                <a:solidFill>
                  <a:srgbClr val="FFFFFF"/>
                </a:solidFill>
              </a:rPr>
              <a:t>Feedback Analysis</a:t>
            </a:r>
            <a:endParaRPr sz="3200" dirty="0"/>
          </a:p>
        </p:txBody>
      </p:sp>
      <p:graphicFrame>
        <p:nvGraphicFramePr>
          <p:cNvPr id="11" name="Table Placeholder 14">
            <a:extLst>
              <a:ext uri="{FF2B5EF4-FFF2-40B4-BE49-F238E27FC236}">
                <a16:creationId xmlns:a16="http://schemas.microsoft.com/office/drawing/2014/main" id="{40B554EE-8F86-15D3-421B-0C59395A1DF8}"/>
              </a:ext>
            </a:extLst>
          </p:cNvPr>
          <p:cNvGraphicFramePr>
            <a:graphicFrameLocks/>
          </p:cNvGraphicFramePr>
          <p:nvPr>
            <p:extLst>
              <p:ext uri="{D42A27DB-BD31-4B8C-83A1-F6EECF244321}">
                <p14:modId xmlns:p14="http://schemas.microsoft.com/office/powerpoint/2010/main" val="1837950551"/>
              </p:ext>
            </p:extLst>
          </p:nvPr>
        </p:nvGraphicFramePr>
        <p:xfrm>
          <a:off x="6172835" y="1884100"/>
          <a:ext cx="4651488" cy="2471840"/>
        </p:xfrm>
        <a:graphic>
          <a:graphicData uri="http://schemas.openxmlformats.org/drawingml/2006/table">
            <a:tbl>
              <a:tblPr firstRow="1" bandRow="1">
                <a:tableStyleId>{2D5ABB26-0587-4C30-8999-92F81FD0307C}</a:tableStyleId>
              </a:tblPr>
              <a:tblGrid>
                <a:gridCol w="4117400">
                  <a:extLst>
                    <a:ext uri="{9D8B030D-6E8A-4147-A177-3AD203B41FA5}">
                      <a16:colId xmlns:a16="http://schemas.microsoft.com/office/drawing/2014/main" val="20000"/>
                    </a:ext>
                  </a:extLst>
                </a:gridCol>
                <a:gridCol w="534088">
                  <a:extLst>
                    <a:ext uri="{9D8B030D-6E8A-4147-A177-3AD203B41FA5}">
                      <a16:colId xmlns:a16="http://schemas.microsoft.com/office/drawing/2014/main" val="20001"/>
                    </a:ext>
                  </a:extLst>
                </a:gridCol>
              </a:tblGrid>
              <a:tr h="617960">
                <a:tc>
                  <a:txBody>
                    <a:bodyPr/>
                    <a:lstStyle/>
                    <a:p>
                      <a:r>
                        <a:rPr lang="en-US" sz="2400" b="1" kern="1200" dirty="0">
                          <a:solidFill>
                            <a:schemeClr val="bg1">
                              <a:lumMod val="85000"/>
                            </a:schemeClr>
                          </a:solidFill>
                          <a:latin typeface="+mn-lt"/>
                          <a:ea typeface="+mn-ea"/>
                          <a:cs typeface="+mn-cs"/>
                        </a:rPr>
                        <a:t>1. </a:t>
                      </a:r>
                      <a:r>
                        <a:rPr lang="en-US" sz="2400" b="1" kern="1200" baseline="0" dirty="0">
                          <a:solidFill>
                            <a:schemeClr val="bg1">
                              <a:lumMod val="85000"/>
                            </a:schemeClr>
                          </a:solidFill>
                          <a:latin typeface="+mn-lt"/>
                          <a:ea typeface="+mn-ea"/>
                          <a:cs typeface="+mn-cs"/>
                        </a:rPr>
                        <a:t>Scope </a:t>
                      </a:r>
                      <a:r>
                        <a:rPr lang="en-US" sz="2400" b="1" kern="1200" baseline="0" dirty="0" smtClean="0">
                          <a:solidFill>
                            <a:schemeClr val="bg1">
                              <a:lumMod val="85000"/>
                            </a:schemeClr>
                          </a:solidFill>
                          <a:latin typeface="+mn-lt"/>
                          <a:ea typeface="+mn-ea"/>
                          <a:cs typeface="+mn-cs"/>
                        </a:rPr>
                        <a:t>&amp; </a:t>
                      </a:r>
                      <a:r>
                        <a:rPr lang="en-US" sz="2400" b="1" kern="1200" baseline="0" dirty="0">
                          <a:solidFill>
                            <a:schemeClr val="bg1">
                              <a:lumMod val="85000"/>
                            </a:schemeClr>
                          </a:solidFill>
                          <a:latin typeface="+mn-lt"/>
                          <a:ea typeface="+mn-ea"/>
                          <a:cs typeface="+mn-cs"/>
                        </a:rPr>
                        <a:t>Objectives </a:t>
                      </a:r>
                      <a:endParaRPr lang="el-GR" sz="2400" b="1" kern="120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solidFill>
                          <a:schemeClr val="tx1"/>
                        </a:solidFill>
                      </a:endParaRPr>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0"/>
                  </a:ext>
                </a:extLst>
              </a:tr>
              <a:tr h="61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kern="1200" dirty="0">
                          <a:solidFill>
                            <a:schemeClr val="bg1">
                              <a:lumMod val="85000"/>
                            </a:schemeClr>
                          </a:solidFill>
                          <a:latin typeface="+mn-lt"/>
                          <a:ea typeface="+mn-ea"/>
                          <a:cs typeface="+mn-cs"/>
                        </a:rPr>
                        <a:t>2</a:t>
                      </a:r>
                      <a:r>
                        <a:rPr lang="en-US" sz="2400" b="1" kern="1200" dirty="0" smtClean="0">
                          <a:solidFill>
                            <a:schemeClr val="bg1">
                              <a:lumMod val="85000"/>
                            </a:schemeClr>
                          </a:solidFill>
                          <a:latin typeface="+mn-lt"/>
                          <a:ea typeface="+mn-ea"/>
                          <a:cs typeface="+mn-cs"/>
                        </a:rPr>
                        <a:t>.</a:t>
                      </a:r>
                      <a:r>
                        <a:rPr lang="en-US" sz="2400" b="1" dirty="0" smtClean="0">
                          <a:solidFill>
                            <a:schemeClr val="bg1">
                              <a:lumMod val="85000"/>
                            </a:schemeClr>
                          </a:solidFill>
                        </a:rPr>
                        <a:t> </a:t>
                      </a:r>
                      <a:r>
                        <a:rPr lang="en-US" sz="2400" b="1" kern="1200" baseline="0" dirty="0">
                          <a:solidFill>
                            <a:schemeClr val="bg1">
                              <a:lumMod val="85000"/>
                            </a:schemeClr>
                          </a:solidFill>
                          <a:latin typeface="+mn-lt"/>
                          <a:ea typeface="+mn-ea"/>
                          <a:cs typeface="+mn-cs"/>
                        </a:rPr>
                        <a:t>Key Findings</a:t>
                      </a:r>
                      <a:endParaRPr lang="el-GR" sz="2400" b="1" dirty="0">
                        <a:solidFill>
                          <a:schemeClr val="bg1">
                            <a:lumMod val="85000"/>
                          </a:schemeClr>
                        </a:solidFill>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4"/>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lumMod val="85000"/>
                            </a:schemeClr>
                          </a:solidFill>
                          <a:latin typeface="+mn-lt"/>
                          <a:ea typeface="+mn-ea"/>
                          <a:cs typeface="+mn-cs"/>
                        </a:rPr>
                        <a:t>3. Topic Modeling</a:t>
                      </a:r>
                      <a:endParaRPr lang="en-US" sz="2400" b="1" kern="1200" baseline="0" dirty="0">
                        <a:solidFill>
                          <a:schemeClr val="bg1">
                            <a:lumMod val="85000"/>
                          </a:schemeClr>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10003"/>
                  </a:ext>
                </a:extLst>
              </a:tr>
              <a:tr h="617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kern="1200" dirty="0" smtClean="0">
                          <a:solidFill>
                            <a:srgbClr val="002060"/>
                          </a:solidFill>
                          <a:latin typeface="+mn-lt"/>
                          <a:ea typeface="+mn-ea"/>
                          <a:cs typeface="+mn-cs"/>
                        </a:rPr>
                        <a:t>4. Sentiment Analysis</a:t>
                      </a:r>
                      <a:endParaRPr lang="en-US" sz="2400" b="1" kern="1200" baseline="0" dirty="0" smtClean="0">
                        <a:solidFill>
                          <a:srgbClr val="002060"/>
                        </a:solidFill>
                        <a:latin typeface="+mn-lt"/>
                        <a:ea typeface="+mn-ea"/>
                        <a:cs typeface="+mn-cs"/>
                      </a:endParaRPr>
                    </a:p>
                  </a:txBody>
                  <a:tcPr marL="0" marR="0" marT="60960" marB="60960" anchor="ctr">
                    <a:lnR w="9525" cap="flat" cmpd="sng" algn="ctr">
                      <a:solidFill>
                        <a:prstClr val="whit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tc>
                  <a:txBody>
                    <a:bodyPr/>
                    <a:lstStyle/>
                    <a:p>
                      <a:pPr algn="r"/>
                      <a:endParaRPr lang="en-US" sz="2400" dirty="0"/>
                    </a:p>
                  </a:txBody>
                  <a:tcPr marL="0" marR="0" marT="60960" marB="60960" anchor="ctr">
                    <a:lnL w="9525" cap="flat" cmpd="sng" algn="ctr">
                      <a:solidFill>
                        <a:prstClr val="white"/>
                      </a:solidFill>
                      <a:prstDash val="solid"/>
                      <a:round/>
                      <a:headEnd type="none" w="med" len="med"/>
                      <a:tailEnd type="none" w="med" len="med"/>
                    </a:lnL>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tcPr>
                </a:tc>
                <a:extLst>
                  <a:ext uri="{0D108BD9-81ED-4DB2-BD59-A6C34878D82A}">
                    <a16:rowId xmlns:a16="http://schemas.microsoft.com/office/drawing/2014/main" val="935747791"/>
                  </a:ext>
                </a:extLst>
              </a:tr>
            </a:tbl>
          </a:graphicData>
        </a:graphic>
      </p:graphicFrame>
    </p:spTree>
    <p:extLst>
      <p:ext uri="{BB962C8B-B14F-4D97-AF65-F5344CB8AC3E}">
        <p14:creationId xmlns:p14="http://schemas.microsoft.com/office/powerpoint/2010/main" val="3686800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1085</TotalTime>
  <Words>560</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Georgia</vt:lpstr>
      <vt:lpstr>Wingdings</vt:lpstr>
      <vt:lpstr>Office Theme</vt:lpstr>
      <vt:lpstr>Feedback Analysis</vt:lpstr>
      <vt:lpstr>PowerPoint Presentation</vt:lpstr>
      <vt:lpstr>Feedback Analysis</vt:lpstr>
      <vt:lpstr>PowerPoint Presentation</vt:lpstr>
      <vt:lpstr>PowerPoint Presentation</vt:lpstr>
      <vt:lpstr>Feedback Analysis</vt:lpstr>
      <vt:lpstr>PowerPoint Presentation</vt:lpstr>
      <vt:lpstr>PowerPoint Presentation</vt:lpstr>
      <vt:lpstr>Feedback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Giorgos</dc:creator>
  <cp:lastModifiedBy>Giorgos</cp:lastModifiedBy>
  <cp:revision>112</cp:revision>
  <dcterms:created xsi:type="dcterms:W3CDTF">2023-02-26T17:28:09Z</dcterms:created>
  <dcterms:modified xsi:type="dcterms:W3CDTF">2024-06-13T08:43:25Z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2021-02-21T00:00:00Z</vt:filetime>
  </property>
  <property fmtid="{D5CDD505-2E9C-101B-9397-08002B2CF9AE}" pid="3" name="Creator">
    <vt:lpwstr>Microsoft® PowerPoint® 2016</vt:lpwstr>
  </property>
  <property fmtid="{D5CDD505-2E9C-101B-9397-08002B2CF9AE}" pid="4" name="LastSaved">
    <vt:filetime>2023-02-26T00:00:00Z</vt:filetime>
  </property>
  <property fmtid="{D5CDD505-2E9C-101B-9397-08002B2CF9AE}" pid="5" name="Producer">
    <vt:lpwstr>Microsoft® PowerPoint® 2016</vt:lpwstr>
  </property>
</Properties>
</file>