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17" r:id="rId3"/>
    <p:sldId id="262" r:id="rId4"/>
    <p:sldId id="320" r:id="rId5"/>
    <p:sldId id="265" r:id="rId6"/>
    <p:sldId id="266" r:id="rId7"/>
    <p:sldId id="277" r:id="rId8"/>
    <p:sldId id="267" r:id="rId9"/>
    <p:sldId id="269" r:id="rId10"/>
    <p:sldId id="270" r:id="rId11"/>
    <p:sldId id="321" r:id="rId12"/>
    <p:sldId id="276" r:id="rId13"/>
    <p:sldId id="322" r:id="rId14"/>
    <p:sldId id="281" r:id="rId15"/>
    <p:sldId id="282" r:id="rId16"/>
    <p:sldId id="287" r:id="rId17"/>
    <p:sldId id="323" r:id="rId18"/>
    <p:sldId id="285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4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8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5DE47-1F14-4160-BF20-36E5C0AFBB6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BB7AA-7B2E-4051-9B8A-354B5422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BB7AA-7B2E-4051-9B8A-354B5422E9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4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11366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11366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11366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11366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666" y="167766"/>
            <a:ext cx="10862894" cy="7583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11366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13372" y="1679521"/>
            <a:ext cx="5234305" cy="1503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254"/>
            <a:chOff x="0" y="0"/>
            <a:chExt cx="12192000" cy="68582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9314" y="0"/>
              <a:ext cx="9552686" cy="6857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6172835" cy="6858000"/>
            </a:xfrm>
            <a:custGeom>
              <a:avLst/>
              <a:gdLst/>
              <a:ahLst/>
              <a:cxnLst/>
              <a:rect l="l" t="t" r="r" b="b"/>
              <a:pathLst>
                <a:path w="6172835" h="6858000">
                  <a:moveTo>
                    <a:pt x="6172303" y="0"/>
                  </a:moveTo>
                  <a:lnTo>
                    <a:pt x="0" y="0"/>
                  </a:lnTo>
                  <a:lnTo>
                    <a:pt x="0" y="6857996"/>
                  </a:lnTo>
                  <a:lnTo>
                    <a:pt x="2821179" y="6857996"/>
                  </a:lnTo>
                  <a:lnTo>
                    <a:pt x="6172303" y="0"/>
                  </a:lnTo>
                  <a:close/>
                </a:path>
              </a:pathLst>
            </a:custGeom>
            <a:solidFill>
              <a:srgbClr val="1136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49317" y="0"/>
              <a:ext cx="1666239" cy="3352800"/>
            </a:xfrm>
            <a:custGeom>
              <a:avLst/>
              <a:gdLst/>
              <a:ahLst/>
              <a:cxnLst/>
              <a:rect l="l" t="t" r="r" b="b"/>
              <a:pathLst>
                <a:path w="1666239" h="3352800">
                  <a:moveTo>
                    <a:pt x="1666138" y="0"/>
                  </a:moveTo>
                  <a:lnTo>
                    <a:pt x="0" y="3352800"/>
                  </a:lnTo>
                </a:path>
              </a:pathLst>
            </a:custGeom>
            <a:ln w="28956">
              <a:solidFill>
                <a:srgbClr val="1D9F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7040" y="3480054"/>
              <a:ext cx="1660525" cy="3378200"/>
            </a:xfrm>
            <a:custGeom>
              <a:avLst/>
              <a:gdLst/>
              <a:ahLst/>
              <a:cxnLst/>
              <a:rect l="l" t="t" r="r" b="b"/>
              <a:pathLst>
                <a:path w="1660525" h="3378200">
                  <a:moveTo>
                    <a:pt x="1660001" y="0"/>
                  </a:moveTo>
                  <a:lnTo>
                    <a:pt x="0" y="3377942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881" y="3166110"/>
              <a:ext cx="866140" cy="0"/>
            </a:xfrm>
            <a:custGeom>
              <a:avLst/>
              <a:gdLst/>
              <a:ahLst/>
              <a:cxnLst/>
              <a:rect l="l" t="t" r="r" b="b"/>
              <a:pathLst>
                <a:path w="866140">
                  <a:moveTo>
                    <a:pt x="86563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5420" y="2617165"/>
            <a:ext cx="30511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>
                <a:solidFill>
                  <a:srgbClr val="FFFFFF"/>
                </a:solidFill>
              </a:rPr>
              <a:t>Assignment</a:t>
            </a:r>
            <a:endParaRPr sz="3200" dirty="0"/>
          </a:p>
        </p:txBody>
      </p:sp>
      <p:sp>
        <p:nvSpPr>
          <p:cNvPr id="10" name="object 10"/>
          <p:cNvSpPr txBox="1"/>
          <p:nvPr/>
        </p:nvSpPr>
        <p:spPr>
          <a:xfrm>
            <a:off x="191515" y="3401059"/>
            <a:ext cx="22688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0"/>
              </a:spcBef>
            </a:pPr>
            <a:r>
              <a:rPr sz="1600" dirty="0" smtClean="0">
                <a:solidFill>
                  <a:srgbClr val="FFFFFF"/>
                </a:solidFill>
                <a:latin typeface="Arial"/>
                <a:cs typeface="Arial"/>
              </a:rPr>
              <a:t>February</a:t>
            </a:r>
            <a:r>
              <a:rPr sz="1600" spc="-7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 smtClean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en-US" sz="1600" spc="-2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8976" y="6539483"/>
            <a:ext cx="10511155" cy="0"/>
          </a:xfrm>
          <a:custGeom>
            <a:avLst/>
            <a:gdLst/>
            <a:ahLst/>
            <a:cxnLst/>
            <a:rect l="l" t="t" r="r" b="b"/>
            <a:pathLst>
              <a:path w="10511155">
                <a:moveTo>
                  <a:pt x="1051102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189737" y="973074"/>
            <a:ext cx="866140" cy="0"/>
          </a:xfrm>
          <a:custGeom>
            <a:avLst/>
            <a:gdLst/>
            <a:ahLst/>
            <a:cxnLst/>
            <a:rect l="l" t="t" r="r" b="b"/>
            <a:pathLst>
              <a:path w="866140">
                <a:moveTo>
                  <a:pt x="86563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1136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>
            <a:spLocks/>
          </p:cNvSpPr>
          <p:nvPr/>
        </p:nvSpPr>
        <p:spPr>
          <a:xfrm>
            <a:off x="175666" y="167766"/>
            <a:ext cx="10862894" cy="752334"/>
          </a:xfrm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6830">
              <a:spcBef>
                <a:spcPts val="95"/>
              </a:spcBef>
            </a:pPr>
            <a:r>
              <a:rPr lang="en-US" sz="2500" b="1" dirty="0">
                <a:solidFill>
                  <a:srgbClr val="002060"/>
                </a:solidFill>
              </a:rPr>
              <a:t>Key Findings - </a:t>
            </a:r>
            <a:r>
              <a:rPr lang="en-US" sz="2500" b="1" dirty="0" smtClean="0">
                <a:solidFill>
                  <a:srgbClr val="002060"/>
                </a:solidFill>
              </a:rPr>
              <a:t>Products &amp; Services</a:t>
            </a:r>
            <a:endParaRPr lang="en-US" sz="2500" b="1" spc="-1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3" y="1279439"/>
            <a:ext cx="4547233" cy="2362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9517"/>
            <a:ext cx="4562419" cy="23700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16" y="1280176"/>
            <a:ext cx="4553744" cy="2365581"/>
          </a:xfrm>
          <a:prstGeom prst="rect">
            <a:avLst/>
          </a:prstGeom>
        </p:spPr>
      </p:pic>
      <p:sp>
        <p:nvSpPr>
          <p:cNvPr id="12" name="object 24"/>
          <p:cNvSpPr txBox="1"/>
          <p:nvPr/>
        </p:nvSpPr>
        <p:spPr>
          <a:xfrm>
            <a:off x="6484816" y="4038600"/>
            <a:ext cx="4945184" cy="1751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Most account holders have either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1 or 2 products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with the bank.</a:t>
            </a: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Going deeper,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customers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with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 two products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show the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lowest churn rate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whilst those with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3 or 4 are churning entirely.</a:t>
            </a: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b="1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In those cases where a customer does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not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have an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outstanding loan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churn rate tends to be higher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by almost double figures.</a:t>
            </a: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The latter is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invalidated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for customers with a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credit card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12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70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172835" cy="6858254"/>
            <a:chOff x="0" y="0"/>
            <a:chExt cx="6172835" cy="685825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172835" cy="6858000"/>
            </a:xfrm>
            <a:custGeom>
              <a:avLst/>
              <a:gdLst/>
              <a:ahLst/>
              <a:cxnLst/>
              <a:rect l="l" t="t" r="r" b="b"/>
              <a:pathLst>
                <a:path w="6172835" h="6858000">
                  <a:moveTo>
                    <a:pt x="6172303" y="0"/>
                  </a:moveTo>
                  <a:lnTo>
                    <a:pt x="0" y="0"/>
                  </a:lnTo>
                  <a:lnTo>
                    <a:pt x="0" y="6857996"/>
                  </a:lnTo>
                  <a:lnTo>
                    <a:pt x="2821179" y="6857996"/>
                  </a:lnTo>
                  <a:lnTo>
                    <a:pt x="6172303" y="0"/>
                  </a:lnTo>
                  <a:close/>
                </a:path>
              </a:pathLst>
            </a:custGeom>
            <a:solidFill>
              <a:srgbClr val="1136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49317" y="0"/>
              <a:ext cx="1666239" cy="3352800"/>
            </a:xfrm>
            <a:custGeom>
              <a:avLst/>
              <a:gdLst/>
              <a:ahLst/>
              <a:cxnLst/>
              <a:rect l="l" t="t" r="r" b="b"/>
              <a:pathLst>
                <a:path w="1666239" h="3352800">
                  <a:moveTo>
                    <a:pt x="1666138" y="0"/>
                  </a:moveTo>
                  <a:lnTo>
                    <a:pt x="0" y="3352800"/>
                  </a:lnTo>
                </a:path>
              </a:pathLst>
            </a:custGeom>
            <a:ln w="28956">
              <a:solidFill>
                <a:srgbClr val="1D9F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7040" y="3480054"/>
              <a:ext cx="1660525" cy="3378200"/>
            </a:xfrm>
            <a:custGeom>
              <a:avLst/>
              <a:gdLst/>
              <a:ahLst/>
              <a:cxnLst/>
              <a:rect l="l" t="t" r="r" b="b"/>
              <a:pathLst>
                <a:path w="1660525" h="3378200">
                  <a:moveTo>
                    <a:pt x="1660001" y="0"/>
                  </a:moveTo>
                  <a:lnTo>
                    <a:pt x="0" y="3377942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881" y="3166110"/>
              <a:ext cx="866140" cy="0"/>
            </a:xfrm>
            <a:custGeom>
              <a:avLst/>
              <a:gdLst/>
              <a:ahLst/>
              <a:cxnLst/>
              <a:rect l="l" t="t" r="r" b="b"/>
              <a:pathLst>
                <a:path w="866140">
                  <a:moveTo>
                    <a:pt x="86563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5420" y="2617165"/>
            <a:ext cx="370078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>
                <a:solidFill>
                  <a:srgbClr val="FFFFFF"/>
                </a:solidFill>
              </a:rPr>
              <a:t>Customer Churn</a:t>
            </a:r>
            <a:endParaRPr sz="3200" dirty="0"/>
          </a:p>
        </p:txBody>
      </p:sp>
      <p:graphicFrame>
        <p:nvGraphicFramePr>
          <p:cNvPr id="11" name="Table Placeholder 14">
            <a:extLst>
              <a:ext uri="{FF2B5EF4-FFF2-40B4-BE49-F238E27FC236}">
                <a16:creationId xmlns:a16="http://schemas.microsoft.com/office/drawing/2014/main" id="{40B554EE-8F86-15D3-421B-0C59395A1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292116"/>
              </p:ext>
            </p:extLst>
          </p:nvPr>
        </p:nvGraphicFramePr>
        <p:xfrm>
          <a:off x="6172835" y="1884100"/>
          <a:ext cx="4651488" cy="308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960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24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Scope </a:t>
                      </a:r>
                      <a:r>
                        <a:rPr lang="en-US" sz="2400" b="1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24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Objectives </a:t>
                      </a:r>
                      <a:endParaRPr lang="el-GR" sz="24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1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24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el-GR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400" b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ML Process</a:t>
                      </a: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17233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400" b="1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2400" b="1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Prediction </a:t>
                      </a:r>
                      <a:r>
                        <a:rPr lang="en-US" sz="24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2400" b="1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Next Steps</a:t>
                      </a:r>
                      <a:endParaRPr lang="en-US" sz="2400" b="1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74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6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8976" y="6539483"/>
            <a:ext cx="10511155" cy="0"/>
          </a:xfrm>
          <a:custGeom>
            <a:avLst/>
            <a:gdLst/>
            <a:ahLst/>
            <a:cxnLst/>
            <a:rect l="l" t="t" r="r" b="b"/>
            <a:pathLst>
              <a:path w="10511155">
                <a:moveTo>
                  <a:pt x="1051102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7" name="object 3"/>
          <p:cNvSpPr/>
          <p:nvPr/>
        </p:nvSpPr>
        <p:spPr>
          <a:xfrm>
            <a:off x="189737" y="973074"/>
            <a:ext cx="866140" cy="0"/>
          </a:xfrm>
          <a:custGeom>
            <a:avLst/>
            <a:gdLst/>
            <a:ahLst/>
            <a:cxnLst/>
            <a:rect l="l" t="t" r="r" b="b"/>
            <a:pathLst>
              <a:path w="866140">
                <a:moveTo>
                  <a:pt x="86563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11366B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8" name="object 6"/>
          <p:cNvSpPr txBox="1">
            <a:spLocks/>
          </p:cNvSpPr>
          <p:nvPr/>
        </p:nvSpPr>
        <p:spPr>
          <a:xfrm>
            <a:off x="175666" y="167766"/>
            <a:ext cx="10862894" cy="752334"/>
          </a:xfrm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6830">
              <a:spcBef>
                <a:spcPts val="95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ML Pipeline</a:t>
            </a:r>
            <a:endParaRPr lang="en-US" sz="2500" b="1" spc="-10" dirty="0">
              <a:solidFill>
                <a:srgbClr val="002060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F3834E5-1536-672B-139E-FC2294F4D79E}"/>
              </a:ext>
            </a:extLst>
          </p:cNvPr>
          <p:cNvSpPr/>
          <p:nvPr/>
        </p:nvSpPr>
        <p:spPr>
          <a:xfrm>
            <a:off x="656865" y="2345267"/>
            <a:ext cx="558800" cy="795867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>
                <a:solidFill>
                  <a:schemeClr val="bg1"/>
                </a:solidFill>
              </a:rPr>
              <a:t>Raw Data</a:t>
            </a: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615A9170-5F0D-39A8-1B0B-80AD9E96D5E8}"/>
              </a:ext>
            </a:extLst>
          </p:cNvPr>
          <p:cNvSpPr/>
          <p:nvPr/>
        </p:nvSpPr>
        <p:spPr>
          <a:xfrm>
            <a:off x="1740598" y="2887133"/>
            <a:ext cx="1349833" cy="795867"/>
          </a:xfrm>
          <a:prstGeom prst="flowChartPreparation">
            <a:avLst/>
          </a:prstGeom>
          <a:solidFill>
            <a:schemeClr val="accent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b="1" dirty="0" smtClean="0">
                <a:solidFill>
                  <a:schemeClr val="bg1"/>
                </a:solidFill>
              </a:rPr>
              <a:t>Pre -Processing</a:t>
            </a:r>
            <a:endParaRPr lang="en-US" sz="933" b="1" dirty="0">
              <a:solidFill>
                <a:schemeClr val="bg1"/>
              </a:solidFill>
            </a:endParaRP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6FBAD9C-35DF-3C52-4D23-40845BC0ACF3}"/>
              </a:ext>
            </a:extLst>
          </p:cNvPr>
          <p:cNvSpPr/>
          <p:nvPr/>
        </p:nvSpPr>
        <p:spPr>
          <a:xfrm>
            <a:off x="3506591" y="2870200"/>
            <a:ext cx="794575" cy="846667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Prepared Data</a:t>
            </a:r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50A15384-7F3B-AB8B-D02A-2EF788E4A16C}"/>
              </a:ext>
            </a:extLst>
          </p:cNvPr>
          <p:cNvSpPr/>
          <p:nvPr/>
        </p:nvSpPr>
        <p:spPr>
          <a:xfrm>
            <a:off x="4817811" y="2895600"/>
            <a:ext cx="1210733" cy="795867"/>
          </a:xfrm>
          <a:prstGeom prst="flowChartPreparat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Learning Phase</a:t>
            </a:r>
          </a:p>
        </p:txBody>
      </p:sp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id="{E67BC2D7-2452-2A3B-92F8-58DF43F3B2DB}"/>
              </a:ext>
            </a:extLst>
          </p:cNvPr>
          <p:cNvSpPr/>
          <p:nvPr/>
        </p:nvSpPr>
        <p:spPr>
          <a:xfrm>
            <a:off x="6767696" y="2861734"/>
            <a:ext cx="990600" cy="880533"/>
          </a:xfrm>
          <a:prstGeom prst="round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>
                <a:solidFill>
                  <a:schemeClr val="bg1"/>
                </a:solidFill>
              </a:rPr>
              <a:t>Test Candidate Model</a:t>
            </a:r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21571A80-E128-A77A-5F8A-4E8D4788CDC2}"/>
              </a:ext>
            </a:extLst>
          </p:cNvPr>
          <p:cNvSpPr/>
          <p:nvPr/>
        </p:nvSpPr>
        <p:spPr>
          <a:xfrm>
            <a:off x="8500390" y="2895600"/>
            <a:ext cx="1210733" cy="795867"/>
          </a:xfrm>
          <a:prstGeom prst="flowChartPreparati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14" name="Rectangle: Rounded Corners 21">
            <a:extLst>
              <a:ext uri="{FF2B5EF4-FFF2-40B4-BE49-F238E27FC236}">
                <a16:creationId xmlns:a16="http://schemas.microsoft.com/office/drawing/2014/main" id="{31FCEDF6-037F-DDE6-125A-A9D1F8C90EC5}"/>
              </a:ext>
            </a:extLst>
          </p:cNvPr>
          <p:cNvSpPr/>
          <p:nvPr/>
        </p:nvSpPr>
        <p:spPr>
          <a:xfrm>
            <a:off x="10448983" y="2853267"/>
            <a:ext cx="990600" cy="88053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Chosen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36F212-3D89-3D93-CAEA-CB66577E8B63}"/>
              </a:ext>
            </a:extLst>
          </p:cNvPr>
          <p:cNvSpPr/>
          <p:nvPr/>
        </p:nvSpPr>
        <p:spPr>
          <a:xfrm>
            <a:off x="1227893" y="4892733"/>
            <a:ext cx="1608667" cy="86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Data Processing Modules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8402D-5373-08F4-EA67-30CDC29DFC43}"/>
              </a:ext>
            </a:extLst>
          </p:cNvPr>
          <p:cNvSpPr/>
          <p:nvPr/>
        </p:nvSpPr>
        <p:spPr>
          <a:xfrm>
            <a:off x="4336532" y="4901200"/>
            <a:ext cx="1608667" cy="86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ML Algorithms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D3583A-21B0-B731-EE7B-B1A1C8F9D68B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1215666" y="2743200"/>
            <a:ext cx="524932" cy="541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861035-90F0-37F0-E2CB-0260DFCCA0D8}"/>
              </a:ext>
            </a:extLst>
          </p:cNvPr>
          <p:cNvCxnSpPr>
            <a:cxnSpLocks/>
            <a:stCxn id="30" idx="4"/>
            <a:endCxn id="9" idx="1"/>
          </p:cNvCxnSpPr>
          <p:nvPr/>
        </p:nvCxnSpPr>
        <p:spPr>
          <a:xfrm flipV="1">
            <a:off x="1215925" y="3285067"/>
            <a:ext cx="524672" cy="651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37CD74-AA5A-137E-D276-6C02652C6AC1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>
            <a:off x="3090431" y="3285067"/>
            <a:ext cx="416160" cy="8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BCD3AD-2839-55E8-9319-09C3C755067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028544" y="3293533"/>
            <a:ext cx="739152" cy="8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815310-DD05-D3F3-A411-587E3BF9932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758296" y="3293533"/>
            <a:ext cx="742093" cy="8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B4A33F-4635-EB26-9009-5B157EB642B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9711123" y="3293533"/>
            <a:ext cx="7378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Arrow: Curved Right 54">
            <a:extLst>
              <a:ext uri="{FF2B5EF4-FFF2-40B4-BE49-F238E27FC236}">
                <a16:creationId xmlns:a16="http://schemas.microsoft.com/office/drawing/2014/main" id="{894CC468-5087-5E38-F7C4-6EBBF7984CC9}"/>
              </a:ext>
            </a:extLst>
          </p:cNvPr>
          <p:cNvSpPr/>
          <p:nvPr/>
        </p:nvSpPr>
        <p:spPr>
          <a:xfrm rot="5400000">
            <a:off x="2762995" y="1612033"/>
            <a:ext cx="609599" cy="1822075"/>
          </a:xfrm>
          <a:prstGeom prst="curvedRight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Arrow: Curved Right 55">
            <a:extLst>
              <a:ext uri="{FF2B5EF4-FFF2-40B4-BE49-F238E27FC236}">
                <a16:creationId xmlns:a16="http://schemas.microsoft.com/office/drawing/2014/main" id="{0B73C934-1BBC-1AFD-EF3E-705B8DE8F4C5}"/>
              </a:ext>
            </a:extLst>
          </p:cNvPr>
          <p:cNvSpPr/>
          <p:nvPr/>
        </p:nvSpPr>
        <p:spPr>
          <a:xfrm rot="5400000">
            <a:off x="6005821" y="1466993"/>
            <a:ext cx="609600" cy="2095217"/>
          </a:xfrm>
          <a:prstGeom prst="curvedRight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5" name="Arrow: Curved Right 56">
            <a:extLst>
              <a:ext uri="{FF2B5EF4-FFF2-40B4-BE49-F238E27FC236}">
                <a16:creationId xmlns:a16="http://schemas.microsoft.com/office/drawing/2014/main" id="{C30139B3-55A1-5FE2-9C29-83D34874ECDB}"/>
              </a:ext>
            </a:extLst>
          </p:cNvPr>
          <p:cNvSpPr/>
          <p:nvPr/>
        </p:nvSpPr>
        <p:spPr>
          <a:xfrm rot="16200000">
            <a:off x="2839863" y="3145799"/>
            <a:ext cx="567263" cy="1760196"/>
          </a:xfrm>
          <a:prstGeom prst="curvedRight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Arrow: Curved Right 57">
            <a:extLst>
              <a:ext uri="{FF2B5EF4-FFF2-40B4-BE49-F238E27FC236}">
                <a16:creationId xmlns:a16="http://schemas.microsoft.com/office/drawing/2014/main" id="{933E3F54-0318-9B13-665F-FD0393D2EFF9}"/>
              </a:ext>
            </a:extLst>
          </p:cNvPr>
          <p:cNvSpPr/>
          <p:nvPr/>
        </p:nvSpPr>
        <p:spPr>
          <a:xfrm rot="16200000">
            <a:off x="6148285" y="2965254"/>
            <a:ext cx="508000" cy="2062025"/>
          </a:xfrm>
          <a:prstGeom prst="curvedRight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6AED6D-50EC-A5E5-EB23-50BC3614F71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032227" y="3691467"/>
            <a:ext cx="9396" cy="1201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E1C0F2-2177-3AED-EA09-FE5488D0255C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140865" y="3683000"/>
            <a:ext cx="5936" cy="1218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AC0355-811D-DA65-5782-ADD493432ED0}"/>
              </a:ext>
            </a:extLst>
          </p:cNvPr>
          <p:cNvCxnSpPr>
            <a:cxnSpLocks/>
            <a:stCxn id="31" idx="3"/>
            <a:endCxn id="14" idx="2"/>
          </p:cNvCxnSpPr>
          <p:nvPr/>
        </p:nvCxnSpPr>
        <p:spPr>
          <a:xfrm flipH="1" flipV="1">
            <a:off x="10944283" y="3733801"/>
            <a:ext cx="48431" cy="1209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753CF083-DCF2-8215-133C-4B9BB2F17D6D}"/>
              </a:ext>
            </a:extLst>
          </p:cNvPr>
          <p:cNvSpPr/>
          <p:nvPr/>
        </p:nvSpPr>
        <p:spPr>
          <a:xfrm>
            <a:off x="657125" y="3539067"/>
            <a:ext cx="558800" cy="795867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>
                <a:solidFill>
                  <a:schemeClr val="bg1"/>
                </a:solidFill>
              </a:rPr>
              <a:t>Raw Data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AB9104F9-E782-0636-0B85-53660A5DDE6F}"/>
              </a:ext>
            </a:extLst>
          </p:cNvPr>
          <p:cNvSpPr/>
          <p:nvPr/>
        </p:nvSpPr>
        <p:spPr>
          <a:xfrm>
            <a:off x="10080052" y="4892734"/>
            <a:ext cx="1825323" cy="880533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Applications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5A171E-CC51-5180-346A-20AFA19138B0}"/>
              </a:ext>
            </a:extLst>
          </p:cNvPr>
          <p:cNvCxnSpPr>
            <a:cxnSpLocks/>
          </p:cNvCxnSpPr>
          <p:nvPr/>
        </p:nvCxnSpPr>
        <p:spPr>
          <a:xfrm>
            <a:off x="4301165" y="3064933"/>
            <a:ext cx="677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8236CA-A0DB-B9DD-5FE6-7BF8177CF225}"/>
              </a:ext>
            </a:extLst>
          </p:cNvPr>
          <p:cNvCxnSpPr/>
          <p:nvPr/>
        </p:nvCxnSpPr>
        <p:spPr>
          <a:xfrm flipH="1">
            <a:off x="4301165" y="3539067"/>
            <a:ext cx="677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6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172835" cy="6858254"/>
            <a:chOff x="0" y="0"/>
            <a:chExt cx="6172835" cy="685825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172835" cy="6858000"/>
            </a:xfrm>
            <a:custGeom>
              <a:avLst/>
              <a:gdLst/>
              <a:ahLst/>
              <a:cxnLst/>
              <a:rect l="l" t="t" r="r" b="b"/>
              <a:pathLst>
                <a:path w="6172835" h="6858000">
                  <a:moveTo>
                    <a:pt x="6172303" y="0"/>
                  </a:moveTo>
                  <a:lnTo>
                    <a:pt x="0" y="0"/>
                  </a:lnTo>
                  <a:lnTo>
                    <a:pt x="0" y="6857996"/>
                  </a:lnTo>
                  <a:lnTo>
                    <a:pt x="2821179" y="6857996"/>
                  </a:lnTo>
                  <a:lnTo>
                    <a:pt x="6172303" y="0"/>
                  </a:lnTo>
                  <a:close/>
                </a:path>
              </a:pathLst>
            </a:custGeom>
            <a:solidFill>
              <a:srgbClr val="1136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49317" y="0"/>
              <a:ext cx="1666239" cy="3352800"/>
            </a:xfrm>
            <a:custGeom>
              <a:avLst/>
              <a:gdLst/>
              <a:ahLst/>
              <a:cxnLst/>
              <a:rect l="l" t="t" r="r" b="b"/>
              <a:pathLst>
                <a:path w="1666239" h="3352800">
                  <a:moveTo>
                    <a:pt x="1666138" y="0"/>
                  </a:moveTo>
                  <a:lnTo>
                    <a:pt x="0" y="3352800"/>
                  </a:lnTo>
                </a:path>
              </a:pathLst>
            </a:custGeom>
            <a:ln w="28956">
              <a:solidFill>
                <a:srgbClr val="1D9F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7040" y="3480054"/>
              <a:ext cx="1660525" cy="3378200"/>
            </a:xfrm>
            <a:custGeom>
              <a:avLst/>
              <a:gdLst/>
              <a:ahLst/>
              <a:cxnLst/>
              <a:rect l="l" t="t" r="r" b="b"/>
              <a:pathLst>
                <a:path w="1660525" h="3378200">
                  <a:moveTo>
                    <a:pt x="1660001" y="0"/>
                  </a:moveTo>
                  <a:lnTo>
                    <a:pt x="0" y="3377942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881" y="3166110"/>
              <a:ext cx="866140" cy="0"/>
            </a:xfrm>
            <a:custGeom>
              <a:avLst/>
              <a:gdLst/>
              <a:ahLst/>
              <a:cxnLst/>
              <a:rect l="l" t="t" r="r" b="b"/>
              <a:pathLst>
                <a:path w="866140">
                  <a:moveTo>
                    <a:pt x="86563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5420" y="2617165"/>
            <a:ext cx="370078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>
                <a:solidFill>
                  <a:srgbClr val="FFFFFF"/>
                </a:solidFill>
              </a:rPr>
              <a:t>Customer Churn</a:t>
            </a:r>
            <a:endParaRPr sz="3200" dirty="0"/>
          </a:p>
        </p:txBody>
      </p:sp>
      <p:graphicFrame>
        <p:nvGraphicFramePr>
          <p:cNvPr id="11" name="Table Placeholder 14">
            <a:extLst>
              <a:ext uri="{FF2B5EF4-FFF2-40B4-BE49-F238E27FC236}">
                <a16:creationId xmlns:a16="http://schemas.microsoft.com/office/drawing/2014/main" id="{40B554EE-8F86-15D3-421B-0C59395A1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026276"/>
              </p:ext>
            </p:extLst>
          </p:nvPr>
        </p:nvGraphicFramePr>
        <p:xfrm>
          <a:off x="6172835" y="1884100"/>
          <a:ext cx="4651488" cy="308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960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24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Scope </a:t>
                      </a:r>
                      <a:r>
                        <a:rPr lang="en-US" sz="2400" b="1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24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Objectives </a:t>
                      </a:r>
                      <a:endParaRPr lang="el-GR" sz="24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1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24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el-GR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2400" b="1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ML Process</a:t>
                      </a: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17233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400" b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Prediction </a:t>
                      </a:r>
                      <a:r>
                        <a:rPr lang="en-US" sz="2400" b="1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2400" b="1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Next Steps</a:t>
                      </a:r>
                      <a:endParaRPr lang="en-US" sz="2400" b="1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74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3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8976" y="6539483"/>
            <a:ext cx="10511155" cy="0"/>
          </a:xfrm>
          <a:custGeom>
            <a:avLst/>
            <a:gdLst/>
            <a:ahLst/>
            <a:cxnLst/>
            <a:rect l="l" t="t" r="r" b="b"/>
            <a:pathLst>
              <a:path w="10511155">
                <a:moveTo>
                  <a:pt x="1051102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189737" y="973074"/>
            <a:ext cx="866140" cy="0"/>
          </a:xfrm>
          <a:custGeom>
            <a:avLst/>
            <a:gdLst/>
            <a:ahLst/>
            <a:cxnLst/>
            <a:rect l="l" t="t" r="r" b="b"/>
            <a:pathLst>
              <a:path w="866140">
                <a:moveTo>
                  <a:pt x="86563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1136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>
            <a:spLocks/>
          </p:cNvSpPr>
          <p:nvPr/>
        </p:nvSpPr>
        <p:spPr>
          <a:xfrm>
            <a:off x="175666" y="167766"/>
            <a:ext cx="10862894" cy="752334"/>
          </a:xfrm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6830">
              <a:spcBef>
                <a:spcPts val="95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Feature Importance</a:t>
            </a:r>
            <a:endParaRPr lang="en-US" sz="2500" b="1" spc="-1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95621"/>
            <a:ext cx="7940150" cy="3378466"/>
          </a:xfrm>
          <a:prstGeom prst="rect">
            <a:avLst/>
          </a:prstGeom>
        </p:spPr>
      </p:pic>
      <p:sp>
        <p:nvSpPr>
          <p:cNvPr id="11" name="object 24"/>
          <p:cNvSpPr txBox="1"/>
          <p:nvPr/>
        </p:nvSpPr>
        <p:spPr>
          <a:xfrm>
            <a:off x="8458200" y="2590800"/>
            <a:ext cx="3276600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Age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seems to be the most influential case in correct predictions, especially when it concerns people from 45 to 55.</a:t>
            </a: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Number of products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is also a dimension that plays a significant role.</a:t>
            </a: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Similarly, some Bank products, such as existence of a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loan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tends to improve our classifier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27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8976" y="6539483"/>
            <a:ext cx="10511155" cy="0"/>
          </a:xfrm>
          <a:custGeom>
            <a:avLst/>
            <a:gdLst/>
            <a:ahLst/>
            <a:cxnLst/>
            <a:rect l="l" t="t" r="r" b="b"/>
            <a:pathLst>
              <a:path w="10511155">
                <a:moveTo>
                  <a:pt x="1051102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189737" y="973074"/>
            <a:ext cx="866140" cy="0"/>
          </a:xfrm>
          <a:custGeom>
            <a:avLst/>
            <a:gdLst/>
            <a:ahLst/>
            <a:cxnLst/>
            <a:rect l="l" t="t" r="r" b="b"/>
            <a:pathLst>
              <a:path w="866140">
                <a:moveTo>
                  <a:pt x="86563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1136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>
            <a:spLocks/>
          </p:cNvSpPr>
          <p:nvPr/>
        </p:nvSpPr>
        <p:spPr>
          <a:xfrm>
            <a:off x="175666" y="167766"/>
            <a:ext cx="10862894" cy="752334"/>
          </a:xfrm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6830">
              <a:spcBef>
                <a:spcPts val="95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Evaluation</a:t>
            </a:r>
            <a:endParaRPr lang="en-US" sz="2500" b="1" spc="-1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36097"/>
            <a:ext cx="5221224" cy="3127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136097"/>
            <a:ext cx="5221225" cy="3127366"/>
          </a:xfrm>
          <a:prstGeom prst="rect">
            <a:avLst/>
          </a:prstGeom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BCCE9C0-6C88-601F-81B6-CC9AC0373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85761"/>
              </p:ext>
            </p:extLst>
          </p:nvPr>
        </p:nvGraphicFramePr>
        <p:xfrm>
          <a:off x="3619500" y="4450062"/>
          <a:ext cx="5410200" cy="1926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861101858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3596234323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940150820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5056343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646996219"/>
                    </a:ext>
                  </a:extLst>
                </a:gridCol>
              </a:tblGrid>
              <a:tr h="371918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recision</a:t>
                      </a:r>
                      <a:endParaRPr lang="de-DE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ecall</a:t>
                      </a:r>
                      <a:endParaRPr lang="de-DE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  <a:endParaRPr lang="de-DE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upport</a:t>
                      </a:r>
                      <a:endParaRPr lang="de-DE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487919"/>
                  </a:ext>
                </a:extLst>
              </a:tr>
              <a:tr h="254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</a:t>
                      </a:r>
                      <a:endParaRPr lang="de-DE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1597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3743208"/>
                  </a:ext>
                </a:extLst>
              </a:tr>
              <a:tr h="254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</a:t>
                      </a:r>
                      <a:endParaRPr lang="de-DE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401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3854017"/>
                  </a:ext>
                </a:extLst>
              </a:tr>
              <a:tr h="254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ccuracy</a:t>
                      </a:r>
                      <a:endParaRPr lang="de-DE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1998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3537310"/>
                  </a:ext>
                </a:extLst>
              </a:tr>
              <a:tr h="254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 avg</a:t>
                      </a:r>
                      <a:endParaRPr lang="de-DE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1998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5230822"/>
                  </a:ext>
                </a:extLst>
              </a:tr>
              <a:tr h="254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Weighted avg</a:t>
                      </a:r>
                      <a:endParaRPr lang="de-DE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1998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31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5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8976" y="6539483"/>
            <a:ext cx="10511155" cy="0"/>
          </a:xfrm>
          <a:custGeom>
            <a:avLst/>
            <a:gdLst/>
            <a:ahLst/>
            <a:cxnLst/>
            <a:rect l="l" t="t" r="r" b="b"/>
            <a:pathLst>
              <a:path w="10511155">
                <a:moveTo>
                  <a:pt x="1051102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189737" y="973074"/>
            <a:ext cx="866140" cy="0"/>
          </a:xfrm>
          <a:custGeom>
            <a:avLst/>
            <a:gdLst/>
            <a:ahLst/>
            <a:cxnLst/>
            <a:rect l="l" t="t" r="r" b="b"/>
            <a:pathLst>
              <a:path w="866140">
                <a:moveTo>
                  <a:pt x="86563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1136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>
            <a:spLocks/>
          </p:cNvSpPr>
          <p:nvPr/>
        </p:nvSpPr>
        <p:spPr>
          <a:xfrm>
            <a:off x="175666" y="167766"/>
            <a:ext cx="10862894" cy="752334"/>
          </a:xfrm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6830">
              <a:spcBef>
                <a:spcPts val="95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Recommendations</a:t>
            </a:r>
            <a:endParaRPr lang="en-US" sz="2500" b="1" spc="-10" dirty="0">
              <a:solidFill>
                <a:srgbClr val="002060"/>
              </a:solidFill>
            </a:endParaRPr>
          </a:p>
        </p:txBody>
      </p:sp>
      <p:sp>
        <p:nvSpPr>
          <p:cNvPr id="10" name="object 24"/>
          <p:cNvSpPr txBox="1"/>
          <p:nvPr/>
        </p:nvSpPr>
        <p:spPr>
          <a:xfrm>
            <a:off x="1720912" y="2261441"/>
            <a:ext cx="7772401" cy="33316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Investigate and redefine if necessary loan offerings/processes in order to understand why this factor influences loyalty of customers.</a:t>
            </a:r>
          </a:p>
          <a:p>
            <a:pPr marL="12065" marR="5080">
              <a:spcBef>
                <a:spcPts val="100"/>
              </a:spcBef>
              <a:tabLst>
                <a:tab pos="185420" algn="l"/>
              </a:tabLst>
            </a:pPr>
            <a:r>
              <a:rPr lang="en-US" sz="1200" b="1" u="sng" dirty="0" smtClean="0">
                <a:solidFill>
                  <a:srgbClr val="002060"/>
                </a:solidFill>
                <a:latin typeface="Arial"/>
                <a:cs typeface="Arial"/>
              </a:rPr>
              <a:t>Potential reasons:</a:t>
            </a: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Loans with higher interests compared to competition.</a:t>
            </a: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185420" algn="l"/>
              </a:tabLst>
            </a:pPr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Focus on developing geographical areas  where churn rate is higher.</a:t>
            </a:r>
          </a:p>
          <a:p>
            <a:pPr marL="12065" marR="5080" lvl="1">
              <a:spcBef>
                <a:spcPts val="100"/>
              </a:spcBef>
              <a:tabLst>
                <a:tab pos="185420" algn="l"/>
              </a:tabLst>
            </a:pPr>
            <a:r>
              <a:rPr lang="en-US" sz="1200" b="1" u="sng" dirty="0" smtClean="0">
                <a:solidFill>
                  <a:srgbClr val="002060"/>
                </a:solidFill>
                <a:latin typeface="Arial"/>
                <a:cs typeface="Arial"/>
              </a:rPr>
              <a:t>Potential reasons:</a:t>
            </a:r>
          </a:p>
          <a:p>
            <a:pPr marL="12065" marR="5080" lvl="1">
              <a:spcBef>
                <a:spcPts val="100"/>
              </a:spcBef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Stronger presence of competitors when it comes to physical stores on those areas.</a:t>
            </a: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185420" algn="l"/>
              </a:tabLst>
            </a:pPr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Why do so many female users choose to leave the bank?</a:t>
            </a:r>
          </a:p>
          <a:p>
            <a:pPr marL="12065" marR="5080">
              <a:spcBef>
                <a:spcPts val="100"/>
              </a:spcBef>
              <a:tabLst>
                <a:tab pos="185420" algn="l"/>
              </a:tabLst>
            </a:pPr>
            <a:r>
              <a:rPr lang="en-US" sz="1200" b="1" u="sng" dirty="0" smtClean="0">
                <a:solidFill>
                  <a:srgbClr val="002060"/>
                </a:solidFill>
                <a:latin typeface="Arial"/>
                <a:cs typeface="Arial"/>
              </a:rPr>
              <a:t>Potential reasons:</a:t>
            </a:r>
            <a:endParaRPr lang="en-US" sz="12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Is it because of bank’s products or maybe even inappropriate behavior on physical stores and/or CC centers?</a:t>
            </a: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185420" algn="l"/>
              </a:tabLst>
            </a:pPr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Customers with higher balance, whose presence is also stronger in middle ages, churn more. </a:t>
            </a:r>
            <a:endParaRPr lang="en-US" sz="1200" b="1" u="sng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065" marR="5080">
              <a:spcBef>
                <a:spcPts val="100"/>
              </a:spcBef>
              <a:tabLst>
                <a:tab pos="185420" algn="l"/>
              </a:tabLst>
            </a:pPr>
            <a:r>
              <a:rPr lang="en-US" sz="1200" b="1" u="sng" dirty="0" smtClean="0">
                <a:solidFill>
                  <a:srgbClr val="002060"/>
                </a:solidFill>
                <a:latin typeface="Arial"/>
                <a:cs typeface="Arial"/>
              </a:rPr>
              <a:t>Potential reasons:</a:t>
            </a:r>
            <a:endParaRPr lang="en-US" sz="12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Are competitors offering special savings or other benefits plans above an amount threshold hence increasing turnover?</a:t>
            </a:r>
            <a:endParaRPr lang="en-US" sz="12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9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172835" cy="6858254"/>
            <a:chOff x="0" y="0"/>
            <a:chExt cx="6172835" cy="685825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172835" cy="6858000"/>
            </a:xfrm>
            <a:custGeom>
              <a:avLst/>
              <a:gdLst/>
              <a:ahLst/>
              <a:cxnLst/>
              <a:rect l="l" t="t" r="r" b="b"/>
              <a:pathLst>
                <a:path w="6172835" h="6858000">
                  <a:moveTo>
                    <a:pt x="6172303" y="0"/>
                  </a:moveTo>
                  <a:lnTo>
                    <a:pt x="0" y="0"/>
                  </a:lnTo>
                  <a:lnTo>
                    <a:pt x="0" y="6857996"/>
                  </a:lnTo>
                  <a:lnTo>
                    <a:pt x="2821179" y="6857996"/>
                  </a:lnTo>
                  <a:lnTo>
                    <a:pt x="6172303" y="0"/>
                  </a:lnTo>
                  <a:close/>
                </a:path>
              </a:pathLst>
            </a:custGeom>
            <a:solidFill>
              <a:srgbClr val="1136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49317" y="0"/>
              <a:ext cx="1666239" cy="3352800"/>
            </a:xfrm>
            <a:custGeom>
              <a:avLst/>
              <a:gdLst/>
              <a:ahLst/>
              <a:cxnLst/>
              <a:rect l="l" t="t" r="r" b="b"/>
              <a:pathLst>
                <a:path w="1666239" h="3352800">
                  <a:moveTo>
                    <a:pt x="1666138" y="0"/>
                  </a:moveTo>
                  <a:lnTo>
                    <a:pt x="0" y="3352800"/>
                  </a:lnTo>
                </a:path>
              </a:pathLst>
            </a:custGeom>
            <a:ln w="28956">
              <a:solidFill>
                <a:srgbClr val="1D9F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7040" y="3480054"/>
              <a:ext cx="1660525" cy="3378200"/>
            </a:xfrm>
            <a:custGeom>
              <a:avLst/>
              <a:gdLst/>
              <a:ahLst/>
              <a:cxnLst/>
              <a:rect l="l" t="t" r="r" b="b"/>
              <a:pathLst>
                <a:path w="1660525" h="3378200">
                  <a:moveTo>
                    <a:pt x="1660001" y="0"/>
                  </a:moveTo>
                  <a:lnTo>
                    <a:pt x="0" y="3377942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881" y="3166110"/>
              <a:ext cx="866140" cy="0"/>
            </a:xfrm>
            <a:custGeom>
              <a:avLst/>
              <a:gdLst/>
              <a:ahLst/>
              <a:cxnLst/>
              <a:rect l="l" t="t" r="r" b="b"/>
              <a:pathLst>
                <a:path w="866140">
                  <a:moveTo>
                    <a:pt x="86563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5420" y="2617165"/>
            <a:ext cx="370078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>
                <a:solidFill>
                  <a:srgbClr val="FFFFFF"/>
                </a:solidFill>
              </a:rPr>
              <a:t>Customer Churn</a:t>
            </a:r>
            <a:endParaRPr sz="3200" dirty="0"/>
          </a:p>
        </p:txBody>
      </p:sp>
      <p:graphicFrame>
        <p:nvGraphicFramePr>
          <p:cNvPr id="11" name="Table Placeholder 14">
            <a:extLst>
              <a:ext uri="{FF2B5EF4-FFF2-40B4-BE49-F238E27FC236}">
                <a16:creationId xmlns:a16="http://schemas.microsoft.com/office/drawing/2014/main" id="{40B554EE-8F86-15D3-421B-0C59395A1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789034"/>
              </p:ext>
            </p:extLst>
          </p:nvPr>
        </p:nvGraphicFramePr>
        <p:xfrm>
          <a:off x="6172835" y="1884100"/>
          <a:ext cx="4651488" cy="308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960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24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Scope </a:t>
                      </a:r>
                      <a:r>
                        <a:rPr lang="en-US" sz="2400" b="1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24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Objectives </a:t>
                      </a:r>
                      <a:endParaRPr lang="el-GR" sz="24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1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24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el-GR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2400" b="1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ML Process</a:t>
                      </a: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17233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400" b="1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2400" b="1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Prediction </a:t>
                      </a:r>
                      <a:r>
                        <a:rPr lang="en-US" sz="24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400" b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Next Steps</a:t>
                      </a:r>
                      <a:endParaRPr lang="en-US" sz="2400" b="1" kern="120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74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4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8976" y="6539483"/>
            <a:ext cx="10511155" cy="0"/>
          </a:xfrm>
          <a:custGeom>
            <a:avLst/>
            <a:gdLst/>
            <a:ahLst/>
            <a:cxnLst/>
            <a:rect l="l" t="t" r="r" b="b"/>
            <a:pathLst>
              <a:path w="10511155">
                <a:moveTo>
                  <a:pt x="1051102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189737" y="973074"/>
            <a:ext cx="866140" cy="0"/>
          </a:xfrm>
          <a:custGeom>
            <a:avLst/>
            <a:gdLst/>
            <a:ahLst/>
            <a:cxnLst/>
            <a:rect l="l" t="t" r="r" b="b"/>
            <a:pathLst>
              <a:path w="866140">
                <a:moveTo>
                  <a:pt x="86563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1136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>
            <a:spLocks/>
          </p:cNvSpPr>
          <p:nvPr/>
        </p:nvSpPr>
        <p:spPr>
          <a:xfrm>
            <a:off x="175666" y="167766"/>
            <a:ext cx="10862894" cy="752334"/>
          </a:xfrm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6830">
              <a:spcBef>
                <a:spcPts val="95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Next Steps</a:t>
            </a:r>
            <a:endParaRPr lang="en-US" sz="2500" b="1" spc="-10" dirty="0">
              <a:solidFill>
                <a:srgbClr val="002060"/>
              </a:solidFill>
            </a:endParaRPr>
          </a:p>
        </p:txBody>
      </p:sp>
      <p:grpSp>
        <p:nvGrpSpPr>
          <p:cNvPr id="21" name="Google Shape;2062;p44">
            <a:extLst>
              <a:ext uri="{FF2B5EF4-FFF2-40B4-BE49-F238E27FC236}">
                <a16:creationId xmlns:a16="http://schemas.microsoft.com/office/drawing/2014/main" id="{F431E384-07B9-48D8-BA27-D4EF67AA485B}"/>
              </a:ext>
            </a:extLst>
          </p:cNvPr>
          <p:cNvGrpSpPr/>
          <p:nvPr/>
        </p:nvGrpSpPr>
        <p:grpSpPr>
          <a:xfrm>
            <a:off x="9525" y="973074"/>
            <a:ext cx="10217806" cy="4031283"/>
            <a:chOff x="1646325" y="1452975"/>
            <a:chExt cx="5075950" cy="3023925"/>
          </a:xfrm>
        </p:grpSpPr>
        <p:sp>
          <p:nvSpPr>
            <p:cNvPr id="22" name="Google Shape;2063;p44">
              <a:extLst>
                <a:ext uri="{FF2B5EF4-FFF2-40B4-BE49-F238E27FC236}">
                  <a16:creationId xmlns:a16="http://schemas.microsoft.com/office/drawing/2014/main" id="{2D0E236E-DF21-44F1-893A-2775A26AB31C}"/>
                </a:ext>
              </a:extLst>
            </p:cNvPr>
            <p:cNvSpPr/>
            <p:nvPr/>
          </p:nvSpPr>
          <p:spPr>
            <a:xfrm>
              <a:off x="1646325" y="1800625"/>
              <a:ext cx="5075950" cy="2676275"/>
            </a:xfrm>
            <a:custGeom>
              <a:avLst/>
              <a:gdLst/>
              <a:ahLst/>
              <a:cxnLst/>
              <a:rect l="l" t="t" r="r" b="b"/>
              <a:pathLst>
                <a:path w="203038" h="107051" extrusionOk="0">
                  <a:moveTo>
                    <a:pt x="113594" y="0"/>
                  </a:moveTo>
                  <a:cubicBezTo>
                    <a:pt x="110685" y="0"/>
                    <a:pt x="108776" y="97"/>
                    <a:pt x="108776" y="97"/>
                  </a:cubicBezTo>
                  <a:cubicBezTo>
                    <a:pt x="108776" y="97"/>
                    <a:pt x="135125" y="752"/>
                    <a:pt x="136541" y="7598"/>
                  </a:cubicBezTo>
                  <a:cubicBezTo>
                    <a:pt x="137934" y="14420"/>
                    <a:pt x="83951" y="12836"/>
                    <a:pt x="87333" y="25088"/>
                  </a:cubicBezTo>
                  <a:cubicBezTo>
                    <a:pt x="90714" y="37339"/>
                    <a:pt x="158711" y="39221"/>
                    <a:pt x="163235" y="51270"/>
                  </a:cubicBezTo>
                  <a:cubicBezTo>
                    <a:pt x="167748" y="63283"/>
                    <a:pt x="0" y="72856"/>
                    <a:pt x="0" y="72856"/>
                  </a:cubicBezTo>
                  <a:lnTo>
                    <a:pt x="0" y="107050"/>
                  </a:lnTo>
                  <a:cubicBezTo>
                    <a:pt x="65187" y="103979"/>
                    <a:pt x="203038" y="76951"/>
                    <a:pt x="192858" y="47495"/>
                  </a:cubicBezTo>
                  <a:cubicBezTo>
                    <a:pt x="186309" y="28469"/>
                    <a:pt x="102287" y="28160"/>
                    <a:pt x="101727" y="22969"/>
                  </a:cubicBezTo>
                  <a:cubicBezTo>
                    <a:pt x="101168" y="17777"/>
                    <a:pt x="143209" y="19194"/>
                    <a:pt x="142364" y="8836"/>
                  </a:cubicBezTo>
                  <a:cubicBezTo>
                    <a:pt x="141713" y="952"/>
                    <a:pt x="122727" y="0"/>
                    <a:pt x="113594" y="0"/>
                  </a:cubicBezTo>
                  <a:close/>
                </a:path>
              </a:pathLst>
            </a:custGeom>
            <a:solidFill>
              <a:srgbClr val="686A6A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3" name="Google Shape;2064;p44">
              <a:extLst>
                <a:ext uri="{FF2B5EF4-FFF2-40B4-BE49-F238E27FC236}">
                  <a16:creationId xmlns:a16="http://schemas.microsoft.com/office/drawing/2014/main" id="{AB3F1E60-E983-4796-9501-D5E3B5A91012}"/>
                </a:ext>
              </a:extLst>
            </p:cNvPr>
            <p:cNvSpPr/>
            <p:nvPr/>
          </p:nvSpPr>
          <p:spPr>
            <a:xfrm>
              <a:off x="1646325" y="2909725"/>
              <a:ext cx="5074775" cy="1567175"/>
            </a:xfrm>
            <a:custGeom>
              <a:avLst/>
              <a:gdLst/>
              <a:ahLst/>
              <a:cxnLst/>
              <a:rect l="l" t="t" r="r" b="b"/>
              <a:pathLst>
                <a:path w="202991" h="62687" extrusionOk="0">
                  <a:moveTo>
                    <a:pt x="190917" y="0"/>
                  </a:moveTo>
                  <a:cubicBezTo>
                    <a:pt x="190429" y="4334"/>
                    <a:pt x="188381" y="8596"/>
                    <a:pt x="185428" y="12204"/>
                  </a:cubicBezTo>
                  <a:cubicBezTo>
                    <a:pt x="181071" y="17514"/>
                    <a:pt x="174879" y="21598"/>
                    <a:pt x="168402" y="25039"/>
                  </a:cubicBezTo>
                  <a:cubicBezTo>
                    <a:pt x="136422" y="41993"/>
                    <a:pt x="90357" y="43994"/>
                    <a:pt x="52602" y="45518"/>
                  </a:cubicBezTo>
                  <a:cubicBezTo>
                    <a:pt x="52112" y="45537"/>
                    <a:pt x="51453" y="45547"/>
                    <a:pt x="50651" y="45547"/>
                  </a:cubicBezTo>
                  <a:cubicBezTo>
                    <a:pt x="39419" y="45547"/>
                    <a:pt x="45" y="43732"/>
                    <a:pt x="0" y="43732"/>
                  </a:cubicBezTo>
                  <a:lnTo>
                    <a:pt x="0" y="62686"/>
                  </a:lnTo>
                  <a:cubicBezTo>
                    <a:pt x="65187" y="59615"/>
                    <a:pt x="202990" y="32587"/>
                    <a:pt x="192810" y="3131"/>
                  </a:cubicBezTo>
                  <a:cubicBezTo>
                    <a:pt x="192441" y="2012"/>
                    <a:pt x="191810" y="988"/>
                    <a:pt x="190917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65;p44">
              <a:extLst>
                <a:ext uri="{FF2B5EF4-FFF2-40B4-BE49-F238E27FC236}">
                  <a16:creationId xmlns:a16="http://schemas.microsoft.com/office/drawing/2014/main" id="{5AF98C96-1287-4429-85B8-71F935E4595A}"/>
                </a:ext>
              </a:extLst>
            </p:cNvPr>
            <p:cNvSpPr/>
            <p:nvPr/>
          </p:nvSpPr>
          <p:spPr>
            <a:xfrm>
              <a:off x="3810275" y="2273025"/>
              <a:ext cx="1968150" cy="835850"/>
            </a:xfrm>
            <a:custGeom>
              <a:avLst/>
              <a:gdLst/>
              <a:ahLst/>
              <a:cxnLst/>
              <a:rect l="l" t="t" r="r" b="b"/>
              <a:pathLst>
                <a:path w="78726" h="33434" extrusionOk="0">
                  <a:moveTo>
                    <a:pt x="5359" y="1"/>
                  </a:moveTo>
                  <a:cubicBezTo>
                    <a:pt x="1918" y="1584"/>
                    <a:pt x="1" y="3561"/>
                    <a:pt x="727" y="6192"/>
                  </a:cubicBezTo>
                  <a:cubicBezTo>
                    <a:pt x="4109" y="18443"/>
                    <a:pt x="72105" y="20325"/>
                    <a:pt x="76630" y="32362"/>
                  </a:cubicBezTo>
                  <a:cubicBezTo>
                    <a:pt x="76761" y="32719"/>
                    <a:pt x="76784" y="33088"/>
                    <a:pt x="76701" y="33433"/>
                  </a:cubicBezTo>
                  <a:cubicBezTo>
                    <a:pt x="78725" y="30040"/>
                    <a:pt x="72486" y="24337"/>
                    <a:pt x="56484" y="19586"/>
                  </a:cubicBezTo>
                  <a:cubicBezTo>
                    <a:pt x="40458" y="14860"/>
                    <a:pt x="10347" y="12526"/>
                    <a:pt x="5252" y="6823"/>
                  </a:cubicBezTo>
                  <a:cubicBezTo>
                    <a:pt x="2656" y="3930"/>
                    <a:pt x="3704" y="1608"/>
                    <a:pt x="5359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2066;p44">
              <a:extLst>
                <a:ext uri="{FF2B5EF4-FFF2-40B4-BE49-F238E27FC236}">
                  <a16:creationId xmlns:a16="http://schemas.microsoft.com/office/drawing/2014/main" id="{A5489464-EC9D-4D8D-961C-5B13A14A82EB}"/>
                </a:ext>
              </a:extLst>
            </p:cNvPr>
            <p:cNvSpPr/>
            <p:nvPr/>
          </p:nvSpPr>
          <p:spPr>
            <a:xfrm>
              <a:off x="4193375" y="2011975"/>
              <a:ext cx="1030800" cy="345325"/>
            </a:xfrm>
            <a:custGeom>
              <a:avLst/>
              <a:gdLst/>
              <a:ahLst/>
              <a:cxnLst/>
              <a:rect l="l" t="t" r="r" b="b"/>
              <a:pathLst>
                <a:path w="41232" h="13813" extrusionOk="0">
                  <a:moveTo>
                    <a:pt x="40386" y="1"/>
                  </a:moveTo>
                  <a:cubicBezTo>
                    <a:pt x="37600" y="6716"/>
                    <a:pt x="23134" y="6990"/>
                    <a:pt x="15097" y="8502"/>
                  </a:cubicBezTo>
                  <a:cubicBezTo>
                    <a:pt x="7180" y="9990"/>
                    <a:pt x="1310" y="10502"/>
                    <a:pt x="0" y="13812"/>
                  </a:cubicBezTo>
                  <a:cubicBezTo>
                    <a:pt x="3155" y="9431"/>
                    <a:pt x="41232" y="10252"/>
                    <a:pt x="40434" y="382"/>
                  </a:cubicBezTo>
                  <a:cubicBezTo>
                    <a:pt x="40410" y="239"/>
                    <a:pt x="40386" y="120"/>
                    <a:pt x="40386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2067;p44">
              <a:extLst>
                <a:ext uri="{FF2B5EF4-FFF2-40B4-BE49-F238E27FC236}">
                  <a16:creationId xmlns:a16="http://schemas.microsoft.com/office/drawing/2014/main" id="{4D445329-D6F3-445E-86B8-56DB6CDB0543}"/>
                </a:ext>
              </a:extLst>
            </p:cNvPr>
            <p:cNvSpPr/>
            <p:nvPr/>
          </p:nvSpPr>
          <p:spPr>
            <a:xfrm>
              <a:off x="2935775" y="3880975"/>
              <a:ext cx="188325" cy="35950"/>
            </a:xfrm>
            <a:custGeom>
              <a:avLst/>
              <a:gdLst/>
              <a:ahLst/>
              <a:cxnLst/>
              <a:rect l="l" t="t" r="r" b="b"/>
              <a:pathLst>
                <a:path w="7533" h="1438" extrusionOk="0">
                  <a:moveTo>
                    <a:pt x="6731" y="70"/>
                  </a:moveTo>
                  <a:cubicBezTo>
                    <a:pt x="6714" y="70"/>
                    <a:pt x="6697" y="70"/>
                    <a:pt x="6680" y="71"/>
                  </a:cubicBezTo>
                  <a:cubicBezTo>
                    <a:pt x="4632" y="143"/>
                    <a:pt x="2513" y="0"/>
                    <a:pt x="512" y="333"/>
                  </a:cubicBezTo>
                  <a:cubicBezTo>
                    <a:pt x="0" y="405"/>
                    <a:pt x="0" y="1119"/>
                    <a:pt x="512" y="1191"/>
                  </a:cubicBezTo>
                  <a:cubicBezTo>
                    <a:pt x="1491" y="1354"/>
                    <a:pt x="2501" y="1437"/>
                    <a:pt x="3510" y="1437"/>
                  </a:cubicBezTo>
                  <a:cubicBezTo>
                    <a:pt x="4638" y="1437"/>
                    <a:pt x="5766" y="1333"/>
                    <a:pt x="6846" y="1119"/>
                  </a:cubicBezTo>
                  <a:cubicBezTo>
                    <a:pt x="7532" y="991"/>
                    <a:pt x="7412" y="70"/>
                    <a:pt x="6731" y="7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2068;p44">
              <a:extLst>
                <a:ext uri="{FF2B5EF4-FFF2-40B4-BE49-F238E27FC236}">
                  <a16:creationId xmlns:a16="http://schemas.microsoft.com/office/drawing/2014/main" id="{AD67371A-811C-477C-A539-3222F1C938CE}"/>
                </a:ext>
              </a:extLst>
            </p:cNvPr>
            <p:cNvSpPr/>
            <p:nvPr/>
          </p:nvSpPr>
          <p:spPr>
            <a:xfrm>
              <a:off x="3437025" y="3853425"/>
              <a:ext cx="236950" cy="46525"/>
            </a:xfrm>
            <a:custGeom>
              <a:avLst/>
              <a:gdLst/>
              <a:ahLst/>
              <a:cxnLst/>
              <a:rect l="l" t="t" r="r" b="b"/>
              <a:pathLst>
                <a:path w="9478" h="1861" extrusionOk="0">
                  <a:moveTo>
                    <a:pt x="7414" y="1"/>
                  </a:moveTo>
                  <a:cubicBezTo>
                    <a:pt x="5232" y="1"/>
                    <a:pt x="3070" y="648"/>
                    <a:pt x="882" y="709"/>
                  </a:cubicBezTo>
                  <a:cubicBezTo>
                    <a:pt x="0" y="733"/>
                    <a:pt x="0" y="1828"/>
                    <a:pt x="882" y="1852"/>
                  </a:cubicBezTo>
                  <a:cubicBezTo>
                    <a:pt x="1093" y="1858"/>
                    <a:pt x="1305" y="1861"/>
                    <a:pt x="1518" y="1861"/>
                  </a:cubicBezTo>
                  <a:cubicBezTo>
                    <a:pt x="3879" y="1861"/>
                    <a:pt x="6306" y="1514"/>
                    <a:pt x="8633" y="1197"/>
                  </a:cubicBezTo>
                  <a:cubicBezTo>
                    <a:pt x="9478" y="1078"/>
                    <a:pt x="9156" y="126"/>
                    <a:pt x="8454" y="54"/>
                  </a:cubicBezTo>
                  <a:cubicBezTo>
                    <a:pt x="8107" y="17"/>
                    <a:pt x="7760" y="1"/>
                    <a:pt x="7414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2069;p44">
              <a:extLst>
                <a:ext uri="{FF2B5EF4-FFF2-40B4-BE49-F238E27FC236}">
                  <a16:creationId xmlns:a16="http://schemas.microsoft.com/office/drawing/2014/main" id="{CD915B71-8560-4241-8849-F66E1499A371}"/>
                </a:ext>
              </a:extLst>
            </p:cNvPr>
            <p:cNvSpPr/>
            <p:nvPr/>
          </p:nvSpPr>
          <p:spPr>
            <a:xfrm>
              <a:off x="4001375" y="3780325"/>
              <a:ext cx="201700" cy="43975"/>
            </a:xfrm>
            <a:custGeom>
              <a:avLst/>
              <a:gdLst/>
              <a:ahLst/>
              <a:cxnLst/>
              <a:rect l="l" t="t" r="r" b="b"/>
              <a:pathLst>
                <a:path w="8068" h="1759" extrusionOk="0">
                  <a:moveTo>
                    <a:pt x="7117" y="0"/>
                  </a:moveTo>
                  <a:cubicBezTo>
                    <a:pt x="7098" y="0"/>
                    <a:pt x="7080" y="1"/>
                    <a:pt x="7061" y="2"/>
                  </a:cubicBezTo>
                  <a:cubicBezTo>
                    <a:pt x="4966" y="73"/>
                    <a:pt x="2930" y="442"/>
                    <a:pt x="834" y="657"/>
                  </a:cubicBezTo>
                  <a:cubicBezTo>
                    <a:pt x="263" y="692"/>
                    <a:pt x="1" y="1490"/>
                    <a:pt x="703" y="1585"/>
                  </a:cubicBezTo>
                  <a:cubicBezTo>
                    <a:pt x="1545" y="1698"/>
                    <a:pt x="2381" y="1758"/>
                    <a:pt x="3213" y="1758"/>
                  </a:cubicBezTo>
                  <a:cubicBezTo>
                    <a:pt x="4572" y="1758"/>
                    <a:pt x="5920" y="1599"/>
                    <a:pt x="7264" y="1252"/>
                  </a:cubicBezTo>
                  <a:cubicBezTo>
                    <a:pt x="8068" y="1077"/>
                    <a:pt x="7971" y="0"/>
                    <a:pt x="7117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2070;p44">
              <a:extLst>
                <a:ext uri="{FF2B5EF4-FFF2-40B4-BE49-F238E27FC236}">
                  <a16:creationId xmlns:a16="http://schemas.microsoft.com/office/drawing/2014/main" id="{AF16FB24-248C-45F0-91A1-CCFE681451EE}"/>
                </a:ext>
              </a:extLst>
            </p:cNvPr>
            <p:cNvSpPr/>
            <p:nvPr/>
          </p:nvSpPr>
          <p:spPr>
            <a:xfrm>
              <a:off x="2425000" y="3903800"/>
              <a:ext cx="202125" cy="37850"/>
            </a:xfrm>
            <a:custGeom>
              <a:avLst/>
              <a:gdLst/>
              <a:ahLst/>
              <a:cxnLst/>
              <a:rect l="l" t="t" r="r" b="b"/>
              <a:pathLst>
                <a:path w="8085" h="1514" extrusionOk="0">
                  <a:moveTo>
                    <a:pt x="5687" y="1"/>
                  </a:moveTo>
                  <a:cubicBezTo>
                    <a:pt x="4096" y="1"/>
                    <a:pt x="2514" y="114"/>
                    <a:pt x="905" y="123"/>
                  </a:cubicBezTo>
                  <a:cubicBezTo>
                    <a:pt x="322" y="123"/>
                    <a:pt x="0" y="885"/>
                    <a:pt x="691" y="1040"/>
                  </a:cubicBezTo>
                  <a:cubicBezTo>
                    <a:pt x="2022" y="1345"/>
                    <a:pt x="3354" y="1513"/>
                    <a:pt x="4694" y="1513"/>
                  </a:cubicBezTo>
                  <a:cubicBezTo>
                    <a:pt x="5546" y="1513"/>
                    <a:pt x="6402" y="1445"/>
                    <a:pt x="7263" y="1302"/>
                  </a:cubicBezTo>
                  <a:cubicBezTo>
                    <a:pt x="8085" y="1194"/>
                    <a:pt x="8073" y="63"/>
                    <a:pt x="7168" y="40"/>
                  </a:cubicBezTo>
                  <a:cubicBezTo>
                    <a:pt x="6673" y="11"/>
                    <a:pt x="6179" y="1"/>
                    <a:pt x="5687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2071;p44">
              <a:extLst>
                <a:ext uri="{FF2B5EF4-FFF2-40B4-BE49-F238E27FC236}">
                  <a16:creationId xmlns:a16="http://schemas.microsoft.com/office/drawing/2014/main" id="{3D3489A2-D044-4174-8EA0-BD6C0029F232}"/>
                </a:ext>
              </a:extLst>
            </p:cNvPr>
            <p:cNvSpPr/>
            <p:nvPr/>
          </p:nvSpPr>
          <p:spPr>
            <a:xfrm>
              <a:off x="4451425" y="3713950"/>
              <a:ext cx="203900" cy="53700"/>
            </a:xfrm>
            <a:custGeom>
              <a:avLst/>
              <a:gdLst/>
              <a:ahLst/>
              <a:cxnLst/>
              <a:rect l="l" t="t" r="r" b="b"/>
              <a:pathLst>
                <a:path w="8156" h="2148" extrusionOk="0">
                  <a:moveTo>
                    <a:pt x="7172" y="0"/>
                  </a:moveTo>
                  <a:cubicBezTo>
                    <a:pt x="7151" y="0"/>
                    <a:pt x="7130" y="1"/>
                    <a:pt x="7109" y="2"/>
                  </a:cubicBezTo>
                  <a:cubicBezTo>
                    <a:pt x="4990" y="97"/>
                    <a:pt x="2978" y="657"/>
                    <a:pt x="882" y="907"/>
                  </a:cubicBezTo>
                  <a:cubicBezTo>
                    <a:pt x="1" y="1002"/>
                    <a:pt x="263" y="2145"/>
                    <a:pt x="1096" y="2145"/>
                  </a:cubicBezTo>
                  <a:cubicBezTo>
                    <a:pt x="1277" y="2147"/>
                    <a:pt x="1457" y="2148"/>
                    <a:pt x="1638" y="2148"/>
                  </a:cubicBezTo>
                  <a:cubicBezTo>
                    <a:pt x="3579" y="2148"/>
                    <a:pt x="5527" y="2014"/>
                    <a:pt x="7335" y="1371"/>
                  </a:cubicBezTo>
                  <a:cubicBezTo>
                    <a:pt x="8117" y="1103"/>
                    <a:pt x="8155" y="0"/>
                    <a:pt x="7172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2072;p44">
              <a:extLst>
                <a:ext uri="{FF2B5EF4-FFF2-40B4-BE49-F238E27FC236}">
                  <a16:creationId xmlns:a16="http://schemas.microsoft.com/office/drawing/2014/main" id="{375AD4F6-869E-4FB5-9E62-9683DF9A4EA4}"/>
                </a:ext>
              </a:extLst>
            </p:cNvPr>
            <p:cNvSpPr/>
            <p:nvPr/>
          </p:nvSpPr>
          <p:spPr>
            <a:xfrm>
              <a:off x="1919925" y="3901275"/>
              <a:ext cx="205650" cy="42875"/>
            </a:xfrm>
            <a:custGeom>
              <a:avLst/>
              <a:gdLst/>
              <a:ahLst/>
              <a:cxnLst/>
              <a:rect l="l" t="t" r="r" b="b"/>
              <a:pathLst>
                <a:path w="8226" h="1715" extrusionOk="0">
                  <a:moveTo>
                    <a:pt x="5713" y="0"/>
                  </a:moveTo>
                  <a:cubicBezTo>
                    <a:pt x="4146" y="0"/>
                    <a:pt x="2601" y="165"/>
                    <a:pt x="1017" y="165"/>
                  </a:cubicBezTo>
                  <a:cubicBezTo>
                    <a:pt x="975" y="165"/>
                    <a:pt x="933" y="165"/>
                    <a:pt x="891" y="164"/>
                  </a:cubicBezTo>
                  <a:cubicBezTo>
                    <a:pt x="882" y="164"/>
                    <a:pt x="873" y="164"/>
                    <a:pt x="865" y="164"/>
                  </a:cubicBezTo>
                  <a:cubicBezTo>
                    <a:pt x="1" y="164"/>
                    <a:pt x="126" y="1308"/>
                    <a:pt x="939" y="1415"/>
                  </a:cubicBezTo>
                  <a:cubicBezTo>
                    <a:pt x="2139" y="1584"/>
                    <a:pt x="3346" y="1715"/>
                    <a:pt x="4544" y="1715"/>
                  </a:cubicBezTo>
                  <a:cubicBezTo>
                    <a:pt x="5450" y="1715"/>
                    <a:pt x="6350" y="1640"/>
                    <a:pt x="7237" y="1450"/>
                  </a:cubicBezTo>
                  <a:cubicBezTo>
                    <a:pt x="8059" y="1272"/>
                    <a:pt x="8226" y="141"/>
                    <a:pt x="7178" y="57"/>
                  </a:cubicBezTo>
                  <a:cubicBezTo>
                    <a:pt x="6686" y="16"/>
                    <a:pt x="6199" y="0"/>
                    <a:pt x="5713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2073;p44">
              <a:extLst>
                <a:ext uri="{FF2B5EF4-FFF2-40B4-BE49-F238E27FC236}">
                  <a16:creationId xmlns:a16="http://schemas.microsoft.com/office/drawing/2014/main" id="{05E298DA-C212-4E72-A95C-AE8946A52F1E}"/>
                </a:ext>
              </a:extLst>
            </p:cNvPr>
            <p:cNvSpPr/>
            <p:nvPr/>
          </p:nvSpPr>
          <p:spPr>
            <a:xfrm>
              <a:off x="4869250" y="3608625"/>
              <a:ext cx="205950" cy="75750"/>
            </a:xfrm>
            <a:custGeom>
              <a:avLst/>
              <a:gdLst/>
              <a:ahLst/>
              <a:cxnLst/>
              <a:rect l="l" t="t" r="r" b="b"/>
              <a:pathLst>
                <a:path w="8238" h="3030" extrusionOk="0">
                  <a:moveTo>
                    <a:pt x="7082" y="1"/>
                  </a:moveTo>
                  <a:cubicBezTo>
                    <a:pt x="7012" y="1"/>
                    <a:pt x="6939" y="8"/>
                    <a:pt x="6862" y="24"/>
                  </a:cubicBezTo>
                  <a:cubicBezTo>
                    <a:pt x="4803" y="464"/>
                    <a:pt x="2874" y="1190"/>
                    <a:pt x="850" y="1655"/>
                  </a:cubicBezTo>
                  <a:cubicBezTo>
                    <a:pt x="1" y="1850"/>
                    <a:pt x="114" y="3029"/>
                    <a:pt x="954" y="3029"/>
                  </a:cubicBezTo>
                  <a:cubicBezTo>
                    <a:pt x="986" y="3029"/>
                    <a:pt x="1018" y="3028"/>
                    <a:pt x="1052" y="3024"/>
                  </a:cubicBezTo>
                  <a:cubicBezTo>
                    <a:pt x="3338" y="2774"/>
                    <a:pt x="5553" y="2345"/>
                    <a:pt x="7505" y="1298"/>
                  </a:cubicBezTo>
                  <a:cubicBezTo>
                    <a:pt x="8238" y="915"/>
                    <a:pt x="7866" y="1"/>
                    <a:pt x="7082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2074;p44">
              <a:extLst>
                <a:ext uri="{FF2B5EF4-FFF2-40B4-BE49-F238E27FC236}">
                  <a16:creationId xmlns:a16="http://schemas.microsoft.com/office/drawing/2014/main" id="{665277B1-BC98-423F-BC2F-17EBFFF50E91}"/>
                </a:ext>
              </a:extLst>
            </p:cNvPr>
            <p:cNvSpPr/>
            <p:nvPr/>
          </p:nvSpPr>
          <p:spPr>
            <a:xfrm>
              <a:off x="5287275" y="3492725"/>
              <a:ext cx="162300" cy="61975"/>
            </a:xfrm>
            <a:custGeom>
              <a:avLst/>
              <a:gdLst/>
              <a:ahLst/>
              <a:cxnLst/>
              <a:rect l="l" t="t" r="r" b="b"/>
              <a:pathLst>
                <a:path w="6492" h="2479" extrusionOk="0">
                  <a:moveTo>
                    <a:pt x="5690" y="1"/>
                  </a:moveTo>
                  <a:cubicBezTo>
                    <a:pt x="5644" y="1"/>
                    <a:pt x="5597" y="6"/>
                    <a:pt x="5548" y="16"/>
                  </a:cubicBezTo>
                  <a:cubicBezTo>
                    <a:pt x="3810" y="445"/>
                    <a:pt x="2250" y="1207"/>
                    <a:pt x="524" y="1719"/>
                  </a:cubicBezTo>
                  <a:cubicBezTo>
                    <a:pt x="0" y="1875"/>
                    <a:pt x="154" y="2478"/>
                    <a:pt x="662" y="2478"/>
                  </a:cubicBezTo>
                  <a:cubicBezTo>
                    <a:pt x="698" y="2478"/>
                    <a:pt x="735" y="2475"/>
                    <a:pt x="774" y="2469"/>
                  </a:cubicBezTo>
                  <a:cubicBezTo>
                    <a:pt x="2619" y="2136"/>
                    <a:pt x="4322" y="1600"/>
                    <a:pt x="5977" y="885"/>
                  </a:cubicBezTo>
                  <a:cubicBezTo>
                    <a:pt x="6491" y="645"/>
                    <a:pt x="6210" y="1"/>
                    <a:pt x="5690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2075;p44">
              <a:extLst>
                <a:ext uri="{FF2B5EF4-FFF2-40B4-BE49-F238E27FC236}">
                  <a16:creationId xmlns:a16="http://schemas.microsoft.com/office/drawing/2014/main" id="{CBE8EC39-D663-4E33-BE9B-2A516F08B989}"/>
                </a:ext>
              </a:extLst>
            </p:cNvPr>
            <p:cNvSpPr/>
            <p:nvPr/>
          </p:nvSpPr>
          <p:spPr>
            <a:xfrm>
              <a:off x="5640725" y="3341025"/>
              <a:ext cx="133800" cy="75225"/>
            </a:xfrm>
            <a:custGeom>
              <a:avLst/>
              <a:gdLst/>
              <a:ahLst/>
              <a:cxnLst/>
              <a:rect l="l" t="t" r="r" b="b"/>
              <a:pathLst>
                <a:path w="5352" h="3009" extrusionOk="0">
                  <a:moveTo>
                    <a:pt x="4748" y="0"/>
                  </a:moveTo>
                  <a:cubicBezTo>
                    <a:pt x="4677" y="0"/>
                    <a:pt x="4603" y="18"/>
                    <a:pt x="4531" y="60"/>
                  </a:cubicBezTo>
                  <a:cubicBezTo>
                    <a:pt x="3269" y="774"/>
                    <a:pt x="1876" y="1357"/>
                    <a:pt x="566" y="2036"/>
                  </a:cubicBezTo>
                  <a:cubicBezTo>
                    <a:pt x="1" y="2324"/>
                    <a:pt x="344" y="3008"/>
                    <a:pt x="853" y="3008"/>
                  </a:cubicBezTo>
                  <a:cubicBezTo>
                    <a:pt x="955" y="3008"/>
                    <a:pt x="1064" y="2981"/>
                    <a:pt x="1173" y="2917"/>
                  </a:cubicBezTo>
                  <a:cubicBezTo>
                    <a:pt x="2542" y="2203"/>
                    <a:pt x="3900" y="1572"/>
                    <a:pt x="5067" y="643"/>
                  </a:cubicBezTo>
                  <a:cubicBezTo>
                    <a:pt x="5352" y="407"/>
                    <a:pt x="5084" y="0"/>
                    <a:pt x="4748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2076;p44">
              <a:extLst>
                <a:ext uri="{FF2B5EF4-FFF2-40B4-BE49-F238E27FC236}">
                  <a16:creationId xmlns:a16="http://schemas.microsoft.com/office/drawing/2014/main" id="{DB52E156-938F-4481-9414-A75E44071EC3}"/>
                </a:ext>
              </a:extLst>
            </p:cNvPr>
            <p:cNvSpPr/>
            <p:nvPr/>
          </p:nvSpPr>
          <p:spPr>
            <a:xfrm>
              <a:off x="5862275" y="3203925"/>
              <a:ext cx="79775" cy="80875"/>
            </a:xfrm>
            <a:custGeom>
              <a:avLst/>
              <a:gdLst/>
              <a:ahLst/>
              <a:cxnLst/>
              <a:rect l="l" t="t" r="r" b="b"/>
              <a:pathLst>
                <a:path w="3191" h="3235" extrusionOk="0">
                  <a:moveTo>
                    <a:pt x="2671" y="0"/>
                  </a:moveTo>
                  <a:cubicBezTo>
                    <a:pt x="2550" y="0"/>
                    <a:pt x="2423" y="48"/>
                    <a:pt x="2324" y="162"/>
                  </a:cubicBezTo>
                  <a:cubicBezTo>
                    <a:pt x="1622" y="960"/>
                    <a:pt x="979" y="1769"/>
                    <a:pt x="276" y="2555"/>
                  </a:cubicBezTo>
                  <a:cubicBezTo>
                    <a:pt x="0" y="2858"/>
                    <a:pt x="385" y="3235"/>
                    <a:pt x="770" y="3235"/>
                  </a:cubicBezTo>
                  <a:cubicBezTo>
                    <a:pt x="900" y="3235"/>
                    <a:pt x="1029" y="3193"/>
                    <a:pt x="1134" y="3091"/>
                  </a:cubicBezTo>
                  <a:cubicBezTo>
                    <a:pt x="1515" y="2722"/>
                    <a:pt x="1884" y="2329"/>
                    <a:pt x="2229" y="1936"/>
                  </a:cubicBezTo>
                  <a:cubicBezTo>
                    <a:pt x="2586" y="1507"/>
                    <a:pt x="2812" y="996"/>
                    <a:pt x="3051" y="531"/>
                  </a:cubicBezTo>
                  <a:cubicBezTo>
                    <a:pt x="3191" y="243"/>
                    <a:pt x="2943" y="0"/>
                    <a:pt x="2671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2077;p44">
              <a:extLst>
                <a:ext uri="{FF2B5EF4-FFF2-40B4-BE49-F238E27FC236}">
                  <a16:creationId xmlns:a16="http://schemas.microsoft.com/office/drawing/2014/main" id="{033E94FE-81A2-48AF-A42B-A34FBC274A96}"/>
                </a:ext>
              </a:extLst>
            </p:cNvPr>
            <p:cNvSpPr/>
            <p:nvPr/>
          </p:nvSpPr>
          <p:spPr>
            <a:xfrm>
              <a:off x="5977275" y="3025075"/>
              <a:ext cx="51700" cy="96600"/>
            </a:xfrm>
            <a:custGeom>
              <a:avLst/>
              <a:gdLst/>
              <a:ahLst/>
              <a:cxnLst/>
              <a:rect l="l" t="t" r="r" b="b"/>
              <a:pathLst>
                <a:path w="2068" h="3864" extrusionOk="0">
                  <a:moveTo>
                    <a:pt x="1571" y="0"/>
                  </a:moveTo>
                  <a:cubicBezTo>
                    <a:pt x="1403" y="0"/>
                    <a:pt x="1234" y="79"/>
                    <a:pt x="1153" y="256"/>
                  </a:cubicBezTo>
                  <a:cubicBezTo>
                    <a:pt x="725" y="1220"/>
                    <a:pt x="403" y="2149"/>
                    <a:pt x="129" y="3125"/>
                  </a:cubicBezTo>
                  <a:cubicBezTo>
                    <a:pt x="1" y="3576"/>
                    <a:pt x="461" y="3863"/>
                    <a:pt x="880" y="3863"/>
                  </a:cubicBezTo>
                  <a:cubicBezTo>
                    <a:pt x="1158" y="3863"/>
                    <a:pt x="1418" y="3736"/>
                    <a:pt x="1475" y="3447"/>
                  </a:cubicBezTo>
                  <a:cubicBezTo>
                    <a:pt x="1641" y="2446"/>
                    <a:pt x="1820" y="1446"/>
                    <a:pt x="2011" y="470"/>
                  </a:cubicBezTo>
                  <a:cubicBezTo>
                    <a:pt x="2068" y="177"/>
                    <a:pt x="1821" y="0"/>
                    <a:pt x="1571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2078;p44">
              <a:extLst>
                <a:ext uri="{FF2B5EF4-FFF2-40B4-BE49-F238E27FC236}">
                  <a16:creationId xmlns:a16="http://schemas.microsoft.com/office/drawing/2014/main" id="{E56AB09C-A678-4683-B5A2-EAB317CE63C9}"/>
                </a:ext>
              </a:extLst>
            </p:cNvPr>
            <p:cNvSpPr/>
            <p:nvPr/>
          </p:nvSpPr>
          <p:spPr>
            <a:xfrm>
              <a:off x="5944300" y="2874950"/>
              <a:ext cx="68350" cy="65525"/>
            </a:xfrm>
            <a:custGeom>
              <a:avLst/>
              <a:gdLst/>
              <a:ahLst/>
              <a:cxnLst/>
              <a:rect l="l" t="t" r="r" b="b"/>
              <a:pathLst>
                <a:path w="2734" h="2621" extrusionOk="0">
                  <a:moveTo>
                    <a:pt x="566" y="1"/>
                  </a:moveTo>
                  <a:cubicBezTo>
                    <a:pt x="264" y="1"/>
                    <a:pt x="0" y="257"/>
                    <a:pt x="163" y="558"/>
                  </a:cubicBezTo>
                  <a:cubicBezTo>
                    <a:pt x="484" y="1236"/>
                    <a:pt x="948" y="1820"/>
                    <a:pt x="1425" y="2403"/>
                  </a:cubicBezTo>
                  <a:cubicBezTo>
                    <a:pt x="1550" y="2557"/>
                    <a:pt x="1729" y="2620"/>
                    <a:pt x="1907" y="2620"/>
                  </a:cubicBezTo>
                  <a:cubicBezTo>
                    <a:pt x="2324" y="2620"/>
                    <a:pt x="2733" y="2273"/>
                    <a:pt x="2425" y="1915"/>
                  </a:cubicBezTo>
                  <a:cubicBezTo>
                    <a:pt x="1937" y="1355"/>
                    <a:pt x="1472" y="748"/>
                    <a:pt x="972" y="189"/>
                  </a:cubicBezTo>
                  <a:cubicBezTo>
                    <a:pt x="855" y="56"/>
                    <a:pt x="707" y="1"/>
                    <a:pt x="566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2079;p44">
              <a:extLst>
                <a:ext uri="{FF2B5EF4-FFF2-40B4-BE49-F238E27FC236}">
                  <a16:creationId xmlns:a16="http://schemas.microsoft.com/office/drawing/2014/main" id="{9EA34A5C-2A37-4201-9CE6-38347E3C8111}"/>
                </a:ext>
              </a:extLst>
            </p:cNvPr>
            <p:cNvSpPr/>
            <p:nvPr/>
          </p:nvSpPr>
          <p:spPr>
            <a:xfrm>
              <a:off x="5760700" y="2770725"/>
              <a:ext cx="106550" cy="46100"/>
            </a:xfrm>
            <a:custGeom>
              <a:avLst/>
              <a:gdLst/>
              <a:ahLst/>
              <a:cxnLst/>
              <a:rect l="l" t="t" r="r" b="b"/>
              <a:pathLst>
                <a:path w="4262" h="1844" extrusionOk="0">
                  <a:moveTo>
                    <a:pt x="504" y="1"/>
                  </a:moveTo>
                  <a:cubicBezTo>
                    <a:pt x="170" y="1"/>
                    <a:pt x="0" y="459"/>
                    <a:pt x="339" y="607"/>
                  </a:cubicBezTo>
                  <a:cubicBezTo>
                    <a:pt x="1387" y="1071"/>
                    <a:pt x="2411" y="1488"/>
                    <a:pt x="3518" y="1821"/>
                  </a:cubicBezTo>
                  <a:cubicBezTo>
                    <a:pt x="3572" y="1836"/>
                    <a:pt x="3623" y="1843"/>
                    <a:pt x="3671" y="1843"/>
                  </a:cubicBezTo>
                  <a:cubicBezTo>
                    <a:pt x="4116" y="1843"/>
                    <a:pt x="4262" y="1246"/>
                    <a:pt x="3756" y="1095"/>
                  </a:cubicBezTo>
                  <a:cubicBezTo>
                    <a:pt x="2708" y="798"/>
                    <a:pt x="1708" y="345"/>
                    <a:pt x="637" y="24"/>
                  </a:cubicBezTo>
                  <a:cubicBezTo>
                    <a:pt x="590" y="8"/>
                    <a:pt x="546" y="1"/>
                    <a:pt x="504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2080;p44">
              <a:extLst>
                <a:ext uri="{FF2B5EF4-FFF2-40B4-BE49-F238E27FC236}">
                  <a16:creationId xmlns:a16="http://schemas.microsoft.com/office/drawing/2014/main" id="{65128C03-4C6D-4D72-8AAB-DCD7E8A7119F}"/>
                </a:ext>
              </a:extLst>
            </p:cNvPr>
            <p:cNvSpPr/>
            <p:nvPr/>
          </p:nvSpPr>
          <p:spPr>
            <a:xfrm>
              <a:off x="5013725" y="1895175"/>
              <a:ext cx="43200" cy="26825"/>
            </a:xfrm>
            <a:custGeom>
              <a:avLst/>
              <a:gdLst/>
              <a:ahLst/>
              <a:cxnLst/>
              <a:rect l="l" t="t" r="r" b="b"/>
              <a:pathLst>
                <a:path w="1728" h="1073" extrusionOk="0">
                  <a:moveTo>
                    <a:pt x="519" y="0"/>
                  </a:moveTo>
                  <a:cubicBezTo>
                    <a:pt x="190" y="0"/>
                    <a:pt x="1" y="451"/>
                    <a:pt x="333" y="601"/>
                  </a:cubicBezTo>
                  <a:cubicBezTo>
                    <a:pt x="607" y="696"/>
                    <a:pt x="845" y="863"/>
                    <a:pt x="1083" y="994"/>
                  </a:cubicBezTo>
                  <a:cubicBezTo>
                    <a:pt x="1154" y="1049"/>
                    <a:pt x="1234" y="1073"/>
                    <a:pt x="1311" y="1073"/>
                  </a:cubicBezTo>
                  <a:cubicBezTo>
                    <a:pt x="1532" y="1073"/>
                    <a:pt x="1728" y="876"/>
                    <a:pt x="1595" y="672"/>
                  </a:cubicBezTo>
                  <a:cubicBezTo>
                    <a:pt x="1476" y="506"/>
                    <a:pt x="1357" y="387"/>
                    <a:pt x="1167" y="279"/>
                  </a:cubicBezTo>
                  <a:cubicBezTo>
                    <a:pt x="1012" y="184"/>
                    <a:pt x="821" y="89"/>
                    <a:pt x="631" y="18"/>
                  </a:cubicBezTo>
                  <a:cubicBezTo>
                    <a:pt x="592" y="6"/>
                    <a:pt x="555" y="0"/>
                    <a:pt x="519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2081;p44">
              <a:extLst>
                <a:ext uri="{FF2B5EF4-FFF2-40B4-BE49-F238E27FC236}">
                  <a16:creationId xmlns:a16="http://schemas.microsoft.com/office/drawing/2014/main" id="{977162A4-495D-4E31-A274-7C2E99E753A9}"/>
                </a:ext>
              </a:extLst>
            </p:cNvPr>
            <p:cNvSpPr/>
            <p:nvPr/>
          </p:nvSpPr>
          <p:spPr>
            <a:xfrm>
              <a:off x="5089025" y="1943650"/>
              <a:ext cx="36825" cy="35675"/>
            </a:xfrm>
            <a:custGeom>
              <a:avLst/>
              <a:gdLst/>
              <a:ahLst/>
              <a:cxnLst/>
              <a:rect l="l" t="t" r="r" b="b"/>
              <a:pathLst>
                <a:path w="1473" h="1427" extrusionOk="0">
                  <a:moveTo>
                    <a:pt x="404" y="0"/>
                  </a:moveTo>
                  <a:cubicBezTo>
                    <a:pt x="377" y="0"/>
                    <a:pt x="349" y="3"/>
                    <a:pt x="322" y="7"/>
                  </a:cubicBezTo>
                  <a:cubicBezTo>
                    <a:pt x="95" y="55"/>
                    <a:pt x="0" y="245"/>
                    <a:pt x="48" y="436"/>
                  </a:cubicBezTo>
                  <a:cubicBezTo>
                    <a:pt x="95" y="615"/>
                    <a:pt x="167" y="805"/>
                    <a:pt x="274" y="996"/>
                  </a:cubicBezTo>
                  <a:cubicBezTo>
                    <a:pt x="393" y="1174"/>
                    <a:pt x="631" y="1293"/>
                    <a:pt x="834" y="1388"/>
                  </a:cubicBezTo>
                  <a:cubicBezTo>
                    <a:pt x="887" y="1415"/>
                    <a:pt x="943" y="1427"/>
                    <a:pt x="999" y="1427"/>
                  </a:cubicBezTo>
                  <a:cubicBezTo>
                    <a:pt x="1244" y="1427"/>
                    <a:pt x="1473" y="1199"/>
                    <a:pt x="1298" y="996"/>
                  </a:cubicBezTo>
                  <a:cubicBezTo>
                    <a:pt x="1191" y="877"/>
                    <a:pt x="1143" y="734"/>
                    <a:pt x="1024" y="615"/>
                  </a:cubicBezTo>
                  <a:cubicBezTo>
                    <a:pt x="929" y="507"/>
                    <a:pt x="857" y="388"/>
                    <a:pt x="810" y="245"/>
                  </a:cubicBezTo>
                  <a:cubicBezTo>
                    <a:pt x="748" y="100"/>
                    <a:pt x="586" y="0"/>
                    <a:pt x="404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2082;p44">
              <a:extLst>
                <a:ext uri="{FF2B5EF4-FFF2-40B4-BE49-F238E27FC236}">
                  <a16:creationId xmlns:a16="http://schemas.microsoft.com/office/drawing/2014/main" id="{958B8EC2-9686-42A5-9543-FF919ADEC783}"/>
                </a:ext>
              </a:extLst>
            </p:cNvPr>
            <p:cNvSpPr/>
            <p:nvPr/>
          </p:nvSpPr>
          <p:spPr>
            <a:xfrm>
              <a:off x="5108075" y="2029700"/>
              <a:ext cx="21750" cy="30825"/>
            </a:xfrm>
            <a:custGeom>
              <a:avLst/>
              <a:gdLst/>
              <a:ahLst/>
              <a:cxnLst/>
              <a:rect l="l" t="t" r="r" b="b"/>
              <a:pathLst>
                <a:path w="870" h="1233" extrusionOk="0">
                  <a:moveTo>
                    <a:pt x="444" y="0"/>
                  </a:moveTo>
                  <a:cubicBezTo>
                    <a:pt x="289" y="0"/>
                    <a:pt x="131" y="78"/>
                    <a:pt x="95" y="232"/>
                  </a:cubicBezTo>
                  <a:cubicBezTo>
                    <a:pt x="72" y="316"/>
                    <a:pt x="0" y="482"/>
                    <a:pt x="24" y="602"/>
                  </a:cubicBezTo>
                  <a:cubicBezTo>
                    <a:pt x="48" y="744"/>
                    <a:pt x="72" y="875"/>
                    <a:pt x="95" y="1018"/>
                  </a:cubicBezTo>
                  <a:cubicBezTo>
                    <a:pt x="119" y="1161"/>
                    <a:pt x="277" y="1233"/>
                    <a:pt x="435" y="1233"/>
                  </a:cubicBezTo>
                  <a:cubicBezTo>
                    <a:pt x="593" y="1233"/>
                    <a:pt x="750" y="1161"/>
                    <a:pt x="774" y="1018"/>
                  </a:cubicBezTo>
                  <a:cubicBezTo>
                    <a:pt x="798" y="899"/>
                    <a:pt x="846" y="768"/>
                    <a:pt x="869" y="649"/>
                  </a:cubicBezTo>
                  <a:cubicBezTo>
                    <a:pt x="869" y="506"/>
                    <a:pt x="822" y="340"/>
                    <a:pt x="774" y="232"/>
                  </a:cubicBezTo>
                  <a:cubicBezTo>
                    <a:pt x="750" y="78"/>
                    <a:pt x="598" y="0"/>
                    <a:pt x="444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2083;p44">
              <a:extLst>
                <a:ext uri="{FF2B5EF4-FFF2-40B4-BE49-F238E27FC236}">
                  <a16:creationId xmlns:a16="http://schemas.microsoft.com/office/drawing/2014/main" id="{548F1360-C038-4DCB-A077-6DB72ABF6973}"/>
                </a:ext>
              </a:extLst>
            </p:cNvPr>
            <p:cNvSpPr/>
            <p:nvPr/>
          </p:nvSpPr>
          <p:spPr>
            <a:xfrm>
              <a:off x="5004250" y="2089600"/>
              <a:ext cx="62100" cy="32625"/>
            </a:xfrm>
            <a:custGeom>
              <a:avLst/>
              <a:gdLst/>
              <a:ahLst/>
              <a:cxnLst/>
              <a:rect l="l" t="t" r="r" b="b"/>
              <a:pathLst>
                <a:path w="2484" h="1305" extrusionOk="0">
                  <a:moveTo>
                    <a:pt x="1856" y="1"/>
                  </a:moveTo>
                  <a:cubicBezTo>
                    <a:pt x="1761" y="1"/>
                    <a:pt x="1661" y="27"/>
                    <a:pt x="1570" y="87"/>
                  </a:cubicBezTo>
                  <a:cubicBezTo>
                    <a:pt x="1415" y="206"/>
                    <a:pt x="1200" y="301"/>
                    <a:pt x="1010" y="396"/>
                  </a:cubicBezTo>
                  <a:cubicBezTo>
                    <a:pt x="784" y="492"/>
                    <a:pt x="546" y="575"/>
                    <a:pt x="319" y="694"/>
                  </a:cubicBezTo>
                  <a:cubicBezTo>
                    <a:pt x="1" y="831"/>
                    <a:pt x="95" y="1304"/>
                    <a:pt x="468" y="1304"/>
                  </a:cubicBezTo>
                  <a:cubicBezTo>
                    <a:pt x="486" y="1304"/>
                    <a:pt x="503" y="1303"/>
                    <a:pt x="522" y="1301"/>
                  </a:cubicBezTo>
                  <a:cubicBezTo>
                    <a:pt x="855" y="1277"/>
                    <a:pt x="1105" y="1230"/>
                    <a:pt x="1415" y="1087"/>
                  </a:cubicBezTo>
                  <a:cubicBezTo>
                    <a:pt x="1689" y="956"/>
                    <a:pt x="1951" y="765"/>
                    <a:pt x="2177" y="575"/>
                  </a:cubicBezTo>
                  <a:cubicBezTo>
                    <a:pt x="2483" y="324"/>
                    <a:pt x="2196" y="1"/>
                    <a:pt x="1856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2084;p44">
              <a:extLst>
                <a:ext uri="{FF2B5EF4-FFF2-40B4-BE49-F238E27FC236}">
                  <a16:creationId xmlns:a16="http://schemas.microsoft.com/office/drawing/2014/main" id="{825AF061-B64B-48D3-8A3B-890D4D1E8284}"/>
                </a:ext>
              </a:extLst>
            </p:cNvPr>
            <p:cNvSpPr/>
            <p:nvPr/>
          </p:nvSpPr>
          <p:spPr>
            <a:xfrm>
              <a:off x="4802575" y="2141775"/>
              <a:ext cx="65025" cy="26900"/>
            </a:xfrm>
            <a:custGeom>
              <a:avLst/>
              <a:gdLst/>
              <a:ahLst/>
              <a:cxnLst/>
              <a:rect l="l" t="t" r="r" b="b"/>
              <a:pathLst>
                <a:path w="2601" h="1076" extrusionOk="0">
                  <a:moveTo>
                    <a:pt x="1978" y="1"/>
                  </a:moveTo>
                  <a:cubicBezTo>
                    <a:pt x="1918" y="1"/>
                    <a:pt x="1854" y="15"/>
                    <a:pt x="1790" y="48"/>
                  </a:cubicBezTo>
                  <a:cubicBezTo>
                    <a:pt x="1326" y="286"/>
                    <a:pt x="862" y="476"/>
                    <a:pt x="350" y="583"/>
                  </a:cubicBezTo>
                  <a:cubicBezTo>
                    <a:pt x="0" y="696"/>
                    <a:pt x="120" y="1075"/>
                    <a:pt x="457" y="1075"/>
                  </a:cubicBezTo>
                  <a:cubicBezTo>
                    <a:pt x="476" y="1075"/>
                    <a:pt x="496" y="1074"/>
                    <a:pt x="516" y="1072"/>
                  </a:cubicBezTo>
                  <a:cubicBezTo>
                    <a:pt x="1088" y="1012"/>
                    <a:pt x="1647" y="845"/>
                    <a:pt x="2183" y="655"/>
                  </a:cubicBezTo>
                  <a:cubicBezTo>
                    <a:pt x="2601" y="502"/>
                    <a:pt x="2339" y="1"/>
                    <a:pt x="1978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2085;p44">
              <a:extLst>
                <a:ext uri="{FF2B5EF4-FFF2-40B4-BE49-F238E27FC236}">
                  <a16:creationId xmlns:a16="http://schemas.microsoft.com/office/drawing/2014/main" id="{513F1C0B-9891-4B38-B1AF-1D03768592B1}"/>
                </a:ext>
              </a:extLst>
            </p:cNvPr>
            <p:cNvSpPr/>
            <p:nvPr/>
          </p:nvSpPr>
          <p:spPr>
            <a:xfrm>
              <a:off x="4573025" y="2174950"/>
              <a:ext cx="84900" cy="27975"/>
            </a:xfrm>
            <a:custGeom>
              <a:avLst/>
              <a:gdLst/>
              <a:ahLst/>
              <a:cxnLst/>
              <a:rect l="l" t="t" r="r" b="b"/>
              <a:pathLst>
                <a:path w="3396" h="1119" extrusionOk="0">
                  <a:moveTo>
                    <a:pt x="2814" y="0"/>
                  </a:moveTo>
                  <a:cubicBezTo>
                    <a:pt x="2788" y="0"/>
                    <a:pt x="2761" y="2"/>
                    <a:pt x="2733" y="6"/>
                  </a:cubicBezTo>
                  <a:cubicBezTo>
                    <a:pt x="1912" y="102"/>
                    <a:pt x="1173" y="245"/>
                    <a:pt x="400" y="518"/>
                  </a:cubicBezTo>
                  <a:cubicBezTo>
                    <a:pt x="1" y="648"/>
                    <a:pt x="100" y="1118"/>
                    <a:pt x="466" y="1118"/>
                  </a:cubicBezTo>
                  <a:cubicBezTo>
                    <a:pt x="504" y="1118"/>
                    <a:pt x="546" y="1113"/>
                    <a:pt x="590" y="1102"/>
                  </a:cubicBezTo>
                  <a:cubicBezTo>
                    <a:pt x="1376" y="935"/>
                    <a:pt x="2150" y="816"/>
                    <a:pt x="2936" y="638"/>
                  </a:cubicBezTo>
                  <a:cubicBezTo>
                    <a:pt x="3396" y="525"/>
                    <a:pt x="3242" y="0"/>
                    <a:pt x="2814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2086;p44">
              <a:extLst>
                <a:ext uri="{FF2B5EF4-FFF2-40B4-BE49-F238E27FC236}">
                  <a16:creationId xmlns:a16="http://schemas.microsoft.com/office/drawing/2014/main" id="{A1821513-AEAD-4610-93F8-42EA54A33625}"/>
                </a:ext>
              </a:extLst>
            </p:cNvPr>
            <p:cNvSpPr/>
            <p:nvPr/>
          </p:nvSpPr>
          <p:spPr>
            <a:xfrm>
              <a:off x="4354225" y="2211050"/>
              <a:ext cx="83975" cy="27675"/>
            </a:xfrm>
            <a:custGeom>
              <a:avLst/>
              <a:gdLst/>
              <a:ahLst/>
              <a:cxnLst/>
              <a:rect l="l" t="t" r="r" b="b"/>
              <a:pathLst>
                <a:path w="3359" h="1107" extrusionOk="0">
                  <a:moveTo>
                    <a:pt x="2892" y="1"/>
                  </a:moveTo>
                  <a:cubicBezTo>
                    <a:pt x="2875" y="1"/>
                    <a:pt x="2859" y="2"/>
                    <a:pt x="2841" y="3"/>
                  </a:cubicBezTo>
                  <a:cubicBezTo>
                    <a:pt x="1960" y="75"/>
                    <a:pt x="1139" y="265"/>
                    <a:pt x="353" y="587"/>
                  </a:cubicBezTo>
                  <a:cubicBezTo>
                    <a:pt x="0" y="719"/>
                    <a:pt x="198" y="1106"/>
                    <a:pt x="523" y="1106"/>
                  </a:cubicBezTo>
                  <a:cubicBezTo>
                    <a:pt x="549" y="1106"/>
                    <a:pt x="575" y="1104"/>
                    <a:pt x="603" y="1099"/>
                  </a:cubicBezTo>
                  <a:cubicBezTo>
                    <a:pt x="1353" y="932"/>
                    <a:pt x="2067" y="753"/>
                    <a:pt x="2841" y="682"/>
                  </a:cubicBezTo>
                  <a:cubicBezTo>
                    <a:pt x="3359" y="636"/>
                    <a:pt x="3354" y="1"/>
                    <a:pt x="2892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2087;p44">
              <a:extLst>
                <a:ext uri="{FF2B5EF4-FFF2-40B4-BE49-F238E27FC236}">
                  <a16:creationId xmlns:a16="http://schemas.microsoft.com/office/drawing/2014/main" id="{CE593181-918E-489F-91B4-37CFA5B848FD}"/>
                </a:ext>
              </a:extLst>
            </p:cNvPr>
            <p:cNvSpPr/>
            <p:nvPr/>
          </p:nvSpPr>
          <p:spPr>
            <a:xfrm>
              <a:off x="4167150" y="2260900"/>
              <a:ext cx="66275" cy="29300"/>
            </a:xfrm>
            <a:custGeom>
              <a:avLst/>
              <a:gdLst/>
              <a:ahLst/>
              <a:cxnLst/>
              <a:rect l="l" t="t" r="r" b="b"/>
              <a:pathLst>
                <a:path w="2651" h="1172" extrusionOk="0">
                  <a:moveTo>
                    <a:pt x="2171" y="1"/>
                  </a:moveTo>
                  <a:cubicBezTo>
                    <a:pt x="2144" y="1"/>
                    <a:pt x="2115" y="3"/>
                    <a:pt x="2085" y="9"/>
                  </a:cubicBezTo>
                  <a:cubicBezTo>
                    <a:pt x="1406" y="152"/>
                    <a:pt x="752" y="367"/>
                    <a:pt x="216" y="759"/>
                  </a:cubicBezTo>
                  <a:cubicBezTo>
                    <a:pt x="1" y="944"/>
                    <a:pt x="208" y="1172"/>
                    <a:pt x="445" y="1172"/>
                  </a:cubicBezTo>
                  <a:cubicBezTo>
                    <a:pt x="483" y="1172"/>
                    <a:pt x="523" y="1166"/>
                    <a:pt x="561" y="1152"/>
                  </a:cubicBezTo>
                  <a:cubicBezTo>
                    <a:pt x="1121" y="926"/>
                    <a:pt x="1656" y="688"/>
                    <a:pt x="2264" y="569"/>
                  </a:cubicBezTo>
                  <a:cubicBezTo>
                    <a:pt x="2651" y="469"/>
                    <a:pt x="2524" y="1"/>
                    <a:pt x="2171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2088;p44">
              <a:extLst>
                <a:ext uri="{FF2B5EF4-FFF2-40B4-BE49-F238E27FC236}">
                  <a16:creationId xmlns:a16="http://schemas.microsoft.com/office/drawing/2014/main" id="{67786A8F-04DF-45B3-9FB4-81C595C861D8}"/>
                </a:ext>
              </a:extLst>
            </p:cNvPr>
            <p:cNvSpPr/>
            <p:nvPr/>
          </p:nvSpPr>
          <p:spPr>
            <a:xfrm>
              <a:off x="4047525" y="2340450"/>
              <a:ext cx="29700" cy="53925"/>
            </a:xfrm>
            <a:custGeom>
              <a:avLst/>
              <a:gdLst/>
              <a:ahLst/>
              <a:cxnLst/>
              <a:rect l="l" t="t" r="r" b="b"/>
              <a:pathLst>
                <a:path w="1188" h="2157" extrusionOk="0">
                  <a:moveTo>
                    <a:pt x="537" y="1"/>
                  </a:moveTo>
                  <a:cubicBezTo>
                    <a:pt x="503" y="1"/>
                    <a:pt x="470" y="6"/>
                    <a:pt x="441" y="18"/>
                  </a:cubicBezTo>
                  <a:cubicBezTo>
                    <a:pt x="107" y="185"/>
                    <a:pt x="107" y="554"/>
                    <a:pt x="60" y="864"/>
                  </a:cubicBezTo>
                  <a:cubicBezTo>
                    <a:pt x="0" y="1280"/>
                    <a:pt x="155" y="1721"/>
                    <a:pt x="465" y="2054"/>
                  </a:cubicBezTo>
                  <a:cubicBezTo>
                    <a:pt x="529" y="2126"/>
                    <a:pt x="626" y="2157"/>
                    <a:pt x="728" y="2157"/>
                  </a:cubicBezTo>
                  <a:cubicBezTo>
                    <a:pt x="947" y="2157"/>
                    <a:pt x="1188" y="2011"/>
                    <a:pt x="1155" y="1816"/>
                  </a:cubicBezTo>
                  <a:cubicBezTo>
                    <a:pt x="1107" y="1495"/>
                    <a:pt x="1084" y="1161"/>
                    <a:pt x="1024" y="840"/>
                  </a:cubicBezTo>
                  <a:cubicBezTo>
                    <a:pt x="929" y="578"/>
                    <a:pt x="953" y="256"/>
                    <a:pt x="715" y="42"/>
                  </a:cubicBezTo>
                  <a:cubicBezTo>
                    <a:pt x="668" y="19"/>
                    <a:pt x="601" y="1"/>
                    <a:pt x="537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2089;p44">
              <a:extLst>
                <a:ext uri="{FF2B5EF4-FFF2-40B4-BE49-F238E27FC236}">
                  <a16:creationId xmlns:a16="http://schemas.microsoft.com/office/drawing/2014/main" id="{091C850C-5F4B-49C0-BF3C-2BF5C76BA2E1}"/>
                </a:ext>
              </a:extLst>
            </p:cNvPr>
            <p:cNvSpPr/>
            <p:nvPr/>
          </p:nvSpPr>
          <p:spPr>
            <a:xfrm>
              <a:off x="4110100" y="2441950"/>
              <a:ext cx="60775" cy="35400"/>
            </a:xfrm>
            <a:custGeom>
              <a:avLst/>
              <a:gdLst/>
              <a:ahLst/>
              <a:cxnLst/>
              <a:rect l="l" t="t" r="r" b="b"/>
              <a:pathLst>
                <a:path w="2431" h="1416" extrusionOk="0">
                  <a:moveTo>
                    <a:pt x="595" y="1"/>
                  </a:moveTo>
                  <a:cubicBezTo>
                    <a:pt x="285" y="1"/>
                    <a:pt x="1" y="310"/>
                    <a:pt x="283" y="602"/>
                  </a:cubicBezTo>
                  <a:cubicBezTo>
                    <a:pt x="688" y="1018"/>
                    <a:pt x="1200" y="1316"/>
                    <a:pt x="1843" y="1411"/>
                  </a:cubicBezTo>
                  <a:cubicBezTo>
                    <a:pt x="1863" y="1414"/>
                    <a:pt x="1883" y="1415"/>
                    <a:pt x="1902" y="1415"/>
                  </a:cubicBezTo>
                  <a:cubicBezTo>
                    <a:pt x="2227" y="1415"/>
                    <a:pt x="2431" y="1058"/>
                    <a:pt x="2105" y="923"/>
                  </a:cubicBezTo>
                  <a:cubicBezTo>
                    <a:pt x="1664" y="733"/>
                    <a:pt x="1236" y="506"/>
                    <a:pt x="938" y="161"/>
                  </a:cubicBezTo>
                  <a:cubicBezTo>
                    <a:pt x="841" y="48"/>
                    <a:pt x="716" y="1"/>
                    <a:pt x="595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2090;p44">
              <a:extLst>
                <a:ext uri="{FF2B5EF4-FFF2-40B4-BE49-F238E27FC236}">
                  <a16:creationId xmlns:a16="http://schemas.microsoft.com/office/drawing/2014/main" id="{4FC1287D-2FB8-4CDC-9F04-3C9CAB188018}"/>
                </a:ext>
              </a:extLst>
            </p:cNvPr>
            <p:cNvSpPr/>
            <p:nvPr/>
          </p:nvSpPr>
          <p:spPr>
            <a:xfrm>
              <a:off x="4257400" y="2487300"/>
              <a:ext cx="80650" cy="22350"/>
            </a:xfrm>
            <a:custGeom>
              <a:avLst/>
              <a:gdLst/>
              <a:ahLst/>
              <a:cxnLst/>
              <a:rect l="l" t="t" r="r" b="b"/>
              <a:pathLst>
                <a:path w="3226" h="894" extrusionOk="0">
                  <a:moveTo>
                    <a:pt x="503" y="1"/>
                  </a:moveTo>
                  <a:cubicBezTo>
                    <a:pt x="116" y="1"/>
                    <a:pt x="1" y="488"/>
                    <a:pt x="404" y="597"/>
                  </a:cubicBezTo>
                  <a:cubicBezTo>
                    <a:pt x="1094" y="780"/>
                    <a:pt x="1776" y="894"/>
                    <a:pt x="2463" y="894"/>
                  </a:cubicBezTo>
                  <a:cubicBezTo>
                    <a:pt x="2582" y="894"/>
                    <a:pt x="2701" y="890"/>
                    <a:pt x="2821" y="883"/>
                  </a:cubicBezTo>
                  <a:cubicBezTo>
                    <a:pt x="3226" y="883"/>
                    <a:pt x="3226" y="443"/>
                    <a:pt x="2821" y="395"/>
                  </a:cubicBezTo>
                  <a:cubicBezTo>
                    <a:pt x="2083" y="300"/>
                    <a:pt x="1333" y="205"/>
                    <a:pt x="618" y="14"/>
                  </a:cubicBezTo>
                  <a:cubicBezTo>
                    <a:pt x="578" y="5"/>
                    <a:pt x="539" y="1"/>
                    <a:pt x="503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2091;p44">
              <a:extLst>
                <a:ext uri="{FF2B5EF4-FFF2-40B4-BE49-F238E27FC236}">
                  <a16:creationId xmlns:a16="http://schemas.microsoft.com/office/drawing/2014/main" id="{CA5DC9E4-C064-4235-8798-B0CB56D483AA}"/>
                </a:ext>
              </a:extLst>
            </p:cNvPr>
            <p:cNvSpPr/>
            <p:nvPr/>
          </p:nvSpPr>
          <p:spPr>
            <a:xfrm>
              <a:off x="4436675" y="2515450"/>
              <a:ext cx="97225" cy="35950"/>
            </a:xfrm>
            <a:custGeom>
              <a:avLst/>
              <a:gdLst/>
              <a:ahLst/>
              <a:cxnLst/>
              <a:rect l="l" t="t" r="r" b="b"/>
              <a:pathLst>
                <a:path w="3889" h="1438" extrusionOk="0">
                  <a:moveTo>
                    <a:pt x="500" y="0"/>
                  </a:moveTo>
                  <a:cubicBezTo>
                    <a:pt x="177" y="0"/>
                    <a:pt x="0" y="402"/>
                    <a:pt x="317" y="591"/>
                  </a:cubicBezTo>
                  <a:cubicBezTo>
                    <a:pt x="1270" y="1174"/>
                    <a:pt x="2294" y="1317"/>
                    <a:pt x="3437" y="1436"/>
                  </a:cubicBezTo>
                  <a:cubicBezTo>
                    <a:pt x="3449" y="1437"/>
                    <a:pt x="3461" y="1438"/>
                    <a:pt x="3473" y="1438"/>
                  </a:cubicBezTo>
                  <a:cubicBezTo>
                    <a:pt x="3834" y="1438"/>
                    <a:pt x="3889" y="922"/>
                    <a:pt x="3520" y="853"/>
                  </a:cubicBezTo>
                  <a:cubicBezTo>
                    <a:pt x="2567" y="662"/>
                    <a:pt x="1543" y="472"/>
                    <a:pt x="710" y="55"/>
                  </a:cubicBezTo>
                  <a:cubicBezTo>
                    <a:pt x="636" y="17"/>
                    <a:pt x="565" y="0"/>
                    <a:pt x="500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2092;p44">
              <a:extLst>
                <a:ext uri="{FF2B5EF4-FFF2-40B4-BE49-F238E27FC236}">
                  <a16:creationId xmlns:a16="http://schemas.microsoft.com/office/drawing/2014/main" id="{8960B457-1B7C-4BE4-9665-A67CD45B767A}"/>
                </a:ext>
              </a:extLst>
            </p:cNvPr>
            <p:cNvSpPr/>
            <p:nvPr/>
          </p:nvSpPr>
          <p:spPr>
            <a:xfrm>
              <a:off x="4643725" y="2556975"/>
              <a:ext cx="97675" cy="21325"/>
            </a:xfrm>
            <a:custGeom>
              <a:avLst/>
              <a:gdLst/>
              <a:ahLst/>
              <a:cxnLst/>
              <a:rect l="l" t="t" r="r" b="b"/>
              <a:pathLst>
                <a:path w="3907" h="853" extrusionOk="0">
                  <a:moveTo>
                    <a:pt x="1357" y="0"/>
                  </a:moveTo>
                  <a:cubicBezTo>
                    <a:pt x="943" y="0"/>
                    <a:pt x="536" y="49"/>
                    <a:pt x="155" y="168"/>
                  </a:cubicBezTo>
                  <a:cubicBezTo>
                    <a:pt x="12" y="215"/>
                    <a:pt x="0" y="370"/>
                    <a:pt x="155" y="394"/>
                  </a:cubicBezTo>
                  <a:cubicBezTo>
                    <a:pt x="1203" y="656"/>
                    <a:pt x="2346" y="656"/>
                    <a:pt x="3418" y="847"/>
                  </a:cubicBezTo>
                  <a:cubicBezTo>
                    <a:pt x="3441" y="850"/>
                    <a:pt x="3463" y="852"/>
                    <a:pt x="3484" y="852"/>
                  </a:cubicBezTo>
                  <a:cubicBezTo>
                    <a:pt x="3803" y="852"/>
                    <a:pt x="3906" y="460"/>
                    <a:pt x="3560" y="370"/>
                  </a:cubicBezTo>
                  <a:cubicBezTo>
                    <a:pt x="2885" y="163"/>
                    <a:pt x="2110" y="0"/>
                    <a:pt x="1357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2093;p44">
              <a:extLst>
                <a:ext uri="{FF2B5EF4-FFF2-40B4-BE49-F238E27FC236}">
                  <a16:creationId xmlns:a16="http://schemas.microsoft.com/office/drawing/2014/main" id="{2A567330-B88D-43B7-A3B7-B7D9B9855E75}"/>
                </a:ext>
              </a:extLst>
            </p:cNvPr>
            <p:cNvSpPr/>
            <p:nvPr/>
          </p:nvSpPr>
          <p:spPr>
            <a:xfrm>
              <a:off x="4876700" y="2592225"/>
              <a:ext cx="112725" cy="34825"/>
            </a:xfrm>
            <a:custGeom>
              <a:avLst/>
              <a:gdLst/>
              <a:ahLst/>
              <a:cxnLst/>
              <a:rect l="l" t="t" r="r" b="b"/>
              <a:pathLst>
                <a:path w="4509" h="1393" extrusionOk="0">
                  <a:moveTo>
                    <a:pt x="602" y="0"/>
                  </a:moveTo>
                  <a:cubicBezTo>
                    <a:pt x="159" y="0"/>
                    <a:pt x="0" y="550"/>
                    <a:pt x="480" y="639"/>
                  </a:cubicBezTo>
                  <a:cubicBezTo>
                    <a:pt x="1647" y="877"/>
                    <a:pt x="2790" y="1199"/>
                    <a:pt x="3993" y="1389"/>
                  </a:cubicBezTo>
                  <a:cubicBezTo>
                    <a:pt x="4012" y="1392"/>
                    <a:pt x="4031" y="1393"/>
                    <a:pt x="4049" y="1393"/>
                  </a:cubicBezTo>
                  <a:cubicBezTo>
                    <a:pt x="4388" y="1393"/>
                    <a:pt x="4508" y="991"/>
                    <a:pt x="4135" y="901"/>
                  </a:cubicBezTo>
                  <a:cubicBezTo>
                    <a:pt x="2992" y="591"/>
                    <a:pt x="1873" y="222"/>
                    <a:pt x="695" y="8"/>
                  </a:cubicBezTo>
                  <a:cubicBezTo>
                    <a:pt x="662" y="3"/>
                    <a:pt x="631" y="0"/>
                    <a:pt x="602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2094;p44">
              <a:extLst>
                <a:ext uri="{FF2B5EF4-FFF2-40B4-BE49-F238E27FC236}">
                  <a16:creationId xmlns:a16="http://schemas.microsoft.com/office/drawing/2014/main" id="{13E4ACC9-6FB0-4F60-BE8D-7842D3C82505}"/>
                </a:ext>
              </a:extLst>
            </p:cNvPr>
            <p:cNvSpPr/>
            <p:nvPr/>
          </p:nvSpPr>
          <p:spPr>
            <a:xfrm>
              <a:off x="5122850" y="2639150"/>
              <a:ext cx="101925" cy="31175"/>
            </a:xfrm>
            <a:custGeom>
              <a:avLst/>
              <a:gdLst/>
              <a:ahLst/>
              <a:cxnLst/>
              <a:rect l="l" t="t" r="r" b="b"/>
              <a:pathLst>
                <a:path w="4077" h="1247" extrusionOk="0">
                  <a:moveTo>
                    <a:pt x="598" y="0"/>
                  </a:moveTo>
                  <a:cubicBezTo>
                    <a:pt x="124" y="0"/>
                    <a:pt x="0" y="625"/>
                    <a:pt x="505" y="786"/>
                  </a:cubicBezTo>
                  <a:cubicBezTo>
                    <a:pt x="1392" y="1082"/>
                    <a:pt x="2233" y="1247"/>
                    <a:pt x="3176" y="1247"/>
                  </a:cubicBezTo>
                  <a:cubicBezTo>
                    <a:pt x="3296" y="1247"/>
                    <a:pt x="3417" y="1244"/>
                    <a:pt x="3541" y="1239"/>
                  </a:cubicBezTo>
                  <a:cubicBezTo>
                    <a:pt x="4076" y="1215"/>
                    <a:pt x="4076" y="584"/>
                    <a:pt x="3541" y="536"/>
                  </a:cubicBezTo>
                  <a:cubicBezTo>
                    <a:pt x="2600" y="465"/>
                    <a:pt x="1648" y="250"/>
                    <a:pt x="766" y="24"/>
                  </a:cubicBezTo>
                  <a:cubicBezTo>
                    <a:pt x="706" y="8"/>
                    <a:pt x="650" y="0"/>
                    <a:pt x="598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2095;p44">
              <a:extLst>
                <a:ext uri="{FF2B5EF4-FFF2-40B4-BE49-F238E27FC236}">
                  <a16:creationId xmlns:a16="http://schemas.microsoft.com/office/drawing/2014/main" id="{EA572BBC-F4F6-4340-B44F-77E2E08A6DED}"/>
                </a:ext>
              </a:extLst>
            </p:cNvPr>
            <p:cNvSpPr/>
            <p:nvPr/>
          </p:nvSpPr>
          <p:spPr>
            <a:xfrm>
              <a:off x="5344500" y="2670650"/>
              <a:ext cx="102775" cy="37650"/>
            </a:xfrm>
            <a:custGeom>
              <a:avLst/>
              <a:gdLst/>
              <a:ahLst/>
              <a:cxnLst/>
              <a:rect l="l" t="t" r="r" b="b"/>
              <a:pathLst>
                <a:path w="4111" h="1506" extrusionOk="0">
                  <a:moveTo>
                    <a:pt x="627" y="0"/>
                  </a:moveTo>
                  <a:cubicBezTo>
                    <a:pt x="86" y="0"/>
                    <a:pt x="1" y="767"/>
                    <a:pt x="544" y="860"/>
                  </a:cubicBezTo>
                  <a:cubicBezTo>
                    <a:pt x="1473" y="1002"/>
                    <a:pt x="2354" y="1276"/>
                    <a:pt x="3259" y="1491"/>
                  </a:cubicBezTo>
                  <a:cubicBezTo>
                    <a:pt x="3307" y="1501"/>
                    <a:pt x="3352" y="1505"/>
                    <a:pt x="3396" y="1505"/>
                  </a:cubicBezTo>
                  <a:cubicBezTo>
                    <a:pt x="3869" y="1505"/>
                    <a:pt x="4111" y="958"/>
                    <a:pt x="3664" y="741"/>
                  </a:cubicBezTo>
                  <a:cubicBezTo>
                    <a:pt x="2723" y="300"/>
                    <a:pt x="1723" y="110"/>
                    <a:pt x="675" y="2"/>
                  </a:cubicBezTo>
                  <a:cubicBezTo>
                    <a:pt x="659" y="1"/>
                    <a:pt x="642" y="0"/>
                    <a:pt x="627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2096;p44">
              <a:extLst>
                <a:ext uri="{FF2B5EF4-FFF2-40B4-BE49-F238E27FC236}">
                  <a16:creationId xmlns:a16="http://schemas.microsoft.com/office/drawing/2014/main" id="{67D67765-F806-4CD1-B2D7-7222EF7A4365}"/>
                </a:ext>
              </a:extLst>
            </p:cNvPr>
            <p:cNvSpPr/>
            <p:nvPr/>
          </p:nvSpPr>
          <p:spPr>
            <a:xfrm>
              <a:off x="5543525" y="2705050"/>
              <a:ext cx="118875" cy="38900"/>
            </a:xfrm>
            <a:custGeom>
              <a:avLst/>
              <a:gdLst/>
              <a:ahLst/>
              <a:cxnLst/>
              <a:rect l="l" t="t" r="r" b="b"/>
              <a:pathLst>
                <a:path w="4755" h="1556" extrusionOk="0">
                  <a:moveTo>
                    <a:pt x="883" y="0"/>
                  </a:moveTo>
                  <a:cubicBezTo>
                    <a:pt x="219" y="0"/>
                    <a:pt x="1" y="844"/>
                    <a:pt x="703" y="1019"/>
                  </a:cubicBezTo>
                  <a:cubicBezTo>
                    <a:pt x="1870" y="1305"/>
                    <a:pt x="2966" y="1508"/>
                    <a:pt x="4180" y="1555"/>
                  </a:cubicBezTo>
                  <a:cubicBezTo>
                    <a:pt x="4190" y="1556"/>
                    <a:pt x="4201" y="1556"/>
                    <a:pt x="4211" y="1556"/>
                  </a:cubicBezTo>
                  <a:cubicBezTo>
                    <a:pt x="4740" y="1556"/>
                    <a:pt x="4755" y="945"/>
                    <a:pt x="4287" y="781"/>
                  </a:cubicBezTo>
                  <a:cubicBezTo>
                    <a:pt x="3216" y="460"/>
                    <a:pt x="2168" y="246"/>
                    <a:pt x="1061" y="19"/>
                  </a:cubicBezTo>
                  <a:cubicBezTo>
                    <a:pt x="998" y="6"/>
                    <a:pt x="939" y="0"/>
                    <a:pt x="883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2097;p44">
              <a:extLst>
                <a:ext uri="{FF2B5EF4-FFF2-40B4-BE49-F238E27FC236}">
                  <a16:creationId xmlns:a16="http://schemas.microsoft.com/office/drawing/2014/main" id="{91503653-4CC2-4B96-A563-2961CE052183}"/>
                </a:ext>
              </a:extLst>
            </p:cNvPr>
            <p:cNvSpPr/>
            <p:nvPr/>
          </p:nvSpPr>
          <p:spPr>
            <a:xfrm>
              <a:off x="4506800" y="1452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48A87"/>
            </a:solidFill>
            <a:ln w="745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881" tIns="121881" rIns="121881" bIns="121881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6D692A6-980F-4A3C-974F-6656EFC3181E}"/>
              </a:ext>
            </a:extLst>
          </p:cNvPr>
          <p:cNvSpPr txBox="1"/>
          <p:nvPr/>
        </p:nvSpPr>
        <p:spPr>
          <a:xfrm>
            <a:off x="2263923" y="5124306"/>
            <a:ext cx="3259443" cy="773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Consult with stakeholders and decide on campaign requirements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9E9BC8-1793-4458-BA65-DF5727F9B3CB}"/>
              </a:ext>
            </a:extLst>
          </p:cNvPr>
          <p:cNvSpPr txBox="1"/>
          <p:nvPr/>
        </p:nvSpPr>
        <p:spPr>
          <a:xfrm>
            <a:off x="8368263" y="1271681"/>
            <a:ext cx="2795481" cy="773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Automate data flow and scoring mechanism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5A759F-3ABE-4A4A-B426-1A078690169E}"/>
              </a:ext>
            </a:extLst>
          </p:cNvPr>
          <p:cNvSpPr txBox="1"/>
          <p:nvPr/>
        </p:nvSpPr>
        <p:spPr>
          <a:xfrm>
            <a:off x="6635760" y="4470865"/>
            <a:ext cx="36657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Research and include more features from additional data sources such as:</a:t>
            </a:r>
          </a:p>
          <a:p>
            <a:pPr marL="665175" lvl="1" indent="-18141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Account type (savings, payroll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5175" lvl="1" indent="-18141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Web/App banking user, # logins,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5175" lvl="1" indent="-18141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Sentiment analysis on CC inquiries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73A33CC4-B239-4AC3-A409-A0F43FF51064}"/>
              </a:ext>
            </a:extLst>
          </p:cNvPr>
          <p:cNvSpPr/>
          <p:nvPr/>
        </p:nvSpPr>
        <p:spPr>
          <a:xfrm>
            <a:off x="6141552" y="4659737"/>
            <a:ext cx="522702" cy="482893"/>
          </a:xfrm>
          <a:prstGeom prst="flowChartConnector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51E9AED4-6A6D-4B8A-93EC-06FA35F7C7F2}"/>
              </a:ext>
            </a:extLst>
          </p:cNvPr>
          <p:cNvSpPr/>
          <p:nvPr/>
        </p:nvSpPr>
        <p:spPr>
          <a:xfrm>
            <a:off x="7848410" y="1459209"/>
            <a:ext cx="522702" cy="482893"/>
          </a:xfrm>
          <a:prstGeom prst="flowChartConnector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l-GR" dirty="0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A096C458-A723-439A-A245-C3CAE78C4757}"/>
              </a:ext>
            </a:extLst>
          </p:cNvPr>
          <p:cNvSpPr/>
          <p:nvPr/>
        </p:nvSpPr>
        <p:spPr>
          <a:xfrm>
            <a:off x="3481539" y="2080272"/>
            <a:ext cx="522702" cy="482893"/>
          </a:xfrm>
          <a:prstGeom prst="flowChartConnector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36171F78-C901-413B-95C0-A91C5963D049}"/>
              </a:ext>
            </a:extLst>
          </p:cNvPr>
          <p:cNvSpPr/>
          <p:nvPr/>
        </p:nvSpPr>
        <p:spPr>
          <a:xfrm>
            <a:off x="1709736" y="5323508"/>
            <a:ext cx="522702" cy="482893"/>
          </a:xfrm>
          <a:prstGeom prst="flowChartConnector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F93FC91-85F7-4741-AB17-19C99C3C0697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971087" y="4470864"/>
            <a:ext cx="0" cy="852643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87D309-CE80-4AF5-B2D2-650EDE5D8118}"/>
              </a:ext>
            </a:extLst>
          </p:cNvPr>
          <p:cNvCxnSpPr>
            <a:cxnSpLocks/>
          </p:cNvCxnSpPr>
          <p:nvPr/>
        </p:nvCxnSpPr>
        <p:spPr>
          <a:xfrm>
            <a:off x="6391232" y="3897327"/>
            <a:ext cx="0" cy="762410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E5B47A9-FCFD-40BE-908E-900B9FACC9EA}"/>
              </a:ext>
            </a:extLst>
          </p:cNvPr>
          <p:cNvCxnSpPr>
            <a:endCxn id="62" idx="6"/>
          </p:cNvCxnSpPr>
          <p:nvPr/>
        </p:nvCxnSpPr>
        <p:spPr>
          <a:xfrm flipH="1">
            <a:off x="4004240" y="2315102"/>
            <a:ext cx="898647" cy="661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B1AC586-AB22-45C1-8B32-8EB0318B287D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939624" y="1700655"/>
            <a:ext cx="908786" cy="596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6D692A6-980F-4A3C-974F-6656EFC3181E}"/>
              </a:ext>
            </a:extLst>
          </p:cNvPr>
          <p:cNvSpPr txBox="1"/>
          <p:nvPr/>
        </p:nvSpPr>
        <p:spPr>
          <a:xfrm>
            <a:off x="2394925" y="2077824"/>
            <a:ext cx="1100736" cy="404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A/B testing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2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172835" cy="6858254"/>
            <a:chOff x="0" y="0"/>
            <a:chExt cx="6172835" cy="685825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172835" cy="6858000"/>
            </a:xfrm>
            <a:custGeom>
              <a:avLst/>
              <a:gdLst/>
              <a:ahLst/>
              <a:cxnLst/>
              <a:rect l="l" t="t" r="r" b="b"/>
              <a:pathLst>
                <a:path w="6172835" h="6858000">
                  <a:moveTo>
                    <a:pt x="6172303" y="0"/>
                  </a:moveTo>
                  <a:lnTo>
                    <a:pt x="0" y="0"/>
                  </a:lnTo>
                  <a:lnTo>
                    <a:pt x="0" y="6857996"/>
                  </a:lnTo>
                  <a:lnTo>
                    <a:pt x="2821179" y="6857996"/>
                  </a:lnTo>
                  <a:lnTo>
                    <a:pt x="6172303" y="0"/>
                  </a:lnTo>
                  <a:close/>
                </a:path>
              </a:pathLst>
            </a:custGeom>
            <a:solidFill>
              <a:srgbClr val="1136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49317" y="0"/>
              <a:ext cx="1666239" cy="3352800"/>
            </a:xfrm>
            <a:custGeom>
              <a:avLst/>
              <a:gdLst/>
              <a:ahLst/>
              <a:cxnLst/>
              <a:rect l="l" t="t" r="r" b="b"/>
              <a:pathLst>
                <a:path w="1666239" h="3352800">
                  <a:moveTo>
                    <a:pt x="1666138" y="0"/>
                  </a:moveTo>
                  <a:lnTo>
                    <a:pt x="0" y="3352800"/>
                  </a:lnTo>
                </a:path>
              </a:pathLst>
            </a:custGeom>
            <a:ln w="28956">
              <a:solidFill>
                <a:srgbClr val="1D9F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7040" y="3480054"/>
              <a:ext cx="1660525" cy="3378200"/>
            </a:xfrm>
            <a:custGeom>
              <a:avLst/>
              <a:gdLst/>
              <a:ahLst/>
              <a:cxnLst/>
              <a:rect l="l" t="t" r="r" b="b"/>
              <a:pathLst>
                <a:path w="1660525" h="3378200">
                  <a:moveTo>
                    <a:pt x="1660001" y="0"/>
                  </a:moveTo>
                  <a:lnTo>
                    <a:pt x="0" y="3377942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881" y="3166110"/>
              <a:ext cx="866140" cy="0"/>
            </a:xfrm>
            <a:custGeom>
              <a:avLst/>
              <a:gdLst/>
              <a:ahLst/>
              <a:cxnLst/>
              <a:rect l="l" t="t" r="r" b="b"/>
              <a:pathLst>
                <a:path w="866140">
                  <a:moveTo>
                    <a:pt x="86563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5420" y="2617165"/>
            <a:ext cx="370078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>
                <a:solidFill>
                  <a:srgbClr val="FFFFFF"/>
                </a:solidFill>
              </a:rPr>
              <a:t>Customer Churn</a:t>
            </a:r>
            <a:endParaRPr sz="3200" dirty="0"/>
          </a:p>
        </p:txBody>
      </p:sp>
      <p:graphicFrame>
        <p:nvGraphicFramePr>
          <p:cNvPr id="11" name="Table Placeholder 14">
            <a:extLst>
              <a:ext uri="{FF2B5EF4-FFF2-40B4-BE49-F238E27FC236}">
                <a16:creationId xmlns:a16="http://schemas.microsoft.com/office/drawing/2014/main" id="{40B554EE-8F86-15D3-421B-0C59395A1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106334"/>
              </p:ext>
            </p:extLst>
          </p:nvPr>
        </p:nvGraphicFramePr>
        <p:xfrm>
          <a:off x="6172835" y="1884100"/>
          <a:ext cx="4651488" cy="308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960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2400" b="1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Scope </a:t>
                      </a:r>
                      <a:r>
                        <a:rPr lang="en-US" sz="2400" b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2400" b="1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Objectives </a:t>
                      </a:r>
                      <a:endParaRPr lang="el-GR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1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24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el-GR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2400" b="1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ML Process</a:t>
                      </a: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17233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400" b="1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2400" b="1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Prediction </a:t>
                      </a:r>
                      <a:r>
                        <a:rPr lang="en-US" sz="24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2400" b="1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Next Steps</a:t>
                      </a:r>
                      <a:endParaRPr lang="en-US" sz="2400" b="1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74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7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8976" y="6539483"/>
            <a:ext cx="10511155" cy="0"/>
          </a:xfrm>
          <a:custGeom>
            <a:avLst/>
            <a:gdLst/>
            <a:ahLst/>
            <a:cxnLst/>
            <a:rect l="l" t="t" r="r" b="b"/>
            <a:pathLst>
              <a:path w="10511155">
                <a:moveTo>
                  <a:pt x="1051102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6"/>
          <p:cNvSpPr txBox="1"/>
          <p:nvPr/>
        </p:nvSpPr>
        <p:spPr>
          <a:xfrm>
            <a:off x="1003230" y="1931420"/>
            <a:ext cx="5144079" cy="328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marR="535305" indent="-171450">
              <a:lnSpc>
                <a:spcPct val="100000"/>
              </a:lnSpc>
              <a:spcBef>
                <a:spcPts val="100"/>
              </a:spcBef>
              <a:buClr>
                <a:srgbClr val="11366B"/>
              </a:buClr>
              <a:buFont typeface="Arial" panose="020B0604020202020204" pitchFamily="34" charset="0"/>
              <a:buChar char="•"/>
              <a:tabLst>
                <a:tab pos="248920" algn="l"/>
              </a:tabLst>
            </a:pPr>
            <a:endParaRPr lang="en-US" sz="1200" dirty="0">
              <a:latin typeface="Arial"/>
              <a:cs typeface="Arial"/>
            </a:endParaRPr>
          </a:p>
          <a:p>
            <a:pPr marL="247015" marR="535305" indent="-171450">
              <a:spcBef>
                <a:spcPts val="100"/>
              </a:spcBef>
              <a:buClr>
                <a:srgbClr val="11366B"/>
              </a:buClr>
              <a:buFont typeface="Wingdings" panose="05000000000000000000" pitchFamily="2" charset="2"/>
              <a:buChar char="§"/>
              <a:tabLst>
                <a:tab pos="248920" algn="l"/>
              </a:tabLst>
            </a:pPr>
            <a:r>
              <a:rPr lang="en-US" sz="1200" dirty="0" smtClean="0">
                <a:latin typeface="Arial"/>
                <a:cs typeface="Arial"/>
              </a:rPr>
              <a:t>Leverage customer data of last 3 months in order to understand reasons that drive customers to move away from the bank.</a:t>
            </a:r>
          </a:p>
          <a:p>
            <a:pPr marL="247015" marR="535305" indent="-171450">
              <a:lnSpc>
                <a:spcPct val="100000"/>
              </a:lnSpc>
              <a:spcBef>
                <a:spcPts val="100"/>
              </a:spcBef>
              <a:buClr>
                <a:srgbClr val="11366B"/>
              </a:buClr>
              <a:buFont typeface="Wingdings" panose="05000000000000000000" pitchFamily="2" charset="2"/>
              <a:buChar char="§"/>
              <a:tabLst>
                <a:tab pos="248920" algn="l"/>
              </a:tabLst>
            </a:pPr>
            <a:r>
              <a:rPr lang="en-US" sz="1200" dirty="0" smtClean="0">
                <a:latin typeface="Arial"/>
                <a:cs typeface="Arial"/>
              </a:rPr>
              <a:t>Identify customers that are likely to churn in the next 3 months.</a:t>
            </a:r>
            <a:endParaRPr lang="en-US" sz="1200" dirty="0">
              <a:latin typeface="Arial"/>
              <a:cs typeface="Arial"/>
            </a:endParaRPr>
          </a:p>
          <a:p>
            <a:pPr marL="247015" marR="535305" indent="-171450">
              <a:lnSpc>
                <a:spcPct val="100000"/>
              </a:lnSpc>
              <a:spcBef>
                <a:spcPts val="100"/>
              </a:spcBef>
              <a:buClr>
                <a:srgbClr val="11366B"/>
              </a:buClr>
              <a:buFont typeface="Wingdings" panose="05000000000000000000" pitchFamily="2" charset="2"/>
              <a:buChar char="§"/>
              <a:tabLst>
                <a:tab pos="248920" algn="l"/>
              </a:tabLst>
            </a:pPr>
            <a:r>
              <a:rPr lang="en-US" sz="1200" dirty="0" smtClean="0">
                <a:latin typeface="Arial"/>
                <a:cs typeface="Arial"/>
              </a:rPr>
              <a:t>Replace existing business rule process with an AI one, capable of identifying patterns in customer behavior and preferences</a:t>
            </a:r>
            <a:endParaRPr lang="en-US" sz="1200" dirty="0">
              <a:latin typeface="Arial"/>
              <a:cs typeface="Arial"/>
            </a:endParaRPr>
          </a:p>
          <a:p>
            <a:pPr marL="247015" marR="535305" lvl="4" indent="-171450">
              <a:spcBef>
                <a:spcPts val="100"/>
              </a:spcBef>
              <a:buClr>
                <a:srgbClr val="11366B"/>
              </a:buClr>
              <a:buFont typeface="Wingdings" panose="05000000000000000000" pitchFamily="2" charset="2"/>
              <a:buChar char="§"/>
              <a:tabLst>
                <a:tab pos="248920" algn="l"/>
              </a:tabLst>
            </a:pPr>
            <a:r>
              <a:rPr lang="en-US" sz="1200" dirty="0" smtClean="0">
                <a:latin typeface="Arial"/>
                <a:cs typeface="Arial"/>
              </a:rPr>
              <a:t>Process will run monthly and estimate churn likelihood by customer.</a:t>
            </a:r>
          </a:p>
          <a:p>
            <a:pPr marL="247015" marR="535305" lvl="4" indent="-171450">
              <a:spcBef>
                <a:spcPts val="100"/>
              </a:spcBef>
              <a:buClr>
                <a:srgbClr val="11366B"/>
              </a:buClr>
              <a:buFont typeface="Arial" panose="020B0604020202020204" pitchFamily="34" charset="0"/>
              <a:buChar char="•"/>
              <a:tabLst>
                <a:tab pos="248920" algn="l"/>
              </a:tabLst>
            </a:pPr>
            <a:endParaRPr lang="en-US" sz="1200" dirty="0" smtClean="0">
              <a:latin typeface="Arial"/>
              <a:cs typeface="Arial"/>
            </a:endParaRPr>
          </a:p>
          <a:p>
            <a:pPr marL="75565" marR="535305" lvl="4">
              <a:spcBef>
                <a:spcPts val="100"/>
              </a:spcBef>
              <a:buClr>
                <a:srgbClr val="11366B"/>
              </a:buClr>
              <a:tabLst>
                <a:tab pos="248920" algn="l"/>
              </a:tabLst>
            </a:pPr>
            <a:r>
              <a:rPr lang="en-US" sz="1200" b="1" u="sng" dirty="0" smtClean="0">
                <a:latin typeface="Arial"/>
                <a:cs typeface="Arial"/>
              </a:rPr>
              <a:t>Benefits</a:t>
            </a:r>
          </a:p>
          <a:p>
            <a:pPr marL="247015" marR="535305" lvl="4" indent="-171450">
              <a:spcBef>
                <a:spcPts val="100"/>
              </a:spcBef>
              <a:buClr>
                <a:srgbClr val="11366B"/>
              </a:buClr>
              <a:buFont typeface="Wingdings" panose="05000000000000000000" pitchFamily="2" charset="2"/>
              <a:buChar char="§"/>
              <a:tabLst>
                <a:tab pos="248920" algn="l"/>
              </a:tabLst>
            </a:pPr>
            <a:r>
              <a:rPr lang="en-US" sz="1200" dirty="0" smtClean="0">
                <a:latin typeface="Arial"/>
                <a:cs typeface="Arial"/>
              </a:rPr>
              <a:t>Identify pain points that affect customer experience.</a:t>
            </a:r>
          </a:p>
          <a:p>
            <a:pPr marL="247015" marR="535305" lvl="4" indent="-171450">
              <a:spcBef>
                <a:spcPts val="100"/>
              </a:spcBef>
              <a:buClr>
                <a:srgbClr val="11366B"/>
              </a:buClr>
              <a:buFont typeface="Wingdings" panose="05000000000000000000" pitchFamily="2" charset="2"/>
              <a:buChar char="§"/>
              <a:tabLst>
                <a:tab pos="248920" algn="l"/>
              </a:tabLst>
            </a:pPr>
            <a:r>
              <a:rPr lang="en-US" sz="1200" dirty="0" smtClean="0">
                <a:latin typeface="Arial"/>
                <a:cs typeface="Arial"/>
              </a:rPr>
              <a:t>Personalized and efficient targeting.</a:t>
            </a:r>
          </a:p>
          <a:p>
            <a:pPr marL="247015" marR="535305" lvl="4" indent="-171450">
              <a:spcBef>
                <a:spcPts val="100"/>
              </a:spcBef>
              <a:buClr>
                <a:srgbClr val="11366B"/>
              </a:buClr>
              <a:buFont typeface="Wingdings" panose="05000000000000000000" pitchFamily="2" charset="2"/>
              <a:buChar char="§"/>
              <a:tabLst>
                <a:tab pos="248920" algn="l"/>
              </a:tabLst>
            </a:pPr>
            <a:r>
              <a:rPr lang="en-US" sz="1200" dirty="0" smtClean="0">
                <a:latin typeface="Arial"/>
                <a:cs typeface="Arial"/>
              </a:rPr>
              <a:t>Make most of existing resources by focusing on top X% of customers with highest churn probability.</a:t>
            </a:r>
          </a:p>
          <a:p>
            <a:pPr marL="247015" marR="535305" lvl="5" indent="-171450">
              <a:spcBef>
                <a:spcPts val="100"/>
              </a:spcBef>
              <a:buClr>
                <a:srgbClr val="11366B"/>
              </a:buClr>
              <a:buFont typeface="Wingdings" panose="05000000000000000000" pitchFamily="2" charset="2"/>
              <a:buChar char="§"/>
              <a:tabLst>
                <a:tab pos="248920" algn="l"/>
              </a:tabLst>
            </a:pPr>
            <a:r>
              <a:rPr lang="en-US" sz="1200" dirty="0" smtClean="0">
                <a:latin typeface="Arial"/>
                <a:cs typeface="Arial"/>
              </a:rPr>
              <a:t>Monthly re-run of process will allow campaign management and CX team a sufficient time buffer to reach out to potential churners.</a:t>
            </a:r>
          </a:p>
        </p:txBody>
      </p:sp>
      <p:sp>
        <p:nvSpPr>
          <p:cNvPr id="7" name="object 3"/>
          <p:cNvSpPr/>
          <p:nvPr/>
        </p:nvSpPr>
        <p:spPr>
          <a:xfrm>
            <a:off x="189737" y="973074"/>
            <a:ext cx="866140" cy="0"/>
          </a:xfrm>
          <a:custGeom>
            <a:avLst/>
            <a:gdLst/>
            <a:ahLst/>
            <a:cxnLst/>
            <a:rect l="l" t="t" r="r" b="b"/>
            <a:pathLst>
              <a:path w="866140">
                <a:moveTo>
                  <a:pt x="86563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1136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>
            <a:spLocks/>
          </p:cNvSpPr>
          <p:nvPr/>
        </p:nvSpPr>
        <p:spPr>
          <a:xfrm>
            <a:off x="175666" y="167766"/>
            <a:ext cx="10862894" cy="752334"/>
          </a:xfrm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6830">
              <a:spcBef>
                <a:spcPts val="95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Scope &amp; Objectives</a:t>
            </a:r>
            <a:endParaRPr lang="en-US" sz="2500" b="1" spc="-10" dirty="0">
              <a:solidFill>
                <a:srgbClr val="00206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EB75B4-DCB4-DE08-BD06-0B4B6E55B60D}"/>
              </a:ext>
            </a:extLst>
          </p:cNvPr>
          <p:cNvGrpSpPr/>
          <p:nvPr/>
        </p:nvGrpSpPr>
        <p:grpSpPr>
          <a:xfrm rot="5400000">
            <a:off x="7756039" y="323670"/>
            <a:ext cx="1758335" cy="4316413"/>
            <a:chOff x="6774787" y="2853432"/>
            <a:chExt cx="1596229" cy="3864127"/>
          </a:xfr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24CD373-09ED-49C5-637E-86AFDB936E64}"/>
                </a:ext>
              </a:extLst>
            </p:cNvPr>
            <p:cNvGrpSpPr/>
            <p:nvPr/>
          </p:nvGrpSpPr>
          <p:grpSpPr>
            <a:xfrm>
              <a:off x="6774787" y="2853432"/>
              <a:ext cx="1596229" cy="3864127"/>
              <a:chOff x="6331858" y="3189470"/>
              <a:chExt cx="1792219" cy="4338580"/>
            </a:xfrm>
            <a:scene3d>
              <a:camera prst="orthographicFront"/>
              <a:lightRig rig="threePt" dir="t"/>
            </a:scene3d>
          </p:grpSpPr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8985616F-2508-D656-4B00-66AA06843828}"/>
                  </a:ext>
                </a:extLst>
              </p:cNvPr>
              <p:cNvSpPr/>
              <p:nvPr/>
            </p:nvSpPr>
            <p:spPr>
              <a:xfrm flipV="1">
                <a:off x="6499961" y="3189470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rgbClr val="6C6C6C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E32CE6BF-DC88-C42C-B39A-D65518D21A19}"/>
                  </a:ext>
                </a:extLst>
              </p:cNvPr>
              <p:cNvSpPr/>
              <p:nvPr/>
            </p:nvSpPr>
            <p:spPr>
              <a:xfrm rot="5400000">
                <a:off x="6514062" y="4459289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5">
                <a:extLst>
                  <a:ext uri="{FF2B5EF4-FFF2-40B4-BE49-F238E27FC236}">
                    <a16:creationId xmlns:a16="http://schemas.microsoft.com/office/drawing/2014/main" id="{B8289A45-F9DB-ABE4-1D5D-88419D1C79DB}"/>
                  </a:ext>
                </a:extLst>
              </p:cNvPr>
              <p:cNvSpPr/>
              <p:nvPr/>
            </p:nvSpPr>
            <p:spPr>
              <a:xfrm flipV="1">
                <a:off x="6499969" y="5735832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rgbClr val="6C6C6C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7EEDBEC-75A3-C300-E73F-4F4609818320}"/>
                </a:ext>
              </a:extLst>
            </p:cNvPr>
            <p:cNvGrpSpPr/>
            <p:nvPr/>
          </p:nvGrpSpPr>
          <p:grpSpPr>
            <a:xfrm>
              <a:off x="7418072" y="3148576"/>
              <a:ext cx="304066" cy="3394577"/>
              <a:chOff x="4678243" y="3148576"/>
              <a:chExt cx="304066" cy="339457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964044-B265-0B60-6154-F62D1474F2D7}"/>
                  </a:ext>
                </a:extLst>
              </p:cNvPr>
              <p:cNvSpPr txBox="1"/>
              <p:nvPr/>
            </p:nvSpPr>
            <p:spPr>
              <a:xfrm rot="16200000">
                <a:off x="4322837" y="3518145"/>
                <a:ext cx="1018539" cy="2794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Age</a:t>
                </a:r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93B6BA-D0AF-4BB8-3313-4572AA17EB7E}"/>
                  </a:ext>
                </a:extLst>
              </p:cNvPr>
              <p:cNvSpPr txBox="1"/>
              <p:nvPr/>
            </p:nvSpPr>
            <p:spPr>
              <a:xfrm rot="16200000">
                <a:off x="4167011" y="4624608"/>
                <a:ext cx="1351193" cy="279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Gender</a:t>
                </a:r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DB3E93-774A-C6B8-FFE0-D0A68C9B6384}"/>
                  </a:ext>
                </a:extLst>
              </p:cNvPr>
              <p:cNvSpPr txBox="1"/>
              <p:nvPr/>
            </p:nvSpPr>
            <p:spPr>
              <a:xfrm rot="16200000">
                <a:off x="4192333" y="5777841"/>
                <a:ext cx="1251222" cy="279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Geography</a:t>
                </a:r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877E4D-815B-5ADC-7321-6FAA40315160}"/>
              </a:ext>
            </a:extLst>
          </p:cNvPr>
          <p:cNvGrpSpPr/>
          <p:nvPr/>
        </p:nvGrpSpPr>
        <p:grpSpPr>
          <a:xfrm rot="5400000">
            <a:off x="7727112" y="1766682"/>
            <a:ext cx="1766629" cy="3956308"/>
            <a:chOff x="6509948" y="1909996"/>
            <a:chExt cx="1603762" cy="3541754"/>
          </a:xfr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1EF1CAB-3FF6-6D7F-A8F5-503C122EC57F}"/>
                </a:ext>
              </a:extLst>
            </p:cNvPr>
            <p:cNvGrpSpPr/>
            <p:nvPr/>
          </p:nvGrpSpPr>
          <p:grpSpPr>
            <a:xfrm>
              <a:off x="6509948" y="1909996"/>
              <a:ext cx="1603762" cy="3541754"/>
              <a:chOff x="6034506" y="2130195"/>
              <a:chExt cx="1800678" cy="3976625"/>
            </a:xfrm>
            <a:scene3d>
              <a:camera prst="orthographicFront"/>
              <a:lightRig rig="threePt" dir="t"/>
            </a:scene3d>
          </p:grpSpPr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id="{31C9F1C1-901F-B387-62C3-AE5D0E0D6910}"/>
                  </a:ext>
                </a:extLst>
              </p:cNvPr>
              <p:cNvSpPr/>
              <p:nvPr/>
            </p:nvSpPr>
            <p:spPr>
              <a:xfrm rot="5400000">
                <a:off x="6216710" y="1947991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148AD434-D462-413D-C144-269F22E7BB2D}"/>
                  </a:ext>
                </a:extLst>
              </p:cNvPr>
              <p:cNvSpPr/>
              <p:nvPr/>
            </p:nvSpPr>
            <p:spPr>
              <a:xfrm flipV="1">
                <a:off x="6213670" y="3222065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rgbClr val="6C6C6C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1A86325E-DB46-9A15-348A-C0DA87797347}"/>
                  </a:ext>
                </a:extLst>
              </p:cNvPr>
              <p:cNvSpPr/>
              <p:nvPr/>
            </p:nvSpPr>
            <p:spPr>
              <a:xfrm rot="5400000">
                <a:off x="6225169" y="4496805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EBD62F5-25E0-0924-53EB-F946B3D629C7}"/>
                </a:ext>
              </a:extLst>
            </p:cNvPr>
            <p:cNvGrpSpPr/>
            <p:nvPr/>
          </p:nvGrpSpPr>
          <p:grpSpPr>
            <a:xfrm>
              <a:off x="7019522" y="1986773"/>
              <a:ext cx="536845" cy="3282425"/>
              <a:chOff x="4279693" y="1986773"/>
              <a:chExt cx="536845" cy="328242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BFA56B-DFA5-AF89-8D1A-A7CDF0BC04AE}"/>
                  </a:ext>
                </a:extLst>
              </p:cNvPr>
              <p:cNvSpPr txBox="1"/>
              <p:nvPr/>
            </p:nvSpPr>
            <p:spPr>
              <a:xfrm rot="16200000">
                <a:off x="3977400" y="2393974"/>
                <a:ext cx="1093805" cy="279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Balance</a:t>
                </a:r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A6864C-A4BC-110C-5DC9-8D250FE035AC}"/>
                  </a:ext>
                </a:extLst>
              </p:cNvPr>
              <p:cNvSpPr txBox="1"/>
              <p:nvPr/>
            </p:nvSpPr>
            <p:spPr>
              <a:xfrm rot="16200000">
                <a:off x="4086238" y="3443384"/>
                <a:ext cx="985615" cy="47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Credit Card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844654-BB40-E624-E026-01FF72150E85}"/>
                  </a:ext>
                </a:extLst>
              </p:cNvPr>
              <p:cNvSpPr txBox="1"/>
              <p:nvPr/>
            </p:nvSpPr>
            <p:spPr>
              <a:xfrm rot="16200000">
                <a:off x="3966114" y="4676216"/>
                <a:ext cx="906561" cy="279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Tenure</a:t>
                </a:r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5" name="Rectangle 5">
            <a:extLst>
              <a:ext uri="{FF2B5EF4-FFF2-40B4-BE49-F238E27FC236}">
                <a16:creationId xmlns:a16="http://schemas.microsoft.com/office/drawing/2014/main" id="{C508B51A-041A-5CF6-B096-E1AA33294294}"/>
              </a:ext>
            </a:extLst>
          </p:cNvPr>
          <p:cNvSpPr/>
          <p:nvPr/>
        </p:nvSpPr>
        <p:spPr>
          <a:xfrm rot="5400000" flipV="1">
            <a:off x="6620838" y="4122171"/>
            <a:ext cx="1420729" cy="1783061"/>
          </a:xfrm>
          <a:custGeom>
            <a:avLst/>
            <a:gdLst>
              <a:gd name="connsiteX0" fmla="*/ 872209 w 1795780"/>
              <a:gd name="connsiteY0" fmla="*/ 3 h 2561350"/>
              <a:gd name="connsiteX1" fmla="*/ 1086522 w 1795780"/>
              <a:gd name="connsiteY1" fmla="*/ 286050 h 2561350"/>
              <a:gd name="connsiteX2" fmla="*/ 1064386 w 1795780"/>
              <a:gd name="connsiteY2" fmla="*/ 389002 h 2561350"/>
              <a:gd name="connsiteX3" fmla="*/ 1795780 w 1795780"/>
              <a:gd name="connsiteY3" fmla="*/ 389002 h 2561350"/>
              <a:gd name="connsiteX4" fmla="*/ 1795780 w 1795780"/>
              <a:gd name="connsiteY4" fmla="*/ 1063389 h 2561350"/>
              <a:gd name="connsiteX5" fmla="*/ 1706462 w 1795780"/>
              <a:gd name="connsiteY5" fmla="*/ 1037347 h 2561350"/>
              <a:gd name="connsiteX6" fmla="*/ 1704082 w 1795780"/>
              <a:gd name="connsiteY6" fmla="*/ 1487403 h 2561350"/>
              <a:gd name="connsiteX7" fmla="*/ 1795780 w 1795780"/>
              <a:gd name="connsiteY7" fmla="*/ 1449629 h 2561350"/>
              <a:gd name="connsiteX8" fmla="*/ 1795780 w 1795780"/>
              <a:gd name="connsiteY8" fmla="*/ 2167002 h 2561350"/>
              <a:gd name="connsiteX9" fmla="*/ 1066649 w 1795780"/>
              <a:gd name="connsiteY9" fmla="*/ 2167002 h 2561350"/>
              <a:gd name="connsiteX10" fmla="*/ 1086522 w 1795780"/>
              <a:gd name="connsiteY10" fmla="*/ 2275300 h 2561350"/>
              <a:gd name="connsiteX11" fmla="*/ 636466 w 1795780"/>
              <a:gd name="connsiteY11" fmla="*/ 2277680 h 2561350"/>
              <a:gd name="connsiteX12" fmla="*/ 666399 w 1795780"/>
              <a:gd name="connsiteY12" fmla="*/ 2167002 h 2561350"/>
              <a:gd name="connsiteX13" fmla="*/ 0 w 1795780"/>
              <a:gd name="connsiteY13" fmla="*/ 2167002 h 2561350"/>
              <a:gd name="connsiteX14" fmla="*/ 0 w 1795780"/>
              <a:gd name="connsiteY14" fmla="*/ 1458174 h 2561350"/>
              <a:gd name="connsiteX15" fmla="*/ 94999 w 1795780"/>
              <a:gd name="connsiteY15" fmla="*/ 1495354 h 2561350"/>
              <a:gd name="connsiteX16" fmla="*/ 92619 w 1795780"/>
              <a:gd name="connsiteY16" fmla="*/ 1045298 h 2561350"/>
              <a:gd name="connsiteX17" fmla="*/ 0 w 1795780"/>
              <a:gd name="connsiteY17" fmla="*/ 1071146 h 2561350"/>
              <a:gd name="connsiteX18" fmla="*/ 0 w 1795780"/>
              <a:gd name="connsiteY18" fmla="*/ 389002 h 2561350"/>
              <a:gd name="connsiteX19" fmla="*/ 671370 w 1795780"/>
              <a:gd name="connsiteY19" fmla="*/ 389002 h 2561350"/>
              <a:gd name="connsiteX20" fmla="*/ 636466 w 1795780"/>
              <a:gd name="connsiteY20" fmla="*/ 283670 h 2561350"/>
              <a:gd name="connsiteX21" fmla="*/ 872209 w 1795780"/>
              <a:gd name="connsiteY21" fmla="*/ 3 h 2561350"/>
              <a:gd name="connsiteX0" fmla="*/ 872209 w 1795780"/>
              <a:gd name="connsiteY0" fmla="*/ 3 h 2561350"/>
              <a:gd name="connsiteX1" fmla="*/ 1086522 w 1795780"/>
              <a:gd name="connsiteY1" fmla="*/ 286050 h 2561350"/>
              <a:gd name="connsiteX2" fmla="*/ 1064386 w 1795780"/>
              <a:gd name="connsiteY2" fmla="*/ 389002 h 2561350"/>
              <a:gd name="connsiteX3" fmla="*/ 1795780 w 1795780"/>
              <a:gd name="connsiteY3" fmla="*/ 389002 h 2561350"/>
              <a:gd name="connsiteX4" fmla="*/ 1795780 w 1795780"/>
              <a:gd name="connsiteY4" fmla="*/ 1063389 h 2561350"/>
              <a:gd name="connsiteX5" fmla="*/ 1706462 w 1795780"/>
              <a:gd name="connsiteY5" fmla="*/ 1037347 h 2561350"/>
              <a:gd name="connsiteX6" fmla="*/ 1704082 w 1795780"/>
              <a:gd name="connsiteY6" fmla="*/ 1487403 h 2561350"/>
              <a:gd name="connsiteX7" fmla="*/ 1795780 w 1795780"/>
              <a:gd name="connsiteY7" fmla="*/ 1449629 h 2561350"/>
              <a:gd name="connsiteX8" fmla="*/ 1795780 w 1795780"/>
              <a:gd name="connsiteY8" fmla="*/ 2167002 h 2561350"/>
              <a:gd name="connsiteX9" fmla="*/ 1066649 w 1795780"/>
              <a:gd name="connsiteY9" fmla="*/ 2167002 h 2561350"/>
              <a:gd name="connsiteX10" fmla="*/ 1086522 w 1795780"/>
              <a:gd name="connsiteY10" fmla="*/ 2275300 h 2561350"/>
              <a:gd name="connsiteX11" fmla="*/ 636466 w 1795780"/>
              <a:gd name="connsiteY11" fmla="*/ 2277680 h 2561350"/>
              <a:gd name="connsiteX12" fmla="*/ 666399 w 1795780"/>
              <a:gd name="connsiteY12" fmla="*/ 2167002 h 2561350"/>
              <a:gd name="connsiteX13" fmla="*/ 0 w 1795780"/>
              <a:gd name="connsiteY13" fmla="*/ 2167002 h 2561350"/>
              <a:gd name="connsiteX14" fmla="*/ 0 w 1795780"/>
              <a:gd name="connsiteY14" fmla="*/ 1458174 h 2561350"/>
              <a:gd name="connsiteX15" fmla="*/ 94999 w 1795780"/>
              <a:gd name="connsiteY15" fmla="*/ 1495354 h 2561350"/>
              <a:gd name="connsiteX16" fmla="*/ 92619 w 1795780"/>
              <a:gd name="connsiteY16" fmla="*/ 1045298 h 2561350"/>
              <a:gd name="connsiteX17" fmla="*/ 0 w 1795780"/>
              <a:gd name="connsiteY17" fmla="*/ 1071146 h 2561350"/>
              <a:gd name="connsiteX18" fmla="*/ 0 w 1795780"/>
              <a:gd name="connsiteY18" fmla="*/ 389002 h 2561350"/>
              <a:gd name="connsiteX19" fmla="*/ 671370 w 1795780"/>
              <a:gd name="connsiteY19" fmla="*/ 389002 h 2561350"/>
              <a:gd name="connsiteX20" fmla="*/ 636466 w 1795780"/>
              <a:gd name="connsiteY20" fmla="*/ 283670 h 2561350"/>
              <a:gd name="connsiteX21" fmla="*/ 872209 w 179578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949187"/>
              <a:gd name="connsiteY0" fmla="*/ 3 h 2561350"/>
              <a:gd name="connsiteX1" fmla="*/ 1132942 w 1949187"/>
              <a:gd name="connsiteY1" fmla="*/ 286050 h 2561350"/>
              <a:gd name="connsiteX2" fmla="*/ 1110806 w 1949187"/>
              <a:gd name="connsiteY2" fmla="*/ 389002 h 2561350"/>
              <a:gd name="connsiteX3" fmla="*/ 1862094 w 1949187"/>
              <a:gd name="connsiteY3" fmla="*/ 369108 h 2561350"/>
              <a:gd name="connsiteX4" fmla="*/ 1842200 w 1949187"/>
              <a:gd name="connsiteY4" fmla="*/ 1063389 h 2561350"/>
              <a:gd name="connsiteX5" fmla="*/ 1752882 w 1949187"/>
              <a:gd name="connsiteY5" fmla="*/ 1037347 h 2561350"/>
              <a:gd name="connsiteX6" fmla="*/ 1750502 w 1949187"/>
              <a:gd name="connsiteY6" fmla="*/ 1487403 h 2561350"/>
              <a:gd name="connsiteX7" fmla="*/ 1842200 w 1949187"/>
              <a:gd name="connsiteY7" fmla="*/ 1449629 h 2561350"/>
              <a:gd name="connsiteX8" fmla="*/ 1842200 w 1949187"/>
              <a:gd name="connsiteY8" fmla="*/ 2167002 h 2561350"/>
              <a:gd name="connsiteX9" fmla="*/ 1113069 w 1949187"/>
              <a:gd name="connsiteY9" fmla="*/ 2167002 h 2561350"/>
              <a:gd name="connsiteX10" fmla="*/ 1132942 w 1949187"/>
              <a:gd name="connsiteY10" fmla="*/ 2275300 h 2561350"/>
              <a:gd name="connsiteX11" fmla="*/ 682886 w 1949187"/>
              <a:gd name="connsiteY11" fmla="*/ 2277680 h 2561350"/>
              <a:gd name="connsiteX12" fmla="*/ 712819 w 1949187"/>
              <a:gd name="connsiteY12" fmla="*/ 2167002 h 2561350"/>
              <a:gd name="connsiteX13" fmla="*/ 46420 w 1949187"/>
              <a:gd name="connsiteY13" fmla="*/ 2167002 h 2561350"/>
              <a:gd name="connsiteX14" fmla="*/ 46420 w 1949187"/>
              <a:gd name="connsiteY14" fmla="*/ 1458174 h 2561350"/>
              <a:gd name="connsiteX15" fmla="*/ 141419 w 1949187"/>
              <a:gd name="connsiteY15" fmla="*/ 1495354 h 2561350"/>
              <a:gd name="connsiteX16" fmla="*/ 139039 w 1949187"/>
              <a:gd name="connsiteY16" fmla="*/ 1045298 h 2561350"/>
              <a:gd name="connsiteX17" fmla="*/ 46420 w 1949187"/>
              <a:gd name="connsiteY17" fmla="*/ 1071146 h 2561350"/>
              <a:gd name="connsiteX18" fmla="*/ 0 w 1949187"/>
              <a:gd name="connsiteY18" fmla="*/ 382371 h 2561350"/>
              <a:gd name="connsiteX19" fmla="*/ 717790 w 1949187"/>
              <a:gd name="connsiteY19" fmla="*/ 389002 h 2561350"/>
              <a:gd name="connsiteX20" fmla="*/ 682886 w 1949187"/>
              <a:gd name="connsiteY20" fmla="*/ 283670 h 2561350"/>
              <a:gd name="connsiteX21" fmla="*/ 918629 w 1949187"/>
              <a:gd name="connsiteY21" fmla="*/ 3 h 2561350"/>
              <a:gd name="connsiteX0" fmla="*/ 918629 w 1966660"/>
              <a:gd name="connsiteY0" fmla="*/ 3 h 2561350"/>
              <a:gd name="connsiteX1" fmla="*/ 1132942 w 1966660"/>
              <a:gd name="connsiteY1" fmla="*/ 286050 h 2561350"/>
              <a:gd name="connsiteX2" fmla="*/ 1110806 w 1966660"/>
              <a:gd name="connsiteY2" fmla="*/ 389002 h 2561350"/>
              <a:gd name="connsiteX3" fmla="*/ 1862094 w 1966660"/>
              <a:gd name="connsiteY3" fmla="*/ 369108 h 2561350"/>
              <a:gd name="connsiteX4" fmla="*/ 1842200 w 1966660"/>
              <a:gd name="connsiteY4" fmla="*/ 1063389 h 2561350"/>
              <a:gd name="connsiteX5" fmla="*/ 1752882 w 1966660"/>
              <a:gd name="connsiteY5" fmla="*/ 1037347 h 2561350"/>
              <a:gd name="connsiteX6" fmla="*/ 1750502 w 1966660"/>
              <a:gd name="connsiteY6" fmla="*/ 1487403 h 2561350"/>
              <a:gd name="connsiteX7" fmla="*/ 1842200 w 1966660"/>
              <a:gd name="connsiteY7" fmla="*/ 1449629 h 2561350"/>
              <a:gd name="connsiteX8" fmla="*/ 1842200 w 1966660"/>
              <a:gd name="connsiteY8" fmla="*/ 2167002 h 2561350"/>
              <a:gd name="connsiteX9" fmla="*/ 1113069 w 1966660"/>
              <a:gd name="connsiteY9" fmla="*/ 2167002 h 2561350"/>
              <a:gd name="connsiteX10" fmla="*/ 1132942 w 1966660"/>
              <a:gd name="connsiteY10" fmla="*/ 2275300 h 2561350"/>
              <a:gd name="connsiteX11" fmla="*/ 682886 w 1966660"/>
              <a:gd name="connsiteY11" fmla="*/ 2277680 h 2561350"/>
              <a:gd name="connsiteX12" fmla="*/ 712819 w 1966660"/>
              <a:gd name="connsiteY12" fmla="*/ 2167002 h 2561350"/>
              <a:gd name="connsiteX13" fmla="*/ 46420 w 1966660"/>
              <a:gd name="connsiteY13" fmla="*/ 2167002 h 2561350"/>
              <a:gd name="connsiteX14" fmla="*/ 46420 w 1966660"/>
              <a:gd name="connsiteY14" fmla="*/ 1458174 h 2561350"/>
              <a:gd name="connsiteX15" fmla="*/ 141419 w 1966660"/>
              <a:gd name="connsiteY15" fmla="*/ 1495354 h 2561350"/>
              <a:gd name="connsiteX16" fmla="*/ 139039 w 1966660"/>
              <a:gd name="connsiteY16" fmla="*/ 1045298 h 2561350"/>
              <a:gd name="connsiteX17" fmla="*/ 46420 w 1966660"/>
              <a:gd name="connsiteY17" fmla="*/ 1071146 h 2561350"/>
              <a:gd name="connsiteX18" fmla="*/ 0 w 1966660"/>
              <a:gd name="connsiteY18" fmla="*/ 382371 h 2561350"/>
              <a:gd name="connsiteX19" fmla="*/ 717790 w 1966660"/>
              <a:gd name="connsiteY19" fmla="*/ 389002 h 2561350"/>
              <a:gd name="connsiteX20" fmla="*/ 682886 w 1966660"/>
              <a:gd name="connsiteY20" fmla="*/ 283670 h 2561350"/>
              <a:gd name="connsiteX21" fmla="*/ 918629 w 1966660"/>
              <a:gd name="connsiteY21" fmla="*/ 3 h 2561350"/>
              <a:gd name="connsiteX0" fmla="*/ 1023861 w 2071892"/>
              <a:gd name="connsiteY0" fmla="*/ 3 h 2561350"/>
              <a:gd name="connsiteX1" fmla="*/ 1238174 w 2071892"/>
              <a:gd name="connsiteY1" fmla="*/ 286050 h 2561350"/>
              <a:gd name="connsiteX2" fmla="*/ 1216038 w 2071892"/>
              <a:gd name="connsiteY2" fmla="*/ 389002 h 2561350"/>
              <a:gd name="connsiteX3" fmla="*/ 1967326 w 2071892"/>
              <a:gd name="connsiteY3" fmla="*/ 369108 h 2561350"/>
              <a:gd name="connsiteX4" fmla="*/ 1947432 w 2071892"/>
              <a:gd name="connsiteY4" fmla="*/ 1063389 h 2561350"/>
              <a:gd name="connsiteX5" fmla="*/ 1858114 w 2071892"/>
              <a:gd name="connsiteY5" fmla="*/ 1037347 h 2561350"/>
              <a:gd name="connsiteX6" fmla="*/ 1855734 w 2071892"/>
              <a:gd name="connsiteY6" fmla="*/ 1487403 h 2561350"/>
              <a:gd name="connsiteX7" fmla="*/ 1947432 w 2071892"/>
              <a:gd name="connsiteY7" fmla="*/ 1449629 h 2561350"/>
              <a:gd name="connsiteX8" fmla="*/ 1947432 w 2071892"/>
              <a:gd name="connsiteY8" fmla="*/ 2167002 h 2561350"/>
              <a:gd name="connsiteX9" fmla="*/ 1218301 w 2071892"/>
              <a:gd name="connsiteY9" fmla="*/ 2167002 h 2561350"/>
              <a:gd name="connsiteX10" fmla="*/ 1238174 w 2071892"/>
              <a:gd name="connsiteY10" fmla="*/ 2275300 h 2561350"/>
              <a:gd name="connsiteX11" fmla="*/ 788118 w 2071892"/>
              <a:gd name="connsiteY11" fmla="*/ 2277680 h 2561350"/>
              <a:gd name="connsiteX12" fmla="*/ 818051 w 2071892"/>
              <a:gd name="connsiteY12" fmla="*/ 2167002 h 2561350"/>
              <a:gd name="connsiteX13" fmla="*/ 151652 w 2071892"/>
              <a:gd name="connsiteY13" fmla="*/ 2167002 h 2561350"/>
              <a:gd name="connsiteX14" fmla="*/ 151652 w 2071892"/>
              <a:gd name="connsiteY14" fmla="*/ 1458174 h 2561350"/>
              <a:gd name="connsiteX15" fmla="*/ 246651 w 2071892"/>
              <a:gd name="connsiteY15" fmla="*/ 1495354 h 2561350"/>
              <a:gd name="connsiteX16" fmla="*/ 244271 w 2071892"/>
              <a:gd name="connsiteY16" fmla="*/ 1045298 h 2561350"/>
              <a:gd name="connsiteX17" fmla="*/ 151652 w 2071892"/>
              <a:gd name="connsiteY17" fmla="*/ 1071146 h 2561350"/>
              <a:gd name="connsiteX18" fmla="*/ 105232 w 2071892"/>
              <a:gd name="connsiteY18" fmla="*/ 382371 h 2561350"/>
              <a:gd name="connsiteX19" fmla="*/ 823022 w 2071892"/>
              <a:gd name="connsiteY19" fmla="*/ 389002 h 2561350"/>
              <a:gd name="connsiteX20" fmla="*/ 788118 w 2071892"/>
              <a:gd name="connsiteY20" fmla="*/ 283670 h 2561350"/>
              <a:gd name="connsiteX21" fmla="*/ 1023861 w 2071892"/>
              <a:gd name="connsiteY21" fmla="*/ 3 h 2561350"/>
              <a:gd name="connsiteX0" fmla="*/ 1039756 w 2087787"/>
              <a:gd name="connsiteY0" fmla="*/ 3 h 2561350"/>
              <a:gd name="connsiteX1" fmla="*/ 1254069 w 2087787"/>
              <a:gd name="connsiteY1" fmla="*/ 286050 h 2561350"/>
              <a:gd name="connsiteX2" fmla="*/ 1231933 w 2087787"/>
              <a:gd name="connsiteY2" fmla="*/ 389002 h 2561350"/>
              <a:gd name="connsiteX3" fmla="*/ 1983221 w 2087787"/>
              <a:gd name="connsiteY3" fmla="*/ 369108 h 2561350"/>
              <a:gd name="connsiteX4" fmla="*/ 1963327 w 2087787"/>
              <a:gd name="connsiteY4" fmla="*/ 1063389 h 2561350"/>
              <a:gd name="connsiteX5" fmla="*/ 1874009 w 2087787"/>
              <a:gd name="connsiteY5" fmla="*/ 1037347 h 2561350"/>
              <a:gd name="connsiteX6" fmla="*/ 1871629 w 2087787"/>
              <a:gd name="connsiteY6" fmla="*/ 1487403 h 2561350"/>
              <a:gd name="connsiteX7" fmla="*/ 1963327 w 2087787"/>
              <a:gd name="connsiteY7" fmla="*/ 1449629 h 2561350"/>
              <a:gd name="connsiteX8" fmla="*/ 1963327 w 2087787"/>
              <a:gd name="connsiteY8" fmla="*/ 2167002 h 2561350"/>
              <a:gd name="connsiteX9" fmla="*/ 1234196 w 2087787"/>
              <a:gd name="connsiteY9" fmla="*/ 2167002 h 2561350"/>
              <a:gd name="connsiteX10" fmla="*/ 1254069 w 2087787"/>
              <a:gd name="connsiteY10" fmla="*/ 2275300 h 2561350"/>
              <a:gd name="connsiteX11" fmla="*/ 804013 w 2087787"/>
              <a:gd name="connsiteY11" fmla="*/ 2277680 h 2561350"/>
              <a:gd name="connsiteX12" fmla="*/ 833946 w 2087787"/>
              <a:gd name="connsiteY12" fmla="*/ 2167002 h 2561350"/>
              <a:gd name="connsiteX13" fmla="*/ 167547 w 2087787"/>
              <a:gd name="connsiteY13" fmla="*/ 2167002 h 2561350"/>
              <a:gd name="connsiteX14" fmla="*/ 167547 w 2087787"/>
              <a:gd name="connsiteY14" fmla="*/ 1458174 h 2561350"/>
              <a:gd name="connsiteX15" fmla="*/ 262546 w 2087787"/>
              <a:gd name="connsiteY15" fmla="*/ 1495354 h 2561350"/>
              <a:gd name="connsiteX16" fmla="*/ 260166 w 2087787"/>
              <a:gd name="connsiteY16" fmla="*/ 1045298 h 2561350"/>
              <a:gd name="connsiteX17" fmla="*/ 167547 w 2087787"/>
              <a:gd name="connsiteY17" fmla="*/ 1071146 h 2561350"/>
              <a:gd name="connsiteX18" fmla="*/ 121127 w 2087787"/>
              <a:gd name="connsiteY18" fmla="*/ 382371 h 2561350"/>
              <a:gd name="connsiteX19" fmla="*/ 838917 w 2087787"/>
              <a:gd name="connsiteY19" fmla="*/ 389002 h 2561350"/>
              <a:gd name="connsiteX20" fmla="*/ 804013 w 2087787"/>
              <a:gd name="connsiteY20" fmla="*/ 283670 h 2561350"/>
              <a:gd name="connsiteX21" fmla="*/ 1039756 w 2087787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88885"/>
              <a:gd name="connsiteY0" fmla="*/ 3 h 2561350"/>
              <a:gd name="connsiteX1" fmla="*/ 1239747 w 2088885"/>
              <a:gd name="connsiteY1" fmla="*/ 286050 h 2561350"/>
              <a:gd name="connsiteX2" fmla="*/ 1217611 w 2088885"/>
              <a:gd name="connsiteY2" fmla="*/ 389002 h 2561350"/>
              <a:gd name="connsiteX3" fmla="*/ 1968899 w 2088885"/>
              <a:gd name="connsiteY3" fmla="*/ 369108 h 2561350"/>
              <a:gd name="connsiteX4" fmla="*/ 1949005 w 2088885"/>
              <a:gd name="connsiteY4" fmla="*/ 1063389 h 2561350"/>
              <a:gd name="connsiteX5" fmla="*/ 1859687 w 2088885"/>
              <a:gd name="connsiteY5" fmla="*/ 1037347 h 2561350"/>
              <a:gd name="connsiteX6" fmla="*/ 1857307 w 2088885"/>
              <a:gd name="connsiteY6" fmla="*/ 1487403 h 2561350"/>
              <a:gd name="connsiteX7" fmla="*/ 1949005 w 2088885"/>
              <a:gd name="connsiteY7" fmla="*/ 1449629 h 2561350"/>
              <a:gd name="connsiteX8" fmla="*/ 1949005 w 2088885"/>
              <a:gd name="connsiteY8" fmla="*/ 2167002 h 2561350"/>
              <a:gd name="connsiteX9" fmla="*/ 1219874 w 2088885"/>
              <a:gd name="connsiteY9" fmla="*/ 2167002 h 2561350"/>
              <a:gd name="connsiteX10" fmla="*/ 1239747 w 2088885"/>
              <a:gd name="connsiteY10" fmla="*/ 2275300 h 2561350"/>
              <a:gd name="connsiteX11" fmla="*/ 789691 w 2088885"/>
              <a:gd name="connsiteY11" fmla="*/ 2277680 h 2561350"/>
              <a:gd name="connsiteX12" fmla="*/ 819624 w 2088885"/>
              <a:gd name="connsiteY12" fmla="*/ 2167002 h 2561350"/>
              <a:gd name="connsiteX13" fmla="*/ 153225 w 2088885"/>
              <a:gd name="connsiteY13" fmla="*/ 2167002 h 2561350"/>
              <a:gd name="connsiteX14" fmla="*/ 153225 w 2088885"/>
              <a:gd name="connsiteY14" fmla="*/ 1458174 h 2561350"/>
              <a:gd name="connsiteX15" fmla="*/ 248224 w 2088885"/>
              <a:gd name="connsiteY15" fmla="*/ 1495354 h 2561350"/>
              <a:gd name="connsiteX16" fmla="*/ 245844 w 2088885"/>
              <a:gd name="connsiteY16" fmla="*/ 1045298 h 2561350"/>
              <a:gd name="connsiteX17" fmla="*/ 153225 w 2088885"/>
              <a:gd name="connsiteY17" fmla="*/ 1071146 h 2561350"/>
              <a:gd name="connsiteX18" fmla="*/ 106805 w 2088885"/>
              <a:gd name="connsiteY18" fmla="*/ 382371 h 2561350"/>
              <a:gd name="connsiteX19" fmla="*/ 824595 w 2088885"/>
              <a:gd name="connsiteY19" fmla="*/ 389002 h 2561350"/>
              <a:gd name="connsiteX20" fmla="*/ 789691 w 2088885"/>
              <a:gd name="connsiteY20" fmla="*/ 283670 h 2561350"/>
              <a:gd name="connsiteX21" fmla="*/ 1025434 w 208888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102756"/>
              <a:gd name="connsiteY0" fmla="*/ 3 h 2561350"/>
              <a:gd name="connsiteX1" fmla="*/ 1239747 w 2102756"/>
              <a:gd name="connsiteY1" fmla="*/ 286050 h 2561350"/>
              <a:gd name="connsiteX2" fmla="*/ 1217611 w 2102756"/>
              <a:gd name="connsiteY2" fmla="*/ 389002 h 2561350"/>
              <a:gd name="connsiteX3" fmla="*/ 1968899 w 2102756"/>
              <a:gd name="connsiteY3" fmla="*/ 369108 h 2561350"/>
              <a:gd name="connsiteX4" fmla="*/ 1949005 w 2102756"/>
              <a:gd name="connsiteY4" fmla="*/ 1063389 h 2561350"/>
              <a:gd name="connsiteX5" fmla="*/ 1859687 w 2102756"/>
              <a:gd name="connsiteY5" fmla="*/ 1037347 h 2561350"/>
              <a:gd name="connsiteX6" fmla="*/ 1857307 w 2102756"/>
              <a:gd name="connsiteY6" fmla="*/ 1487403 h 2561350"/>
              <a:gd name="connsiteX7" fmla="*/ 1995425 w 2102756"/>
              <a:gd name="connsiteY7" fmla="*/ 1456260 h 2561350"/>
              <a:gd name="connsiteX8" fmla="*/ 1949005 w 2102756"/>
              <a:gd name="connsiteY8" fmla="*/ 2167002 h 2561350"/>
              <a:gd name="connsiteX9" fmla="*/ 1219874 w 2102756"/>
              <a:gd name="connsiteY9" fmla="*/ 2167002 h 2561350"/>
              <a:gd name="connsiteX10" fmla="*/ 1239747 w 2102756"/>
              <a:gd name="connsiteY10" fmla="*/ 2275300 h 2561350"/>
              <a:gd name="connsiteX11" fmla="*/ 789691 w 2102756"/>
              <a:gd name="connsiteY11" fmla="*/ 2277680 h 2561350"/>
              <a:gd name="connsiteX12" fmla="*/ 819624 w 2102756"/>
              <a:gd name="connsiteY12" fmla="*/ 2167002 h 2561350"/>
              <a:gd name="connsiteX13" fmla="*/ 153225 w 2102756"/>
              <a:gd name="connsiteY13" fmla="*/ 2167002 h 2561350"/>
              <a:gd name="connsiteX14" fmla="*/ 153225 w 2102756"/>
              <a:gd name="connsiteY14" fmla="*/ 1458174 h 2561350"/>
              <a:gd name="connsiteX15" fmla="*/ 248224 w 2102756"/>
              <a:gd name="connsiteY15" fmla="*/ 1495354 h 2561350"/>
              <a:gd name="connsiteX16" fmla="*/ 245844 w 2102756"/>
              <a:gd name="connsiteY16" fmla="*/ 1045298 h 2561350"/>
              <a:gd name="connsiteX17" fmla="*/ 153225 w 2102756"/>
              <a:gd name="connsiteY17" fmla="*/ 1071146 h 2561350"/>
              <a:gd name="connsiteX18" fmla="*/ 106805 w 2102756"/>
              <a:gd name="connsiteY18" fmla="*/ 382371 h 2561350"/>
              <a:gd name="connsiteX19" fmla="*/ 824595 w 2102756"/>
              <a:gd name="connsiteY19" fmla="*/ 389002 h 2561350"/>
              <a:gd name="connsiteX20" fmla="*/ 789691 w 2102756"/>
              <a:gd name="connsiteY20" fmla="*/ 283670 h 2561350"/>
              <a:gd name="connsiteX21" fmla="*/ 1025434 w 2102756"/>
              <a:gd name="connsiteY21" fmla="*/ 3 h 2561350"/>
              <a:gd name="connsiteX0" fmla="*/ 1025434 w 2076232"/>
              <a:gd name="connsiteY0" fmla="*/ 3 h 2561350"/>
              <a:gd name="connsiteX1" fmla="*/ 1239747 w 2076232"/>
              <a:gd name="connsiteY1" fmla="*/ 286050 h 2561350"/>
              <a:gd name="connsiteX2" fmla="*/ 1217611 w 2076232"/>
              <a:gd name="connsiteY2" fmla="*/ 389002 h 2561350"/>
              <a:gd name="connsiteX3" fmla="*/ 1968899 w 2076232"/>
              <a:gd name="connsiteY3" fmla="*/ 369108 h 2561350"/>
              <a:gd name="connsiteX4" fmla="*/ 1949005 w 2076232"/>
              <a:gd name="connsiteY4" fmla="*/ 1063389 h 2561350"/>
              <a:gd name="connsiteX5" fmla="*/ 1859687 w 2076232"/>
              <a:gd name="connsiteY5" fmla="*/ 1037347 h 2561350"/>
              <a:gd name="connsiteX6" fmla="*/ 1857307 w 2076232"/>
              <a:gd name="connsiteY6" fmla="*/ 1487403 h 2561350"/>
              <a:gd name="connsiteX7" fmla="*/ 1995425 w 2076232"/>
              <a:gd name="connsiteY7" fmla="*/ 1456260 h 2561350"/>
              <a:gd name="connsiteX8" fmla="*/ 1949005 w 2076232"/>
              <a:gd name="connsiteY8" fmla="*/ 2167002 h 2561350"/>
              <a:gd name="connsiteX9" fmla="*/ 1219874 w 2076232"/>
              <a:gd name="connsiteY9" fmla="*/ 2167002 h 2561350"/>
              <a:gd name="connsiteX10" fmla="*/ 1239747 w 2076232"/>
              <a:gd name="connsiteY10" fmla="*/ 2275300 h 2561350"/>
              <a:gd name="connsiteX11" fmla="*/ 789691 w 2076232"/>
              <a:gd name="connsiteY11" fmla="*/ 2277680 h 2561350"/>
              <a:gd name="connsiteX12" fmla="*/ 819624 w 2076232"/>
              <a:gd name="connsiteY12" fmla="*/ 2167002 h 2561350"/>
              <a:gd name="connsiteX13" fmla="*/ 153225 w 2076232"/>
              <a:gd name="connsiteY13" fmla="*/ 2167002 h 2561350"/>
              <a:gd name="connsiteX14" fmla="*/ 153225 w 2076232"/>
              <a:gd name="connsiteY14" fmla="*/ 1458174 h 2561350"/>
              <a:gd name="connsiteX15" fmla="*/ 248224 w 2076232"/>
              <a:gd name="connsiteY15" fmla="*/ 1495354 h 2561350"/>
              <a:gd name="connsiteX16" fmla="*/ 245844 w 2076232"/>
              <a:gd name="connsiteY16" fmla="*/ 1045298 h 2561350"/>
              <a:gd name="connsiteX17" fmla="*/ 153225 w 2076232"/>
              <a:gd name="connsiteY17" fmla="*/ 1071146 h 2561350"/>
              <a:gd name="connsiteX18" fmla="*/ 106805 w 2076232"/>
              <a:gd name="connsiteY18" fmla="*/ 382371 h 2561350"/>
              <a:gd name="connsiteX19" fmla="*/ 824595 w 2076232"/>
              <a:gd name="connsiteY19" fmla="*/ 389002 h 2561350"/>
              <a:gd name="connsiteX20" fmla="*/ 789691 w 2076232"/>
              <a:gd name="connsiteY20" fmla="*/ 283670 h 2561350"/>
              <a:gd name="connsiteX21" fmla="*/ 1025434 w 2076232"/>
              <a:gd name="connsiteY21" fmla="*/ 3 h 2561350"/>
              <a:gd name="connsiteX0" fmla="*/ 1025434 w 2077711"/>
              <a:gd name="connsiteY0" fmla="*/ 3 h 2561350"/>
              <a:gd name="connsiteX1" fmla="*/ 1239747 w 2077711"/>
              <a:gd name="connsiteY1" fmla="*/ 286050 h 2561350"/>
              <a:gd name="connsiteX2" fmla="*/ 1217611 w 2077711"/>
              <a:gd name="connsiteY2" fmla="*/ 389002 h 2561350"/>
              <a:gd name="connsiteX3" fmla="*/ 1968899 w 2077711"/>
              <a:gd name="connsiteY3" fmla="*/ 369108 h 2561350"/>
              <a:gd name="connsiteX4" fmla="*/ 1949005 w 2077711"/>
              <a:gd name="connsiteY4" fmla="*/ 1063389 h 2561350"/>
              <a:gd name="connsiteX5" fmla="*/ 1859687 w 2077711"/>
              <a:gd name="connsiteY5" fmla="*/ 1037347 h 2561350"/>
              <a:gd name="connsiteX6" fmla="*/ 1857307 w 2077711"/>
              <a:gd name="connsiteY6" fmla="*/ 1487403 h 2561350"/>
              <a:gd name="connsiteX7" fmla="*/ 1995425 w 2077711"/>
              <a:gd name="connsiteY7" fmla="*/ 1456260 h 2561350"/>
              <a:gd name="connsiteX8" fmla="*/ 1949005 w 2077711"/>
              <a:gd name="connsiteY8" fmla="*/ 2167002 h 2561350"/>
              <a:gd name="connsiteX9" fmla="*/ 1219874 w 2077711"/>
              <a:gd name="connsiteY9" fmla="*/ 2167002 h 2561350"/>
              <a:gd name="connsiteX10" fmla="*/ 1239747 w 2077711"/>
              <a:gd name="connsiteY10" fmla="*/ 2275300 h 2561350"/>
              <a:gd name="connsiteX11" fmla="*/ 789691 w 2077711"/>
              <a:gd name="connsiteY11" fmla="*/ 2277680 h 2561350"/>
              <a:gd name="connsiteX12" fmla="*/ 819624 w 2077711"/>
              <a:gd name="connsiteY12" fmla="*/ 2167002 h 2561350"/>
              <a:gd name="connsiteX13" fmla="*/ 153225 w 2077711"/>
              <a:gd name="connsiteY13" fmla="*/ 2167002 h 2561350"/>
              <a:gd name="connsiteX14" fmla="*/ 153225 w 2077711"/>
              <a:gd name="connsiteY14" fmla="*/ 1458174 h 2561350"/>
              <a:gd name="connsiteX15" fmla="*/ 248224 w 2077711"/>
              <a:gd name="connsiteY15" fmla="*/ 1495354 h 2561350"/>
              <a:gd name="connsiteX16" fmla="*/ 245844 w 2077711"/>
              <a:gd name="connsiteY16" fmla="*/ 1045298 h 2561350"/>
              <a:gd name="connsiteX17" fmla="*/ 153225 w 2077711"/>
              <a:gd name="connsiteY17" fmla="*/ 1071146 h 2561350"/>
              <a:gd name="connsiteX18" fmla="*/ 106805 w 2077711"/>
              <a:gd name="connsiteY18" fmla="*/ 382371 h 2561350"/>
              <a:gd name="connsiteX19" fmla="*/ 824595 w 2077711"/>
              <a:gd name="connsiteY19" fmla="*/ 389002 h 2561350"/>
              <a:gd name="connsiteX20" fmla="*/ 789691 w 2077711"/>
              <a:gd name="connsiteY20" fmla="*/ 283670 h 2561350"/>
              <a:gd name="connsiteX21" fmla="*/ 1025434 w 2077711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57307 w 2082173"/>
              <a:gd name="connsiteY6" fmla="*/ 1487403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57307 w 2082173"/>
              <a:gd name="connsiteY6" fmla="*/ 1487403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1331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1331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13436 w 2082173"/>
              <a:gd name="connsiteY14" fmla="*/ 1511225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38495 w 2095234"/>
              <a:gd name="connsiteY0" fmla="*/ 3 h 2561350"/>
              <a:gd name="connsiteX1" fmla="*/ 1252808 w 2095234"/>
              <a:gd name="connsiteY1" fmla="*/ 286050 h 2561350"/>
              <a:gd name="connsiteX2" fmla="*/ 1230672 w 2095234"/>
              <a:gd name="connsiteY2" fmla="*/ 389002 h 2561350"/>
              <a:gd name="connsiteX3" fmla="*/ 1981960 w 2095234"/>
              <a:gd name="connsiteY3" fmla="*/ 369108 h 2561350"/>
              <a:gd name="connsiteX4" fmla="*/ 1975328 w 2095234"/>
              <a:gd name="connsiteY4" fmla="*/ 1096546 h 2561350"/>
              <a:gd name="connsiteX5" fmla="*/ 1872748 w 2095234"/>
              <a:gd name="connsiteY5" fmla="*/ 1037347 h 2561350"/>
              <a:gd name="connsiteX6" fmla="*/ 1857106 w 2095234"/>
              <a:gd name="connsiteY6" fmla="*/ 1520560 h 2561350"/>
              <a:gd name="connsiteX7" fmla="*/ 2008486 w 2095234"/>
              <a:gd name="connsiteY7" fmla="*/ 1456260 h 2561350"/>
              <a:gd name="connsiteX8" fmla="*/ 1962066 w 2095234"/>
              <a:gd name="connsiteY8" fmla="*/ 2180265 h 2561350"/>
              <a:gd name="connsiteX9" fmla="*/ 1232935 w 2095234"/>
              <a:gd name="connsiteY9" fmla="*/ 2167002 h 2561350"/>
              <a:gd name="connsiteX10" fmla="*/ 1252808 w 2095234"/>
              <a:gd name="connsiteY10" fmla="*/ 2275300 h 2561350"/>
              <a:gd name="connsiteX11" fmla="*/ 802752 w 2095234"/>
              <a:gd name="connsiteY11" fmla="*/ 2277680 h 2561350"/>
              <a:gd name="connsiteX12" fmla="*/ 832685 w 2095234"/>
              <a:gd name="connsiteY12" fmla="*/ 2167002 h 2561350"/>
              <a:gd name="connsiteX13" fmla="*/ 139760 w 2095234"/>
              <a:gd name="connsiteY13" fmla="*/ 2200159 h 2561350"/>
              <a:gd name="connsiteX14" fmla="*/ 119866 w 2095234"/>
              <a:gd name="connsiteY14" fmla="*/ 1497962 h 2561350"/>
              <a:gd name="connsiteX15" fmla="*/ 281179 w 2095234"/>
              <a:gd name="connsiteY15" fmla="*/ 1561668 h 2561350"/>
              <a:gd name="connsiteX16" fmla="*/ 258905 w 2095234"/>
              <a:gd name="connsiteY16" fmla="*/ 1045298 h 2561350"/>
              <a:gd name="connsiteX17" fmla="*/ 146392 w 2095234"/>
              <a:gd name="connsiteY17" fmla="*/ 1091040 h 2561350"/>
              <a:gd name="connsiteX18" fmla="*/ 119866 w 2095234"/>
              <a:gd name="connsiteY18" fmla="*/ 382371 h 2561350"/>
              <a:gd name="connsiteX19" fmla="*/ 837656 w 2095234"/>
              <a:gd name="connsiteY19" fmla="*/ 389002 h 2561350"/>
              <a:gd name="connsiteX20" fmla="*/ 802752 w 2095234"/>
              <a:gd name="connsiteY20" fmla="*/ 283670 h 2561350"/>
              <a:gd name="connsiteX21" fmla="*/ 1038495 w 2095234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19868 w 2076607"/>
              <a:gd name="connsiteY0" fmla="*/ 3 h 2561350"/>
              <a:gd name="connsiteX1" fmla="*/ 1234181 w 2076607"/>
              <a:gd name="connsiteY1" fmla="*/ 286050 h 2561350"/>
              <a:gd name="connsiteX2" fmla="*/ 1212045 w 2076607"/>
              <a:gd name="connsiteY2" fmla="*/ 389002 h 2561350"/>
              <a:gd name="connsiteX3" fmla="*/ 1963333 w 2076607"/>
              <a:gd name="connsiteY3" fmla="*/ 369108 h 2561350"/>
              <a:gd name="connsiteX4" fmla="*/ 1956701 w 2076607"/>
              <a:gd name="connsiteY4" fmla="*/ 1096546 h 2561350"/>
              <a:gd name="connsiteX5" fmla="*/ 1854121 w 2076607"/>
              <a:gd name="connsiteY5" fmla="*/ 1037347 h 2561350"/>
              <a:gd name="connsiteX6" fmla="*/ 1838479 w 2076607"/>
              <a:gd name="connsiteY6" fmla="*/ 1520560 h 2561350"/>
              <a:gd name="connsiteX7" fmla="*/ 1989859 w 2076607"/>
              <a:gd name="connsiteY7" fmla="*/ 1456260 h 2561350"/>
              <a:gd name="connsiteX8" fmla="*/ 1943439 w 2076607"/>
              <a:gd name="connsiteY8" fmla="*/ 2180265 h 2561350"/>
              <a:gd name="connsiteX9" fmla="*/ 1214308 w 2076607"/>
              <a:gd name="connsiteY9" fmla="*/ 2167002 h 2561350"/>
              <a:gd name="connsiteX10" fmla="*/ 1234181 w 2076607"/>
              <a:gd name="connsiteY10" fmla="*/ 2275300 h 2561350"/>
              <a:gd name="connsiteX11" fmla="*/ 784125 w 2076607"/>
              <a:gd name="connsiteY11" fmla="*/ 2277680 h 2561350"/>
              <a:gd name="connsiteX12" fmla="*/ 814058 w 2076607"/>
              <a:gd name="connsiteY12" fmla="*/ 2167002 h 2561350"/>
              <a:gd name="connsiteX13" fmla="*/ 121133 w 2076607"/>
              <a:gd name="connsiteY13" fmla="*/ 2200159 h 2561350"/>
              <a:gd name="connsiteX14" fmla="*/ 101239 w 2076607"/>
              <a:gd name="connsiteY14" fmla="*/ 1497962 h 2561350"/>
              <a:gd name="connsiteX15" fmla="*/ 262552 w 2076607"/>
              <a:gd name="connsiteY15" fmla="*/ 1561668 h 2561350"/>
              <a:gd name="connsiteX16" fmla="*/ 240278 w 2076607"/>
              <a:gd name="connsiteY16" fmla="*/ 1045298 h 2561350"/>
              <a:gd name="connsiteX17" fmla="*/ 101239 w 2076607"/>
              <a:gd name="connsiteY17" fmla="*/ 382371 h 2561350"/>
              <a:gd name="connsiteX18" fmla="*/ 819029 w 2076607"/>
              <a:gd name="connsiteY18" fmla="*/ 389002 h 2561350"/>
              <a:gd name="connsiteX19" fmla="*/ 784125 w 2076607"/>
              <a:gd name="connsiteY19" fmla="*/ 283670 h 2561350"/>
              <a:gd name="connsiteX20" fmla="*/ 1019868 w 2076607"/>
              <a:gd name="connsiteY20" fmla="*/ 3 h 2561350"/>
              <a:gd name="connsiteX0" fmla="*/ 1019868 w 2076607"/>
              <a:gd name="connsiteY0" fmla="*/ 3 h 2561350"/>
              <a:gd name="connsiteX1" fmla="*/ 1234181 w 2076607"/>
              <a:gd name="connsiteY1" fmla="*/ 286050 h 2561350"/>
              <a:gd name="connsiteX2" fmla="*/ 1212045 w 2076607"/>
              <a:gd name="connsiteY2" fmla="*/ 389002 h 2561350"/>
              <a:gd name="connsiteX3" fmla="*/ 1963333 w 2076607"/>
              <a:gd name="connsiteY3" fmla="*/ 369108 h 2561350"/>
              <a:gd name="connsiteX4" fmla="*/ 1956701 w 2076607"/>
              <a:gd name="connsiteY4" fmla="*/ 1096546 h 2561350"/>
              <a:gd name="connsiteX5" fmla="*/ 1854121 w 2076607"/>
              <a:gd name="connsiteY5" fmla="*/ 1037347 h 2561350"/>
              <a:gd name="connsiteX6" fmla="*/ 1838479 w 2076607"/>
              <a:gd name="connsiteY6" fmla="*/ 1520560 h 2561350"/>
              <a:gd name="connsiteX7" fmla="*/ 1989859 w 2076607"/>
              <a:gd name="connsiteY7" fmla="*/ 1456260 h 2561350"/>
              <a:gd name="connsiteX8" fmla="*/ 1943439 w 2076607"/>
              <a:gd name="connsiteY8" fmla="*/ 2180265 h 2561350"/>
              <a:gd name="connsiteX9" fmla="*/ 1214308 w 2076607"/>
              <a:gd name="connsiteY9" fmla="*/ 2167002 h 2561350"/>
              <a:gd name="connsiteX10" fmla="*/ 1234181 w 2076607"/>
              <a:gd name="connsiteY10" fmla="*/ 2275300 h 2561350"/>
              <a:gd name="connsiteX11" fmla="*/ 784125 w 2076607"/>
              <a:gd name="connsiteY11" fmla="*/ 2277680 h 2561350"/>
              <a:gd name="connsiteX12" fmla="*/ 814058 w 2076607"/>
              <a:gd name="connsiteY12" fmla="*/ 2167002 h 2561350"/>
              <a:gd name="connsiteX13" fmla="*/ 121133 w 2076607"/>
              <a:gd name="connsiteY13" fmla="*/ 2200159 h 2561350"/>
              <a:gd name="connsiteX14" fmla="*/ 101239 w 2076607"/>
              <a:gd name="connsiteY14" fmla="*/ 1497962 h 2561350"/>
              <a:gd name="connsiteX15" fmla="*/ 262552 w 2076607"/>
              <a:gd name="connsiteY15" fmla="*/ 1561668 h 2561350"/>
              <a:gd name="connsiteX16" fmla="*/ 240278 w 2076607"/>
              <a:gd name="connsiteY16" fmla="*/ 1045298 h 2561350"/>
              <a:gd name="connsiteX17" fmla="*/ 136388 w 2076607"/>
              <a:gd name="connsiteY17" fmla="*/ 727479 h 2561350"/>
              <a:gd name="connsiteX18" fmla="*/ 101239 w 2076607"/>
              <a:gd name="connsiteY18" fmla="*/ 382371 h 2561350"/>
              <a:gd name="connsiteX19" fmla="*/ 819029 w 2076607"/>
              <a:gd name="connsiteY19" fmla="*/ 389002 h 2561350"/>
              <a:gd name="connsiteX20" fmla="*/ 784125 w 2076607"/>
              <a:gd name="connsiteY20" fmla="*/ 283670 h 2561350"/>
              <a:gd name="connsiteX21" fmla="*/ 1019868 w 2076607"/>
              <a:gd name="connsiteY21" fmla="*/ 3 h 2561350"/>
              <a:gd name="connsiteX0" fmla="*/ 1030195 w 2086934"/>
              <a:gd name="connsiteY0" fmla="*/ 3 h 2561350"/>
              <a:gd name="connsiteX1" fmla="*/ 1244508 w 2086934"/>
              <a:gd name="connsiteY1" fmla="*/ 286050 h 2561350"/>
              <a:gd name="connsiteX2" fmla="*/ 1222372 w 2086934"/>
              <a:gd name="connsiteY2" fmla="*/ 389002 h 2561350"/>
              <a:gd name="connsiteX3" fmla="*/ 1973660 w 2086934"/>
              <a:gd name="connsiteY3" fmla="*/ 369108 h 2561350"/>
              <a:gd name="connsiteX4" fmla="*/ 1967028 w 2086934"/>
              <a:gd name="connsiteY4" fmla="*/ 1096546 h 2561350"/>
              <a:gd name="connsiteX5" fmla="*/ 1864448 w 2086934"/>
              <a:gd name="connsiteY5" fmla="*/ 1037347 h 2561350"/>
              <a:gd name="connsiteX6" fmla="*/ 1848806 w 2086934"/>
              <a:gd name="connsiteY6" fmla="*/ 1520560 h 2561350"/>
              <a:gd name="connsiteX7" fmla="*/ 2000186 w 2086934"/>
              <a:gd name="connsiteY7" fmla="*/ 1456260 h 2561350"/>
              <a:gd name="connsiteX8" fmla="*/ 1953766 w 2086934"/>
              <a:gd name="connsiteY8" fmla="*/ 2180265 h 2561350"/>
              <a:gd name="connsiteX9" fmla="*/ 1224635 w 2086934"/>
              <a:gd name="connsiteY9" fmla="*/ 2167002 h 2561350"/>
              <a:gd name="connsiteX10" fmla="*/ 1244508 w 2086934"/>
              <a:gd name="connsiteY10" fmla="*/ 2275300 h 2561350"/>
              <a:gd name="connsiteX11" fmla="*/ 794452 w 2086934"/>
              <a:gd name="connsiteY11" fmla="*/ 2277680 h 2561350"/>
              <a:gd name="connsiteX12" fmla="*/ 824385 w 2086934"/>
              <a:gd name="connsiteY12" fmla="*/ 2167002 h 2561350"/>
              <a:gd name="connsiteX13" fmla="*/ 131460 w 2086934"/>
              <a:gd name="connsiteY13" fmla="*/ 2200159 h 2561350"/>
              <a:gd name="connsiteX14" fmla="*/ 111566 w 2086934"/>
              <a:gd name="connsiteY14" fmla="*/ 1497962 h 2561350"/>
              <a:gd name="connsiteX15" fmla="*/ 272879 w 2086934"/>
              <a:gd name="connsiteY15" fmla="*/ 1561668 h 2561350"/>
              <a:gd name="connsiteX16" fmla="*/ 250605 w 2086934"/>
              <a:gd name="connsiteY16" fmla="*/ 1045298 h 2561350"/>
              <a:gd name="connsiteX17" fmla="*/ 9943 w 2086934"/>
              <a:gd name="connsiteY17" fmla="*/ 1018431 h 2561350"/>
              <a:gd name="connsiteX18" fmla="*/ 111566 w 2086934"/>
              <a:gd name="connsiteY18" fmla="*/ 382371 h 2561350"/>
              <a:gd name="connsiteX19" fmla="*/ 829356 w 2086934"/>
              <a:gd name="connsiteY19" fmla="*/ 389002 h 2561350"/>
              <a:gd name="connsiteX20" fmla="*/ 794452 w 2086934"/>
              <a:gd name="connsiteY20" fmla="*/ 283670 h 2561350"/>
              <a:gd name="connsiteX21" fmla="*/ 1030195 w 2086934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270566 w 2084621"/>
              <a:gd name="connsiteY14" fmla="*/ 1561668 h 2561350"/>
              <a:gd name="connsiteX15" fmla="*/ 248292 w 2084621"/>
              <a:gd name="connsiteY15" fmla="*/ 1045298 h 2561350"/>
              <a:gd name="connsiteX16" fmla="*/ 7630 w 2084621"/>
              <a:gd name="connsiteY16" fmla="*/ 1018431 h 2561350"/>
              <a:gd name="connsiteX17" fmla="*/ 109253 w 2084621"/>
              <a:gd name="connsiteY17" fmla="*/ 382371 h 2561350"/>
              <a:gd name="connsiteX18" fmla="*/ 827043 w 2084621"/>
              <a:gd name="connsiteY18" fmla="*/ 389002 h 2561350"/>
              <a:gd name="connsiteX19" fmla="*/ 792139 w 2084621"/>
              <a:gd name="connsiteY19" fmla="*/ 283670 h 2561350"/>
              <a:gd name="connsiteX20" fmla="*/ 1027882 w 2084621"/>
              <a:gd name="connsiteY20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76730 w 2084621"/>
              <a:gd name="connsiteY14" fmla="*/ 1866419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33820 w 2090559"/>
              <a:gd name="connsiteY0" fmla="*/ 3 h 2561350"/>
              <a:gd name="connsiteX1" fmla="*/ 1248133 w 2090559"/>
              <a:gd name="connsiteY1" fmla="*/ 286050 h 2561350"/>
              <a:gd name="connsiteX2" fmla="*/ 1225997 w 2090559"/>
              <a:gd name="connsiteY2" fmla="*/ 389002 h 2561350"/>
              <a:gd name="connsiteX3" fmla="*/ 1977285 w 2090559"/>
              <a:gd name="connsiteY3" fmla="*/ 369108 h 2561350"/>
              <a:gd name="connsiteX4" fmla="*/ 1970653 w 2090559"/>
              <a:gd name="connsiteY4" fmla="*/ 1096546 h 2561350"/>
              <a:gd name="connsiteX5" fmla="*/ 1868073 w 2090559"/>
              <a:gd name="connsiteY5" fmla="*/ 1037347 h 2561350"/>
              <a:gd name="connsiteX6" fmla="*/ 1852431 w 2090559"/>
              <a:gd name="connsiteY6" fmla="*/ 1520560 h 2561350"/>
              <a:gd name="connsiteX7" fmla="*/ 2003811 w 2090559"/>
              <a:gd name="connsiteY7" fmla="*/ 1456260 h 2561350"/>
              <a:gd name="connsiteX8" fmla="*/ 1957391 w 2090559"/>
              <a:gd name="connsiteY8" fmla="*/ 2180265 h 2561350"/>
              <a:gd name="connsiteX9" fmla="*/ 1228260 w 2090559"/>
              <a:gd name="connsiteY9" fmla="*/ 2167002 h 2561350"/>
              <a:gd name="connsiteX10" fmla="*/ 1248133 w 2090559"/>
              <a:gd name="connsiteY10" fmla="*/ 2275300 h 2561350"/>
              <a:gd name="connsiteX11" fmla="*/ 798077 w 2090559"/>
              <a:gd name="connsiteY11" fmla="*/ 2277680 h 2561350"/>
              <a:gd name="connsiteX12" fmla="*/ 828010 w 2090559"/>
              <a:gd name="connsiteY12" fmla="*/ 2167002 h 2561350"/>
              <a:gd name="connsiteX13" fmla="*/ 135085 w 2090559"/>
              <a:gd name="connsiteY13" fmla="*/ 2200159 h 2561350"/>
              <a:gd name="connsiteX14" fmla="*/ 6108 w 2090559"/>
              <a:gd name="connsiteY14" fmla="*/ 1657531 h 2561350"/>
              <a:gd name="connsiteX15" fmla="*/ 276504 w 2090559"/>
              <a:gd name="connsiteY15" fmla="*/ 1561668 h 2561350"/>
              <a:gd name="connsiteX16" fmla="*/ 254230 w 2090559"/>
              <a:gd name="connsiteY16" fmla="*/ 1045298 h 2561350"/>
              <a:gd name="connsiteX17" fmla="*/ 13568 w 2090559"/>
              <a:gd name="connsiteY17" fmla="*/ 1018431 h 2561350"/>
              <a:gd name="connsiteX18" fmla="*/ 115191 w 2090559"/>
              <a:gd name="connsiteY18" fmla="*/ 382371 h 2561350"/>
              <a:gd name="connsiteX19" fmla="*/ 832981 w 2090559"/>
              <a:gd name="connsiteY19" fmla="*/ 389002 h 2561350"/>
              <a:gd name="connsiteX20" fmla="*/ 798077 w 2090559"/>
              <a:gd name="connsiteY20" fmla="*/ 283670 h 2561350"/>
              <a:gd name="connsiteX21" fmla="*/ 1033820 w 2090559"/>
              <a:gd name="connsiteY21" fmla="*/ 3 h 2561350"/>
              <a:gd name="connsiteX0" fmla="*/ 1032856 w 2089595"/>
              <a:gd name="connsiteY0" fmla="*/ 3 h 2561350"/>
              <a:gd name="connsiteX1" fmla="*/ 1247169 w 2089595"/>
              <a:gd name="connsiteY1" fmla="*/ 286050 h 2561350"/>
              <a:gd name="connsiteX2" fmla="*/ 1225033 w 2089595"/>
              <a:gd name="connsiteY2" fmla="*/ 389002 h 2561350"/>
              <a:gd name="connsiteX3" fmla="*/ 1976321 w 2089595"/>
              <a:gd name="connsiteY3" fmla="*/ 369108 h 2561350"/>
              <a:gd name="connsiteX4" fmla="*/ 1969689 w 2089595"/>
              <a:gd name="connsiteY4" fmla="*/ 1096546 h 2561350"/>
              <a:gd name="connsiteX5" fmla="*/ 1867109 w 2089595"/>
              <a:gd name="connsiteY5" fmla="*/ 1037347 h 2561350"/>
              <a:gd name="connsiteX6" fmla="*/ 1851467 w 2089595"/>
              <a:gd name="connsiteY6" fmla="*/ 1520560 h 2561350"/>
              <a:gd name="connsiteX7" fmla="*/ 2002847 w 2089595"/>
              <a:gd name="connsiteY7" fmla="*/ 1456260 h 2561350"/>
              <a:gd name="connsiteX8" fmla="*/ 1956427 w 2089595"/>
              <a:gd name="connsiteY8" fmla="*/ 2180265 h 2561350"/>
              <a:gd name="connsiteX9" fmla="*/ 1227296 w 2089595"/>
              <a:gd name="connsiteY9" fmla="*/ 2167002 h 2561350"/>
              <a:gd name="connsiteX10" fmla="*/ 1247169 w 2089595"/>
              <a:gd name="connsiteY10" fmla="*/ 2275300 h 2561350"/>
              <a:gd name="connsiteX11" fmla="*/ 797113 w 2089595"/>
              <a:gd name="connsiteY11" fmla="*/ 2277680 h 2561350"/>
              <a:gd name="connsiteX12" fmla="*/ 827046 w 2089595"/>
              <a:gd name="connsiteY12" fmla="*/ 2167002 h 2561350"/>
              <a:gd name="connsiteX13" fmla="*/ 134121 w 2089595"/>
              <a:gd name="connsiteY13" fmla="*/ 2200159 h 2561350"/>
              <a:gd name="connsiteX14" fmla="*/ 5144 w 2089595"/>
              <a:gd name="connsiteY14" fmla="*/ 1657531 h 2561350"/>
              <a:gd name="connsiteX15" fmla="*/ 275540 w 2089595"/>
              <a:gd name="connsiteY15" fmla="*/ 1561668 h 2561350"/>
              <a:gd name="connsiteX16" fmla="*/ 253266 w 2089595"/>
              <a:gd name="connsiteY16" fmla="*/ 1045298 h 2561350"/>
              <a:gd name="connsiteX17" fmla="*/ 12604 w 2089595"/>
              <a:gd name="connsiteY17" fmla="*/ 1018431 h 2561350"/>
              <a:gd name="connsiteX18" fmla="*/ 114227 w 2089595"/>
              <a:gd name="connsiteY18" fmla="*/ 382371 h 2561350"/>
              <a:gd name="connsiteX19" fmla="*/ 832017 w 2089595"/>
              <a:gd name="connsiteY19" fmla="*/ 389002 h 2561350"/>
              <a:gd name="connsiteX20" fmla="*/ 797113 w 2089595"/>
              <a:gd name="connsiteY20" fmla="*/ 283670 h 2561350"/>
              <a:gd name="connsiteX21" fmla="*/ 1032856 w 2089595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1863015 w 2081039"/>
              <a:gd name="connsiteY4" fmla="*/ 1037347 h 2561350"/>
              <a:gd name="connsiteX5" fmla="*/ 1847373 w 2081039"/>
              <a:gd name="connsiteY5" fmla="*/ 1520560 h 2561350"/>
              <a:gd name="connsiteX6" fmla="*/ 1998753 w 2081039"/>
              <a:gd name="connsiteY6" fmla="*/ 1456260 h 2561350"/>
              <a:gd name="connsiteX7" fmla="*/ 1952333 w 2081039"/>
              <a:gd name="connsiteY7" fmla="*/ 2180265 h 2561350"/>
              <a:gd name="connsiteX8" fmla="*/ 1223202 w 2081039"/>
              <a:gd name="connsiteY8" fmla="*/ 2167002 h 2561350"/>
              <a:gd name="connsiteX9" fmla="*/ 1243075 w 2081039"/>
              <a:gd name="connsiteY9" fmla="*/ 2275300 h 2561350"/>
              <a:gd name="connsiteX10" fmla="*/ 793019 w 2081039"/>
              <a:gd name="connsiteY10" fmla="*/ 2277680 h 2561350"/>
              <a:gd name="connsiteX11" fmla="*/ 822952 w 2081039"/>
              <a:gd name="connsiteY11" fmla="*/ 2167002 h 2561350"/>
              <a:gd name="connsiteX12" fmla="*/ 130027 w 2081039"/>
              <a:gd name="connsiteY12" fmla="*/ 2200159 h 2561350"/>
              <a:gd name="connsiteX13" fmla="*/ 1050 w 2081039"/>
              <a:gd name="connsiteY13" fmla="*/ 1657531 h 2561350"/>
              <a:gd name="connsiteX14" fmla="*/ 271446 w 2081039"/>
              <a:gd name="connsiteY14" fmla="*/ 1561668 h 2561350"/>
              <a:gd name="connsiteX15" fmla="*/ 249172 w 2081039"/>
              <a:gd name="connsiteY15" fmla="*/ 1045298 h 2561350"/>
              <a:gd name="connsiteX16" fmla="*/ 8510 w 2081039"/>
              <a:gd name="connsiteY16" fmla="*/ 1018431 h 2561350"/>
              <a:gd name="connsiteX17" fmla="*/ 110133 w 2081039"/>
              <a:gd name="connsiteY17" fmla="*/ 382371 h 2561350"/>
              <a:gd name="connsiteX18" fmla="*/ 827923 w 2081039"/>
              <a:gd name="connsiteY18" fmla="*/ 389002 h 2561350"/>
              <a:gd name="connsiteX19" fmla="*/ 793019 w 2081039"/>
              <a:gd name="connsiteY19" fmla="*/ 283670 h 2561350"/>
              <a:gd name="connsiteX20" fmla="*/ 1028762 w 2081039"/>
              <a:gd name="connsiteY20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1933270 w 2081039"/>
              <a:gd name="connsiteY4" fmla="*/ 764780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7307 w 2081039"/>
              <a:gd name="connsiteY3" fmla="*/ 371595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7307 w 2081039"/>
              <a:gd name="connsiteY3" fmla="*/ 371595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9793 w 2081039"/>
              <a:gd name="connsiteY3" fmla="*/ 36164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9793 w 2081039"/>
              <a:gd name="connsiteY3" fmla="*/ 36164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1952333 w 2072429"/>
              <a:gd name="connsiteY7" fmla="*/ 2180265 h 2561350"/>
              <a:gd name="connsiteX8" fmla="*/ 1223202 w 2072429"/>
              <a:gd name="connsiteY8" fmla="*/ 2167002 h 2561350"/>
              <a:gd name="connsiteX9" fmla="*/ 1243075 w 2072429"/>
              <a:gd name="connsiteY9" fmla="*/ 2275300 h 2561350"/>
              <a:gd name="connsiteX10" fmla="*/ 793019 w 2072429"/>
              <a:gd name="connsiteY10" fmla="*/ 2277680 h 2561350"/>
              <a:gd name="connsiteX11" fmla="*/ 822952 w 2072429"/>
              <a:gd name="connsiteY11" fmla="*/ 2167002 h 2561350"/>
              <a:gd name="connsiteX12" fmla="*/ 130027 w 2072429"/>
              <a:gd name="connsiteY12" fmla="*/ 2200159 h 2561350"/>
              <a:gd name="connsiteX13" fmla="*/ 1050 w 2072429"/>
              <a:gd name="connsiteY13" fmla="*/ 1657531 h 2561350"/>
              <a:gd name="connsiteX14" fmla="*/ 271446 w 2072429"/>
              <a:gd name="connsiteY14" fmla="*/ 1561668 h 2561350"/>
              <a:gd name="connsiteX15" fmla="*/ 249172 w 2072429"/>
              <a:gd name="connsiteY15" fmla="*/ 1045298 h 2561350"/>
              <a:gd name="connsiteX16" fmla="*/ 8510 w 2072429"/>
              <a:gd name="connsiteY16" fmla="*/ 1018431 h 2561350"/>
              <a:gd name="connsiteX17" fmla="*/ 110133 w 2072429"/>
              <a:gd name="connsiteY17" fmla="*/ 382371 h 2561350"/>
              <a:gd name="connsiteX18" fmla="*/ 827923 w 2072429"/>
              <a:gd name="connsiteY18" fmla="*/ 389002 h 2561350"/>
              <a:gd name="connsiteX19" fmla="*/ 793019 w 2072429"/>
              <a:gd name="connsiteY19" fmla="*/ 283670 h 2561350"/>
              <a:gd name="connsiteX20" fmla="*/ 1028762 w 2072429"/>
              <a:gd name="connsiteY20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1890996 w 2072429"/>
              <a:gd name="connsiteY7" fmla="*/ 1722186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47373 w 2072429"/>
              <a:gd name="connsiteY5" fmla="*/ 1535481 h 2561350"/>
              <a:gd name="connsiteX6" fmla="*/ 2065070 w 2072429"/>
              <a:gd name="connsiteY6" fmla="*/ 1597847 h 2561350"/>
              <a:gd name="connsiteX7" fmla="*/ 1952333 w 2072429"/>
              <a:gd name="connsiteY7" fmla="*/ 2180265 h 2561350"/>
              <a:gd name="connsiteX8" fmla="*/ 1223202 w 2072429"/>
              <a:gd name="connsiteY8" fmla="*/ 2167002 h 2561350"/>
              <a:gd name="connsiteX9" fmla="*/ 1243075 w 2072429"/>
              <a:gd name="connsiteY9" fmla="*/ 2275300 h 2561350"/>
              <a:gd name="connsiteX10" fmla="*/ 793019 w 2072429"/>
              <a:gd name="connsiteY10" fmla="*/ 2277680 h 2561350"/>
              <a:gd name="connsiteX11" fmla="*/ 822952 w 2072429"/>
              <a:gd name="connsiteY11" fmla="*/ 2167002 h 2561350"/>
              <a:gd name="connsiteX12" fmla="*/ 130027 w 2072429"/>
              <a:gd name="connsiteY12" fmla="*/ 2200159 h 2561350"/>
              <a:gd name="connsiteX13" fmla="*/ 1050 w 2072429"/>
              <a:gd name="connsiteY13" fmla="*/ 1657531 h 2561350"/>
              <a:gd name="connsiteX14" fmla="*/ 271446 w 2072429"/>
              <a:gd name="connsiteY14" fmla="*/ 1561668 h 2561350"/>
              <a:gd name="connsiteX15" fmla="*/ 249172 w 2072429"/>
              <a:gd name="connsiteY15" fmla="*/ 1045298 h 2561350"/>
              <a:gd name="connsiteX16" fmla="*/ 8510 w 2072429"/>
              <a:gd name="connsiteY16" fmla="*/ 1018431 h 2561350"/>
              <a:gd name="connsiteX17" fmla="*/ 110133 w 2072429"/>
              <a:gd name="connsiteY17" fmla="*/ 382371 h 2561350"/>
              <a:gd name="connsiteX18" fmla="*/ 827923 w 2072429"/>
              <a:gd name="connsiteY18" fmla="*/ 389002 h 2561350"/>
              <a:gd name="connsiteX19" fmla="*/ 793019 w 2072429"/>
              <a:gd name="connsiteY19" fmla="*/ 283670 h 2561350"/>
              <a:gd name="connsiteX20" fmla="*/ 1028762 w 2072429"/>
              <a:gd name="connsiteY20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997927 w 2072429"/>
              <a:gd name="connsiteY5" fmla="*/ 118007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1048 w 2072429"/>
              <a:gd name="connsiteY5" fmla="*/ 1030865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1048 w 2072429"/>
              <a:gd name="connsiteY5" fmla="*/ 1030865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9564" h="2561350">
                <a:moveTo>
                  <a:pt x="1028762" y="3"/>
                </a:moveTo>
                <a:cubicBezTo>
                  <a:pt x="1197831" y="-691"/>
                  <a:pt x="1365814" y="120921"/>
                  <a:pt x="1243075" y="286050"/>
                </a:cubicBezTo>
                <a:cubicBezTo>
                  <a:pt x="1226965" y="315682"/>
                  <a:pt x="1215183" y="348101"/>
                  <a:pt x="1220939" y="389002"/>
                </a:cubicBezTo>
                <a:cubicBezTo>
                  <a:pt x="1226007" y="528261"/>
                  <a:pt x="1696102" y="461119"/>
                  <a:pt x="1959793" y="361648"/>
                </a:cubicBezTo>
                <a:cubicBezTo>
                  <a:pt x="2053648" y="496394"/>
                  <a:pt x="2070837" y="822506"/>
                  <a:pt x="2067556" y="961234"/>
                </a:cubicBezTo>
                <a:cubicBezTo>
                  <a:pt x="2071425" y="1080232"/>
                  <a:pt x="2014728" y="1106744"/>
                  <a:pt x="1881048" y="1030865"/>
                </a:cubicBezTo>
                <a:cubicBezTo>
                  <a:pt x="1483772" y="845572"/>
                  <a:pt x="1585020" y="1699608"/>
                  <a:pt x="1847373" y="1535481"/>
                </a:cubicBezTo>
                <a:cubicBezTo>
                  <a:pt x="1929125" y="1495441"/>
                  <a:pt x="2055039" y="1373504"/>
                  <a:pt x="2065070" y="1597847"/>
                </a:cubicBezTo>
                <a:cubicBezTo>
                  <a:pt x="2080077" y="1677957"/>
                  <a:pt x="2061145" y="2086235"/>
                  <a:pt x="1952333" y="2180265"/>
                </a:cubicBezTo>
                <a:cubicBezTo>
                  <a:pt x="1755709" y="2153739"/>
                  <a:pt x="1373407" y="2007849"/>
                  <a:pt x="1223202" y="2167002"/>
                </a:cubicBezTo>
                <a:cubicBezTo>
                  <a:pt x="1209721" y="2193452"/>
                  <a:pt x="1212523" y="2230274"/>
                  <a:pt x="1243075" y="2275300"/>
                </a:cubicBezTo>
                <a:cubicBezTo>
                  <a:pt x="1483581" y="2660267"/>
                  <a:pt x="581086" y="2652331"/>
                  <a:pt x="793019" y="2277680"/>
                </a:cubicBezTo>
                <a:cubicBezTo>
                  <a:pt x="831994" y="2223379"/>
                  <a:pt x="839802" y="2190096"/>
                  <a:pt x="822952" y="2167002"/>
                </a:cubicBezTo>
                <a:cubicBezTo>
                  <a:pt x="720184" y="2021111"/>
                  <a:pt x="378685" y="2147108"/>
                  <a:pt x="130027" y="2200159"/>
                </a:cubicBezTo>
                <a:cubicBezTo>
                  <a:pt x="37391" y="2130168"/>
                  <a:pt x="-7600" y="1771407"/>
                  <a:pt x="1050" y="1657531"/>
                </a:cubicBezTo>
                <a:cubicBezTo>
                  <a:pt x="24620" y="1416831"/>
                  <a:pt x="117773" y="1502066"/>
                  <a:pt x="271446" y="1561668"/>
                </a:cubicBezTo>
                <a:cubicBezTo>
                  <a:pt x="483628" y="1635999"/>
                  <a:pt x="591036" y="1022800"/>
                  <a:pt x="249172" y="1045298"/>
                </a:cubicBezTo>
                <a:cubicBezTo>
                  <a:pt x="168463" y="1050498"/>
                  <a:pt x="31683" y="1183628"/>
                  <a:pt x="8510" y="1018431"/>
                </a:cubicBezTo>
                <a:cubicBezTo>
                  <a:pt x="-14663" y="907943"/>
                  <a:pt x="13766" y="478572"/>
                  <a:pt x="110133" y="382371"/>
                </a:cubicBezTo>
                <a:cubicBezTo>
                  <a:pt x="506339" y="514999"/>
                  <a:pt x="789812" y="488473"/>
                  <a:pt x="827923" y="389002"/>
                </a:cubicBezTo>
                <a:cubicBezTo>
                  <a:pt x="838244" y="365427"/>
                  <a:pt x="828672" y="333342"/>
                  <a:pt x="793019" y="283670"/>
                </a:cubicBezTo>
                <a:cubicBezTo>
                  <a:pt x="687053" y="96344"/>
                  <a:pt x="859693" y="698"/>
                  <a:pt x="1028762" y="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rgbClr val="6C6C6C"/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B47678-6D1E-D01C-57DC-90F8479ED917}"/>
              </a:ext>
            </a:extLst>
          </p:cNvPr>
          <p:cNvSpPr txBox="1"/>
          <p:nvPr/>
        </p:nvSpPr>
        <p:spPr>
          <a:xfrm>
            <a:off x="6634493" y="4847025"/>
            <a:ext cx="139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Loan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1C85FEEA-367E-3870-5A22-B60B292EFB7E}"/>
              </a:ext>
            </a:extLst>
          </p:cNvPr>
          <p:cNvSpPr/>
          <p:nvPr/>
        </p:nvSpPr>
        <p:spPr>
          <a:xfrm rot="5400000" flipV="1">
            <a:off x="9163067" y="4122171"/>
            <a:ext cx="1420729" cy="1783061"/>
          </a:xfrm>
          <a:custGeom>
            <a:avLst/>
            <a:gdLst>
              <a:gd name="connsiteX0" fmla="*/ 872209 w 1795780"/>
              <a:gd name="connsiteY0" fmla="*/ 3 h 2561350"/>
              <a:gd name="connsiteX1" fmla="*/ 1086522 w 1795780"/>
              <a:gd name="connsiteY1" fmla="*/ 286050 h 2561350"/>
              <a:gd name="connsiteX2" fmla="*/ 1064386 w 1795780"/>
              <a:gd name="connsiteY2" fmla="*/ 389002 h 2561350"/>
              <a:gd name="connsiteX3" fmla="*/ 1795780 w 1795780"/>
              <a:gd name="connsiteY3" fmla="*/ 389002 h 2561350"/>
              <a:gd name="connsiteX4" fmla="*/ 1795780 w 1795780"/>
              <a:gd name="connsiteY4" fmla="*/ 1063389 h 2561350"/>
              <a:gd name="connsiteX5" fmla="*/ 1706462 w 1795780"/>
              <a:gd name="connsiteY5" fmla="*/ 1037347 h 2561350"/>
              <a:gd name="connsiteX6" fmla="*/ 1704082 w 1795780"/>
              <a:gd name="connsiteY6" fmla="*/ 1487403 h 2561350"/>
              <a:gd name="connsiteX7" fmla="*/ 1795780 w 1795780"/>
              <a:gd name="connsiteY7" fmla="*/ 1449629 h 2561350"/>
              <a:gd name="connsiteX8" fmla="*/ 1795780 w 1795780"/>
              <a:gd name="connsiteY8" fmla="*/ 2167002 h 2561350"/>
              <a:gd name="connsiteX9" fmla="*/ 1066649 w 1795780"/>
              <a:gd name="connsiteY9" fmla="*/ 2167002 h 2561350"/>
              <a:gd name="connsiteX10" fmla="*/ 1086522 w 1795780"/>
              <a:gd name="connsiteY10" fmla="*/ 2275300 h 2561350"/>
              <a:gd name="connsiteX11" fmla="*/ 636466 w 1795780"/>
              <a:gd name="connsiteY11" fmla="*/ 2277680 h 2561350"/>
              <a:gd name="connsiteX12" fmla="*/ 666399 w 1795780"/>
              <a:gd name="connsiteY12" fmla="*/ 2167002 h 2561350"/>
              <a:gd name="connsiteX13" fmla="*/ 0 w 1795780"/>
              <a:gd name="connsiteY13" fmla="*/ 2167002 h 2561350"/>
              <a:gd name="connsiteX14" fmla="*/ 0 w 1795780"/>
              <a:gd name="connsiteY14" fmla="*/ 1458174 h 2561350"/>
              <a:gd name="connsiteX15" fmla="*/ 94999 w 1795780"/>
              <a:gd name="connsiteY15" fmla="*/ 1495354 h 2561350"/>
              <a:gd name="connsiteX16" fmla="*/ 92619 w 1795780"/>
              <a:gd name="connsiteY16" fmla="*/ 1045298 h 2561350"/>
              <a:gd name="connsiteX17" fmla="*/ 0 w 1795780"/>
              <a:gd name="connsiteY17" fmla="*/ 1071146 h 2561350"/>
              <a:gd name="connsiteX18" fmla="*/ 0 w 1795780"/>
              <a:gd name="connsiteY18" fmla="*/ 389002 h 2561350"/>
              <a:gd name="connsiteX19" fmla="*/ 671370 w 1795780"/>
              <a:gd name="connsiteY19" fmla="*/ 389002 h 2561350"/>
              <a:gd name="connsiteX20" fmla="*/ 636466 w 1795780"/>
              <a:gd name="connsiteY20" fmla="*/ 283670 h 2561350"/>
              <a:gd name="connsiteX21" fmla="*/ 872209 w 1795780"/>
              <a:gd name="connsiteY21" fmla="*/ 3 h 2561350"/>
              <a:gd name="connsiteX0" fmla="*/ 872209 w 1795780"/>
              <a:gd name="connsiteY0" fmla="*/ 3 h 2561350"/>
              <a:gd name="connsiteX1" fmla="*/ 1086522 w 1795780"/>
              <a:gd name="connsiteY1" fmla="*/ 286050 h 2561350"/>
              <a:gd name="connsiteX2" fmla="*/ 1064386 w 1795780"/>
              <a:gd name="connsiteY2" fmla="*/ 389002 h 2561350"/>
              <a:gd name="connsiteX3" fmla="*/ 1795780 w 1795780"/>
              <a:gd name="connsiteY3" fmla="*/ 389002 h 2561350"/>
              <a:gd name="connsiteX4" fmla="*/ 1795780 w 1795780"/>
              <a:gd name="connsiteY4" fmla="*/ 1063389 h 2561350"/>
              <a:gd name="connsiteX5" fmla="*/ 1706462 w 1795780"/>
              <a:gd name="connsiteY5" fmla="*/ 1037347 h 2561350"/>
              <a:gd name="connsiteX6" fmla="*/ 1704082 w 1795780"/>
              <a:gd name="connsiteY6" fmla="*/ 1487403 h 2561350"/>
              <a:gd name="connsiteX7" fmla="*/ 1795780 w 1795780"/>
              <a:gd name="connsiteY7" fmla="*/ 1449629 h 2561350"/>
              <a:gd name="connsiteX8" fmla="*/ 1795780 w 1795780"/>
              <a:gd name="connsiteY8" fmla="*/ 2167002 h 2561350"/>
              <a:gd name="connsiteX9" fmla="*/ 1066649 w 1795780"/>
              <a:gd name="connsiteY9" fmla="*/ 2167002 h 2561350"/>
              <a:gd name="connsiteX10" fmla="*/ 1086522 w 1795780"/>
              <a:gd name="connsiteY10" fmla="*/ 2275300 h 2561350"/>
              <a:gd name="connsiteX11" fmla="*/ 636466 w 1795780"/>
              <a:gd name="connsiteY11" fmla="*/ 2277680 h 2561350"/>
              <a:gd name="connsiteX12" fmla="*/ 666399 w 1795780"/>
              <a:gd name="connsiteY12" fmla="*/ 2167002 h 2561350"/>
              <a:gd name="connsiteX13" fmla="*/ 0 w 1795780"/>
              <a:gd name="connsiteY13" fmla="*/ 2167002 h 2561350"/>
              <a:gd name="connsiteX14" fmla="*/ 0 w 1795780"/>
              <a:gd name="connsiteY14" fmla="*/ 1458174 h 2561350"/>
              <a:gd name="connsiteX15" fmla="*/ 94999 w 1795780"/>
              <a:gd name="connsiteY15" fmla="*/ 1495354 h 2561350"/>
              <a:gd name="connsiteX16" fmla="*/ 92619 w 1795780"/>
              <a:gd name="connsiteY16" fmla="*/ 1045298 h 2561350"/>
              <a:gd name="connsiteX17" fmla="*/ 0 w 1795780"/>
              <a:gd name="connsiteY17" fmla="*/ 1071146 h 2561350"/>
              <a:gd name="connsiteX18" fmla="*/ 0 w 1795780"/>
              <a:gd name="connsiteY18" fmla="*/ 389002 h 2561350"/>
              <a:gd name="connsiteX19" fmla="*/ 671370 w 1795780"/>
              <a:gd name="connsiteY19" fmla="*/ 389002 h 2561350"/>
              <a:gd name="connsiteX20" fmla="*/ 636466 w 1795780"/>
              <a:gd name="connsiteY20" fmla="*/ 283670 h 2561350"/>
              <a:gd name="connsiteX21" fmla="*/ 872209 w 179578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949187"/>
              <a:gd name="connsiteY0" fmla="*/ 3 h 2561350"/>
              <a:gd name="connsiteX1" fmla="*/ 1132942 w 1949187"/>
              <a:gd name="connsiteY1" fmla="*/ 286050 h 2561350"/>
              <a:gd name="connsiteX2" fmla="*/ 1110806 w 1949187"/>
              <a:gd name="connsiteY2" fmla="*/ 389002 h 2561350"/>
              <a:gd name="connsiteX3" fmla="*/ 1862094 w 1949187"/>
              <a:gd name="connsiteY3" fmla="*/ 369108 h 2561350"/>
              <a:gd name="connsiteX4" fmla="*/ 1842200 w 1949187"/>
              <a:gd name="connsiteY4" fmla="*/ 1063389 h 2561350"/>
              <a:gd name="connsiteX5" fmla="*/ 1752882 w 1949187"/>
              <a:gd name="connsiteY5" fmla="*/ 1037347 h 2561350"/>
              <a:gd name="connsiteX6" fmla="*/ 1750502 w 1949187"/>
              <a:gd name="connsiteY6" fmla="*/ 1487403 h 2561350"/>
              <a:gd name="connsiteX7" fmla="*/ 1842200 w 1949187"/>
              <a:gd name="connsiteY7" fmla="*/ 1449629 h 2561350"/>
              <a:gd name="connsiteX8" fmla="*/ 1842200 w 1949187"/>
              <a:gd name="connsiteY8" fmla="*/ 2167002 h 2561350"/>
              <a:gd name="connsiteX9" fmla="*/ 1113069 w 1949187"/>
              <a:gd name="connsiteY9" fmla="*/ 2167002 h 2561350"/>
              <a:gd name="connsiteX10" fmla="*/ 1132942 w 1949187"/>
              <a:gd name="connsiteY10" fmla="*/ 2275300 h 2561350"/>
              <a:gd name="connsiteX11" fmla="*/ 682886 w 1949187"/>
              <a:gd name="connsiteY11" fmla="*/ 2277680 h 2561350"/>
              <a:gd name="connsiteX12" fmla="*/ 712819 w 1949187"/>
              <a:gd name="connsiteY12" fmla="*/ 2167002 h 2561350"/>
              <a:gd name="connsiteX13" fmla="*/ 46420 w 1949187"/>
              <a:gd name="connsiteY13" fmla="*/ 2167002 h 2561350"/>
              <a:gd name="connsiteX14" fmla="*/ 46420 w 1949187"/>
              <a:gd name="connsiteY14" fmla="*/ 1458174 h 2561350"/>
              <a:gd name="connsiteX15" fmla="*/ 141419 w 1949187"/>
              <a:gd name="connsiteY15" fmla="*/ 1495354 h 2561350"/>
              <a:gd name="connsiteX16" fmla="*/ 139039 w 1949187"/>
              <a:gd name="connsiteY16" fmla="*/ 1045298 h 2561350"/>
              <a:gd name="connsiteX17" fmla="*/ 46420 w 1949187"/>
              <a:gd name="connsiteY17" fmla="*/ 1071146 h 2561350"/>
              <a:gd name="connsiteX18" fmla="*/ 0 w 1949187"/>
              <a:gd name="connsiteY18" fmla="*/ 382371 h 2561350"/>
              <a:gd name="connsiteX19" fmla="*/ 717790 w 1949187"/>
              <a:gd name="connsiteY19" fmla="*/ 389002 h 2561350"/>
              <a:gd name="connsiteX20" fmla="*/ 682886 w 1949187"/>
              <a:gd name="connsiteY20" fmla="*/ 283670 h 2561350"/>
              <a:gd name="connsiteX21" fmla="*/ 918629 w 1949187"/>
              <a:gd name="connsiteY21" fmla="*/ 3 h 2561350"/>
              <a:gd name="connsiteX0" fmla="*/ 918629 w 1966660"/>
              <a:gd name="connsiteY0" fmla="*/ 3 h 2561350"/>
              <a:gd name="connsiteX1" fmla="*/ 1132942 w 1966660"/>
              <a:gd name="connsiteY1" fmla="*/ 286050 h 2561350"/>
              <a:gd name="connsiteX2" fmla="*/ 1110806 w 1966660"/>
              <a:gd name="connsiteY2" fmla="*/ 389002 h 2561350"/>
              <a:gd name="connsiteX3" fmla="*/ 1862094 w 1966660"/>
              <a:gd name="connsiteY3" fmla="*/ 369108 h 2561350"/>
              <a:gd name="connsiteX4" fmla="*/ 1842200 w 1966660"/>
              <a:gd name="connsiteY4" fmla="*/ 1063389 h 2561350"/>
              <a:gd name="connsiteX5" fmla="*/ 1752882 w 1966660"/>
              <a:gd name="connsiteY5" fmla="*/ 1037347 h 2561350"/>
              <a:gd name="connsiteX6" fmla="*/ 1750502 w 1966660"/>
              <a:gd name="connsiteY6" fmla="*/ 1487403 h 2561350"/>
              <a:gd name="connsiteX7" fmla="*/ 1842200 w 1966660"/>
              <a:gd name="connsiteY7" fmla="*/ 1449629 h 2561350"/>
              <a:gd name="connsiteX8" fmla="*/ 1842200 w 1966660"/>
              <a:gd name="connsiteY8" fmla="*/ 2167002 h 2561350"/>
              <a:gd name="connsiteX9" fmla="*/ 1113069 w 1966660"/>
              <a:gd name="connsiteY9" fmla="*/ 2167002 h 2561350"/>
              <a:gd name="connsiteX10" fmla="*/ 1132942 w 1966660"/>
              <a:gd name="connsiteY10" fmla="*/ 2275300 h 2561350"/>
              <a:gd name="connsiteX11" fmla="*/ 682886 w 1966660"/>
              <a:gd name="connsiteY11" fmla="*/ 2277680 h 2561350"/>
              <a:gd name="connsiteX12" fmla="*/ 712819 w 1966660"/>
              <a:gd name="connsiteY12" fmla="*/ 2167002 h 2561350"/>
              <a:gd name="connsiteX13" fmla="*/ 46420 w 1966660"/>
              <a:gd name="connsiteY13" fmla="*/ 2167002 h 2561350"/>
              <a:gd name="connsiteX14" fmla="*/ 46420 w 1966660"/>
              <a:gd name="connsiteY14" fmla="*/ 1458174 h 2561350"/>
              <a:gd name="connsiteX15" fmla="*/ 141419 w 1966660"/>
              <a:gd name="connsiteY15" fmla="*/ 1495354 h 2561350"/>
              <a:gd name="connsiteX16" fmla="*/ 139039 w 1966660"/>
              <a:gd name="connsiteY16" fmla="*/ 1045298 h 2561350"/>
              <a:gd name="connsiteX17" fmla="*/ 46420 w 1966660"/>
              <a:gd name="connsiteY17" fmla="*/ 1071146 h 2561350"/>
              <a:gd name="connsiteX18" fmla="*/ 0 w 1966660"/>
              <a:gd name="connsiteY18" fmla="*/ 382371 h 2561350"/>
              <a:gd name="connsiteX19" fmla="*/ 717790 w 1966660"/>
              <a:gd name="connsiteY19" fmla="*/ 389002 h 2561350"/>
              <a:gd name="connsiteX20" fmla="*/ 682886 w 1966660"/>
              <a:gd name="connsiteY20" fmla="*/ 283670 h 2561350"/>
              <a:gd name="connsiteX21" fmla="*/ 918629 w 1966660"/>
              <a:gd name="connsiteY21" fmla="*/ 3 h 2561350"/>
              <a:gd name="connsiteX0" fmla="*/ 1023861 w 2071892"/>
              <a:gd name="connsiteY0" fmla="*/ 3 h 2561350"/>
              <a:gd name="connsiteX1" fmla="*/ 1238174 w 2071892"/>
              <a:gd name="connsiteY1" fmla="*/ 286050 h 2561350"/>
              <a:gd name="connsiteX2" fmla="*/ 1216038 w 2071892"/>
              <a:gd name="connsiteY2" fmla="*/ 389002 h 2561350"/>
              <a:gd name="connsiteX3" fmla="*/ 1967326 w 2071892"/>
              <a:gd name="connsiteY3" fmla="*/ 369108 h 2561350"/>
              <a:gd name="connsiteX4" fmla="*/ 1947432 w 2071892"/>
              <a:gd name="connsiteY4" fmla="*/ 1063389 h 2561350"/>
              <a:gd name="connsiteX5" fmla="*/ 1858114 w 2071892"/>
              <a:gd name="connsiteY5" fmla="*/ 1037347 h 2561350"/>
              <a:gd name="connsiteX6" fmla="*/ 1855734 w 2071892"/>
              <a:gd name="connsiteY6" fmla="*/ 1487403 h 2561350"/>
              <a:gd name="connsiteX7" fmla="*/ 1947432 w 2071892"/>
              <a:gd name="connsiteY7" fmla="*/ 1449629 h 2561350"/>
              <a:gd name="connsiteX8" fmla="*/ 1947432 w 2071892"/>
              <a:gd name="connsiteY8" fmla="*/ 2167002 h 2561350"/>
              <a:gd name="connsiteX9" fmla="*/ 1218301 w 2071892"/>
              <a:gd name="connsiteY9" fmla="*/ 2167002 h 2561350"/>
              <a:gd name="connsiteX10" fmla="*/ 1238174 w 2071892"/>
              <a:gd name="connsiteY10" fmla="*/ 2275300 h 2561350"/>
              <a:gd name="connsiteX11" fmla="*/ 788118 w 2071892"/>
              <a:gd name="connsiteY11" fmla="*/ 2277680 h 2561350"/>
              <a:gd name="connsiteX12" fmla="*/ 818051 w 2071892"/>
              <a:gd name="connsiteY12" fmla="*/ 2167002 h 2561350"/>
              <a:gd name="connsiteX13" fmla="*/ 151652 w 2071892"/>
              <a:gd name="connsiteY13" fmla="*/ 2167002 h 2561350"/>
              <a:gd name="connsiteX14" fmla="*/ 151652 w 2071892"/>
              <a:gd name="connsiteY14" fmla="*/ 1458174 h 2561350"/>
              <a:gd name="connsiteX15" fmla="*/ 246651 w 2071892"/>
              <a:gd name="connsiteY15" fmla="*/ 1495354 h 2561350"/>
              <a:gd name="connsiteX16" fmla="*/ 244271 w 2071892"/>
              <a:gd name="connsiteY16" fmla="*/ 1045298 h 2561350"/>
              <a:gd name="connsiteX17" fmla="*/ 151652 w 2071892"/>
              <a:gd name="connsiteY17" fmla="*/ 1071146 h 2561350"/>
              <a:gd name="connsiteX18" fmla="*/ 105232 w 2071892"/>
              <a:gd name="connsiteY18" fmla="*/ 382371 h 2561350"/>
              <a:gd name="connsiteX19" fmla="*/ 823022 w 2071892"/>
              <a:gd name="connsiteY19" fmla="*/ 389002 h 2561350"/>
              <a:gd name="connsiteX20" fmla="*/ 788118 w 2071892"/>
              <a:gd name="connsiteY20" fmla="*/ 283670 h 2561350"/>
              <a:gd name="connsiteX21" fmla="*/ 1023861 w 2071892"/>
              <a:gd name="connsiteY21" fmla="*/ 3 h 2561350"/>
              <a:gd name="connsiteX0" fmla="*/ 1039756 w 2087787"/>
              <a:gd name="connsiteY0" fmla="*/ 3 h 2561350"/>
              <a:gd name="connsiteX1" fmla="*/ 1254069 w 2087787"/>
              <a:gd name="connsiteY1" fmla="*/ 286050 h 2561350"/>
              <a:gd name="connsiteX2" fmla="*/ 1231933 w 2087787"/>
              <a:gd name="connsiteY2" fmla="*/ 389002 h 2561350"/>
              <a:gd name="connsiteX3" fmla="*/ 1983221 w 2087787"/>
              <a:gd name="connsiteY3" fmla="*/ 369108 h 2561350"/>
              <a:gd name="connsiteX4" fmla="*/ 1963327 w 2087787"/>
              <a:gd name="connsiteY4" fmla="*/ 1063389 h 2561350"/>
              <a:gd name="connsiteX5" fmla="*/ 1874009 w 2087787"/>
              <a:gd name="connsiteY5" fmla="*/ 1037347 h 2561350"/>
              <a:gd name="connsiteX6" fmla="*/ 1871629 w 2087787"/>
              <a:gd name="connsiteY6" fmla="*/ 1487403 h 2561350"/>
              <a:gd name="connsiteX7" fmla="*/ 1963327 w 2087787"/>
              <a:gd name="connsiteY7" fmla="*/ 1449629 h 2561350"/>
              <a:gd name="connsiteX8" fmla="*/ 1963327 w 2087787"/>
              <a:gd name="connsiteY8" fmla="*/ 2167002 h 2561350"/>
              <a:gd name="connsiteX9" fmla="*/ 1234196 w 2087787"/>
              <a:gd name="connsiteY9" fmla="*/ 2167002 h 2561350"/>
              <a:gd name="connsiteX10" fmla="*/ 1254069 w 2087787"/>
              <a:gd name="connsiteY10" fmla="*/ 2275300 h 2561350"/>
              <a:gd name="connsiteX11" fmla="*/ 804013 w 2087787"/>
              <a:gd name="connsiteY11" fmla="*/ 2277680 h 2561350"/>
              <a:gd name="connsiteX12" fmla="*/ 833946 w 2087787"/>
              <a:gd name="connsiteY12" fmla="*/ 2167002 h 2561350"/>
              <a:gd name="connsiteX13" fmla="*/ 167547 w 2087787"/>
              <a:gd name="connsiteY13" fmla="*/ 2167002 h 2561350"/>
              <a:gd name="connsiteX14" fmla="*/ 167547 w 2087787"/>
              <a:gd name="connsiteY14" fmla="*/ 1458174 h 2561350"/>
              <a:gd name="connsiteX15" fmla="*/ 262546 w 2087787"/>
              <a:gd name="connsiteY15" fmla="*/ 1495354 h 2561350"/>
              <a:gd name="connsiteX16" fmla="*/ 260166 w 2087787"/>
              <a:gd name="connsiteY16" fmla="*/ 1045298 h 2561350"/>
              <a:gd name="connsiteX17" fmla="*/ 167547 w 2087787"/>
              <a:gd name="connsiteY17" fmla="*/ 1071146 h 2561350"/>
              <a:gd name="connsiteX18" fmla="*/ 121127 w 2087787"/>
              <a:gd name="connsiteY18" fmla="*/ 382371 h 2561350"/>
              <a:gd name="connsiteX19" fmla="*/ 838917 w 2087787"/>
              <a:gd name="connsiteY19" fmla="*/ 389002 h 2561350"/>
              <a:gd name="connsiteX20" fmla="*/ 804013 w 2087787"/>
              <a:gd name="connsiteY20" fmla="*/ 283670 h 2561350"/>
              <a:gd name="connsiteX21" fmla="*/ 1039756 w 2087787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88885"/>
              <a:gd name="connsiteY0" fmla="*/ 3 h 2561350"/>
              <a:gd name="connsiteX1" fmla="*/ 1239747 w 2088885"/>
              <a:gd name="connsiteY1" fmla="*/ 286050 h 2561350"/>
              <a:gd name="connsiteX2" fmla="*/ 1217611 w 2088885"/>
              <a:gd name="connsiteY2" fmla="*/ 389002 h 2561350"/>
              <a:gd name="connsiteX3" fmla="*/ 1968899 w 2088885"/>
              <a:gd name="connsiteY3" fmla="*/ 369108 h 2561350"/>
              <a:gd name="connsiteX4" fmla="*/ 1949005 w 2088885"/>
              <a:gd name="connsiteY4" fmla="*/ 1063389 h 2561350"/>
              <a:gd name="connsiteX5" fmla="*/ 1859687 w 2088885"/>
              <a:gd name="connsiteY5" fmla="*/ 1037347 h 2561350"/>
              <a:gd name="connsiteX6" fmla="*/ 1857307 w 2088885"/>
              <a:gd name="connsiteY6" fmla="*/ 1487403 h 2561350"/>
              <a:gd name="connsiteX7" fmla="*/ 1949005 w 2088885"/>
              <a:gd name="connsiteY7" fmla="*/ 1449629 h 2561350"/>
              <a:gd name="connsiteX8" fmla="*/ 1949005 w 2088885"/>
              <a:gd name="connsiteY8" fmla="*/ 2167002 h 2561350"/>
              <a:gd name="connsiteX9" fmla="*/ 1219874 w 2088885"/>
              <a:gd name="connsiteY9" fmla="*/ 2167002 h 2561350"/>
              <a:gd name="connsiteX10" fmla="*/ 1239747 w 2088885"/>
              <a:gd name="connsiteY10" fmla="*/ 2275300 h 2561350"/>
              <a:gd name="connsiteX11" fmla="*/ 789691 w 2088885"/>
              <a:gd name="connsiteY11" fmla="*/ 2277680 h 2561350"/>
              <a:gd name="connsiteX12" fmla="*/ 819624 w 2088885"/>
              <a:gd name="connsiteY12" fmla="*/ 2167002 h 2561350"/>
              <a:gd name="connsiteX13" fmla="*/ 153225 w 2088885"/>
              <a:gd name="connsiteY13" fmla="*/ 2167002 h 2561350"/>
              <a:gd name="connsiteX14" fmla="*/ 153225 w 2088885"/>
              <a:gd name="connsiteY14" fmla="*/ 1458174 h 2561350"/>
              <a:gd name="connsiteX15" fmla="*/ 248224 w 2088885"/>
              <a:gd name="connsiteY15" fmla="*/ 1495354 h 2561350"/>
              <a:gd name="connsiteX16" fmla="*/ 245844 w 2088885"/>
              <a:gd name="connsiteY16" fmla="*/ 1045298 h 2561350"/>
              <a:gd name="connsiteX17" fmla="*/ 153225 w 2088885"/>
              <a:gd name="connsiteY17" fmla="*/ 1071146 h 2561350"/>
              <a:gd name="connsiteX18" fmla="*/ 106805 w 2088885"/>
              <a:gd name="connsiteY18" fmla="*/ 382371 h 2561350"/>
              <a:gd name="connsiteX19" fmla="*/ 824595 w 2088885"/>
              <a:gd name="connsiteY19" fmla="*/ 389002 h 2561350"/>
              <a:gd name="connsiteX20" fmla="*/ 789691 w 2088885"/>
              <a:gd name="connsiteY20" fmla="*/ 283670 h 2561350"/>
              <a:gd name="connsiteX21" fmla="*/ 1025434 w 208888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102756"/>
              <a:gd name="connsiteY0" fmla="*/ 3 h 2561350"/>
              <a:gd name="connsiteX1" fmla="*/ 1239747 w 2102756"/>
              <a:gd name="connsiteY1" fmla="*/ 286050 h 2561350"/>
              <a:gd name="connsiteX2" fmla="*/ 1217611 w 2102756"/>
              <a:gd name="connsiteY2" fmla="*/ 389002 h 2561350"/>
              <a:gd name="connsiteX3" fmla="*/ 1968899 w 2102756"/>
              <a:gd name="connsiteY3" fmla="*/ 369108 h 2561350"/>
              <a:gd name="connsiteX4" fmla="*/ 1949005 w 2102756"/>
              <a:gd name="connsiteY4" fmla="*/ 1063389 h 2561350"/>
              <a:gd name="connsiteX5" fmla="*/ 1859687 w 2102756"/>
              <a:gd name="connsiteY5" fmla="*/ 1037347 h 2561350"/>
              <a:gd name="connsiteX6" fmla="*/ 1857307 w 2102756"/>
              <a:gd name="connsiteY6" fmla="*/ 1487403 h 2561350"/>
              <a:gd name="connsiteX7" fmla="*/ 1995425 w 2102756"/>
              <a:gd name="connsiteY7" fmla="*/ 1456260 h 2561350"/>
              <a:gd name="connsiteX8" fmla="*/ 1949005 w 2102756"/>
              <a:gd name="connsiteY8" fmla="*/ 2167002 h 2561350"/>
              <a:gd name="connsiteX9" fmla="*/ 1219874 w 2102756"/>
              <a:gd name="connsiteY9" fmla="*/ 2167002 h 2561350"/>
              <a:gd name="connsiteX10" fmla="*/ 1239747 w 2102756"/>
              <a:gd name="connsiteY10" fmla="*/ 2275300 h 2561350"/>
              <a:gd name="connsiteX11" fmla="*/ 789691 w 2102756"/>
              <a:gd name="connsiteY11" fmla="*/ 2277680 h 2561350"/>
              <a:gd name="connsiteX12" fmla="*/ 819624 w 2102756"/>
              <a:gd name="connsiteY12" fmla="*/ 2167002 h 2561350"/>
              <a:gd name="connsiteX13" fmla="*/ 153225 w 2102756"/>
              <a:gd name="connsiteY13" fmla="*/ 2167002 h 2561350"/>
              <a:gd name="connsiteX14" fmla="*/ 153225 w 2102756"/>
              <a:gd name="connsiteY14" fmla="*/ 1458174 h 2561350"/>
              <a:gd name="connsiteX15" fmla="*/ 248224 w 2102756"/>
              <a:gd name="connsiteY15" fmla="*/ 1495354 h 2561350"/>
              <a:gd name="connsiteX16" fmla="*/ 245844 w 2102756"/>
              <a:gd name="connsiteY16" fmla="*/ 1045298 h 2561350"/>
              <a:gd name="connsiteX17" fmla="*/ 153225 w 2102756"/>
              <a:gd name="connsiteY17" fmla="*/ 1071146 h 2561350"/>
              <a:gd name="connsiteX18" fmla="*/ 106805 w 2102756"/>
              <a:gd name="connsiteY18" fmla="*/ 382371 h 2561350"/>
              <a:gd name="connsiteX19" fmla="*/ 824595 w 2102756"/>
              <a:gd name="connsiteY19" fmla="*/ 389002 h 2561350"/>
              <a:gd name="connsiteX20" fmla="*/ 789691 w 2102756"/>
              <a:gd name="connsiteY20" fmla="*/ 283670 h 2561350"/>
              <a:gd name="connsiteX21" fmla="*/ 1025434 w 2102756"/>
              <a:gd name="connsiteY21" fmla="*/ 3 h 2561350"/>
              <a:gd name="connsiteX0" fmla="*/ 1025434 w 2076232"/>
              <a:gd name="connsiteY0" fmla="*/ 3 h 2561350"/>
              <a:gd name="connsiteX1" fmla="*/ 1239747 w 2076232"/>
              <a:gd name="connsiteY1" fmla="*/ 286050 h 2561350"/>
              <a:gd name="connsiteX2" fmla="*/ 1217611 w 2076232"/>
              <a:gd name="connsiteY2" fmla="*/ 389002 h 2561350"/>
              <a:gd name="connsiteX3" fmla="*/ 1968899 w 2076232"/>
              <a:gd name="connsiteY3" fmla="*/ 369108 h 2561350"/>
              <a:gd name="connsiteX4" fmla="*/ 1949005 w 2076232"/>
              <a:gd name="connsiteY4" fmla="*/ 1063389 h 2561350"/>
              <a:gd name="connsiteX5" fmla="*/ 1859687 w 2076232"/>
              <a:gd name="connsiteY5" fmla="*/ 1037347 h 2561350"/>
              <a:gd name="connsiteX6" fmla="*/ 1857307 w 2076232"/>
              <a:gd name="connsiteY6" fmla="*/ 1487403 h 2561350"/>
              <a:gd name="connsiteX7" fmla="*/ 1995425 w 2076232"/>
              <a:gd name="connsiteY7" fmla="*/ 1456260 h 2561350"/>
              <a:gd name="connsiteX8" fmla="*/ 1949005 w 2076232"/>
              <a:gd name="connsiteY8" fmla="*/ 2167002 h 2561350"/>
              <a:gd name="connsiteX9" fmla="*/ 1219874 w 2076232"/>
              <a:gd name="connsiteY9" fmla="*/ 2167002 h 2561350"/>
              <a:gd name="connsiteX10" fmla="*/ 1239747 w 2076232"/>
              <a:gd name="connsiteY10" fmla="*/ 2275300 h 2561350"/>
              <a:gd name="connsiteX11" fmla="*/ 789691 w 2076232"/>
              <a:gd name="connsiteY11" fmla="*/ 2277680 h 2561350"/>
              <a:gd name="connsiteX12" fmla="*/ 819624 w 2076232"/>
              <a:gd name="connsiteY12" fmla="*/ 2167002 h 2561350"/>
              <a:gd name="connsiteX13" fmla="*/ 153225 w 2076232"/>
              <a:gd name="connsiteY13" fmla="*/ 2167002 h 2561350"/>
              <a:gd name="connsiteX14" fmla="*/ 153225 w 2076232"/>
              <a:gd name="connsiteY14" fmla="*/ 1458174 h 2561350"/>
              <a:gd name="connsiteX15" fmla="*/ 248224 w 2076232"/>
              <a:gd name="connsiteY15" fmla="*/ 1495354 h 2561350"/>
              <a:gd name="connsiteX16" fmla="*/ 245844 w 2076232"/>
              <a:gd name="connsiteY16" fmla="*/ 1045298 h 2561350"/>
              <a:gd name="connsiteX17" fmla="*/ 153225 w 2076232"/>
              <a:gd name="connsiteY17" fmla="*/ 1071146 h 2561350"/>
              <a:gd name="connsiteX18" fmla="*/ 106805 w 2076232"/>
              <a:gd name="connsiteY18" fmla="*/ 382371 h 2561350"/>
              <a:gd name="connsiteX19" fmla="*/ 824595 w 2076232"/>
              <a:gd name="connsiteY19" fmla="*/ 389002 h 2561350"/>
              <a:gd name="connsiteX20" fmla="*/ 789691 w 2076232"/>
              <a:gd name="connsiteY20" fmla="*/ 283670 h 2561350"/>
              <a:gd name="connsiteX21" fmla="*/ 1025434 w 2076232"/>
              <a:gd name="connsiteY21" fmla="*/ 3 h 2561350"/>
              <a:gd name="connsiteX0" fmla="*/ 1025434 w 2077711"/>
              <a:gd name="connsiteY0" fmla="*/ 3 h 2561350"/>
              <a:gd name="connsiteX1" fmla="*/ 1239747 w 2077711"/>
              <a:gd name="connsiteY1" fmla="*/ 286050 h 2561350"/>
              <a:gd name="connsiteX2" fmla="*/ 1217611 w 2077711"/>
              <a:gd name="connsiteY2" fmla="*/ 389002 h 2561350"/>
              <a:gd name="connsiteX3" fmla="*/ 1968899 w 2077711"/>
              <a:gd name="connsiteY3" fmla="*/ 369108 h 2561350"/>
              <a:gd name="connsiteX4" fmla="*/ 1949005 w 2077711"/>
              <a:gd name="connsiteY4" fmla="*/ 1063389 h 2561350"/>
              <a:gd name="connsiteX5" fmla="*/ 1859687 w 2077711"/>
              <a:gd name="connsiteY5" fmla="*/ 1037347 h 2561350"/>
              <a:gd name="connsiteX6" fmla="*/ 1857307 w 2077711"/>
              <a:gd name="connsiteY6" fmla="*/ 1487403 h 2561350"/>
              <a:gd name="connsiteX7" fmla="*/ 1995425 w 2077711"/>
              <a:gd name="connsiteY7" fmla="*/ 1456260 h 2561350"/>
              <a:gd name="connsiteX8" fmla="*/ 1949005 w 2077711"/>
              <a:gd name="connsiteY8" fmla="*/ 2167002 h 2561350"/>
              <a:gd name="connsiteX9" fmla="*/ 1219874 w 2077711"/>
              <a:gd name="connsiteY9" fmla="*/ 2167002 h 2561350"/>
              <a:gd name="connsiteX10" fmla="*/ 1239747 w 2077711"/>
              <a:gd name="connsiteY10" fmla="*/ 2275300 h 2561350"/>
              <a:gd name="connsiteX11" fmla="*/ 789691 w 2077711"/>
              <a:gd name="connsiteY11" fmla="*/ 2277680 h 2561350"/>
              <a:gd name="connsiteX12" fmla="*/ 819624 w 2077711"/>
              <a:gd name="connsiteY12" fmla="*/ 2167002 h 2561350"/>
              <a:gd name="connsiteX13" fmla="*/ 153225 w 2077711"/>
              <a:gd name="connsiteY13" fmla="*/ 2167002 h 2561350"/>
              <a:gd name="connsiteX14" fmla="*/ 153225 w 2077711"/>
              <a:gd name="connsiteY14" fmla="*/ 1458174 h 2561350"/>
              <a:gd name="connsiteX15" fmla="*/ 248224 w 2077711"/>
              <a:gd name="connsiteY15" fmla="*/ 1495354 h 2561350"/>
              <a:gd name="connsiteX16" fmla="*/ 245844 w 2077711"/>
              <a:gd name="connsiteY16" fmla="*/ 1045298 h 2561350"/>
              <a:gd name="connsiteX17" fmla="*/ 153225 w 2077711"/>
              <a:gd name="connsiteY17" fmla="*/ 1071146 h 2561350"/>
              <a:gd name="connsiteX18" fmla="*/ 106805 w 2077711"/>
              <a:gd name="connsiteY18" fmla="*/ 382371 h 2561350"/>
              <a:gd name="connsiteX19" fmla="*/ 824595 w 2077711"/>
              <a:gd name="connsiteY19" fmla="*/ 389002 h 2561350"/>
              <a:gd name="connsiteX20" fmla="*/ 789691 w 2077711"/>
              <a:gd name="connsiteY20" fmla="*/ 283670 h 2561350"/>
              <a:gd name="connsiteX21" fmla="*/ 1025434 w 2077711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57307 w 2082173"/>
              <a:gd name="connsiteY6" fmla="*/ 1487403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57307 w 2082173"/>
              <a:gd name="connsiteY6" fmla="*/ 1487403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1331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1331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13436 w 2082173"/>
              <a:gd name="connsiteY14" fmla="*/ 1511225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38495 w 2095234"/>
              <a:gd name="connsiteY0" fmla="*/ 3 h 2561350"/>
              <a:gd name="connsiteX1" fmla="*/ 1252808 w 2095234"/>
              <a:gd name="connsiteY1" fmla="*/ 286050 h 2561350"/>
              <a:gd name="connsiteX2" fmla="*/ 1230672 w 2095234"/>
              <a:gd name="connsiteY2" fmla="*/ 389002 h 2561350"/>
              <a:gd name="connsiteX3" fmla="*/ 1981960 w 2095234"/>
              <a:gd name="connsiteY3" fmla="*/ 369108 h 2561350"/>
              <a:gd name="connsiteX4" fmla="*/ 1975328 w 2095234"/>
              <a:gd name="connsiteY4" fmla="*/ 1096546 h 2561350"/>
              <a:gd name="connsiteX5" fmla="*/ 1872748 w 2095234"/>
              <a:gd name="connsiteY5" fmla="*/ 1037347 h 2561350"/>
              <a:gd name="connsiteX6" fmla="*/ 1857106 w 2095234"/>
              <a:gd name="connsiteY6" fmla="*/ 1520560 h 2561350"/>
              <a:gd name="connsiteX7" fmla="*/ 2008486 w 2095234"/>
              <a:gd name="connsiteY7" fmla="*/ 1456260 h 2561350"/>
              <a:gd name="connsiteX8" fmla="*/ 1962066 w 2095234"/>
              <a:gd name="connsiteY8" fmla="*/ 2180265 h 2561350"/>
              <a:gd name="connsiteX9" fmla="*/ 1232935 w 2095234"/>
              <a:gd name="connsiteY9" fmla="*/ 2167002 h 2561350"/>
              <a:gd name="connsiteX10" fmla="*/ 1252808 w 2095234"/>
              <a:gd name="connsiteY10" fmla="*/ 2275300 h 2561350"/>
              <a:gd name="connsiteX11" fmla="*/ 802752 w 2095234"/>
              <a:gd name="connsiteY11" fmla="*/ 2277680 h 2561350"/>
              <a:gd name="connsiteX12" fmla="*/ 832685 w 2095234"/>
              <a:gd name="connsiteY12" fmla="*/ 2167002 h 2561350"/>
              <a:gd name="connsiteX13" fmla="*/ 139760 w 2095234"/>
              <a:gd name="connsiteY13" fmla="*/ 2200159 h 2561350"/>
              <a:gd name="connsiteX14" fmla="*/ 119866 w 2095234"/>
              <a:gd name="connsiteY14" fmla="*/ 1497962 h 2561350"/>
              <a:gd name="connsiteX15" fmla="*/ 281179 w 2095234"/>
              <a:gd name="connsiteY15" fmla="*/ 1561668 h 2561350"/>
              <a:gd name="connsiteX16" fmla="*/ 258905 w 2095234"/>
              <a:gd name="connsiteY16" fmla="*/ 1045298 h 2561350"/>
              <a:gd name="connsiteX17" fmla="*/ 146392 w 2095234"/>
              <a:gd name="connsiteY17" fmla="*/ 1091040 h 2561350"/>
              <a:gd name="connsiteX18" fmla="*/ 119866 w 2095234"/>
              <a:gd name="connsiteY18" fmla="*/ 382371 h 2561350"/>
              <a:gd name="connsiteX19" fmla="*/ 837656 w 2095234"/>
              <a:gd name="connsiteY19" fmla="*/ 389002 h 2561350"/>
              <a:gd name="connsiteX20" fmla="*/ 802752 w 2095234"/>
              <a:gd name="connsiteY20" fmla="*/ 283670 h 2561350"/>
              <a:gd name="connsiteX21" fmla="*/ 1038495 w 2095234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19868 w 2076607"/>
              <a:gd name="connsiteY0" fmla="*/ 3 h 2561350"/>
              <a:gd name="connsiteX1" fmla="*/ 1234181 w 2076607"/>
              <a:gd name="connsiteY1" fmla="*/ 286050 h 2561350"/>
              <a:gd name="connsiteX2" fmla="*/ 1212045 w 2076607"/>
              <a:gd name="connsiteY2" fmla="*/ 389002 h 2561350"/>
              <a:gd name="connsiteX3" fmla="*/ 1963333 w 2076607"/>
              <a:gd name="connsiteY3" fmla="*/ 369108 h 2561350"/>
              <a:gd name="connsiteX4" fmla="*/ 1956701 w 2076607"/>
              <a:gd name="connsiteY4" fmla="*/ 1096546 h 2561350"/>
              <a:gd name="connsiteX5" fmla="*/ 1854121 w 2076607"/>
              <a:gd name="connsiteY5" fmla="*/ 1037347 h 2561350"/>
              <a:gd name="connsiteX6" fmla="*/ 1838479 w 2076607"/>
              <a:gd name="connsiteY6" fmla="*/ 1520560 h 2561350"/>
              <a:gd name="connsiteX7" fmla="*/ 1989859 w 2076607"/>
              <a:gd name="connsiteY7" fmla="*/ 1456260 h 2561350"/>
              <a:gd name="connsiteX8" fmla="*/ 1943439 w 2076607"/>
              <a:gd name="connsiteY8" fmla="*/ 2180265 h 2561350"/>
              <a:gd name="connsiteX9" fmla="*/ 1214308 w 2076607"/>
              <a:gd name="connsiteY9" fmla="*/ 2167002 h 2561350"/>
              <a:gd name="connsiteX10" fmla="*/ 1234181 w 2076607"/>
              <a:gd name="connsiteY10" fmla="*/ 2275300 h 2561350"/>
              <a:gd name="connsiteX11" fmla="*/ 784125 w 2076607"/>
              <a:gd name="connsiteY11" fmla="*/ 2277680 h 2561350"/>
              <a:gd name="connsiteX12" fmla="*/ 814058 w 2076607"/>
              <a:gd name="connsiteY12" fmla="*/ 2167002 h 2561350"/>
              <a:gd name="connsiteX13" fmla="*/ 121133 w 2076607"/>
              <a:gd name="connsiteY13" fmla="*/ 2200159 h 2561350"/>
              <a:gd name="connsiteX14" fmla="*/ 101239 w 2076607"/>
              <a:gd name="connsiteY14" fmla="*/ 1497962 h 2561350"/>
              <a:gd name="connsiteX15" fmla="*/ 262552 w 2076607"/>
              <a:gd name="connsiteY15" fmla="*/ 1561668 h 2561350"/>
              <a:gd name="connsiteX16" fmla="*/ 240278 w 2076607"/>
              <a:gd name="connsiteY16" fmla="*/ 1045298 h 2561350"/>
              <a:gd name="connsiteX17" fmla="*/ 101239 w 2076607"/>
              <a:gd name="connsiteY17" fmla="*/ 382371 h 2561350"/>
              <a:gd name="connsiteX18" fmla="*/ 819029 w 2076607"/>
              <a:gd name="connsiteY18" fmla="*/ 389002 h 2561350"/>
              <a:gd name="connsiteX19" fmla="*/ 784125 w 2076607"/>
              <a:gd name="connsiteY19" fmla="*/ 283670 h 2561350"/>
              <a:gd name="connsiteX20" fmla="*/ 1019868 w 2076607"/>
              <a:gd name="connsiteY20" fmla="*/ 3 h 2561350"/>
              <a:gd name="connsiteX0" fmla="*/ 1019868 w 2076607"/>
              <a:gd name="connsiteY0" fmla="*/ 3 h 2561350"/>
              <a:gd name="connsiteX1" fmla="*/ 1234181 w 2076607"/>
              <a:gd name="connsiteY1" fmla="*/ 286050 h 2561350"/>
              <a:gd name="connsiteX2" fmla="*/ 1212045 w 2076607"/>
              <a:gd name="connsiteY2" fmla="*/ 389002 h 2561350"/>
              <a:gd name="connsiteX3" fmla="*/ 1963333 w 2076607"/>
              <a:gd name="connsiteY3" fmla="*/ 369108 h 2561350"/>
              <a:gd name="connsiteX4" fmla="*/ 1956701 w 2076607"/>
              <a:gd name="connsiteY4" fmla="*/ 1096546 h 2561350"/>
              <a:gd name="connsiteX5" fmla="*/ 1854121 w 2076607"/>
              <a:gd name="connsiteY5" fmla="*/ 1037347 h 2561350"/>
              <a:gd name="connsiteX6" fmla="*/ 1838479 w 2076607"/>
              <a:gd name="connsiteY6" fmla="*/ 1520560 h 2561350"/>
              <a:gd name="connsiteX7" fmla="*/ 1989859 w 2076607"/>
              <a:gd name="connsiteY7" fmla="*/ 1456260 h 2561350"/>
              <a:gd name="connsiteX8" fmla="*/ 1943439 w 2076607"/>
              <a:gd name="connsiteY8" fmla="*/ 2180265 h 2561350"/>
              <a:gd name="connsiteX9" fmla="*/ 1214308 w 2076607"/>
              <a:gd name="connsiteY9" fmla="*/ 2167002 h 2561350"/>
              <a:gd name="connsiteX10" fmla="*/ 1234181 w 2076607"/>
              <a:gd name="connsiteY10" fmla="*/ 2275300 h 2561350"/>
              <a:gd name="connsiteX11" fmla="*/ 784125 w 2076607"/>
              <a:gd name="connsiteY11" fmla="*/ 2277680 h 2561350"/>
              <a:gd name="connsiteX12" fmla="*/ 814058 w 2076607"/>
              <a:gd name="connsiteY12" fmla="*/ 2167002 h 2561350"/>
              <a:gd name="connsiteX13" fmla="*/ 121133 w 2076607"/>
              <a:gd name="connsiteY13" fmla="*/ 2200159 h 2561350"/>
              <a:gd name="connsiteX14" fmla="*/ 101239 w 2076607"/>
              <a:gd name="connsiteY14" fmla="*/ 1497962 h 2561350"/>
              <a:gd name="connsiteX15" fmla="*/ 262552 w 2076607"/>
              <a:gd name="connsiteY15" fmla="*/ 1561668 h 2561350"/>
              <a:gd name="connsiteX16" fmla="*/ 240278 w 2076607"/>
              <a:gd name="connsiteY16" fmla="*/ 1045298 h 2561350"/>
              <a:gd name="connsiteX17" fmla="*/ 136388 w 2076607"/>
              <a:gd name="connsiteY17" fmla="*/ 727479 h 2561350"/>
              <a:gd name="connsiteX18" fmla="*/ 101239 w 2076607"/>
              <a:gd name="connsiteY18" fmla="*/ 382371 h 2561350"/>
              <a:gd name="connsiteX19" fmla="*/ 819029 w 2076607"/>
              <a:gd name="connsiteY19" fmla="*/ 389002 h 2561350"/>
              <a:gd name="connsiteX20" fmla="*/ 784125 w 2076607"/>
              <a:gd name="connsiteY20" fmla="*/ 283670 h 2561350"/>
              <a:gd name="connsiteX21" fmla="*/ 1019868 w 2076607"/>
              <a:gd name="connsiteY21" fmla="*/ 3 h 2561350"/>
              <a:gd name="connsiteX0" fmla="*/ 1030195 w 2086934"/>
              <a:gd name="connsiteY0" fmla="*/ 3 h 2561350"/>
              <a:gd name="connsiteX1" fmla="*/ 1244508 w 2086934"/>
              <a:gd name="connsiteY1" fmla="*/ 286050 h 2561350"/>
              <a:gd name="connsiteX2" fmla="*/ 1222372 w 2086934"/>
              <a:gd name="connsiteY2" fmla="*/ 389002 h 2561350"/>
              <a:gd name="connsiteX3" fmla="*/ 1973660 w 2086934"/>
              <a:gd name="connsiteY3" fmla="*/ 369108 h 2561350"/>
              <a:gd name="connsiteX4" fmla="*/ 1967028 w 2086934"/>
              <a:gd name="connsiteY4" fmla="*/ 1096546 h 2561350"/>
              <a:gd name="connsiteX5" fmla="*/ 1864448 w 2086934"/>
              <a:gd name="connsiteY5" fmla="*/ 1037347 h 2561350"/>
              <a:gd name="connsiteX6" fmla="*/ 1848806 w 2086934"/>
              <a:gd name="connsiteY6" fmla="*/ 1520560 h 2561350"/>
              <a:gd name="connsiteX7" fmla="*/ 2000186 w 2086934"/>
              <a:gd name="connsiteY7" fmla="*/ 1456260 h 2561350"/>
              <a:gd name="connsiteX8" fmla="*/ 1953766 w 2086934"/>
              <a:gd name="connsiteY8" fmla="*/ 2180265 h 2561350"/>
              <a:gd name="connsiteX9" fmla="*/ 1224635 w 2086934"/>
              <a:gd name="connsiteY9" fmla="*/ 2167002 h 2561350"/>
              <a:gd name="connsiteX10" fmla="*/ 1244508 w 2086934"/>
              <a:gd name="connsiteY10" fmla="*/ 2275300 h 2561350"/>
              <a:gd name="connsiteX11" fmla="*/ 794452 w 2086934"/>
              <a:gd name="connsiteY11" fmla="*/ 2277680 h 2561350"/>
              <a:gd name="connsiteX12" fmla="*/ 824385 w 2086934"/>
              <a:gd name="connsiteY12" fmla="*/ 2167002 h 2561350"/>
              <a:gd name="connsiteX13" fmla="*/ 131460 w 2086934"/>
              <a:gd name="connsiteY13" fmla="*/ 2200159 h 2561350"/>
              <a:gd name="connsiteX14" fmla="*/ 111566 w 2086934"/>
              <a:gd name="connsiteY14" fmla="*/ 1497962 h 2561350"/>
              <a:gd name="connsiteX15" fmla="*/ 272879 w 2086934"/>
              <a:gd name="connsiteY15" fmla="*/ 1561668 h 2561350"/>
              <a:gd name="connsiteX16" fmla="*/ 250605 w 2086934"/>
              <a:gd name="connsiteY16" fmla="*/ 1045298 h 2561350"/>
              <a:gd name="connsiteX17" fmla="*/ 9943 w 2086934"/>
              <a:gd name="connsiteY17" fmla="*/ 1018431 h 2561350"/>
              <a:gd name="connsiteX18" fmla="*/ 111566 w 2086934"/>
              <a:gd name="connsiteY18" fmla="*/ 382371 h 2561350"/>
              <a:gd name="connsiteX19" fmla="*/ 829356 w 2086934"/>
              <a:gd name="connsiteY19" fmla="*/ 389002 h 2561350"/>
              <a:gd name="connsiteX20" fmla="*/ 794452 w 2086934"/>
              <a:gd name="connsiteY20" fmla="*/ 283670 h 2561350"/>
              <a:gd name="connsiteX21" fmla="*/ 1030195 w 2086934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270566 w 2084621"/>
              <a:gd name="connsiteY14" fmla="*/ 1561668 h 2561350"/>
              <a:gd name="connsiteX15" fmla="*/ 248292 w 2084621"/>
              <a:gd name="connsiteY15" fmla="*/ 1045298 h 2561350"/>
              <a:gd name="connsiteX16" fmla="*/ 7630 w 2084621"/>
              <a:gd name="connsiteY16" fmla="*/ 1018431 h 2561350"/>
              <a:gd name="connsiteX17" fmla="*/ 109253 w 2084621"/>
              <a:gd name="connsiteY17" fmla="*/ 382371 h 2561350"/>
              <a:gd name="connsiteX18" fmla="*/ 827043 w 2084621"/>
              <a:gd name="connsiteY18" fmla="*/ 389002 h 2561350"/>
              <a:gd name="connsiteX19" fmla="*/ 792139 w 2084621"/>
              <a:gd name="connsiteY19" fmla="*/ 283670 h 2561350"/>
              <a:gd name="connsiteX20" fmla="*/ 1027882 w 2084621"/>
              <a:gd name="connsiteY20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76730 w 2084621"/>
              <a:gd name="connsiteY14" fmla="*/ 1866419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33820 w 2090559"/>
              <a:gd name="connsiteY0" fmla="*/ 3 h 2561350"/>
              <a:gd name="connsiteX1" fmla="*/ 1248133 w 2090559"/>
              <a:gd name="connsiteY1" fmla="*/ 286050 h 2561350"/>
              <a:gd name="connsiteX2" fmla="*/ 1225997 w 2090559"/>
              <a:gd name="connsiteY2" fmla="*/ 389002 h 2561350"/>
              <a:gd name="connsiteX3" fmla="*/ 1977285 w 2090559"/>
              <a:gd name="connsiteY3" fmla="*/ 369108 h 2561350"/>
              <a:gd name="connsiteX4" fmla="*/ 1970653 w 2090559"/>
              <a:gd name="connsiteY4" fmla="*/ 1096546 h 2561350"/>
              <a:gd name="connsiteX5" fmla="*/ 1868073 w 2090559"/>
              <a:gd name="connsiteY5" fmla="*/ 1037347 h 2561350"/>
              <a:gd name="connsiteX6" fmla="*/ 1852431 w 2090559"/>
              <a:gd name="connsiteY6" fmla="*/ 1520560 h 2561350"/>
              <a:gd name="connsiteX7" fmla="*/ 2003811 w 2090559"/>
              <a:gd name="connsiteY7" fmla="*/ 1456260 h 2561350"/>
              <a:gd name="connsiteX8" fmla="*/ 1957391 w 2090559"/>
              <a:gd name="connsiteY8" fmla="*/ 2180265 h 2561350"/>
              <a:gd name="connsiteX9" fmla="*/ 1228260 w 2090559"/>
              <a:gd name="connsiteY9" fmla="*/ 2167002 h 2561350"/>
              <a:gd name="connsiteX10" fmla="*/ 1248133 w 2090559"/>
              <a:gd name="connsiteY10" fmla="*/ 2275300 h 2561350"/>
              <a:gd name="connsiteX11" fmla="*/ 798077 w 2090559"/>
              <a:gd name="connsiteY11" fmla="*/ 2277680 h 2561350"/>
              <a:gd name="connsiteX12" fmla="*/ 828010 w 2090559"/>
              <a:gd name="connsiteY12" fmla="*/ 2167002 h 2561350"/>
              <a:gd name="connsiteX13" fmla="*/ 135085 w 2090559"/>
              <a:gd name="connsiteY13" fmla="*/ 2200159 h 2561350"/>
              <a:gd name="connsiteX14" fmla="*/ 6108 w 2090559"/>
              <a:gd name="connsiteY14" fmla="*/ 1657531 h 2561350"/>
              <a:gd name="connsiteX15" fmla="*/ 276504 w 2090559"/>
              <a:gd name="connsiteY15" fmla="*/ 1561668 h 2561350"/>
              <a:gd name="connsiteX16" fmla="*/ 254230 w 2090559"/>
              <a:gd name="connsiteY16" fmla="*/ 1045298 h 2561350"/>
              <a:gd name="connsiteX17" fmla="*/ 13568 w 2090559"/>
              <a:gd name="connsiteY17" fmla="*/ 1018431 h 2561350"/>
              <a:gd name="connsiteX18" fmla="*/ 115191 w 2090559"/>
              <a:gd name="connsiteY18" fmla="*/ 382371 h 2561350"/>
              <a:gd name="connsiteX19" fmla="*/ 832981 w 2090559"/>
              <a:gd name="connsiteY19" fmla="*/ 389002 h 2561350"/>
              <a:gd name="connsiteX20" fmla="*/ 798077 w 2090559"/>
              <a:gd name="connsiteY20" fmla="*/ 283670 h 2561350"/>
              <a:gd name="connsiteX21" fmla="*/ 1033820 w 2090559"/>
              <a:gd name="connsiteY21" fmla="*/ 3 h 2561350"/>
              <a:gd name="connsiteX0" fmla="*/ 1032856 w 2089595"/>
              <a:gd name="connsiteY0" fmla="*/ 3 h 2561350"/>
              <a:gd name="connsiteX1" fmla="*/ 1247169 w 2089595"/>
              <a:gd name="connsiteY1" fmla="*/ 286050 h 2561350"/>
              <a:gd name="connsiteX2" fmla="*/ 1225033 w 2089595"/>
              <a:gd name="connsiteY2" fmla="*/ 389002 h 2561350"/>
              <a:gd name="connsiteX3" fmla="*/ 1976321 w 2089595"/>
              <a:gd name="connsiteY3" fmla="*/ 369108 h 2561350"/>
              <a:gd name="connsiteX4" fmla="*/ 1969689 w 2089595"/>
              <a:gd name="connsiteY4" fmla="*/ 1096546 h 2561350"/>
              <a:gd name="connsiteX5" fmla="*/ 1867109 w 2089595"/>
              <a:gd name="connsiteY5" fmla="*/ 1037347 h 2561350"/>
              <a:gd name="connsiteX6" fmla="*/ 1851467 w 2089595"/>
              <a:gd name="connsiteY6" fmla="*/ 1520560 h 2561350"/>
              <a:gd name="connsiteX7" fmla="*/ 2002847 w 2089595"/>
              <a:gd name="connsiteY7" fmla="*/ 1456260 h 2561350"/>
              <a:gd name="connsiteX8" fmla="*/ 1956427 w 2089595"/>
              <a:gd name="connsiteY8" fmla="*/ 2180265 h 2561350"/>
              <a:gd name="connsiteX9" fmla="*/ 1227296 w 2089595"/>
              <a:gd name="connsiteY9" fmla="*/ 2167002 h 2561350"/>
              <a:gd name="connsiteX10" fmla="*/ 1247169 w 2089595"/>
              <a:gd name="connsiteY10" fmla="*/ 2275300 h 2561350"/>
              <a:gd name="connsiteX11" fmla="*/ 797113 w 2089595"/>
              <a:gd name="connsiteY11" fmla="*/ 2277680 h 2561350"/>
              <a:gd name="connsiteX12" fmla="*/ 827046 w 2089595"/>
              <a:gd name="connsiteY12" fmla="*/ 2167002 h 2561350"/>
              <a:gd name="connsiteX13" fmla="*/ 134121 w 2089595"/>
              <a:gd name="connsiteY13" fmla="*/ 2200159 h 2561350"/>
              <a:gd name="connsiteX14" fmla="*/ 5144 w 2089595"/>
              <a:gd name="connsiteY14" fmla="*/ 1657531 h 2561350"/>
              <a:gd name="connsiteX15" fmla="*/ 275540 w 2089595"/>
              <a:gd name="connsiteY15" fmla="*/ 1561668 h 2561350"/>
              <a:gd name="connsiteX16" fmla="*/ 253266 w 2089595"/>
              <a:gd name="connsiteY16" fmla="*/ 1045298 h 2561350"/>
              <a:gd name="connsiteX17" fmla="*/ 12604 w 2089595"/>
              <a:gd name="connsiteY17" fmla="*/ 1018431 h 2561350"/>
              <a:gd name="connsiteX18" fmla="*/ 114227 w 2089595"/>
              <a:gd name="connsiteY18" fmla="*/ 382371 h 2561350"/>
              <a:gd name="connsiteX19" fmla="*/ 832017 w 2089595"/>
              <a:gd name="connsiteY19" fmla="*/ 389002 h 2561350"/>
              <a:gd name="connsiteX20" fmla="*/ 797113 w 2089595"/>
              <a:gd name="connsiteY20" fmla="*/ 283670 h 2561350"/>
              <a:gd name="connsiteX21" fmla="*/ 1032856 w 2089595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1863015 w 2081039"/>
              <a:gd name="connsiteY4" fmla="*/ 1037347 h 2561350"/>
              <a:gd name="connsiteX5" fmla="*/ 1847373 w 2081039"/>
              <a:gd name="connsiteY5" fmla="*/ 1520560 h 2561350"/>
              <a:gd name="connsiteX6" fmla="*/ 1998753 w 2081039"/>
              <a:gd name="connsiteY6" fmla="*/ 1456260 h 2561350"/>
              <a:gd name="connsiteX7" fmla="*/ 1952333 w 2081039"/>
              <a:gd name="connsiteY7" fmla="*/ 2180265 h 2561350"/>
              <a:gd name="connsiteX8" fmla="*/ 1223202 w 2081039"/>
              <a:gd name="connsiteY8" fmla="*/ 2167002 h 2561350"/>
              <a:gd name="connsiteX9" fmla="*/ 1243075 w 2081039"/>
              <a:gd name="connsiteY9" fmla="*/ 2275300 h 2561350"/>
              <a:gd name="connsiteX10" fmla="*/ 793019 w 2081039"/>
              <a:gd name="connsiteY10" fmla="*/ 2277680 h 2561350"/>
              <a:gd name="connsiteX11" fmla="*/ 822952 w 2081039"/>
              <a:gd name="connsiteY11" fmla="*/ 2167002 h 2561350"/>
              <a:gd name="connsiteX12" fmla="*/ 130027 w 2081039"/>
              <a:gd name="connsiteY12" fmla="*/ 2200159 h 2561350"/>
              <a:gd name="connsiteX13" fmla="*/ 1050 w 2081039"/>
              <a:gd name="connsiteY13" fmla="*/ 1657531 h 2561350"/>
              <a:gd name="connsiteX14" fmla="*/ 271446 w 2081039"/>
              <a:gd name="connsiteY14" fmla="*/ 1561668 h 2561350"/>
              <a:gd name="connsiteX15" fmla="*/ 249172 w 2081039"/>
              <a:gd name="connsiteY15" fmla="*/ 1045298 h 2561350"/>
              <a:gd name="connsiteX16" fmla="*/ 8510 w 2081039"/>
              <a:gd name="connsiteY16" fmla="*/ 1018431 h 2561350"/>
              <a:gd name="connsiteX17" fmla="*/ 110133 w 2081039"/>
              <a:gd name="connsiteY17" fmla="*/ 382371 h 2561350"/>
              <a:gd name="connsiteX18" fmla="*/ 827923 w 2081039"/>
              <a:gd name="connsiteY18" fmla="*/ 389002 h 2561350"/>
              <a:gd name="connsiteX19" fmla="*/ 793019 w 2081039"/>
              <a:gd name="connsiteY19" fmla="*/ 283670 h 2561350"/>
              <a:gd name="connsiteX20" fmla="*/ 1028762 w 2081039"/>
              <a:gd name="connsiteY20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1933270 w 2081039"/>
              <a:gd name="connsiteY4" fmla="*/ 764780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7307 w 2081039"/>
              <a:gd name="connsiteY3" fmla="*/ 371595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7307 w 2081039"/>
              <a:gd name="connsiteY3" fmla="*/ 371595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9793 w 2081039"/>
              <a:gd name="connsiteY3" fmla="*/ 36164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9793 w 2081039"/>
              <a:gd name="connsiteY3" fmla="*/ 36164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1952333 w 2072429"/>
              <a:gd name="connsiteY7" fmla="*/ 2180265 h 2561350"/>
              <a:gd name="connsiteX8" fmla="*/ 1223202 w 2072429"/>
              <a:gd name="connsiteY8" fmla="*/ 2167002 h 2561350"/>
              <a:gd name="connsiteX9" fmla="*/ 1243075 w 2072429"/>
              <a:gd name="connsiteY9" fmla="*/ 2275300 h 2561350"/>
              <a:gd name="connsiteX10" fmla="*/ 793019 w 2072429"/>
              <a:gd name="connsiteY10" fmla="*/ 2277680 h 2561350"/>
              <a:gd name="connsiteX11" fmla="*/ 822952 w 2072429"/>
              <a:gd name="connsiteY11" fmla="*/ 2167002 h 2561350"/>
              <a:gd name="connsiteX12" fmla="*/ 130027 w 2072429"/>
              <a:gd name="connsiteY12" fmla="*/ 2200159 h 2561350"/>
              <a:gd name="connsiteX13" fmla="*/ 1050 w 2072429"/>
              <a:gd name="connsiteY13" fmla="*/ 1657531 h 2561350"/>
              <a:gd name="connsiteX14" fmla="*/ 271446 w 2072429"/>
              <a:gd name="connsiteY14" fmla="*/ 1561668 h 2561350"/>
              <a:gd name="connsiteX15" fmla="*/ 249172 w 2072429"/>
              <a:gd name="connsiteY15" fmla="*/ 1045298 h 2561350"/>
              <a:gd name="connsiteX16" fmla="*/ 8510 w 2072429"/>
              <a:gd name="connsiteY16" fmla="*/ 1018431 h 2561350"/>
              <a:gd name="connsiteX17" fmla="*/ 110133 w 2072429"/>
              <a:gd name="connsiteY17" fmla="*/ 382371 h 2561350"/>
              <a:gd name="connsiteX18" fmla="*/ 827923 w 2072429"/>
              <a:gd name="connsiteY18" fmla="*/ 389002 h 2561350"/>
              <a:gd name="connsiteX19" fmla="*/ 793019 w 2072429"/>
              <a:gd name="connsiteY19" fmla="*/ 283670 h 2561350"/>
              <a:gd name="connsiteX20" fmla="*/ 1028762 w 2072429"/>
              <a:gd name="connsiteY20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1890996 w 2072429"/>
              <a:gd name="connsiteY7" fmla="*/ 1722186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47373 w 2072429"/>
              <a:gd name="connsiteY5" fmla="*/ 1535481 h 2561350"/>
              <a:gd name="connsiteX6" fmla="*/ 2065070 w 2072429"/>
              <a:gd name="connsiteY6" fmla="*/ 1597847 h 2561350"/>
              <a:gd name="connsiteX7" fmla="*/ 1952333 w 2072429"/>
              <a:gd name="connsiteY7" fmla="*/ 2180265 h 2561350"/>
              <a:gd name="connsiteX8" fmla="*/ 1223202 w 2072429"/>
              <a:gd name="connsiteY8" fmla="*/ 2167002 h 2561350"/>
              <a:gd name="connsiteX9" fmla="*/ 1243075 w 2072429"/>
              <a:gd name="connsiteY9" fmla="*/ 2275300 h 2561350"/>
              <a:gd name="connsiteX10" fmla="*/ 793019 w 2072429"/>
              <a:gd name="connsiteY10" fmla="*/ 2277680 h 2561350"/>
              <a:gd name="connsiteX11" fmla="*/ 822952 w 2072429"/>
              <a:gd name="connsiteY11" fmla="*/ 2167002 h 2561350"/>
              <a:gd name="connsiteX12" fmla="*/ 130027 w 2072429"/>
              <a:gd name="connsiteY12" fmla="*/ 2200159 h 2561350"/>
              <a:gd name="connsiteX13" fmla="*/ 1050 w 2072429"/>
              <a:gd name="connsiteY13" fmla="*/ 1657531 h 2561350"/>
              <a:gd name="connsiteX14" fmla="*/ 271446 w 2072429"/>
              <a:gd name="connsiteY14" fmla="*/ 1561668 h 2561350"/>
              <a:gd name="connsiteX15" fmla="*/ 249172 w 2072429"/>
              <a:gd name="connsiteY15" fmla="*/ 1045298 h 2561350"/>
              <a:gd name="connsiteX16" fmla="*/ 8510 w 2072429"/>
              <a:gd name="connsiteY16" fmla="*/ 1018431 h 2561350"/>
              <a:gd name="connsiteX17" fmla="*/ 110133 w 2072429"/>
              <a:gd name="connsiteY17" fmla="*/ 382371 h 2561350"/>
              <a:gd name="connsiteX18" fmla="*/ 827923 w 2072429"/>
              <a:gd name="connsiteY18" fmla="*/ 389002 h 2561350"/>
              <a:gd name="connsiteX19" fmla="*/ 793019 w 2072429"/>
              <a:gd name="connsiteY19" fmla="*/ 283670 h 2561350"/>
              <a:gd name="connsiteX20" fmla="*/ 1028762 w 2072429"/>
              <a:gd name="connsiteY20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997927 w 2072429"/>
              <a:gd name="connsiteY5" fmla="*/ 118007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1048 w 2072429"/>
              <a:gd name="connsiteY5" fmla="*/ 1030865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1048 w 2072429"/>
              <a:gd name="connsiteY5" fmla="*/ 1030865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9564" h="2561350">
                <a:moveTo>
                  <a:pt x="1028762" y="3"/>
                </a:moveTo>
                <a:cubicBezTo>
                  <a:pt x="1197831" y="-691"/>
                  <a:pt x="1365814" y="120921"/>
                  <a:pt x="1243075" y="286050"/>
                </a:cubicBezTo>
                <a:cubicBezTo>
                  <a:pt x="1226965" y="315682"/>
                  <a:pt x="1215183" y="348101"/>
                  <a:pt x="1220939" y="389002"/>
                </a:cubicBezTo>
                <a:cubicBezTo>
                  <a:pt x="1226007" y="528261"/>
                  <a:pt x="1696102" y="461119"/>
                  <a:pt x="1959793" y="361648"/>
                </a:cubicBezTo>
                <a:cubicBezTo>
                  <a:pt x="2053648" y="496394"/>
                  <a:pt x="2070837" y="822506"/>
                  <a:pt x="2067556" y="961234"/>
                </a:cubicBezTo>
                <a:cubicBezTo>
                  <a:pt x="2071425" y="1080232"/>
                  <a:pt x="2014728" y="1106744"/>
                  <a:pt x="1881048" y="1030865"/>
                </a:cubicBezTo>
                <a:cubicBezTo>
                  <a:pt x="1483772" y="845572"/>
                  <a:pt x="1585020" y="1699608"/>
                  <a:pt x="1847373" y="1535481"/>
                </a:cubicBezTo>
                <a:cubicBezTo>
                  <a:pt x="1929125" y="1495441"/>
                  <a:pt x="2055039" y="1373504"/>
                  <a:pt x="2065070" y="1597847"/>
                </a:cubicBezTo>
                <a:cubicBezTo>
                  <a:pt x="2080077" y="1677957"/>
                  <a:pt x="2061145" y="2086235"/>
                  <a:pt x="1952333" y="2180265"/>
                </a:cubicBezTo>
                <a:cubicBezTo>
                  <a:pt x="1755709" y="2153739"/>
                  <a:pt x="1373407" y="2007849"/>
                  <a:pt x="1223202" y="2167002"/>
                </a:cubicBezTo>
                <a:cubicBezTo>
                  <a:pt x="1209721" y="2193452"/>
                  <a:pt x="1212523" y="2230274"/>
                  <a:pt x="1243075" y="2275300"/>
                </a:cubicBezTo>
                <a:cubicBezTo>
                  <a:pt x="1483581" y="2660267"/>
                  <a:pt x="581086" y="2652331"/>
                  <a:pt x="793019" y="2277680"/>
                </a:cubicBezTo>
                <a:cubicBezTo>
                  <a:pt x="831994" y="2223379"/>
                  <a:pt x="839802" y="2190096"/>
                  <a:pt x="822952" y="2167002"/>
                </a:cubicBezTo>
                <a:cubicBezTo>
                  <a:pt x="720184" y="2021111"/>
                  <a:pt x="378685" y="2147108"/>
                  <a:pt x="130027" y="2200159"/>
                </a:cubicBezTo>
                <a:cubicBezTo>
                  <a:pt x="37391" y="2130168"/>
                  <a:pt x="-7600" y="1771407"/>
                  <a:pt x="1050" y="1657531"/>
                </a:cubicBezTo>
                <a:cubicBezTo>
                  <a:pt x="24620" y="1416831"/>
                  <a:pt x="117773" y="1502066"/>
                  <a:pt x="271446" y="1561668"/>
                </a:cubicBezTo>
                <a:cubicBezTo>
                  <a:pt x="483628" y="1635999"/>
                  <a:pt x="591036" y="1022800"/>
                  <a:pt x="249172" y="1045298"/>
                </a:cubicBezTo>
                <a:cubicBezTo>
                  <a:pt x="168463" y="1050498"/>
                  <a:pt x="31683" y="1183628"/>
                  <a:pt x="8510" y="1018431"/>
                </a:cubicBezTo>
                <a:cubicBezTo>
                  <a:pt x="-14663" y="907943"/>
                  <a:pt x="13766" y="478572"/>
                  <a:pt x="110133" y="382371"/>
                </a:cubicBezTo>
                <a:cubicBezTo>
                  <a:pt x="506339" y="514999"/>
                  <a:pt x="789812" y="488473"/>
                  <a:pt x="827923" y="389002"/>
                </a:cubicBezTo>
                <a:cubicBezTo>
                  <a:pt x="838244" y="365427"/>
                  <a:pt x="828672" y="333342"/>
                  <a:pt x="793019" y="283670"/>
                </a:cubicBezTo>
                <a:cubicBezTo>
                  <a:pt x="687053" y="96344"/>
                  <a:pt x="859693" y="698"/>
                  <a:pt x="1028762" y="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rgbClr val="6C6C6C"/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D8E568D4-B157-1AED-1895-B7EED7511DF2}"/>
              </a:ext>
            </a:extLst>
          </p:cNvPr>
          <p:cNvSpPr/>
          <p:nvPr/>
        </p:nvSpPr>
        <p:spPr>
          <a:xfrm rot="10800000">
            <a:off x="7894944" y="4151518"/>
            <a:ext cx="1420516" cy="1758333"/>
          </a:xfrm>
          <a:custGeom>
            <a:avLst/>
            <a:gdLst>
              <a:gd name="connsiteX0" fmla="*/ 872209 w 1795780"/>
              <a:gd name="connsiteY0" fmla="*/ 3 h 2561350"/>
              <a:gd name="connsiteX1" fmla="*/ 1086522 w 1795780"/>
              <a:gd name="connsiteY1" fmla="*/ 286050 h 2561350"/>
              <a:gd name="connsiteX2" fmla="*/ 1064386 w 1795780"/>
              <a:gd name="connsiteY2" fmla="*/ 389002 h 2561350"/>
              <a:gd name="connsiteX3" fmla="*/ 1795780 w 1795780"/>
              <a:gd name="connsiteY3" fmla="*/ 389002 h 2561350"/>
              <a:gd name="connsiteX4" fmla="*/ 1795780 w 1795780"/>
              <a:gd name="connsiteY4" fmla="*/ 1063389 h 2561350"/>
              <a:gd name="connsiteX5" fmla="*/ 1706462 w 1795780"/>
              <a:gd name="connsiteY5" fmla="*/ 1037347 h 2561350"/>
              <a:gd name="connsiteX6" fmla="*/ 1704082 w 1795780"/>
              <a:gd name="connsiteY6" fmla="*/ 1487403 h 2561350"/>
              <a:gd name="connsiteX7" fmla="*/ 1795780 w 1795780"/>
              <a:gd name="connsiteY7" fmla="*/ 1449629 h 2561350"/>
              <a:gd name="connsiteX8" fmla="*/ 1795780 w 1795780"/>
              <a:gd name="connsiteY8" fmla="*/ 2167002 h 2561350"/>
              <a:gd name="connsiteX9" fmla="*/ 1066649 w 1795780"/>
              <a:gd name="connsiteY9" fmla="*/ 2167002 h 2561350"/>
              <a:gd name="connsiteX10" fmla="*/ 1086522 w 1795780"/>
              <a:gd name="connsiteY10" fmla="*/ 2275300 h 2561350"/>
              <a:gd name="connsiteX11" fmla="*/ 636466 w 1795780"/>
              <a:gd name="connsiteY11" fmla="*/ 2277680 h 2561350"/>
              <a:gd name="connsiteX12" fmla="*/ 666399 w 1795780"/>
              <a:gd name="connsiteY12" fmla="*/ 2167002 h 2561350"/>
              <a:gd name="connsiteX13" fmla="*/ 0 w 1795780"/>
              <a:gd name="connsiteY13" fmla="*/ 2167002 h 2561350"/>
              <a:gd name="connsiteX14" fmla="*/ 0 w 1795780"/>
              <a:gd name="connsiteY14" fmla="*/ 1458174 h 2561350"/>
              <a:gd name="connsiteX15" fmla="*/ 94999 w 1795780"/>
              <a:gd name="connsiteY15" fmla="*/ 1495354 h 2561350"/>
              <a:gd name="connsiteX16" fmla="*/ 92619 w 1795780"/>
              <a:gd name="connsiteY16" fmla="*/ 1045298 h 2561350"/>
              <a:gd name="connsiteX17" fmla="*/ 0 w 1795780"/>
              <a:gd name="connsiteY17" fmla="*/ 1071146 h 2561350"/>
              <a:gd name="connsiteX18" fmla="*/ 0 w 1795780"/>
              <a:gd name="connsiteY18" fmla="*/ 389002 h 2561350"/>
              <a:gd name="connsiteX19" fmla="*/ 671370 w 1795780"/>
              <a:gd name="connsiteY19" fmla="*/ 389002 h 2561350"/>
              <a:gd name="connsiteX20" fmla="*/ 636466 w 1795780"/>
              <a:gd name="connsiteY20" fmla="*/ 283670 h 2561350"/>
              <a:gd name="connsiteX21" fmla="*/ 872209 w 1795780"/>
              <a:gd name="connsiteY21" fmla="*/ 3 h 2561350"/>
              <a:gd name="connsiteX0" fmla="*/ 872209 w 1795780"/>
              <a:gd name="connsiteY0" fmla="*/ 3 h 2561350"/>
              <a:gd name="connsiteX1" fmla="*/ 1086522 w 1795780"/>
              <a:gd name="connsiteY1" fmla="*/ 286050 h 2561350"/>
              <a:gd name="connsiteX2" fmla="*/ 1064386 w 1795780"/>
              <a:gd name="connsiteY2" fmla="*/ 389002 h 2561350"/>
              <a:gd name="connsiteX3" fmla="*/ 1795780 w 1795780"/>
              <a:gd name="connsiteY3" fmla="*/ 389002 h 2561350"/>
              <a:gd name="connsiteX4" fmla="*/ 1795780 w 1795780"/>
              <a:gd name="connsiteY4" fmla="*/ 1063389 h 2561350"/>
              <a:gd name="connsiteX5" fmla="*/ 1706462 w 1795780"/>
              <a:gd name="connsiteY5" fmla="*/ 1037347 h 2561350"/>
              <a:gd name="connsiteX6" fmla="*/ 1704082 w 1795780"/>
              <a:gd name="connsiteY6" fmla="*/ 1487403 h 2561350"/>
              <a:gd name="connsiteX7" fmla="*/ 1795780 w 1795780"/>
              <a:gd name="connsiteY7" fmla="*/ 1449629 h 2561350"/>
              <a:gd name="connsiteX8" fmla="*/ 1795780 w 1795780"/>
              <a:gd name="connsiteY8" fmla="*/ 2167002 h 2561350"/>
              <a:gd name="connsiteX9" fmla="*/ 1066649 w 1795780"/>
              <a:gd name="connsiteY9" fmla="*/ 2167002 h 2561350"/>
              <a:gd name="connsiteX10" fmla="*/ 1086522 w 1795780"/>
              <a:gd name="connsiteY10" fmla="*/ 2275300 h 2561350"/>
              <a:gd name="connsiteX11" fmla="*/ 636466 w 1795780"/>
              <a:gd name="connsiteY11" fmla="*/ 2277680 h 2561350"/>
              <a:gd name="connsiteX12" fmla="*/ 666399 w 1795780"/>
              <a:gd name="connsiteY12" fmla="*/ 2167002 h 2561350"/>
              <a:gd name="connsiteX13" fmla="*/ 0 w 1795780"/>
              <a:gd name="connsiteY13" fmla="*/ 2167002 h 2561350"/>
              <a:gd name="connsiteX14" fmla="*/ 0 w 1795780"/>
              <a:gd name="connsiteY14" fmla="*/ 1458174 h 2561350"/>
              <a:gd name="connsiteX15" fmla="*/ 94999 w 1795780"/>
              <a:gd name="connsiteY15" fmla="*/ 1495354 h 2561350"/>
              <a:gd name="connsiteX16" fmla="*/ 92619 w 1795780"/>
              <a:gd name="connsiteY16" fmla="*/ 1045298 h 2561350"/>
              <a:gd name="connsiteX17" fmla="*/ 0 w 1795780"/>
              <a:gd name="connsiteY17" fmla="*/ 1071146 h 2561350"/>
              <a:gd name="connsiteX18" fmla="*/ 0 w 1795780"/>
              <a:gd name="connsiteY18" fmla="*/ 389002 h 2561350"/>
              <a:gd name="connsiteX19" fmla="*/ 671370 w 1795780"/>
              <a:gd name="connsiteY19" fmla="*/ 389002 h 2561350"/>
              <a:gd name="connsiteX20" fmla="*/ 636466 w 1795780"/>
              <a:gd name="connsiteY20" fmla="*/ 283670 h 2561350"/>
              <a:gd name="connsiteX21" fmla="*/ 872209 w 179578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949187"/>
              <a:gd name="connsiteY0" fmla="*/ 3 h 2561350"/>
              <a:gd name="connsiteX1" fmla="*/ 1132942 w 1949187"/>
              <a:gd name="connsiteY1" fmla="*/ 286050 h 2561350"/>
              <a:gd name="connsiteX2" fmla="*/ 1110806 w 1949187"/>
              <a:gd name="connsiteY2" fmla="*/ 389002 h 2561350"/>
              <a:gd name="connsiteX3" fmla="*/ 1862094 w 1949187"/>
              <a:gd name="connsiteY3" fmla="*/ 369108 h 2561350"/>
              <a:gd name="connsiteX4" fmla="*/ 1842200 w 1949187"/>
              <a:gd name="connsiteY4" fmla="*/ 1063389 h 2561350"/>
              <a:gd name="connsiteX5" fmla="*/ 1752882 w 1949187"/>
              <a:gd name="connsiteY5" fmla="*/ 1037347 h 2561350"/>
              <a:gd name="connsiteX6" fmla="*/ 1750502 w 1949187"/>
              <a:gd name="connsiteY6" fmla="*/ 1487403 h 2561350"/>
              <a:gd name="connsiteX7" fmla="*/ 1842200 w 1949187"/>
              <a:gd name="connsiteY7" fmla="*/ 1449629 h 2561350"/>
              <a:gd name="connsiteX8" fmla="*/ 1842200 w 1949187"/>
              <a:gd name="connsiteY8" fmla="*/ 2167002 h 2561350"/>
              <a:gd name="connsiteX9" fmla="*/ 1113069 w 1949187"/>
              <a:gd name="connsiteY9" fmla="*/ 2167002 h 2561350"/>
              <a:gd name="connsiteX10" fmla="*/ 1132942 w 1949187"/>
              <a:gd name="connsiteY10" fmla="*/ 2275300 h 2561350"/>
              <a:gd name="connsiteX11" fmla="*/ 682886 w 1949187"/>
              <a:gd name="connsiteY11" fmla="*/ 2277680 h 2561350"/>
              <a:gd name="connsiteX12" fmla="*/ 712819 w 1949187"/>
              <a:gd name="connsiteY12" fmla="*/ 2167002 h 2561350"/>
              <a:gd name="connsiteX13" fmla="*/ 46420 w 1949187"/>
              <a:gd name="connsiteY13" fmla="*/ 2167002 h 2561350"/>
              <a:gd name="connsiteX14" fmla="*/ 46420 w 1949187"/>
              <a:gd name="connsiteY14" fmla="*/ 1458174 h 2561350"/>
              <a:gd name="connsiteX15" fmla="*/ 141419 w 1949187"/>
              <a:gd name="connsiteY15" fmla="*/ 1495354 h 2561350"/>
              <a:gd name="connsiteX16" fmla="*/ 139039 w 1949187"/>
              <a:gd name="connsiteY16" fmla="*/ 1045298 h 2561350"/>
              <a:gd name="connsiteX17" fmla="*/ 46420 w 1949187"/>
              <a:gd name="connsiteY17" fmla="*/ 1071146 h 2561350"/>
              <a:gd name="connsiteX18" fmla="*/ 0 w 1949187"/>
              <a:gd name="connsiteY18" fmla="*/ 382371 h 2561350"/>
              <a:gd name="connsiteX19" fmla="*/ 717790 w 1949187"/>
              <a:gd name="connsiteY19" fmla="*/ 389002 h 2561350"/>
              <a:gd name="connsiteX20" fmla="*/ 682886 w 1949187"/>
              <a:gd name="connsiteY20" fmla="*/ 283670 h 2561350"/>
              <a:gd name="connsiteX21" fmla="*/ 918629 w 1949187"/>
              <a:gd name="connsiteY21" fmla="*/ 3 h 2561350"/>
              <a:gd name="connsiteX0" fmla="*/ 918629 w 1966660"/>
              <a:gd name="connsiteY0" fmla="*/ 3 h 2561350"/>
              <a:gd name="connsiteX1" fmla="*/ 1132942 w 1966660"/>
              <a:gd name="connsiteY1" fmla="*/ 286050 h 2561350"/>
              <a:gd name="connsiteX2" fmla="*/ 1110806 w 1966660"/>
              <a:gd name="connsiteY2" fmla="*/ 389002 h 2561350"/>
              <a:gd name="connsiteX3" fmla="*/ 1862094 w 1966660"/>
              <a:gd name="connsiteY3" fmla="*/ 369108 h 2561350"/>
              <a:gd name="connsiteX4" fmla="*/ 1842200 w 1966660"/>
              <a:gd name="connsiteY4" fmla="*/ 1063389 h 2561350"/>
              <a:gd name="connsiteX5" fmla="*/ 1752882 w 1966660"/>
              <a:gd name="connsiteY5" fmla="*/ 1037347 h 2561350"/>
              <a:gd name="connsiteX6" fmla="*/ 1750502 w 1966660"/>
              <a:gd name="connsiteY6" fmla="*/ 1487403 h 2561350"/>
              <a:gd name="connsiteX7" fmla="*/ 1842200 w 1966660"/>
              <a:gd name="connsiteY7" fmla="*/ 1449629 h 2561350"/>
              <a:gd name="connsiteX8" fmla="*/ 1842200 w 1966660"/>
              <a:gd name="connsiteY8" fmla="*/ 2167002 h 2561350"/>
              <a:gd name="connsiteX9" fmla="*/ 1113069 w 1966660"/>
              <a:gd name="connsiteY9" fmla="*/ 2167002 h 2561350"/>
              <a:gd name="connsiteX10" fmla="*/ 1132942 w 1966660"/>
              <a:gd name="connsiteY10" fmla="*/ 2275300 h 2561350"/>
              <a:gd name="connsiteX11" fmla="*/ 682886 w 1966660"/>
              <a:gd name="connsiteY11" fmla="*/ 2277680 h 2561350"/>
              <a:gd name="connsiteX12" fmla="*/ 712819 w 1966660"/>
              <a:gd name="connsiteY12" fmla="*/ 2167002 h 2561350"/>
              <a:gd name="connsiteX13" fmla="*/ 46420 w 1966660"/>
              <a:gd name="connsiteY13" fmla="*/ 2167002 h 2561350"/>
              <a:gd name="connsiteX14" fmla="*/ 46420 w 1966660"/>
              <a:gd name="connsiteY14" fmla="*/ 1458174 h 2561350"/>
              <a:gd name="connsiteX15" fmla="*/ 141419 w 1966660"/>
              <a:gd name="connsiteY15" fmla="*/ 1495354 h 2561350"/>
              <a:gd name="connsiteX16" fmla="*/ 139039 w 1966660"/>
              <a:gd name="connsiteY16" fmla="*/ 1045298 h 2561350"/>
              <a:gd name="connsiteX17" fmla="*/ 46420 w 1966660"/>
              <a:gd name="connsiteY17" fmla="*/ 1071146 h 2561350"/>
              <a:gd name="connsiteX18" fmla="*/ 0 w 1966660"/>
              <a:gd name="connsiteY18" fmla="*/ 382371 h 2561350"/>
              <a:gd name="connsiteX19" fmla="*/ 717790 w 1966660"/>
              <a:gd name="connsiteY19" fmla="*/ 389002 h 2561350"/>
              <a:gd name="connsiteX20" fmla="*/ 682886 w 1966660"/>
              <a:gd name="connsiteY20" fmla="*/ 283670 h 2561350"/>
              <a:gd name="connsiteX21" fmla="*/ 918629 w 1966660"/>
              <a:gd name="connsiteY21" fmla="*/ 3 h 2561350"/>
              <a:gd name="connsiteX0" fmla="*/ 1023861 w 2071892"/>
              <a:gd name="connsiteY0" fmla="*/ 3 h 2561350"/>
              <a:gd name="connsiteX1" fmla="*/ 1238174 w 2071892"/>
              <a:gd name="connsiteY1" fmla="*/ 286050 h 2561350"/>
              <a:gd name="connsiteX2" fmla="*/ 1216038 w 2071892"/>
              <a:gd name="connsiteY2" fmla="*/ 389002 h 2561350"/>
              <a:gd name="connsiteX3" fmla="*/ 1967326 w 2071892"/>
              <a:gd name="connsiteY3" fmla="*/ 369108 h 2561350"/>
              <a:gd name="connsiteX4" fmla="*/ 1947432 w 2071892"/>
              <a:gd name="connsiteY4" fmla="*/ 1063389 h 2561350"/>
              <a:gd name="connsiteX5" fmla="*/ 1858114 w 2071892"/>
              <a:gd name="connsiteY5" fmla="*/ 1037347 h 2561350"/>
              <a:gd name="connsiteX6" fmla="*/ 1855734 w 2071892"/>
              <a:gd name="connsiteY6" fmla="*/ 1487403 h 2561350"/>
              <a:gd name="connsiteX7" fmla="*/ 1947432 w 2071892"/>
              <a:gd name="connsiteY7" fmla="*/ 1449629 h 2561350"/>
              <a:gd name="connsiteX8" fmla="*/ 1947432 w 2071892"/>
              <a:gd name="connsiteY8" fmla="*/ 2167002 h 2561350"/>
              <a:gd name="connsiteX9" fmla="*/ 1218301 w 2071892"/>
              <a:gd name="connsiteY9" fmla="*/ 2167002 h 2561350"/>
              <a:gd name="connsiteX10" fmla="*/ 1238174 w 2071892"/>
              <a:gd name="connsiteY10" fmla="*/ 2275300 h 2561350"/>
              <a:gd name="connsiteX11" fmla="*/ 788118 w 2071892"/>
              <a:gd name="connsiteY11" fmla="*/ 2277680 h 2561350"/>
              <a:gd name="connsiteX12" fmla="*/ 818051 w 2071892"/>
              <a:gd name="connsiteY12" fmla="*/ 2167002 h 2561350"/>
              <a:gd name="connsiteX13" fmla="*/ 151652 w 2071892"/>
              <a:gd name="connsiteY13" fmla="*/ 2167002 h 2561350"/>
              <a:gd name="connsiteX14" fmla="*/ 151652 w 2071892"/>
              <a:gd name="connsiteY14" fmla="*/ 1458174 h 2561350"/>
              <a:gd name="connsiteX15" fmla="*/ 246651 w 2071892"/>
              <a:gd name="connsiteY15" fmla="*/ 1495354 h 2561350"/>
              <a:gd name="connsiteX16" fmla="*/ 244271 w 2071892"/>
              <a:gd name="connsiteY16" fmla="*/ 1045298 h 2561350"/>
              <a:gd name="connsiteX17" fmla="*/ 151652 w 2071892"/>
              <a:gd name="connsiteY17" fmla="*/ 1071146 h 2561350"/>
              <a:gd name="connsiteX18" fmla="*/ 105232 w 2071892"/>
              <a:gd name="connsiteY18" fmla="*/ 382371 h 2561350"/>
              <a:gd name="connsiteX19" fmla="*/ 823022 w 2071892"/>
              <a:gd name="connsiteY19" fmla="*/ 389002 h 2561350"/>
              <a:gd name="connsiteX20" fmla="*/ 788118 w 2071892"/>
              <a:gd name="connsiteY20" fmla="*/ 283670 h 2561350"/>
              <a:gd name="connsiteX21" fmla="*/ 1023861 w 2071892"/>
              <a:gd name="connsiteY21" fmla="*/ 3 h 2561350"/>
              <a:gd name="connsiteX0" fmla="*/ 1039756 w 2087787"/>
              <a:gd name="connsiteY0" fmla="*/ 3 h 2561350"/>
              <a:gd name="connsiteX1" fmla="*/ 1254069 w 2087787"/>
              <a:gd name="connsiteY1" fmla="*/ 286050 h 2561350"/>
              <a:gd name="connsiteX2" fmla="*/ 1231933 w 2087787"/>
              <a:gd name="connsiteY2" fmla="*/ 389002 h 2561350"/>
              <a:gd name="connsiteX3" fmla="*/ 1983221 w 2087787"/>
              <a:gd name="connsiteY3" fmla="*/ 369108 h 2561350"/>
              <a:gd name="connsiteX4" fmla="*/ 1963327 w 2087787"/>
              <a:gd name="connsiteY4" fmla="*/ 1063389 h 2561350"/>
              <a:gd name="connsiteX5" fmla="*/ 1874009 w 2087787"/>
              <a:gd name="connsiteY5" fmla="*/ 1037347 h 2561350"/>
              <a:gd name="connsiteX6" fmla="*/ 1871629 w 2087787"/>
              <a:gd name="connsiteY6" fmla="*/ 1487403 h 2561350"/>
              <a:gd name="connsiteX7" fmla="*/ 1963327 w 2087787"/>
              <a:gd name="connsiteY7" fmla="*/ 1449629 h 2561350"/>
              <a:gd name="connsiteX8" fmla="*/ 1963327 w 2087787"/>
              <a:gd name="connsiteY8" fmla="*/ 2167002 h 2561350"/>
              <a:gd name="connsiteX9" fmla="*/ 1234196 w 2087787"/>
              <a:gd name="connsiteY9" fmla="*/ 2167002 h 2561350"/>
              <a:gd name="connsiteX10" fmla="*/ 1254069 w 2087787"/>
              <a:gd name="connsiteY10" fmla="*/ 2275300 h 2561350"/>
              <a:gd name="connsiteX11" fmla="*/ 804013 w 2087787"/>
              <a:gd name="connsiteY11" fmla="*/ 2277680 h 2561350"/>
              <a:gd name="connsiteX12" fmla="*/ 833946 w 2087787"/>
              <a:gd name="connsiteY12" fmla="*/ 2167002 h 2561350"/>
              <a:gd name="connsiteX13" fmla="*/ 167547 w 2087787"/>
              <a:gd name="connsiteY13" fmla="*/ 2167002 h 2561350"/>
              <a:gd name="connsiteX14" fmla="*/ 167547 w 2087787"/>
              <a:gd name="connsiteY14" fmla="*/ 1458174 h 2561350"/>
              <a:gd name="connsiteX15" fmla="*/ 262546 w 2087787"/>
              <a:gd name="connsiteY15" fmla="*/ 1495354 h 2561350"/>
              <a:gd name="connsiteX16" fmla="*/ 260166 w 2087787"/>
              <a:gd name="connsiteY16" fmla="*/ 1045298 h 2561350"/>
              <a:gd name="connsiteX17" fmla="*/ 167547 w 2087787"/>
              <a:gd name="connsiteY17" fmla="*/ 1071146 h 2561350"/>
              <a:gd name="connsiteX18" fmla="*/ 121127 w 2087787"/>
              <a:gd name="connsiteY18" fmla="*/ 382371 h 2561350"/>
              <a:gd name="connsiteX19" fmla="*/ 838917 w 2087787"/>
              <a:gd name="connsiteY19" fmla="*/ 389002 h 2561350"/>
              <a:gd name="connsiteX20" fmla="*/ 804013 w 2087787"/>
              <a:gd name="connsiteY20" fmla="*/ 283670 h 2561350"/>
              <a:gd name="connsiteX21" fmla="*/ 1039756 w 2087787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88885"/>
              <a:gd name="connsiteY0" fmla="*/ 3 h 2561350"/>
              <a:gd name="connsiteX1" fmla="*/ 1239747 w 2088885"/>
              <a:gd name="connsiteY1" fmla="*/ 286050 h 2561350"/>
              <a:gd name="connsiteX2" fmla="*/ 1217611 w 2088885"/>
              <a:gd name="connsiteY2" fmla="*/ 389002 h 2561350"/>
              <a:gd name="connsiteX3" fmla="*/ 1968899 w 2088885"/>
              <a:gd name="connsiteY3" fmla="*/ 369108 h 2561350"/>
              <a:gd name="connsiteX4" fmla="*/ 1949005 w 2088885"/>
              <a:gd name="connsiteY4" fmla="*/ 1063389 h 2561350"/>
              <a:gd name="connsiteX5" fmla="*/ 1859687 w 2088885"/>
              <a:gd name="connsiteY5" fmla="*/ 1037347 h 2561350"/>
              <a:gd name="connsiteX6" fmla="*/ 1857307 w 2088885"/>
              <a:gd name="connsiteY6" fmla="*/ 1487403 h 2561350"/>
              <a:gd name="connsiteX7" fmla="*/ 1949005 w 2088885"/>
              <a:gd name="connsiteY7" fmla="*/ 1449629 h 2561350"/>
              <a:gd name="connsiteX8" fmla="*/ 1949005 w 2088885"/>
              <a:gd name="connsiteY8" fmla="*/ 2167002 h 2561350"/>
              <a:gd name="connsiteX9" fmla="*/ 1219874 w 2088885"/>
              <a:gd name="connsiteY9" fmla="*/ 2167002 h 2561350"/>
              <a:gd name="connsiteX10" fmla="*/ 1239747 w 2088885"/>
              <a:gd name="connsiteY10" fmla="*/ 2275300 h 2561350"/>
              <a:gd name="connsiteX11" fmla="*/ 789691 w 2088885"/>
              <a:gd name="connsiteY11" fmla="*/ 2277680 h 2561350"/>
              <a:gd name="connsiteX12" fmla="*/ 819624 w 2088885"/>
              <a:gd name="connsiteY12" fmla="*/ 2167002 h 2561350"/>
              <a:gd name="connsiteX13" fmla="*/ 153225 w 2088885"/>
              <a:gd name="connsiteY13" fmla="*/ 2167002 h 2561350"/>
              <a:gd name="connsiteX14" fmla="*/ 153225 w 2088885"/>
              <a:gd name="connsiteY14" fmla="*/ 1458174 h 2561350"/>
              <a:gd name="connsiteX15" fmla="*/ 248224 w 2088885"/>
              <a:gd name="connsiteY15" fmla="*/ 1495354 h 2561350"/>
              <a:gd name="connsiteX16" fmla="*/ 245844 w 2088885"/>
              <a:gd name="connsiteY16" fmla="*/ 1045298 h 2561350"/>
              <a:gd name="connsiteX17" fmla="*/ 153225 w 2088885"/>
              <a:gd name="connsiteY17" fmla="*/ 1071146 h 2561350"/>
              <a:gd name="connsiteX18" fmla="*/ 106805 w 2088885"/>
              <a:gd name="connsiteY18" fmla="*/ 382371 h 2561350"/>
              <a:gd name="connsiteX19" fmla="*/ 824595 w 2088885"/>
              <a:gd name="connsiteY19" fmla="*/ 389002 h 2561350"/>
              <a:gd name="connsiteX20" fmla="*/ 789691 w 2088885"/>
              <a:gd name="connsiteY20" fmla="*/ 283670 h 2561350"/>
              <a:gd name="connsiteX21" fmla="*/ 1025434 w 208888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102756"/>
              <a:gd name="connsiteY0" fmla="*/ 3 h 2561350"/>
              <a:gd name="connsiteX1" fmla="*/ 1239747 w 2102756"/>
              <a:gd name="connsiteY1" fmla="*/ 286050 h 2561350"/>
              <a:gd name="connsiteX2" fmla="*/ 1217611 w 2102756"/>
              <a:gd name="connsiteY2" fmla="*/ 389002 h 2561350"/>
              <a:gd name="connsiteX3" fmla="*/ 1968899 w 2102756"/>
              <a:gd name="connsiteY3" fmla="*/ 369108 h 2561350"/>
              <a:gd name="connsiteX4" fmla="*/ 1949005 w 2102756"/>
              <a:gd name="connsiteY4" fmla="*/ 1063389 h 2561350"/>
              <a:gd name="connsiteX5" fmla="*/ 1859687 w 2102756"/>
              <a:gd name="connsiteY5" fmla="*/ 1037347 h 2561350"/>
              <a:gd name="connsiteX6" fmla="*/ 1857307 w 2102756"/>
              <a:gd name="connsiteY6" fmla="*/ 1487403 h 2561350"/>
              <a:gd name="connsiteX7" fmla="*/ 1995425 w 2102756"/>
              <a:gd name="connsiteY7" fmla="*/ 1456260 h 2561350"/>
              <a:gd name="connsiteX8" fmla="*/ 1949005 w 2102756"/>
              <a:gd name="connsiteY8" fmla="*/ 2167002 h 2561350"/>
              <a:gd name="connsiteX9" fmla="*/ 1219874 w 2102756"/>
              <a:gd name="connsiteY9" fmla="*/ 2167002 h 2561350"/>
              <a:gd name="connsiteX10" fmla="*/ 1239747 w 2102756"/>
              <a:gd name="connsiteY10" fmla="*/ 2275300 h 2561350"/>
              <a:gd name="connsiteX11" fmla="*/ 789691 w 2102756"/>
              <a:gd name="connsiteY11" fmla="*/ 2277680 h 2561350"/>
              <a:gd name="connsiteX12" fmla="*/ 819624 w 2102756"/>
              <a:gd name="connsiteY12" fmla="*/ 2167002 h 2561350"/>
              <a:gd name="connsiteX13" fmla="*/ 153225 w 2102756"/>
              <a:gd name="connsiteY13" fmla="*/ 2167002 h 2561350"/>
              <a:gd name="connsiteX14" fmla="*/ 153225 w 2102756"/>
              <a:gd name="connsiteY14" fmla="*/ 1458174 h 2561350"/>
              <a:gd name="connsiteX15" fmla="*/ 248224 w 2102756"/>
              <a:gd name="connsiteY15" fmla="*/ 1495354 h 2561350"/>
              <a:gd name="connsiteX16" fmla="*/ 245844 w 2102756"/>
              <a:gd name="connsiteY16" fmla="*/ 1045298 h 2561350"/>
              <a:gd name="connsiteX17" fmla="*/ 153225 w 2102756"/>
              <a:gd name="connsiteY17" fmla="*/ 1071146 h 2561350"/>
              <a:gd name="connsiteX18" fmla="*/ 106805 w 2102756"/>
              <a:gd name="connsiteY18" fmla="*/ 382371 h 2561350"/>
              <a:gd name="connsiteX19" fmla="*/ 824595 w 2102756"/>
              <a:gd name="connsiteY19" fmla="*/ 389002 h 2561350"/>
              <a:gd name="connsiteX20" fmla="*/ 789691 w 2102756"/>
              <a:gd name="connsiteY20" fmla="*/ 283670 h 2561350"/>
              <a:gd name="connsiteX21" fmla="*/ 1025434 w 2102756"/>
              <a:gd name="connsiteY21" fmla="*/ 3 h 2561350"/>
              <a:gd name="connsiteX0" fmla="*/ 1025434 w 2076232"/>
              <a:gd name="connsiteY0" fmla="*/ 3 h 2561350"/>
              <a:gd name="connsiteX1" fmla="*/ 1239747 w 2076232"/>
              <a:gd name="connsiteY1" fmla="*/ 286050 h 2561350"/>
              <a:gd name="connsiteX2" fmla="*/ 1217611 w 2076232"/>
              <a:gd name="connsiteY2" fmla="*/ 389002 h 2561350"/>
              <a:gd name="connsiteX3" fmla="*/ 1968899 w 2076232"/>
              <a:gd name="connsiteY3" fmla="*/ 369108 h 2561350"/>
              <a:gd name="connsiteX4" fmla="*/ 1949005 w 2076232"/>
              <a:gd name="connsiteY4" fmla="*/ 1063389 h 2561350"/>
              <a:gd name="connsiteX5" fmla="*/ 1859687 w 2076232"/>
              <a:gd name="connsiteY5" fmla="*/ 1037347 h 2561350"/>
              <a:gd name="connsiteX6" fmla="*/ 1857307 w 2076232"/>
              <a:gd name="connsiteY6" fmla="*/ 1487403 h 2561350"/>
              <a:gd name="connsiteX7" fmla="*/ 1995425 w 2076232"/>
              <a:gd name="connsiteY7" fmla="*/ 1456260 h 2561350"/>
              <a:gd name="connsiteX8" fmla="*/ 1949005 w 2076232"/>
              <a:gd name="connsiteY8" fmla="*/ 2167002 h 2561350"/>
              <a:gd name="connsiteX9" fmla="*/ 1219874 w 2076232"/>
              <a:gd name="connsiteY9" fmla="*/ 2167002 h 2561350"/>
              <a:gd name="connsiteX10" fmla="*/ 1239747 w 2076232"/>
              <a:gd name="connsiteY10" fmla="*/ 2275300 h 2561350"/>
              <a:gd name="connsiteX11" fmla="*/ 789691 w 2076232"/>
              <a:gd name="connsiteY11" fmla="*/ 2277680 h 2561350"/>
              <a:gd name="connsiteX12" fmla="*/ 819624 w 2076232"/>
              <a:gd name="connsiteY12" fmla="*/ 2167002 h 2561350"/>
              <a:gd name="connsiteX13" fmla="*/ 153225 w 2076232"/>
              <a:gd name="connsiteY13" fmla="*/ 2167002 h 2561350"/>
              <a:gd name="connsiteX14" fmla="*/ 153225 w 2076232"/>
              <a:gd name="connsiteY14" fmla="*/ 1458174 h 2561350"/>
              <a:gd name="connsiteX15" fmla="*/ 248224 w 2076232"/>
              <a:gd name="connsiteY15" fmla="*/ 1495354 h 2561350"/>
              <a:gd name="connsiteX16" fmla="*/ 245844 w 2076232"/>
              <a:gd name="connsiteY16" fmla="*/ 1045298 h 2561350"/>
              <a:gd name="connsiteX17" fmla="*/ 153225 w 2076232"/>
              <a:gd name="connsiteY17" fmla="*/ 1071146 h 2561350"/>
              <a:gd name="connsiteX18" fmla="*/ 106805 w 2076232"/>
              <a:gd name="connsiteY18" fmla="*/ 382371 h 2561350"/>
              <a:gd name="connsiteX19" fmla="*/ 824595 w 2076232"/>
              <a:gd name="connsiteY19" fmla="*/ 389002 h 2561350"/>
              <a:gd name="connsiteX20" fmla="*/ 789691 w 2076232"/>
              <a:gd name="connsiteY20" fmla="*/ 283670 h 2561350"/>
              <a:gd name="connsiteX21" fmla="*/ 1025434 w 2076232"/>
              <a:gd name="connsiteY21" fmla="*/ 3 h 2561350"/>
              <a:gd name="connsiteX0" fmla="*/ 1025434 w 2077711"/>
              <a:gd name="connsiteY0" fmla="*/ 3 h 2561350"/>
              <a:gd name="connsiteX1" fmla="*/ 1239747 w 2077711"/>
              <a:gd name="connsiteY1" fmla="*/ 286050 h 2561350"/>
              <a:gd name="connsiteX2" fmla="*/ 1217611 w 2077711"/>
              <a:gd name="connsiteY2" fmla="*/ 389002 h 2561350"/>
              <a:gd name="connsiteX3" fmla="*/ 1968899 w 2077711"/>
              <a:gd name="connsiteY3" fmla="*/ 369108 h 2561350"/>
              <a:gd name="connsiteX4" fmla="*/ 1949005 w 2077711"/>
              <a:gd name="connsiteY4" fmla="*/ 1063389 h 2561350"/>
              <a:gd name="connsiteX5" fmla="*/ 1859687 w 2077711"/>
              <a:gd name="connsiteY5" fmla="*/ 1037347 h 2561350"/>
              <a:gd name="connsiteX6" fmla="*/ 1857307 w 2077711"/>
              <a:gd name="connsiteY6" fmla="*/ 1487403 h 2561350"/>
              <a:gd name="connsiteX7" fmla="*/ 1995425 w 2077711"/>
              <a:gd name="connsiteY7" fmla="*/ 1456260 h 2561350"/>
              <a:gd name="connsiteX8" fmla="*/ 1949005 w 2077711"/>
              <a:gd name="connsiteY8" fmla="*/ 2167002 h 2561350"/>
              <a:gd name="connsiteX9" fmla="*/ 1219874 w 2077711"/>
              <a:gd name="connsiteY9" fmla="*/ 2167002 h 2561350"/>
              <a:gd name="connsiteX10" fmla="*/ 1239747 w 2077711"/>
              <a:gd name="connsiteY10" fmla="*/ 2275300 h 2561350"/>
              <a:gd name="connsiteX11" fmla="*/ 789691 w 2077711"/>
              <a:gd name="connsiteY11" fmla="*/ 2277680 h 2561350"/>
              <a:gd name="connsiteX12" fmla="*/ 819624 w 2077711"/>
              <a:gd name="connsiteY12" fmla="*/ 2167002 h 2561350"/>
              <a:gd name="connsiteX13" fmla="*/ 153225 w 2077711"/>
              <a:gd name="connsiteY13" fmla="*/ 2167002 h 2561350"/>
              <a:gd name="connsiteX14" fmla="*/ 153225 w 2077711"/>
              <a:gd name="connsiteY14" fmla="*/ 1458174 h 2561350"/>
              <a:gd name="connsiteX15" fmla="*/ 248224 w 2077711"/>
              <a:gd name="connsiteY15" fmla="*/ 1495354 h 2561350"/>
              <a:gd name="connsiteX16" fmla="*/ 245844 w 2077711"/>
              <a:gd name="connsiteY16" fmla="*/ 1045298 h 2561350"/>
              <a:gd name="connsiteX17" fmla="*/ 153225 w 2077711"/>
              <a:gd name="connsiteY17" fmla="*/ 1071146 h 2561350"/>
              <a:gd name="connsiteX18" fmla="*/ 106805 w 2077711"/>
              <a:gd name="connsiteY18" fmla="*/ 382371 h 2561350"/>
              <a:gd name="connsiteX19" fmla="*/ 824595 w 2077711"/>
              <a:gd name="connsiteY19" fmla="*/ 389002 h 2561350"/>
              <a:gd name="connsiteX20" fmla="*/ 789691 w 2077711"/>
              <a:gd name="connsiteY20" fmla="*/ 283670 h 2561350"/>
              <a:gd name="connsiteX21" fmla="*/ 1025434 w 2077711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57307 w 2082173"/>
              <a:gd name="connsiteY6" fmla="*/ 1487403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57307 w 2082173"/>
              <a:gd name="connsiteY6" fmla="*/ 1487403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1331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1331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13436 w 2082173"/>
              <a:gd name="connsiteY14" fmla="*/ 1511225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38495 w 2095234"/>
              <a:gd name="connsiteY0" fmla="*/ 3 h 2561350"/>
              <a:gd name="connsiteX1" fmla="*/ 1252808 w 2095234"/>
              <a:gd name="connsiteY1" fmla="*/ 286050 h 2561350"/>
              <a:gd name="connsiteX2" fmla="*/ 1230672 w 2095234"/>
              <a:gd name="connsiteY2" fmla="*/ 389002 h 2561350"/>
              <a:gd name="connsiteX3" fmla="*/ 1981960 w 2095234"/>
              <a:gd name="connsiteY3" fmla="*/ 369108 h 2561350"/>
              <a:gd name="connsiteX4" fmla="*/ 1975328 w 2095234"/>
              <a:gd name="connsiteY4" fmla="*/ 1096546 h 2561350"/>
              <a:gd name="connsiteX5" fmla="*/ 1872748 w 2095234"/>
              <a:gd name="connsiteY5" fmla="*/ 1037347 h 2561350"/>
              <a:gd name="connsiteX6" fmla="*/ 1857106 w 2095234"/>
              <a:gd name="connsiteY6" fmla="*/ 1520560 h 2561350"/>
              <a:gd name="connsiteX7" fmla="*/ 2008486 w 2095234"/>
              <a:gd name="connsiteY7" fmla="*/ 1456260 h 2561350"/>
              <a:gd name="connsiteX8" fmla="*/ 1962066 w 2095234"/>
              <a:gd name="connsiteY8" fmla="*/ 2180265 h 2561350"/>
              <a:gd name="connsiteX9" fmla="*/ 1232935 w 2095234"/>
              <a:gd name="connsiteY9" fmla="*/ 2167002 h 2561350"/>
              <a:gd name="connsiteX10" fmla="*/ 1252808 w 2095234"/>
              <a:gd name="connsiteY10" fmla="*/ 2275300 h 2561350"/>
              <a:gd name="connsiteX11" fmla="*/ 802752 w 2095234"/>
              <a:gd name="connsiteY11" fmla="*/ 2277680 h 2561350"/>
              <a:gd name="connsiteX12" fmla="*/ 832685 w 2095234"/>
              <a:gd name="connsiteY12" fmla="*/ 2167002 h 2561350"/>
              <a:gd name="connsiteX13" fmla="*/ 139760 w 2095234"/>
              <a:gd name="connsiteY13" fmla="*/ 2200159 h 2561350"/>
              <a:gd name="connsiteX14" fmla="*/ 119866 w 2095234"/>
              <a:gd name="connsiteY14" fmla="*/ 1497962 h 2561350"/>
              <a:gd name="connsiteX15" fmla="*/ 281179 w 2095234"/>
              <a:gd name="connsiteY15" fmla="*/ 1561668 h 2561350"/>
              <a:gd name="connsiteX16" fmla="*/ 258905 w 2095234"/>
              <a:gd name="connsiteY16" fmla="*/ 1045298 h 2561350"/>
              <a:gd name="connsiteX17" fmla="*/ 146392 w 2095234"/>
              <a:gd name="connsiteY17" fmla="*/ 1091040 h 2561350"/>
              <a:gd name="connsiteX18" fmla="*/ 119866 w 2095234"/>
              <a:gd name="connsiteY18" fmla="*/ 382371 h 2561350"/>
              <a:gd name="connsiteX19" fmla="*/ 837656 w 2095234"/>
              <a:gd name="connsiteY19" fmla="*/ 389002 h 2561350"/>
              <a:gd name="connsiteX20" fmla="*/ 802752 w 2095234"/>
              <a:gd name="connsiteY20" fmla="*/ 283670 h 2561350"/>
              <a:gd name="connsiteX21" fmla="*/ 1038495 w 2095234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19868 w 2076607"/>
              <a:gd name="connsiteY0" fmla="*/ 3 h 2561350"/>
              <a:gd name="connsiteX1" fmla="*/ 1234181 w 2076607"/>
              <a:gd name="connsiteY1" fmla="*/ 286050 h 2561350"/>
              <a:gd name="connsiteX2" fmla="*/ 1212045 w 2076607"/>
              <a:gd name="connsiteY2" fmla="*/ 389002 h 2561350"/>
              <a:gd name="connsiteX3" fmla="*/ 1963333 w 2076607"/>
              <a:gd name="connsiteY3" fmla="*/ 369108 h 2561350"/>
              <a:gd name="connsiteX4" fmla="*/ 1956701 w 2076607"/>
              <a:gd name="connsiteY4" fmla="*/ 1096546 h 2561350"/>
              <a:gd name="connsiteX5" fmla="*/ 1854121 w 2076607"/>
              <a:gd name="connsiteY5" fmla="*/ 1037347 h 2561350"/>
              <a:gd name="connsiteX6" fmla="*/ 1838479 w 2076607"/>
              <a:gd name="connsiteY6" fmla="*/ 1520560 h 2561350"/>
              <a:gd name="connsiteX7" fmla="*/ 1989859 w 2076607"/>
              <a:gd name="connsiteY7" fmla="*/ 1456260 h 2561350"/>
              <a:gd name="connsiteX8" fmla="*/ 1943439 w 2076607"/>
              <a:gd name="connsiteY8" fmla="*/ 2180265 h 2561350"/>
              <a:gd name="connsiteX9" fmla="*/ 1214308 w 2076607"/>
              <a:gd name="connsiteY9" fmla="*/ 2167002 h 2561350"/>
              <a:gd name="connsiteX10" fmla="*/ 1234181 w 2076607"/>
              <a:gd name="connsiteY10" fmla="*/ 2275300 h 2561350"/>
              <a:gd name="connsiteX11" fmla="*/ 784125 w 2076607"/>
              <a:gd name="connsiteY11" fmla="*/ 2277680 h 2561350"/>
              <a:gd name="connsiteX12" fmla="*/ 814058 w 2076607"/>
              <a:gd name="connsiteY12" fmla="*/ 2167002 h 2561350"/>
              <a:gd name="connsiteX13" fmla="*/ 121133 w 2076607"/>
              <a:gd name="connsiteY13" fmla="*/ 2200159 h 2561350"/>
              <a:gd name="connsiteX14" fmla="*/ 101239 w 2076607"/>
              <a:gd name="connsiteY14" fmla="*/ 1497962 h 2561350"/>
              <a:gd name="connsiteX15" fmla="*/ 262552 w 2076607"/>
              <a:gd name="connsiteY15" fmla="*/ 1561668 h 2561350"/>
              <a:gd name="connsiteX16" fmla="*/ 240278 w 2076607"/>
              <a:gd name="connsiteY16" fmla="*/ 1045298 h 2561350"/>
              <a:gd name="connsiteX17" fmla="*/ 101239 w 2076607"/>
              <a:gd name="connsiteY17" fmla="*/ 382371 h 2561350"/>
              <a:gd name="connsiteX18" fmla="*/ 819029 w 2076607"/>
              <a:gd name="connsiteY18" fmla="*/ 389002 h 2561350"/>
              <a:gd name="connsiteX19" fmla="*/ 784125 w 2076607"/>
              <a:gd name="connsiteY19" fmla="*/ 283670 h 2561350"/>
              <a:gd name="connsiteX20" fmla="*/ 1019868 w 2076607"/>
              <a:gd name="connsiteY20" fmla="*/ 3 h 2561350"/>
              <a:gd name="connsiteX0" fmla="*/ 1019868 w 2076607"/>
              <a:gd name="connsiteY0" fmla="*/ 3 h 2561350"/>
              <a:gd name="connsiteX1" fmla="*/ 1234181 w 2076607"/>
              <a:gd name="connsiteY1" fmla="*/ 286050 h 2561350"/>
              <a:gd name="connsiteX2" fmla="*/ 1212045 w 2076607"/>
              <a:gd name="connsiteY2" fmla="*/ 389002 h 2561350"/>
              <a:gd name="connsiteX3" fmla="*/ 1963333 w 2076607"/>
              <a:gd name="connsiteY3" fmla="*/ 369108 h 2561350"/>
              <a:gd name="connsiteX4" fmla="*/ 1956701 w 2076607"/>
              <a:gd name="connsiteY4" fmla="*/ 1096546 h 2561350"/>
              <a:gd name="connsiteX5" fmla="*/ 1854121 w 2076607"/>
              <a:gd name="connsiteY5" fmla="*/ 1037347 h 2561350"/>
              <a:gd name="connsiteX6" fmla="*/ 1838479 w 2076607"/>
              <a:gd name="connsiteY6" fmla="*/ 1520560 h 2561350"/>
              <a:gd name="connsiteX7" fmla="*/ 1989859 w 2076607"/>
              <a:gd name="connsiteY7" fmla="*/ 1456260 h 2561350"/>
              <a:gd name="connsiteX8" fmla="*/ 1943439 w 2076607"/>
              <a:gd name="connsiteY8" fmla="*/ 2180265 h 2561350"/>
              <a:gd name="connsiteX9" fmla="*/ 1214308 w 2076607"/>
              <a:gd name="connsiteY9" fmla="*/ 2167002 h 2561350"/>
              <a:gd name="connsiteX10" fmla="*/ 1234181 w 2076607"/>
              <a:gd name="connsiteY10" fmla="*/ 2275300 h 2561350"/>
              <a:gd name="connsiteX11" fmla="*/ 784125 w 2076607"/>
              <a:gd name="connsiteY11" fmla="*/ 2277680 h 2561350"/>
              <a:gd name="connsiteX12" fmla="*/ 814058 w 2076607"/>
              <a:gd name="connsiteY12" fmla="*/ 2167002 h 2561350"/>
              <a:gd name="connsiteX13" fmla="*/ 121133 w 2076607"/>
              <a:gd name="connsiteY13" fmla="*/ 2200159 h 2561350"/>
              <a:gd name="connsiteX14" fmla="*/ 101239 w 2076607"/>
              <a:gd name="connsiteY14" fmla="*/ 1497962 h 2561350"/>
              <a:gd name="connsiteX15" fmla="*/ 262552 w 2076607"/>
              <a:gd name="connsiteY15" fmla="*/ 1561668 h 2561350"/>
              <a:gd name="connsiteX16" fmla="*/ 240278 w 2076607"/>
              <a:gd name="connsiteY16" fmla="*/ 1045298 h 2561350"/>
              <a:gd name="connsiteX17" fmla="*/ 136388 w 2076607"/>
              <a:gd name="connsiteY17" fmla="*/ 727479 h 2561350"/>
              <a:gd name="connsiteX18" fmla="*/ 101239 w 2076607"/>
              <a:gd name="connsiteY18" fmla="*/ 382371 h 2561350"/>
              <a:gd name="connsiteX19" fmla="*/ 819029 w 2076607"/>
              <a:gd name="connsiteY19" fmla="*/ 389002 h 2561350"/>
              <a:gd name="connsiteX20" fmla="*/ 784125 w 2076607"/>
              <a:gd name="connsiteY20" fmla="*/ 283670 h 2561350"/>
              <a:gd name="connsiteX21" fmla="*/ 1019868 w 2076607"/>
              <a:gd name="connsiteY21" fmla="*/ 3 h 2561350"/>
              <a:gd name="connsiteX0" fmla="*/ 1030195 w 2086934"/>
              <a:gd name="connsiteY0" fmla="*/ 3 h 2561350"/>
              <a:gd name="connsiteX1" fmla="*/ 1244508 w 2086934"/>
              <a:gd name="connsiteY1" fmla="*/ 286050 h 2561350"/>
              <a:gd name="connsiteX2" fmla="*/ 1222372 w 2086934"/>
              <a:gd name="connsiteY2" fmla="*/ 389002 h 2561350"/>
              <a:gd name="connsiteX3" fmla="*/ 1973660 w 2086934"/>
              <a:gd name="connsiteY3" fmla="*/ 369108 h 2561350"/>
              <a:gd name="connsiteX4" fmla="*/ 1967028 w 2086934"/>
              <a:gd name="connsiteY4" fmla="*/ 1096546 h 2561350"/>
              <a:gd name="connsiteX5" fmla="*/ 1864448 w 2086934"/>
              <a:gd name="connsiteY5" fmla="*/ 1037347 h 2561350"/>
              <a:gd name="connsiteX6" fmla="*/ 1848806 w 2086934"/>
              <a:gd name="connsiteY6" fmla="*/ 1520560 h 2561350"/>
              <a:gd name="connsiteX7" fmla="*/ 2000186 w 2086934"/>
              <a:gd name="connsiteY7" fmla="*/ 1456260 h 2561350"/>
              <a:gd name="connsiteX8" fmla="*/ 1953766 w 2086934"/>
              <a:gd name="connsiteY8" fmla="*/ 2180265 h 2561350"/>
              <a:gd name="connsiteX9" fmla="*/ 1224635 w 2086934"/>
              <a:gd name="connsiteY9" fmla="*/ 2167002 h 2561350"/>
              <a:gd name="connsiteX10" fmla="*/ 1244508 w 2086934"/>
              <a:gd name="connsiteY10" fmla="*/ 2275300 h 2561350"/>
              <a:gd name="connsiteX11" fmla="*/ 794452 w 2086934"/>
              <a:gd name="connsiteY11" fmla="*/ 2277680 h 2561350"/>
              <a:gd name="connsiteX12" fmla="*/ 824385 w 2086934"/>
              <a:gd name="connsiteY12" fmla="*/ 2167002 h 2561350"/>
              <a:gd name="connsiteX13" fmla="*/ 131460 w 2086934"/>
              <a:gd name="connsiteY13" fmla="*/ 2200159 h 2561350"/>
              <a:gd name="connsiteX14" fmla="*/ 111566 w 2086934"/>
              <a:gd name="connsiteY14" fmla="*/ 1497962 h 2561350"/>
              <a:gd name="connsiteX15" fmla="*/ 272879 w 2086934"/>
              <a:gd name="connsiteY15" fmla="*/ 1561668 h 2561350"/>
              <a:gd name="connsiteX16" fmla="*/ 250605 w 2086934"/>
              <a:gd name="connsiteY16" fmla="*/ 1045298 h 2561350"/>
              <a:gd name="connsiteX17" fmla="*/ 9943 w 2086934"/>
              <a:gd name="connsiteY17" fmla="*/ 1018431 h 2561350"/>
              <a:gd name="connsiteX18" fmla="*/ 111566 w 2086934"/>
              <a:gd name="connsiteY18" fmla="*/ 382371 h 2561350"/>
              <a:gd name="connsiteX19" fmla="*/ 829356 w 2086934"/>
              <a:gd name="connsiteY19" fmla="*/ 389002 h 2561350"/>
              <a:gd name="connsiteX20" fmla="*/ 794452 w 2086934"/>
              <a:gd name="connsiteY20" fmla="*/ 283670 h 2561350"/>
              <a:gd name="connsiteX21" fmla="*/ 1030195 w 2086934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270566 w 2084621"/>
              <a:gd name="connsiteY14" fmla="*/ 1561668 h 2561350"/>
              <a:gd name="connsiteX15" fmla="*/ 248292 w 2084621"/>
              <a:gd name="connsiteY15" fmla="*/ 1045298 h 2561350"/>
              <a:gd name="connsiteX16" fmla="*/ 7630 w 2084621"/>
              <a:gd name="connsiteY16" fmla="*/ 1018431 h 2561350"/>
              <a:gd name="connsiteX17" fmla="*/ 109253 w 2084621"/>
              <a:gd name="connsiteY17" fmla="*/ 382371 h 2561350"/>
              <a:gd name="connsiteX18" fmla="*/ 827043 w 2084621"/>
              <a:gd name="connsiteY18" fmla="*/ 389002 h 2561350"/>
              <a:gd name="connsiteX19" fmla="*/ 792139 w 2084621"/>
              <a:gd name="connsiteY19" fmla="*/ 283670 h 2561350"/>
              <a:gd name="connsiteX20" fmla="*/ 1027882 w 2084621"/>
              <a:gd name="connsiteY20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76730 w 2084621"/>
              <a:gd name="connsiteY14" fmla="*/ 1866419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33820 w 2090559"/>
              <a:gd name="connsiteY0" fmla="*/ 3 h 2561350"/>
              <a:gd name="connsiteX1" fmla="*/ 1248133 w 2090559"/>
              <a:gd name="connsiteY1" fmla="*/ 286050 h 2561350"/>
              <a:gd name="connsiteX2" fmla="*/ 1225997 w 2090559"/>
              <a:gd name="connsiteY2" fmla="*/ 389002 h 2561350"/>
              <a:gd name="connsiteX3" fmla="*/ 1977285 w 2090559"/>
              <a:gd name="connsiteY3" fmla="*/ 369108 h 2561350"/>
              <a:gd name="connsiteX4" fmla="*/ 1970653 w 2090559"/>
              <a:gd name="connsiteY4" fmla="*/ 1096546 h 2561350"/>
              <a:gd name="connsiteX5" fmla="*/ 1868073 w 2090559"/>
              <a:gd name="connsiteY5" fmla="*/ 1037347 h 2561350"/>
              <a:gd name="connsiteX6" fmla="*/ 1852431 w 2090559"/>
              <a:gd name="connsiteY6" fmla="*/ 1520560 h 2561350"/>
              <a:gd name="connsiteX7" fmla="*/ 2003811 w 2090559"/>
              <a:gd name="connsiteY7" fmla="*/ 1456260 h 2561350"/>
              <a:gd name="connsiteX8" fmla="*/ 1957391 w 2090559"/>
              <a:gd name="connsiteY8" fmla="*/ 2180265 h 2561350"/>
              <a:gd name="connsiteX9" fmla="*/ 1228260 w 2090559"/>
              <a:gd name="connsiteY9" fmla="*/ 2167002 h 2561350"/>
              <a:gd name="connsiteX10" fmla="*/ 1248133 w 2090559"/>
              <a:gd name="connsiteY10" fmla="*/ 2275300 h 2561350"/>
              <a:gd name="connsiteX11" fmla="*/ 798077 w 2090559"/>
              <a:gd name="connsiteY11" fmla="*/ 2277680 h 2561350"/>
              <a:gd name="connsiteX12" fmla="*/ 828010 w 2090559"/>
              <a:gd name="connsiteY12" fmla="*/ 2167002 h 2561350"/>
              <a:gd name="connsiteX13" fmla="*/ 135085 w 2090559"/>
              <a:gd name="connsiteY13" fmla="*/ 2200159 h 2561350"/>
              <a:gd name="connsiteX14" fmla="*/ 6108 w 2090559"/>
              <a:gd name="connsiteY14" fmla="*/ 1657531 h 2561350"/>
              <a:gd name="connsiteX15" fmla="*/ 276504 w 2090559"/>
              <a:gd name="connsiteY15" fmla="*/ 1561668 h 2561350"/>
              <a:gd name="connsiteX16" fmla="*/ 254230 w 2090559"/>
              <a:gd name="connsiteY16" fmla="*/ 1045298 h 2561350"/>
              <a:gd name="connsiteX17" fmla="*/ 13568 w 2090559"/>
              <a:gd name="connsiteY17" fmla="*/ 1018431 h 2561350"/>
              <a:gd name="connsiteX18" fmla="*/ 115191 w 2090559"/>
              <a:gd name="connsiteY18" fmla="*/ 382371 h 2561350"/>
              <a:gd name="connsiteX19" fmla="*/ 832981 w 2090559"/>
              <a:gd name="connsiteY19" fmla="*/ 389002 h 2561350"/>
              <a:gd name="connsiteX20" fmla="*/ 798077 w 2090559"/>
              <a:gd name="connsiteY20" fmla="*/ 283670 h 2561350"/>
              <a:gd name="connsiteX21" fmla="*/ 1033820 w 2090559"/>
              <a:gd name="connsiteY21" fmla="*/ 3 h 2561350"/>
              <a:gd name="connsiteX0" fmla="*/ 1032856 w 2089595"/>
              <a:gd name="connsiteY0" fmla="*/ 3 h 2561350"/>
              <a:gd name="connsiteX1" fmla="*/ 1247169 w 2089595"/>
              <a:gd name="connsiteY1" fmla="*/ 286050 h 2561350"/>
              <a:gd name="connsiteX2" fmla="*/ 1225033 w 2089595"/>
              <a:gd name="connsiteY2" fmla="*/ 389002 h 2561350"/>
              <a:gd name="connsiteX3" fmla="*/ 1976321 w 2089595"/>
              <a:gd name="connsiteY3" fmla="*/ 369108 h 2561350"/>
              <a:gd name="connsiteX4" fmla="*/ 1969689 w 2089595"/>
              <a:gd name="connsiteY4" fmla="*/ 1096546 h 2561350"/>
              <a:gd name="connsiteX5" fmla="*/ 1867109 w 2089595"/>
              <a:gd name="connsiteY5" fmla="*/ 1037347 h 2561350"/>
              <a:gd name="connsiteX6" fmla="*/ 1851467 w 2089595"/>
              <a:gd name="connsiteY6" fmla="*/ 1520560 h 2561350"/>
              <a:gd name="connsiteX7" fmla="*/ 2002847 w 2089595"/>
              <a:gd name="connsiteY7" fmla="*/ 1456260 h 2561350"/>
              <a:gd name="connsiteX8" fmla="*/ 1956427 w 2089595"/>
              <a:gd name="connsiteY8" fmla="*/ 2180265 h 2561350"/>
              <a:gd name="connsiteX9" fmla="*/ 1227296 w 2089595"/>
              <a:gd name="connsiteY9" fmla="*/ 2167002 h 2561350"/>
              <a:gd name="connsiteX10" fmla="*/ 1247169 w 2089595"/>
              <a:gd name="connsiteY10" fmla="*/ 2275300 h 2561350"/>
              <a:gd name="connsiteX11" fmla="*/ 797113 w 2089595"/>
              <a:gd name="connsiteY11" fmla="*/ 2277680 h 2561350"/>
              <a:gd name="connsiteX12" fmla="*/ 827046 w 2089595"/>
              <a:gd name="connsiteY12" fmla="*/ 2167002 h 2561350"/>
              <a:gd name="connsiteX13" fmla="*/ 134121 w 2089595"/>
              <a:gd name="connsiteY13" fmla="*/ 2200159 h 2561350"/>
              <a:gd name="connsiteX14" fmla="*/ 5144 w 2089595"/>
              <a:gd name="connsiteY14" fmla="*/ 1657531 h 2561350"/>
              <a:gd name="connsiteX15" fmla="*/ 275540 w 2089595"/>
              <a:gd name="connsiteY15" fmla="*/ 1561668 h 2561350"/>
              <a:gd name="connsiteX16" fmla="*/ 253266 w 2089595"/>
              <a:gd name="connsiteY16" fmla="*/ 1045298 h 2561350"/>
              <a:gd name="connsiteX17" fmla="*/ 12604 w 2089595"/>
              <a:gd name="connsiteY17" fmla="*/ 1018431 h 2561350"/>
              <a:gd name="connsiteX18" fmla="*/ 114227 w 2089595"/>
              <a:gd name="connsiteY18" fmla="*/ 382371 h 2561350"/>
              <a:gd name="connsiteX19" fmla="*/ 832017 w 2089595"/>
              <a:gd name="connsiteY19" fmla="*/ 389002 h 2561350"/>
              <a:gd name="connsiteX20" fmla="*/ 797113 w 2089595"/>
              <a:gd name="connsiteY20" fmla="*/ 283670 h 2561350"/>
              <a:gd name="connsiteX21" fmla="*/ 1032856 w 2089595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1863015 w 2081039"/>
              <a:gd name="connsiteY4" fmla="*/ 1037347 h 2561350"/>
              <a:gd name="connsiteX5" fmla="*/ 1847373 w 2081039"/>
              <a:gd name="connsiteY5" fmla="*/ 1520560 h 2561350"/>
              <a:gd name="connsiteX6" fmla="*/ 1998753 w 2081039"/>
              <a:gd name="connsiteY6" fmla="*/ 1456260 h 2561350"/>
              <a:gd name="connsiteX7" fmla="*/ 1952333 w 2081039"/>
              <a:gd name="connsiteY7" fmla="*/ 2180265 h 2561350"/>
              <a:gd name="connsiteX8" fmla="*/ 1223202 w 2081039"/>
              <a:gd name="connsiteY8" fmla="*/ 2167002 h 2561350"/>
              <a:gd name="connsiteX9" fmla="*/ 1243075 w 2081039"/>
              <a:gd name="connsiteY9" fmla="*/ 2275300 h 2561350"/>
              <a:gd name="connsiteX10" fmla="*/ 793019 w 2081039"/>
              <a:gd name="connsiteY10" fmla="*/ 2277680 h 2561350"/>
              <a:gd name="connsiteX11" fmla="*/ 822952 w 2081039"/>
              <a:gd name="connsiteY11" fmla="*/ 2167002 h 2561350"/>
              <a:gd name="connsiteX12" fmla="*/ 130027 w 2081039"/>
              <a:gd name="connsiteY12" fmla="*/ 2200159 h 2561350"/>
              <a:gd name="connsiteX13" fmla="*/ 1050 w 2081039"/>
              <a:gd name="connsiteY13" fmla="*/ 1657531 h 2561350"/>
              <a:gd name="connsiteX14" fmla="*/ 271446 w 2081039"/>
              <a:gd name="connsiteY14" fmla="*/ 1561668 h 2561350"/>
              <a:gd name="connsiteX15" fmla="*/ 249172 w 2081039"/>
              <a:gd name="connsiteY15" fmla="*/ 1045298 h 2561350"/>
              <a:gd name="connsiteX16" fmla="*/ 8510 w 2081039"/>
              <a:gd name="connsiteY16" fmla="*/ 1018431 h 2561350"/>
              <a:gd name="connsiteX17" fmla="*/ 110133 w 2081039"/>
              <a:gd name="connsiteY17" fmla="*/ 382371 h 2561350"/>
              <a:gd name="connsiteX18" fmla="*/ 827923 w 2081039"/>
              <a:gd name="connsiteY18" fmla="*/ 389002 h 2561350"/>
              <a:gd name="connsiteX19" fmla="*/ 793019 w 2081039"/>
              <a:gd name="connsiteY19" fmla="*/ 283670 h 2561350"/>
              <a:gd name="connsiteX20" fmla="*/ 1028762 w 2081039"/>
              <a:gd name="connsiteY20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1933270 w 2081039"/>
              <a:gd name="connsiteY4" fmla="*/ 764780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7307 w 2081039"/>
              <a:gd name="connsiteY3" fmla="*/ 371595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7307 w 2081039"/>
              <a:gd name="connsiteY3" fmla="*/ 371595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9793 w 2081039"/>
              <a:gd name="connsiteY3" fmla="*/ 36164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9793 w 2081039"/>
              <a:gd name="connsiteY3" fmla="*/ 36164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1952333 w 2072429"/>
              <a:gd name="connsiteY7" fmla="*/ 2180265 h 2561350"/>
              <a:gd name="connsiteX8" fmla="*/ 1223202 w 2072429"/>
              <a:gd name="connsiteY8" fmla="*/ 2167002 h 2561350"/>
              <a:gd name="connsiteX9" fmla="*/ 1243075 w 2072429"/>
              <a:gd name="connsiteY9" fmla="*/ 2275300 h 2561350"/>
              <a:gd name="connsiteX10" fmla="*/ 793019 w 2072429"/>
              <a:gd name="connsiteY10" fmla="*/ 2277680 h 2561350"/>
              <a:gd name="connsiteX11" fmla="*/ 822952 w 2072429"/>
              <a:gd name="connsiteY11" fmla="*/ 2167002 h 2561350"/>
              <a:gd name="connsiteX12" fmla="*/ 130027 w 2072429"/>
              <a:gd name="connsiteY12" fmla="*/ 2200159 h 2561350"/>
              <a:gd name="connsiteX13" fmla="*/ 1050 w 2072429"/>
              <a:gd name="connsiteY13" fmla="*/ 1657531 h 2561350"/>
              <a:gd name="connsiteX14" fmla="*/ 271446 w 2072429"/>
              <a:gd name="connsiteY14" fmla="*/ 1561668 h 2561350"/>
              <a:gd name="connsiteX15" fmla="*/ 249172 w 2072429"/>
              <a:gd name="connsiteY15" fmla="*/ 1045298 h 2561350"/>
              <a:gd name="connsiteX16" fmla="*/ 8510 w 2072429"/>
              <a:gd name="connsiteY16" fmla="*/ 1018431 h 2561350"/>
              <a:gd name="connsiteX17" fmla="*/ 110133 w 2072429"/>
              <a:gd name="connsiteY17" fmla="*/ 382371 h 2561350"/>
              <a:gd name="connsiteX18" fmla="*/ 827923 w 2072429"/>
              <a:gd name="connsiteY18" fmla="*/ 389002 h 2561350"/>
              <a:gd name="connsiteX19" fmla="*/ 793019 w 2072429"/>
              <a:gd name="connsiteY19" fmla="*/ 283670 h 2561350"/>
              <a:gd name="connsiteX20" fmla="*/ 1028762 w 2072429"/>
              <a:gd name="connsiteY20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1890996 w 2072429"/>
              <a:gd name="connsiteY7" fmla="*/ 1722186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47373 w 2072429"/>
              <a:gd name="connsiteY5" fmla="*/ 1535481 h 2561350"/>
              <a:gd name="connsiteX6" fmla="*/ 2065070 w 2072429"/>
              <a:gd name="connsiteY6" fmla="*/ 1597847 h 2561350"/>
              <a:gd name="connsiteX7" fmla="*/ 1952333 w 2072429"/>
              <a:gd name="connsiteY7" fmla="*/ 2180265 h 2561350"/>
              <a:gd name="connsiteX8" fmla="*/ 1223202 w 2072429"/>
              <a:gd name="connsiteY8" fmla="*/ 2167002 h 2561350"/>
              <a:gd name="connsiteX9" fmla="*/ 1243075 w 2072429"/>
              <a:gd name="connsiteY9" fmla="*/ 2275300 h 2561350"/>
              <a:gd name="connsiteX10" fmla="*/ 793019 w 2072429"/>
              <a:gd name="connsiteY10" fmla="*/ 2277680 h 2561350"/>
              <a:gd name="connsiteX11" fmla="*/ 822952 w 2072429"/>
              <a:gd name="connsiteY11" fmla="*/ 2167002 h 2561350"/>
              <a:gd name="connsiteX12" fmla="*/ 130027 w 2072429"/>
              <a:gd name="connsiteY12" fmla="*/ 2200159 h 2561350"/>
              <a:gd name="connsiteX13" fmla="*/ 1050 w 2072429"/>
              <a:gd name="connsiteY13" fmla="*/ 1657531 h 2561350"/>
              <a:gd name="connsiteX14" fmla="*/ 271446 w 2072429"/>
              <a:gd name="connsiteY14" fmla="*/ 1561668 h 2561350"/>
              <a:gd name="connsiteX15" fmla="*/ 249172 w 2072429"/>
              <a:gd name="connsiteY15" fmla="*/ 1045298 h 2561350"/>
              <a:gd name="connsiteX16" fmla="*/ 8510 w 2072429"/>
              <a:gd name="connsiteY16" fmla="*/ 1018431 h 2561350"/>
              <a:gd name="connsiteX17" fmla="*/ 110133 w 2072429"/>
              <a:gd name="connsiteY17" fmla="*/ 382371 h 2561350"/>
              <a:gd name="connsiteX18" fmla="*/ 827923 w 2072429"/>
              <a:gd name="connsiteY18" fmla="*/ 389002 h 2561350"/>
              <a:gd name="connsiteX19" fmla="*/ 793019 w 2072429"/>
              <a:gd name="connsiteY19" fmla="*/ 283670 h 2561350"/>
              <a:gd name="connsiteX20" fmla="*/ 1028762 w 2072429"/>
              <a:gd name="connsiteY20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997927 w 2072429"/>
              <a:gd name="connsiteY5" fmla="*/ 118007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1048 w 2072429"/>
              <a:gd name="connsiteY5" fmla="*/ 1030865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1048 w 2072429"/>
              <a:gd name="connsiteY5" fmla="*/ 1030865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70777 w 2069564"/>
              <a:gd name="connsiteY16" fmla="*/ 1028015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70777 w 2069564"/>
              <a:gd name="connsiteY16" fmla="*/ 1028015 h 2561350"/>
              <a:gd name="connsiteX17" fmla="*/ 30115 w 2069564"/>
              <a:gd name="connsiteY17" fmla="*/ 1005469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70777 w 2069564"/>
              <a:gd name="connsiteY16" fmla="*/ 1028015 h 2561350"/>
              <a:gd name="connsiteX17" fmla="*/ 30115 w 2069564"/>
              <a:gd name="connsiteY17" fmla="*/ 1005469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58483 w 2069564"/>
              <a:gd name="connsiteY15" fmla="*/ 1557347 h 2561350"/>
              <a:gd name="connsiteX16" fmla="*/ 270777 w 2069564"/>
              <a:gd name="connsiteY16" fmla="*/ 1028015 h 2561350"/>
              <a:gd name="connsiteX17" fmla="*/ 30115 w 2069564"/>
              <a:gd name="connsiteY17" fmla="*/ 1005469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58483 w 2069564"/>
              <a:gd name="connsiteY15" fmla="*/ 1557347 h 2561350"/>
              <a:gd name="connsiteX16" fmla="*/ 270777 w 2069564"/>
              <a:gd name="connsiteY16" fmla="*/ 1028015 h 2561350"/>
              <a:gd name="connsiteX17" fmla="*/ 30115 w 2069564"/>
              <a:gd name="connsiteY17" fmla="*/ 1005469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362 w 2069164"/>
              <a:gd name="connsiteY0" fmla="*/ 3 h 2561350"/>
              <a:gd name="connsiteX1" fmla="*/ 1242675 w 2069164"/>
              <a:gd name="connsiteY1" fmla="*/ 286050 h 2561350"/>
              <a:gd name="connsiteX2" fmla="*/ 1220539 w 2069164"/>
              <a:gd name="connsiteY2" fmla="*/ 389002 h 2561350"/>
              <a:gd name="connsiteX3" fmla="*/ 1959393 w 2069164"/>
              <a:gd name="connsiteY3" fmla="*/ 361648 h 2561350"/>
              <a:gd name="connsiteX4" fmla="*/ 2067156 w 2069164"/>
              <a:gd name="connsiteY4" fmla="*/ 961234 h 2561350"/>
              <a:gd name="connsiteX5" fmla="*/ 1880648 w 2069164"/>
              <a:gd name="connsiteY5" fmla="*/ 1030865 h 2561350"/>
              <a:gd name="connsiteX6" fmla="*/ 1846973 w 2069164"/>
              <a:gd name="connsiteY6" fmla="*/ 1535481 h 2561350"/>
              <a:gd name="connsiteX7" fmla="*/ 2064670 w 2069164"/>
              <a:gd name="connsiteY7" fmla="*/ 1597847 h 2561350"/>
              <a:gd name="connsiteX8" fmla="*/ 1951933 w 2069164"/>
              <a:gd name="connsiteY8" fmla="*/ 2180265 h 2561350"/>
              <a:gd name="connsiteX9" fmla="*/ 1222802 w 2069164"/>
              <a:gd name="connsiteY9" fmla="*/ 2167002 h 2561350"/>
              <a:gd name="connsiteX10" fmla="*/ 1242675 w 2069164"/>
              <a:gd name="connsiteY10" fmla="*/ 2275300 h 2561350"/>
              <a:gd name="connsiteX11" fmla="*/ 792619 w 2069164"/>
              <a:gd name="connsiteY11" fmla="*/ 2277680 h 2561350"/>
              <a:gd name="connsiteX12" fmla="*/ 822552 w 2069164"/>
              <a:gd name="connsiteY12" fmla="*/ 2167002 h 2561350"/>
              <a:gd name="connsiteX13" fmla="*/ 129627 w 2069164"/>
              <a:gd name="connsiteY13" fmla="*/ 2200159 h 2561350"/>
              <a:gd name="connsiteX14" fmla="*/ 650 w 2069164"/>
              <a:gd name="connsiteY14" fmla="*/ 1657531 h 2561350"/>
              <a:gd name="connsiteX15" fmla="*/ 258083 w 2069164"/>
              <a:gd name="connsiteY15" fmla="*/ 1557347 h 2561350"/>
              <a:gd name="connsiteX16" fmla="*/ 270377 w 2069164"/>
              <a:gd name="connsiteY16" fmla="*/ 1028015 h 2561350"/>
              <a:gd name="connsiteX17" fmla="*/ 29715 w 2069164"/>
              <a:gd name="connsiteY17" fmla="*/ 1005469 h 2561350"/>
              <a:gd name="connsiteX18" fmla="*/ 109733 w 2069164"/>
              <a:gd name="connsiteY18" fmla="*/ 382371 h 2561350"/>
              <a:gd name="connsiteX19" fmla="*/ 827523 w 2069164"/>
              <a:gd name="connsiteY19" fmla="*/ 389002 h 2561350"/>
              <a:gd name="connsiteX20" fmla="*/ 792619 w 2069164"/>
              <a:gd name="connsiteY20" fmla="*/ 283670 h 2561350"/>
              <a:gd name="connsiteX21" fmla="*/ 1028362 w 206916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69727 w 2068514"/>
              <a:gd name="connsiteY16" fmla="*/ 1028015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69727 w 2068514"/>
              <a:gd name="connsiteY16" fmla="*/ 1028015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24721 w 2068514"/>
              <a:gd name="connsiteY6" fmla="*/ 1531159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24721 w 2068514"/>
              <a:gd name="connsiteY6" fmla="*/ 1531159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24721 w 2068514"/>
              <a:gd name="connsiteY6" fmla="*/ 1531159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24721 w 2068514"/>
              <a:gd name="connsiteY6" fmla="*/ 1531159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24721 w 2068514"/>
              <a:gd name="connsiteY6" fmla="*/ 1531159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64020 w 2066875"/>
              <a:gd name="connsiteY7" fmla="*/ 1597847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19452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19452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19452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952"/>
              <a:gd name="connsiteY0" fmla="*/ 3 h 2561350"/>
              <a:gd name="connsiteX1" fmla="*/ 1242025 w 2066952"/>
              <a:gd name="connsiteY1" fmla="*/ 286050 h 2561350"/>
              <a:gd name="connsiteX2" fmla="*/ 1219889 w 2066952"/>
              <a:gd name="connsiteY2" fmla="*/ 389002 h 2561350"/>
              <a:gd name="connsiteX3" fmla="*/ 1963063 w 2066952"/>
              <a:gd name="connsiteY3" fmla="*/ 357327 h 2561350"/>
              <a:gd name="connsiteX4" fmla="*/ 2066506 w 2066952"/>
              <a:gd name="connsiteY4" fmla="*/ 961234 h 2561350"/>
              <a:gd name="connsiteX5" fmla="*/ 1862717 w 2066952"/>
              <a:gd name="connsiteY5" fmla="*/ 1056790 h 2561350"/>
              <a:gd name="connsiteX6" fmla="*/ 1824721 w 2066952"/>
              <a:gd name="connsiteY6" fmla="*/ 1531159 h 2561350"/>
              <a:gd name="connsiteX7" fmla="*/ 2042416 w 2066952"/>
              <a:gd name="connsiteY7" fmla="*/ 1619452 h 2561350"/>
              <a:gd name="connsiteX8" fmla="*/ 1951283 w 2066952"/>
              <a:gd name="connsiteY8" fmla="*/ 2180265 h 2561350"/>
              <a:gd name="connsiteX9" fmla="*/ 1222152 w 2066952"/>
              <a:gd name="connsiteY9" fmla="*/ 2167002 h 2561350"/>
              <a:gd name="connsiteX10" fmla="*/ 1242025 w 2066952"/>
              <a:gd name="connsiteY10" fmla="*/ 2275300 h 2561350"/>
              <a:gd name="connsiteX11" fmla="*/ 791969 w 2066952"/>
              <a:gd name="connsiteY11" fmla="*/ 2277680 h 2561350"/>
              <a:gd name="connsiteX12" fmla="*/ 821902 w 2066952"/>
              <a:gd name="connsiteY12" fmla="*/ 2167002 h 2561350"/>
              <a:gd name="connsiteX13" fmla="*/ 128977 w 2066952"/>
              <a:gd name="connsiteY13" fmla="*/ 2200159 h 2561350"/>
              <a:gd name="connsiteX14" fmla="*/ 0 w 2066952"/>
              <a:gd name="connsiteY14" fmla="*/ 1657531 h 2561350"/>
              <a:gd name="connsiteX15" fmla="*/ 257433 w 2066952"/>
              <a:gd name="connsiteY15" fmla="*/ 1557347 h 2561350"/>
              <a:gd name="connsiteX16" fmla="*/ 239483 w 2066952"/>
              <a:gd name="connsiteY16" fmla="*/ 1049619 h 2561350"/>
              <a:gd name="connsiteX17" fmla="*/ 29065 w 2066952"/>
              <a:gd name="connsiteY17" fmla="*/ 1005469 h 2561350"/>
              <a:gd name="connsiteX18" fmla="*/ 100444 w 2066952"/>
              <a:gd name="connsiteY18" fmla="*/ 369408 h 2561350"/>
              <a:gd name="connsiteX19" fmla="*/ 826873 w 2066952"/>
              <a:gd name="connsiteY19" fmla="*/ 389002 h 2561350"/>
              <a:gd name="connsiteX20" fmla="*/ 791969 w 2066952"/>
              <a:gd name="connsiteY20" fmla="*/ 283670 h 2561350"/>
              <a:gd name="connsiteX21" fmla="*/ 1027712 w 2066952"/>
              <a:gd name="connsiteY21" fmla="*/ 3 h 2561350"/>
              <a:gd name="connsiteX0" fmla="*/ 1027712 w 2067063"/>
              <a:gd name="connsiteY0" fmla="*/ 3 h 2561350"/>
              <a:gd name="connsiteX1" fmla="*/ 1242025 w 2067063"/>
              <a:gd name="connsiteY1" fmla="*/ 286050 h 2561350"/>
              <a:gd name="connsiteX2" fmla="*/ 1219889 w 2067063"/>
              <a:gd name="connsiteY2" fmla="*/ 389002 h 2561350"/>
              <a:gd name="connsiteX3" fmla="*/ 1967384 w 2067063"/>
              <a:gd name="connsiteY3" fmla="*/ 344364 h 2561350"/>
              <a:gd name="connsiteX4" fmla="*/ 2066506 w 2067063"/>
              <a:gd name="connsiteY4" fmla="*/ 961234 h 2561350"/>
              <a:gd name="connsiteX5" fmla="*/ 1862717 w 2067063"/>
              <a:gd name="connsiteY5" fmla="*/ 1056790 h 2561350"/>
              <a:gd name="connsiteX6" fmla="*/ 1824721 w 2067063"/>
              <a:gd name="connsiteY6" fmla="*/ 1531159 h 2561350"/>
              <a:gd name="connsiteX7" fmla="*/ 2042416 w 2067063"/>
              <a:gd name="connsiteY7" fmla="*/ 1619452 h 2561350"/>
              <a:gd name="connsiteX8" fmla="*/ 1951283 w 2067063"/>
              <a:gd name="connsiteY8" fmla="*/ 2180265 h 2561350"/>
              <a:gd name="connsiteX9" fmla="*/ 1222152 w 2067063"/>
              <a:gd name="connsiteY9" fmla="*/ 2167002 h 2561350"/>
              <a:gd name="connsiteX10" fmla="*/ 1242025 w 2067063"/>
              <a:gd name="connsiteY10" fmla="*/ 2275300 h 2561350"/>
              <a:gd name="connsiteX11" fmla="*/ 791969 w 2067063"/>
              <a:gd name="connsiteY11" fmla="*/ 2277680 h 2561350"/>
              <a:gd name="connsiteX12" fmla="*/ 821902 w 2067063"/>
              <a:gd name="connsiteY12" fmla="*/ 2167002 h 2561350"/>
              <a:gd name="connsiteX13" fmla="*/ 128977 w 2067063"/>
              <a:gd name="connsiteY13" fmla="*/ 2200159 h 2561350"/>
              <a:gd name="connsiteX14" fmla="*/ 0 w 2067063"/>
              <a:gd name="connsiteY14" fmla="*/ 1657531 h 2561350"/>
              <a:gd name="connsiteX15" fmla="*/ 257433 w 2067063"/>
              <a:gd name="connsiteY15" fmla="*/ 1557347 h 2561350"/>
              <a:gd name="connsiteX16" fmla="*/ 239483 w 2067063"/>
              <a:gd name="connsiteY16" fmla="*/ 1049619 h 2561350"/>
              <a:gd name="connsiteX17" fmla="*/ 29065 w 2067063"/>
              <a:gd name="connsiteY17" fmla="*/ 1005469 h 2561350"/>
              <a:gd name="connsiteX18" fmla="*/ 100444 w 2067063"/>
              <a:gd name="connsiteY18" fmla="*/ 369408 h 2561350"/>
              <a:gd name="connsiteX19" fmla="*/ 826873 w 2067063"/>
              <a:gd name="connsiteY19" fmla="*/ 389002 h 2561350"/>
              <a:gd name="connsiteX20" fmla="*/ 791969 w 2067063"/>
              <a:gd name="connsiteY20" fmla="*/ 283670 h 2561350"/>
              <a:gd name="connsiteX21" fmla="*/ 1027712 w 2067063"/>
              <a:gd name="connsiteY21" fmla="*/ 3 h 2561350"/>
              <a:gd name="connsiteX0" fmla="*/ 1027712 w 2067063"/>
              <a:gd name="connsiteY0" fmla="*/ 3 h 2561350"/>
              <a:gd name="connsiteX1" fmla="*/ 1242025 w 2067063"/>
              <a:gd name="connsiteY1" fmla="*/ 286050 h 2561350"/>
              <a:gd name="connsiteX2" fmla="*/ 1219889 w 2067063"/>
              <a:gd name="connsiteY2" fmla="*/ 389002 h 2561350"/>
              <a:gd name="connsiteX3" fmla="*/ 1967384 w 2067063"/>
              <a:gd name="connsiteY3" fmla="*/ 344364 h 2561350"/>
              <a:gd name="connsiteX4" fmla="*/ 2066506 w 2067063"/>
              <a:gd name="connsiteY4" fmla="*/ 961234 h 2561350"/>
              <a:gd name="connsiteX5" fmla="*/ 1862717 w 2067063"/>
              <a:gd name="connsiteY5" fmla="*/ 1056790 h 2561350"/>
              <a:gd name="connsiteX6" fmla="*/ 1824721 w 2067063"/>
              <a:gd name="connsiteY6" fmla="*/ 1531159 h 2561350"/>
              <a:gd name="connsiteX7" fmla="*/ 2042416 w 2067063"/>
              <a:gd name="connsiteY7" fmla="*/ 1619452 h 2561350"/>
              <a:gd name="connsiteX8" fmla="*/ 1951283 w 2067063"/>
              <a:gd name="connsiteY8" fmla="*/ 2180265 h 2561350"/>
              <a:gd name="connsiteX9" fmla="*/ 1222152 w 2067063"/>
              <a:gd name="connsiteY9" fmla="*/ 2167002 h 2561350"/>
              <a:gd name="connsiteX10" fmla="*/ 1242025 w 2067063"/>
              <a:gd name="connsiteY10" fmla="*/ 2275300 h 2561350"/>
              <a:gd name="connsiteX11" fmla="*/ 791969 w 2067063"/>
              <a:gd name="connsiteY11" fmla="*/ 2277680 h 2561350"/>
              <a:gd name="connsiteX12" fmla="*/ 821902 w 2067063"/>
              <a:gd name="connsiteY12" fmla="*/ 2167002 h 2561350"/>
              <a:gd name="connsiteX13" fmla="*/ 128977 w 2067063"/>
              <a:gd name="connsiteY13" fmla="*/ 2200159 h 2561350"/>
              <a:gd name="connsiteX14" fmla="*/ 0 w 2067063"/>
              <a:gd name="connsiteY14" fmla="*/ 1657531 h 2561350"/>
              <a:gd name="connsiteX15" fmla="*/ 257433 w 2067063"/>
              <a:gd name="connsiteY15" fmla="*/ 1557347 h 2561350"/>
              <a:gd name="connsiteX16" fmla="*/ 239483 w 2067063"/>
              <a:gd name="connsiteY16" fmla="*/ 1049619 h 2561350"/>
              <a:gd name="connsiteX17" fmla="*/ 29065 w 2067063"/>
              <a:gd name="connsiteY17" fmla="*/ 1005469 h 2561350"/>
              <a:gd name="connsiteX18" fmla="*/ 100444 w 2067063"/>
              <a:gd name="connsiteY18" fmla="*/ 369408 h 2561350"/>
              <a:gd name="connsiteX19" fmla="*/ 826873 w 2067063"/>
              <a:gd name="connsiteY19" fmla="*/ 389002 h 2561350"/>
              <a:gd name="connsiteX20" fmla="*/ 791969 w 2067063"/>
              <a:gd name="connsiteY20" fmla="*/ 283670 h 2561350"/>
              <a:gd name="connsiteX21" fmla="*/ 1027712 w 2067063"/>
              <a:gd name="connsiteY21" fmla="*/ 3 h 2561350"/>
              <a:gd name="connsiteX0" fmla="*/ 1027712 w 2066650"/>
              <a:gd name="connsiteY0" fmla="*/ 3 h 2561350"/>
              <a:gd name="connsiteX1" fmla="*/ 1242025 w 2066650"/>
              <a:gd name="connsiteY1" fmla="*/ 286050 h 2561350"/>
              <a:gd name="connsiteX2" fmla="*/ 1219889 w 2066650"/>
              <a:gd name="connsiteY2" fmla="*/ 389002 h 2561350"/>
              <a:gd name="connsiteX3" fmla="*/ 1967384 w 2066650"/>
              <a:gd name="connsiteY3" fmla="*/ 344364 h 2561350"/>
              <a:gd name="connsiteX4" fmla="*/ 2066506 w 2066650"/>
              <a:gd name="connsiteY4" fmla="*/ 961234 h 2561350"/>
              <a:gd name="connsiteX5" fmla="*/ 1862717 w 2066650"/>
              <a:gd name="connsiteY5" fmla="*/ 1056790 h 2561350"/>
              <a:gd name="connsiteX6" fmla="*/ 1824721 w 2066650"/>
              <a:gd name="connsiteY6" fmla="*/ 1531159 h 2561350"/>
              <a:gd name="connsiteX7" fmla="*/ 2042416 w 2066650"/>
              <a:gd name="connsiteY7" fmla="*/ 1619452 h 2561350"/>
              <a:gd name="connsiteX8" fmla="*/ 1951283 w 2066650"/>
              <a:gd name="connsiteY8" fmla="*/ 2180265 h 2561350"/>
              <a:gd name="connsiteX9" fmla="*/ 1222152 w 2066650"/>
              <a:gd name="connsiteY9" fmla="*/ 2167002 h 2561350"/>
              <a:gd name="connsiteX10" fmla="*/ 1242025 w 2066650"/>
              <a:gd name="connsiteY10" fmla="*/ 2275300 h 2561350"/>
              <a:gd name="connsiteX11" fmla="*/ 791969 w 2066650"/>
              <a:gd name="connsiteY11" fmla="*/ 2277680 h 2561350"/>
              <a:gd name="connsiteX12" fmla="*/ 821902 w 2066650"/>
              <a:gd name="connsiteY12" fmla="*/ 2167002 h 2561350"/>
              <a:gd name="connsiteX13" fmla="*/ 128977 w 2066650"/>
              <a:gd name="connsiteY13" fmla="*/ 2200159 h 2561350"/>
              <a:gd name="connsiteX14" fmla="*/ 0 w 2066650"/>
              <a:gd name="connsiteY14" fmla="*/ 1657531 h 2561350"/>
              <a:gd name="connsiteX15" fmla="*/ 257433 w 2066650"/>
              <a:gd name="connsiteY15" fmla="*/ 1557347 h 2561350"/>
              <a:gd name="connsiteX16" fmla="*/ 239483 w 2066650"/>
              <a:gd name="connsiteY16" fmla="*/ 1049619 h 2561350"/>
              <a:gd name="connsiteX17" fmla="*/ 29065 w 2066650"/>
              <a:gd name="connsiteY17" fmla="*/ 1005469 h 2561350"/>
              <a:gd name="connsiteX18" fmla="*/ 100444 w 2066650"/>
              <a:gd name="connsiteY18" fmla="*/ 369408 h 2561350"/>
              <a:gd name="connsiteX19" fmla="*/ 826873 w 2066650"/>
              <a:gd name="connsiteY19" fmla="*/ 389002 h 2561350"/>
              <a:gd name="connsiteX20" fmla="*/ 791969 w 2066650"/>
              <a:gd name="connsiteY20" fmla="*/ 283670 h 2561350"/>
              <a:gd name="connsiteX21" fmla="*/ 1027712 w 2066650"/>
              <a:gd name="connsiteY21" fmla="*/ 3 h 2561350"/>
              <a:gd name="connsiteX0" fmla="*/ 1027712 w 2049409"/>
              <a:gd name="connsiteY0" fmla="*/ 3 h 2561350"/>
              <a:gd name="connsiteX1" fmla="*/ 1242025 w 2049409"/>
              <a:gd name="connsiteY1" fmla="*/ 286050 h 2561350"/>
              <a:gd name="connsiteX2" fmla="*/ 1219889 w 2049409"/>
              <a:gd name="connsiteY2" fmla="*/ 389002 h 2561350"/>
              <a:gd name="connsiteX3" fmla="*/ 1967384 w 2049409"/>
              <a:gd name="connsiteY3" fmla="*/ 344364 h 2561350"/>
              <a:gd name="connsiteX4" fmla="*/ 2049225 w 2049409"/>
              <a:gd name="connsiteY4" fmla="*/ 926667 h 2561350"/>
              <a:gd name="connsiteX5" fmla="*/ 1862717 w 2049409"/>
              <a:gd name="connsiteY5" fmla="*/ 1056790 h 2561350"/>
              <a:gd name="connsiteX6" fmla="*/ 1824721 w 2049409"/>
              <a:gd name="connsiteY6" fmla="*/ 1531159 h 2561350"/>
              <a:gd name="connsiteX7" fmla="*/ 2042416 w 2049409"/>
              <a:gd name="connsiteY7" fmla="*/ 1619452 h 2561350"/>
              <a:gd name="connsiteX8" fmla="*/ 1951283 w 2049409"/>
              <a:gd name="connsiteY8" fmla="*/ 2180265 h 2561350"/>
              <a:gd name="connsiteX9" fmla="*/ 1222152 w 2049409"/>
              <a:gd name="connsiteY9" fmla="*/ 2167002 h 2561350"/>
              <a:gd name="connsiteX10" fmla="*/ 1242025 w 2049409"/>
              <a:gd name="connsiteY10" fmla="*/ 2275300 h 2561350"/>
              <a:gd name="connsiteX11" fmla="*/ 791969 w 2049409"/>
              <a:gd name="connsiteY11" fmla="*/ 2277680 h 2561350"/>
              <a:gd name="connsiteX12" fmla="*/ 821902 w 2049409"/>
              <a:gd name="connsiteY12" fmla="*/ 2167002 h 2561350"/>
              <a:gd name="connsiteX13" fmla="*/ 128977 w 2049409"/>
              <a:gd name="connsiteY13" fmla="*/ 2200159 h 2561350"/>
              <a:gd name="connsiteX14" fmla="*/ 0 w 2049409"/>
              <a:gd name="connsiteY14" fmla="*/ 1657531 h 2561350"/>
              <a:gd name="connsiteX15" fmla="*/ 257433 w 2049409"/>
              <a:gd name="connsiteY15" fmla="*/ 1557347 h 2561350"/>
              <a:gd name="connsiteX16" fmla="*/ 239483 w 2049409"/>
              <a:gd name="connsiteY16" fmla="*/ 1049619 h 2561350"/>
              <a:gd name="connsiteX17" fmla="*/ 29065 w 2049409"/>
              <a:gd name="connsiteY17" fmla="*/ 1005469 h 2561350"/>
              <a:gd name="connsiteX18" fmla="*/ 100444 w 2049409"/>
              <a:gd name="connsiteY18" fmla="*/ 369408 h 2561350"/>
              <a:gd name="connsiteX19" fmla="*/ 826873 w 2049409"/>
              <a:gd name="connsiteY19" fmla="*/ 389002 h 2561350"/>
              <a:gd name="connsiteX20" fmla="*/ 791969 w 2049409"/>
              <a:gd name="connsiteY20" fmla="*/ 283670 h 2561350"/>
              <a:gd name="connsiteX21" fmla="*/ 1027712 w 2049409"/>
              <a:gd name="connsiteY21" fmla="*/ 3 h 2561350"/>
              <a:gd name="connsiteX0" fmla="*/ 1027712 w 2049338"/>
              <a:gd name="connsiteY0" fmla="*/ 3 h 2561350"/>
              <a:gd name="connsiteX1" fmla="*/ 1242025 w 2049338"/>
              <a:gd name="connsiteY1" fmla="*/ 286050 h 2561350"/>
              <a:gd name="connsiteX2" fmla="*/ 1219889 w 2049338"/>
              <a:gd name="connsiteY2" fmla="*/ 389002 h 2561350"/>
              <a:gd name="connsiteX3" fmla="*/ 1967384 w 2049338"/>
              <a:gd name="connsiteY3" fmla="*/ 344364 h 2561350"/>
              <a:gd name="connsiteX4" fmla="*/ 2049225 w 2049338"/>
              <a:gd name="connsiteY4" fmla="*/ 926667 h 2561350"/>
              <a:gd name="connsiteX5" fmla="*/ 1862717 w 2049338"/>
              <a:gd name="connsiteY5" fmla="*/ 1056790 h 2561350"/>
              <a:gd name="connsiteX6" fmla="*/ 1824721 w 2049338"/>
              <a:gd name="connsiteY6" fmla="*/ 1531159 h 2561350"/>
              <a:gd name="connsiteX7" fmla="*/ 2042416 w 2049338"/>
              <a:gd name="connsiteY7" fmla="*/ 1619452 h 2561350"/>
              <a:gd name="connsiteX8" fmla="*/ 1951283 w 2049338"/>
              <a:gd name="connsiteY8" fmla="*/ 2180265 h 2561350"/>
              <a:gd name="connsiteX9" fmla="*/ 1222152 w 2049338"/>
              <a:gd name="connsiteY9" fmla="*/ 2167002 h 2561350"/>
              <a:gd name="connsiteX10" fmla="*/ 1242025 w 2049338"/>
              <a:gd name="connsiteY10" fmla="*/ 2275300 h 2561350"/>
              <a:gd name="connsiteX11" fmla="*/ 791969 w 2049338"/>
              <a:gd name="connsiteY11" fmla="*/ 2277680 h 2561350"/>
              <a:gd name="connsiteX12" fmla="*/ 821902 w 2049338"/>
              <a:gd name="connsiteY12" fmla="*/ 2167002 h 2561350"/>
              <a:gd name="connsiteX13" fmla="*/ 128977 w 2049338"/>
              <a:gd name="connsiteY13" fmla="*/ 2200159 h 2561350"/>
              <a:gd name="connsiteX14" fmla="*/ 0 w 2049338"/>
              <a:gd name="connsiteY14" fmla="*/ 1657531 h 2561350"/>
              <a:gd name="connsiteX15" fmla="*/ 257433 w 2049338"/>
              <a:gd name="connsiteY15" fmla="*/ 1557347 h 2561350"/>
              <a:gd name="connsiteX16" fmla="*/ 239483 w 2049338"/>
              <a:gd name="connsiteY16" fmla="*/ 1049619 h 2561350"/>
              <a:gd name="connsiteX17" fmla="*/ 29065 w 2049338"/>
              <a:gd name="connsiteY17" fmla="*/ 1005469 h 2561350"/>
              <a:gd name="connsiteX18" fmla="*/ 100444 w 2049338"/>
              <a:gd name="connsiteY18" fmla="*/ 369408 h 2561350"/>
              <a:gd name="connsiteX19" fmla="*/ 826873 w 2049338"/>
              <a:gd name="connsiteY19" fmla="*/ 389002 h 2561350"/>
              <a:gd name="connsiteX20" fmla="*/ 791969 w 2049338"/>
              <a:gd name="connsiteY20" fmla="*/ 283670 h 2561350"/>
              <a:gd name="connsiteX21" fmla="*/ 1027712 w 2049338"/>
              <a:gd name="connsiteY21" fmla="*/ 3 h 2561350"/>
              <a:gd name="connsiteX0" fmla="*/ 1027712 w 2053522"/>
              <a:gd name="connsiteY0" fmla="*/ 3 h 2561350"/>
              <a:gd name="connsiteX1" fmla="*/ 1242025 w 2053522"/>
              <a:gd name="connsiteY1" fmla="*/ 286050 h 2561350"/>
              <a:gd name="connsiteX2" fmla="*/ 1219889 w 2053522"/>
              <a:gd name="connsiteY2" fmla="*/ 389002 h 2561350"/>
              <a:gd name="connsiteX3" fmla="*/ 1967384 w 2053522"/>
              <a:gd name="connsiteY3" fmla="*/ 344364 h 2561350"/>
              <a:gd name="connsiteX4" fmla="*/ 2049225 w 2053522"/>
              <a:gd name="connsiteY4" fmla="*/ 926667 h 2561350"/>
              <a:gd name="connsiteX5" fmla="*/ 1862717 w 2053522"/>
              <a:gd name="connsiteY5" fmla="*/ 1056790 h 2561350"/>
              <a:gd name="connsiteX6" fmla="*/ 1824721 w 2053522"/>
              <a:gd name="connsiteY6" fmla="*/ 1531159 h 2561350"/>
              <a:gd name="connsiteX7" fmla="*/ 2042416 w 2053522"/>
              <a:gd name="connsiteY7" fmla="*/ 1619452 h 2561350"/>
              <a:gd name="connsiteX8" fmla="*/ 1951283 w 2053522"/>
              <a:gd name="connsiteY8" fmla="*/ 2180265 h 2561350"/>
              <a:gd name="connsiteX9" fmla="*/ 1222152 w 2053522"/>
              <a:gd name="connsiteY9" fmla="*/ 2167002 h 2561350"/>
              <a:gd name="connsiteX10" fmla="*/ 1242025 w 2053522"/>
              <a:gd name="connsiteY10" fmla="*/ 2275300 h 2561350"/>
              <a:gd name="connsiteX11" fmla="*/ 791969 w 2053522"/>
              <a:gd name="connsiteY11" fmla="*/ 2277680 h 2561350"/>
              <a:gd name="connsiteX12" fmla="*/ 821902 w 2053522"/>
              <a:gd name="connsiteY12" fmla="*/ 2167002 h 2561350"/>
              <a:gd name="connsiteX13" fmla="*/ 128977 w 2053522"/>
              <a:gd name="connsiteY13" fmla="*/ 2200159 h 2561350"/>
              <a:gd name="connsiteX14" fmla="*/ 0 w 2053522"/>
              <a:gd name="connsiteY14" fmla="*/ 1657531 h 2561350"/>
              <a:gd name="connsiteX15" fmla="*/ 257433 w 2053522"/>
              <a:gd name="connsiteY15" fmla="*/ 1557347 h 2561350"/>
              <a:gd name="connsiteX16" fmla="*/ 239483 w 2053522"/>
              <a:gd name="connsiteY16" fmla="*/ 1049619 h 2561350"/>
              <a:gd name="connsiteX17" fmla="*/ 29065 w 2053522"/>
              <a:gd name="connsiteY17" fmla="*/ 1005469 h 2561350"/>
              <a:gd name="connsiteX18" fmla="*/ 100444 w 2053522"/>
              <a:gd name="connsiteY18" fmla="*/ 369408 h 2561350"/>
              <a:gd name="connsiteX19" fmla="*/ 826873 w 2053522"/>
              <a:gd name="connsiteY19" fmla="*/ 389002 h 2561350"/>
              <a:gd name="connsiteX20" fmla="*/ 791969 w 2053522"/>
              <a:gd name="connsiteY20" fmla="*/ 283670 h 2561350"/>
              <a:gd name="connsiteX21" fmla="*/ 1027712 w 2053522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4468 w 2040556"/>
              <a:gd name="connsiteY15" fmla="*/ 1557347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4468 w 2040556"/>
              <a:gd name="connsiteY15" fmla="*/ 1557347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4468 w 2040556"/>
              <a:gd name="connsiteY15" fmla="*/ 1557347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4468 w 2040556"/>
              <a:gd name="connsiteY15" fmla="*/ 1557347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61667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36129 w 2040556"/>
              <a:gd name="connsiteY7" fmla="*/ 1616113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36129 w 2040556"/>
              <a:gd name="connsiteY7" fmla="*/ 1616113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36129 w 2040556"/>
              <a:gd name="connsiteY7" fmla="*/ 1616113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36129 w 2040556"/>
              <a:gd name="connsiteY7" fmla="*/ 1616113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60129 h 2561350"/>
              <a:gd name="connsiteX6" fmla="*/ 1811756 w 2040556"/>
              <a:gd name="connsiteY6" fmla="*/ 1531159 h 2561350"/>
              <a:gd name="connsiteX7" fmla="*/ 2036129 w 2040556"/>
              <a:gd name="connsiteY7" fmla="*/ 1616113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40556" h="2561350">
                <a:moveTo>
                  <a:pt x="1014747" y="3"/>
                </a:moveTo>
                <a:cubicBezTo>
                  <a:pt x="1183816" y="-691"/>
                  <a:pt x="1351799" y="120921"/>
                  <a:pt x="1229060" y="286050"/>
                </a:cubicBezTo>
                <a:cubicBezTo>
                  <a:pt x="1212950" y="315682"/>
                  <a:pt x="1201168" y="348101"/>
                  <a:pt x="1206924" y="389002"/>
                </a:cubicBezTo>
                <a:cubicBezTo>
                  <a:pt x="1211992" y="528261"/>
                  <a:pt x="1716654" y="452477"/>
                  <a:pt x="1954419" y="344364"/>
                </a:cubicBezTo>
                <a:cubicBezTo>
                  <a:pt x="1970498" y="474789"/>
                  <a:pt x="2061145" y="783619"/>
                  <a:pt x="2036260" y="926667"/>
                </a:cubicBezTo>
                <a:cubicBezTo>
                  <a:pt x="2027166" y="1024060"/>
                  <a:pt x="1970476" y="1153289"/>
                  <a:pt x="1849752" y="1060129"/>
                </a:cubicBezTo>
                <a:cubicBezTo>
                  <a:pt x="1475468" y="853624"/>
                  <a:pt x="1487545" y="1649324"/>
                  <a:pt x="1811756" y="1531159"/>
                </a:cubicBezTo>
                <a:cubicBezTo>
                  <a:pt x="1923754" y="1469515"/>
                  <a:pt x="1987209" y="1400411"/>
                  <a:pt x="2036129" y="1616113"/>
                </a:cubicBezTo>
                <a:cubicBezTo>
                  <a:pt x="2051136" y="1730790"/>
                  <a:pt x="1956393" y="2051666"/>
                  <a:pt x="1938318" y="2180265"/>
                </a:cubicBezTo>
                <a:cubicBezTo>
                  <a:pt x="1741694" y="2153739"/>
                  <a:pt x="1359392" y="2007849"/>
                  <a:pt x="1209187" y="2167002"/>
                </a:cubicBezTo>
                <a:cubicBezTo>
                  <a:pt x="1195706" y="2193452"/>
                  <a:pt x="1198508" y="2230274"/>
                  <a:pt x="1229060" y="2275300"/>
                </a:cubicBezTo>
                <a:cubicBezTo>
                  <a:pt x="1469566" y="2660267"/>
                  <a:pt x="567071" y="2652331"/>
                  <a:pt x="779004" y="2277680"/>
                </a:cubicBezTo>
                <a:cubicBezTo>
                  <a:pt x="817979" y="2223379"/>
                  <a:pt x="825787" y="2190096"/>
                  <a:pt x="808937" y="2167002"/>
                </a:cubicBezTo>
                <a:cubicBezTo>
                  <a:pt x="706169" y="2021111"/>
                  <a:pt x="364670" y="2147108"/>
                  <a:pt x="116012" y="2200159"/>
                </a:cubicBezTo>
                <a:cubicBezTo>
                  <a:pt x="57942" y="2073996"/>
                  <a:pt x="976" y="1794778"/>
                  <a:pt x="0" y="1657530"/>
                </a:cubicBezTo>
                <a:cubicBezTo>
                  <a:pt x="23569" y="1399547"/>
                  <a:pt x="142648" y="1475748"/>
                  <a:pt x="248790" y="1539671"/>
                </a:cubicBezTo>
                <a:cubicBezTo>
                  <a:pt x="563771" y="1555589"/>
                  <a:pt x="485163" y="925406"/>
                  <a:pt x="226518" y="1049619"/>
                </a:cubicBezTo>
                <a:cubicBezTo>
                  <a:pt x="150003" y="1086365"/>
                  <a:pt x="56561" y="1164379"/>
                  <a:pt x="16100" y="1005469"/>
                </a:cubicBezTo>
                <a:cubicBezTo>
                  <a:pt x="-32993" y="864734"/>
                  <a:pt x="47286" y="478570"/>
                  <a:pt x="87479" y="369408"/>
                </a:cubicBezTo>
                <a:cubicBezTo>
                  <a:pt x="483685" y="502036"/>
                  <a:pt x="775797" y="488473"/>
                  <a:pt x="813908" y="389002"/>
                </a:cubicBezTo>
                <a:cubicBezTo>
                  <a:pt x="824229" y="365427"/>
                  <a:pt x="814657" y="333342"/>
                  <a:pt x="779004" y="283670"/>
                </a:cubicBezTo>
                <a:cubicBezTo>
                  <a:pt x="673038" y="96344"/>
                  <a:pt x="845678" y="698"/>
                  <a:pt x="1014747" y="3"/>
                </a:cubicBezTo>
                <a:close/>
              </a:path>
            </a:pathLst>
          </a:custGeom>
          <a:solidFill>
            <a:srgbClr val="002060"/>
          </a:solidFill>
          <a:ln w="9525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AD1F95-23DD-7C97-A9BC-58B4CBDDC8C7}"/>
              </a:ext>
            </a:extLst>
          </p:cNvPr>
          <p:cNvSpPr txBox="1"/>
          <p:nvPr/>
        </p:nvSpPr>
        <p:spPr>
          <a:xfrm>
            <a:off x="9297516" y="4862625"/>
            <a:ext cx="11377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#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5E3DBD-0B85-089C-003B-60BD8BF85A92}"/>
              </a:ext>
            </a:extLst>
          </p:cNvPr>
          <p:cNvSpPr txBox="1"/>
          <p:nvPr/>
        </p:nvSpPr>
        <p:spPr>
          <a:xfrm>
            <a:off x="7870851" y="4887303"/>
            <a:ext cx="1509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Income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28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172835" cy="6858254"/>
            <a:chOff x="0" y="0"/>
            <a:chExt cx="6172835" cy="685825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172835" cy="6858000"/>
            </a:xfrm>
            <a:custGeom>
              <a:avLst/>
              <a:gdLst/>
              <a:ahLst/>
              <a:cxnLst/>
              <a:rect l="l" t="t" r="r" b="b"/>
              <a:pathLst>
                <a:path w="6172835" h="6858000">
                  <a:moveTo>
                    <a:pt x="6172303" y="0"/>
                  </a:moveTo>
                  <a:lnTo>
                    <a:pt x="0" y="0"/>
                  </a:lnTo>
                  <a:lnTo>
                    <a:pt x="0" y="6857996"/>
                  </a:lnTo>
                  <a:lnTo>
                    <a:pt x="2821179" y="6857996"/>
                  </a:lnTo>
                  <a:lnTo>
                    <a:pt x="6172303" y="0"/>
                  </a:lnTo>
                  <a:close/>
                </a:path>
              </a:pathLst>
            </a:custGeom>
            <a:solidFill>
              <a:srgbClr val="1136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49317" y="0"/>
              <a:ext cx="1666239" cy="3352800"/>
            </a:xfrm>
            <a:custGeom>
              <a:avLst/>
              <a:gdLst/>
              <a:ahLst/>
              <a:cxnLst/>
              <a:rect l="l" t="t" r="r" b="b"/>
              <a:pathLst>
                <a:path w="1666239" h="3352800">
                  <a:moveTo>
                    <a:pt x="1666138" y="0"/>
                  </a:moveTo>
                  <a:lnTo>
                    <a:pt x="0" y="3352800"/>
                  </a:lnTo>
                </a:path>
              </a:pathLst>
            </a:custGeom>
            <a:ln w="28956">
              <a:solidFill>
                <a:srgbClr val="1D9F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7040" y="3480054"/>
              <a:ext cx="1660525" cy="3378200"/>
            </a:xfrm>
            <a:custGeom>
              <a:avLst/>
              <a:gdLst/>
              <a:ahLst/>
              <a:cxnLst/>
              <a:rect l="l" t="t" r="r" b="b"/>
              <a:pathLst>
                <a:path w="1660525" h="3378200">
                  <a:moveTo>
                    <a:pt x="1660001" y="0"/>
                  </a:moveTo>
                  <a:lnTo>
                    <a:pt x="0" y="3377942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881" y="3166110"/>
              <a:ext cx="866140" cy="0"/>
            </a:xfrm>
            <a:custGeom>
              <a:avLst/>
              <a:gdLst/>
              <a:ahLst/>
              <a:cxnLst/>
              <a:rect l="l" t="t" r="r" b="b"/>
              <a:pathLst>
                <a:path w="866140">
                  <a:moveTo>
                    <a:pt x="86563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5420" y="2617165"/>
            <a:ext cx="370078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>
                <a:solidFill>
                  <a:srgbClr val="FFFFFF"/>
                </a:solidFill>
              </a:rPr>
              <a:t>Customer Churn</a:t>
            </a:r>
            <a:endParaRPr sz="3200" dirty="0"/>
          </a:p>
        </p:txBody>
      </p:sp>
      <p:graphicFrame>
        <p:nvGraphicFramePr>
          <p:cNvPr id="11" name="Table Placeholder 14">
            <a:extLst>
              <a:ext uri="{FF2B5EF4-FFF2-40B4-BE49-F238E27FC236}">
                <a16:creationId xmlns:a16="http://schemas.microsoft.com/office/drawing/2014/main" id="{40B554EE-8F86-15D3-421B-0C59395A1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710697"/>
              </p:ext>
            </p:extLst>
          </p:nvPr>
        </p:nvGraphicFramePr>
        <p:xfrm>
          <a:off x="6172835" y="1884100"/>
          <a:ext cx="4651488" cy="308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960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24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Scope </a:t>
                      </a:r>
                      <a:r>
                        <a:rPr lang="en-US" sz="2400" b="1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24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Objectives </a:t>
                      </a:r>
                      <a:endParaRPr lang="el-GR" sz="24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400" b="1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el-GR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2400" b="1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ML Process</a:t>
                      </a: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17233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400" b="1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2400" b="1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Prediction </a:t>
                      </a:r>
                      <a:r>
                        <a:rPr lang="en-US" sz="24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2400" b="1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Next Steps</a:t>
                      </a:r>
                      <a:endParaRPr lang="en-US" sz="2400" b="1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0960" marB="6096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60960" marB="6096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74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8976" y="6539483"/>
            <a:ext cx="10511155" cy="0"/>
          </a:xfrm>
          <a:custGeom>
            <a:avLst/>
            <a:gdLst/>
            <a:ahLst/>
            <a:cxnLst/>
            <a:rect l="l" t="t" r="r" b="b"/>
            <a:pathLst>
              <a:path w="10511155">
                <a:moveTo>
                  <a:pt x="1051102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189737" y="973074"/>
            <a:ext cx="866140" cy="0"/>
          </a:xfrm>
          <a:custGeom>
            <a:avLst/>
            <a:gdLst/>
            <a:ahLst/>
            <a:cxnLst/>
            <a:rect l="l" t="t" r="r" b="b"/>
            <a:pathLst>
              <a:path w="866140">
                <a:moveTo>
                  <a:pt x="86563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1136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>
            <a:spLocks/>
          </p:cNvSpPr>
          <p:nvPr/>
        </p:nvSpPr>
        <p:spPr>
          <a:xfrm>
            <a:off x="175666" y="167766"/>
            <a:ext cx="10862894" cy="752334"/>
          </a:xfrm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6830">
              <a:spcBef>
                <a:spcPts val="95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Key Findings - Customer Base</a:t>
            </a:r>
            <a:endParaRPr lang="en-US" sz="2500" b="1" spc="-1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" y="3164803"/>
            <a:ext cx="4234844" cy="3321705"/>
          </a:xfrm>
          <a:prstGeom prst="rect">
            <a:avLst/>
          </a:prstGeom>
        </p:spPr>
      </p:pic>
      <p:sp>
        <p:nvSpPr>
          <p:cNvPr id="9" name="object 24"/>
          <p:cNvSpPr txBox="1"/>
          <p:nvPr/>
        </p:nvSpPr>
        <p:spPr>
          <a:xfrm>
            <a:off x="5607113" y="3968992"/>
            <a:ext cx="5334000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There roughly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10.000 customers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that comprise the Banks customer base and used for the analysis</a:t>
            </a: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185420" algn="l"/>
              </a:tabLst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Initial analysis identified a handful of customers whose information are duplicated in the data. Those customers have been entirely excluded from further analysis.</a:t>
            </a: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185420" algn="l"/>
              </a:tabLst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From the above number,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20.4%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has been found as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churners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in the next three months.</a:t>
            </a: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It has been identified that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churners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tend to have a high/</a:t>
            </a:r>
            <a:r>
              <a:rPr lang="en-US" sz="1200" dirty="0" err="1" smtClean="0">
                <a:solidFill>
                  <a:schemeClr val="tx1"/>
                </a:solidFill>
                <a:latin typeface="Arial"/>
                <a:cs typeface="Arial"/>
              </a:rPr>
              <a:t>er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account balance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whilst non churners tend to the middle end (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median 75K vs 60K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28" y="920100"/>
            <a:ext cx="5207414" cy="278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8976" y="6539483"/>
            <a:ext cx="10511155" cy="0"/>
          </a:xfrm>
          <a:custGeom>
            <a:avLst/>
            <a:gdLst/>
            <a:ahLst/>
            <a:cxnLst/>
            <a:rect l="l" t="t" r="r" b="b"/>
            <a:pathLst>
              <a:path w="10511155">
                <a:moveTo>
                  <a:pt x="1051102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189737" y="973074"/>
            <a:ext cx="866140" cy="0"/>
          </a:xfrm>
          <a:custGeom>
            <a:avLst/>
            <a:gdLst/>
            <a:ahLst/>
            <a:cxnLst/>
            <a:rect l="l" t="t" r="r" b="b"/>
            <a:pathLst>
              <a:path w="866140">
                <a:moveTo>
                  <a:pt x="86563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1136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>
            <a:spLocks/>
          </p:cNvSpPr>
          <p:nvPr/>
        </p:nvSpPr>
        <p:spPr>
          <a:xfrm>
            <a:off x="175666" y="167766"/>
            <a:ext cx="10862894" cy="752334"/>
          </a:xfrm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6830">
              <a:spcBef>
                <a:spcPts val="95"/>
              </a:spcBef>
            </a:pPr>
            <a:r>
              <a:rPr lang="en-US" sz="2500" b="1" dirty="0">
                <a:solidFill>
                  <a:srgbClr val="002060"/>
                </a:solidFill>
              </a:rPr>
              <a:t>Key Findings - </a:t>
            </a:r>
            <a:r>
              <a:rPr lang="en-US" sz="2500" b="1" dirty="0" smtClean="0">
                <a:solidFill>
                  <a:srgbClr val="002060"/>
                </a:solidFill>
              </a:rPr>
              <a:t>Geography</a:t>
            </a:r>
            <a:endParaRPr lang="en-US" sz="2500" b="1" spc="-1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9439"/>
            <a:ext cx="4562419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79439"/>
            <a:ext cx="4562419" cy="2721044"/>
          </a:xfrm>
          <a:prstGeom prst="rect">
            <a:avLst/>
          </a:prstGeom>
        </p:spPr>
      </p:pic>
      <p:sp>
        <p:nvSpPr>
          <p:cNvPr id="9" name="object 24"/>
          <p:cNvSpPr txBox="1"/>
          <p:nvPr/>
        </p:nvSpPr>
        <p:spPr>
          <a:xfrm>
            <a:off x="5867400" y="4130270"/>
            <a:ext cx="6019800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Bank is operating in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three distinct areas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: Athens -Thessaloniki - Rest of Greece</a:t>
            </a: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b="1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Athens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is by far the area segment where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most account holders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inhabit with that number exceeding 4.000 accounts.</a:t>
            </a: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In contrast,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churn percentage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reaches almost double figures in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Rest of Greece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segment compared to its other two counterparts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(~32% against ~16%)</a:t>
            </a: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b="1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Interesting fact is that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account balance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of churners in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Athens and/or Thessaloniki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is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higher for churners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compared to non-churners.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12368"/>
            <a:ext cx="3733800" cy="269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8976" y="6539483"/>
            <a:ext cx="10511155" cy="0"/>
          </a:xfrm>
          <a:custGeom>
            <a:avLst/>
            <a:gdLst/>
            <a:ahLst/>
            <a:cxnLst/>
            <a:rect l="l" t="t" r="r" b="b"/>
            <a:pathLst>
              <a:path w="10511155">
                <a:moveTo>
                  <a:pt x="1051102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189737" y="973074"/>
            <a:ext cx="866140" cy="0"/>
          </a:xfrm>
          <a:custGeom>
            <a:avLst/>
            <a:gdLst/>
            <a:ahLst/>
            <a:cxnLst/>
            <a:rect l="l" t="t" r="r" b="b"/>
            <a:pathLst>
              <a:path w="866140">
                <a:moveTo>
                  <a:pt x="86563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1136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>
            <a:spLocks/>
          </p:cNvSpPr>
          <p:nvPr/>
        </p:nvSpPr>
        <p:spPr>
          <a:xfrm>
            <a:off x="175666" y="167766"/>
            <a:ext cx="10862894" cy="752334"/>
          </a:xfrm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6830">
              <a:spcBef>
                <a:spcPts val="95"/>
              </a:spcBef>
            </a:pPr>
            <a:r>
              <a:rPr lang="en-US" sz="2500" b="1" dirty="0">
                <a:solidFill>
                  <a:srgbClr val="002060"/>
                </a:solidFill>
              </a:rPr>
              <a:t>Key Findings -</a:t>
            </a:r>
            <a:r>
              <a:rPr lang="en-US" sz="2500" b="1" dirty="0" smtClean="0">
                <a:solidFill>
                  <a:srgbClr val="002060"/>
                </a:solidFill>
              </a:rPr>
              <a:t> </a:t>
            </a:r>
            <a:r>
              <a:rPr lang="en-US" sz="2500" b="1" dirty="0">
                <a:solidFill>
                  <a:srgbClr val="002060"/>
                </a:solidFill>
              </a:rPr>
              <a:t>Tenure</a:t>
            </a:r>
            <a:endParaRPr lang="en-US" sz="2500" b="1" spc="-1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36" y="1279439"/>
            <a:ext cx="4553746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36" y="3691686"/>
            <a:ext cx="4553746" cy="2847797"/>
          </a:xfrm>
          <a:prstGeom prst="rect">
            <a:avLst/>
          </a:prstGeom>
        </p:spPr>
      </p:pic>
      <p:sp>
        <p:nvSpPr>
          <p:cNvPr id="9" name="object 24"/>
          <p:cNvSpPr txBox="1"/>
          <p:nvPr/>
        </p:nvSpPr>
        <p:spPr>
          <a:xfrm>
            <a:off x="6096000" y="3691855"/>
            <a:ext cx="5267325" cy="2541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Tenure of customers is broken down in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four distinct size bins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185420" algn="l"/>
              </a:tabLst>
            </a:pPr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Vast majority of account holders have a tenure of 4-9 years.</a:t>
            </a: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185420" algn="l"/>
              </a:tabLst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No groundbreaking differences between churners and non churners apart from a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slight % increase in 1-3 group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Regardless, accounts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with &lt;1 year of tenure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have a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high average annual saving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amount.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301" y="1279439"/>
            <a:ext cx="4033500" cy="24103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00800" y="3886200"/>
            <a:ext cx="2971800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785" marR="5080" lvl="1" indent="-172720"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Accounts with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less than a year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of life</a:t>
            </a:r>
          </a:p>
          <a:p>
            <a:pPr marL="184785" marR="5080" lvl="1" indent="-172720"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Accounts with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1-3 years</a:t>
            </a:r>
          </a:p>
          <a:p>
            <a:pPr marL="184785" marR="5080" lvl="1" indent="-172720"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Accounts with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4-9 years</a:t>
            </a:r>
          </a:p>
          <a:p>
            <a:pPr marL="184785" marR="5080" lvl="1" indent="-172720"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Accounts with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10+ years</a:t>
            </a:r>
          </a:p>
        </p:txBody>
      </p:sp>
    </p:spTree>
    <p:extLst>
      <p:ext uri="{BB962C8B-B14F-4D97-AF65-F5344CB8AC3E}">
        <p14:creationId xmlns:p14="http://schemas.microsoft.com/office/powerpoint/2010/main" val="20268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8976" y="6539483"/>
            <a:ext cx="10511155" cy="0"/>
          </a:xfrm>
          <a:custGeom>
            <a:avLst/>
            <a:gdLst/>
            <a:ahLst/>
            <a:cxnLst/>
            <a:rect l="l" t="t" r="r" b="b"/>
            <a:pathLst>
              <a:path w="10511155">
                <a:moveTo>
                  <a:pt x="1051102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189737" y="973074"/>
            <a:ext cx="866140" cy="0"/>
          </a:xfrm>
          <a:custGeom>
            <a:avLst/>
            <a:gdLst/>
            <a:ahLst/>
            <a:cxnLst/>
            <a:rect l="l" t="t" r="r" b="b"/>
            <a:pathLst>
              <a:path w="866140">
                <a:moveTo>
                  <a:pt x="86563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1136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>
            <a:spLocks/>
          </p:cNvSpPr>
          <p:nvPr/>
        </p:nvSpPr>
        <p:spPr>
          <a:xfrm>
            <a:off x="175666" y="167766"/>
            <a:ext cx="10862894" cy="752334"/>
          </a:xfrm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6830">
              <a:spcBef>
                <a:spcPts val="95"/>
              </a:spcBef>
            </a:pPr>
            <a:r>
              <a:rPr lang="en-US" sz="2500" b="1" dirty="0">
                <a:solidFill>
                  <a:srgbClr val="002060"/>
                </a:solidFill>
              </a:rPr>
              <a:t>Key Findings - </a:t>
            </a:r>
            <a:r>
              <a:rPr lang="en-US" sz="2500" b="1" dirty="0" smtClean="0">
                <a:solidFill>
                  <a:srgbClr val="002060"/>
                </a:solidFill>
              </a:rPr>
              <a:t>Age</a:t>
            </a:r>
            <a:endParaRPr lang="en-US" sz="2500" b="1" spc="-1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9439"/>
            <a:ext cx="4562419" cy="2362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8870"/>
            <a:ext cx="4562419" cy="2511381"/>
          </a:xfrm>
          <a:prstGeom prst="rect">
            <a:avLst/>
          </a:prstGeom>
        </p:spPr>
      </p:pic>
      <p:sp>
        <p:nvSpPr>
          <p:cNvPr id="9" name="object 24"/>
          <p:cNvSpPr txBox="1"/>
          <p:nvPr/>
        </p:nvSpPr>
        <p:spPr>
          <a:xfrm>
            <a:off x="6172200" y="2743200"/>
            <a:ext cx="3962400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Base of customers is comprised of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individuals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with ages ranging from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18 to 65+.</a:t>
            </a: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youngest segment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has the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lowest churn rate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7.6% followed by 65+.</a:t>
            </a: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185420" algn="l"/>
              </a:tabLst>
            </a:pPr>
            <a:endParaRPr lang="en-US" sz="12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Increased churn rate with age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linearly at a point.</a:t>
            </a: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Half of middle aged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customers (45-55 years old) seem to have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churned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5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8976" y="6539483"/>
            <a:ext cx="10511155" cy="0"/>
          </a:xfrm>
          <a:custGeom>
            <a:avLst/>
            <a:gdLst/>
            <a:ahLst/>
            <a:cxnLst/>
            <a:rect l="l" t="t" r="r" b="b"/>
            <a:pathLst>
              <a:path w="10511155">
                <a:moveTo>
                  <a:pt x="1051102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189737" y="973074"/>
            <a:ext cx="866140" cy="0"/>
          </a:xfrm>
          <a:custGeom>
            <a:avLst/>
            <a:gdLst/>
            <a:ahLst/>
            <a:cxnLst/>
            <a:rect l="l" t="t" r="r" b="b"/>
            <a:pathLst>
              <a:path w="866140">
                <a:moveTo>
                  <a:pt x="86563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1136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>
            <a:spLocks/>
          </p:cNvSpPr>
          <p:nvPr/>
        </p:nvSpPr>
        <p:spPr>
          <a:xfrm>
            <a:off x="175666" y="167766"/>
            <a:ext cx="10862894" cy="752334"/>
          </a:xfrm>
          <a:prstGeom prst="rect">
            <a:avLst/>
          </a:prstGeom>
        </p:spPr>
        <p:txBody>
          <a:bodyPr vert="horz" wrap="square" lIns="0" tIns="364058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6830">
              <a:spcBef>
                <a:spcPts val="95"/>
              </a:spcBef>
            </a:pPr>
            <a:r>
              <a:rPr lang="en-US" sz="2500" b="1" dirty="0">
                <a:solidFill>
                  <a:srgbClr val="002060"/>
                </a:solidFill>
              </a:rPr>
              <a:t>Key Findings - </a:t>
            </a:r>
            <a:r>
              <a:rPr lang="en-US" sz="2500" b="1" dirty="0" smtClean="0">
                <a:solidFill>
                  <a:srgbClr val="002060"/>
                </a:solidFill>
              </a:rPr>
              <a:t>Gender</a:t>
            </a:r>
            <a:endParaRPr lang="en-US" sz="2500" b="1" spc="-1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37" y="1281684"/>
            <a:ext cx="4553744" cy="2357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789487"/>
            <a:ext cx="4553744" cy="2552098"/>
          </a:xfrm>
          <a:prstGeom prst="rect">
            <a:avLst/>
          </a:prstGeom>
        </p:spPr>
      </p:pic>
      <p:sp>
        <p:nvSpPr>
          <p:cNvPr id="9" name="object 24"/>
          <p:cNvSpPr txBox="1"/>
          <p:nvPr/>
        </p:nvSpPr>
        <p:spPr>
          <a:xfrm>
            <a:off x="622807" y="4343400"/>
            <a:ext cx="3949193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Slightly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higher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number of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male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account numbers against female users.</a:t>
            </a: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b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US" sz="1200" b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In contrast,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female account holders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seem to have a 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  <a:cs typeface="Arial"/>
              </a:rPr>
              <a:t>higher tendency to churn reaching ~25%.</a:t>
            </a:r>
            <a:endParaRPr lang="en-US" sz="12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281684"/>
            <a:ext cx="4706144" cy="23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977</Words>
  <Application>Microsoft Office PowerPoint</Application>
  <PresentationFormat>Widescreen</PresentationFormat>
  <Paragraphs>181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Georgia</vt:lpstr>
      <vt:lpstr>Wingdings</vt:lpstr>
      <vt:lpstr>Office Theme</vt:lpstr>
      <vt:lpstr>Assignment</vt:lpstr>
      <vt:lpstr>Customer Churn</vt:lpstr>
      <vt:lpstr>PowerPoint Presentation</vt:lpstr>
      <vt:lpstr>Customer Churn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Churn</vt:lpstr>
      <vt:lpstr>PowerPoint Presentation</vt:lpstr>
      <vt:lpstr>Customer Churn</vt:lpstr>
      <vt:lpstr>PowerPoint Presentation</vt:lpstr>
      <vt:lpstr>PowerPoint Presentation</vt:lpstr>
      <vt:lpstr>PowerPoint Presentation</vt:lpstr>
      <vt:lpstr>Customer Churn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Giorgos</dc:creator>
  <cp:lastModifiedBy>Giorgos</cp:lastModifiedBy>
  <cp:revision>112</cp:revision>
  <dcterms:created xsi:type="dcterms:W3CDTF">2023-02-26T17:28:09Z</dcterms:created>
  <dcterms:modified xsi:type="dcterms:W3CDTF">2024-06-13T08:41:09Z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2023-02-26T00:00:00Z</vt:filetime>
  </property>
  <property fmtid="{D5CDD505-2E9C-101B-9397-08002B2CF9AE}" pid="5" name="Producer">
    <vt:lpwstr>Microsoft® PowerPoint® 2016</vt:lpwstr>
  </property>
</Properties>
</file>