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24" r:id="rId2"/>
    <p:sldId id="294" r:id="rId3"/>
    <p:sldId id="325" r:id="rId4"/>
    <p:sldId id="296" r:id="rId5"/>
    <p:sldId id="298" r:id="rId6"/>
    <p:sldId id="297" r:id="rId7"/>
    <p:sldId id="299" r:id="rId8"/>
    <p:sldId id="300" r:id="rId9"/>
    <p:sldId id="326" r:id="rId10"/>
    <p:sldId id="333" r:id="rId11"/>
    <p:sldId id="302" r:id="rId12"/>
    <p:sldId id="327" r:id="rId13"/>
    <p:sldId id="303"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43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68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985DE47-1F14-4160-BF20-36E5C0AFBB69}" type="datetimeFigureOut">
              <a:rPr lang="en-US" smtClean="0"/>
              <a:t>6/13/2024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D1BB7AA-7B2E-4051-9B8A-354B5422E942}" type="slidenum">
              <a:rPr lang="en-US" smtClean="0"/>
              <a:t>‹#›</a:t>
            </a:fld>
            <a:endParaRPr lang="en-US"/>
          </a:p>
        </p:txBody>
      </p:sp>
    </p:spTree>
    <p:extLst>
      <p:ext uri="{BB962C8B-B14F-4D97-AF65-F5344CB8AC3E}">
        <p14:creationId xmlns:p14="http://schemas.microsoft.com/office/powerpoint/2010/main" val="186492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BB7AA-7B2E-4051-9B8A-354B5422E942}" type="slidenum">
              <a:rPr lang="en-US" smtClean="0"/>
              <a:t>8</a:t>
            </a:fld>
            <a:endParaRPr lang="en-US"/>
          </a:p>
        </p:txBody>
      </p:sp>
    </p:spTree>
    <p:extLst>
      <p:ext uri="{BB962C8B-B14F-4D97-AF65-F5344CB8AC3E}">
        <p14:creationId xmlns:p14="http://schemas.microsoft.com/office/powerpoint/2010/main" val="250341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BB7AA-7B2E-4051-9B8A-354B5422E942}" type="slidenum">
              <a:rPr lang="en-US" smtClean="0"/>
              <a:t>10</a:t>
            </a:fld>
            <a:endParaRPr lang="en-US"/>
          </a:p>
        </p:txBody>
      </p:sp>
    </p:spTree>
    <p:extLst>
      <p:ext uri="{BB962C8B-B14F-4D97-AF65-F5344CB8AC3E}">
        <p14:creationId xmlns:p14="http://schemas.microsoft.com/office/powerpoint/2010/main" val="85742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BB7AA-7B2E-4051-9B8A-354B5422E942}" type="slidenum">
              <a:rPr lang="en-US" smtClean="0"/>
              <a:t>11</a:t>
            </a:fld>
            <a:endParaRPr lang="en-US"/>
          </a:p>
        </p:txBody>
      </p:sp>
    </p:spTree>
    <p:extLst>
      <p:ext uri="{BB962C8B-B14F-4D97-AF65-F5344CB8AC3E}">
        <p14:creationId xmlns:p14="http://schemas.microsoft.com/office/powerpoint/2010/main" val="4510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500" b="1" i="0">
                <a:solidFill>
                  <a:srgbClr val="11366B"/>
                </a:solidFill>
                <a:latin typeface="Georgia"/>
                <a:cs typeface="Georg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1366B"/>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1366B"/>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1366B"/>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666" y="167766"/>
            <a:ext cx="10862894" cy="758393"/>
          </a:xfrm>
          <a:prstGeom prst="rect">
            <a:avLst/>
          </a:prstGeom>
        </p:spPr>
        <p:txBody>
          <a:bodyPr wrap="square" lIns="0" tIns="0" rIns="0" bIns="0">
            <a:spAutoFit/>
          </a:bodyPr>
          <a:lstStyle>
            <a:lvl1pPr>
              <a:defRPr sz="2500" b="1" i="0">
                <a:solidFill>
                  <a:srgbClr val="11366B"/>
                </a:solidFill>
                <a:latin typeface="Georgia"/>
                <a:cs typeface="Georgia"/>
              </a:defRPr>
            </a:lvl1pPr>
          </a:lstStyle>
          <a:p>
            <a:endParaRPr/>
          </a:p>
        </p:txBody>
      </p:sp>
      <p:sp>
        <p:nvSpPr>
          <p:cNvPr id="3" name="Holder 3"/>
          <p:cNvSpPr>
            <a:spLocks noGrp="1"/>
          </p:cNvSpPr>
          <p:nvPr>
            <p:ph type="body" idx="1"/>
          </p:nvPr>
        </p:nvSpPr>
        <p:spPr>
          <a:xfrm>
            <a:off x="6413372" y="1679521"/>
            <a:ext cx="5234305" cy="15036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172835" cy="6858254"/>
            <a:chOff x="0" y="0"/>
            <a:chExt cx="6172835" cy="6858254"/>
          </a:xfrm>
        </p:grpSpPr>
        <p:sp>
          <p:nvSpPr>
            <p:cNvPr id="4" name="object 4"/>
            <p:cNvSpPr/>
            <p:nvPr/>
          </p:nvSpPr>
          <p:spPr>
            <a:xfrm>
              <a:off x="0" y="0"/>
              <a:ext cx="6172835" cy="6858000"/>
            </a:xfrm>
            <a:custGeom>
              <a:avLst/>
              <a:gdLst/>
              <a:ahLst/>
              <a:cxnLst/>
              <a:rect l="l" t="t" r="r" b="b"/>
              <a:pathLst>
                <a:path w="6172835" h="6858000">
                  <a:moveTo>
                    <a:pt x="6172303" y="0"/>
                  </a:moveTo>
                  <a:lnTo>
                    <a:pt x="0" y="0"/>
                  </a:lnTo>
                  <a:lnTo>
                    <a:pt x="0" y="6857996"/>
                  </a:lnTo>
                  <a:lnTo>
                    <a:pt x="2821179" y="6857996"/>
                  </a:lnTo>
                  <a:lnTo>
                    <a:pt x="6172303" y="0"/>
                  </a:lnTo>
                  <a:close/>
                </a:path>
              </a:pathLst>
            </a:custGeom>
            <a:solidFill>
              <a:srgbClr val="11366B"/>
            </a:solidFill>
          </p:spPr>
          <p:txBody>
            <a:bodyPr wrap="square" lIns="0" tIns="0" rIns="0" bIns="0" rtlCol="0"/>
            <a:lstStyle/>
            <a:p>
              <a:endParaRPr/>
            </a:p>
          </p:txBody>
        </p:sp>
        <p:sp>
          <p:nvSpPr>
            <p:cNvPr id="5" name="object 5"/>
            <p:cNvSpPr/>
            <p:nvPr/>
          </p:nvSpPr>
          <p:spPr>
            <a:xfrm>
              <a:off x="4449317" y="0"/>
              <a:ext cx="1666239" cy="3352800"/>
            </a:xfrm>
            <a:custGeom>
              <a:avLst/>
              <a:gdLst/>
              <a:ahLst/>
              <a:cxnLst/>
              <a:rect l="l" t="t" r="r" b="b"/>
              <a:pathLst>
                <a:path w="1666239" h="3352800">
                  <a:moveTo>
                    <a:pt x="1666138" y="0"/>
                  </a:moveTo>
                  <a:lnTo>
                    <a:pt x="0" y="3352800"/>
                  </a:lnTo>
                </a:path>
              </a:pathLst>
            </a:custGeom>
            <a:ln w="28956">
              <a:solidFill>
                <a:srgbClr val="1D9FDA"/>
              </a:solidFill>
            </a:ln>
          </p:spPr>
          <p:txBody>
            <a:bodyPr wrap="square" lIns="0" tIns="0" rIns="0" bIns="0" rtlCol="0"/>
            <a:lstStyle/>
            <a:p>
              <a:endParaRPr/>
            </a:p>
          </p:txBody>
        </p:sp>
        <p:sp>
          <p:nvSpPr>
            <p:cNvPr id="6" name="object 6"/>
            <p:cNvSpPr/>
            <p:nvPr/>
          </p:nvSpPr>
          <p:spPr>
            <a:xfrm>
              <a:off x="2867040" y="3480054"/>
              <a:ext cx="1660525" cy="3378200"/>
            </a:xfrm>
            <a:custGeom>
              <a:avLst/>
              <a:gdLst/>
              <a:ahLst/>
              <a:cxnLst/>
              <a:rect l="l" t="t" r="r" b="b"/>
              <a:pathLst>
                <a:path w="1660525" h="3378200">
                  <a:moveTo>
                    <a:pt x="1660001" y="0"/>
                  </a:moveTo>
                  <a:lnTo>
                    <a:pt x="0" y="3377942"/>
                  </a:lnTo>
                </a:path>
              </a:pathLst>
            </a:custGeom>
            <a:ln w="28956">
              <a:solidFill>
                <a:srgbClr val="FFFFFF"/>
              </a:solidFill>
            </a:ln>
          </p:spPr>
          <p:txBody>
            <a:bodyPr wrap="square" lIns="0" tIns="0" rIns="0" bIns="0" rtlCol="0"/>
            <a:lstStyle/>
            <a:p>
              <a:endParaRPr/>
            </a:p>
          </p:txBody>
        </p:sp>
        <p:sp>
          <p:nvSpPr>
            <p:cNvPr id="7" name="object 7"/>
            <p:cNvSpPr/>
            <p:nvPr/>
          </p:nvSpPr>
          <p:spPr>
            <a:xfrm>
              <a:off x="198881" y="3166110"/>
              <a:ext cx="866140" cy="0"/>
            </a:xfrm>
            <a:custGeom>
              <a:avLst/>
              <a:gdLst/>
              <a:ahLst/>
              <a:cxnLst/>
              <a:rect l="l" t="t" r="r" b="b"/>
              <a:pathLst>
                <a:path w="866140">
                  <a:moveTo>
                    <a:pt x="865632" y="0"/>
                  </a:moveTo>
                  <a:lnTo>
                    <a:pt x="0" y="0"/>
                  </a:lnTo>
                </a:path>
              </a:pathLst>
            </a:custGeom>
            <a:ln w="381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185420" y="2617165"/>
            <a:ext cx="3700780" cy="504625"/>
          </a:xfrm>
          <a:prstGeom prst="rect">
            <a:avLst/>
          </a:prstGeom>
        </p:spPr>
        <p:txBody>
          <a:bodyPr vert="horz" wrap="square" lIns="0" tIns="12065" rIns="0" bIns="0" rtlCol="0">
            <a:spAutoFit/>
          </a:bodyPr>
          <a:lstStyle/>
          <a:p>
            <a:pPr marL="12700">
              <a:lnSpc>
                <a:spcPct val="100000"/>
              </a:lnSpc>
              <a:spcBef>
                <a:spcPts val="95"/>
              </a:spcBef>
            </a:pPr>
            <a:r>
              <a:rPr lang="en-US" sz="3200" dirty="0" smtClean="0">
                <a:solidFill>
                  <a:srgbClr val="FFFFFF"/>
                </a:solidFill>
              </a:rPr>
              <a:t>Demand Forecast</a:t>
            </a:r>
            <a:endParaRPr sz="3200" dirty="0"/>
          </a:p>
        </p:txBody>
      </p:sp>
      <p:graphicFrame>
        <p:nvGraphicFramePr>
          <p:cNvPr id="11" name="Table Placeholder 14">
            <a:extLst>
              <a:ext uri="{FF2B5EF4-FFF2-40B4-BE49-F238E27FC236}">
                <a16:creationId xmlns:a16="http://schemas.microsoft.com/office/drawing/2014/main" id="{40B554EE-8F86-15D3-421B-0C59395A1DF8}"/>
              </a:ext>
            </a:extLst>
          </p:cNvPr>
          <p:cNvGraphicFramePr>
            <a:graphicFrameLocks/>
          </p:cNvGraphicFramePr>
          <p:nvPr>
            <p:extLst>
              <p:ext uri="{D42A27DB-BD31-4B8C-83A1-F6EECF244321}">
                <p14:modId xmlns:p14="http://schemas.microsoft.com/office/powerpoint/2010/main" val="123037990"/>
              </p:ext>
            </p:extLst>
          </p:nvPr>
        </p:nvGraphicFramePr>
        <p:xfrm>
          <a:off x="6172835" y="1884100"/>
          <a:ext cx="4651488" cy="2471840"/>
        </p:xfrm>
        <a:graphic>
          <a:graphicData uri="http://schemas.openxmlformats.org/drawingml/2006/table">
            <a:tbl>
              <a:tblPr firstRow="1" bandRow="1">
                <a:tableStyleId>{2D5ABB26-0587-4C30-8999-92F81FD0307C}</a:tableStyleId>
              </a:tblPr>
              <a:tblGrid>
                <a:gridCol w="4117400">
                  <a:extLst>
                    <a:ext uri="{9D8B030D-6E8A-4147-A177-3AD203B41FA5}">
                      <a16:colId xmlns:a16="http://schemas.microsoft.com/office/drawing/2014/main" val="20000"/>
                    </a:ext>
                  </a:extLst>
                </a:gridCol>
                <a:gridCol w="534088">
                  <a:extLst>
                    <a:ext uri="{9D8B030D-6E8A-4147-A177-3AD203B41FA5}">
                      <a16:colId xmlns:a16="http://schemas.microsoft.com/office/drawing/2014/main" val="20001"/>
                    </a:ext>
                  </a:extLst>
                </a:gridCol>
              </a:tblGrid>
              <a:tr h="617960">
                <a:tc>
                  <a:txBody>
                    <a:bodyPr/>
                    <a:lstStyle/>
                    <a:p>
                      <a:r>
                        <a:rPr lang="en-US" sz="2400" b="1" kern="1200" dirty="0">
                          <a:solidFill>
                            <a:srgbClr val="002060"/>
                          </a:solidFill>
                          <a:latin typeface="+mn-lt"/>
                          <a:ea typeface="+mn-ea"/>
                          <a:cs typeface="+mn-cs"/>
                        </a:rPr>
                        <a:t>1. </a:t>
                      </a:r>
                      <a:r>
                        <a:rPr lang="en-US" sz="2400" b="1" kern="1200" baseline="0" dirty="0">
                          <a:solidFill>
                            <a:srgbClr val="002060"/>
                          </a:solidFill>
                          <a:latin typeface="+mn-lt"/>
                          <a:ea typeface="+mn-ea"/>
                          <a:cs typeface="+mn-cs"/>
                        </a:rPr>
                        <a:t>Scope </a:t>
                      </a:r>
                      <a:r>
                        <a:rPr lang="en-US" sz="2400" b="1" kern="1200" baseline="0" dirty="0" smtClean="0">
                          <a:solidFill>
                            <a:srgbClr val="002060"/>
                          </a:solidFill>
                          <a:latin typeface="+mn-lt"/>
                          <a:ea typeface="+mn-ea"/>
                          <a:cs typeface="+mn-cs"/>
                        </a:rPr>
                        <a:t>&amp; </a:t>
                      </a:r>
                      <a:r>
                        <a:rPr lang="en-US" sz="2400" b="1" kern="1200" baseline="0" dirty="0">
                          <a:solidFill>
                            <a:srgbClr val="002060"/>
                          </a:solidFill>
                          <a:latin typeface="+mn-lt"/>
                          <a:ea typeface="+mn-ea"/>
                          <a:cs typeface="+mn-cs"/>
                        </a:rPr>
                        <a:t>Objectives </a:t>
                      </a:r>
                      <a:endParaRPr lang="el-GR" sz="2400" b="1" kern="1200" dirty="0">
                        <a:solidFill>
                          <a:srgbClr val="002060"/>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solidFill>
                          <a:schemeClr val="tx1"/>
                        </a:solidFill>
                      </a:endParaRPr>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0"/>
                  </a:ext>
                </a:extLst>
              </a:tr>
              <a:tr h="61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2</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a:solidFill>
                            <a:schemeClr val="bg1">
                              <a:lumMod val="85000"/>
                            </a:schemeClr>
                          </a:solidFill>
                          <a:latin typeface="+mn-lt"/>
                          <a:ea typeface="+mn-ea"/>
                          <a:cs typeface="+mn-cs"/>
                        </a:rPr>
                        <a:t>Key Findings</a:t>
                      </a:r>
                      <a:endParaRPr lang="el-GR" sz="2400" b="1" dirty="0">
                        <a:solidFill>
                          <a:schemeClr val="bg1">
                            <a:lumMod val="85000"/>
                          </a:schemeClr>
                        </a:solidFill>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4"/>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3</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smtClean="0">
                          <a:solidFill>
                            <a:schemeClr val="bg1">
                              <a:lumMod val="85000"/>
                            </a:schemeClr>
                          </a:solidFill>
                          <a:latin typeface="+mn-lt"/>
                          <a:ea typeface="+mn-ea"/>
                          <a:cs typeface="+mn-cs"/>
                        </a:rPr>
                        <a:t>Prediction </a:t>
                      </a:r>
                      <a:r>
                        <a:rPr lang="en-US" sz="2400" b="1" kern="1200" baseline="0" dirty="0">
                          <a:solidFill>
                            <a:schemeClr val="bg1">
                              <a:lumMod val="85000"/>
                            </a:schemeClr>
                          </a:solidFill>
                          <a:latin typeface="+mn-lt"/>
                          <a:ea typeface="+mn-ea"/>
                          <a:cs typeface="+mn-cs"/>
                        </a:rPr>
                        <a:t>Results</a:t>
                      </a: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3"/>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4.</a:t>
                      </a:r>
                      <a:r>
                        <a:rPr lang="en-US" sz="2400" b="1" dirty="0" smtClean="0">
                          <a:solidFill>
                            <a:schemeClr val="bg1">
                              <a:lumMod val="85000"/>
                            </a:schemeClr>
                          </a:solidFill>
                        </a:rPr>
                        <a:t> </a:t>
                      </a:r>
                      <a:r>
                        <a:rPr lang="en-US" sz="2400" b="1" kern="1200" baseline="0" dirty="0" smtClean="0">
                          <a:solidFill>
                            <a:schemeClr val="bg1">
                              <a:lumMod val="85000"/>
                            </a:schemeClr>
                          </a:solidFill>
                          <a:latin typeface="+mn-lt"/>
                          <a:ea typeface="+mn-ea"/>
                          <a:cs typeface="+mn-cs"/>
                        </a:rPr>
                        <a:t>Recommendations</a:t>
                      </a:r>
                      <a:endParaRPr lang="en-US" sz="2400" b="1" kern="1200" baseline="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935747791"/>
                  </a:ext>
                </a:extLst>
              </a:tr>
            </a:tbl>
          </a:graphicData>
        </a:graphic>
      </p:graphicFrame>
    </p:spTree>
    <p:extLst>
      <p:ext uri="{BB962C8B-B14F-4D97-AF65-F5344CB8AC3E}">
        <p14:creationId xmlns:p14="http://schemas.microsoft.com/office/powerpoint/2010/main" val="3301661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Feature Importance</a:t>
            </a:r>
            <a:endParaRPr lang="en-US" sz="2500" b="1" spc="-10" dirty="0">
              <a:solidFill>
                <a:srgbClr val="002060"/>
              </a:solidFill>
            </a:endParaRPr>
          </a:p>
        </p:txBody>
      </p:sp>
      <p:sp>
        <p:nvSpPr>
          <p:cNvPr id="12" name="object 16"/>
          <p:cNvSpPr txBox="1"/>
          <p:nvPr/>
        </p:nvSpPr>
        <p:spPr>
          <a:xfrm>
            <a:off x="7010400" y="2590800"/>
            <a:ext cx="4572000" cy="1910779"/>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There has been developed a separate prediction model for each of the four ATMs in hand.</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solidFill>
                <a:schemeClr val="tx1"/>
              </a:solidFill>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solidFill>
                  <a:schemeClr val="tx1"/>
                </a:solidFill>
                <a:latin typeface="Arial"/>
                <a:cs typeface="Arial"/>
              </a:rPr>
              <a:t>In each and every one of them, it seems, that the most influential factors for predictions are dimensions such days that are report on a specific record, month, day of month and previous days values.</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solidFill>
                <a:schemeClr val="tx1"/>
              </a:solidFill>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a:solidFill>
                  <a:schemeClr val="tx1"/>
                </a:solidFill>
                <a:latin typeface="Arial"/>
                <a:cs typeface="Arial"/>
              </a:rPr>
              <a:t>E</a:t>
            </a:r>
            <a:r>
              <a:rPr lang="en-US" sz="1200" dirty="0" smtClean="0">
                <a:solidFill>
                  <a:schemeClr val="tx1"/>
                </a:solidFill>
                <a:latin typeface="Arial"/>
                <a:cs typeface="Arial"/>
              </a:rPr>
              <a:t>specially Monday, when it comes to day of week, is an attribute that drives estimations upwards..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64" y="1862371"/>
            <a:ext cx="6330561" cy="3787815"/>
          </a:xfrm>
          <a:prstGeom prst="rect">
            <a:avLst/>
          </a:prstGeom>
        </p:spPr>
      </p:pic>
    </p:spTree>
    <p:extLst>
      <p:ext uri="{BB962C8B-B14F-4D97-AF65-F5344CB8AC3E}">
        <p14:creationId xmlns:p14="http://schemas.microsoft.com/office/powerpoint/2010/main" val="170707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One Week Forecasts</a:t>
            </a:r>
            <a:endParaRPr lang="en-US" sz="2500" b="1" spc="-10" dirty="0">
              <a:solidFill>
                <a:srgbClr val="00206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371600"/>
            <a:ext cx="5308725" cy="459238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337806056"/>
              </p:ext>
            </p:extLst>
          </p:nvPr>
        </p:nvGraphicFramePr>
        <p:xfrm>
          <a:off x="6324600" y="2743200"/>
          <a:ext cx="5308600" cy="2090904"/>
        </p:xfrm>
        <a:graphic>
          <a:graphicData uri="http://schemas.openxmlformats.org/drawingml/2006/table">
            <a:tbl>
              <a:tblPr firstRow="1" bandRow="1">
                <a:tableStyleId>{2D5ABB26-0587-4C30-8999-92F81FD0307C}</a:tableStyleId>
              </a:tblPr>
              <a:tblGrid>
                <a:gridCol w="1061720">
                  <a:extLst>
                    <a:ext uri="{9D8B030D-6E8A-4147-A177-3AD203B41FA5}">
                      <a16:colId xmlns:a16="http://schemas.microsoft.com/office/drawing/2014/main" val="1011972352"/>
                    </a:ext>
                  </a:extLst>
                </a:gridCol>
                <a:gridCol w="1061720">
                  <a:extLst>
                    <a:ext uri="{9D8B030D-6E8A-4147-A177-3AD203B41FA5}">
                      <a16:colId xmlns:a16="http://schemas.microsoft.com/office/drawing/2014/main" val="3963759379"/>
                    </a:ext>
                  </a:extLst>
                </a:gridCol>
                <a:gridCol w="1061720">
                  <a:extLst>
                    <a:ext uri="{9D8B030D-6E8A-4147-A177-3AD203B41FA5}">
                      <a16:colId xmlns:a16="http://schemas.microsoft.com/office/drawing/2014/main" val="1729809722"/>
                    </a:ext>
                  </a:extLst>
                </a:gridCol>
                <a:gridCol w="1061720">
                  <a:extLst>
                    <a:ext uri="{9D8B030D-6E8A-4147-A177-3AD203B41FA5}">
                      <a16:colId xmlns:a16="http://schemas.microsoft.com/office/drawing/2014/main" val="3534312605"/>
                    </a:ext>
                  </a:extLst>
                </a:gridCol>
                <a:gridCol w="1061720">
                  <a:extLst>
                    <a:ext uri="{9D8B030D-6E8A-4147-A177-3AD203B41FA5}">
                      <a16:colId xmlns:a16="http://schemas.microsoft.com/office/drawing/2014/main" val="2818684147"/>
                    </a:ext>
                  </a:extLst>
                </a:gridCol>
              </a:tblGrid>
              <a:tr h="282444">
                <a:tc>
                  <a:txBody>
                    <a:bodyPr/>
                    <a:lstStyle/>
                    <a:p>
                      <a:pPr algn="ctr"/>
                      <a:r>
                        <a:rPr lang="en-US" sz="1000" b="1" dirty="0" smtClean="0">
                          <a:solidFill>
                            <a:srgbClr val="002060"/>
                          </a:solidFill>
                          <a:latin typeface="Arial" panose="020B0604020202020204" pitchFamily="34" charset="0"/>
                          <a:cs typeface="Arial" panose="020B0604020202020204" pitchFamily="34" charset="0"/>
                        </a:rPr>
                        <a:t>Date</a:t>
                      </a:r>
                      <a:endParaRPr lang="en-US" sz="10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solidFill>
                            <a:srgbClr val="002060"/>
                          </a:solidFill>
                          <a:latin typeface="Arial" panose="020B0604020202020204" pitchFamily="34" charset="0"/>
                          <a:cs typeface="Arial" panose="020B0604020202020204" pitchFamily="34" charset="0"/>
                        </a:rPr>
                        <a:t>ATM 1 Forecasts</a:t>
                      </a:r>
                      <a:endParaRPr lang="en-US" sz="10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dirty="0" smtClean="0">
                          <a:solidFill>
                            <a:srgbClr val="002060"/>
                          </a:solidFill>
                          <a:latin typeface="Arial" panose="020B0604020202020204" pitchFamily="34" charset="0"/>
                          <a:cs typeface="Arial" panose="020B0604020202020204" pitchFamily="34" charset="0"/>
                        </a:rPr>
                        <a:t>ATM 2 Forecasts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dirty="0" smtClean="0">
                          <a:solidFill>
                            <a:srgbClr val="002060"/>
                          </a:solidFill>
                          <a:latin typeface="Arial" panose="020B0604020202020204" pitchFamily="34" charset="0"/>
                          <a:cs typeface="Arial" panose="020B0604020202020204" pitchFamily="34" charset="0"/>
                        </a:rPr>
                        <a:t>ATM 3 Forecasts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dirty="0" smtClean="0">
                          <a:solidFill>
                            <a:srgbClr val="002060"/>
                          </a:solidFill>
                          <a:latin typeface="Arial" panose="020B0604020202020204" pitchFamily="34" charset="0"/>
                          <a:cs typeface="Arial" panose="020B0604020202020204" pitchFamily="34" charset="0"/>
                        </a:rPr>
                        <a:t>ATM 4 Forecasts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024562"/>
                  </a:ext>
                </a:extLst>
              </a:tr>
              <a:tr h="282444">
                <a:tc>
                  <a:txBody>
                    <a:bodyPr/>
                    <a:lstStyle/>
                    <a:p>
                      <a:pPr algn="ctr" fontAlgn="ctr"/>
                      <a:r>
                        <a:rPr lang="en-US" sz="1000" b="1" dirty="0" smtClean="0">
                          <a:solidFill>
                            <a:srgbClr val="002060"/>
                          </a:solidFill>
                          <a:effectLst/>
                          <a:latin typeface="Arial" panose="020B0604020202020204" pitchFamily="34" charset="0"/>
                          <a:cs typeface="Arial" panose="020B0604020202020204" pitchFamily="34" charset="0"/>
                        </a:rPr>
                        <a:t>29/04/2022</a:t>
                      </a:r>
                      <a:endParaRPr lang="en-US" sz="1000" b="1" dirty="0">
                        <a:solidFill>
                          <a:srgbClr val="00206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000" dirty="0" smtClean="0">
                          <a:effectLst/>
                          <a:latin typeface="Arial" panose="020B0604020202020204" pitchFamily="34" charset="0"/>
                          <a:cs typeface="Arial" panose="020B0604020202020204" pitchFamily="34" charset="0"/>
                        </a:rPr>
                        <a:t>5.160 €</a:t>
                      </a:r>
                      <a:endParaRPr lang="en-US" sz="10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000" dirty="0" smtClean="0">
                          <a:effectLst/>
                          <a:latin typeface="Arial" panose="020B0604020202020204" pitchFamily="34" charset="0"/>
                          <a:cs typeface="Arial" panose="020B0604020202020204" pitchFamily="34" charset="0"/>
                        </a:rPr>
                        <a:t>7.616 €</a:t>
                      </a:r>
                      <a:endParaRPr lang="en-US" sz="1000" dirty="0">
                        <a:effectLst/>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000" dirty="0" smtClean="0">
                          <a:effectLst/>
                          <a:latin typeface="Arial" panose="020B0604020202020204" pitchFamily="34" charset="0"/>
                          <a:cs typeface="Arial" panose="020B0604020202020204" pitchFamily="34" charset="0"/>
                        </a:rPr>
                        <a:t>48.684 €</a:t>
                      </a:r>
                      <a:endParaRPr lang="en-US" sz="1000" dirty="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000" dirty="0" smtClean="0">
                          <a:effectLst/>
                          <a:latin typeface="Arial" panose="020B0604020202020204" pitchFamily="34" charset="0"/>
                          <a:cs typeface="Arial" panose="020B0604020202020204" pitchFamily="34" charset="0"/>
                        </a:rPr>
                        <a:t>435 €</a:t>
                      </a:r>
                      <a:endParaRPr lang="en-US" sz="10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6183706"/>
                  </a:ext>
                </a:extLst>
              </a:tr>
              <a:tr h="282444">
                <a:tc>
                  <a:txBody>
                    <a:bodyPr/>
                    <a:lstStyle/>
                    <a:p>
                      <a:pPr algn="ctr" fontAlgn="ctr"/>
                      <a:r>
                        <a:rPr lang="en-US" sz="1000" b="1" dirty="0" smtClean="0">
                          <a:solidFill>
                            <a:srgbClr val="002060"/>
                          </a:solidFill>
                          <a:effectLst/>
                          <a:latin typeface="Arial" panose="020B0604020202020204" pitchFamily="34" charset="0"/>
                          <a:cs typeface="Arial" panose="020B0604020202020204" pitchFamily="34" charset="0"/>
                        </a:rPr>
                        <a:t>02/05/2022</a:t>
                      </a:r>
                      <a:endParaRPr lang="en-US" sz="1000" b="1" dirty="0">
                        <a:solidFill>
                          <a:srgbClr val="00206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000" dirty="0" smtClean="0">
                          <a:effectLst/>
                          <a:latin typeface="Arial" panose="020B0604020202020204" pitchFamily="34" charset="0"/>
                          <a:cs typeface="Arial" panose="020B0604020202020204" pitchFamily="34" charset="0"/>
                        </a:rPr>
                        <a:t>6.108 €</a:t>
                      </a:r>
                    </a:p>
                  </a:txBody>
                  <a:tcPr anchor="ctr">
                    <a:lnL w="12700" cap="flat" cmpd="sng" algn="ctr">
                      <a:solidFill>
                        <a:schemeClr val="tx1"/>
                      </a:solidFill>
                      <a:prstDash val="solid"/>
                      <a:round/>
                      <a:headEnd type="none" w="med" len="med"/>
                      <a:tailEnd type="none" w="med" len="med"/>
                    </a:lnL>
                  </a:tcPr>
                </a:tc>
                <a:tc>
                  <a:txBody>
                    <a:bodyPr/>
                    <a:lstStyle/>
                    <a:p>
                      <a:pPr algn="ctr" fontAlgn="ctr"/>
                      <a:r>
                        <a:rPr lang="en-US" sz="1000" dirty="0" smtClean="0">
                          <a:effectLst/>
                          <a:latin typeface="Arial" panose="020B0604020202020204" pitchFamily="34" charset="0"/>
                          <a:cs typeface="Arial" panose="020B0604020202020204" pitchFamily="34" charset="0"/>
                        </a:rPr>
                        <a:t>10.498 €</a:t>
                      </a:r>
                      <a:endParaRPr lang="en-US" sz="1000" dirty="0">
                        <a:effectLst/>
                        <a:latin typeface="Arial" panose="020B0604020202020204" pitchFamily="34" charset="0"/>
                        <a:cs typeface="Arial" panose="020B0604020202020204" pitchFamily="34" charset="0"/>
                      </a:endParaRPr>
                    </a:p>
                  </a:txBody>
                  <a:tcPr anchor="ctr"/>
                </a:tc>
                <a:tc>
                  <a:txBody>
                    <a:bodyPr/>
                    <a:lstStyle/>
                    <a:p>
                      <a:pPr algn="ctr" fontAlgn="ctr"/>
                      <a:r>
                        <a:rPr lang="en-US" sz="1000" dirty="0" smtClean="0">
                          <a:effectLst/>
                          <a:latin typeface="Arial" panose="020B0604020202020204" pitchFamily="34" charset="0"/>
                          <a:cs typeface="Arial" panose="020B0604020202020204" pitchFamily="34" charset="0"/>
                        </a:rPr>
                        <a:t>71.965€</a:t>
                      </a:r>
                      <a:endParaRPr lang="en-US" sz="1000" dirty="0">
                        <a:effectLst/>
                        <a:latin typeface="Arial" panose="020B0604020202020204" pitchFamily="34" charset="0"/>
                        <a:cs typeface="Arial" panose="020B0604020202020204" pitchFamily="34" charset="0"/>
                      </a:endParaRPr>
                    </a:p>
                  </a:txBody>
                  <a:tcPr anchor="ctr"/>
                </a:tc>
                <a:tc>
                  <a:txBody>
                    <a:bodyPr/>
                    <a:lstStyle/>
                    <a:p>
                      <a:pPr algn="ctr"/>
                      <a:r>
                        <a:rPr lang="en-US" sz="1000" dirty="0" smtClean="0">
                          <a:effectLst/>
                          <a:latin typeface="Arial" panose="020B0604020202020204" pitchFamily="34" charset="0"/>
                          <a:cs typeface="Arial" panose="020B0604020202020204" pitchFamily="34" charset="0"/>
                        </a:rPr>
                        <a:t>551 €</a:t>
                      </a:r>
                      <a:endParaRPr lang="en-US" sz="10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8491346"/>
                  </a:ext>
                </a:extLst>
              </a:tr>
              <a:tr h="282444">
                <a:tc>
                  <a:txBody>
                    <a:bodyPr/>
                    <a:lstStyle/>
                    <a:p>
                      <a:pPr algn="ctr" fontAlgn="ctr"/>
                      <a:r>
                        <a:rPr lang="en-US" sz="1000" b="1" dirty="0" smtClean="0">
                          <a:solidFill>
                            <a:srgbClr val="002060"/>
                          </a:solidFill>
                          <a:effectLst/>
                          <a:latin typeface="Arial" panose="020B0604020202020204" pitchFamily="34" charset="0"/>
                          <a:cs typeface="Arial" panose="020B0604020202020204" pitchFamily="34" charset="0"/>
                        </a:rPr>
                        <a:t>03/05/2022</a:t>
                      </a:r>
                      <a:endParaRPr lang="en-US" sz="1000" b="1" dirty="0">
                        <a:solidFill>
                          <a:srgbClr val="00206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000" dirty="0" smtClean="0">
                          <a:effectLst/>
                          <a:latin typeface="Arial" panose="020B0604020202020204" pitchFamily="34" charset="0"/>
                          <a:cs typeface="Arial" panose="020B0604020202020204" pitchFamily="34" charset="0"/>
                        </a:rPr>
                        <a:t>3.452 €</a:t>
                      </a:r>
                      <a:endParaRPr lang="en-US" sz="10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fontAlgn="ctr"/>
                      <a:r>
                        <a:rPr lang="en-US" sz="1000" dirty="0" smtClean="0">
                          <a:effectLst/>
                          <a:latin typeface="Arial" panose="020B0604020202020204" pitchFamily="34" charset="0"/>
                          <a:cs typeface="Arial" panose="020B0604020202020204" pitchFamily="34" charset="0"/>
                        </a:rPr>
                        <a:t>4.597 €</a:t>
                      </a:r>
                      <a:endParaRPr lang="en-US" sz="1000" dirty="0">
                        <a:effectLst/>
                        <a:latin typeface="Arial" panose="020B0604020202020204" pitchFamily="34" charset="0"/>
                        <a:cs typeface="Arial" panose="020B0604020202020204" pitchFamily="34" charset="0"/>
                      </a:endParaRPr>
                    </a:p>
                  </a:txBody>
                  <a:tcPr anchor="ctr"/>
                </a:tc>
                <a:tc>
                  <a:txBody>
                    <a:bodyPr/>
                    <a:lstStyle/>
                    <a:p>
                      <a:pPr algn="ctr"/>
                      <a:r>
                        <a:rPr lang="en-US" sz="1000" dirty="0" smtClean="0">
                          <a:effectLst/>
                          <a:latin typeface="Arial" panose="020B0604020202020204" pitchFamily="34" charset="0"/>
                          <a:cs typeface="Arial" panose="020B0604020202020204" pitchFamily="34" charset="0"/>
                        </a:rPr>
                        <a:t>33.515 €</a:t>
                      </a:r>
                      <a:endParaRPr lang="en-US" sz="1000" dirty="0">
                        <a:latin typeface="Arial" panose="020B0604020202020204" pitchFamily="34" charset="0"/>
                        <a:cs typeface="Arial" panose="020B0604020202020204" pitchFamily="34" charset="0"/>
                      </a:endParaRPr>
                    </a:p>
                  </a:txBody>
                  <a:tcPr anchor="ctr"/>
                </a:tc>
                <a:tc>
                  <a:txBody>
                    <a:bodyPr/>
                    <a:lstStyle/>
                    <a:p>
                      <a:pPr algn="ctr"/>
                      <a:r>
                        <a:rPr lang="en-US" sz="1000" dirty="0" smtClean="0">
                          <a:effectLst/>
                          <a:latin typeface="Arial" panose="020B0604020202020204" pitchFamily="34" charset="0"/>
                          <a:cs typeface="Arial" panose="020B0604020202020204" pitchFamily="34" charset="0"/>
                        </a:rPr>
                        <a:t>425 €</a:t>
                      </a:r>
                      <a:endParaRPr lang="en-US" sz="10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3229654"/>
                  </a:ext>
                </a:extLst>
              </a:tr>
              <a:tr h="28244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000" b="1" dirty="0" smtClean="0">
                          <a:solidFill>
                            <a:srgbClr val="002060"/>
                          </a:solidFill>
                          <a:effectLst/>
                          <a:latin typeface="Arial" panose="020B0604020202020204" pitchFamily="34" charset="0"/>
                          <a:cs typeface="Arial" panose="020B0604020202020204" pitchFamily="34" charset="0"/>
                        </a:rPr>
                        <a:t>04/05/2022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000" dirty="0" smtClean="0">
                          <a:effectLst/>
                          <a:latin typeface="Arial" panose="020B0604020202020204" pitchFamily="34" charset="0"/>
                          <a:cs typeface="Arial" panose="020B0604020202020204" pitchFamily="34" charset="0"/>
                        </a:rPr>
                        <a:t>3.250 €</a:t>
                      </a:r>
                      <a:endParaRPr lang="en-US" sz="10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fontAlgn="ctr"/>
                      <a:r>
                        <a:rPr lang="en-US" sz="1000" dirty="0" smtClean="0">
                          <a:effectLst/>
                          <a:latin typeface="Arial" panose="020B0604020202020204" pitchFamily="34" charset="0"/>
                          <a:cs typeface="Arial" panose="020B0604020202020204" pitchFamily="34" charset="0"/>
                        </a:rPr>
                        <a:t>4.915 €</a:t>
                      </a:r>
                      <a:endParaRPr lang="en-US" sz="1000" dirty="0">
                        <a:effectLst/>
                        <a:latin typeface="Arial" panose="020B0604020202020204" pitchFamily="34" charset="0"/>
                        <a:cs typeface="Arial" panose="020B0604020202020204" pitchFamily="34" charset="0"/>
                      </a:endParaRPr>
                    </a:p>
                  </a:txBody>
                  <a:tcPr anchor="ctr"/>
                </a:tc>
                <a:tc>
                  <a:txBody>
                    <a:bodyPr/>
                    <a:lstStyle/>
                    <a:p>
                      <a:pPr algn="ctr"/>
                      <a:r>
                        <a:rPr lang="en-US" sz="1000" dirty="0" smtClean="0">
                          <a:effectLst/>
                          <a:latin typeface="Arial" panose="020B0604020202020204" pitchFamily="34" charset="0"/>
                          <a:cs typeface="Arial" panose="020B0604020202020204" pitchFamily="34" charset="0"/>
                        </a:rPr>
                        <a:t>25.895 €</a:t>
                      </a:r>
                      <a:endParaRPr lang="en-US" sz="1000" dirty="0">
                        <a:latin typeface="Arial" panose="020B0604020202020204" pitchFamily="34" charset="0"/>
                        <a:cs typeface="Arial" panose="020B0604020202020204" pitchFamily="34" charset="0"/>
                      </a:endParaRPr>
                    </a:p>
                  </a:txBody>
                  <a:tcPr anchor="ctr"/>
                </a:tc>
                <a:tc>
                  <a:txBody>
                    <a:bodyPr/>
                    <a:lstStyle/>
                    <a:p>
                      <a:pPr algn="ctr"/>
                      <a:r>
                        <a:rPr lang="en-US" sz="1000" dirty="0" smtClean="0">
                          <a:effectLst/>
                          <a:latin typeface="Arial" panose="020B0604020202020204" pitchFamily="34" charset="0"/>
                          <a:cs typeface="Arial" panose="020B0604020202020204" pitchFamily="34" charset="0"/>
                        </a:rPr>
                        <a:t>384 €</a:t>
                      </a:r>
                      <a:endParaRPr lang="en-US" sz="10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6618320"/>
                  </a:ext>
                </a:extLst>
              </a:tr>
              <a:tr h="28244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dirty="0" smtClean="0">
                          <a:solidFill>
                            <a:srgbClr val="002060"/>
                          </a:solidFill>
                          <a:effectLst/>
                          <a:latin typeface="Arial" panose="020B0604020202020204" pitchFamily="34" charset="0"/>
                          <a:cs typeface="Arial" panose="020B0604020202020204" pitchFamily="34" charset="0"/>
                        </a:rPr>
                        <a:t>05/05/2022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000" dirty="0" smtClean="0">
                          <a:effectLst/>
                          <a:latin typeface="Arial" panose="020B0604020202020204" pitchFamily="34" charset="0"/>
                          <a:cs typeface="Arial" panose="020B0604020202020204" pitchFamily="34" charset="0"/>
                        </a:rPr>
                        <a:t>4.025 €</a:t>
                      </a: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dirty="0" smtClean="0">
                          <a:effectLst/>
                          <a:latin typeface="Arial" panose="020B0604020202020204" pitchFamily="34" charset="0"/>
                          <a:cs typeface="Arial" panose="020B0604020202020204" pitchFamily="34" charset="0"/>
                        </a:rPr>
                        <a:t>5.565 €</a:t>
                      </a:r>
                      <a:endParaRPr lang="en-US" sz="10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fontAlgn="ctr"/>
                      <a:r>
                        <a:rPr lang="en-US" sz="1000" dirty="0" smtClean="0">
                          <a:effectLst/>
                          <a:latin typeface="Arial" panose="020B0604020202020204" pitchFamily="34" charset="0"/>
                          <a:cs typeface="Arial" panose="020B0604020202020204" pitchFamily="34" charset="0"/>
                        </a:rPr>
                        <a:t>23.541 €</a:t>
                      </a:r>
                      <a:endParaRPr lang="en-US" sz="1000" dirty="0">
                        <a:effectLst/>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000" dirty="0" smtClean="0">
                          <a:effectLst/>
                          <a:latin typeface="Arial" panose="020B0604020202020204" pitchFamily="34" charset="0"/>
                          <a:cs typeface="Arial" panose="020B0604020202020204" pitchFamily="34" charset="0"/>
                        </a:rPr>
                        <a:t>365 €</a:t>
                      </a:r>
                      <a:endParaRPr lang="en-US" sz="10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83921"/>
                  </a:ext>
                </a:extLst>
              </a:tr>
              <a:tr h="28244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dirty="0" smtClean="0">
                          <a:solidFill>
                            <a:srgbClr val="002060"/>
                          </a:solidFill>
                          <a:effectLst/>
                          <a:latin typeface="Arial" panose="020B0604020202020204" pitchFamily="34" charset="0"/>
                          <a:cs typeface="Arial" panose="020B0604020202020204" pitchFamily="34" charset="0"/>
                        </a:rPr>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1.930</a:t>
                      </a:r>
                      <a:r>
                        <a:rPr lang="en-US" sz="1000" dirty="0" smtClean="0">
                          <a:effectLst/>
                          <a:latin typeface="Arial" panose="020B0604020202020204" pitchFamily="34" charset="0"/>
                          <a:cs typeface="Arial" panose="020B0604020202020204" pitchFamily="34" charset="0"/>
                        </a:rPr>
                        <a:t>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2.837</a:t>
                      </a:r>
                      <a:r>
                        <a:rPr lang="en-US" sz="1000" dirty="0" smtClean="0">
                          <a:effectLst/>
                          <a:latin typeface="Arial" panose="020B0604020202020204" pitchFamily="34" charset="0"/>
                          <a:cs typeface="Arial" panose="020B0604020202020204" pitchFamily="34" charset="0"/>
                        </a:rPr>
                        <a:t>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12.277</a:t>
                      </a:r>
                      <a:r>
                        <a:rPr lang="en-US" sz="1000" dirty="0" smtClean="0">
                          <a:effectLst/>
                          <a:latin typeface="Arial" panose="020B0604020202020204" pitchFamily="34" charset="0"/>
                          <a:cs typeface="Arial" panose="020B0604020202020204" pitchFamily="34" charset="0"/>
                        </a:rPr>
                        <a:t>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841</a:t>
                      </a:r>
                      <a:r>
                        <a:rPr lang="en-US" sz="1000" dirty="0" smtClean="0">
                          <a:effectLst/>
                          <a:latin typeface="Arial" panose="020B0604020202020204" pitchFamily="34" charset="0"/>
                          <a:cs typeface="Arial" panose="020B0604020202020204" pitchFamily="34" charset="0"/>
                        </a:rPr>
                        <a:t>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01012"/>
                  </a:ext>
                </a:extLst>
              </a:tr>
            </a:tbl>
          </a:graphicData>
        </a:graphic>
      </p:graphicFrame>
      <p:sp>
        <p:nvSpPr>
          <p:cNvPr id="2" name="Rectangle 1"/>
          <p:cNvSpPr/>
          <p:nvPr/>
        </p:nvSpPr>
        <p:spPr>
          <a:xfrm>
            <a:off x="6248400" y="4834104"/>
            <a:ext cx="1436612" cy="184666"/>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600" b="1" dirty="0" smtClean="0">
                <a:latin typeface="Arial" panose="020B0604020202020204" pitchFamily="34" charset="0"/>
                <a:cs typeface="Arial" panose="020B0604020202020204" pitchFamily="34" charset="0"/>
              </a:rPr>
              <a:t>*</a:t>
            </a:r>
            <a:r>
              <a:rPr lang="en-US" sz="600" b="1" i="1" dirty="0" smtClean="0">
                <a:latin typeface="Arial" panose="020B0604020202020204" pitchFamily="34" charset="0"/>
                <a:cs typeface="Arial" panose="020B0604020202020204" pitchFamily="34" charset="0"/>
              </a:rPr>
              <a:t> RMSE: Root Mean Squared Error</a:t>
            </a:r>
            <a:endParaRPr lang="en-US" sz="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145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172835" cy="6858254"/>
            <a:chOff x="0" y="0"/>
            <a:chExt cx="6172835" cy="6858254"/>
          </a:xfrm>
        </p:grpSpPr>
        <p:sp>
          <p:nvSpPr>
            <p:cNvPr id="4" name="object 4"/>
            <p:cNvSpPr/>
            <p:nvPr/>
          </p:nvSpPr>
          <p:spPr>
            <a:xfrm>
              <a:off x="0" y="0"/>
              <a:ext cx="6172835" cy="6858000"/>
            </a:xfrm>
            <a:custGeom>
              <a:avLst/>
              <a:gdLst/>
              <a:ahLst/>
              <a:cxnLst/>
              <a:rect l="l" t="t" r="r" b="b"/>
              <a:pathLst>
                <a:path w="6172835" h="6858000">
                  <a:moveTo>
                    <a:pt x="6172303" y="0"/>
                  </a:moveTo>
                  <a:lnTo>
                    <a:pt x="0" y="0"/>
                  </a:lnTo>
                  <a:lnTo>
                    <a:pt x="0" y="6857996"/>
                  </a:lnTo>
                  <a:lnTo>
                    <a:pt x="2821179" y="6857996"/>
                  </a:lnTo>
                  <a:lnTo>
                    <a:pt x="6172303" y="0"/>
                  </a:lnTo>
                  <a:close/>
                </a:path>
              </a:pathLst>
            </a:custGeom>
            <a:solidFill>
              <a:srgbClr val="11366B"/>
            </a:solidFill>
          </p:spPr>
          <p:txBody>
            <a:bodyPr wrap="square" lIns="0" tIns="0" rIns="0" bIns="0" rtlCol="0"/>
            <a:lstStyle/>
            <a:p>
              <a:endParaRPr/>
            </a:p>
          </p:txBody>
        </p:sp>
        <p:sp>
          <p:nvSpPr>
            <p:cNvPr id="5" name="object 5"/>
            <p:cNvSpPr/>
            <p:nvPr/>
          </p:nvSpPr>
          <p:spPr>
            <a:xfrm>
              <a:off x="4449317" y="0"/>
              <a:ext cx="1666239" cy="3352800"/>
            </a:xfrm>
            <a:custGeom>
              <a:avLst/>
              <a:gdLst/>
              <a:ahLst/>
              <a:cxnLst/>
              <a:rect l="l" t="t" r="r" b="b"/>
              <a:pathLst>
                <a:path w="1666239" h="3352800">
                  <a:moveTo>
                    <a:pt x="1666138" y="0"/>
                  </a:moveTo>
                  <a:lnTo>
                    <a:pt x="0" y="3352800"/>
                  </a:lnTo>
                </a:path>
              </a:pathLst>
            </a:custGeom>
            <a:ln w="28956">
              <a:solidFill>
                <a:srgbClr val="1D9FDA"/>
              </a:solidFill>
            </a:ln>
          </p:spPr>
          <p:txBody>
            <a:bodyPr wrap="square" lIns="0" tIns="0" rIns="0" bIns="0" rtlCol="0"/>
            <a:lstStyle/>
            <a:p>
              <a:endParaRPr/>
            </a:p>
          </p:txBody>
        </p:sp>
        <p:sp>
          <p:nvSpPr>
            <p:cNvPr id="6" name="object 6"/>
            <p:cNvSpPr/>
            <p:nvPr/>
          </p:nvSpPr>
          <p:spPr>
            <a:xfrm>
              <a:off x="2867040" y="3480054"/>
              <a:ext cx="1660525" cy="3378200"/>
            </a:xfrm>
            <a:custGeom>
              <a:avLst/>
              <a:gdLst/>
              <a:ahLst/>
              <a:cxnLst/>
              <a:rect l="l" t="t" r="r" b="b"/>
              <a:pathLst>
                <a:path w="1660525" h="3378200">
                  <a:moveTo>
                    <a:pt x="1660001" y="0"/>
                  </a:moveTo>
                  <a:lnTo>
                    <a:pt x="0" y="3377942"/>
                  </a:lnTo>
                </a:path>
              </a:pathLst>
            </a:custGeom>
            <a:ln w="28956">
              <a:solidFill>
                <a:srgbClr val="FFFFFF"/>
              </a:solidFill>
            </a:ln>
          </p:spPr>
          <p:txBody>
            <a:bodyPr wrap="square" lIns="0" tIns="0" rIns="0" bIns="0" rtlCol="0"/>
            <a:lstStyle/>
            <a:p>
              <a:endParaRPr/>
            </a:p>
          </p:txBody>
        </p:sp>
        <p:sp>
          <p:nvSpPr>
            <p:cNvPr id="7" name="object 7"/>
            <p:cNvSpPr/>
            <p:nvPr/>
          </p:nvSpPr>
          <p:spPr>
            <a:xfrm>
              <a:off x="198881" y="3166110"/>
              <a:ext cx="866140" cy="0"/>
            </a:xfrm>
            <a:custGeom>
              <a:avLst/>
              <a:gdLst/>
              <a:ahLst/>
              <a:cxnLst/>
              <a:rect l="l" t="t" r="r" b="b"/>
              <a:pathLst>
                <a:path w="866140">
                  <a:moveTo>
                    <a:pt x="865632" y="0"/>
                  </a:moveTo>
                  <a:lnTo>
                    <a:pt x="0" y="0"/>
                  </a:lnTo>
                </a:path>
              </a:pathLst>
            </a:custGeom>
            <a:ln w="381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185420" y="2617165"/>
            <a:ext cx="3700780" cy="504625"/>
          </a:xfrm>
          <a:prstGeom prst="rect">
            <a:avLst/>
          </a:prstGeom>
        </p:spPr>
        <p:txBody>
          <a:bodyPr vert="horz" wrap="square" lIns="0" tIns="12065" rIns="0" bIns="0" rtlCol="0">
            <a:spAutoFit/>
          </a:bodyPr>
          <a:lstStyle/>
          <a:p>
            <a:pPr marL="12700">
              <a:lnSpc>
                <a:spcPct val="100000"/>
              </a:lnSpc>
              <a:spcBef>
                <a:spcPts val="95"/>
              </a:spcBef>
            </a:pPr>
            <a:r>
              <a:rPr lang="en-US" sz="3200" dirty="0" smtClean="0">
                <a:solidFill>
                  <a:srgbClr val="FFFFFF"/>
                </a:solidFill>
              </a:rPr>
              <a:t>Demand Forecast</a:t>
            </a:r>
            <a:endParaRPr sz="3200" dirty="0"/>
          </a:p>
        </p:txBody>
      </p:sp>
      <p:graphicFrame>
        <p:nvGraphicFramePr>
          <p:cNvPr id="11" name="Table Placeholder 14">
            <a:extLst>
              <a:ext uri="{FF2B5EF4-FFF2-40B4-BE49-F238E27FC236}">
                <a16:creationId xmlns:a16="http://schemas.microsoft.com/office/drawing/2014/main" id="{40B554EE-8F86-15D3-421B-0C59395A1DF8}"/>
              </a:ext>
            </a:extLst>
          </p:cNvPr>
          <p:cNvGraphicFramePr>
            <a:graphicFrameLocks/>
          </p:cNvGraphicFramePr>
          <p:nvPr>
            <p:extLst>
              <p:ext uri="{D42A27DB-BD31-4B8C-83A1-F6EECF244321}">
                <p14:modId xmlns:p14="http://schemas.microsoft.com/office/powerpoint/2010/main" val="571084636"/>
              </p:ext>
            </p:extLst>
          </p:nvPr>
        </p:nvGraphicFramePr>
        <p:xfrm>
          <a:off x="6172835" y="1884100"/>
          <a:ext cx="4651488" cy="2471840"/>
        </p:xfrm>
        <a:graphic>
          <a:graphicData uri="http://schemas.openxmlformats.org/drawingml/2006/table">
            <a:tbl>
              <a:tblPr firstRow="1" bandRow="1">
                <a:tableStyleId>{2D5ABB26-0587-4C30-8999-92F81FD0307C}</a:tableStyleId>
              </a:tblPr>
              <a:tblGrid>
                <a:gridCol w="4117400">
                  <a:extLst>
                    <a:ext uri="{9D8B030D-6E8A-4147-A177-3AD203B41FA5}">
                      <a16:colId xmlns:a16="http://schemas.microsoft.com/office/drawing/2014/main" val="20000"/>
                    </a:ext>
                  </a:extLst>
                </a:gridCol>
                <a:gridCol w="534088">
                  <a:extLst>
                    <a:ext uri="{9D8B030D-6E8A-4147-A177-3AD203B41FA5}">
                      <a16:colId xmlns:a16="http://schemas.microsoft.com/office/drawing/2014/main" val="20001"/>
                    </a:ext>
                  </a:extLst>
                </a:gridCol>
              </a:tblGrid>
              <a:tr h="617960">
                <a:tc>
                  <a:txBody>
                    <a:bodyPr/>
                    <a:lstStyle/>
                    <a:p>
                      <a:r>
                        <a:rPr lang="en-US" sz="2400" b="1" kern="1200" dirty="0">
                          <a:solidFill>
                            <a:schemeClr val="bg1">
                              <a:lumMod val="85000"/>
                            </a:schemeClr>
                          </a:solidFill>
                          <a:latin typeface="+mn-lt"/>
                          <a:ea typeface="+mn-ea"/>
                          <a:cs typeface="+mn-cs"/>
                        </a:rPr>
                        <a:t>1. </a:t>
                      </a:r>
                      <a:r>
                        <a:rPr lang="en-US" sz="2400" b="1" kern="1200" baseline="0" dirty="0">
                          <a:solidFill>
                            <a:schemeClr val="bg1">
                              <a:lumMod val="85000"/>
                            </a:schemeClr>
                          </a:solidFill>
                          <a:latin typeface="+mn-lt"/>
                          <a:ea typeface="+mn-ea"/>
                          <a:cs typeface="+mn-cs"/>
                        </a:rPr>
                        <a:t>Scope </a:t>
                      </a:r>
                      <a:r>
                        <a:rPr lang="en-US" sz="2400" b="1" kern="1200" baseline="0" dirty="0" smtClean="0">
                          <a:solidFill>
                            <a:schemeClr val="bg1">
                              <a:lumMod val="85000"/>
                            </a:schemeClr>
                          </a:solidFill>
                          <a:latin typeface="+mn-lt"/>
                          <a:ea typeface="+mn-ea"/>
                          <a:cs typeface="+mn-cs"/>
                        </a:rPr>
                        <a:t>&amp; </a:t>
                      </a:r>
                      <a:r>
                        <a:rPr lang="en-US" sz="2400" b="1" kern="1200" baseline="0" dirty="0">
                          <a:solidFill>
                            <a:schemeClr val="bg1">
                              <a:lumMod val="85000"/>
                            </a:schemeClr>
                          </a:solidFill>
                          <a:latin typeface="+mn-lt"/>
                          <a:ea typeface="+mn-ea"/>
                          <a:cs typeface="+mn-cs"/>
                        </a:rPr>
                        <a:t>Objectives </a:t>
                      </a:r>
                      <a:endParaRPr lang="el-GR" sz="2400" b="1" kern="120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solidFill>
                          <a:schemeClr val="tx1"/>
                        </a:solidFill>
                      </a:endParaRPr>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0"/>
                  </a:ext>
                </a:extLst>
              </a:tr>
              <a:tr h="61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2</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a:solidFill>
                            <a:schemeClr val="bg1">
                              <a:lumMod val="85000"/>
                            </a:schemeClr>
                          </a:solidFill>
                          <a:latin typeface="+mn-lt"/>
                          <a:ea typeface="+mn-ea"/>
                          <a:cs typeface="+mn-cs"/>
                        </a:rPr>
                        <a:t>Key Findings</a:t>
                      </a:r>
                      <a:endParaRPr lang="el-GR" sz="2400" b="1" dirty="0">
                        <a:solidFill>
                          <a:schemeClr val="bg1">
                            <a:lumMod val="85000"/>
                          </a:schemeClr>
                        </a:solidFill>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4"/>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3</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smtClean="0">
                          <a:solidFill>
                            <a:schemeClr val="bg1">
                              <a:lumMod val="85000"/>
                            </a:schemeClr>
                          </a:solidFill>
                          <a:latin typeface="+mn-lt"/>
                          <a:ea typeface="+mn-ea"/>
                          <a:cs typeface="+mn-cs"/>
                        </a:rPr>
                        <a:t>Prediction </a:t>
                      </a:r>
                      <a:r>
                        <a:rPr lang="en-US" sz="2400" b="1" kern="1200" baseline="0" dirty="0">
                          <a:solidFill>
                            <a:schemeClr val="bg1">
                              <a:lumMod val="85000"/>
                            </a:schemeClr>
                          </a:solidFill>
                          <a:latin typeface="+mn-lt"/>
                          <a:ea typeface="+mn-ea"/>
                          <a:cs typeface="+mn-cs"/>
                        </a:rPr>
                        <a:t>Results</a:t>
                      </a: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3"/>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baseline="0" dirty="0" smtClean="0">
                          <a:solidFill>
                            <a:srgbClr val="002060"/>
                          </a:solidFill>
                          <a:latin typeface="+mn-lt"/>
                          <a:ea typeface="+mn-ea"/>
                          <a:cs typeface="+mn-cs"/>
                        </a:rPr>
                        <a:t>4. Recommendations</a:t>
                      </a:r>
                      <a:endParaRPr lang="en-US" sz="2400" b="1" kern="1200" baseline="0" dirty="0">
                        <a:solidFill>
                          <a:srgbClr val="002060"/>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935747791"/>
                  </a:ext>
                </a:extLst>
              </a:tr>
            </a:tbl>
          </a:graphicData>
        </a:graphic>
      </p:graphicFrame>
    </p:spTree>
    <p:extLst>
      <p:ext uri="{BB962C8B-B14F-4D97-AF65-F5344CB8AC3E}">
        <p14:creationId xmlns:p14="http://schemas.microsoft.com/office/powerpoint/2010/main" val="4266647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Recommendations</a:t>
            </a:r>
            <a:endParaRPr lang="en-US" sz="2500" b="1" spc="-10" dirty="0">
              <a:solidFill>
                <a:srgbClr val="002060"/>
              </a:solidFill>
            </a:endParaRPr>
          </a:p>
        </p:txBody>
      </p:sp>
      <p:sp>
        <p:nvSpPr>
          <p:cNvPr id="10" name="object 24"/>
          <p:cNvSpPr txBox="1"/>
          <p:nvPr/>
        </p:nvSpPr>
        <p:spPr>
          <a:xfrm>
            <a:off x="2254312" y="2286000"/>
            <a:ext cx="7346887" cy="2541721"/>
          </a:xfrm>
          <a:prstGeom prst="rect">
            <a:avLst/>
          </a:prstGeom>
        </p:spPr>
        <p:txBody>
          <a:bodyPr vert="horz" wrap="square" lIns="0" tIns="12700" rIns="0" bIns="0" rtlCol="0">
            <a:spAutoFit/>
          </a:bodyPr>
          <a:lstStyle/>
          <a:p>
            <a:pPr marL="184785" marR="5080" indent="-172720">
              <a:spcBef>
                <a:spcPts val="100"/>
              </a:spcBef>
              <a:buFont typeface="Wingdings" panose="05000000000000000000" pitchFamily="2" charset="2"/>
              <a:buChar char="Ø"/>
              <a:tabLst>
                <a:tab pos="185420" algn="l"/>
              </a:tabLst>
            </a:pPr>
            <a:r>
              <a:rPr lang="en-US" sz="1200" dirty="0" smtClean="0">
                <a:solidFill>
                  <a:schemeClr val="tx1"/>
                </a:solidFill>
                <a:latin typeface="Arial"/>
                <a:cs typeface="Arial"/>
              </a:rPr>
              <a:t>Research and include more features for all ATMs since prediction capacity is limited for now</a:t>
            </a:r>
          </a:p>
          <a:p>
            <a:pPr marL="184785" marR="5080" indent="-172720">
              <a:spcBef>
                <a:spcPts val="100"/>
              </a:spcBef>
              <a:buFont typeface="Wingdings" panose="05000000000000000000" pitchFamily="2" charset="2"/>
              <a:buChar char="Ø"/>
              <a:tabLst>
                <a:tab pos="185420" algn="l"/>
              </a:tabLst>
            </a:pPr>
            <a:endParaRPr lang="en-US" sz="1200" dirty="0" smtClean="0">
              <a:solidFill>
                <a:schemeClr val="tx1"/>
              </a:solidFill>
              <a:latin typeface="Arial"/>
              <a:cs typeface="Arial"/>
            </a:endParaRPr>
          </a:p>
          <a:p>
            <a:pPr marL="12065" marR="5080">
              <a:spcBef>
                <a:spcPts val="100"/>
              </a:spcBef>
              <a:tabLst>
                <a:tab pos="185420" algn="l"/>
              </a:tabLst>
            </a:pPr>
            <a:endParaRPr lang="en-US" sz="1200" dirty="0" smtClean="0">
              <a:solidFill>
                <a:schemeClr val="tx1"/>
              </a:solidFill>
              <a:latin typeface="Arial"/>
              <a:cs typeface="Arial"/>
            </a:endParaRPr>
          </a:p>
          <a:p>
            <a:pPr marL="184785" marR="5080" indent="-172720">
              <a:spcBef>
                <a:spcPts val="100"/>
              </a:spcBef>
              <a:buFont typeface="Wingdings" panose="05000000000000000000" pitchFamily="2" charset="2"/>
              <a:buChar char="Ø"/>
              <a:tabLst>
                <a:tab pos="185420" algn="l"/>
              </a:tabLst>
            </a:pPr>
            <a:endParaRPr lang="en-US" sz="1200" dirty="0" smtClean="0">
              <a:solidFill>
                <a:schemeClr val="tx1"/>
              </a:solidFill>
              <a:latin typeface="Arial"/>
              <a:cs typeface="Arial"/>
            </a:endParaRPr>
          </a:p>
          <a:p>
            <a:pPr marL="184785" marR="5080" indent="-172720">
              <a:spcBef>
                <a:spcPts val="100"/>
              </a:spcBef>
              <a:buFont typeface="Wingdings" panose="05000000000000000000" pitchFamily="2" charset="2"/>
              <a:buChar char="Ø"/>
              <a:tabLst>
                <a:tab pos="185420" algn="l"/>
              </a:tabLst>
            </a:pPr>
            <a:endParaRPr lang="en-US" sz="1200" dirty="0" smtClean="0">
              <a:solidFill>
                <a:schemeClr val="tx1"/>
              </a:solidFill>
              <a:latin typeface="Arial"/>
              <a:cs typeface="Arial"/>
            </a:endParaRPr>
          </a:p>
          <a:p>
            <a:pPr marL="184785" marR="5080" indent="-172720">
              <a:spcBef>
                <a:spcPts val="100"/>
              </a:spcBef>
              <a:buFont typeface="Wingdings" panose="05000000000000000000" pitchFamily="2" charset="2"/>
              <a:buChar char="Ø"/>
              <a:tabLst>
                <a:tab pos="185420" algn="l"/>
              </a:tabLst>
            </a:pPr>
            <a:endParaRPr lang="en-US" sz="1200" dirty="0" smtClean="0">
              <a:solidFill>
                <a:schemeClr val="tx1"/>
              </a:solidFill>
              <a:latin typeface="Arial"/>
              <a:cs typeface="Arial"/>
            </a:endParaRPr>
          </a:p>
          <a:p>
            <a:pPr marL="12065" marR="5080">
              <a:spcBef>
                <a:spcPts val="100"/>
              </a:spcBef>
              <a:tabLst>
                <a:tab pos="185420" algn="l"/>
              </a:tabLst>
            </a:pPr>
            <a:endParaRPr lang="en-US" sz="1200" dirty="0">
              <a:solidFill>
                <a:schemeClr val="tx1"/>
              </a:solidFill>
              <a:latin typeface="Arial"/>
              <a:cs typeface="Arial"/>
            </a:endParaRPr>
          </a:p>
          <a:p>
            <a:pPr marL="12065" marR="5080">
              <a:spcBef>
                <a:spcPts val="100"/>
              </a:spcBef>
              <a:tabLst>
                <a:tab pos="185420" algn="l"/>
              </a:tabLst>
            </a:pPr>
            <a:endParaRPr lang="en-US" sz="1200" dirty="0">
              <a:solidFill>
                <a:schemeClr val="tx1"/>
              </a:solidFill>
              <a:latin typeface="Arial"/>
              <a:cs typeface="Arial"/>
            </a:endParaRPr>
          </a:p>
          <a:p>
            <a:pPr marL="184785" marR="5080" indent="-172720">
              <a:spcBef>
                <a:spcPts val="100"/>
              </a:spcBef>
              <a:buFont typeface="Wingdings" panose="05000000000000000000" pitchFamily="2" charset="2"/>
              <a:buChar char="Ø"/>
              <a:tabLst>
                <a:tab pos="185420" algn="l"/>
              </a:tabLst>
            </a:pPr>
            <a:r>
              <a:rPr lang="en-US" sz="1200" dirty="0" smtClean="0">
                <a:solidFill>
                  <a:schemeClr val="tx1"/>
                </a:solidFill>
                <a:latin typeface="Arial"/>
                <a:cs typeface="Arial"/>
              </a:rPr>
              <a:t>When more ATMs are deployed in the new country instead of a model for each, they could be clustered together first and instead build a prediction model for each cluster.</a:t>
            </a:r>
          </a:p>
          <a:p>
            <a:pPr marL="184785" marR="5080" indent="-172720">
              <a:spcBef>
                <a:spcPts val="100"/>
              </a:spcBef>
              <a:buFont typeface="Wingdings" panose="05000000000000000000" pitchFamily="2" charset="2"/>
              <a:buChar char="Ø"/>
              <a:tabLst>
                <a:tab pos="185420" algn="l"/>
              </a:tabLst>
            </a:pPr>
            <a:endParaRPr lang="en-US" sz="1200" dirty="0">
              <a:solidFill>
                <a:schemeClr val="tx1"/>
              </a:solidFill>
              <a:latin typeface="Arial"/>
              <a:cs typeface="Arial"/>
            </a:endParaRPr>
          </a:p>
          <a:p>
            <a:pPr marL="184785" marR="5080" indent="-172720">
              <a:spcBef>
                <a:spcPts val="100"/>
              </a:spcBef>
              <a:buFont typeface="Wingdings" panose="05000000000000000000" pitchFamily="2" charset="2"/>
              <a:buChar char="Ø"/>
              <a:tabLst>
                <a:tab pos="185420" algn="l"/>
              </a:tabLst>
            </a:pPr>
            <a:r>
              <a:rPr lang="en-US" sz="1200" dirty="0" smtClean="0">
                <a:solidFill>
                  <a:schemeClr val="tx1"/>
                </a:solidFill>
                <a:latin typeface="Arial"/>
                <a:cs typeface="Arial"/>
              </a:rPr>
              <a:t>For ATM 4, it is suggested to continue with current processes or use the average cash out value until further enhancements take place.</a:t>
            </a:r>
          </a:p>
        </p:txBody>
      </p:sp>
      <p:sp>
        <p:nvSpPr>
          <p:cNvPr id="2" name="Rectangle 1"/>
          <p:cNvSpPr/>
          <p:nvPr/>
        </p:nvSpPr>
        <p:spPr>
          <a:xfrm>
            <a:off x="2514599" y="2452076"/>
            <a:ext cx="7543801" cy="1264449"/>
          </a:xfrm>
          <a:prstGeom prst="rect">
            <a:avLst/>
          </a:prstGeom>
        </p:spPr>
        <p:txBody>
          <a:bodyPr wrap="square">
            <a:spAutoFit/>
          </a:bodyPr>
          <a:lstStyle/>
          <a:p>
            <a:pPr marL="12065" marR="5080" lvl="1">
              <a:spcBef>
                <a:spcPts val="100"/>
              </a:spcBef>
              <a:tabLst>
                <a:tab pos="185420" algn="l"/>
              </a:tabLst>
            </a:pPr>
            <a:r>
              <a:rPr lang="en-US" sz="1200" b="1" u="sng" dirty="0" smtClean="0">
                <a:solidFill>
                  <a:srgbClr val="002060"/>
                </a:solidFill>
                <a:latin typeface="Arial"/>
                <a:cs typeface="Arial"/>
              </a:rPr>
              <a:t>Indicative features:</a:t>
            </a:r>
          </a:p>
          <a:p>
            <a:pPr marL="184785" marR="5080" lvl="1" indent="-172720">
              <a:spcBef>
                <a:spcPts val="100"/>
              </a:spcBef>
              <a:buFont typeface="Courier New" panose="02070309020205020404" pitchFamily="49" charset="0"/>
              <a:buChar char="o"/>
              <a:tabLst>
                <a:tab pos="185420" algn="l"/>
              </a:tabLst>
            </a:pPr>
            <a:r>
              <a:rPr lang="en-US" sz="1200" dirty="0" smtClean="0">
                <a:solidFill>
                  <a:schemeClr val="tx1"/>
                </a:solidFill>
                <a:latin typeface="Arial"/>
                <a:cs typeface="Arial"/>
              </a:rPr>
              <a:t>Number of transactions</a:t>
            </a:r>
          </a:p>
          <a:p>
            <a:pPr marL="184785" marR="5080" lvl="1" indent="-172720">
              <a:spcBef>
                <a:spcPts val="100"/>
              </a:spcBef>
              <a:buFont typeface="Courier New" panose="02070309020205020404" pitchFamily="49" charset="0"/>
              <a:buChar char="o"/>
              <a:tabLst>
                <a:tab pos="185420" algn="l"/>
              </a:tabLst>
            </a:pPr>
            <a:r>
              <a:rPr lang="en-US" sz="1200" dirty="0" smtClean="0">
                <a:solidFill>
                  <a:schemeClr val="tx1"/>
                </a:solidFill>
                <a:latin typeface="Arial"/>
                <a:cs typeface="Arial"/>
              </a:rPr>
              <a:t>ATM location type (business/public building)</a:t>
            </a:r>
          </a:p>
          <a:p>
            <a:pPr marL="184785" marR="5080" lvl="1" indent="-172720">
              <a:spcBef>
                <a:spcPts val="100"/>
              </a:spcBef>
              <a:buFont typeface="Courier New" panose="02070309020205020404" pitchFamily="49" charset="0"/>
              <a:buChar char="o"/>
              <a:tabLst>
                <a:tab pos="185420" algn="l"/>
              </a:tabLst>
            </a:pPr>
            <a:r>
              <a:rPr lang="en-US" sz="1200" dirty="0" smtClean="0">
                <a:solidFill>
                  <a:schemeClr val="tx1"/>
                </a:solidFill>
                <a:latin typeface="Arial"/>
                <a:cs typeface="Arial"/>
              </a:rPr>
              <a:t>Affluent area (Yes/No)</a:t>
            </a:r>
          </a:p>
          <a:p>
            <a:pPr marL="184785" marR="5080" lvl="1" indent="-172720">
              <a:spcBef>
                <a:spcPts val="100"/>
              </a:spcBef>
              <a:buFont typeface="Courier New" panose="02070309020205020404" pitchFamily="49" charset="0"/>
              <a:buChar char="o"/>
              <a:tabLst>
                <a:tab pos="185420" algn="l"/>
              </a:tabLst>
            </a:pPr>
            <a:r>
              <a:rPr lang="en-US" sz="1200" dirty="0" smtClean="0">
                <a:solidFill>
                  <a:schemeClr val="tx1"/>
                </a:solidFill>
                <a:latin typeface="Arial"/>
                <a:cs typeface="Arial"/>
              </a:rPr>
              <a:t>Area and further location demographics (student area </a:t>
            </a:r>
            <a:r>
              <a:rPr lang="en-US" sz="1200" dirty="0" err="1" smtClean="0">
                <a:solidFill>
                  <a:schemeClr val="tx1"/>
                </a:solidFill>
                <a:latin typeface="Arial"/>
                <a:cs typeface="Arial"/>
              </a:rPr>
              <a:t>etc</a:t>
            </a:r>
            <a:r>
              <a:rPr lang="en-US" sz="1200" dirty="0" smtClean="0">
                <a:solidFill>
                  <a:schemeClr val="tx1"/>
                </a:solidFill>
                <a:latin typeface="Arial"/>
                <a:cs typeface="Arial"/>
              </a:rPr>
              <a:t>)</a:t>
            </a:r>
          </a:p>
          <a:p>
            <a:pPr marL="184785" marR="5080" lvl="1" indent="-172720">
              <a:spcBef>
                <a:spcPts val="100"/>
              </a:spcBef>
              <a:buFont typeface="Courier New" panose="02070309020205020404" pitchFamily="49" charset="0"/>
              <a:buChar char="o"/>
              <a:tabLst>
                <a:tab pos="185420" algn="l"/>
              </a:tabLst>
            </a:pPr>
            <a:r>
              <a:rPr lang="en-US" sz="1200" dirty="0" smtClean="0">
                <a:solidFill>
                  <a:schemeClr val="tx1"/>
                </a:solidFill>
                <a:latin typeface="Arial"/>
                <a:cs typeface="Arial"/>
              </a:rPr>
              <a:t>Competitor distance of ATMs</a:t>
            </a:r>
          </a:p>
        </p:txBody>
      </p:sp>
    </p:spTree>
    <p:extLst>
      <p:ext uri="{BB962C8B-B14F-4D97-AF65-F5344CB8AC3E}">
        <p14:creationId xmlns:p14="http://schemas.microsoft.com/office/powerpoint/2010/main" val="4250662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5" name="object 16"/>
          <p:cNvSpPr txBox="1"/>
          <p:nvPr/>
        </p:nvSpPr>
        <p:spPr>
          <a:xfrm>
            <a:off x="914400" y="2057400"/>
            <a:ext cx="4953000" cy="2687915"/>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Arial" panose="020B0604020202020204" pitchFamily="34" charset="0"/>
              <a:buChar char="•"/>
              <a:tabLst>
                <a:tab pos="248920" algn="l"/>
              </a:tabLst>
            </a:pPr>
            <a:endParaRPr lang="en-US" sz="1200" dirty="0">
              <a:latin typeface="Arial"/>
              <a:cs typeface="Arial"/>
            </a:endParaRPr>
          </a:p>
          <a:p>
            <a:pPr marL="75565" marR="535305" lvl="4">
              <a:spcBef>
                <a:spcPts val="100"/>
              </a:spcBef>
              <a:buClr>
                <a:srgbClr val="11366B"/>
              </a:buClr>
              <a:tabLst>
                <a:tab pos="248920" algn="l"/>
              </a:tabLst>
            </a:pPr>
            <a:r>
              <a:rPr lang="en-US" sz="1200" b="1" u="sng" dirty="0" smtClean="0">
                <a:solidFill>
                  <a:srgbClr val="002060"/>
                </a:solidFill>
                <a:latin typeface="Arial"/>
                <a:cs typeface="Arial"/>
              </a:rPr>
              <a:t>Problem Definition</a:t>
            </a: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Loading excess cash in ATMs, rather than only loading in what the demand roughly is, increases operational and opportunity costs.</a:t>
            </a:r>
          </a:p>
          <a:p>
            <a:pPr marL="247015" marR="535305" lvl="4" indent="-171450">
              <a:spcBef>
                <a:spcPts val="100"/>
              </a:spcBef>
              <a:buClr>
                <a:srgbClr val="11366B"/>
              </a:buClr>
              <a:buFont typeface="Wingdings" panose="05000000000000000000" pitchFamily="2" charset="2"/>
              <a:buChar char="§"/>
              <a:tabLst>
                <a:tab pos="248920" algn="l"/>
              </a:tabLst>
            </a:pPr>
            <a:endParaRPr lang="en-US" sz="1200" dirty="0" smtClean="0">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Conversely, if there is not enough cash loaded into ATMs, there will be “out of cash” transactions, resulting in the bank’s reputation being damaged, as well as lowered income and customer satisfaction.</a:t>
            </a:r>
          </a:p>
          <a:p>
            <a:pPr marL="247015" marR="535305" lvl="4" indent="-171450">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75565" marR="535305" lvl="4">
              <a:spcBef>
                <a:spcPts val="100"/>
              </a:spcBef>
              <a:buClr>
                <a:srgbClr val="11366B"/>
              </a:buClr>
              <a:tabLst>
                <a:tab pos="248920" algn="l"/>
              </a:tabLst>
            </a:pPr>
            <a:r>
              <a:rPr lang="en-US" sz="1200" b="1" u="sng" dirty="0" smtClean="0">
                <a:solidFill>
                  <a:srgbClr val="002060"/>
                </a:solidFill>
                <a:latin typeface="Arial"/>
                <a:cs typeface="Arial"/>
              </a:rPr>
              <a:t>Solution</a:t>
            </a: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Build a process capable of identifying patterns in customer past behavior in order to estimate future demand</a:t>
            </a: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Scope &amp; Objectives</a:t>
            </a:r>
            <a:endParaRPr lang="en-US" sz="2500" b="1" spc="-10" dirty="0">
              <a:solidFill>
                <a:srgbClr val="002060"/>
              </a:solidFill>
            </a:endParaRPr>
          </a:p>
        </p:txBody>
      </p:sp>
      <p:sp>
        <p:nvSpPr>
          <p:cNvPr id="69" name="object 16"/>
          <p:cNvSpPr txBox="1"/>
          <p:nvPr/>
        </p:nvSpPr>
        <p:spPr>
          <a:xfrm>
            <a:off x="6477000" y="2057400"/>
            <a:ext cx="4953000" cy="1356782"/>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Four new ATMs have been installed in the new region</a:t>
            </a:r>
            <a:endParaRPr lang="en-US" sz="1200" dirty="0">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The data in hand are in essence time series, data with an everyday snapshot</a:t>
            </a:r>
          </a:p>
          <a:p>
            <a:pPr marL="75565" marR="535305" lvl="4">
              <a:spcBef>
                <a:spcPts val="100"/>
              </a:spcBef>
              <a:buClr>
                <a:srgbClr val="11366B"/>
              </a:buClr>
              <a:tabLst>
                <a:tab pos="248920" algn="l"/>
              </a:tabLst>
            </a:pPr>
            <a:endParaRPr lang="en-US" sz="1200" dirty="0">
              <a:latin typeface="Arial"/>
              <a:cs typeface="Arial"/>
            </a:endParaRPr>
          </a:p>
          <a:p>
            <a:pPr marL="75565" marR="535305" lvl="4">
              <a:spcBef>
                <a:spcPts val="100"/>
              </a:spcBef>
              <a:buClr>
                <a:srgbClr val="11366B"/>
              </a:buClr>
              <a:tabLst>
                <a:tab pos="248920" algn="l"/>
              </a:tabLst>
            </a:pPr>
            <a:r>
              <a:rPr lang="en-US" sz="1200" dirty="0" smtClean="0">
                <a:latin typeface="Arial"/>
                <a:cs typeface="Arial"/>
              </a:rPr>
              <a:t>From now on and until the end of this presentation the below are defined as follows:</a:t>
            </a:r>
          </a:p>
        </p:txBody>
      </p:sp>
      <p:cxnSp>
        <p:nvCxnSpPr>
          <p:cNvPr id="21" name="Straight Connector 20"/>
          <p:cNvCxnSpPr/>
          <p:nvPr/>
        </p:nvCxnSpPr>
        <p:spPr>
          <a:xfrm>
            <a:off x="5867400" y="2057400"/>
            <a:ext cx="0" cy="2919186"/>
          </a:xfrm>
          <a:prstGeom prst="line">
            <a:avLst/>
          </a:prstGeom>
          <a:ln>
            <a:solidFill>
              <a:srgbClr val="002060"/>
            </a:solidFill>
          </a:ln>
        </p:spPr>
        <p:style>
          <a:lnRef idx="2">
            <a:schemeClr val="dk1"/>
          </a:lnRef>
          <a:fillRef idx="0">
            <a:schemeClr val="dk1"/>
          </a:fillRef>
          <a:effectRef idx="1">
            <a:schemeClr val="dk1"/>
          </a:effectRef>
          <a:fontRef idx="minor">
            <a:schemeClr val="tx1"/>
          </a:fontRef>
        </p:style>
      </p:cxnSp>
      <p:sp>
        <p:nvSpPr>
          <p:cNvPr id="71" name="Rectangle 70"/>
          <p:cNvSpPr/>
          <p:nvPr/>
        </p:nvSpPr>
        <p:spPr>
          <a:xfrm>
            <a:off x="6629400" y="3461708"/>
            <a:ext cx="5181600" cy="1449115"/>
          </a:xfrm>
          <a:prstGeom prst="rect">
            <a:avLst/>
          </a:prstGeom>
        </p:spPr>
        <p:txBody>
          <a:bodyPr wrap="square">
            <a:spAutoFit/>
          </a:bodyPr>
          <a:lstStyle/>
          <a:p>
            <a:pPr marL="247015" marR="535305" lvl="4" indent="-171450">
              <a:spcBef>
                <a:spcPts val="100"/>
              </a:spcBef>
              <a:buClr>
                <a:srgbClr val="11366B"/>
              </a:buClr>
              <a:buFont typeface="Wingdings" panose="05000000000000000000" pitchFamily="2" charset="2"/>
              <a:buChar char="§"/>
              <a:tabLst>
                <a:tab pos="248920" algn="l"/>
              </a:tabLst>
            </a:pPr>
            <a:r>
              <a:rPr lang="en-US" sz="1200" b="1" dirty="0" smtClean="0">
                <a:solidFill>
                  <a:srgbClr val="002060"/>
                </a:solidFill>
                <a:latin typeface="Arial"/>
                <a:cs typeface="Arial"/>
              </a:rPr>
              <a:t>BN_20</a:t>
            </a:r>
            <a:r>
              <a:rPr lang="en-US" sz="1200" dirty="0" smtClean="0">
                <a:latin typeface="Arial"/>
                <a:cs typeface="Arial"/>
              </a:rPr>
              <a:t>: remaining amount in bill notes of 20 euros</a:t>
            </a:r>
            <a:r>
              <a:rPr lang="en-US" sz="1200" b="1" dirty="0" smtClean="0">
                <a:latin typeface="Arial"/>
                <a:cs typeface="Arial"/>
              </a:rPr>
              <a:t>.</a:t>
            </a:r>
          </a:p>
          <a:p>
            <a:pPr marL="247015" marR="535305" lvl="4" indent="-171450">
              <a:spcBef>
                <a:spcPts val="100"/>
              </a:spcBef>
              <a:buClr>
                <a:srgbClr val="11366B"/>
              </a:buClr>
              <a:buFont typeface="Wingdings" panose="05000000000000000000" pitchFamily="2" charset="2"/>
              <a:buChar char="§"/>
              <a:tabLst>
                <a:tab pos="248920" algn="l"/>
              </a:tabLst>
            </a:pPr>
            <a:r>
              <a:rPr lang="en-US" sz="1200" b="1" dirty="0" smtClean="0">
                <a:solidFill>
                  <a:srgbClr val="002060"/>
                </a:solidFill>
                <a:latin typeface="Arial"/>
                <a:cs typeface="Arial"/>
              </a:rPr>
              <a:t>BN_50</a:t>
            </a:r>
            <a:r>
              <a:rPr lang="en-US" sz="1200" dirty="0" smtClean="0">
                <a:latin typeface="Arial"/>
                <a:cs typeface="Arial"/>
              </a:rPr>
              <a:t>: remaining amount in bill notes of 50 euros </a:t>
            </a:r>
          </a:p>
          <a:p>
            <a:pPr marL="247015" marR="535305" lvl="4" indent="-171450">
              <a:spcBef>
                <a:spcPts val="100"/>
              </a:spcBef>
              <a:buClr>
                <a:srgbClr val="11366B"/>
              </a:buClr>
              <a:buFont typeface="Wingdings" panose="05000000000000000000" pitchFamily="2" charset="2"/>
              <a:buChar char="§"/>
              <a:tabLst>
                <a:tab pos="248920" algn="l"/>
              </a:tabLst>
            </a:pPr>
            <a:r>
              <a:rPr lang="en-US" sz="1200" b="1" dirty="0" smtClean="0">
                <a:solidFill>
                  <a:srgbClr val="002060"/>
                </a:solidFill>
                <a:latin typeface="Arial"/>
                <a:cs typeface="Arial"/>
              </a:rPr>
              <a:t>Cash Out</a:t>
            </a:r>
            <a:r>
              <a:rPr lang="en-US" sz="1200" dirty="0" smtClean="0">
                <a:latin typeface="Arial"/>
                <a:cs typeface="Arial"/>
              </a:rPr>
              <a:t>: displays the cumulative total of the amount withdrawn</a:t>
            </a:r>
          </a:p>
          <a:p>
            <a:pPr marL="247015" marR="535305" lvl="4" indent="-171450">
              <a:spcBef>
                <a:spcPts val="100"/>
              </a:spcBef>
              <a:buClr>
                <a:srgbClr val="11366B"/>
              </a:buClr>
              <a:buFont typeface="Wingdings" panose="05000000000000000000" pitchFamily="2" charset="2"/>
              <a:buChar char="§"/>
              <a:tabLst>
                <a:tab pos="248920" algn="l"/>
              </a:tabLst>
            </a:pPr>
            <a:r>
              <a:rPr lang="en-US" sz="1200" b="1" dirty="0" smtClean="0">
                <a:solidFill>
                  <a:srgbClr val="002060"/>
                </a:solidFill>
                <a:latin typeface="Arial"/>
                <a:cs typeface="Arial"/>
              </a:rPr>
              <a:t>Remaining Amount</a:t>
            </a:r>
            <a:r>
              <a:rPr lang="en-US" sz="1200" dirty="0" smtClean="0">
                <a:latin typeface="Arial"/>
                <a:cs typeface="Arial"/>
              </a:rPr>
              <a:t>: amount available for cash-out. </a:t>
            </a:r>
          </a:p>
          <a:p>
            <a:pPr marL="247015" marR="535305" lvl="4" indent="-171450">
              <a:spcBef>
                <a:spcPts val="100"/>
              </a:spcBef>
              <a:buClr>
                <a:srgbClr val="11366B"/>
              </a:buClr>
              <a:buFont typeface="Wingdings" panose="05000000000000000000" pitchFamily="2" charset="2"/>
              <a:buChar char="§"/>
              <a:tabLst>
                <a:tab pos="248920" algn="l"/>
              </a:tabLst>
            </a:pPr>
            <a:r>
              <a:rPr lang="en-US" sz="1200" b="1" dirty="0" smtClean="0">
                <a:solidFill>
                  <a:srgbClr val="002060"/>
                </a:solidFill>
                <a:latin typeface="Arial"/>
                <a:cs typeface="Arial"/>
              </a:rPr>
              <a:t>Status</a:t>
            </a:r>
            <a:r>
              <a:rPr lang="en-US" sz="1200" dirty="0" smtClean="0">
                <a:latin typeface="Arial"/>
                <a:cs typeface="Arial"/>
              </a:rPr>
              <a:t>: ATM service status (up/down). </a:t>
            </a:r>
          </a:p>
          <a:p>
            <a:pPr marL="247015" marR="535305" lvl="4" indent="-171450">
              <a:spcBef>
                <a:spcPts val="100"/>
              </a:spcBef>
              <a:buClr>
                <a:srgbClr val="11366B"/>
              </a:buClr>
              <a:buFont typeface="Wingdings" panose="05000000000000000000" pitchFamily="2" charset="2"/>
              <a:buChar char="§"/>
              <a:tabLst>
                <a:tab pos="248920" algn="l"/>
              </a:tabLst>
            </a:pPr>
            <a:r>
              <a:rPr lang="en-US" sz="1200" b="1" dirty="0" err="1" smtClean="0">
                <a:solidFill>
                  <a:srgbClr val="002060"/>
                </a:solidFill>
                <a:latin typeface="Arial"/>
                <a:cs typeface="Arial"/>
              </a:rPr>
              <a:t>Datetime</a:t>
            </a:r>
            <a:r>
              <a:rPr lang="en-US" sz="1200" dirty="0" smtClean="0">
                <a:latin typeface="Arial"/>
                <a:cs typeface="Arial"/>
              </a:rPr>
              <a:t>: date and time values were recorded.</a:t>
            </a:r>
          </a:p>
        </p:txBody>
      </p:sp>
    </p:spTree>
    <p:extLst>
      <p:ext uri="{BB962C8B-B14F-4D97-AF65-F5344CB8AC3E}">
        <p14:creationId xmlns:p14="http://schemas.microsoft.com/office/powerpoint/2010/main" val="2244095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172835" cy="6858254"/>
            <a:chOff x="0" y="0"/>
            <a:chExt cx="6172835" cy="6858254"/>
          </a:xfrm>
        </p:grpSpPr>
        <p:sp>
          <p:nvSpPr>
            <p:cNvPr id="4" name="object 4"/>
            <p:cNvSpPr/>
            <p:nvPr/>
          </p:nvSpPr>
          <p:spPr>
            <a:xfrm>
              <a:off x="0" y="0"/>
              <a:ext cx="6172835" cy="6858000"/>
            </a:xfrm>
            <a:custGeom>
              <a:avLst/>
              <a:gdLst/>
              <a:ahLst/>
              <a:cxnLst/>
              <a:rect l="l" t="t" r="r" b="b"/>
              <a:pathLst>
                <a:path w="6172835" h="6858000">
                  <a:moveTo>
                    <a:pt x="6172303" y="0"/>
                  </a:moveTo>
                  <a:lnTo>
                    <a:pt x="0" y="0"/>
                  </a:lnTo>
                  <a:lnTo>
                    <a:pt x="0" y="6857996"/>
                  </a:lnTo>
                  <a:lnTo>
                    <a:pt x="2821179" y="6857996"/>
                  </a:lnTo>
                  <a:lnTo>
                    <a:pt x="6172303" y="0"/>
                  </a:lnTo>
                  <a:close/>
                </a:path>
              </a:pathLst>
            </a:custGeom>
            <a:solidFill>
              <a:srgbClr val="11366B"/>
            </a:solidFill>
          </p:spPr>
          <p:txBody>
            <a:bodyPr wrap="square" lIns="0" tIns="0" rIns="0" bIns="0" rtlCol="0"/>
            <a:lstStyle/>
            <a:p>
              <a:endParaRPr/>
            </a:p>
          </p:txBody>
        </p:sp>
        <p:sp>
          <p:nvSpPr>
            <p:cNvPr id="5" name="object 5"/>
            <p:cNvSpPr/>
            <p:nvPr/>
          </p:nvSpPr>
          <p:spPr>
            <a:xfrm>
              <a:off x="4449317" y="0"/>
              <a:ext cx="1666239" cy="3352800"/>
            </a:xfrm>
            <a:custGeom>
              <a:avLst/>
              <a:gdLst/>
              <a:ahLst/>
              <a:cxnLst/>
              <a:rect l="l" t="t" r="r" b="b"/>
              <a:pathLst>
                <a:path w="1666239" h="3352800">
                  <a:moveTo>
                    <a:pt x="1666138" y="0"/>
                  </a:moveTo>
                  <a:lnTo>
                    <a:pt x="0" y="3352800"/>
                  </a:lnTo>
                </a:path>
              </a:pathLst>
            </a:custGeom>
            <a:ln w="28956">
              <a:solidFill>
                <a:srgbClr val="1D9FDA"/>
              </a:solidFill>
            </a:ln>
          </p:spPr>
          <p:txBody>
            <a:bodyPr wrap="square" lIns="0" tIns="0" rIns="0" bIns="0" rtlCol="0"/>
            <a:lstStyle/>
            <a:p>
              <a:endParaRPr/>
            </a:p>
          </p:txBody>
        </p:sp>
        <p:sp>
          <p:nvSpPr>
            <p:cNvPr id="6" name="object 6"/>
            <p:cNvSpPr/>
            <p:nvPr/>
          </p:nvSpPr>
          <p:spPr>
            <a:xfrm>
              <a:off x="2867040" y="3480054"/>
              <a:ext cx="1660525" cy="3378200"/>
            </a:xfrm>
            <a:custGeom>
              <a:avLst/>
              <a:gdLst/>
              <a:ahLst/>
              <a:cxnLst/>
              <a:rect l="l" t="t" r="r" b="b"/>
              <a:pathLst>
                <a:path w="1660525" h="3378200">
                  <a:moveTo>
                    <a:pt x="1660001" y="0"/>
                  </a:moveTo>
                  <a:lnTo>
                    <a:pt x="0" y="3377942"/>
                  </a:lnTo>
                </a:path>
              </a:pathLst>
            </a:custGeom>
            <a:ln w="28956">
              <a:solidFill>
                <a:srgbClr val="FFFFFF"/>
              </a:solidFill>
            </a:ln>
          </p:spPr>
          <p:txBody>
            <a:bodyPr wrap="square" lIns="0" tIns="0" rIns="0" bIns="0" rtlCol="0"/>
            <a:lstStyle/>
            <a:p>
              <a:endParaRPr/>
            </a:p>
          </p:txBody>
        </p:sp>
        <p:sp>
          <p:nvSpPr>
            <p:cNvPr id="7" name="object 7"/>
            <p:cNvSpPr/>
            <p:nvPr/>
          </p:nvSpPr>
          <p:spPr>
            <a:xfrm>
              <a:off x="198881" y="3166110"/>
              <a:ext cx="866140" cy="0"/>
            </a:xfrm>
            <a:custGeom>
              <a:avLst/>
              <a:gdLst/>
              <a:ahLst/>
              <a:cxnLst/>
              <a:rect l="l" t="t" r="r" b="b"/>
              <a:pathLst>
                <a:path w="866140">
                  <a:moveTo>
                    <a:pt x="865632" y="0"/>
                  </a:moveTo>
                  <a:lnTo>
                    <a:pt x="0" y="0"/>
                  </a:lnTo>
                </a:path>
              </a:pathLst>
            </a:custGeom>
            <a:ln w="381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185420" y="2617165"/>
            <a:ext cx="3700780" cy="504625"/>
          </a:xfrm>
          <a:prstGeom prst="rect">
            <a:avLst/>
          </a:prstGeom>
        </p:spPr>
        <p:txBody>
          <a:bodyPr vert="horz" wrap="square" lIns="0" tIns="12065" rIns="0" bIns="0" rtlCol="0">
            <a:spAutoFit/>
          </a:bodyPr>
          <a:lstStyle/>
          <a:p>
            <a:pPr marL="12700">
              <a:lnSpc>
                <a:spcPct val="100000"/>
              </a:lnSpc>
              <a:spcBef>
                <a:spcPts val="95"/>
              </a:spcBef>
            </a:pPr>
            <a:r>
              <a:rPr lang="en-US" sz="3200" dirty="0" smtClean="0">
                <a:solidFill>
                  <a:srgbClr val="FFFFFF"/>
                </a:solidFill>
              </a:rPr>
              <a:t>Demand Forecast</a:t>
            </a:r>
            <a:endParaRPr sz="3200" dirty="0"/>
          </a:p>
        </p:txBody>
      </p:sp>
      <p:graphicFrame>
        <p:nvGraphicFramePr>
          <p:cNvPr id="11" name="Table Placeholder 14">
            <a:extLst>
              <a:ext uri="{FF2B5EF4-FFF2-40B4-BE49-F238E27FC236}">
                <a16:creationId xmlns:a16="http://schemas.microsoft.com/office/drawing/2014/main" id="{40B554EE-8F86-15D3-421B-0C59395A1DF8}"/>
              </a:ext>
            </a:extLst>
          </p:cNvPr>
          <p:cNvGraphicFramePr>
            <a:graphicFrameLocks/>
          </p:cNvGraphicFramePr>
          <p:nvPr>
            <p:extLst>
              <p:ext uri="{D42A27DB-BD31-4B8C-83A1-F6EECF244321}">
                <p14:modId xmlns:p14="http://schemas.microsoft.com/office/powerpoint/2010/main" val="3945241177"/>
              </p:ext>
            </p:extLst>
          </p:nvPr>
        </p:nvGraphicFramePr>
        <p:xfrm>
          <a:off x="6172835" y="1884100"/>
          <a:ext cx="4651488" cy="2471840"/>
        </p:xfrm>
        <a:graphic>
          <a:graphicData uri="http://schemas.openxmlformats.org/drawingml/2006/table">
            <a:tbl>
              <a:tblPr firstRow="1" bandRow="1">
                <a:tableStyleId>{2D5ABB26-0587-4C30-8999-92F81FD0307C}</a:tableStyleId>
              </a:tblPr>
              <a:tblGrid>
                <a:gridCol w="4117400">
                  <a:extLst>
                    <a:ext uri="{9D8B030D-6E8A-4147-A177-3AD203B41FA5}">
                      <a16:colId xmlns:a16="http://schemas.microsoft.com/office/drawing/2014/main" val="20000"/>
                    </a:ext>
                  </a:extLst>
                </a:gridCol>
                <a:gridCol w="534088">
                  <a:extLst>
                    <a:ext uri="{9D8B030D-6E8A-4147-A177-3AD203B41FA5}">
                      <a16:colId xmlns:a16="http://schemas.microsoft.com/office/drawing/2014/main" val="20001"/>
                    </a:ext>
                  </a:extLst>
                </a:gridCol>
              </a:tblGrid>
              <a:tr h="617960">
                <a:tc>
                  <a:txBody>
                    <a:bodyPr/>
                    <a:lstStyle/>
                    <a:p>
                      <a:r>
                        <a:rPr lang="en-US" sz="2400" b="1" kern="1200" dirty="0">
                          <a:solidFill>
                            <a:schemeClr val="bg1">
                              <a:lumMod val="85000"/>
                            </a:schemeClr>
                          </a:solidFill>
                          <a:latin typeface="+mn-lt"/>
                          <a:ea typeface="+mn-ea"/>
                          <a:cs typeface="+mn-cs"/>
                        </a:rPr>
                        <a:t>1. </a:t>
                      </a:r>
                      <a:r>
                        <a:rPr lang="en-US" sz="2400" b="1" kern="1200" baseline="0" dirty="0">
                          <a:solidFill>
                            <a:schemeClr val="bg1">
                              <a:lumMod val="85000"/>
                            </a:schemeClr>
                          </a:solidFill>
                          <a:latin typeface="+mn-lt"/>
                          <a:ea typeface="+mn-ea"/>
                          <a:cs typeface="+mn-cs"/>
                        </a:rPr>
                        <a:t>Scope </a:t>
                      </a:r>
                      <a:r>
                        <a:rPr lang="en-US" sz="2400" b="1" kern="1200" baseline="0" dirty="0" smtClean="0">
                          <a:solidFill>
                            <a:schemeClr val="bg1">
                              <a:lumMod val="85000"/>
                            </a:schemeClr>
                          </a:solidFill>
                          <a:latin typeface="+mn-lt"/>
                          <a:ea typeface="+mn-ea"/>
                          <a:cs typeface="+mn-cs"/>
                        </a:rPr>
                        <a:t>&amp; </a:t>
                      </a:r>
                      <a:r>
                        <a:rPr lang="en-US" sz="2400" b="1" kern="1200" baseline="0" dirty="0">
                          <a:solidFill>
                            <a:schemeClr val="bg1">
                              <a:lumMod val="85000"/>
                            </a:schemeClr>
                          </a:solidFill>
                          <a:latin typeface="+mn-lt"/>
                          <a:ea typeface="+mn-ea"/>
                          <a:cs typeface="+mn-cs"/>
                        </a:rPr>
                        <a:t>Objectives </a:t>
                      </a:r>
                      <a:endParaRPr lang="el-GR" sz="2400" b="1" kern="120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solidFill>
                          <a:schemeClr val="tx1"/>
                        </a:solidFill>
                      </a:endParaRPr>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0"/>
                  </a:ext>
                </a:extLst>
              </a:tr>
              <a:tr h="61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rgbClr val="002060"/>
                          </a:solidFill>
                          <a:latin typeface="+mn-lt"/>
                          <a:ea typeface="+mn-ea"/>
                          <a:cs typeface="+mn-cs"/>
                        </a:rPr>
                        <a:t>2</a:t>
                      </a:r>
                      <a:r>
                        <a:rPr lang="en-US" sz="2400" b="1" kern="1200" dirty="0" smtClean="0">
                          <a:solidFill>
                            <a:srgbClr val="002060"/>
                          </a:solidFill>
                          <a:latin typeface="+mn-lt"/>
                          <a:ea typeface="+mn-ea"/>
                          <a:cs typeface="+mn-cs"/>
                        </a:rPr>
                        <a:t>.</a:t>
                      </a:r>
                      <a:r>
                        <a:rPr lang="en-US" sz="2400" b="1" dirty="0" smtClean="0">
                          <a:solidFill>
                            <a:srgbClr val="002060"/>
                          </a:solidFill>
                        </a:rPr>
                        <a:t> </a:t>
                      </a:r>
                      <a:r>
                        <a:rPr lang="en-US" sz="2400" b="1" kern="1200" baseline="0" dirty="0">
                          <a:solidFill>
                            <a:srgbClr val="002060"/>
                          </a:solidFill>
                          <a:latin typeface="+mn-lt"/>
                          <a:ea typeface="+mn-ea"/>
                          <a:cs typeface="+mn-cs"/>
                        </a:rPr>
                        <a:t>Key Findings</a:t>
                      </a:r>
                      <a:endParaRPr lang="el-GR" sz="2400" b="1" dirty="0">
                        <a:solidFill>
                          <a:srgbClr val="002060"/>
                        </a:solidFill>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4"/>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3</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smtClean="0">
                          <a:solidFill>
                            <a:schemeClr val="bg1">
                              <a:lumMod val="85000"/>
                            </a:schemeClr>
                          </a:solidFill>
                          <a:latin typeface="+mn-lt"/>
                          <a:ea typeface="+mn-ea"/>
                          <a:cs typeface="+mn-cs"/>
                        </a:rPr>
                        <a:t>Prediction </a:t>
                      </a:r>
                      <a:r>
                        <a:rPr lang="en-US" sz="2400" b="1" kern="1200" baseline="0" dirty="0">
                          <a:solidFill>
                            <a:schemeClr val="bg1">
                              <a:lumMod val="85000"/>
                            </a:schemeClr>
                          </a:solidFill>
                          <a:latin typeface="+mn-lt"/>
                          <a:ea typeface="+mn-ea"/>
                          <a:cs typeface="+mn-cs"/>
                        </a:rPr>
                        <a:t>Results</a:t>
                      </a: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3"/>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4.</a:t>
                      </a:r>
                      <a:r>
                        <a:rPr lang="en-US" sz="2400" b="1" dirty="0" smtClean="0">
                          <a:solidFill>
                            <a:schemeClr val="bg1">
                              <a:lumMod val="85000"/>
                            </a:schemeClr>
                          </a:solidFill>
                        </a:rPr>
                        <a:t> </a:t>
                      </a:r>
                      <a:r>
                        <a:rPr lang="en-US" sz="2400" b="1" kern="1200" baseline="0" dirty="0" smtClean="0">
                          <a:solidFill>
                            <a:schemeClr val="bg1">
                              <a:lumMod val="85000"/>
                            </a:schemeClr>
                          </a:solidFill>
                          <a:latin typeface="+mn-lt"/>
                          <a:ea typeface="+mn-ea"/>
                          <a:cs typeface="+mn-cs"/>
                        </a:rPr>
                        <a:t>Recommendations</a:t>
                      </a:r>
                      <a:endParaRPr lang="en-US" sz="2400" b="1" kern="1200" baseline="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935747791"/>
                  </a:ext>
                </a:extLst>
              </a:tr>
            </a:tbl>
          </a:graphicData>
        </a:graphic>
      </p:graphicFrame>
    </p:spTree>
    <p:extLst>
      <p:ext uri="{BB962C8B-B14F-4D97-AF65-F5344CB8AC3E}">
        <p14:creationId xmlns:p14="http://schemas.microsoft.com/office/powerpoint/2010/main" val="159232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5" name="object 16"/>
          <p:cNvSpPr txBox="1"/>
          <p:nvPr/>
        </p:nvSpPr>
        <p:spPr>
          <a:xfrm>
            <a:off x="1263713" y="1802211"/>
            <a:ext cx="4343400" cy="1579920"/>
          </a:xfrm>
          <a:prstGeom prst="rect">
            <a:avLst/>
          </a:prstGeom>
        </p:spPr>
        <p:txBody>
          <a:bodyPr vert="horz" wrap="square" lIns="0" tIns="12700" rIns="0" bIns="0" rtlCol="0">
            <a:spAutoFit/>
          </a:bodyPr>
          <a:lstStyle/>
          <a:p>
            <a:pPr marL="247015" marR="535305" lvl="4" indent="-171450">
              <a:spcBef>
                <a:spcPts val="100"/>
              </a:spcBef>
              <a:buClr>
                <a:srgbClr val="11366B"/>
              </a:buClr>
              <a:buFont typeface="Wingdings" panose="05000000000000000000" pitchFamily="2" charset="2"/>
              <a:buChar char="§"/>
              <a:tabLst>
                <a:tab pos="248920" algn="l"/>
              </a:tabLst>
            </a:pPr>
            <a:r>
              <a:rPr lang="en-US" sz="1200" b="1" dirty="0" smtClean="0">
                <a:solidFill>
                  <a:srgbClr val="002060"/>
                </a:solidFill>
                <a:latin typeface="Arial"/>
                <a:cs typeface="Arial"/>
              </a:rPr>
              <a:t>Four different ATMs </a:t>
            </a:r>
            <a:r>
              <a:rPr lang="en-US" sz="1200" dirty="0" smtClean="0">
                <a:solidFill>
                  <a:schemeClr val="tx1"/>
                </a:solidFill>
                <a:latin typeface="Arial"/>
                <a:cs typeface="Arial"/>
              </a:rPr>
              <a:t>for which the analysis has run.</a:t>
            </a:r>
          </a:p>
          <a:p>
            <a:pPr marL="75565" marR="535305" lvl="4">
              <a:spcBef>
                <a:spcPts val="100"/>
              </a:spcBef>
              <a:buClr>
                <a:srgbClr val="11366B"/>
              </a:buClr>
              <a:tabLst>
                <a:tab pos="248920" algn="l"/>
              </a:tabLst>
            </a:pPr>
            <a:endParaRPr lang="en-US" sz="1200" dirty="0">
              <a:solidFill>
                <a:schemeClr val="tx1"/>
              </a:solidFill>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solidFill>
                  <a:schemeClr val="tx1"/>
                </a:solidFill>
                <a:latin typeface="Arial"/>
                <a:cs typeface="Arial"/>
              </a:rPr>
              <a:t>Each ATM runs for different periods of time:</a:t>
            </a:r>
          </a:p>
          <a:p>
            <a:pPr marL="75565" marR="535305" lvl="4">
              <a:spcBef>
                <a:spcPts val="100"/>
              </a:spcBef>
              <a:buClr>
                <a:srgbClr val="11366B"/>
              </a:buClr>
              <a:tabLst>
                <a:tab pos="248920" algn="l"/>
              </a:tabLst>
            </a:pPr>
            <a:endParaRPr lang="en-US" sz="1200" dirty="0">
              <a:solidFill>
                <a:schemeClr val="tx1"/>
              </a:solidFill>
              <a:latin typeface="Arial"/>
              <a:cs typeface="Arial"/>
            </a:endParaRPr>
          </a:p>
          <a:p>
            <a:pPr marL="75565" marR="535305" lvl="4">
              <a:spcBef>
                <a:spcPts val="100"/>
              </a:spcBef>
              <a:buClr>
                <a:srgbClr val="11366B"/>
              </a:buClr>
              <a:tabLst>
                <a:tab pos="248920" algn="l"/>
              </a:tabLst>
            </a:pPr>
            <a:r>
              <a:rPr lang="en-US" sz="1200" b="1" dirty="0" smtClean="0">
                <a:solidFill>
                  <a:srgbClr val="002060"/>
                </a:solidFill>
                <a:latin typeface="Arial"/>
                <a:cs typeface="Arial"/>
              </a:rPr>
              <a:t>ATM #1</a:t>
            </a:r>
            <a:r>
              <a:rPr lang="en-US" sz="1200" dirty="0" smtClean="0">
                <a:solidFill>
                  <a:schemeClr val="tx1"/>
                </a:solidFill>
                <a:latin typeface="Arial"/>
                <a:cs typeface="Arial"/>
              </a:rPr>
              <a:t>: </a:t>
            </a:r>
            <a:r>
              <a:rPr lang="en-US" sz="1200" b="1" dirty="0" smtClean="0">
                <a:solidFill>
                  <a:schemeClr val="tx1"/>
                </a:solidFill>
                <a:latin typeface="Arial"/>
                <a:cs typeface="Arial"/>
              </a:rPr>
              <a:t>2 month of data (Feb 2022- April 2022)</a:t>
            </a:r>
          </a:p>
          <a:p>
            <a:pPr marL="75565" marR="535305" lvl="4">
              <a:spcBef>
                <a:spcPts val="100"/>
              </a:spcBef>
              <a:buClr>
                <a:srgbClr val="11366B"/>
              </a:buClr>
              <a:tabLst>
                <a:tab pos="248920" algn="l"/>
              </a:tabLst>
            </a:pPr>
            <a:r>
              <a:rPr lang="en-US" sz="1200" b="1" dirty="0" smtClean="0">
                <a:solidFill>
                  <a:srgbClr val="002060"/>
                </a:solidFill>
                <a:latin typeface="Arial"/>
                <a:cs typeface="Arial"/>
              </a:rPr>
              <a:t>ATM #2</a:t>
            </a:r>
            <a:r>
              <a:rPr lang="en-US" sz="1200" dirty="0" smtClean="0">
                <a:solidFill>
                  <a:schemeClr val="tx1"/>
                </a:solidFill>
                <a:latin typeface="Arial"/>
                <a:cs typeface="Arial"/>
              </a:rPr>
              <a:t>: </a:t>
            </a:r>
            <a:r>
              <a:rPr lang="en-US" sz="1200" b="1" dirty="0" smtClean="0">
                <a:solidFill>
                  <a:schemeClr val="tx1"/>
                </a:solidFill>
                <a:latin typeface="Arial"/>
                <a:cs typeface="Arial"/>
              </a:rPr>
              <a:t>26 month of data (Feb 2020- April 2022)</a:t>
            </a:r>
          </a:p>
          <a:p>
            <a:pPr marL="75565" marR="535305" lvl="4">
              <a:spcBef>
                <a:spcPts val="100"/>
              </a:spcBef>
              <a:buClr>
                <a:srgbClr val="11366B"/>
              </a:buClr>
              <a:tabLst>
                <a:tab pos="248920" algn="l"/>
              </a:tabLst>
            </a:pPr>
            <a:r>
              <a:rPr lang="en-US" sz="1200" b="1" dirty="0" smtClean="0">
                <a:solidFill>
                  <a:srgbClr val="002060"/>
                </a:solidFill>
                <a:latin typeface="Arial"/>
                <a:cs typeface="Arial"/>
              </a:rPr>
              <a:t>ATM #3</a:t>
            </a:r>
            <a:r>
              <a:rPr lang="en-US" sz="1200" dirty="0" smtClean="0">
                <a:solidFill>
                  <a:schemeClr val="tx1"/>
                </a:solidFill>
                <a:latin typeface="Arial"/>
                <a:cs typeface="Arial"/>
              </a:rPr>
              <a:t>: </a:t>
            </a:r>
            <a:r>
              <a:rPr lang="en-US" sz="1200" b="1" dirty="0" smtClean="0">
                <a:solidFill>
                  <a:schemeClr val="tx1"/>
                </a:solidFill>
                <a:latin typeface="Arial"/>
                <a:cs typeface="Arial"/>
              </a:rPr>
              <a:t>22 month of data (Jun 2020- April 2022)</a:t>
            </a:r>
          </a:p>
          <a:p>
            <a:pPr marL="75565" marR="535305" lvl="4">
              <a:spcBef>
                <a:spcPts val="100"/>
              </a:spcBef>
              <a:buClr>
                <a:srgbClr val="11366B"/>
              </a:buClr>
              <a:tabLst>
                <a:tab pos="248920" algn="l"/>
              </a:tabLst>
            </a:pPr>
            <a:r>
              <a:rPr lang="en-US" sz="1200" b="1" dirty="0" smtClean="0">
                <a:solidFill>
                  <a:srgbClr val="002060"/>
                </a:solidFill>
                <a:latin typeface="Arial"/>
                <a:cs typeface="Arial"/>
              </a:rPr>
              <a:t>ATM #4</a:t>
            </a:r>
            <a:r>
              <a:rPr lang="en-US" sz="1200" dirty="0" smtClean="0">
                <a:solidFill>
                  <a:schemeClr val="tx1"/>
                </a:solidFill>
                <a:latin typeface="Arial"/>
                <a:cs typeface="Arial"/>
              </a:rPr>
              <a:t>: </a:t>
            </a:r>
            <a:r>
              <a:rPr lang="en-US" sz="1200" b="1" dirty="0" smtClean="0">
                <a:solidFill>
                  <a:schemeClr val="tx1"/>
                </a:solidFill>
                <a:latin typeface="Arial"/>
                <a:cs typeface="Arial"/>
              </a:rPr>
              <a:t>26 month of data (Feb 2020- April 2022)</a:t>
            </a: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a:solidFill>
                  <a:srgbClr val="002060"/>
                </a:solidFill>
              </a:rPr>
              <a:t>Key </a:t>
            </a:r>
            <a:r>
              <a:rPr lang="en-US" sz="2500" b="1" dirty="0" smtClean="0">
                <a:solidFill>
                  <a:srgbClr val="002060"/>
                </a:solidFill>
              </a:rPr>
              <a:t>Findings - Dataset</a:t>
            </a:r>
            <a:endParaRPr lang="en-US" sz="2500" b="1" spc="-10" dirty="0">
              <a:solidFill>
                <a:srgbClr val="002060"/>
              </a:solidFill>
            </a:endParaRPr>
          </a:p>
        </p:txBody>
      </p:sp>
      <p:sp>
        <p:nvSpPr>
          <p:cNvPr id="69" name="object 16"/>
          <p:cNvSpPr txBox="1"/>
          <p:nvPr/>
        </p:nvSpPr>
        <p:spPr>
          <a:xfrm>
            <a:off x="6114135" y="1643193"/>
            <a:ext cx="4953000" cy="1923604"/>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Whenever there are erroneous data (double timestamps for same ATM, the one with the </a:t>
            </a:r>
            <a:r>
              <a:rPr lang="en-US" sz="1200" b="1" dirty="0" smtClean="0">
                <a:solidFill>
                  <a:srgbClr val="002060"/>
                </a:solidFill>
                <a:latin typeface="Arial"/>
                <a:cs typeface="Arial"/>
              </a:rPr>
              <a:t>highest withdrawal</a:t>
            </a:r>
            <a:r>
              <a:rPr lang="en-US" sz="1200" dirty="0" smtClean="0">
                <a:latin typeface="Arial"/>
                <a:cs typeface="Arial"/>
              </a:rPr>
              <a:t> is kept.</a:t>
            </a:r>
          </a:p>
          <a:p>
            <a:pPr marL="247015" marR="535305" lvl="4" indent="-171450">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Data are captured only on weekdays </a:t>
            </a:r>
            <a:r>
              <a:rPr lang="en-US" sz="1200" b="1" dirty="0" smtClean="0">
                <a:solidFill>
                  <a:srgbClr val="002060"/>
                </a:solidFill>
                <a:latin typeface="Arial"/>
                <a:cs typeface="Arial"/>
              </a:rPr>
              <a:t>meaning Monday depicts collective withdrawal </a:t>
            </a:r>
            <a:r>
              <a:rPr lang="en-US" sz="1200" dirty="0" smtClean="0">
                <a:latin typeface="Arial"/>
                <a:cs typeface="Arial"/>
              </a:rPr>
              <a:t>from Saturday, Sunday &amp; Monday.</a:t>
            </a:r>
          </a:p>
          <a:p>
            <a:pPr marL="247015" marR="535305" lvl="4" indent="-171450">
              <a:spcBef>
                <a:spcPts val="100"/>
              </a:spcBef>
              <a:buClr>
                <a:srgbClr val="11366B"/>
              </a:buClr>
              <a:buFont typeface="Wingdings" panose="05000000000000000000" pitchFamily="2" charset="2"/>
              <a:buChar char="§"/>
              <a:tabLst>
                <a:tab pos="248920" algn="l"/>
              </a:tabLst>
            </a:pPr>
            <a:endParaRPr lang="en-US" sz="1200" dirty="0" smtClean="0">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Depending on the ATM data are being captured </a:t>
            </a:r>
            <a:r>
              <a:rPr lang="en-US" sz="1200" b="1" dirty="0" smtClean="0">
                <a:solidFill>
                  <a:srgbClr val="002060"/>
                </a:solidFill>
                <a:latin typeface="Arial"/>
                <a:cs typeface="Arial"/>
              </a:rPr>
              <a:t>once a day or twice a day</a:t>
            </a:r>
            <a:r>
              <a:rPr lang="en-US" sz="1200" dirty="0" smtClean="0">
                <a:latin typeface="Arial"/>
                <a:cs typeface="Arial"/>
              </a:rPr>
              <a:t>, at 8:00 AM and/or 8:00 PM respectively</a:t>
            </a:r>
          </a:p>
        </p:txBody>
      </p:sp>
      <p:graphicFrame>
        <p:nvGraphicFramePr>
          <p:cNvPr id="10" name="Table 9"/>
          <p:cNvGraphicFramePr>
            <a:graphicFrameLocks noGrp="1"/>
          </p:cNvGraphicFramePr>
          <p:nvPr>
            <p:extLst>
              <p:ext uri="{D42A27DB-BD31-4B8C-83A1-F6EECF244321}">
                <p14:modId xmlns:p14="http://schemas.microsoft.com/office/powerpoint/2010/main" val="534473605"/>
              </p:ext>
            </p:extLst>
          </p:nvPr>
        </p:nvGraphicFramePr>
        <p:xfrm>
          <a:off x="2286000" y="4618205"/>
          <a:ext cx="7125893" cy="1535678"/>
        </p:xfrm>
        <a:graphic>
          <a:graphicData uri="http://schemas.openxmlformats.org/drawingml/2006/table">
            <a:tbl>
              <a:tblPr>
                <a:tableStyleId>{9D7B26C5-4107-4FEC-AEDC-1716B250A1EF}</a:tableStyleId>
              </a:tblPr>
              <a:tblGrid>
                <a:gridCol w="1089308">
                  <a:extLst>
                    <a:ext uri="{9D8B030D-6E8A-4147-A177-3AD203B41FA5}">
                      <a16:colId xmlns:a16="http://schemas.microsoft.com/office/drawing/2014/main" val="2533310310"/>
                    </a:ext>
                  </a:extLst>
                </a:gridCol>
                <a:gridCol w="1089308">
                  <a:extLst>
                    <a:ext uri="{9D8B030D-6E8A-4147-A177-3AD203B41FA5}">
                      <a16:colId xmlns:a16="http://schemas.microsoft.com/office/drawing/2014/main" val="214893437"/>
                    </a:ext>
                  </a:extLst>
                </a:gridCol>
                <a:gridCol w="1089308">
                  <a:extLst>
                    <a:ext uri="{9D8B030D-6E8A-4147-A177-3AD203B41FA5}">
                      <a16:colId xmlns:a16="http://schemas.microsoft.com/office/drawing/2014/main" val="3112440425"/>
                    </a:ext>
                  </a:extLst>
                </a:gridCol>
                <a:gridCol w="1089308">
                  <a:extLst>
                    <a:ext uri="{9D8B030D-6E8A-4147-A177-3AD203B41FA5}">
                      <a16:colId xmlns:a16="http://schemas.microsoft.com/office/drawing/2014/main" val="3706796879"/>
                    </a:ext>
                  </a:extLst>
                </a:gridCol>
                <a:gridCol w="1089308">
                  <a:extLst>
                    <a:ext uri="{9D8B030D-6E8A-4147-A177-3AD203B41FA5}">
                      <a16:colId xmlns:a16="http://schemas.microsoft.com/office/drawing/2014/main" val="3364242805"/>
                    </a:ext>
                  </a:extLst>
                </a:gridCol>
                <a:gridCol w="1679353">
                  <a:extLst>
                    <a:ext uri="{9D8B030D-6E8A-4147-A177-3AD203B41FA5}">
                      <a16:colId xmlns:a16="http://schemas.microsoft.com/office/drawing/2014/main" val="2835155212"/>
                    </a:ext>
                  </a:extLst>
                </a:gridCol>
              </a:tblGrid>
              <a:tr h="324440">
                <a:tc>
                  <a:txBody>
                    <a:bodyPr/>
                    <a:lstStyle/>
                    <a:p>
                      <a:pPr algn="ctr" fontAlgn="b"/>
                      <a:r>
                        <a:rPr lang="en-US" sz="1000" b="1" u="none" strike="noStrike" dirty="0">
                          <a:solidFill>
                            <a:srgbClr val="002060"/>
                          </a:solidFill>
                          <a:effectLst/>
                          <a:latin typeface="Arial" panose="020B0604020202020204" pitchFamily="34" charset="0"/>
                          <a:cs typeface="Arial" panose="020B0604020202020204" pitchFamily="34" charset="0"/>
                        </a:rPr>
                        <a:t>BN_20</a:t>
                      </a:r>
                      <a:endParaRPr lang="en-US" sz="1000" b="1" i="0" u="none" strike="noStrike" dirty="0">
                        <a:solidFill>
                          <a:srgbClr val="002060"/>
                        </a:solidFill>
                        <a:effectLst/>
                        <a:latin typeface="Arial" panose="020B0604020202020204" pitchFamily="34" charset="0"/>
                        <a:cs typeface="Arial" panose="020B0604020202020204" pitchFamily="34" charset="0"/>
                      </a:endParaRPr>
                    </a:p>
                  </a:txBody>
                  <a:tcPr marL="7058" marR="7058" marT="7058" marB="0" anchor="ctr">
                    <a:solidFill>
                      <a:schemeClr val="bg1">
                        <a:lumMod val="85000"/>
                      </a:schemeClr>
                    </a:solidFill>
                  </a:tcPr>
                </a:tc>
                <a:tc>
                  <a:txBody>
                    <a:bodyPr/>
                    <a:lstStyle/>
                    <a:p>
                      <a:pPr algn="ctr" fontAlgn="b"/>
                      <a:r>
                        <a:rPr lang="en-US" sz="1000" b="1" u="none" strike="noStrike" dirty="0">
                          <a:solidFill>
                            <a:srgbClr val="002060"/>
                          </a:solidFill>
                          <a:effectLst/>
                          <a:latin typeface="Arial" panose="020B0604020202020204" pitchFamily="34" charset="0"/>
                          <a:cs typeface="Arial" panose="020B0604020202020204" pitchFamily="34" charset="0"/>
                        </a:rPr>
                        <a:t>BN_50</a:t>
                      </a:r>
                      <a:endParaRPr lang="en-US" sz="1000" b="1" i="0" u="none" strike="noStrike" dirty="0">
                        <a:solidFill>
                          <a:srgbClr val="002060"/>
                        </a:solidFill>
                        <a:effectLst/>
                        <a:latin typeface="Arial" panose="020B0604020202020204" pitchFamily="34" charset="0"/>
                        <a:cs typeface="Arial" panose="020B0604020202020204" pitchFamily="34" charset="0"/>
                      </a:endParaRPr>
                    </a:p>
                  </a:txBody>
                  <a:tcPr marL="7058" marR="7058" marT="7058" marB="0" anchor="ctr">
                    <a:solidFill>
                      <a:schemeClr val="bg1">
                        <a:lumMod val="85000"/>
                      </a:schemeClr>
                    </a:solidFill>
                  </a:tcPr>
                </a:tc>
                <a:tc>
                  <a:txBody>
                    <a:bodyPr/>
                    <a:lstStyle/>
                    <a:p>
                      <a:pPr algn="ctr" fontAlgn="b"/>
                      <a:r>
                        <a:rPr lang="en-US" sz="1000" b="1" u="none" strike="noStrike" dirty="0">
                          <a:solidFill>
                            <a:srgbClr val="002060"/>
                          </a:solidFill>
                          <a:effectLst/>
                          <a:latin typeface="Arial" panose="020B0604020202020204" pitchFamily="34" charset="0"/>
                          <a:cs typeface="Arial" panose="020B0604020202020204" pitchFamily="34" charset="0"/>
                        </a:rPr>
                        <a:t>Cash Out</a:t>
                      </a:r>
                      <a:endParaRPr lang="en-US" sz="1000" b="1" i="0" u="none" strike="noStrike" dirty="0">
                        <a:solidFill>
                          <a:srgbClr val="002060"/>
                        </a:solidFill>
                        <a:effectLst/>
                        <a:latin typeface="Arial" panose="020B0604020202020204" pitchFamily="34" charset="0"/>
                        <a:cs typeface="Arial" panose="020B0604020202020204" pitchFamily="34" charset="0"/>
                      </a:endParaRPr>
                    </a:p>
                  </a:txBody>
                  <a:tcPr marL="7058" marR="7058" marT="7058" marB="0" anchor="ctr">
                    <a:solidFill>
                      <a:schemeClr val="bg1">
                        <a:lumMod val="85000"/>
                      </a:schemeClr>
                    </a:solidFill>
                  </a:tcPr>
                </a:tc>
                <a:tc>
                  <a:txBody>
                    <a:bodyPr/>
                    <a:lstStyle/>
                    <a:p>
                      <a:pPr algn="ctr" fontAlgn="b"/>
                      <a:r>
                        <a:rPr lang="en-US" sz="1000" b="1" u="none" strike="noStrike" dirty="0">
                          <a:solidFill>
                            <a:srgbClr val="002060"/>
                          </a:solidFill>
                          <a:effectLst/>
                          <a:latin typeface="Arial" panose="020B0604020202020204" pitchFamily="34" charset="0"/>
                          <a:cs typeface="Arial" panose="020B0604020202020204" pitchFamily="34" charset="0"/>
                        </a:rPr>
                        <a:t>Remaining Amount</a:t>
                      </a:r>
                      <a:endParaRPr lang="en-US" sz="1000" b="1" i="0" u="none" strike="noStrike" dirty="0">
                        <a:solidFill>
                          <a:srgbClr val="002060"/>
                        </a:solidFill>
                        <a:effectLst/>
                        <a:latin typeface="Arial" panose="020B0604020202020204" pitchFamily="34" charset="0"/>
                        <a:cs typeface="Arial" panose="020B0604020202020204" pitchFamily="34" charset="0"/>
                      </a:endParaRPr>
                    </a:p>
                  </a:txBody>
                  <a:tcPr marL="7058" marR="7058" marT="7058" marB="0" anchor="ctr">
                    <a:solidFill>
                      <a:schemeClr val="bg1">
                        <a:lumMod val="85000"/>
                      </a:schemeClr>
                    </a:solidFill>
                  </a:tcPr>
                </a:tc>
                <a:tc>
                  <a:txBody>
                    <a:bodyPr/>
                    <a:lstStyle/>
                    <a:p>
                      <a:pPr algn="ctr" fontAlgn="b"/>
                      <a:r>
                        <a:rPr lang="en-US" sz="1000" b="1" u="none" strike="noStrike" dirty="0">
                          <a:solidFill>
                            <a:srgbClr val="002060"/>
                          </a:solidFill>
                          <a:effectLst/>
                          <a:latin typeface="Arial" panose="020B0604020202020204" pitchFamily="34" charset="0"/>
                          <a:cs typeface="Arial" panose="020B0604020202020204" pitchFamily="34" charset="0"/>
                        </a:rPr>
                        <a:t>Status</a:t>
                      </a:r>
                      <a:endParaRPr lang="en-US" sz="1000" b="1" i="0" u="none" strike="noStrike" dirty="0">
                        <a:solidFill>
                          <a:srgbClr val="002060"/>
                        </a:solidFill>
                        <a:effectLst/>
                        <a:latin typeface="Arial" panose="020B0604020202020204" pitchFamily="34" charset="0"/>
                        <a:cs typeface="Arial" panose="020B0604020202020204" pitchFamily="34" charset="0"/>
                      </a:endParaRPr>
                    </a:p>
                  </a:txBody>
                  <a:tcPr marL="7058" marR="7058" marT="7058" marB="0" anchor="ctr">
                    <a:solidFill>
                      <a:schemeClr val="bg1">
                        <a:lumMod val="85000"/>
                      </a:schemeClr>
                    </a:solidFill>
                  </a:tcPr>
                </a:tc>
                <a:tc>
                  <a:txBody>
                    <a:bodyPr/>
                    <a:lstStyle/>
                    <a:p>
                      <a:pPr algn="ctr" fontAlgn="b"/>
                      <a:r>
                        <a:rPr lang="en-US" sz="1000" b="1" u="none" strike="noStrike" dirty="0" err="1">
                          <a:solidFill>
                            <a:srgbClr val="002060"/>
                          </a:solidFill>
                          <a:effectLst/>
                          <a:latin typeface="Arial" panose="020B0604020202020204" pitchFamily="34" charset="0"/>
                          <a:cs typeface="Arial" panose="020B0604020202020204" pitchFamily="34" charset="0"/>
                        </a:rPr>
                        <a:t>D</a:t>
                      </a:r>
                      <a:r>
                        <a:rPr lang="en-US" sz="1000" b="1" u="none" strike="noStrike" dirty="0" err="1" smtClean="0">
                          <a:solidFill>
                            <a:srgbClr val="002060"/>
                          </a:solidFill>
                          <a:effectLst/>
                          <a:latin typeface="Arial" panose="020B0604020202020204" pitchFamily="34" charset="0"/>
                          <a:cs typeface="Arial" panose="020B0604020202020204" pitchFamily="34" charset="0"/>
                        </a:rPr>
                        <a:t>atetime</a:t>
                      </a:r>
                      <a:endParaRPr lang="en-US" sz="1000" b="1" i="0" u="none" strike="noStrike" dirty="0">
                        <a:solidFill>
                          <a:srgbClr val="002060"/>
                        </a:solidFill>
                        <a:effectLst/>
                        <a:latin typeface="Arial" panose="020B0604020202020204" pitchFamily="34" charset="0"/>
                        <a:cs typeface="Arial" panose="020B0604020202020204" pitchFamily="34" charset="0"/>
                      </a:endParaRPr>
                    </a:p>
                  </a:txBody>
                  <a:tcPr marL="7058" marR="7058" marT="7058" marB="0" anchor="ctr">
                    <a:solidFill>
                      <a:schemeClr val="bg1">
                        <a:lumMod val="85000"/>
                      </a:schemeClr>
                    </a:solidFill>
                  </a:tcPr>
                </a:tc>
                <a:extLst>
                  <a:ext uri="{0D108BD9-81ED-4DB2-BD59-A6C34878D82A}">
                    <a16:rowId xmlns:a16="http://schemas.microsoft.com/office/drawing/2014/main" val="2265195113"/>
                  </a:ext>
                </a:extLst>
              </a:tr>
              <a:tr h="173034">
                <a:tc>
                  <a:txBody>
                    <a:bodyPr/>
                    <a:lstStyle/>
                    <a:p>
                      <a:pPr algn="ctr" fontAlgn="b"/>
                      <a:r>
                        <a:rPr lang="en-US" sz="1000" u="none" strike="noStrike">
                          <a:effectLst/>
                          <a:latin typeface="Arial" panose="020B0604020202020204" pitchFamily="34" charset="0"/>
                          <a:cs typeface="Arial" panose="020B0604020202020204" pitchFamily="34" charset="0"/>
                        </a:rPr>
                        <a:t>19880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49150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970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69030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UP</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2/18/2022 8:00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extLst>
                  <a:ext uri="{0D108BD9-81ED-4DB2-BD59-A6C34878D82A}">
                    <a16:rowId xmlns:a16="http://schemas.microsoft.com/office/drawing/2014/main" val="2659267387"/>
                  </a:ext>
                </a:extLst>
              </a:tr>
              <a:tr h="173034">
                <a:tc>
                  <a:txBody>
                    <a:bodyPr/>
                    <a:lstStyle/>
                    <a:p>
                      <a:pPr algn="ctr" fontAlgn="b"/>
                      <a:r>
                        <a:rPr lang="en-US" sz="1000" u="none" strike="noStrike" dirty="0">
                          <a:effectLst/>
                          <a:latin typeface="Arial" panose="020B0604020202020204" pitchFamily="34" charset="0"/>
                          <a:cs typeface="Arial" panose="020B0604020202020204" pitchFamily="34" charset="0"/>
                        </a:rPr>
                        <a:t>19740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49050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1210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68790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UP</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2/21/2022 8:00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extLst>
                  <a:ext uri="{0D108BD9-81ED-4DB2-BD59-A6C34878D82A}">
                    <a16:rowId xmlns:a16="http://schemas.microsoft.com/office/drawing/2014/main" val="4175485027"/>
                  </a:ext>
                </a:extLst>
              </a:tr>
              <a:tr h="173034">
                <a:tc>
                  <a:txBody>
                    <a:bodyPr/>
                    <a:lstStyle/>
                    <a:p>
                      <a:pPr algn="ctr" fontAlgn="b"/>
                      <a:r>
                        <a:rPr lang="en-US" sz="1000" u="none" strike="noStrike">
                          <a:effectLst/>
                          <a:latin typeface="Arial" panose="020B0604020202020204" pitchFamily="34" charset="0"/>
                          <a:cs typeface="Arial" panose="020B0604020202020204" pitchFamily="34" charset="0"/>
                        </a:rPr>
                        <a:t>19720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49050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1230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68770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UP</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2/22/2022 8:00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extLst>
                  <a:ext uri="{0D108BD9-81ED-4DB2-BD59-A6C34878D82A}">
                    <a16:rowId xmlns:a16="http://schemas.microsoft.com/office/drawing/2014/main" val="1595084462"/>
                  </a:ext>
                </a:extLst>
              </a:tr>
              <a:tr h="173034">
                <a:tc>
                  <a:txBody>
                    <a:bodyPr/>
                    <a:lstStyle/>
                    <a:p>
                      <a:pPr algn="ctr" fontAlgn="b"/>
                      <a:r>
                        <a:rPr lang="en-US" sz="1000" u="none" strike="noStrike">
                          <a:effectLst/>
                          <a:latin typeface="Arial" panose="020B0604020202020204" pitchFamily="34" charset="0"/>
                          <a:cs typeface="Arial" panose="020B0604020202020204" pitchFamily="34" charset="0"/>
                        </a:rPr>
                        <a:t>19640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48950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1410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68590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UP</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2/23/2022 8:00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extLst>
                  <a:ext uri="{0D108BD9-81ED-4DB2-BD59-A6C34878D82A}">
                    <a16:rowId xmlns:a16="http://schemas.microsoft.com/office/drawing/2014/main" val="2707267254"/>
                  </a:ext>
                </a:extLst>
              </a:tr>
              <a:tr h="173034">
                <a:tc>
                  <a:txBody>
                    <a:bodyPr/>
                    <a:lstStyle/>
                    <a:p>
                      <a:pPr algn="ctr" fontAlgn="b"/>
                      <a:r>
                        <a:rPr lang="en-US" sz="1000" u="none" strike="noStrike">
                          <a:effectLst/>
                          <a:latin typeface="Arial" panose="020B0604020202020204" pitchFamily="34" charset="0"/>
                          <a:cs typeface="Arial" panose="020B0604020202020204" pitchFamily="34" charset="0"/>
                        </a:rPr>
                        <a:t>19640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48350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2010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67990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UP</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2/24/2022 8:00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extLst>
                  <a:ext uri="{0D108BD9-81ED-4DB2-BD59-A6C34878D82A}">
                    <a16:rowId xmlns:a16="http://schemas.microsoft.com/office/drawing/2014/main" val="2661454750"/>
                  </a:ext>
                </a:extLst>
              </a:tr>
              <a:tr h="173034">
                <a:tc>
                  <a:txBody>
                    <a:bodyPr/>
                    <a:lstStyle/>
                    <a:p>
                      <a:pPr algn="ctr" fontAlgn="b"/>
                      <a:r>
                        <a:rPr lang="en-US" sz="1000" u="none" strike="noStrike">
                          <a:effectLst/>
                          <a:latin typeface="Arial" panose="020B0604020202020204" pitchFamily="34" charset="0"/>
                          <a:cs typeface="Arial" panose="020B0604020202020204" pitchFamily="34" charset="0"/>
                        </a:rPr>
                        <a:t>19640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45850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4510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65490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UP</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2/25/2022 8:00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extLst>
                  <a:ext uri="{0D108BD9-81ED-4DB2-BD59-A6C34878D82A}">
                    <a16:rowId xmlns:a16="http://schemas.microsoft.com/office/drawing/2014/main" val="2807669915"/>
                  </a:ext>
                </a:extLst>
              </a:tr>
              <a:tr h="173034">
                <a:tc>
                  <a:txBody>
                    <a:bodyPr/>
                    <a:lstStyle/>
                    <a:p>
                      <a:pPr algn="ctr" fontAlgn="b"/>
                      <a:r>
                        <a:rPr lang="en-US" sz="1000" u="none" strike="noStrike">
                          <a:effectLst/>
                          <a:latin typeface="Arial" panose="020B0604020202020204" pitchFamily="34" charset="0"/>
                          <a:cs typeface="Arial" panose="020B0604020202020204" pitchFamily="34" charset="0"/>
                        </a:rPr>
                        <a:t>19460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a:effectLst/>
                          <a:latin typeface="Arial" panose="020B0604020202020204" pitchFamily="34" charset="0"/>
                          <a:cs typeface="Arial" panose="020B0604020202020204" pitchFamily="34" charset="0"/>
                        </a:rPr>
                        <a:t>43250</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7290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62710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UP</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058" marR="7058" marT="7058"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2/28/2022 8:00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058" marR="7058" marT="7058" marB="0" anchor="ctr"/>
                </a:tc>
                <a:extLst>
                  <a:ext uri="{0D108BD9-81ED-4DB2-BD59-A6C34878D82A}">
                    <a16:rowId xmlns:a16="http://schemas.microsoft.com/office/drawing/2014/main" val="2323823759"/>
                  </a:ext>
                </a:extLst>
              </a:tr>
            </a:tbl>
          </a:graphicData>
        </a:graphic>
      </p:graphicFrame>
      <p:cxnSp>
        <p:nvCxnSpPr>
          <p:cNvPr id="11" name="Straight Connector 10"/>
          <p:cNvCxnSpPr/>
          <p:nvPr/>
        </p:nvCxnSpPr>
        <p:spPr>
          <a:xfrm flipH="1">
            <a:off x="622807" y="4292597"/>
            <a:ext cx="10415753" cy="1"/>
          </a:xfrm>
          <a:prstGeom prst="line">
            <a:avLst/>
          </a:prstGeom>
          <a:ln>
            <a:solidFill>
              <a:srgbClr val="00206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32426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a:solidFill>
                  <a:srgbClr val="002060"/>
                </a:solidFill>
              </a:rPr>
              <a:t>Key </a:t>
            </a:r>
            <a:r>
              <a:rPr lang="en-US" sz="2500" b="1" dirty="0" smtClean="0">
                <a:solidFill>
                  <a:srgbClr val="002060"/>
                </a:solidFill>
              </a:rPr>
              <a:t>Findings – Remaining Amount</a:t>
            </a:r>
            <a:endParaRPr lang="en-US" sz="2500" b="1" spc="-10" dirty="0">
              <a:solidFill>
                <a:srgbClr val="00206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34241"/>
            <a:ext cx="5656203" cy="4953000"/>
          </a:xfrm>
          <a:prstGeom prst="rect">
            <a:avLst/>
          </a:prstGeom>
        </p:spPr>
      </p:pic>
      <p:sp>
        <p:nvSpPr>
          <p:cNvPr id="12" name="object 16"/>
          <p:cNvSpPr txBox="1"/>
          <p:nvPr/>
        </p:nvSpPr>
        <p:spPr>
          <a:xfrm>
            <a:off x="7239000" y="1602471"/>
            <a:ext cx="4267200" cy="4401205"/>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All four ATMs show variations with time in the amount remaining.</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Positive spikes indicate that a </a:t>
            </a:r>
            <a:r>
              <a:rPr lang="en-US" sz="1200" b="1" dirty="0" smtClean="0">
                <a:solidFill>
                  <a:srgbClr val="002060"/>
                </a:solidFill>
                <a:latin typeface="Arial"/>
                <a:cs typeface="Arial"/>
              </a:rPr>
              <a:t>large amount of money has been deposited</a:t>
            </a:r>
            <a:r>
              <a:rPr lang="en-US" sz="1200" dirty="0" smtClean="0">
                <a:latin typeface="Arial"/>
                <a:cs typeface="Arial"/>
              </a:rPr>
              <a:t> in the ATM whilst </a:t>
            </a:r>
            <a:r>
              <a:rPr lang="en-US" sz="1200" b="1" dirty="0" smtClean="0">
                <a:solidFill>
                  <a:srgbClr val="002060"/>
                </a:solidFill>
                <a:latin typeface="Arial"/>
                <a:cs typeface="Arial"/>
              </a:rPr>
              <a:t>down spikes </a:t>
            </a:r>
            <a:r>
              <a:rPr lang="en-US" sz="1200" dirty="0" smtClean="0">
                <a:latin typeface="Arial"/>
                <a:cs typeface="Arial"/>
              </a:rPr>
              <a:t>show how cash is </a:t>
            </a:r>
            <a:r>
              <a:rPr lang="en-US" sz="1200" b="1" dirty="0" smtClean="0">
                <a:solidFill>
                  <a:srgbClr val="002060"/>
                </a:solidFill>
                <a:latin typeface="Arial"/>
                <a:cs typeface="Arial"/>
              </a:rPr>
              <a:t>withdrawn</a:t>
            </a:r>
            <a:r>
              <a:rPr lang="en-US" sz="1200" dirty="0" smtClean="0">
                <a:latin typeface="Arial"/>
                <a:cs typeface="Arial"/>
              </a:rPr>
              <a:t> with time.</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Although there are hints of seasonal factors on those spikes, looking closer shows that there is no constant time window that deposits happen.</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The maximum amount that an ATM can hold differs from device to device but also in the same device. Different season can mean different total amount available for withdrawal.</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Each time remaining amount increases significantly, </a:t>
            </a:r>
            <a:r>
              <a:rPr lang="en-US" sz="1200" b="1" dirty="0" smtClean="0">
                <a:solidFill>
                  <a:srgbClr val="002060"/>
                </a:solidFill>
                <a:latin typeface="Arial"/>
                <a:cs typeface="Arial"/>
              </a:rPr>
              <a:t>cash out counter defaults</a:t>
            </a:r>
            <a:r>
              <a:rPr lang="en-US" sz="1200" dirty="0" smtClean="0">
                <a:latin typeface="Arial"/>
                <a:cs typeface="Arial"/>
              </a:rPr>
              <a:t>.</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75565" marR="535305">
              <a:lnSpc>
                <a:spcPct val="100000"/>
              </a:lnSpc>
              <a:spcBef>
                <a:spcPts val="100"/>
              </a:spcBef>
              <a:buClr>
                <a:srgbClr val="11366B"/>
              </a:buClr>
              <a:tabLst>
                <a:tab pos="248920" algn="l"/>
              </a:tabLst>
            </a:pPr>
            <a:r>
              <a:rPr lang="en-US" sz="1200" b="1" u="sng" dirty="0" smtClean="0">
                <a:solidFill>
                  <a:srgbClr val="002060"/>
                </a:solidFill>
                <a:latin typeface="Arial"/>
                <a:cs typeface="Arial"/>
              </a:rPr>
              <a:t>Assumption #1</a:t>
            </a:r>
          </a:p>
          <a:p>
            <a:pPr marL="75565" marR="535305">
              <a:lnSpc>
                <a:spcPct val="100000"/>
              </a:lnSpc>
              <a:spcBef>
                <a:spcPts val="100"/>
              </a:spcBef>
              <a:buClr>
                <a:srgbClr val="11366B"/>
              </a:buClr>
              <a:tabLst>
                <a:tab pos="248920" algn="l"/>
              </a:tabLst>
            </a:pPr>
            <a:r>
              <a:rPr lang="en-US" sz="1200" dirty="0" smtClean="0">
                <a:solidFill>
                  <a:schemeClr val="tx1"/>
                </a:solidFill>
                <a:latin typeface="Arial"/>
                <a:cs typeface="Arial"/>
              </a:rPr>
              <a:t>Cash out amount matches withdrawal amount when a lot of money are deposited in an ATM.</a:t>
            </a:r>
          </a:p>
        </p:txBody>
      </p:sp>
    </p:spTree>
    <p:extLst>
      <p:ext uri="{BB962C8B-B14F-4D97-AF65-F5344CB8AC3E}">
        <p14:creationId xmlns:p14="http://schemas.microsoft.com/office/powerpoint/2010/main" val="2683499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a:solidFill>
                  <a:srgbClr val="002060"/>
                </a:solidFill>
              </a:rPr>
              <a:t>Key </a:t>
            </a:r>
            <a:r>
              <a:rPr lang="en-US" sz="2500" b="1" dirty="0" smtClean="0">
                <a:solidFill>
                  <a:srgbClr val="002060"/>
                </a:solidFill>
              </a:rPr>
              <a:t>Findings – Status</a:t>
            </a:r>
            <a:endParaRPr lang="en-US" sz="2500" b="1" spc="-10" dirty="0">
              <a:solidFill>
                <a:srgbClr val="002060"/>
              </a:solidFill>
            </a:endParaRPr>
          </a:p>
        </p:txBody>
      </p:sp>
      <p:sp>
        <p:nvSpPr>
          <p:cNvPr id="3" name="Rectangle 2"/>
          <p:cNvSpPr/>
          <p:nvPr/>
        </p:nvSpPr>
        <p:spPr>
          <a:xfrm>
            <a:off x="7467600" y="2319592"/>
            <a:ext cx="4267200" cy="2767424"/>
          </a:xfrm>
          <a:prstGeom prst="rect">
            <a:avLst/>
          </a:prstGeom>
        </p:spPr>
        <p:txBody>
          <a:bodyPr wrap="square">
            <a:spAutoFit/>
          </a:bodyPr>
          <a:lstStyle/>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solidFill>
                  <a:schemeClr val="tx1"/>
                </a:solidFill>
                <a:latin typeface="Arial"/>
                <a:cs typeface="Arial"/>
              </a:rPr>
              <a:t>ATMs can have a status of Up or Down based on if they are operative or not.</a:t>
            </a:r>
          </a:p>
          <a:p>
            <a:pPr marL="247015" marR="535305" lvl="4" indent="-171450">
              <a:spcBef>
                <a:spcPts val="100"/>
              </a:spcBef>
              <a:buClr>
                <a:srgbClr val="11366B"/>
              </a:buClr>
              <a:buFont typeface="Wingdings" panose="05000000000000000000" pitchFamily="2" charset="2"/>
              <a:buChar char="§"/>
              <a:tabLst>
                <a:tab pos="248920" algn="l"/>
              </a:tabLst>
            </a:pPr>
            <a:endParaRPr lang="en-US" sz="1200" dirty="0">
              <a:solidFill>
                <a:schemeClr val="tx1"/>
              </a:solidFill>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solidFill>
                  <a:schemeClr val="tx1"/>
                </a:solidFill>
                <a:latin typeface="Arial"/>
                <a:cs typeface="Arial"/>
              </a:rPr>
              <a:t>When they are Down </a:t>
            </a:r>
            <a:r>
              <a:rPr lang="en-US" sz="1200" b="1" dirty="0" smtClean="0">
                <a:solidFill>
                  <a:srgbClr val="002060"/>
                </a:solidFill>
                <a:latin typeface="Arial"/>
                <a:cs typeface="Arial"/>
              </a:rPr>
              <a:t>no data </a:t>
            </a:r>
            <a:r>
              <a:rPr lang="en-US" sz="1200" dirty="0" smtClean="0">
                <a:solidFill>
                  <a:schemeClr val="tx1"/>
                </a:solidFill>
                <a:latin typeface="Arial"/>
                <a:cs typeface="Arial"/>
              </a:rPr>
              <a:t>are being </a:t>
            </a:r>
            <a:r>
              <a:rPr lang="en-US" sz="1200" b="1" dirty="0" smtClean="0">
                <a:solidFill>
                  <a:srgbClr val="002060"/>
                </a:solidFill>
                <a:latin typeface="Arial"/>
                <a:cs typeface="Arial"/>
              </a:rPr>
              <a:t>registered.</a:t>
            </a:r>
          </a:p>
          <a:p>
            <a:pPr marL="247015" marR="535305" lvl="4" indent="-171450">
              <a:spcBef>
                <a:spcPts val="100"/>
              </a:spcBef>
              <a:buClr>
                <a:srgbClr val="11366B"/>
              </a:buClr>
              <a:buFont typeface="Wingdings" panose="05000000000000000000" pitchFamily="2" charset="2"/>
              <a:buChar char="§"/>
              <a:tabLst>
                <a:tab pos="248920" algn="l"/>
              </a:tabLst>
            </a:pPr>
            <a:endParaRPr lang="en-US" sz="1200" dirty="0">
              <a:solidFill>
                <a:schemeClr val="tx1"/>
              </a:solidFill>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solidFill>
                  <a:schemeClr val="tx1"/>
                </a:solidFill>
                <a:latin typeface="Arial"/>
                <a:cs typeface="Arial"/>
              </a:rPr>
              <a:t>When an ATM is </a:t>
            </a:r>
            <a:r>
              <a:rPr lang="en-US" sz="1200" b="1" dirty="0" smtClean="0">
                <a:solidFill>
                  <a:srgbClr val="002060"/>
                </a:solidFill>
                <a:latin typeface="Arial"/>
                <a:cs typeface="Arial"/>
              </a:rPr>
              <a:t>down</a:t>
            </a:r>
            <a:r>
              <a:rPr lang="en-US" sz="1200" dirty="0" smtClean="0">
                <a:solidFill>
                  <a:schemeClr val="tx1"/>
                </a:solidFill>
                <a:latin typeface="Arial"/>
                <a:cs typeface="Arial"/>
              </a:rPr>
              <a:t> cash out and remaining amount balance, naturally, </a:t>
            </a:r>
            <a:r>
              <a:rPr lang="en-US" sz="1200" b="1" dirty="0" smtClean="0">
                <a:solidFill>
                  <a:srgbClr val="002060"/>
                </a:solidFill>
                <a:latin typeface="Arial"/>
                <a:cs typeface="Arial"/>
              </a:rPr>
              <a:t>remains unchanged </a:t>
            </a:r>
            <a:r>
              <a:rPr lang="en-US" sz="1200" dirty="0" smtClean="0">
                <a:solidFill>
                  <a:schemeClr val="tx1"/>
                </a:solidFill>
                <a:latin typeface="Arial"/>
                <a:cs typeface="Arial"/>
              </a:rPr>
              <a:t>from previous registered day.</a:t>
            </a:r>
          </a:p>
          <a:p>
            <a:pPr marL="75565" marR="535305" lvl="4">
              <a:spcBef>
                <a:spcPts val="100"/>
              </a:spcBef>
              <a:buClr>
                <a:srgbClr val="11366B"/>
              </a:buClr>
              <a:tabLst>
                <a:tab pos="248920" algn="l"/>
              </a:tabLst>
            </a:pPr>
            <a:endParaRPr lang="en-US" sz="1200" b="1" dirty="0" smtClean="0">
              <a:solidFill>
                <a:srgbClr val="002060"/>
              </a:solidFill>
              <a:latin typeface="Arial"/>
              <a:cs typeface="Arial"/>
            </a:endParaRPr>
          </a:p>
          <a:p>
            <a:pPr marL="75565" marR="535305" lvl="4">
              <a:spcBef>
                <a:spcPts val="100"/>
              </a:spcBef>
              <a:buClr>
                <a:srgbClr val="11366B"/>
              </a:buClr>
              <a:tabLst>
                <a:tab pos="248920" algn="l"/>
              </a:tabLst>
            </a:pPr>
            <a:r>
              <a:rPr lang="en-US" sz="1200" b="1" u="sng" dirty="0" smtClean="0">
                <a:solidFill>
                  <a:srgbClr val="002060"/>
                </a:solidFill>
                <a:latin typeface="Arial"/>
                <a:cs typeface="Arial"/>
              </a:rPr>
              <a:t>Assumption #2</a:t>
            </a:r>
          </a:p>
          <a:p>
            <a:pPr marL="75565" marR="535305" lvl="4">
              <a:spcBef>
                <a:spcPts val="100"/>
              </a:spcBef>
              <a:buClr>
                <a:srgbClr val="11366B"/>
              </a:buClr>
              <a:tabLst>
                <a:tab pos="248920" algn="l"/>
              </a:tabLst>
            </a:pPr>
            <a:r>
              <a:rPr lang="en-US" sz="1200" dirty="0">
                <a:latin typeface="Arial"/>
                <a:cs typeface="Arial"/>
              </a:rPr>
              <a:t>W</a:t>
            </a:r>
            <a:r>
              <a:rPr lang="en-US" sz="1200" dirty="0" smtClean="0">
                <a:latin typeface="Arial"/>
                <a:cs typeface="Arial"/>
              </a:rPr>
              <a:t>henever no data is captured on a weekday but no malfunction is registered, the ATM is considered as “Down” for that particular time.</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51" y="2032764"/>
            <a:ext cx="6344870" cy="3341080"/>
          </a:xfrm>
          <a:prstGeom prst="rect">
            <a:avLst/>
          </a:prstGeom>
        </p:spPr>
      </p:pic>
    </p:spTree>
    <p:extLst>
      <p:ext uri="{BB962C8B-B14F-4D97-AF65-F5344CB8AC3E}">
        <p14:creationId xmlns:p14="http://schemas.microsoft.com/office/powerpoint/2010/main" val="2968842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a:solidFill>
                  <a:srgbClr val="002060"/>
                </a:solidFill>
              </a:rPr>
              <a:t>Key </a:t>
            </a:r>
            <a:r>
              <a:rPr lang="en-US" sz="2500" b="1" dirty="0" smtClean="0">
                <a:solidFill>
                  <a:srgbClr val="002060"/>
                </a:solidFill>
              </a:rPr>
              <a:t>Findings – Cash Out</a:t>
            </a:r>
            <a:endParaRPr lang="en-US" sz="2500" b="1" spc="-10" dirty="0">
              <a:solidFill>
                <a:srgbClr val="00206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34241"/>
            <a:ext cx="5656203" cy="4952999"/>
          </a:xfrm>
          <a:prstGeom prst="rect">
            <a:avLst/>
          </a:prstGeom>
        </p:spPr>
      </p:pic>
      <p:sp>
        <p:nvSpPr>
          <p:cNvPr id="12" name="object 16"/>
          <p:cNvSpPr txBox="1"/>
          <p:nvPr/>
        </p:nvSpPr>
        <p:spPr>
          <a:xfrm>
            <a:off x="7010400" y="1127981"/>
            <a:ext cx="4876800" cy="5165517"/>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Objective is to deploy a process capable of identifying cash demand for those four ATMs.</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Data have been processed and </a:t>
            </a:r>
            <a:r>
              <a:rPr lang="en-US" sz="1200" b="1" dirty="0" smtClean="0">
                <a:solidFill>
                  <a:srgbClr val="002060"/>
                </a:solidFill>
                <a:latin typeface="Arial"/>
                <a:cs typeface="Arial"/>
              </a:rPr>
              <a:t>aggregated</a:t>
            </a:r>
            <a:r>
              <a:rPr lang="en-US" sz="1200" dirty="0" smtClean="0">
                <a:latin typeface="Arial"/>
                <a:cs typeface="Arial"/>
              </a:rPr>
              <a:t> on a </a:t>
            </a:r>
            <a:r>
              <a:rPr lang="en-US" sz="1200" b="1" dirty="0" smtClean="0">
                <a:solidFill>
                  <a:srgbClr val="002060"/>
                </a:solidFill>
                <a:latin typeface="Arial"/>
                <a:cs typeface="Arial"/>
              </a:rPr>
              <a:t>daily basis</a:t>
            </a:r>
            <a:r>
              <a:rPr lang="en-US" sz="1200" dirty="0" smtClean="0">
                <a:latin typeface="Arial"/>
                <a:cs typeface="Arial"/>
              </a:rPr>
              <a:t>, from Monday to Friday.</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A new feature has been created that depicts the daily cash out instead of cumulative cash out by calculating amount difference in pairs.</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As mentioned, max remaining amount varies depending on time and ATM.</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The </a:t>
            </a:r>
            <a:r>
              <a:rPr lang="en-US" sz="1200" b="1" dirty="0" smtClean="0">
                <a:solidFill>
                  <a:srgbClr val="002060"/>
                </a:solidFill>
                <a:latin typeface="Arial"/>
                <a:cs typeface="Arial"/>
              </a:rPr>
              <a:t>percentage change </a:t>
            </a:r>
            <a:r>
              <a:rPr lang="en-US" sz="1200" dirty="0" smtClean="0">
                <a:latin typeface="Arial"/>
                <a:cs typeface="Arial"/>
              </a:rPr>
              <a:t>between two successive points in time can be either positive meaning that withdrawals on that day are more than deposits or negative which indicates the opposite.</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Chart on the left shows both huge and smaller spikes, negative or positive.</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75565" marR="535305">
              <a:lnSpc>
                <a:spcPct val="100000"/>
              </a:lnSpc>
              <a:spcBef>
                <a:spcPts val="100"/>
              </a:spcBef>
              <a:buClr>
                <a:srgbClr val="11366B"/>
              </a:buClr>
              <a:tabLst>
                <a:tab pos="248920" algn="l"/>
              </a:tabLst>
            </a:pPr>
            <a:r>
              <a:rPr lang="en-US" sz="1200" b="1" u="sng" dirty="0" smtClean="0">
                <a:solidFill>
                  <a:srgbClr val="002060"/>
                </a:solidFill>
                <a:latin typeface="Arial"/>
                <a:cs typeface="Arial"/>
              </a:rPr>
              <a:t>Assumption #3</a:t>
            </a:r>
          </a:p>
          <a:p>
            <a:pPr marL="75565" marR="535305">
              <a:lnSpc>
                <a:spcPct val="100000"/>
              </a:lnSpc>
              <a:spcBef>
                <a:spcPts val="100"/>
              </a:spcBef>
              <a:buClr>
                <a:srgbClr val="11366B"/>
              </a:buClr>
              <a:tabLst>
                <a:tab pos="248920" algn="l"/>
              </a:tabLst>
            </a:pPr>
            <a:r>
              <a:rPr lang="en-US" sz="1200" dirty="0" smtClean="0">
                <a:solidFill>
                  <a:schemeClr val="tx1"/>
                </a:solidFill>
                <a:latin typeface="Arial"/>
                <a:cs typeface="Arial"/>
              </a:rPr>
              <a:t>Cumulative cash out and in extent daily cash out, do not hold only withdrawals but are actually the balance between withdrawals and deposits. The latter can be deposits from the bank (ATM refills) or customer deposits (where spikes tend to be small and negative).</a:t>
            </a:r>
          </a:p>
        </p:txBody>
      </p:sp>
    </p:spTree>
    <p:extLst>
      <p:ext uri="{BB962C8B-B14F-4D97-AF65-F5344CB8AC3E}">
        <p14:creationId xmlns:p14="http://schemas.microsoft.com/office/powerpoint/2010/main" val="3450479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a:solidFill>
                  <a:srgbClr val="002060"/>
                </a:solidFill>
              </a:rPr>
              <a:t>Key </a:t>
            </a:r>
            <a:r>
              <a:rPr lang="en-US" sz="2500" b="1" dirty="0" smtClean="0">
                <a:solidFill>
                  <a:srgbClr val="002060"/>
                </a:solidFill>
              </a:rPr>
              <a:t>Findings – Day of week</a:t>
            </a:r>
            <a:endParaRPr lang="en-US" sz="2500" b="1" spc="-10" dirty="0">
              <a:solidFill>
                <a:srgbClr val="00206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253292"/>
            <a:ext cx="4625476" cy="4952999"/>
          </a:xfrm>
          <a:prstGeom prst="rect">
            <a:avLst/>
          </a:prstGeom>
        </p:spPr>
      </p:pic>
      <p:sp>
        <p:nvSpPr>
          <p:cNvPr id="12" name="object 16"/>
          <p:cNvSpPr txBox="1"/>
          <p:nvPr/>
        </p:nvSpPr>
        <p:spPr>
          <a:xfrm>
            <a:off x="7010400" y="2667000"/>
            <a:ext cx="4114800" cy="2280111"/>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Most money are being moved from ATMs on Mondays, a day which also contains the transactions made during the weekend.</a:t>
            </a:r>
          </a:p>
          <a:p>
            <a:pPr marL="75565" marR="535305">
              <a:lnSpc>
                <a:spcPct val="100000"/>
              </a:lnSpc>
              <a:spcBef>
                <a:spcPts val="100"/>
              </a:spcBef>
              <a:buClr>
                <a:srgbClr val="11366B"/>
              </a:buCl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Following that, Friday, in some cases, seems to also have a higher positive balance than the other days which makes sense considering that a weekend is incoming.</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solidFill>
                <a:schemeClr val="tx1"/>
              </a:solidFill>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solidFill>
                  <a:schemeClr val="tx1"/>
                </a:solidFill>
                <a:latin typeface="Arial"/>
                <a:cs typeface="Arial"/>
              </a:rPr>
              <a:t>When it comes to day of month, ATM 2 &amp; 3, have higher cash out amount during the end of that particular month and ATM 1 during the start.</a:t>
            </a:r>
          </a:p>
        </p:txBody>
      </p:sp>
    </p:spTree>
    <p:extLst>
      <p:ext uri="{BB962C8B-B14F-4D97-AF65-F5344CB8AC3E}">
        <p14:creationId xmlns:p14="http://schemas.microsoft.com/office/powerpoint/2010/main" val="274896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172835" cy="6858254"/>
            <a:chOff x="0" y="0"/>
            <a:chExt cx="6172835" cy="6858254"/>
          </a:xfrm>
        </p:grpSpPr>
        <p:sp>
          <p:nvSpPr>
            <p:cNvPr id="4" name="object 4"/>
            <p:cNvSpPr/>
            <p:nvPr/>
          </p:nvSpPr>
          <p:spPr>
            <a:xfrm>
              <a:off x="0" y="0"/>
              <a:ext cx="6172835" cy="6858000"/>
            </a:xfrm>
            <a:custGeom>
              <a:avLst/>
              <a:gdLst/>
              <a:ahLst/>
              <a:cxnLst/>
              <a:rect l="l" t="t" r="r" b="b"/>
              <a:pathLst>
                <a:path w="6172835" h="6858000">
                  <a:moveTo>
                    <a:pt x="6172303" y="0"/>
                  </a:moveTo>
                  <a:lnTo>
                    <a:pt x="0" y="0"/>
                  </a:lnTo>
                  <a:lnTo>
                    <a:pt x="0" y="6857996"/>
                  </a:lnTo>
                  <a:lnTo>
                    <a:pt x="2821179" y="6857996"/>
                  </a:lnTo>
                  <a:lnTo>
                    <a:pt x="6172303" y="0"/>
                  </a:lnTo>
                  <a:close/>
                </a:path>
              </a:pathLst>
            </a:custGeom>
            <a:solidFill>
              <a:srgbClr val="11366B"/>
            </a:solidFill>
          </p:spPr>
          <p:txBody>
            <a:bodyPr wrap="square" lIns="0" tIns="0" rIns="0" bIns="0" rtlCol="0"/>
            <a:lstStyle/>
            <a:p>
              <a:endParaRPr/>
            </a:p>
          </p:txBody>
        </p:sp>
        <p:sp>
          <p:nvSpPr>
            <p:cNvPr id="5" name="object 5"/>
            <p:cNvSpPr/>
            <p:nvPr/>
          </p:nvSpPr>
          <p:spPr>
            <a:xfrm>
              <a:off x="4449317" y="0"/>
              <a:ext cx="1666239" cy="3352800"/>
            </a:xfrm>
            <a:custGeom>
              <a:avLst/>
              <a:gdLst/>
              <a:ahLst/>
              <a:cxnLst/>
              <a:rect l="l" t="t" r="r" b="b"/>
              <a:pathLst>
                <a:path w="1666239" h="3352800">
                  <a:moveTo>
                    <a:pt x="1666138" y="0"/>
                  </a:moveTo>
                  <a:lnTo>
                    <a:pt x="0" y="3352800"/>
                  </a:lnTo>
                </a:path>
              </a:pathLst>
            </a:custGeom>
            <a:ln w="28956">
              <a:solidFill>
                <a:srgbClr val="1D9FDA"/>
              </a:solidFill>
            </a:ln>
          </p:spPr>
          <p:txBody>
            <a:bodyPr wrap="square" lIns="0" tIns="0" rIns="0" bIns="0" rtlCol="0"/>
            <a:lstStyle/>
            <a:p>
              <a:endParaRPr/>
            </a:p>
          </p:txBody>
        </p:sp>
        <p:sp>
          <p:nvSpPr>
            <p:cNvPr id="6" name="object 6"/>
            <p:cNvSpPr/>
            <p:nvPr/>
          </p:nvSpPr>
          <p:spPr>
            <a:xfrm>
              <a:off x="2867040" y="3480054"/>
              <a:ext cx="1660525" cy="3378200"/>
            </a:xfrm>
            <a:custGeom>
              <a:avLst/>
              <a:gdLst/>
              <a:ahLst/>
              <a:cxnLst/>
              <a:rect l="l" t="t" r="r" b="b"/>
              <a:pathLst>
                <a:path w="1660525" h="3378200">
                  <a:moveTo>
                    <a:pt x="1660001" y="0"/>
                  </a:moveTo>
                  <a:lnTo>
                    <a:pt x="0" y="3377942"/>
                  </a:lnTo>
                </a:path>
              </a:pathLst>
            </a:custGeom>
            <a:ln w="28956">
              <a:solidFill>
                <a:srgbClr val="FFFFFF"/>
              </a:solidFill>
            </a:ln>
          </p:spPr>
          <p:txBody>
            <a:bodyPr wrap="square" lIns="0" tIns="0" rIns="0" bIns="0" rtlCol="0"/>
            <a:lstStyle/>
            <a:p>
              <a:endParaRPr/>
            </a:p>
          </p:txBody>
        </p:sp>
        <p:sp>
          <p:nvSpPr>
            <p:cNvPr id="7" name="object 7"/>
            <p:cNvSpPr/>
            <p:nvPr/>
          </p:nvSpPr>
          <p:spPr>
            <a:xfrm>
              <a:off x="198881" y="3166110"/>
              <a:ext cx="866140" cy="0"/>
            </a:xfrm>
            <a:custGeom>
              <a:avLst/>
              <a:gdLst/>
              <a:ahLst/>
              <a:cxnLst/>
              <a:rect l="l" t="t" r="r" b="b"/>
              <a:pathLst>
                <a:path w="866140">
                  <a:moveTo>
                    <a:pt x="865632" y="0"/>
                  </a:moveTo>
                  <a:lnTo>
                    <a:pt x="0" y="0"/>
                  </a:lnTo>
                </a:path>
              </a:pathLst>
            </a:custGeom>
            <a:ln w="381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185420" y="2617165"/>
            <a:ext cx="3700780" cy="504625"/>
          </a:xfrm>
          <a:prstGeom prst="rect">
            <a:avLst/>
          </a:prstGeom>
        </p:spPr>
        <p:txBody>
          <a:bodyPr vert="horz" wrap="square" lIns="0" tIns="12065" rIns="0" bIns="0" rtlCol="0">
            <a:spAutoFit/>
          </a:bodyPr>
          <a:lstStyle/>
          <a:p>
            <a:pPr marL="12700">
              <a:lnSpc>
                <a:spcPct val="100000"/>
              </a:lnSpc>
              <a:spcBef>
                <a:spcPts val="95"/>
              </a:spcBef>
            </a:pPr>
            <a:r>
              <a:rPr lang="en-US" sz="3200" dirty="0" smtClean="0">
                <a:solidFill>
                  <a:srgbClr val="FFFFFF"/>
                </a:solidFill>
              </a:rPr>
              <a:t>Demand Forecast</a:t>
            </a:r>
            <a:endParaRPr sz="3200" dirty="0"/>
          </a:p>
        </p:txBody>
      </p:sp>
      <p:graphicFrame>
        <p:nvGraphicFramePr>
          <p:cNvPr id="11" name="Table Placeholder 14">
            <a:extLst>
              <a:ext uri="{FF2B5EF4-FFF2-40B4-BE49-F238E27FC236}">
                <a16:creationId xmlns:a16="http://schemas.microsoft.com/office/drawing/2014/main" id="{40B554EE-8F86-15D3-421B-0C59395A1DF8}"/>
              </a:ext>
            </a:extLst>
          </p:cNvPr>
          <p:cNvGraphicFramePr>
            <a:graphicFrameLocks/>
          </p:cNvGraphicFramePr>
          <p:nvPr>
            <p:extLst>
              <p:ext uri="{D42A27DB-BD31-4B8C-83A1-F6EECF244321}">
                <p14:modId xmlns:p14="http://schemas.microsoft.com/office/powerpoint/2010/main" val="2628781588"/>
              </p:ext>
            </p:extLst>
          </p:nvPr>
        </p:nvGraphicFramePr>
        <p:xfrm>
          <a:off x="6172835" y="1884100"/>
          <a:ext cx="4651488" cy="2471840"/>
        </p:xfrm>
        <a:graphic>
          <a:graphicData uri="http://schemas.openxmlformats.org/drawingml/2006/table">
            <a:tbl>
              <a:tblPr firstRow="1" bandRow="1">
                <a:tableStyleId>{2D5ABB26-0587-4C30-8999-92F81FD0307C}</a:tableStyleId>
              </a:tblPr>
              <a:tblGrid>
                <a:gridCol w="4117400">
                  <a:extLst>
                    <a:ext uri="{9D8B030D-6E8A-4147-A177-3AD203B41FA5}">
                      <a16:colId xmlns:a16="http://schemas.microsoft.com/office/drawing/2014/main" val="20000"/>
                    </a:ext>
                  </a:extLst>
                </a:gridCol>
                <a:gridCol w="534088">
                  <a:extLst>
                    <a:ext uri="{9D8B030D-6E8A-4147-A177-3AD203B41FA5}">
                      <a16:colId xmlns:a16="http://schemas.microsoft.com/office/drawing/2014/main" val="20001"/>
                    </a:ext>
                  </a:extLst>
                </a:gridCol>
              </a:tblGrid>
              <a:tr h="617960">
                <a:tc>
                  <a:txBody>
                    <a:bodyPr/>
                    <a:lstStyle/>
                    <a:p>
                      <a:r>
                        <a:rPr lang="en-US" sz="2400" b="1" kern="1200" dirty="0">
                          <a:solidFill>
                            <a:schemeClr val="bg1">
                              <a:lumMod val="85000"/>
                            </a:schemeClr>
                          </a:solidFill>
                          <a:latin typeface="+mn-lt"/>
                          <a:ea typeface="+mn-ea"/>
                          <a:cs typeface="+mn-cs"/>
                        </a:rPr>
                        <a:t>1. </a:t>
                      </a:r>
                      <a:r>
                        <a:rPr lang="en-US" sz="2400" b="1" kern="1200" baseline="0" dirty="0">
                          <a:solidFill>
                            <a:schemeClr val="bg1">
                              <a:lumMod val="85000"/>
                            </a:schemeClr>
                          </a:solidFill>
                          <a:latin typeface="+mn-lt"/>
                          <a:ea typeface="+mn-ea"/>
                          <a:cs typeface="+mn-cs"/>
                        </a:rPr>
                        <a:t>Scope </a:t>
                      </a:r>
                      <a:r>
                        <a:rPr lang="en-US" sz="2400" b="1" kern="1200" baseline="0" dirty="0" smtClean="0">
                          <a:solidFill>
                            <a:schemeClr val="bg1">
                              <a:lumMod val="85000"/>
                            </a:schemeClr>
                          </a:solidFill>
                          <a:latin typeface="+mn-lt"/>
                          <a:ea typeface="+mn-ea"/>
                          <a:cs typeface="+mn-cs"/>
                        </a:rPr>
                        <a:t>&amp; </a:t>
                      </a:r>
                      <a:r>
                        <a:rPr lang="en-US" sz="2400" b="1" kern="1200" baseline="0" dirty="0">
                          <a:solidFill>
                            <a:schemeClr val="bg1">
                              <a:lumMod val="85000"/>
                            </a:schemeClr>
                          </a:solidFill>
                          <a:latin typeface="+mn-lt"/>
                          <a:ea typeface="+mn-ea"/>
                          <a:cs typeface="+mn-cs"/>
                        </a:rPr>
                        <a:t>Objectives </a:t>
                      </a:r>
                      <a:endParaRPr lang="el-GR" sz="2400" b="1" kern="120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solidFill>
                          <a:schemeClr val="tx1"/>
                        </a:solidFill>
                      </a:endParaRPr>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0"/>
                  </a:ext>
                </a:extLst>
              </a:tr>
              <a:tr h="61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2</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a:solidFill>
                            <a:schemeClr val="bg1">
                              <a:lumMod val="85000"/>
                            </a:schemeClr>
                          </a:solidFill>
                          <a:latin typeface="+mn-lt"/>
                          <a:ea typeface="+mn-ea"/>
                          <a:cs typeface="+mn-cs"/>
                        </a:rPr>
                        <a:t>Key Findings</a:t>
                      </a:r>
                      <a:endParaRPr lang="el-GR" sz="2400" b="1" dirty="0">
                        <a:solidFill>
                          <a:schemeClr val="bg1">
                            <a:lumMod val="85000"/>
                          </a:schemeClr>
                        </a:solidFill>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4"/>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rgbClr val="002060"/>
                          </a:solidFill>
                          <a:latin typeface="+mn-lt"/>
                          <a:ea typeface="+mn-ea"/>
                          <a:cs typeface="+mn-cs"/>
                        </a:rPr>
                        <a:t>3</a:t>
                      </a:r>
                      <a:r>
                        <a:rPr lang="en-US" sz="2400" b="1" kern="1200" dirty="0" smtClean="0">
                          <a:solidFill>
                            <a:srgbClr val="002060"/>
                          </a:solidFill>
                          <a:latin typeface="+mn-lt"/>
                          <a:ea typeface="+mn-ea"/>
                          <a:cs typeface="+mn-cs"/>
                        </a:rPr>
                        <a:t>.</a:t>
                      </a:r>
                      <a:r>
                        <a:rPr lang="en-US" sz="2400" b="1" dirty="0" smtClean="0">
                          <a:solidFill>
                            <a:srgbClr val="002060"/>
                          </a:solidFill>
                        </a:rPr>
                        <a:t> </a:t>
                      </a:r>
                      <a:r>
                        <a:rPr lang="en-US" sz="2400" b="1" kern="1200" baseline="0" dirty="0" smtClean="0">
                          <a:solidFill>
                            <a:srgbClr val="002060"/>
                          </a:solidFill>
                          <a:latin typeface="+mn-lt"/>
                          <a:ea typeface="+mn-ea"/>
                          <a:cs typeface="+mn-cs"/>
                        </a:rPr>
                        <a:t>Prediction </a:t>
                      </a:r>
                      <a:r>
                        <a:rPr lang="en-US" sz="2400" b="1" kern="1200" baseline="0" dirty="0">
                          <a:solidFill>
                            <a:srgbClr val="002060"/>
                          </a:solidFill>
                          <a:latin typeface="+mn-lt"/>
                          <a:ea typeface="+mn-ea"/>
                          <a:cs typeface="+mn-cs"/>
                        </a:rPr>
                        <a:t>Results</a:t>
                      </a: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3"/>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4.</a:t>
                      </a:r>
                      <a:r>
                        <a:rPr lang="en-US" sz="2400" b="1" dirty="0" smtClean="0">
                          <a:solidFill>
                            <a:schemeClr val="bg1">
                              <a:lumMod val="85000"/>
                            </a:schemeClr>
                          </a:solidFill>
                        </a:rPr>
                        <a:t> </a:t>
                      </a:r>
                      <a:r>
                        <a:rPr lang="en-US" sz="2400" b="1" kern="1200" baseline="0" dirty="0" smtClean="0">
                          <a:solidFill>
                            <a:schemeClr val="bg1">
                              <a:lumMod val="85000"/>
                            </a:schemeClr>
                          </a:solidFill>
                          <a:latin typeface="+mn-lt"/>
                          <a:ea typeface="+mn-ea"/>
                          <a:cs typeface="+mn-cs"/>
                        </a:rPr>
                        <a:t>Recommendations</a:t>
                      </a:r>
                      <a:endParaRPr lang="en-US" sz="2400" b="1" kern="1200" baseline="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935747791"/>
                  </a:ext>
                </a:extLst>
              </a:tr>
            </a:tbl>
          </a:graphicData>
        </a:graphic>
      </p:graphicFrame>
    </p:spTree>
    <p:extLst>
      <p:ext uri="{BB962C8B-B14F-4D97-AF65-F5344CB8AC3E}">
        <p14:creationId xmlns:p14="http://schemas.microsoft.com/office/powerpoint/2010/main" val="37565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1085</TotalTime>
  <Words>1194</Words>
  <Application>Microsoft Office PowerPoint</Application>
  <PresentationFormat>Widescreen</PresentationFormat>
  <Paragraphs>210</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Georgia</vt:lpstr>
      <vt:lpstr>Wingdings</vt:lpstr>
      <vt:lpstr>Office Theme</vt:lpstr>
      <vt:lpstr>Demand Forecast</vt:lpstr>
      <vt:lpstr>PowerPoint Presentation</vt:lpstr>
      <vt:lpstr>Demand Forecast</vt:lpstr>
      <vt:lpstr>PowerPoint Presentation</vt:lpstr>
      <vt:lpstr>PowerPoint Presentation</vt:lpstr>
      <vt:lpstr>PowerPoint Presentation</vt:lpstr>
      <vt:lpstr>PowerPoint Presentation</vt:lpstr>
      <vt:lpstr>PowerPoint Presentation</vt:lpstr>
      <vt:lpstr>Demand Forecast</vt:lpstr>
      <vt:lpstr>PowerPoint Presentation</vt:lpstr>
      <vt:lpstr>PowerPoint Presentation</vt:lpstr>
      <vt:lpstr>Demand Forecast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Giorgos</dc:creator>
  <cp:lastModifiedBy>Giorgos</cp:lastModifiedBy>
  <cp:revision>112</cp:revision>
  <dcterms:created xsi:type="dcterms:W3CDTF">2023-02-26T17:28:09Z</dcterms:created>
  <dcterms:modified xsi:type="dcterms:W3CDTF">2024-06-13T08:42:20Z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2021-02-21T00:00:00Z</vt:filetime>
  </property>
  <property fmtid="{D5CDD505-2E9C-101B-9397-08002B2CF9AE}" pid="3" name="Creator">
    <vt:lpwstr>Microsoft® PowerPoint® 2016</vt:lpwstr>
  </property>
  <property fmtid="{D5CDD505-2E9C-101B-9397-08002B2CF9AE}" pid="4" name="LastSaved">
    <vt:filetime>2023-02-26T00:00:00Z</vt:filetime>
  </property>
  <property fmtid="{D5CDD505-2E9C-101B-9397-08002B2CF9AE}" pid="5" name="Producer">
    <vt:lpwstr>Microsoft® PowerPoint® 2016</vt:lpwstr>
  </property>
</Properties>
</file>