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93" r:id="rId7"/>
    <p:sldId id="294" r:id="rId8"/>
    <p:sldId id="295" r:id="rId9"/>
    <p:sldId id="296" r:id="rId10"/>
    <p:sldId id="277" r:id="rId11"/>
    <p:sldId id="290" r:id="rId12"/>
    <p:sldId id="297" r:id="rId13"/>
    <p:sldId id="291" r:id="rId14"/>
    <p:sldId id="298" r:id="rId15"/>
    <p:sldId id="299" r:id="rId16"/>
    <p:sldId id="300" r:id="rId17"/>
    <p:sldId id="301" r:id="rId18"/>
    <p:sldId id="302" r:id="rId19"/>
    <p:sldId id="289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1pPr>
    <a:lvl2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2pPr>
    <a:lvl3pPr marL="762000" marR="0" indent="-76200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Pct val="100000"/>
      <a:buFontTx/>
      <a:buChar char="•"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3pPr>
    <a:lvl4pPr marL="762000" marR="0" indent="-76200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Pct val="100000"/>
      <a:buFontTx/>
      <a:buAutoNum type="arabicPeriod"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4pPr>
    <a:lvl5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5pPr>
    <a:lvl6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6pPr>
    <a:lvl7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7pPr>
    <a:lvl8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8pPr>
    <a:lvl9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9" name="Shape 4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8145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8692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yandex-team.ru/presentation/Kak-sdelat-krasivo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tif"/><Relationship Id="rId7" Type="http://schemas.openxmlformats.org/officeDocument/2006/relationships/hyperlink" Target="https://yadi.sk/d/GPDyRyOPxejmK" TargetMode="External"/><Relationship Id="rId12" Type="http://schemas.openxmlformats.org/officeDocument/2006/relationships/hyperlink" Target="https://yadi.sk/d/ZpB_978TwmoNY" TargetMode="External"/><Relationship Id="rId2" Type="http://schemas.openxmlformats.org/officeDocument/2006/relationships/image" Target="../media/image8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istockphoto.com" TargetMode="External"/><Relationship Id="rId11" Type="http://schemas.openxmlformats.org/officeDocument/2006/relationships/hyperlink" Target="https://yadi.sk/d/YnGO6v6pxesAN" TargetMode="External"/><Relationship Id="rId5" Type="http://schemas.openxmlformats.org/officeDocument/2006/relationships/hyperlink" Target="http://patterns.yandex-team.ru/presentations" TargetMode="External"/><Relationship Id="rId10" Type="http://schemas.openxmlformats.org/officeDocument/2006/relationships/hyperlink" Target="mailto:prescheck@yandex-team.ru" TargetMode="External"/><Relationship Id="rId4" Type="http://schemas.openxmlformats.org/officeDocument/2006/relationships/image" Target="../media/image1.png"/><Relationship Id="rId9" Type="http://schemas.openxmlformats.org/officeDocument/2006/relationships/hyperlink" Target="mailto:presentation@yandex-team.ru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tif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hyperlink" Target="https://yadi.sk/d/GPDyRyOPxejmK" TargetMode="External"/><Relationship Id="rId4" Type="http://schemas.openxmlformats.org/officeDocument/2006/relationships/image" Target="../media/image9.t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041" y="5449137"/>
            <a:ext cx="6470903" cy="247757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5986" y="3045771"/>
            <a:ext cx="18292029" cy="7234742"/>
          </a:xfrm>
          <a:prstGeom prst="rect">
            <a:avLst/>
          </a:prstGeom>
        </p:spPr>
        <p:txBody>
          <a:bodyPr lIns="0" tIns="0" rIns="0" bIns="0" anchor="ctr"/>
          <a:lstStyle>
            <a:lvl1pPr marL="1117600" indent="-1117600">
              <a:lnSpc>
                <a:spcPts val="14000"/>
              </a:lnSpc>
              <a:buSzPct val="104000"/>
              <a:buBlip>
                <a:blip r:embed="rId2"/>
              </a:buBlip>
              <a:defRPr sz="12000" baseline="-3333">
                <a:latin typeface="Yandex Sans Text Light"/>
                <a:ea typeface="Yandex Sans Text Light"/>
                <a:cs typeface="Yandex Sans Text Light"/>
                <a:sym typeface="Yandex Sans Text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197682" y="10775332"/>
            <a:ext cx="17148065" cy="141722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4800" baseline="0"/>
            </a:lvl1pPr>
            <a:lvl2pPr marL="0" indent="0">
              <a:spcBef>
                <a:spcPts val="0"/>
              </a:spcBef>
              <a:buSzTx/>
              <a:buNone/>
              <a:defRPr sz="4800" baseline="0"/>
            </a:lvl2pPr>
            <a:lvl3pPr marL="0" indent="0">
              <a:spcBef>
                <a:spcPts val="0"/>
              </a:spcBef>
              <a:buSzTx/>
              <a:buNone/>
              <a:defRPr sz="4800" baseline="0"/>
            </a:lvl3pPr>
            <a:lvl4pPr marL="0" indent="0">
              <a:spcBef>
                <a:spcPts val="0"/>
              </a:spcBef>
              <a:buSzTx/>
              <a:buNone/>
              <a:defRPr sz="4800" baseline="0"/>
            </a:lvl4pPr>
            <a:lvl5pPr>
              <a:spcBef>
                <a:spcPts val="0"/>
              </a:spcBef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300"/>
            <a:ext cx="20563698" cy="563602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1526592" y="8381242"/>
            <a:ext cx="3053160" cy="37914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12" name="Текст"/>
          <p:cNvSpPr txBox="1">
            <a:spLocks noGrp="1"/>
          </p:cNvSpPr>
          <p:nvPr>
            <p:ph type="body" sz="quarter" idx="22"/>
          </p:nvPr>
        </p:nvSpPr>
        <p:spPr>
          <a:xfrm>
            <a:off x="6094486" y="8381242"/>
            <a:ext cx="3053162" cy="37914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13" name="Текст"/>
          <p:cNvSpPr txBox="1">
            <a:spLocks noGrp="1"/>
          </p:cNvSpPr>
          <p:nvPr>
            <p:ph type="body" sz="quarter" idx="23"/>
          </p:nvPr>
        </p:nvSpPr>
        <p:spPr>
          <a:xfrm>
            <a:off x="10669413" y="8381242"/>
            <a:ext cx="3053162" cy="37914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14" name="Текст"/>
          <p:cNvSpPr txBox="1">
            <a:spLocks noGrp="1"/>
          </p:cNvSpPr>
          <p:nvPr>
            <p:ph type="body" sz="quarter" idx="24"/>
          </p:nvPr>
        </p:nvSpPr>
        <p:spPr>
          <a:xfrm>
            <a:off x="15240483" y="8381242"/>
            <a:ext cx="3053162" cy="37914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15" name="Текст"/>
          <p:cNvSpPr txBox="1">
            <a:spLocks noGrp="1"/>
          </p:cNvSpPr>
          <p:nvPr>
            <p:ph type="body" sz="quarter" idx="25"/>
          </p:nvPr>
        </p:nvSpPr>
        <p:spPr>
          <a:xfrm>
            <a:off x="19812161" y="8381242"/>
            <a:ext cx="3053161" cy="37914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16" name="Изображение"/>
          <p:cNvSpPr>
            <a:spLocks noGrp="1"/>
          </p:cNvSpPr>
          <p:nvPr>
            <p:ph type="pic" sz="quarter" idx="26"/>
          </p:nvPr>
        </p:nvSpPr>
        <p:spPr>
          <a:xfrm>
            <a:off x="1526591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Изображение"/>
          <p:cNvSpPr>
            <a:spLocks noGrp="1"/>
          </p:cNvSpPr>
          <p:nvPr>
            <p:ph type="pic" sz="quarter" idx="27"/>
          </p:nvPr>
        </p:nvSpPr>
        <p:spPr>
          <a:xfrm>
            <a:off x="6094486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Изображение"/>
          <p:cNvSpPr>
            <a:spLocks noGrp="1"/>
          </p:cNvSpPr>
          <p:nvPr>
            <p:ph type="pic" sz="quarter" idx="28"/>
          </p:nvPr>
        </p:nvSpPr>
        <p:spPr>
          <a:xfrm>
            <a:off x="10669413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9" name="Изображение"/>
          <p:cNvSpPr>
            <a:spLocks noGrp="1"/>
          </p:cNvSpPr>
          <p:nvPr>
            <p:ph type="pic" sz="quarter" idx="29"/>
          </p:nvPr>
        </p:nvSpPr>
        <p:spPr>
          <a:xfrm>
            <a:off x="15240483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Изображение"/>
          <p:cNvSpPr>
            <a:spLocks noGrp="1"/>
          </p:cNvSpPr>
          <p:nvPr>
            <p:ph type="pic" sz="quarter" idx="30"/>
          </p:nvPr>
        </p:nvSpPr>
        <p:spPr>
          <a:xfrm>
            <a:off x="19812161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300"/>
            <a:ext cx="20563698" cy="563602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0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2670162" y="8381242"/>
            <a:ext cx="3053160" cy="38041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31" name="Текст"/>
          <p:cNvSpPr txBox="1">
            <a:spLocks noGrp="1"/>
          </p:cNvSpPr>
          <p:nvPr>
            <p:ph type="body" sz="quarter" idx="22"/>
          </p:nvPr>
        </p:nvSpPr>
        <p:spPr>
          <a:xfrm>
            <a:off x="8005102" y="8381242"/>
            <a:ext cx="3053162" cy="38041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32" name="Текст"/>
          <p:cNvSpPr txBox="1">
            <a:spLocks noGrp="1"/>
          </p:cNvSpPr>
          <p:nvPr>
            <p:ph type="body" sz="quarter" idx="23"/>
          </p:nvPr>
        </p:nvSpPr>
        <p:spPr>
          <a:xfrm>
            <a:off x="13336584" y="8381242"/>
            <a:ext cx="3053161" cy="38041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33" name="Текст"/>
          <p:cNvSpPr txBox="1">
            <a:spLocks noGrp="1"/>
          </p:cNvSpPr>
          <p:nvPr>
            <p:ph type="body" sz="quarter" idx="24"/>
          </p:nvPr>
        </p:nvSpPr>
        <p:spPr>
          <a:xfrm>
            <a:off x="18671888" y="8381242"/>
            <a:ext cx="3053161" cy="38041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34" name="Изображение"/>
          <p:cNvSpPr>
            <a:spLocks noGrp="1"/>
          </p:cNvSpPr>
          <p:nvPr>
            <p:ph type="pic" sz="quarter" idx="25"/>
          </p:nvPr>
        </p:nvSpPr>
        <p:spPr>
          <a:xfrm>
            <a:off x="2670162" y="5461346"/>
            <a:ext cx="3048001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5" name="Изображение"/>
          <p:cNvSpPr>
            <a:spLocks noGrp="1"/>
          </p:cNvSpPr>
          <p:nvPr>
            <p:ph type="pic" sz="quarter" idx="26"/>
          </p:nvPr>
        </p:nvSpPr>
        <p:spPr>
          <a:xfrm>
            <a:off x="8005102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6" name="Изображение"/>
          <p:cNvSpPr>
            <a:spLocks noGrp="1"/>
          </p:cNvSpPr>
          <p:nvPr>
            <p:ph type="pic" sz="quarter" idx="27"/>
          </p:nvPr>
        </p:nvSpPr>
        <p:spPr>
          <a:xfrm>
            <a:off x="13336584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7" name="Изображение"/>
          <p:cNvSpPr>
            <a:spLocks noGrp="1"/>
          </p:cNvSpPr>
          <p:nvPr>
            <p:ph type="pic" sz="quarter" idx="28"/>
          </p:nvPr>
        </p:nvSpPr>
        <p:spPr>
          <a:xfrm>
            <a:off x="18671888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4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300"/>
            <a:ext cx="20563698" cy="563602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7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4571889" y="8381242"/>
            <a:ext cx="3053161" cy="38041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48" name="Текст"/>
          <p:cNvSpPr txBox="1">
            <a:spLocks noGrp="1"/>
          </p:cNvSpPr>
          <p:nvPr>
            <p:ph type="body" sz="quarter" idx="22"/>
          </p:nvPr>
        </p:nvSpPr>
        <p:spPr>
          <a:xfrm>
            <a:off x="10663953" y="8381242"/>
            <a:ext cx="3053161" cy="38041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49" name="Текст"/>
          <p:cNvSpPr txBox="1">
            <a:spLocks noGrp="1"/>
          </p:cNvSpPr>
          <p:nvPr>
            <p:ph type="body" sz="quarter" idx="23"/>
          </p:nvPr>
        </p:nvSpPr>
        <p:spPr>
          <a:xfrm>
            <a:off x="16765767" y="8381242"/>
            <a:ext cx="3053161" cy="380412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50" name="Изображение"/>
          <p:cNvSpPr>
            <a:spLocks noGrp="1"/>
          </p:cNvSpPr>
          <p:nvPr>
            <p:ph type="pic" sz="quarter" idx="24"/>
          </p:nvPr>
        </p:nvSpPr>
        <p:spPr>
          <a:xfrm>
            <a:off x="4571889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1" name="Изображение"/>
          <p:cNvSpPr>
            <a:spLocks noGrp="1"/>
          </p:cNvSpPr>
          <p:nvPr>
            <p:ph type="pic" sz="quarter" idx="25"/>
          </p:nvPr>
        </p:nvSpPr>
        <p:spPr>
          <a:xfrm>
            <a:off x="10663953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2" name="Изображение"/>
          <p:cNvSpPr>
            <a:spLocks noGrp="1"/>
          </p:cNvSpPr>
          <p:nvPr>
            <p:ph type="pic" sz="quarter" idx="26"/>
          </p:nvPr>
        </p:nvSpPr>
        <p:spPr>
          <a:xfrm>
            <a:off x="16765767" y="5461346"/>
            <a:ext cx="30480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624816" y="3050407"/>
            <a:ext cx="14089140" cy="7615186"/>
          </a:xfrm>
          <a:prstGeom prst="rect">
            <a:avLst/>
          </a:prstGeom>
        </p:spPr>
        <p:txBody>
          <a:bodyPr/>
          <a:lstStyle>
            <a:lvl1pPr>
              <a:defRPr sz="4800" baseline="6250"/>
            </a:lvl1pPr>
            <a:lvl2pPr marL="381000" indent="-381000">
              <a:buBlip>
                <a:blip r:embed="rId2"/>
              </a:buBlip>
              <a:defRPr sz="4800" baseline="6250"/>
            </a:lvl2pPr>
            <a:lvl3pPr marL="1143000" indent="-762000">
              <a:defRPr sz="4800" baseline="6250"/>
            </a:lvl3pPr>
            <a:lvl4pPr marL="1143000" indent="-762000">
              <a:defRPr sz="4800" baseline="6250"/>
            </a:lvl4pPr>
            <a:lvl5pPr>
              <a:defRPr sz="4800" baseline="625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62" name="Прямоугольник"/>
          <p:cNvSpPr txBox="1">
            <a:spLocks noGrp="1"/>
          </p:cNvSpPr>
          <p:nvPr>
            <p:ph type="body" sz="quarter" idx="2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1828707">
              <a:defRPr sz="4800" baseline="0"/>
            </a:pPr>
            <a:endParaRPr/>
          </a:p>
        </p:txBody>
      </p:sp>
      <p:sp>
        <p:nvSpPr>
          <p:cNvPr id="163" name="Изображение"/>
          <p:cNvSpPr>
            <a:spLocks noGrp="1"/>
          </p:cNvSpPr>
          <p:nvPr>
            <p:ph type="pic" sz="quarter" idx="22"/>
          </p:nvPr>
        </p:nvSpPr>
        <p:spPr>
          <a:xfrm>
            <a:off x="2666888" y="5143846"/>
            <a:ext cx="3467103" cy="28892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300"/>
            <a:ext cx="20563698" cy="563602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1529365" y="9528133"/>
            <a:ext cx="6095189" cy="2683472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74" name="Изображение"/>
          <p:cNvSpPr>
            <a:spLocks noGrp="1"/>
          </p:cNvSpPr>
          <p:nvPr>
            <p:ph type="pic" sz="quarter" idx="22"/>
          </p:nvPr>
        </p:nvSpPr>
        <p:spPr>
          <a:xfrm>
            <a:off x="1529366" y="4195741"/>
            <a:ext cx="6089111" cy="49526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5" name="Текст"/>
          <p:cNvSpPr txBox="1">
            <a:spLocks noGrp="1"/>
          </p:cNvSpPr>
          <p:nvPr>
            <p:ph type="body" sz="quarter" idx="23"/>
          </p:nvPr>
        </p:nvSpPr>
        <p:spPr>
          <a:xfrm>
            <a:off x="9147919" y="9528133"/>
            <a:ext cx="6095189" cy="2683472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76" name="Текст"/>
          <p:cNvSpPr txBox="1">
            <a:spLocks noGrp="1"/>
          </p:cNvSpPr>
          <p:nvPr>
            <p:ph type="body" sz="quarter" idx="24"/>
          </p:nvPr>
        </p:nvSpPr>
        <p:spPr>
          <a:xfrm>
            <a:off x="16767607" y="9528133"/>
            <a:ext cx="6095188" cy="2683472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77" name="Изображение"/>
          <p:cNvSpPr>
            <a:spLocks noGrp="1"/>
          </p:cNvSpPr>
          <p:nvPr>
            <p:ph type="pic" sz="quarter" idx="25"/>
          </p:nvPr>
        </p:nvSpPr>
        <p:spPr>
          <a:xfrm>
            <a:off x="9147919" y="4190755"/>
            <a:ext cx="6089112" cy="49526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8" name="Изображение"/>
          <p:cNvSpPr>
            <a:spLocks noGrp="1"/>
          </p:cNvSpPr>
          <p:nvPr>
            <p:ph type="pic" sz="quarter" idx="26"/>
          </p:nvPr>
        </p:nvSpPr>
        <p:spPr>
          <a:xfrm>
            <a:off x="16767607" y="4195741"/>
            <a:ext cx="6089111" cy="49526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8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300"/>
            <a:ext cx="20563698" cy="563602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8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2286954" y="10650862"/>
            <a:ext cx="8751256" cy="1560634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89" name="Изображение"/>
          <p:cNvSpPr>
            <a:spLocks noGrp="1"/>
          </p:cNvSpPr>
          <p:nvPr>
            <p:ph type="pic" sz="quarter" idx="22"/>
          </p:nvPr>
        </p:nvSpPr>
        <p:spPr>
          <a:xfrm>
            <a:off x="2286954" y="3431471"/>
            <a:ext cx="8762719" cy="6858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0" name="Текст"/>
          <p:cNvSpPr txBox="1">
            <a:spLocks noGrp="1"/>
          </p:cNvSpPr>
          <p:nvPr>
            <p:ph type="body" sz="quarter" idx="23"/>
          </p:nvPr>
        </p:nvSpPr>
        <p:spPr>
          <a:xfrm>
            <a:off x="13338528" y="10650752"/>
            <a:ext cx="8751255" cy="1560852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191" name="Изображение"/>
          <p:cNvSpPr>
            <a:spLocks noGrp="1"/>
          </p:cNvSpPr>
          <p:nvPr>
            <p:ph type="pic" sz="quarter" idx="24"/>
          </p:nvPr>
        </p:nvSpPr>
        <p:spPr>
          <a:xfrm>
            <a:off x="13338528" y="3431471"/>
            <a:ext cx="8762718" cy="6858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0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300"/>
            <a:ext cx="20563698" cy="563602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1" name="Изображение"/>
          <p:cNvSpPr>
            <a:spLocks noGrp="1"/>
          </p:cNvSpPr>
          <p:nvPr>
            <p:ph type="pic" idx="21"/>
          </p:nvPr>
        </p:nvSpPr>
        <p:spPr>
          <a:xfrm>
            <a:off x="1141441" y="3047655"/>
            <a:ext cx="22101116" cy="91440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137523" y="3050407"/>
            <a:ext cx="10679202" cy="9138788"/>
          </a:xfrm>
          <a:prstGeom prst="rect">
            <a:avLst/>
          </a:prstGeom>
        </p:spPr>
        <p:txBody>
          <a:bodyPr/>
          <a:lstStyle>
            <a:lvl1pPr>
              <a:defRPr sz="4800" baseline="6250"/>
            </a:lvl1pPr>
            <a:lvl2pPr marL="381000" indent="-381000">
              <a:buBlip>
                <a:blip r:embed="rId2"/>
              </a:buBlip>
              <a:defRPr sz="4800" baseline="6250"/>
            </a:lvl2pPr>
            <a:lvl3pPr marL="1143000" indent="-762000">
              <a:defRPr sz="4800" baseline="6250"/>
            </a:lvl3pPr>
            <a:lvl4pPr marL="1143000" indent="-762000">
              <a:defRPr sz="4800" baseline="6250"/>
            </a:lvl4pPr>
            <a:lvl5pPr>
              <a:defRPr sz="4800" baseline="625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1" name="Прямоугольник"/>
          <p:cNvSpPr txBox="1">
            <a:spLocks noGrp="1"/>
          </p:cNvSpPr>
          <p:nvPr>
            <p:ph type="body" sz="quarter" idx="21"/>
          </p:nvPr>
        </p:nvSpPr>
        <p:spPr>
          <a:xfrm>
            <a:off x="1147394" y="12687300"/>
            <a:ext cx="20563698" cy="558800"/>
          </a:xfrm>
          <a:prstGeom prst="rect">
            <a:avLst/>
          </a:prstGeom>
        </p:spPr>
        <p:txBody>
          <a:bodyPr anchor="b"/>
          <a:lstStyle/>
          <a:p>
            <a:pPr defTabSz="1828707">
              <a:defRPr sz="4800" baseline="0"/>
            </a:pPr>
            <a:endParaRPr/>
          </a:p>
        </p:txBody>
      </p:sp>
      <p:sp>
        <p:nvSpPr>
          <p:cNvPr id="212" name="Изображение"/>
          <p:cNvSpPr>
            <a:spLocks noGrp="1"/>
          </p:cNvSpPr>
          <p:nvPr>
            <p:ph type="pic" sz="half" idx="22"/>
          </p:nvPr>
        </p:nvSpPr>
        <p:spPr>
          <a:xfrm>
            <a:off x="12568166" y="3051636"/>
            <a:ext cx="10675339" cy="9144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Изображение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8898" y="10765562"/>
            <a:ext cx="18286205" cy="1539964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4800" baseline="0"/>
            </a:lvl1pPr>
            <a:lvl2pPr marL="0" indent="0">
              <a:spcBef>
                <a:spcPts val="0"/>
              </a:spcBef>
              <a:buSzTx/>
              <a:buNone/>
              <a:defRPr sz="4800" baseline="0"/>
            </a:lvl2pPr>
            <a:lvl3pPr marL="0" indent="0">
              <a:spcBef>
                <a:spcPts val="0"/>
              </a:spcBef>
              <a:buSzTx/>
              <a:buNone/>
              <a:defRPr sz="4800" baseline="0"/>
            </a:lvl3pPr>
            <a:lvl4pPr marL="0" indent="0">
              <a:spcBef>
                <a:spcPts val="0"/>
              </a:spcBef>
              <a:buSzTx/>
              <a:buNone/>
              <a:defRPr sz="4800" baseline="0"/>
            </a:lvl4pPr>
            <a:lvl5pPr>
              <a:spcBef>
                <a:spcPts val="0"/>
              </a:spcBef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" name="Yandex_logo_rus-01.png"/>
          <p:cNvSpPr>
            <a:spLocks noGrp="1"/>
          </p:cNvSpPr>
          <p:nvPr>
            <p:ph type="pic" sz="quarter" idx="21"/>
          </p:nvPr>
        </p:nvSpPr>
        <p:spPr>
          <a:xfrm>
            <a:off x="2992017" y="1923220"/>
            <a:ext cx="8852694" cy="12193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Изображение"/>
          <p:cNvSpPr>
            <a:spLocks noGrp="1"/>
          </p:cNvSpPr>
          <p:nvPr>
            <p:ph type="pic" sz="quarter" idx="22"/>
          </p:nvPr>
        </p:nvSpPr>
        <p:spPr>
          <a:xfrm>
            <a:off x="16592582" y="2034147"/>
            <a:ext cx="6065719" cy="8874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Название презентации"/>
          <p:cNvSpPr txBox="1">
            <a:spLocks noGrp="1"/>
          </p:cNvSpPr>
          <p:nvPr>
            <p:ph type="body" sz="half" idx="23"/>
          </p:nvPr>
        </p:nvSpPr>
        <p:spPr>
          <a:xfrm>
            <a:off x="3043010" y="3043244"/>
            <a:ext cx="18285280" cy="724347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4000"/>
              </a:lnSpc>
              <a:spcBef>
                <a:spcPts val="0"/>
              </a:spcBef>
              <a:defRPr sz="12000" baseline="-3333"/>
            </a:pPr>
            <a:endParaRPr/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конта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3856" y="6195540"/>
            <a:ext cx="9153281" cy="2568227"/>
          </a:xfrm>
          <a:prstGeom prst="rect">
            <a:avLst/>
          </a:prstGeom>
        </p:spPr>
        <p:txBody>
          <a:bodyPr anchor="t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9" name="Изображение"/>
          <p:cNvSpPr>
            <a:spLocks noGrp="1"/>
          </p:cNvSpPr>
          <p:nvPr>
            <p:ph type="pic" sz="quarter" idx="21"/>
          </p:nvPr>
        </p:nvSpPr>
        <p:spPr>
          <a:xfrm>
            <a:off x="3054999" y="9152467"/>
            <a:ext cx="758652" cy="7505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0" name="Изображение"/>
          <p:cNvSpPr>
            <a:spLocks noGrp="1"/>
          </p:cNvSpPr>
          <p:nvPr>
            <p:ph type="pic" sz="quarter" idx="22"/>
          </p:nvPr>
        </p:nvSpPr>
        <p:spPr>
          <a:xfrm>
            <a:off x="3218857" y="10289493"/>
            <a:ext cx="424808" cy="7712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1" name="+7 000 000-00-00"/>
          <p:cNvSpPr txBox="1">
            <a:spLocks noGrp="1"/>
          </p:cNvSpPr>
          <p:nvPr>
            <p:ph type="body" sz="quarter" idx="23"/>
          </p:nvPr>
        </p:nvSpPr>
        <p:spPr>
          <a:xfrm>
            <a:off x="4203941" y="10290270"/>
            <a:ext cx="8747481" cy="1148502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32" name="логин@yandex-team.ru"/>
          <p:cNvSpPr txBox="1">
            <a:spLocks noGrp="1"/>
          </p:cNvSpPr>
          <p:nvPr>
            <p:ph type="body" sz="quarter" idx="24"/>
          </p:nvPr>
        </p:nvSpPr>
        <p:spPr>
          <a:xfrm>
            <a:off x="4203941" y="9133789"/>
            <a:ext cx="8747481" cy="111375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33" name="Изображение"/>
          <p:cNvSpPr>
            <a:spLocks noGrp="1"/>
          </p:cNvSpPr>
          <p:nvPr>
            <p:ph type="pic" sz="quarter" idx="25"/>
          </p:nvPr>
        </p:nvSpPr>
        <p:spPr>
          <a:xfrm>
            <a:off x="13341712" y="9152467"/>
            <a:ext cx="758652" cy="7505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4" name="+7 000 000-00-00"/>
          <p:cNvSpPr txBox="1">
            <a:spLocks noGrp="1"/>
          </p:cNvSpPr>
          <p:nvPr>
            <p:ph type="body" sz="quarter" idx="26"/>
          </p:nvPr>
        </p:nvSpPr>
        <p:spPr>
          <a:xfrm>
            <a:off x="14486892" y="10290270"/>
            <a:ext cx="8752762" cy="1148502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35" name="логин@yandex-team.ru"/>
          <p:cNvSpPr txBox="1">
            <a:spLocks noGrp="1"/>
          </p:cNvSpPr>
          <p:nvPr>
            <p:ph type="body" sz="quarter" idx="27"/>
          </p:nvPr>
        </p:nvSpPr>
        <p:spPr>
          <a:xfrm>
            <a:off x="14486892" y="9133789"/>
            <a:ext cx="8752762" cy="1113757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36" name="twitter"/>
          <p:cNvSpPr txBox="1">
            <a:spLocks noGrp="1"/>
          </p:cNvSpPr>
          <p:nvPr>
            <p:ph type="body" sz="quarter" idx="28"/>
          </p:nvPr>
        </p:nvSpPr>
        <p:spPr>
          <a:xfrm>
            <a:off x="14870616" y="-2245113"/>
            <a:ext cx="8048094" cy="1151586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37" name="facebook"/>
          <p:cNvSpPr txBox="1">
            <a:spLocks noGrp="1"/>
          </p:cNvSpPr>
          <p:nvPr>
            <p:ph type="body" sz="quarter" idx="29"/>
          </p:nvPr>
        </p:nvSpPr>
        <p:spPr>
          <a:xfrm>
            <a:off x="14870616" y="-1046014"/>
            <a:ext cx="8048094" cy="1014629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38" name="Изображение"/>
          <p:cNvSpPr>
            <a:spLocks noGrp="1"/>
          </p:cNvSpPr>
          <p:nvPr>
            <p:ph type="pic" sz="quarter" idx="30"/>
          </p:nvPr>
        </p:nvSpPr>
        <p:spPr>
          <a:xfrm>
            <a:off x="13338905" y="-950264"/>
            <a:ext cx="760921" cy="7609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9" name="Изображение"/>
          <p:cNvSpPr>
            <a:spLocks noGrp="1"/>
          </p:cNvSpPr>
          <p:nvPr>
            <p:ph type="pic" sz="quarter" idx="31"/>
          </p:nvPr>
        </p:nvSpPr>
        <p:spPr>
          <a:xfrm>
            <a:off x="13338905" y="-2099482"/>
            <a:ext cx="764266" cy="7645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0" name="Изображение"/>
          <p:cNvSpPr>
            <a:spLocks noGrp="1"/>
          </p:cNvSpPr>
          <p:nvPr>
            <p:ph type="pic" sz="quarter" idx="32"/>
          </p:nvPr>
        </p:nvSpPr>
        <p:spPr>
          <a:xfrm>
            <a:off x="13508634" y="10289493"/>
            <a:ext cx="424809" cy="7712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1" name="Имя и Фамилия…"/>
          <p:cNvSpPr txBox="1">
            <a:spLocks noGrp="1"/>
          </p:cNvSpPr>
          <p:nvPr>
            <p:ph type="body" sz="quarter" idx="33"/>
          </p:nvPr>
        </p:nvSpPr>
        <p:spPr>
          <a:xfrm>
            <a:off x="13330322" y="6197005"/>
            <a:ext cx="9150975" cy="2668361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4800" baseline="0"/>
            </a:pPr>
            <a:endParaRPr/>
          </a:p>
        </p:txBody>
      </p:sp>
      <p:sp>
        <p:nvSpPr>
          <p:cNvPr id="242" name="skype"/>
          <p:cNvSpPr txBox="1">
            <a:spLocks noGrp="1"/>
          </p:cNvSpPr>
          <p:nvPr>
            <p:ph type="body" sz="quarter" idx="34"/>
          </p:nvPr>
        </p:nvSpPr>
        <p:spPr>
          <a:xfrm>
            <a:off x="14870616" y="-3467997"/>
            <a:ext cx="8048094" cy="1151586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43" name="Изображение"/>
          <p:cNvSpPr>
            <a:spLocks noGrp="1"/>
          </p:cNvSpPr>
          <p:nvPr>
            <p:ph type="pic" sz="quarter" idx="35"/>
          </p:nvPr>
        </p:nvSpPr>
        <p:spPr>
          <a:xfrm>
            <a:off x="13338006" y="-3323410"/>
            <a:ext cx="762717" cy="7609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4" name="bitbucket"/>
          <p:cNvSpPr txBox="1">
            <a:spLocks noGrp="1"/>
          </p:cNvSpPr>
          <p:nvPr>
            <p:ph type="body" sz="quarter" idx="36"/>
          </p:nvPr>
        </p:nvSpPr>
        <p:spPr>
          <a:xfrm>
            <a:off x="21327591" y="-3465585"/>
            <a:ext cx="8048094" cy="1014628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45" name="Изображение"/>
          <p:cNvSpPr>
            <a:spLocks noGrp="1"/>
          </p:cNvSpPr>
          <p:nvPr>
            <p:ph type="pic" sz="quarter" idx="37"/>
          </p:nvPr>
        </p:nvSpPr>
        <p:spPr>
          <a:xfrm>
            <a:off x="19839406" y="-3369834"/>
            <a:ext cx="673869" cy="7609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6" name="github"/>
          <p:cNvSpPr txBox="1">
            <a:spLocks noGrp="1"/>
          </p:cNvSpPr>
          <p:nvPr>
            <p:ph type="body" sz="quarter" idx="38"/>
          </p:nvPr>
        </p:nvSpPr>
        <p:spPr>
          <a:xfrm>
            <a:off x="21327591" y="-2176235"/>
            <a:ext cx="8048094" cy="1014629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47" name="github.pdf"/>
          <p:cNvSpPr>
            <a:spLocks noGrp="1"/>
          </p:cNvSpPr>
          <p:nvPr>
            <p:ph type="pic" sz="quarter" idx="39"/>
          </p:nvPr>
        </p:nvSpPr>
        <p:spPr>
          <a:xfrm>
            <a:off x="19864488" y="-2080484"/>
            <a:ext cx="623706" cy="7609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8" name="telegram"/>
          <p:cNvSpPr txBox="1">
            <a:spLocks noGrp="1"/>
          </p:cNvSpPr>
          <p:nvPr>
            <p:ph type="body" sz="quarter" idx="40"/>
          </p:nvPr>
        </p:nvSpPr>
        <p:spPr>
          <a:xfrm>
            <a:off x="21327591" y="-1035815"/>
            <a:ext cx="8048094" cy="1014629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49" name="telegram.pdf"/>
          <p:cNvSpPr>
            <a:spLocks noGrp="1"/>
          </p:cNvSpPr>
          <p:nvPr>
            <p:ph type="pic" sz="quarter" idx="41"/>
          </p:nvPr>
        </p:nvSpPr>
        <p:spPr>
          <a:xfrm>
            <a:off x="19795880" y="-898451"/>
            <a:ext cx="760920" cy="6776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0" name="instagram"/>
          <p:cNvSpPr txBox="1">
            <a:spLocks noGrp="1"/>
          </p:cNvSpPr>
          <p:nvPr>
            <p:ph type="body" sz="quarter" idx="42"/>
          </p:nvPr>
        </p:nvSpPr>
        <p:spPr>
          <a:xfrm>
            <a:off x="21352839" y="-4913118"/>
            <a:ext cx="8048094" cy="1014629"/>
          </a:xfrm>
          <a:prstGeom prst="rect">
            <a:avLst/>
          </a:prstGeom>
        </p:spPr>
        <p:txBody>
          <a:bodyPr anchor="t"/>
          <a:lstStyle/>
          <a:p>
            <a:pPr>
              <a:defRPr sz="4800" baseline="6250"/>
            </a:pPr>
            <a:endParaRPr/>
          </a:p>
        </p:txBody>
      </p:sp>
      <p:sp>
        <p:nvSpPr>
          <p:cNvPr id="251" name="Изображение"/>
          <p:cNvSpPr>
            <a:spLocks noGrp="1"/>
          </p:cNvSpPr>
          <p:nvPr>
            <p:ph type="pic" sz="quarter" idx="43"/>
          </p:nvPr>
        </p:nvSpPr>
        <p:spPr>
          <a:xfrm>
            <a:off x="19846528" y="-4811129"/>
            <a:ext cx="760920" cy="7484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2" name="Прямоугольник"/>
          <p:cNvSpPr txBox="1">
            <a:spLocks noGrp="1"/>
          </p:cNvSpPr>
          <p:nvPr>
            <p:ph type="body" sz="quarter" idx="44"/>
          </p:nvPr>
        </p:nvSpPr>
        <p:spPr>
          <a:xfrm>
            <a:off x="3042180" y="2659696"/>
            <a:ext cx="18299640" cy="1913299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1828707">
              <a:defRPr sz="4800" baseline="0"/>
            </a:pPr>
            <a:endParaRPr/>
          </a:p>
        </p:txBody>
      </p:sp>
      <p:pic>
        <p:nvPicPr>
          <p:cNvPr id="253" name="Изображение" descr="Изображение"/>
          <p:cNvPicPr>
            <a:picLocks noChangeAspect="1"/>
          </p:cNvPicPr>
          <p:nvPr/>
        </p:nvPicPr>
        <p:blipFill>
          <a:blip r:embed="rId2"/>
          <a:srcRect r="53919"/>
          <a:stretch>
            <a:fillRect/>
          </a:stretch>
        </p:blipFill>
        <p:spPr>
          <a:xfrm>
            <a:off x="13295709" y="-4979531"/>
            <a:ext cx="4412557" cy="130810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Чис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Прямоугольник"/>
          <p:cNvSpPr/>
          <p:nvPr/>
        </p:nvSpPr>
        <p:spPr>
          <a:xfrm>
            <a:off x="1896337" y="12211994"/>
            <a:ext cx="20591328" cy="521471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69" name="Не изменяй размеры шрифтов"/>
          <p:cNvSpPr txBox="1"/>
          <p:nvPr/>
        </p:nvSpPr>
        <p:spPr>
          <a:xfrm>
            <a:off x="8052203" y="2277583"/>
            <a:ext cx="6735838" cy="1482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3600" baseline="0"/>
            </a:pPr>
            <a:r>
              <a:t>Н</a:t>
            </a:r>
            <a:r>
              <a:rPr sz="2500"/>
              <a:t>е</a:t>
            </a:r>
            <a:r>
              <a:rPr sz="4800"/>
              <a:t> </a:t>
            </a:r>
            <a:r>
              <a:rPr sz="4200"/>
              <a:t>из</a:t>
            </a:r>
            <a:r>
              <a:rPr sz="6100"/>
              <a:t>ме</a:t>
            </a:r>
            <a:r>
              <a:rPr sz="2900"/>
              <a:t>ня</a:t>
            </a:r>
            <a:r>
              <a:rPr sz="1900"/>
              <a:t>й</a:t>
            </a:r>
            <a:r>
              <a:rPr sz="4800"/>
              <a:t> </a:t>
            </a:r>
            <a:r>
              <a:rPr sz="3400"/>
              <a:t>р</a:t>
            </a:r>
            <a:r>
              <a:rPr sz="6800"/>
              <a:t>а</a:t>
            </a:r>
            <a:r>
              <a:rPr sz="3400"/>
              <a:t>з</a:t>
            </a:r>
            <a:r>
              <a:rPr sz="2000"/>
              <a:t>ме</a:t>
            </a:r>
            <a:r>
              <a:rPr sz="3300"/>
              <a:t>р</a:t>
            </a:r>
            <a:r>
              <a:rPr sz="2700"/>
              <a:t>ы</a:t>
            </a:r>
            <a:r>
              <a:rPr sz="2000"/>
              <a:t> </a:t>
            </a:r>
            <a:r>
              <a:rPr sz="4700"/>
              <a:t>ш</a:t>
            </a:r>
            <a:r>
              <a:rPr sz="3800"/>
              <a:t>р</a:t>
            </a:r>
            <a:r>
              <a:rPr sz="4100"/>
              <a:t>и</a:t>
            </a:r>
            <a:r>
              <a:rPr sz="2400"/>
              <a:t>ф</a:t>
            </a:r>
            <a:r>
              <a:rPr sz="1800"/>
              <a:t>т</a:t>
            </a:r>
            <a:r>
              <a:rPr sz="2400"/>
              <a:t>о</a:t>
            </a:r>
            <a:r>
              <a:rPr sz="3200"/>
              <a:t>в</a:t>
            </a:r>
          </a:p>
        </p:txBody>
      </p:sp>
      <p:sp>
        <p:nvSpPr>
          <p:cNvPr id="270" name="Страницу скрыть или удалить по прочтении!"/>
          <p:cNvSpPr txBox="1"/>
          <p:nvPr/>
        </p:nvSpPr>
        <p:spPr>
          <a:xfrm>
            <a:off x="7979109" y="11934873"/>
            <a:ext cx="7182920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271" name="Не выходите за поля слайда"/>
          <p:cNvSpPr txBox="1"/>
          <p:nvPr/>
        </p:nvSpPr>
        <p:spPr>
          <a:xfrm>
            <a:off x="11283795" y="4146243"/>
            <a:ext cx="4194217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t>Не выходите за поля слайда</a:t>
            </a:r>
          </a:p>
        </p:txBody>
      </p:sp>
      <p:sp>
        <p:nvSpPr>
          <p:cNvPr id="272" name="Прямоугольник"/>
          <p:cNvSpPr/>
          <p:nvPr/>
        </p:nvSpPr>
        <p:spPr>
          <a:xfrm>
            <a:off x="15250807" y="3667043"/>
            <a:ext cx="148017" cy="12700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73" name="Прямоугольник"/>
          <p:cNvSpPr/>
          <p:nvPr/>
        </p:nvSpPr>
        <p:spPr>
          <a:xfrm>
            <a:off x="7618189" y="2858110"/>
            <a:ext cx="7622110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74" name="Прямоугольник"/>
          <p:cNvSpPr/>
          <p:nvPr/>
        </p:nvSpPr>
        <p:spPr>
          <a:xfrm>
            <a:off x="7623584" y="4956549"/>
            <a:ext cx="7622111" cy="6850430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75" name="Прямоугольник"/>
          <p:cNvSpPr/>
          <p:nvPr/>
        </p:nvSpPr>
        <p:spPr>
          <a:xfrm>
            <a:off x="7623584" y="3926058"/>
            <a:ext cx="7622110" cy="885679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76" name="Группа  презентационных…"/>
          <p:cNvSpPr txBox="1"/>
          <p:nvPr/>
        </p:nvSpPr>
        <p:spPr>
          <a:xfrm>
            <a:off x="19978340" y="10734150"/>
            <a:ext cx="3316514" cy="115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Группа </a:t>
            </a:r>
            <a:br/>
            <a:r>
              <a:t>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технологий</a:t>
            </a:r>
          </a:p>
        </p:txBody>
      </p:sp>
      <p:pic>
        <p:nvPicPr>
          <p:cNvPr id="2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692" y="10436207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Изображение" descr="Изображение"/>
          <p:cNvPicPr>
            <a:picLocks noChangeAspect="1"/>
          </p:cNvPicPr>
          <p:nvPr/>
        </p:nvPicPr>
        <p:blipFill>
          <a:blip r:embed="rId3"/>
          <a:srcRect t="14527" b="13952"/>
          <a:stretch>
            <a:fillRect/>
          </a:stretch>
        </p:blipFill>
        <p:spPr>
          <a:xfrm>
            <a:off x="18302611" y="11665833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Не уверены, что и как делать дальше?…"/>
          <p:cNvSpPr txBox="1"/>
          <p:nvPr/>
        </p:nvSpPr>
        <p:spPr>
          <a:xfrm>
            <a:off x="8017209" y="1533440"/>
            <a:ext cx="7182920" cy="1192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Вот несколько простых советов-рекомендаций:</a:t>
            </a:r>
          </a:p>
        </p:txBody>
      </p:sp>
      <p:sp>
        <p:nvSpPr>
          <p:cNvPr id="280" name="Привет!…"/>
          <p:cNvSpPr txBox="1"/>
          <p:nvPr/>
        </p:nvSpPr>
        <p:spPr>
          <a:xfrm>
            <a:off x="1889984" y="1890482"/>
            <a:ext cx="5729649" cy="777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Это шаблон презентации </a:t>
            </a:r>
            <a:br/>
            <a:r>
              <a:t>для выступлений с нашим корпоративным шрифтом </a:t>
            </a:r>
            <a:br/>
            <a:r>
              <a:t>Yandex Sans Text.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Перед началом работы убедитесь, </a:t>
            </a:r>
            <a:br/>
            <a:r>
              <a:t>что шрифт уже установлен </a:t>
            </a:r>
            <a:br/>
            <a:r>
              <a:t>на компьютере. </a:t>
            </a:r>
            <a:br/>
            <a:r>
              <a:t>Если нет, то скачать его вместе </a:t>
            </a:r>
            <a:br/>
            <a:r>
              <a:t>с инструкцией по установке </a:t>
            </a:r>
            <a:br/>
            <a:r>
              <a:t>можно по ссылке: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b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 мастер-слайды </a:t>
            </a:r>
            <a:b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и добавить подходящий </a:t>
            </a:r>
            <a:b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можно, нажав кнопку «добавить слайд» в верхнем меню.</a:t>
            </a:r>
          </a:p>
        </p:txBody>
      </p:sp>
      <p:sp>
        <p:nvSpPr>
          <p:cNvPr id="281" name="Для расстановки акцентов пользуйтесь встроенными в шаблон стилями шрифтов:…"/>
          <p:cNvSpPr txBox="1"/>
          <p:nvPr/>
        </p:nvSpPr>
        <p:spPr>
          <a:xfrm>
            <a:off x="8017209" y="4998560"/>
            <a:ext cx="7182920" cy="654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Для расстановки акцентов пользуйтесь встроенными в шаблон стилями шрифтов: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Для выделения ключевой мысли 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поставьте курсор на начало предложения 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и нажмите клавишу Tab, а чтобы 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жёлтая линия не разрывалась, 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переносите текст на следующую строку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нажатием клавиши Enter.</a:t>
            </a:r>
          </a:p>
          <a:p>
            <a:pPr marL="749300" lvl="2" indent="-368300">
              <a:lnSpc>
                <a:spcPct val="90000"/>
              </a:lnSpc>
              <a:buSzPct val="150000"/>
              <a:buChar char="›"/>
              <a:defRPr sz="2400" baseline="0"/>
            </a:pPr>
            <a:r>
              <a:t>Для создания маркированного </a:t>
            </a:r>
            <a:br/>
            <a:r>
              <a:t>списка выделите текст и дважды нажмите клавишу Tab</a:t>
            </a:r>
          </a:p>
          <a:p>
            <a:pPr marL="749300" lvl="2" indent="-368300">
              <a:lnSpc>
                <a:spcPct val="90000"/>
              </a:lnSpc>
              <a:buAutoNum type="arabicPeriod"/>
              <a:defRPr sz="2400" baseline="0"/>
            </a:pPr>
            <a:r>
              <a:t>Для создания нумерованного </a:t>
            </a:r>
            <a:br/>
            <a:r>
              <a:t>списка выделите текст и трижды нажмите клавишу Tab</a:t>
            </a:r>
          </a:p>
        </p:txBody>
      </p:sp>
      <p:sp>
        <p:nvSpPr>
          <p:cNvPr id="282" name="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  на…"/>
          <p:cNvSpPr txBox="1"/>
          <p:nvPr/>
        </p:nvSpPr>
        <p:spPr>
          <a:xfrm>
            <a:off x="16015171" y="1894519"/>
            <a:ext cx="6973696" cy="827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 </a:t>
            </a:r>
            <a:br/>
            <a:r>
              <a:t>на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Логотипы сервисов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12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Слайды с кодом: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12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Можно выбрать фотографию на фотостоке </a:t>
            </a:r>
            <a:r>
              <a:rPr>
                <a:solidFill>
                  <a:srgbClr val="3878BE"/>
                </a:solidFill>
              </a:rPr>
              <a:t>   </a:t>
            </a:r>
            <a:br>
              <a:rPr>
                <a:solidFill>
                  <a:srgbClr val="3878BE"/>
                </a:solidFill>
              </a:rPr>
            </a:br>
            <a:r>
              <a:rPr>
                <a:solidFill>
                  <a:srgbClr val="3878BE"/>
                </a:solidFill>
              </a:rPr>
              <a:t>                                          </a:t>
            </a:r>
            <a:r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мы купим её для вас.</a:t>
            </a:r>
            <a:br/>
            <a:endParaRPr sz="120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Подробный рецепт хорошей презентации –   </a:t>
            </a:r>
            <a:br/>
            <a:r>
              <a:t>на </a:t>
            </a:r>
            <a:br/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12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Если возникли вопросы, напишите</a:t>
            </a:r>
            <a:br/>
            <a:r>
              <a:t>на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12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Чтобы мы проверили вашу презентацию, отправьте её на  </a:t>
            </a:r>
          </a:p>
        </p:txBody>
      </p:sp>
      <p:sp>
        <p:nvSpPr>
          <p:cNvPr id="283" name="patterns.yandex-team.ru/presentations"/>
          <p:cNvSpPr txBox="1"/>
          <p:nvPr/>
        </p:nvSpPr>
        <p:spPr>
          <a:xfrm>
            <a:off x="16440379" y="3391248"/>
            <a:ext cx="5643534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defRPr>
            </a:lvl1pPr>
          </a:lstStyle>
          <a:p>
            <a:pPr>
              <a:defRPr>
                <a:solidFill>
                  <a:srgbClr val="3878B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patterns.yandex-team.ru/presentations</a:t>
            </a:r>
          </a:p>
        </p:txBody>
      </p:sp>
      <p:sp>
        <p:nvSpPr>
          <p:cNvPr id="284" name="iStockphoto.com"/>
          <p:cNvSpPr txBox="1"/>
          <p:nvPr/>
        </p:nvSpPr>
        <p:spPr>
          <a:xfrm>
            <a:off x="16045464" y="6087142"/>
            <a:ext cx="2553331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solidFill>
                  <a:srgbClr val="3878BE"/>
                </a:solid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iStockphoto.com</a:t>
            </a:r>
            <a:r>
              <a:rPr u="none"/>
              <a:t> </a:t>
            </a:r>
          </a:p>
        </p:txBody>
      </p:sp>
      <p:sp>
        <p:nvSpPr>
          <p:cNvPr id="285" name="https://yadi.sk/d/GPDyRyOPxejmK"/>
          <p:cNvSpPr txBox="1"/>
          <p:nvPr/>
        </p:nvSpPr>
        <p:spPr>
          <a:xfrm>
            <a:off x="1904276" y="6970034"/>
            <a:ext cx="4882103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/>
              </a:defRPr>
            </a:lvl1pPr>
          </a:lstStyle>
          <a:p>
            <a:pPr>
              <a:defRPr>
                <a:solidFill>
                  <a:srgbClr val="3878B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/>
              </a:rPr>
              <a:t>https://yadi.sk/d/GPDyRyOPxejmK</a:t>
            </a:r>
          </a:p>
        </p:txBody>
      </p:sp>
      <p:sp>
        <p:nvSpPr>
          <p:cNvPr id="286" name="https://wiki.yandex-team.ru/presentation/Kak-sdelat-krasivo/"/>
          <p:cNvSpPr txBox="1"/>
          <p:nvPr/>
        </p:nvSpPr>
        <p:spPr>
          <a:xfrm>
            <a:off x="16021138" y="7399701"/>
            <a:ext cx="6973696" cy="84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     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/>
              </a:rPr>
              <a:t>https://wiki.yandex-team.ru/presentation/Kak-sdelat-krasivo/</a:t>
            </a:r>
          </a:p>
        </p:txBody>
      </p:sp>
      <p:sp>
        <p:nvSpPr>
          <p:cNvPr id="287" name="presentation@"/>
          <p:cNvSpPr txBox="1"/>
          <p:nvPr/>
        </p:nvSpPr>
        <p:spPr>
          <a:xfrm>
            <a:off x="16423574" y="8729888"/>
            <a:ext cx="2553332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/>
              </a:defRPr>
            </a:lvl1pPr>
          </a:lstStyle>
          <a:p>
            <a:pPr>
              <a:defRPr>
                <a:solidFill>
                  <a:srgbClr val="3878B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/>
              </a:rPr>
              <a:t>presentation@ </a:t>
            </a:r>
          </a:p>
        </p:txBody>
      </p:sp>
      <p:sp>
        <p:nvSpPr>
          <p:cNvPr id="288" name="prescheck@"/>
          <p:cNvSpPr txBox="1"/>
          <p:nvPr/>
        </p:nvSpPr>
        <p:spPr>
          <a:xfrm>
            <a:off x="18332564" y="9696301"/>
            <a:ext cx="2553332" cy="46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/>
              </a:defRPr>
            </a:lvl1pPr>
          </a:lstStyle>
          <a:p>
            <a:pPr>
              <a:defRPr>
                <a:solidFill>
                  <a:srgbClr val="3878B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/>
              </a:rPr>
              <a:t>prescheck@</a:t>
            </a:r>
          </a:p>
        </p:txBody>
      </p:sp>
      <p:sp>
        <p:nvSpPr>
          <p:cNvPr id="289" name="https://yadi.sk/d/YnGO6v6pxesAN"/>
          <p:cNvSpPr txBox="1"/>
          <p:nvPr/>
        </p:nvSpPr>
        <p:spPr>
          <a:xfrm>
            <a:off x="18433556" y="5148948"/>
            <a:ext cx="4859733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/>
              </a:defRPr>
            </a:lvl1pPr>
          </a:lstStyle>
          <a:p>
            <a:pPr>
              <a:defRPr>
                <a:solidFill>
                  <a:srgbClr val="3878B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/>
              </a:rPr>
              <a:t>https://yadi.sk/d/YnGO6v6pxesAN</a:t>
            </a:r>
          </a:p>
        </p:txBody>
      </p:sp>
      <p:sp>
        <p:nvSpPr>
          <p:cNvPr id="290" name="https://yadi.sk/d/ZpB_978TwmoNY"/>
          <p:cNvSpPr txBox="1"/>
          <p:nvPr/>
        </p:nvSpPr>
        <p:spPr>
          <a:xfrm>
            <a:off x="16040100" y="4540019"/>
            <a:ext cx="4918558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400"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/>
              </a:defRPr>
            </a:lvl1pPr>
          </a:lstStyle>
          <a:p>
            <a:pPr>
              <a:defRPr>
                <a:solidFill>
                  <a:srgbClr val="468DCA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/>
              </a:rPr>
              <a:t>https://yadi.sk/d/ZpB_978TwmoNY</a:t>
            </a:r>
          </a:p>
        </p:txBody>
      </p:sp>
      <p:pic>
        <p:nvPicPr>
          <p:cNvPr id="291" name="Снимок экрана 2016-11-25 в 17.35.43.png" descr="Снимок экрана 2016-11-25 в 17.35.4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59549" y="9322868"/>
            <a:ext cx="1977815" cy="1167853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Ноутбу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45984" y="759684"/>
            <a:ext cx="22092033" cy="1651735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0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2394"/>
            <a:ext cx="20563698" cy="559031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1" name="Изображение"/>
          <p:cNvSpPr>
            <a:spLocks noGrp="1"/>
          </p:cNvSpPr>
          <p:nvPr>
            <p:ph type="pic" sz="half" idx="21"/>
          </p:nvPr>
        </p:nvSpPr>
        <p:spPr>
          <a:xfrm>
            <a:off x="6751870" y="4021349"/>
            <a:ext cx="10985501" cy="68834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ланшеты iPad и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45984" y="759684"/>
            <a:ext cx="22092033" cy="1651735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2394"/>
            <a:ext cx="20563698" cy="559031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1" name="Изображение"/>
          <p:cNvSpPr>
            <a:spLocks noGrp="1"/>
          </p:cNvSpPr>
          <p:nvPr>
            <p:ph type="pic" sz="quarter" idx="21"/>
          </p:nvPr>
        </p:nvSpPr>
        <p:spPr>
          <a:xfrm>
            <a:off x="5735458" y="4084487"/>
            <a:ext cx="5308602" cy="7061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2" name="Изображение"/>
          <p:cNvSpPr>
            <a:spLocks noGrp="1"/>
          </p:cNvSpPr>
          <p:nvPr>
            <p:ph type="pic" sz="quarter" idx="22"/>
          </p:nvPr>
        </p:nvSpPr>
        <p:spPr>
          <a:xfrm>
            <a:off x="13641291" y="4097187"/>
            <a:ext cx="4229102" cy="7061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мартфоны iPhone 6 и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45984" y="759684"/>
            <a:ext cx="22092033" cy="1651735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2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2394"/>
            <a:ext cx="20563698" cy="559031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22" name="Изображение"/>
          <p:cNvSpPr>
            <a:spLocks noGrp="1"/>
          </p:cNvSpPr>
          <p:nvPr>
            <p:ph type="pic" sz="quarter" idx="21"/>
          </p:nvPr>
        </p:nvSpPr>
        <p:spPr>
          <a:xfrm>
            <a:off x="7975702" y="5286742"/>
            <a:ext cx="3213102" cy="5715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3" name="Изображение"/>
          <p:cNvSpPr>
            <a:spLocks noGrp="1"/>
          </p:cNvSpPr>
          <p:nvPr>
            <p:ph type="pic" sz="quarter" idx="22"/>
          </p:nvPr>
        </p:nvSpPr>
        <p:spPr>
          <a:xfrm>
            <a:off x="13243548" y="4202589"/>
            <a:ext cx="3810002" cy="67818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мартфоны Android и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45984" y="759684"/>
            <a:ext cx="22092033" cy="1651735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3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2394"/>
            <a:ext cx="20563698" cy="559031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3" name="Изображение"/>
          <p:cNvSpPr>
            <a:spLocks noGrp="1"/>
          </p:cNvSpPr>
          <p:nvPr>
            <p:ph type="pic" sz="quarter" idx="21"/>
          </p:nvPr>
        </p:nvSpPr>
        <p:spPr>
          <a:xfrm>
            <a:off x="10204450" y="4035356"/>
            <a:ext cx="3949700" cy="694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34" name="Изображение"/>
          <p:cNvSpPr>
            <a:spLocks noGrp="1"/>
          </p:cNvSpPr>
          <p:nvPr>
            <p:ph type="pic" sz="quarter" idx="22"/>
          </p:nvPr>
        </p:nvSpPr>
        <p:spPr>
          <a:xfrm>
            <a:off x="4488265" y="5195230"/>
            <a:ext cx="3530603" cy="5816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35" name="Изображение"/>
          <p:cNvSpPr>
            <a:spLocks noGrp="1"/>
          </p:cNvSpPr>
          <p:nvPr>
            <p:ph type="pic" sz="quarter" idx="23"/>
          </p:nvPr>
        </p:nvSpPr>
        <p:spPr>
          <a:xfrm>
            <a:off x="16462748" y="4283006"/>
            <a:ext cx="3721102" cy="6299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3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Браузе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Изображение"/>
          <p:cNvSpPr>
            <a:spLocks noGrp="1"/>
          </p:cNvSpPr>
          <p:nvPr>
            <p:ph type="pic" idx="21"/>
          </p:nvPr>
        </p:nvSpPr>
        <p:spPr>
          <a:xfrm>
            <a:off x="1032267" y="2091056"/>
            <a:ext cx="22319466" cy="103100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 и код (фон чё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37523" y="3043126"/>
            <a:ext cx="18692331" cy="2304428"/>
          </a:xfrm>
          <a:prstGeom prst="rect">
            <a:avLst/>
          </a:prstGeom>
        </p:spPr>
        <p:txBody>
          <a:bodyPr/>
          <a:lstStyle>
            <a:lvl1pPr>
              <a:defRPr sz="4800" baseline="6250"/>
            </a:lvl1pPr>
            <a:lvl2pPr marL="381000" indent="-381000">
              <a:buBlip>
                <a:blip r:embed="rId2"/>
              </a:buBlip>
              <a:defRPr sz="4800" baseline="6250"/>
            </a:lvl2pPr>
            <a:lvl3pPr marL="1143000" indent="-762000">
              <a:defRPr sz="4800" baseline="6250"/>
            </a:lvl3pPr>
            <a:lvl4pPr marL="1143000" indent="-762000">
              <a:defRPr sz="4800" baseline="6250"/>
            </a:lvl4pPr>
            <a:lvl5pPr>
              <a:defRPr sz="4800" baseline="625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53" name="Прямоугольник"/>
          <p:cNvSpPr txBox="1">
            <a:spLocks noGrp="1"/>
          </p:cNvSpPr>
          <p:nvPr>
            <p:ph type="body" sz="quarter" idx="2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1828707">
              <a:defRPr sz="4800" baseline="0"/>
            </a:pPr>
            <a:endParaRPr/>
          </a:p>
        </p:txBody>
      </p:sp>
      <p:sp>
        <p:nvSpPr>
          <p:cNvPr id="354" name="Код"/>
          <p:cNvSpPr>
            <a:spLocks noGrp="1"/>
          </p:cNvSpPr>
          <p:nvPr>
            <p:ph type="body" idx="22"/>
          </p:nvPr>
        </p:nvSpPr>
        <p:spPr>
          <a:xfrm>
            <a:off x="-2" y="6096793"/>
            <a:ext cx="24384004" cy="7620001"/>
          </a:xfrm>
          <a:prstGeom prst="rect">
            <a:avLst/>
          </a:prstGeom>
          <a:solidFill>
            <a:srgbClr val="000000"/>
          </a:solidFill>
        </p:spPr>
        <p:txBody>
          <a:bodyPr lIns="1143000" tIns="1143000" rIns="1143000" bIns="1143000" anchor="t"/>
          <a:lstStyle/>
          <a:p>
            <a:pPr marL="508000" indent="-508000">
              <a:spcBef>
                <a:spcPts val="0"/>
              </a:spcBef>
              <a:defRPr sz="3600" baseline="8333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Код (фон чё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6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300"/>
            <a:ext cx="20563698" cy="563602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4" name="Код"/>
          <p:cNvSpPr>
            <a:spLocks noGrp="1"/>
          </p:cNvSpPr>
          <p:nvPr>
            <p:ph type="body" idx="21"/>
          </p:nvPr>
        </p:nvSpPr>
        <p:spPr>
          <a:xfrm>
            <a:off x="-2" y="3030479"/>
            <a:ext cx="24384004" cy="10702571"/>
          </a:xfrm>
          <a:prstGeom prst="rect">
            <a:avLst/>
          </a:prstGeom>
          <a:solidFill>
            <a:srgbClr val="000000"/>
          </a:solidFill>
        </p:spPr>
        <p:txBody>
          <a:bodyPr lIns="1143000" tIns="1143000" rIns="1143000" bIns="1143000" anchor="t"/>
          <a:lstStyle/>
          <a:p>
            <a:pPr marL="508000" indent="-508000">
              <a:spcBef>
                <a:spcPts val="0"/>
              </a:spcBef>
              <a:defRPr sz="3600" baseline="8333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8898" y="10763449"/>
            <a:ext cx="18286205" cy="153549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4800" baseline="0"/>
            </a:lvl1pPr>
            <a:lvl2pPr marL="0" indent="0">
              <a:spcBef>
                <a:spcPts val="0"/>
              </a:spcBef>
              <a:buSzTx/>
              <a:buNone/>
              <a:defRPr sz="4800" baseline="0"/>
            </a:lvl2pPr>
            <a:lvl3pPr marL="0" indent="0">
              <a:spcBef>
                <a:spcPts val="0"/>
              </a:spcBef>
              <a:buSzTx/>
              <a:buNone/>
              <a:defRPr sz="4800" baseline="0"/>
            </a:lvl3pPr>
            <a:lvl4pPr marL="0" indent="0">
              <a:spcBef>
                <a:spcPts val="0"/>
              </a:spcBef>
              <a:buSzTx/>
              <a:buNone/>
              <a:defRPr sz="4800" baseline="0"/>
            </a:lvl4pPr>
            <a:lvl5pPr>
              <a:spcBef>
                <a:spcPts val="0"/>
              </a:spcBef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31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943" y="1915155"/>
            <a:ext cx="1510128" cy="100675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Yandex_logo_rus-01.png"/>
          <p:cNvSpPr>
            <a:spLocks noGrp="1"/>
          </p:cNvSpPr>
          <p:nvPr>
            <p:ph type="pic" sz="quarter" idx="21"/>
          </p:nvPr>
        </p:nvSpPr>
        <p:spPr>
          <a:xfrm>
            <a:off x="2992017" y="1923220"/>
            <a:ext cx="8852694" cy="12193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3" name="Название презентации"/>
          <p:cNvSpPr txBox="1">
            <a:spLocks noGrp="1"/>
          </p:cNvSpPr>
          <p:nvPr>
            <p:ph type="body" sz="half" idx="22"/>
          </p:nvPr>
        </p:nvSpPr>
        <p:spPr>
          <a:xfrm>
            <a:off x="3043010" y="3043244"/>
            <a:ext cx="18285280" cy="724347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4000"/>
              </a:lnSpc>
              <a:spcBef>
                <a:spcPts val="0"/>
              </a:spcBef>
              <a:defRPr sz="12000" baseline="-3333"/>
            </a:pPr>
            <a:endParaRPr/>
          </a:p>
        </p:txBody>
      </p:sp>
      <p:sp>
        <p:nvSpPr>
          <p:cNvPr id="3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Код на весь слайд (фон чё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300"/>
            <a:ext cx="20563698" cy="563602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3" name="Код"/>
          <p:cNvSpPr>
            <a:spLocks noGrp="1"/>
          </p:cNvSpPr>
          <p:nvPr>
            <p:ph type="body" idx="21"/>
          </p:nvPr>
        </p:nvSpPr>
        <p:spPr>
          <a:xfrm>
            <a:off x="-2" y="-1"/>
            <a:ext cx="24384004" cy="13716002"/>
          </a:xfrm>
          <a:prstGeom prst="rect">
            <a:avLst/>
          </a:prstGeom>
          <a:solidFill>
            <a:srgbClr val="000000"/>
          </a:solidFill>
        </p:spPr>
        <p:txBody>
          <a:bodyPr lIns="1143000" tIns="1143000" rIns="1143000" bIns="1143000" anchor="t"/>
          <a:lstStyle/>
          <a:p>
            <a:pPr marL="508000" indent="-508000">
              <a:spcBef>
                <a:spcPts val="0"/>
              </a:spcBef>
              <a:defRPr sz="3600" baseline="8333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Прямоугольник"/>
          <p:cNvSpPr/>
          <p:nvPr/>
        </p:nvSpPr>
        <p:spPr>
          <a:xfrm>
            <a:off x="16058108" y="3256577"/>
            <a:ext cx="4118263" cy="3329112"/>
          </a:xfrm>
          <a:prstGeom prst="rect">
            <a:avLst/>
          </a:prstGeom>
          <a:solidFill>
            <a:srgbClr val="3878BE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defTabSz="1828686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2" name="Прямоугольник"/>
          <p:cNvSpPr/>
          <p:nvPr/>
        </p:nvSpPr>
        <p:spPr>
          <a:xfrm>
            <a:off x="1909037" y="12211994"/>
            <a:ext cx="20591328" cy="521471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686">
              <a:lnSpc>
                <a:spcPct val="100000"/>
              </a:lnSpc>
              <a:spcBef>
                <a:spcPts val="0"/>
              </a:spcBef>
              <a:defRPr sz="3600" baseline="0"/>
            </a:pPr>
            <a:endParaRPr/>
          </a:p>
        </p:txBody>
      </p:sp>
      <p:sp>
        <p:nvSpPr>
          <p:cNvPr id="383" name="Оформление схем:"/>
          <p:cNvSpPr/>
          <p:nvPr/>
        </p:nvSpPr>
        <p:spPr>
          <a:xfrm>
            <a:off x="7752281" y="2094932"/>
            <a:ext cx="5346703" cy="8483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828686"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Оформление схем:</a:t>
            </a:r>
            <a:br/>
            <a:endParaRPr/>
          </a:p>
        </p:txBody>
      </p:sp>
      <p:sp>
        <p:nvSpPr>
          <p:cNvPr id="384" name="Страницу скрыть или удалить по прочтении!"/>
          <p:cNvSpPr txBox="1"/>
          <p:nvPr/>
        </p:nvSpPr>
        <p:spPr>
          <a:xfrm>
            <a:off x="7991809" y="12193954"/>
            <a:ext cx="7182920" cy="504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828686">
              <a:lnSpc>
                <a:spcPct val="100000"/>
              </a:lnSpc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385" name="Группа презентационных…"/>
          <p:cNvSpPr txBox="1"/>
          <p:nvPr/>
        </p:nvSpPr>
        <p:spPr>
          <a:xfrm>
            <a:off x="19991040" y="10734150"/>
            <a:ext cx="3316514" cy="115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828686"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Группа презентационных</a:t>
            </a:r>
          </a:p>
          <a:p>
            <a:pPr defTabSz="1828686"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технологий</a:t>
            </a:r>
          </a:p>
        </p:txBody>
      </p:sp>
      <p:sp>
        <p:nvSpPr>
          <p:cNvPr id="386" name="Привет!…"/>
          <p:cNvSpPr txBox="1"/>
          <p:nvPr/>
        </p:nvSpPr>
        <p:spPr>
          <a:xfrm>
            <a:off x="1902684" y="4348977"/>
            <a:ext cx="5340846" cy="5060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828686"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Привет!</a:t>
            </a:r>
          </a:p>
          <a:p>
            <a:pPr defTabSz="1828686"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/>
          </a:p>
          <a:p>
            <a:pPr defTabSz="1828686"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Это примеры схем, которые </a:t>
            </a:r>
            <a:br/>
            <a:r>
              <a:t>можно скопировать и вставить </a:t>
            </a:r>
            <a:br/>
            <a:r>
              <a:t>в свою презентацию.</a:t>
            </a:r>
            <a:br/>
            <a:endParaRPr/>
          </a:p>
          <a:p>
            <a:pPr defTabSz="1828686"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Перед началом работы убедитесь, </a:t>
            </a:r>
            <a:br/>
            <a:r>
              <a:t>что шрифт уже установлен </a:t>
            </a:r>
            <a:br/>
            <a:r>
              <a:t>на компьютере. Если нет, то скачать его вместе с инструкцией</a:t>
            </a:r>
            <a:br/>
            <a:r>
              <a:t>по установке можно по ссылке:</a:t>
            </a:r>
          </a:p>
        </p:txBody>
      </p:sp>
      <p:pic>
        <p:nvPicPr>
          <p:cNvPr id="387" name="image7.png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65" y="1894868"/>
            <a:ext cx="2412775" cy="1723791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Формат 16:9…"/>
          <p:cNvSpPr txBox="1"/>
          <p:nvPr/>
        </p:nvSpPr>
        <p:spPr>
          <a:xfrm>
            <a:off x="3867303" y="2992389"/>
            <a:ext cx="3144647" cy="81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828686"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solidFill>
                  <a:srgbClr val="80808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Формат 16:9</a:t>
            </a:r>
          </a:p>
          <a:p>
            <a:pPr defTabSz="1828686"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solidFill>
                  <a:srgbClr val="80808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Шрифт: Yandex Sans</a:t>
            </a:r>
          </a:p>
        </p:txBody>
      </p:sp>
      <p:sp>
        <p:nvSpPr>
          <p:cNvPr id="389" name="Основной шаблон  для выступлений"/>
          <p:cNvSpPr txBox="1"/>
          <p:nvPr/>
        </p:nvSpPr>
        <p:spPr>
          <a:xfrm>
            <a:off x="3867303" y="2094932"/>
            <a:ext cx="3144647" cy="81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828686"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Основной шаблон </a:t>
            </a:r>
            <a:br/>
            <a:r>
              <a:t>для выступлений</a:t>
            </a:r>
          </a:p>
        </p:txBody>
      </p:sp>
      <p:pic>
        <p:nvPicPr>
          <p:cNvPr id="390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5392" y="10436207"/>
            <a:ext cx="1506050" cy="1506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Изображение" descr="Изображение"/>
          <p:cNvPicPr>
            <a:picLocks noChangeAspect="1"/>
          </p:cNvPicPr>
          <p:nvPr/>
        </p:nvPicPr>
        <p:blipFill>
          <a:blip r:embed="rId4"/>
          <a:srcRect t="14526" b="13953"/>
          <a:stretch>
            <a:fillRect/>
          </a:stretch>
        </p:blipFill>
        <p:spPr>
          <a:xfrm>
            <a:off x="18315311" y="11665832"/>
            <a:ext cx="1506082" cy="1077126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yadi.sk/d/GPDyRyOPxejmK"/>
          <p:cNvSpPr txBox="1"/>
          <p:nvPr/>
        </p:nvSpPr>
        <p:spPr>
          <a:xfrm>
            <a:off x="1901905" y="8979379"/>
            <a:ext cx="5342402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828686"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Yandex Sans Text Regular"/>
                <a:ea typeface="Yandex Sans Text Regular"/>
                <a:cs typeface="Yandex Sans Text Regular"/>
                <a:sym typeface="Yandex Sans Text Regular"/>
                <a:hlinkClick r:id="rId5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yadi.sk/d/GPDyRyOPxejmK</a:t>
            </a:r>
          </a:p>
        </p:txBody>
      </p:sp>
      <p:sp>
        <p:nvSpPr>
          <p:cNvPr id="393" name="Схемы могут состоять из текстовых блоков, стрелок, пиктограмм и изображений.  В одной презентации используйте не более одного из предложенных стилей схем. Например: схемы с изображениями (пример 1)  или блок-схемы с пиктограммами (пример 2)          Толщ"/>
          <p:cNvSpPr/>
          <p:nvPr/>
        </p:nvSpPr>
        <p:spPr>
          <a:xfrm>
            <a:off x="7722296" y="2852242"/>
            <a:ext cx="7001331" cy="92303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828686"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Схемы могут состоять из текстовых блоков, стрелок, пиктограмм и изображений.</a:t>
            </a:r>
            <a:br/>
            <a:br/>
            <a:r>
              <a:t>В одной презентации используйте не более одного из предложенных стилей схем.</a:t>
            </a:r>
            <a:br/>
            <a:r>
              <a:t>Например: схемы с изображениями (пример 1) </a:t>
            </a:r>
            <a:br/>
            <a:r>
              <a:t>или блок-схемы с пиктограммами (пример 2)</a:t>
            </a:r>
            <a:br/>
            <a:br/>
            <a:br/>
            <a:br/>
            <a:br/>
            <a:br/>
            <a:br/>
            <a:br/>
            <a:br/>
            <a:br/>
            <a:r>
              <a:t>Толщина контура блоков и стрелок в схемах – </a:t>
            </a:r>
            <a:br/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3 пт</a:t>
            </a:r>
            <a:b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b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t>Блоки могут быть белыми или жёлтыми. </a:t>
            </a:r>
            <a:br/>
            <a:r>
              <a:t>Блоки с жёлтой заливкой используются, если нужно привлечь внимание к элементу схемы.</a:t>
            </a:r>
          </a:p>
          <a:p>
            <a:pPr defTabSz="1828686"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br/>
            <a:endParaRPr/>
          </a:p>
        </p:txBody>
      </p:sp>
      <p:sp>
        <p:nvSpPr>
          <p:cNvPr id="394" name="Прямоугольник"/>
          <p:cNvSpPr/>
          <p:nvPr/>
        </p:nvSpPr>
        <p:spPr>
          <a:xfrm>
            <a:off x="7759975" y="5912187"/>
            <a:ext cx="7093360" cy="2354994"/>
          </a:xfrm>
          <a:prstGeom prst="rect">
            <a:avLst/>
          </a:prstGeom>
          <a:solidFill>
            <a:srgbClr val="3878BE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defTabSz="1828686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5" name="Прямоугольник"/>
          <p:cNvSpPr/>
          <p:nvPr/>
        </p:nvSpPr>
        <p:spPr>
          <a:xfrm>
            <a:off x="11460360" y="6246512"/>
            <a:ext cx="1052557" cy="1935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828686">
              <a:lnSpc>
                <a:spcPct val="100000"/>
              </a:lnSpc>
              <a:spcBef>
                <a:spcPts val="0"/>
              </a:spcBef>
              <a:defRPr sz="3600" baseline="0"/>
            </a:pPr>
            <a:endParaRPr/>
          </a:p>
        </p:txBody>
      </p:sp>
      <p:grpSp>
        <p:nvGrpSpPr>
          <p:cNvPr id="400" name="Группа"/>
          <p:cNvGrpSpPr/>
          <p:nvPr/>
        </p:nvGrpSpPr>
        <p:grpSpPr>
          <a:xfrm>
            <a:off x="7887064" y="6039955"/>
            <a:ext cx="3339595" cy="1940533"/>
            <a:chOff x="0" y="0"/>
            <a:chExt cx="3339593" cy="1940531"/>
          </a:xfrm>
        </p:grpSpPr>
        <p:pic>
          <p:nvPicPr>
            <p:cNvPr id="396" name="image10.png" descr="image10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21" y="113209"/>
              <a:ext cx="3254372" cy="18273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9" name="Группа"/>
            <p:cNvGrpSpPr/>
            <p:nvPr/>
          </p:nvGrpSpPr>
          <p:grpSpPr>
            <a:xfrm>
              <a:off x="-1" y="-1"/>
              <a:ext cx="438287" cy="441111"/>
              <a:chOff x="0" y="0"/>
              <a:chExt cx="438285" cy="441109"/>
            </a:xfrm>
          </p:grpSpPr>
          <p:sp>
            <p:nvSpPr>
              <p:cNvPr id="397" name="Кружок"/>
              <p:cNvSpPr/>
              <p:nvPr/>
            </p:nvSpPr>
            <p:spPr>
              <a:xfrm>
                <a:off x="-1" y="-1"/>
                <a:ext cx="438287" cy="441111"/>
              </a:xfrm>
              <a:prstGeom prst="ellipse">
                <a:avLst/>
              </a:prstGeom>
              <a:solidFill>
                <a:srgbClr val="FFC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828686">
                  <a:lnSpc>
                    <a:spcPct val="100000"/>
                  </a:lnSpc>
                  <a:spcBef>
                    <a:spcPts val="0"/>
                  </a:spcBef>
                  <a:defRPr sz="2400" baseline="0"/>
                </a:pPr>
                <a:endParaRPr/>
              </a:p>
            </p:txBody>
          </p:sp>
          <p:sp>
            <p:nvSpPr>
              <p:cNvPr id="398" name="1"/>
              <p:cNvSpPr txBox="1"/>
              <p:nvPr/>
            </p:nvSpPr>
            <p:spPr>
              <a:xfrm>
                <a:off x="64185" y="37673"/>
                <a:ext cx="309913" cy="3657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1828686">
                  <a:lnSpc>
                    <a:spcPct val="100000"/>
                  </a:lnSpc>
                  <a:spcBef>
                    <a:spcPts val="0"/>
                  </a:spcBef>
                  <a:defRPr sz="2400" baseline="0"/>
                </a:lvl1pPr>
              </a:lstStyle>
              <a:p>
                <a:r>
                  <a:t>1</a:t>
                </a:r>
              </a:p>
            </p:txBody>
          </p:sp>
        </p:grpSp>
      </p:grpSp>
      <p:pic>
        <p:nvPicPr>
          <p:cNvPr id="401" name="image11.png" descr="image1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107" y="6152920"/>
            <a:ext cx="3254371" cy="1831207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Прямоугольник"/>
          <p:cNvSpPr/>
          <p:nvPr/>
        </p:nvSpPr>
        <p:spPr>
          <a:xfrm>
            <a:off x="13469072" y="7065395"/>
            <a:ext cx="1052558" cy="1935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828686">
              <a:lnSpc>
                <a:spcPct val="100000"/>
              </a:lnSpc>
              <a:spcBef>
                <a:spcPts val="0"/>
              </a:spcBef>
              <a:defRPr sz="3600" baseline="0"/>
            </a:pPr>
            <a:endParaRPr/>
          </a:p>
        </p:txBody>
      </p:sp>
      <p:sp>
        <p:nvSpPr>
          <p:cNvPr id="403" name="Прямоугольник"/>
          <p:cNvSpPr/>
          <p:nvPr/>
        </p:nvSpPr>
        <p:spPr>
          <a:xfrm>
            <a:off x="13371087" y="7751295"/>
            <a:ext cx="1052557" cy="1935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828686">
              <a:lnSpc>
                <a:spcPct val="100000"/>
              </a:lnSpc>
              <a:spcBef>
                <a:spcPts val="0"/>
              </a:spcBef>
              <a:defRPr sz="3600" baseline="0"/>
            </a:pPr>
            <a:endParaRPr/>
          </a:p>
        </p:txBody>
      </p:sp>
      <p:sp>
        <p:nvSpPr>
          <p:cNvPr id="404" name="При создании стрелок нужно  выбрать следующие параметры:"/>
          <p:cNvSpPr/>
          <p:nvPr/>
        </p:nvSpPr>
        <p:spPr>
          <a:xfrm>
            <a:off x="15979339" y="2094932"/>
            <a:ext cx="6971347" cy="8483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828686"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При создании стрелок нужно </a:t>
            </a:r>
            <a:br/>
            <a:r>
              <a:t>выбрать следующие параметры:</a:t>
            </a:r>
          </a:p>
        </p:txBody>
      </p:sp>
      <p:sp>
        <p:nvSpPr>
          <p:cNvPr id="405" name="В сложных схемах, где нужно сделать акцент  на отдельной части схемы или процессе, можно увеличить толщину стрелки до 6 пт"/>
          <p:cNvSpPr txBox="1"/>
          <p:nvPr/>
        </p:nvSpPr>
        <p:spPr>
          <a:xfrm>
            <a:off x="15979339" y="7021430"/>
            <a:ext cx="7001332" cy="12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828686">
              <a:lnSpc>
                <a:spcPct val="100000"/>
              </a:lnSpc>
              <a:spcBef>
                <a:spcPts val="0"/>
              </a:spcBef>
              <a:defRPr sz="2400" baseline="0"/>
            </a:pPr>
            <a:r>
              <a:t>В сложных схемах, где нужно сделать акцент </a:t>
            </a:r>
            <a:br/>
            <a:r>
              <a:t>на отдельной части схемы или процессе, можно увеличить толщину стрелки до </a:t>
            </a:r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6 пт</a:t>
            </a:r>
          </a:p>
        </p:txBody>
      </p:sp>
      <p:pic>
        <p:nvPicPr>
          <p:cNvPr id="406" name="Снимок экрана 2016-08-30 в 15.48.26.png" descr="Снимок экрана 2016-08-30 в 15.48.26.png"/>
          <p:cNvPicPr>
            <a:picLocks noChangeAspect="1"/>
          </p:cNvPicPr>
          <p:nvPr/>
        </p:nvPicPr>
        <p:blipFill>
          <a:blip r:embed="rId8"/>
          <a:srcRect l="2171" t="3561" b="13230"/>
          <a:stretch>
            <a:fillRect/>
          </a:stretch>
        </p:blipFill>
        <p:spPr>
          <a:xfrm>
            <a:off x="16316019" y="3493573"/>
            <a:ext cx="3602305" cy="2855005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Прямоугольник"/>
          <p:cNvSpPr/>
          <p:nvPr/>
        </p:nvSpPr>
        <p:spPr>
          <a:xfrm>
            <a:off x="11625984" y="6254105"/>
            <a:ext cx="1270002" cy="2467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grpSp>
        <p:nvGrpSpPr>
          <p:cNvPr id="410" name="Группа"/>
          <p:cNvGrpSpPr/>
          <p:nvPr/>
        </p:nvGrpSpPr>
        <p:grpSpPr>
          <a:xfrm>
            <a:off x="11276723" y="6053953"/>
            <a:ext cx="438285" cy="441109"/>
            <a:chOff x="0" y="0"/>
            <a:chExt cx="438284" cy="441108"/>
          </a:xfrm>
        </p:grpSpPr>
        <p:sp>
          <p:nvSpPr>
            <p:cNvPr id="408" name="Кружок"/>
            <p:cNvSpPr/>
            <p:nvPr/>
          </p:nvSpPr>
          <p:spPr>
            <a:xfrm>
              <a:off x="-1" y="-1"/>
              <a:ext cx="438285" cy="441109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828686">
                <a:lnSpc>
                  <a:spcPct val="100000"/>
                </a:lnSpc>
                <a:spcBef>
                  <a:spcPts val="0"/>
                </a:spcBef>
                <a:defRPr sz="2400" baseline="0"/>
              </a:pPr>
              <a:endParaRPr/>
            </a:p>
          </p:txBody>
        </p:sp>
        <p:sp>
          <p:nvSpPr>
            <p:cNvPr id="409" name="2"/>
            <p:cNvSpPr txBox="1"/>
            <p:nvPr/>
          </p:nvSpPr>
          <p:spPr>
            <a:xfrm>
              <a:off x="64185" y="37673"/>
              <a:ext cx="309913" cy="365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1828686">
                <a:lnSpc>
                  <a:spcPct val="100000"/>
                </a:lnSpc>
                <a:spcBef>
                  <a:spcPts val="0"/>
                </a:spcBef>
                <a:defRPr sz="2400" baseline="0"/>
              </a:lvl1pPr>
            </a:lstStyle>
            <a:p>
              <a:r>
                <a:t>2</a:t>
              </a:r>
            </a:p>
          </p:txBody>
        </p:sp>
      </p:grpSp>
      <p:sp>
        <p:nvSpPr>
          <p:cNvPr id="411" name="Прямоугольник"/>
          <p:cNvSpPr/>
          <p:nvPr/>
        </p:nvSpPr>
        <p:spPr>
          <a:xfrm>
            <a:off x="13268002" y="7658164"/>
            <a:ext cx="1270002" cy="2467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4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944639" y="12435207"/>
            <a:ext cx="527811" cy="554987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1828686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72" y="5277472"/>
            <a:ext cx="6393594" cy="235833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8898" y="10765562"/>
            <a:ext cx="18286205" cy="1539964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4800" baseline="0"/>
            </a:lvl1pPr>
            <a:lvl2pPr marL="0" indent="0">
              <a:spcBef>
                <a:spcPts val="0"/>
              </a:spcBef>
              <a:buSzTx/>
              <a:buNone/>
              <a:defRPr sz="4800" baseline="0"/>
            </a:lvl2pPr>
            <a:lvl3pPr marL="0" indent="0">
              <a:spcBef>
                <a:spcPts val="0"/>
              </a:spcBef>
              <a:buSzTx/>
              <a:buNone/>
              <a:defRPr sz="4800" baseline="0"/>
            </a:lvl3pPr>
            <a:lvl4pPr marL="0" indent="0">
              <a:spcBef>
                <a:spcPts val="0"/>
              </a:spcBef>
              <a:buSzTx/>
              <a:buNone/>
              <a:defRPr sz="4800" baseline="0"/>
            </a:lvl4pPr>
            <a:lvl5pPr>
              <a:spcBef>
                <a:spcPts val="0"/>
              </a:spcBef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Изображение"/>
          <p:cNvSpPr>
            <a:spLocks noGrp="1"/>
          </p:cNvSpPr>
          <p:nvPr>
            <p:ph type="pic" sz="quarter" idx="21"/>
          </p:nvPr>
        </p:nvSpPr>
        <p:spPr>
          <a:xfrm>
            <a:off x="16592582" y="2034147"/>
            <a:ext cx="6065719" cy="8874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Yandex_logo_eng-01-01.png"/>
          <p:cNvSpPr>
            <a:spLocks noGrp="1"/>
          </p:cNvSpPr>
          <p:nvPr>
            <p:ph type="pic" sz="quarter" idx="22"/>
          </p:nvPr>
        </p:nvSpPr>
        <p:spPr>
          <a:xfrm>
            <a:off x="2992017" y="1923220"/>
            <a:ext cx="8852694" cy="12193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Presentation title"/>
          <p:cNvSpPr txBox="1">
            <a:spLocks noGrp="1"/>
          </p:cNvSpPr>
          <p:nvPr>
            <p:ph type="body" sz="half" idx="23"/>
          </p:nvPr>
        </p:nvSpPr>
        <p:spPr>
          <a:xfrm>
            <a:off x="3043010" y="3043244"/>
            <a:ext cx="18285280" cy="724347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4000"/>
              </a:lnSpc>
              <a:spcBef>
                <a:spcPts val="0"/>
              </a:spcBef>
              <a:defRPr sz="12000" baseline="-3333"/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8898" y="10763449"/>
            <a:ext cx="18286205" cy="153549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4800" baseline="0"/>
            </a:lvl1pPr>
            <a:lvl2pPr marL="0" indent="0">
              <a:spcBef>
                <a:spcPts val="0"/>
              </a:spcBef>
              <a:buSzTx/>
              <a:buNone/>
              <a:defRPr sz="4800" baseline="0"/>
            </a:lvl2pPr>
            <a:lvl3pPr marL="0" indent="0">
              <a:spcBef>
                <a:spcPts val="0"/>
              </a:spcBef>
              <a:buSzTx/>
              <a:buNone/>
              <a:defRPr sz="4800" baseline="0"/>
            </a:lvl3pPr>
            <a:lvl4pPr marL="0" indent="0">
              <a:spcBef>
                <a:spcPts val="0"/>
              </a:spcBef>
              <a:buSzTx/>
              <a:buNone/>
              <a:defRPr sz="4800" baseline="0"/>
            </a:lvl4pPr>
            <a:lvl5pPr>
              <a:spcBef>
                <a:spcPts val="0"/>
              </a:spcBef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61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943" y="1915155"/>
            <a:ext cx="1510128" cy="1006753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Yandex_logo_eng-01-01.png"/>
          <p:cNvSpPr>
            <a:spLocks noGrp="1"/>
          </p:cNvSpPr>
          <p:nvPr>
            <p:ph type="pic" sz="quarter" idx="21"/>
          </p:nvPr>
        </p:nvSpPr>
        <p:spPr>
          <a:xfrm>
            <a:off x="2992017" y="1923220"/>
            <a:ext cx="8852694" cy="12193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3" name="Presentation title"/>
          <p:cNvSpPr txBox="1">
            <a:spLocks noGrp="1"/>
          </p:cNvSpPr>
          <p:nvPr>
            <p:ph type="body" sz="half" idx="22"/>
          </p:nvPr>
        </p:nvSpPr>
        <p:spPr>
          <a:xfrm>
            <a:off x="3043010" y="3043244"/>
            <a:ext cx="18285280" cy="724347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4000"/>
              </a:lnSpc>
              <a:spcBef>
                <a:spcPts val="0"/>
              </a:spcBef>
              <a:defRPr sz="12000" baseline="-3333"/>
            </a:pPr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лайд-разделитель">
    <p:bg>
      <p:bgPr>
        <a:solidFill>
          <a:srgbClr val="FFCC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12749635"/>
            <a:ext cx="1524000" cy="45706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6821" y="3044121"/>
            <a:ext cx="18289947" cy="7241114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14000"/>
              </a:lnSpc>
              <a:defRPr sz="12000" baseline="-3333">
                <a:latin typeface="Yandex Sans Text Light"/>
                <a:ea typeface="Yandex Sans Text Light"/>
                <a:cs typeface="Yandex Sans Text Light"/>
                <a:sym typeface="Yandex Sans Text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34056" y="1147294"/>
            <a:ext cx="18315889" cy="94409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4800" baseline="-14583">
                <a:latin typeface="Yandex Sans Text Thin"/>
                <a:ea typeface="Yandex Sans Text Thin"/>
                <a:cs typeface="Yandex Sans Text Thin"/>
                <a:sym typeface="Yandex Sans Text Thin"/>
              </a:defRPr>
            </a:lvl1pPr>
            <a:lvl2pPr marL="457200" indent="-457200">
              <a:spcBef>
                <a:spcPts val="0"/>
              </a:spcBef>
              <a:buBlip>
                <a:blip r:embed="rId3"/>
              </a:buBlip>
              <a:defRPr sz="4800" baseline="-14583">
                <a:latin typeface="Yandex Sans Text Thin"/>
                <a:ea typeface="Yandex Sans Text Thin"/>
                <a:cs typeface="Yandex Sans Text Thin"/>
                <a:sym typeface="Yandex Sans Text Thin"/>
              </a:defRPr>
            </a:lvl2pPr>
            <a:lvl3pPr marL="1143000" indent="-762000">
              <a:spcBef>
                <a:spcPts val="0"/>
              </a:spcBef>
              <a:buSzPct val="170000"/>
              <a:defRPr sz="4800" baseline="-14583">
                <a:latin typeface="Yandex Sans Text Thin"/>
                <a:ea typeface="Yandex Sans Text Thin"/>
                <a:cs typeface="Yandex Sans Text Thin"/>
                <a:sym typeface="Yandex Sans Text Thin"/>
              </a:defRPr>
            </a:lvl3pPr>
            <a:lvl4pPr marL="1168400" indent="-736600">
              <a:spcBef>
                <a:spcPts val="0"/>
              </a:spcBef>
              <a:defRPr sz="4800" baseline="-14583">
                <a:latin typeface="Yandex Sans Text Thin"/>
                <a:ea typeface="Yandex Sans Text Thin"/>
                <a:cs typeface="Yandex Sans Text Thin"/>
                <a:sym typeface="Yandex Sans Text Thin"/>
              </a:defRPr>
            </a:lvl4pPr>
            <a:lvl5pPr>
              <a:spcBef>
                <a:spcPts val="0"/>
              </a:spcBef>
              <a:defRPr sz="4800" baseline="-14583">
                <a:latin typeface="Yandex Sans Text Thin"/>
                <a:ea typeface="Yandex Sans Text Thin"/>
                <a:cs typeface="Yandex Sans Text Thin"/>
                <a:sym typeface="Yandex Sans Text Thin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45984" y="759684"/>
            <a:ext cx="22092033" cy="1651735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2394"/>
            <a:ext cx="20563698" cy="559031"/>
          </a:xfrm>
          <a:prstGeom prst="rect">
            <a:avLst/>
          </a:prstGeom>
        </p:spPr>
        <p:txBody>
          <a:bodyPr anchor="b"/>
          <a:lstStyle>
            <a:lvl1pPr defTabSz="1828707">
              <a:defRPr sz="4800" baseline="0"/>
            </a:lvl1pPr>
            <a:lvl2pPr marL="0" indent="-720000" defTabSz="1828707">
              <a:buSzPct val="120000"/>
              <a:buChar char="▌"/>
              <a:defRPr sz="4800" baseline="0"/>
            </a:lvl2pPr>
            <a:lvl3pPr marL="1511998" indent="-719998" defTabSz="1828707">
              <a:defRPr sz="4800" baseline="0"/>
            </a:lvl3pPr>
            <a:lvl4pPr marL="1511998" indent="-719998" defTabSz="1828707">
              <a:defRPr sz="4800" baseline="0"/>
            </a:lvl4pPr>
            <a:lvl5pPr defTabSz="1828707">
              <a:defRPr sz="4800" baseline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Blip>
                <a:blip r:embed="rId2"/>
              </a:buBlip>
            </a:lvl2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2" name="Прямоугольник"/>
          <p:cNvSpPr txBox="1">
            <a:spLocks noGrp="1"/>
          </p:cNvSpPr>
          <p:nvPr>
            <p:ph type="body" sz="quarter" idx="2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1828707">
              <a:defRPr sz="4800" baseline="0"/>
            </a:pPr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137523" y="3050407"/>
            <a:ext cx="22108955" cy="913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2pPr marL="380999" indent="-380999">
              <a:buBlip>
                <a:blip r:embed="rId33"/>
              </a:buBlip>
            </a:lvl2pPr>
            <a:lvl3pPr marL="1142999" indent="-761999"/>
            <a:lvl4pPr marL="1142999" indent="-761999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45984" y="759684"/>
            <a:ext cx="22092033" cy="1656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702028" y="12685684"/>
            <a:ext cx="537973" cy="5651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000" baseline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txStyles>
    <p:titleStyle>
      <a:lvl1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4999"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1pPr>
      <a:lvl2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4999"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2pPr>
      <a:lvl3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4999"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3pPr>
      <a:lvl4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4999"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4pPr>
      <a:lvl5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4999"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5pPr>
      <a:lvl6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4999"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6pPr>
      <a:lvl7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4999"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7pPr>
      <a:lvl8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4999"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8pPr>
      <a:lvl9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4999"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9pPr>
    </p:titleStyle>
    <p:bodyStyle>
      <a:lvl1pPr marL="0" marR="0" indent="0" algn="l" defTabSz="82550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14342"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1pPr>
      <a:lvl2pPr marL="555625" marR="0" indent="-555625" algn="l" defTabSz="825500" latinLnBrk="0">
        <a:lnSpc>
          <a:spcPts val="6000"/>
        </a:lnSpc>
        <a:spcBef>
          <a:spcPts val="3000"/>
        </a:spcBef>
        <a:spcAft>
          <a:spcPts val="0"/>
        </a:spcAft>
        <a:buClrTx/>
        <a:buSzPct val="105999"/>
        <a:buFontTx/>
        <a:buBlip>
          <a:blip r:embed="rId33"/>
        </a:buBlip>
        <a:tabLst/>
        <a:defRPr sz="7000" b="0" i="0" u="none" strike="noStrike" cap="none" spc="0" baseline="14342"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2pPr>
      <a:lvl3pPr marL="1492250" marR="0" indent="-1111250" algn="l" defTabSz="825500" latinLnBrk="0">
        <a:lnSpc>
          <a:spcPts val="6000"/>
        </a:lnSpc>
        <a:spcBef>
          <a:spcPts val="3000"/>
        </a:spcBef>
        <a:spcAft>
          <a:spcPts val="0"/>
        </a:spcAft>
        <a:buClrTx/>
        <a:buSzPct val="150000"/>
        <a:buFontTx/>
        <a:buChar char="›"/>
        <a:tabLst/>
        <a:defRPr sz="7000" b="0" i="0" u="none" strike="noStrike" cap="none" spc="0" baseline="14342"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3pPr>
      <a:lvl4pPr marL="1492250" marR="0" indent="-1111250" algn="l" defTabSz="82550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AutoNum type="arabicPeriod"/>
        <a:tabLst/>
        <a:defRPr sz="7000" b="0" i="0" u="none" strike="noStrike" cap="none" spc="0" baseline="14342"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4pPr>
      <a:lvl5pPr marL="0" marR="0" indent="0" algn="l" defTabSz="82550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14342"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5pPr>
      <a:lvl6pPr marL="5460727" marR="0" indent="-888955" algn="l" defTabSz="82550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7000" b="0" i="0" u="none" strike="noStrike" cap="none" spc="0" baseline="14342"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6pPr>
      <a:lvl7pPr marL="6375080" marR="0" indent="-888954" algn="l" defTabSz="82550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7000" b="0" i="0" u="none" strike="noStrike" cap="none" spc="0" baseline="14342"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7pPr>
      <a:lvl8pPr marL="7289434" marR="0" indent="-888955" algn="l" defTabSz="82550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7000" b="0" i="0" u="none" strike="noStrike" cap="none" spc="0" baseline="14342"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8pPr>
      <a:lvl9pPr marL="8203788" marR="0" indent="-888953" algn="l" defTabSz="82550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7000" b="0" i="0" u="none" strike="noStrike" cap="none" spc="0" baseline="14342"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1pPr>
      <a:lvl2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2pPr>
      <a:lvl3pPr marL="476250" marR="0" indent="-47625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3pPr>
      <a:lvl4pPr marL="476250" marR="0" indent="-47625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4pPr>
      <a:lvl5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5pPr>
      <a:lvl6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6pPr>
      <a:lvl7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7pPr>
      <a:lvl8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8pPr>
      <a:lvl9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olution by Gleb Astashkin…"/>
          <p:cNvSpPr txBox="1">
            <a:spLocks noGrp="1"/>
          </p:cNvSpPr>
          <p:nvPr>
            <p:ph type="title"/>
          </p:nvPr>
        </p:nvSpPr>
        <p:spPr>
          <a:xfrm>
            <a:off x="3047027" y="5710899"/>
            <a:ext cx="18289946" cy="5341732"/>
          </a:xfrm>
          <a:prstGeom prst="rect">
            <a:avLst/>
          </a:prstGeom>
        </p:spPr>
        <p:txBody>
          <a:bodyPr/>
          <a:lstStyle/>
          <a:p>
            <a:pPr algn="ctr">
              <a:defRPr sz="8300" baseline="-4819"/>
            </a:pPr>
            <a:r>
              <a:rPr lang="en-US" dirty="0"/>
              <a:t>Ideas</a:t>
            </a:r>
            <a:r>
              <a:rPr dirty="0"/>
              <a:t> by Gleb Astashkin</a:t>
            </a:r>
          </a:p>
          <a:p>
            <a:pPr algn="ctr">
              <a:defRPr sz="8300" baseline="-4819"/>
            </a:pPr>
            <a:r>
              <a:rPr dirty="0"/>
              <a:t>(aka </a:t>
            </a:r>
            <a:r>
              <a:rPr lang="en-US" dirty="0" err="1"/>
              <a:t>gleb.astashkin</a:t>
            </a:r>
            <a:r>
              <a:rPr dirty="0"/>
              <a:t>)</a:t>
            </a:r>
          </a:p>
        </p:txBody>
      </p:sp>
      <p:sp>
        <p:nvSpPr>
          <p:cNvPr id="422" name="Hitachi Hokudai Lab. &amp; Hokkaido University…"/>
          <p:cNvSpPr txBox="1">
            <a:spLocks noGrp="1"/>
          </p:cNvSpPr>
          <p:nvPr>
            <p:ph type="body" sz="half" idx="1"/>
          </p:nvPr>
        </p:nvSpPr>
        <p:spPr>
          <a:xfrm>
            <a:off x="3047768" y="1081588"/>
            <a:ext cx="18315890" cy="393193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ts val="14000"/>
              </a:lnSpc>
              <a:defRPr sz="7000" baseline="-5714">
                <a:latin typeface="Yandex Sans Text Bold"/>
                <a:ea typeface="Yandex Sans Text Bold"/>
                <a:cs typeface="Yandex Sans Text Bold"/>
                <a:sym typeface="Yandex Sans Text Bold"/>
              </a:defRPr>
            </a:pPr>
            <a:r>
              <a:rPr lang="en-US" dirty="0"/>
              <a:t>ICPC 2023 Online Fall Challenge powered by Huawei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hoosing an optimal plan for multiple runs Picking tradeoff points"/>
          <p:cNvSpPr txBox="1">
            <a:spLocks noGrp="1"/>
          </p:cNvSpPr>
          <p:nvPr>
            <p:ph type="title"/>
          </p:nvPr>
        </p:nvSpPr>
        <p:spPr>
          <a:xfrm>
            <a:off x="477795" y="5036332"/>
            <a:ext cx="23428410" cy="364333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8300" baseline="-4819">
                <a:latin typeface="Yandex Sans Text Bold"/>
                <a:ea typeface="Yandex Sans Text Bold"/>
                <a:cs typeface="Yandex Sans Text Bold"/>
                <a:sym typeface="Yandex Sans Text Bold"/>
              </a:defRPr>
            </a:lvl1pPr>
          </a:lstStyle>
          <a:p>
            <a:r>
              <a:rPr lang="en-US" sz="12800" dirty="0"/>
              <a:t>Packing multiple frames to one (cell, radio)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54488" y="3581353"/>
            <a:ext cx="22305200" cy="775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Penalty for doing that is not that big. It doesn’t involve </a:t>
            </a:r>
            <a:r>
              <a:rPr lang="en-US" dirty="0" err="1"/>
              <a:t>P</a:t>
            </a:r>
            <a:r>
              <a:rPr lang="en-US" baseline="-25000" dirty="0" err="1"/>
              <a:t>rnt</a:t>
            </a:r>
            <a:r>
              <a:rPr lang="en-US" dirty="0"/>
              <a:t> at all</a:t>
            </a:r>
          </a:p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Usually we have some leftover power, so we can utilize it by packing frames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It’s perfect when we have many 1 time unit duration frames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There’s no way to improve final score if average D is high enough</a:t>
            </a:r>
          </a:p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>
            <a:normAutofit/>
          </a:bodyPr>
          <a:lstStyle>
            <a:lvl1pPr defTabSz="1828707">
              <a:defRPr baseline="0"/>
            </a:lvl1pPr>
          </a:lstStyle>
          <a:p>
            <a:r>
              <a:rPr lang="en-US" dirty="0"/>
              <a:t>Packing multiple frames to one (cell, radio)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9A96BB6-0497-1A09-8614-341182CFE270}"/>
              </a:ext>
            </a:extLst>
          </p:cNvPr>
          <p:cNvSpPr/>
          <p:nvPr/>
        </p:nvSpPr>
        <p:spPr>
          <a:xfrm>
            <a:off x="12881520" y="5288002"/>
            <a:ext cx="1359485" cy="593125"/>
          </a:xfrm>
          <a:prstGeom prst="rightArrow">
            <a:avLst/>
          </a:prstGeom>
          <a:solidFill>
            <a:srgbClr val="FF0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RU" sz="4800" b="0" i="0" u="none" strike="noStrike" cap="none" spc="0" normalizeH="0" baseline="6250">
              <a:ln>
                <a:noFill/>
              </a:ln>
              <a:solidFill>
                <a:srgbClr val="000000"/>
              </a:solidFill>
              <a:effectLst/>
              <a:uFillTx/>
              <a:latin typeface="Yandex Sans Text Light"/>
              <a:ea typeface="Yandex Sans Text Light"/>
              <a:cs typeface="Yandex Sans Text Light"/>
              <a:sym typeface="Yandex Sans Text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7AB47-5A19-BE5B-A5CF-D643C04D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081" y="4540122"/>
            <a:ext cx="7772400" cy="1953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2F1CA-F5AE-272B-96A3-D3F02274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9801" y="4857127"/>
            <a:ext cx="736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54488" y="3196633"/>
            <a:ext cx="22305200" cy="852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lvl="2" indent="0" defTabSz="1828707">
              <a:buSzPct val="150000"/>
              <a:buNone/>
              <a:defRPr baseline="0"/>
            </a:pPr>
            <a:r>
              <a:rPr lang="en-US" dirty="0"/>
              <a:t>Since we share radio resources between multiple frames, we have to consider interference – frames influence to each other. Deal with it using following steps:</a:t>
            </a:r>
          </a:p>
          <a:p>
            <a:pPr marL="1295400" lvl="2" indent="-914400" defTabSz="1828707">
              <a:buFont typeface="+mj-lt"/>
              <a:buAutoNum type="arabicPeriod"/>
              <a:defRPr baseline="0"/>
            </a:pPr>
            <a:r>
              <a:rPr lang="en-US" dirty="0"/>
              <a:t>Assign all available frames to the chosen (cell, radio)</a:t>
            </a:r>
          </a:p>
          <a:p>
            <a:pPr marL="1295400" lvl="2" indent="-914400" defTabSz="1828707">
              <a:buFont typeface="+mj-lt"/>
              <a:buAutoNum type="arabicPeriod"/>
              <a:defRPr baseline="0"/>
            </a:pPr>
            <a:r>
              <a:rPr lang="en-US" dirty="0"/>
              <a:t>Use bin search to calculate minimum amount of power to complete the frame</a:t>
            </a:r>
          </a:p>
          <a:p>
            <a:pPr marL="1295400" lvl="2" indent="-914400" defTabSz="1828707">
              <a:buFont typeface="+mj-lt"/>
              <a:buAutoNum type="arabicPeriod"/>
              <a:defRPr baseline="0"/>
            </a:pPr>
            <a:r>
              <a:rPr lang="en-US" dirty="0"/>
              <a:t>Choose maximum subset of frames we can complete under given constraints</a:t>
            </a:r>
          </a:p>
          <a:p>
            <a:pPr marL="1295400" lvl="2" indent="-914400" defTabSz="1828707">
              <a:buFont typeface="+mj-lt"/>
              <a:buAutoNum type="arabicPeriod"/>
              <a:defRPr baseline="0"/>
            </a:pPr>
            <a:r>
              <a:rPr lang="en-US" dirty="0"/>
              <a:t>Add a few runner ups and repeat all previous steps</a:t>
            </a:r>
          </a:p>
          <a:p>
            <a:pPr marL="1295400" lvl="2" indent="-914400" defTabSz="1828707">
              <a:buFont typeface="+mj-lt"/>
              <a:buAutoNum type="arabicPeriod"/>
              <a:defRPr baseline="0"/>
            </a:pPr>
            <a:r>
              <a:rPr lang="en-US" dirty="0"/>
              <a:t>Stop if the subset of frames is stable</a:t>
            </a:r>
          </a:p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>
            <a:normAutofit/>
          </a:bodyPr>
          <a:lstStyle>
            <a:lvl1pPr defTabSz="1828707">
              <a:defRPr baseline="0"/>
            </a:lvl1pPr>
          </a:lstStyle>
          <a:p>
            <a:r>
              <a:rPr lang="en-US" dirty="0"/>
              <a:t>Packing multiple frames – algorithm 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hoosing an optimal plan for multiple runs Picking tradeoff points"/>
          <p:cNvSpPr txBox="1">
            <a:spLocks noGrp="1"/>
          </p:cNvSpPr>
          <p:nvPr>
            <p:ph type="title"/>
          </p:nvPr>
        </p:nvSpPr>
        <p:spPr>
          <a:xfrm>
            <a:off x="1903383" y="4274939"/>
            <a:ext cx="20577234" cy="364333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8300" baseline="-4819">
                <a:latin typeface="Yandex Sans Text Bold"/>
                <a:ea typeface="Yandex Sans Text Bold"/>
                <a:cs typeface="Yandex Sans Text Bold"/>
                <a:sym typeface="Yandex Sans Text Bold"/>
              </a:defRPr>
            </a:lvl1pPr>
          </a:lstStyle>
          <a:p>
            <a:r>
              <a:rPr lang="en-US" sz="12800" dirty="0"/>
              <a:t>Unique approach for low duration frames and low average D cases</a:t>
            </a:r>
          </a:p>
        </p:txBody>
      </p:sp>
    </p:spTree>
    <p:extLst>
      <p:ext uri="{BB962C8B-B14F-4D97-AF65-F5344CB8AC3E}">
        <p14:creationId xmlns:p14="http://schemas.microsoft.com/office/powerpoint/2010/main" val="20230982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54488" y="3556639"/>
            <a:ext cx="22305200" cy="775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We are not allowed to use same radio on multiple cells due to high penalty</a:t>
            </a:r>
          </a:p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But we are allowed to use multiple radios for the same frame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Actually we can even share set of (cell, radio) between multiple frames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The only penalty is </a:t>
            </a:r>
          </a:p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>
            <a:normAutofit/>
          </a:bodyPr>
          <a:lstStyle>
            <a:lvl1pPr defTabSz="1828707">
              <a:defRPr baseline="0"/>
            </a:lvl1pPr>
          </a:lstStyle>
          <a:p>
            <a:r>
              <a:rPr lang="en-US" dirty="0"/>
              <a:t>Unique approach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7AB47-5A19-BE5B-A5CF-D643C04D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043" y="4621437"/>
            <a:ext cx="7772400" cy="1953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9A215E-E2DC-2662-E31B-D7302E3E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043" y="8912654"/>
            <a:ext cx="2717800" cy="15748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55EB21EA-DAA2-1332-E6BC-4FB6C6BFB3FF}"/>
              </a:ext>
            </a:extLst>
          </p:cNvPr>
          <p:cNvSpPr/>
          <p:nvPr/>
        </p:nvSpPr>
        <p:spPr>
          <a:xfrm>
            <a:off x="9564131" y="5535826"/>
            <a:ext cx="5751312" cy="1039046"/>
          </a:xfrm>
          <a:prstGeom prst="frame">
            <a:avLst>
              <a:gd name="adj1" fmla="val 7135"/>
            </a:avLst>
          </a:prstGeom>
          <a:solidFill>
            <a:srgbClr val="FF0000"/>
          </a:solidFill>
          <a:ln w="25400" cap="flat">
            <a:solidFill>
              <a:schemeClr val="accent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RU" sz="4800" b="0" i="0" u="none" strike="noStrike" cap="none" spc="0" normalizeH="0" baseline="6250">
              <a:ln>
                <a:noFill/>
              </a:ln>
              <a:solidFill>
                <a:srgbClr val="000000"/>
              </a:solidFill>
              <a:effectLst/>
              <a:uFillTx/>
              <a:latin typeface="Yandex Sans Text Light"/>
              <a:ea typeface="Yandex Sans Text Light"/>
              <a:cs typeface="Yandex Sans Text Light"/>
              <a:sym typeface="Yandex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22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45983" y="4248596"/>
            <a:ext cx="15362670" cy="6604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2" indent="0" defTabSz="1828707">
              <a:buSzPct val="150000"/>
              <a:buNone/>
              <a:defRPr baseline="0"/>
            </a:pPr>
            <a:r>
              <a:rPr lang="en-US" dirty="0"/>
              <a:t>Choose the set of (cell, radio) in such way, that:</a:t>
            </a:r>
          </a:p>
          <a:p>
            <a:pPr marL="1295400" lvl="3" indent="-914400" defTabSz="1828707">
              <a:buFont typeface="+mj-lt"/>
              <a:buAutoNum type="arabicPeriod"/>
              <a:defRPr baseline="0"/>
            </a:pPr>
            <a:r>
              <a:rPr lang="en-US" dirty="0"/>
              <a:t>A radio used by only one cell</a:t>
            </a:r>
          </a:p>
          <a:p>
            <a:pPr marL="1295400" lvl="3" indent="-914400" defTabSz="1828707">
              <a:buFont typeface="+mj-lt"/>
              <a:buAutoNum type="arabicPeriod"/>
              <a:defRPr baseline="0"/>
            </a:pPr>
            <a:r>
              <a:rPr lang="en-US" dirty="0"/>
              <a:t>Maximum number of radios assigned to a single cell is as lower as possible</a:t>
            </a:r>
          </a:p>
          <a:p>
            <a:pPr marL="381000" lvl="3" indent="0" defTabSz="1828707">
              <a:buNone/>
              <a:defRPr baseline="0"/>
            </a:pPr>
            <a:r>
              <a:rPr lang="en-US" dirty="0"/>
              <a:t>Then choose maximum subset of frames using algorithm from the previous part and scheduling each frame to all chosen (cell, radio) at once</a:t>
            </a:r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>
            <a:normAutofit/>
          </a:bodyPr>
          <a:lstStyle>
            <a:lvl1pPr defTabSz="1828707">
              <a:defRPr baseline="0"/>
            </a:lvl1pPr>
          </a:lstStyle>
          <a:p>
            <a:r>
              <a:rPr lang="en-US" dirty="0"/>
              <a:t>Unique approach – set of (cell, radio)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7BCAE6-F265-1345-2E26-D5B99D93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61894"/>
              </p:ext>
            </p:extLst>
          </p:nvPr>
        </p:nvGraphicFramePr>
        <p:xfrm>
          <a:off x="17018030" y="3523115"/>
          <a:ext cx="6058902" cy="805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817">
                  <a:extLst>
                    <a:ext uri="{9D8B030D-6E8A-4147-A177-3AD203B41FA5}">
                      <a16:colId xmlns:a16="http://schemas.microsoft.com/office/drawing/2014/main" val="682829539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1483392845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561428320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3055487455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66639868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1212607685"/>
                    </a:ext>
                  </a:extLst>
                </a:gridCol>
              </a:tblGrid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733425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8055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15427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491430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627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4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164103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23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45983" y="2517355"/>
            <a:ext cx="14917826" cy="10066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2" indent="0" defTabSz="1828707">
              <a:buSzPct val="150000"/>
              <a:buNone/>
              <a:defRPr baseline="0"/>
            </a:pPr>
            <a:r>
              <a:rPr lang="en-US" dirty="0"/>
              <a:t>Some of the frames are so small we can schedule them to a smaller amount of radios (perhaps 1 or 2)</a:t>
            </a:r>
          </a:p>
          <a:p>
            <a:pPr marL="381000" lvl="2" indent="0" defTabSz="1828707">
              <a:buSzPct val="150000"/>
              <a:buNone/>
              <a:defRPr baseline="0"/>
            </a:pPr>
            <a:r>
              <a:rPr lang="en-US" dirty="0"/>
              <a:t>Assign them only on orange (cell, radio)s</a:t>
            </a:r>
          </a:p>
          <a:p>
            <a:pPr marL="381000" lvl="2" indent="0" defTabSz="1828707">
              <a:buSzPct val="150000"/>
              <a:buNone/>
              <a:defRPr baseline="0"/>
            </a:pPr>
            <a:r>
              <a:rPr lang="en-US" dirty="0"/>
              <a:t>It slightly reduces penalty for all the other frames scheduled on green (cell, radios)</a:t>
            </a:r>
          </a:p>
          <a:p>
            <a:pPr marL="381000" lvl="2" indent="0" defTabSz="1828707">
              <a:buSzPct val="150000"/>
              <a:buNone/>
              <a:defRPr baseline="0"/>
            </a:pPr>
            <a:r>
              <a:rPr lang="en-US" dirty="0"/>
              <a:t>Make it in two runs:</a:t>
            </a:r>
          </a:p>
          <a:p>
            <a:pPr marL="1295400" lvl="2" indent="-914400" defTabSz="1828707">
              <a:buFont typeface="+mj-lt"/>
              <a:buAutoNum type="arabicPeriod"/>
              <a:defRPr baseline="0"/>
            </a:pPr>
            <a:r>
              <a:rPr lang="en-US" dirty="0"/>
              <a:t>Assign some frames only on orange (cell, radio)s</a:t>
            </a:r>
          </a:p>
          <a:p>
            <a:pPr marL="1295400" lvl="2" indent="-914400" defTabSz="1828707">
              <a:buFont typeface="+mj-lt"/>
              <a:buAutoNum type="arabicPeriod"/>
              <a:defRPr baseline="0"/>
            </a:pPr>
            <a:r>
              <a:rPr lang="en-US" dirty="0"/>
              <a:t>Try to assign maximum number of unassigned frames on all (cell, radio)s: both green and orange</a:t>
            </a:r>
          </a:p>
          <a:p>
            <a:pPr marL="381000" lvl="2" indent="0" defTabSz="1828707">
              <a:buSzPct val="150000"/>
              <a:buNone/>
              <a:defRPr baseline="0"/>
            </a:pPr>
            <a:endParaRPr lang="en-US" dirty="0"/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>
            <a:normAutofit/>
          </a:bodyPr>
          <a:lstStyle>
            <a:lvl1pPr defTabSz="1828707">
              <a:defRPr baseline="0"/>
            </a:lvl1pPr>
          </a:lstStyle>
          <a:p>
            <a:r>
              <a:rPr lang="en-US" dirty="0"/>
              <a:t>Unique approach – a little trick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7BCAE6-F265-1345-2E26-D5B99D93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3445"/>
              </p:ext>
            </p:extLst>
          </p:nvPr>
        </p:nvGraphicFramePr>
        <p:xfrm>
          <a:off x="16854962" y="3522308"/>
          <a:ext cx="6058902" cy="805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817">
                  <a:extLst>
                    <a:ext uri="{9D8B030D-6E8A-4147-A177-3AD203B41FA5}">
                      <a16:colId xmlns:a16="http://schemas.microsoft.com/office/drawing/2014/main" val="682829539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1483392845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561428320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3055487455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66639868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1212607685"/>
                    </a:ext>
                  </a:extLst>
                </a:gridCol>
              </a:tblGrid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733425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8055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15427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491430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627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4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164103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23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hoosing an optimal plan for multiple runs Picking tradeoff points"/>
          <p:cNvSpPr txBox="1">
            <a:spLocks noGrp="1"/>
          </p:cNvSpPr>
          <p:nvPr>
            <p:ph type="title"/>
          </p:nvPr>
        </p:nvSpPr>
        <p:spPr>
          <a:xfrm>
            <a:off x="477795" y="5036332"/>
            <a:ext cx="23428410" cy="364333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8300" baseline="-4819">
                <a:latin typeface="Yandex Sans Text Bold"/>
                <a:ea typeface="Yandex Sans Text Bold"/>
                <a:cs typeface="Yandex Sans Text Bold"/>
                <a:sym typeface="Yandex Sans Text Bold"/>
              </a:defRPr>
            </a:lvl1pPr>
          </a:lstStyle>
          <a:p>
            <a:r>
              <a:rPr lang="en-US" sz="12800" dirty="0"/>
              <a:t>Impressions and additional thoughts</a:t>
            </a:r>
          </a:p>
        </p:txBody>
      </p:sp>
    </p:spTree>
    <p:extLst>
      <p:ext uri="{BB962C8B-B14F-4D97-AF65-F5344CB8AC3E}">
        <p14:creationId xmlns:p14="http://schemas.microsoft.com/office/powerpoint/2010/main" val="17199173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A few words about myself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/>
          <a:lstStyle>
            <a:lvl1pPr defTabSz="1828707">
              <a:defRPr baseline="0"/>
            </a:lvl1pPr>
          </a:lstStyle>
          <a:p>
            <a:r>
              <a:rPr lang="en-US" dirty="0"/>
              <a:t>Impressions and additional thoughts</a:t>
            </a:r>
            <a:endParaRPr dirty="0"/>
          </a:p>
        </p:txBody>
      </p:sp>
      <p:sp>
        <p:nvSpPr>
          <p:cNvPr id="425" name="Прямоугольник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1828707">
              <a:defRPr sz="4800" baseline="0"/>
            </a:pPr>
            <a:endParaRPr/>
          </a:p>
        </p:txBody>
      </p:sp>
      <p:sp>
        <p:nvSpPr>
          <p:cNvPr id="426" name="My name is Gleb Astashkin (gvastash@)…"/>
          <p:cNvSpPr txBox="1"/>
          <p:nvPr/>
        </p:nvSpPr>
        <p:spPr>
          <a:xfrm>
            <a:off x="1154489" y="2619551"/>
            <a:ext cx="21837720" cy="9682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All the formulas seemed scary at first, but turned out it was not that bad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Low TL made feedback loop short and convenient. Also it made the problem deeper, since we have not enough runtime to do classical SA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Shared testcases made local debugging possible. I like that number of them was small to prevent overfitting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Once again I don’t think probing is a problem. At least system tests deal well with overfitted solutions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Difference between preliminary and system tests was small. Set of top-10 competitors didn’t change after the system tests. That’s a good sign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Overall it was a great contest! I really enjoyed it. Thank you!</a:t>
            </a:r>
          </a:p>
        </p:txBody>
      </p:sp>
      <p:sp>
        <p:nvSpPr>
          <p:cNvPr id="4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4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legram: @gvastash…"/>
          <p:cNvSpPr txBox="1">
            <a:spLocks noGrp="1"/>
          </p:cNvSpPr>
          <p:nvPr>
            <p:ph type="title"/>
          </p:nvPr>
        </p:nvSpPr>
        <p:spPr>
          <a:xfrm>
            <a:off x="1903383" y="7323424"/>
            <a:ext cx="20577234" cy="364333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ts val="9600"/>
              </a:lnSpc>
              <a:defRPr sz="4500" baseline="-8888"/>
            </a:pPr>
            <a:r>
              <a:rPr dirty="0"/>
              <a:t>Telegram: @</a:t>
            </a:r>
            <a:r>
              <a:rPr dirty="0" err="1"/>
              <a:t>gvastash</a:t>
            </a:r>
            <a:endParaRPr dirty="0"/>
          </a:p>
          <a:p>
            <a:pPr algn="ctr">
              <a:lnSpc>
                <a:spcPts val="9600"/>
              </a:lnSpc>
              <a:defRPr sz="4500" baseline="-8888"/>
            </a:pPr>
            <a:r>
              <a:rPr lang="en-US" dirty="0" err="1"/>
              <a:t>Linkedin</a:t>
            </a:r>
            <a:r>
              <a:rPr dirty="0"/>
              <a:t>: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gvastash</a:t>
            </a:r>
            <a:endParaRPr dirty="0"/>
          </a:p>
        </p:txBody>
      </p:sp>
      <p:sp>
        <p:nvSpPr>
          <p:cNvPr id="580" name="Thank you for your attention!"/>
          <p:cNvSpPr txBox="1"/>
          <p:nvPr/>
        </p:nvSpPr>
        <p:spPr>
          <a:xfrm>
            <a:off x="1903383" y="2595396"/>
            <a:ext cx="20577234" cy="178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ts val="14000"/>
              </a:lnSpc>
              <a:spcBef>
                <a:spcPts val="0"/>
              </a:spcBef>
              <a:defRPr sz="8300" baseline="-4819"/>
            </a:lvl1pPr>
          </a:lstStyle>
          <a:p>
            <a:r>
              <a:t>Thank you for your attention!</a:t>
            </a:r>
          </a:p>
        </p:txBody>
      </p:sp>
      <p:sp>
        <p:nvSpPr>
          <p:cNvPr id="581" name="ありがとう!"/>
          <p:cNvSpPr txBox="1"/>
          <p:nvPr/>
        </p:nvSpPr>
        <p:spPr>
          <a:xfrm>
            <a:off x="1917095" y="5283340"/>
            <a:ext cx="20577238" cy="162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ts val="14000"/>
              </a:lnSpc>
              <a:spcBef>
                <a:spcPts val="0"/>
              </a:spcBef>
              <a:defRPr sz="8300" baseline="-4819"/>
            </a:lvl1pPr>
          </a:lstStyle>
          <a:p>
            <a:r>
              <a:rPr lang="ja-JP" altLang="en-US"/>
              <a:t>謝謝你！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A few words about myself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/>
          <a:lstStyle>
            <a:lvl1pPr defTabSz="1828707">
              <a:defRPr baseline="0"/>
            </a:lvl1pPr>
          </a:lstStyle>
          <a:p>
            <a:r>
              <a:t>A few words about myself</a:t>
            </a:r>
          </a:p>
        </p:txBody>
      </p:sp>
      <p:sp>
        <p:nvSpPr>
          <p:cNvPr id="425" name="Прямоугольник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1828707">
              <a:defRPr sz="4800" baseline="0"/>
            </a:pPr>
            <a:endParaRPr/>
          </a:p>
        </p:txBody>
      </p:sp>
      <p:sp>
        <p:nvSpPr>
          <p:cNvPr id="426" name="My name is Gleb Astashkin (gvastash@)…"/>
          <p:cNvSpPr txBox="1"/>
          <p:nvPr/>
        </p:nvSpPr>
        <p:spPr>
          <a:xfrm>
            <a:off x="1154489" y="4927875"/>
            <a:ext cx="21837720" cy="506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It’s my third cash prize in the Huawei ICPC completions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I finished 7</a:t>
            </a:r>
            <a:r>
              <a:rPr lang="en-US" baseline="30000" dirty="0"/>
              <a:t>th</a:t>
            </a:r>
            <a:r>
              <a:rPr lang="en-US" dirty="0"/>
              <a:t>, it’s my personal best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I used to work at telecommunication company, that’s why I know something about transmitting signals from base stations to client’s devices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It didn’t help me at all during the competition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Lecture pla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/>
          <a:lstStyle>
            <a:lvl1pPr defTabSz="1828707">
              <a:defRPr baseline="0"/>
            </a:lvl1pPr>
          </a:lstStyle>
          <a:p>
            <a:r>
              <a:rPr lang="en-US" dirty="0"/>
              <a:t>Speech</a:t>
            </a:r>
            <a:r>
              <a:rPr dirty="0"/>
              <a:t> plan</a:t>
            </a:r>
          </a:p>
        </p:txBody>
      </p:sp>
      <p:sp>
        <p:nvSpPr>
          <p:cNvPr id="430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32" name="Solution overview for a single run…"/>
          <p:cNvSpPr txBox="1"/>
          <p:nvPr/>
        </p:nvSpPr>
        <p:spPr>
          <a:xfrm>
            <a:off x="1154488" y="5312595"/>
            <a:ext cx="22305200" cy="429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General approach – greedy solution to beat most of the cases</a:t>
            </a:r>
            <a:endParaRPr dirty="0"/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Packing multiple frames to one (cell, radio)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Unique approach to deal with low duration frames + low average D cases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Impressions and additional thoughts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3060741" y="5798034"/>
            <a:ext cx="18289946" cy="2119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8300" baseline="-4819">
                <a:latin typeface="Yandex Sans Text Bold"/>
                <a:ea typeface="Yandex Sans Text Bold"/>
                <a:cs typeface="Yandex Sans Text Bold"/>
                <a:sym typeface="Yandex Sans Text Bold"/>
              </a:defRPr>
            </a:lvl1pPr>
          </a:lstStyle>
          <a:p>
            <a:r>
              <a:rPr lang="en-US" sz="12800" dirty="0"/>
              <a:t>General approach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54488" y="3388994"/>
            <a:ext cx="22305200" cy="814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There is no penalty if an user occupies a radio exclusively</a:t>
            </a:r>
          </a:p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Let’s sort all the frames somehow, iterate through them and try to schedule them one by one greedy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Since radio resources are limited, we will try to minimize consumption of radio resources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And use power consumption as a tiebreaker </a:t>
            </a:r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/>
          <a:lstStyle>
            <a:lvl1pPr defTabSz="1828707">
              <a:defRPr baseline="0"/>
            </a:lvl1pPr>
          </a:lstStyle>
          <a:p>
            <a:r>
              <a:rPr lang="en-US" dirty="0"/>
              <a:t>General approach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370FA07-3F53-F8EB-544B-B8D9677AFC92}"/>
              </a:ext>
            </a:extLst>
          </p:cNvPr>
          <p:cNvSpPr/>
          <p:nvPr/>
        </p:nvSpPr>
        <p:spPr>
          <a:xfrm>
            <a:off x="12881520" y="5288002"/>
            <a:ext cx="1359485" cy="593125"/>
          </a:xfrm>
          <a:prstGeom prst="rightArrow">
            <a:avLst/>
          </a:prstGeom>
          <a:solidFill>
            <a:srgbClr val="FF0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RU" sz="4800" b="0" i="0" u="none" strike="noStrike" cap="none" spc="0" normalizeH="0" baseline="6250">
              <a:ln>
                <a:noFill/>
              </a:ln>
              <a:solidFill>
                <a:srgbClr val="000000"/>
              </a:solidFill>
              <a:effectLst/>
              <a:uFillTx/>
              <a:latin typeface="Yandex Sans Text Light"/>
              <a:ea typeface="Yandex Sans Text Light"/>
              <a:cs typeface="Yandex Sans Text Light"/>
              <a:sym typeface="Yandex Sans Text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B1BC2-6ED2-134C-67DC-F40DB04E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596" y="4803514"/>
            <a:ext cx="50292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A3013-B2B3-8BA1-B730-0473AA9D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081" y="4540122"/>
            <a:ext cx="7772400" cy="1953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54488" y="3196634"/>
            <a:ext cx="22305200" cy="852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Since this is a heuristic, different way to order the frames leads to different results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Make multiple runs using different ordering and choose the best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We can order frames by:</a:t>
            </a:r>
          </a:p>
          <a:p>
            <a:pPr marL="381000" lvl="8" defTabSz="1828707">
              <a:buSzPct val="150000"/>
              <a:defRPr baseline="0"/>
            </a:pPr>
            <a:r>
              <a:rPr lang="en-US" sz="4400" dirty="0"/>
              <a:t>	Occupied radios</a:t>
            </a:r>
          </a:p>
          <a:p>
            <a:pPr marL="381000" lvl="8" defTabSz="1828707">
              <a:buSzPct val="150000"/>
              <a:defRPr baseline="0"/>
            </a:pPr>
            <a:r>
              <a:rPr lang="en-US" sz="4400" dirty="0"/>
              <a:t>	Occupied pairs (cell, radio)</a:t>
            </a:r>
          </a:p>
          <a:p>
            <a:pPr marL="381000" lvl="8" defTabSz="1828707">
              <a:buSzPct val="150000"/>
              <a:defRPr baseline="0"/>
            </a:pPr>
            <a:r>
              <a:rPr lang="en-US" sz="4400" dirty="0"/>
              <a:t>	Purely random</a:t>
            </a:r>
          </a:p>
          <a:p>
            <a:pPr marL="381000" lvl="8" defTabSz="1828707">
              <a:buSzPct val="150000"/>
              <a:defRPr baseline="0"/>
            </a:pPr>
            <a:r>
              <a:rPr lang="en-US" sz="4400" dirty="0"/>
              <a:t>	Combination of all above</a:t>
            </a:r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/>
          <a:lstStyle>
            <a:lvl1pPr defTabSz="1828707">
              <a:defRPr baseline="0"/>
            </a:lvl1pPr>
          </a:lstStyle>
          <a:p>
            <a:r>
              <a:rPr lang="en-US" dirty="0"/>
              <a:t>General approach – frame ordering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58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54488" y="5697319"/>
            <a:ext cx="22305200" cy="352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Occupy only limited amount of power on the first run – set power limit for (cell, radio) to 1.0 instead of min(4.0, R). Utilize all the energy on the last run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Recalculate the order of frames based on already occupied resources, for example between the first and the last runs</a:t>
            </a:r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/>
          <a:lstStyle>
            <a:lvl1pPr defTabSz="1828707">
              <a:defRPr baseline="0"/>
            </a:lvl1pPr>
          </a:lstStyle>
          <a:p>
            <a:r>
              <a:rPr lang="en-US" dirty="0"/>
              <a:t>General approach – extra tricks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8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54488" y="7043841"/>
            <a:ext cx="22305200" cy="83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/>
          <a:lstStyle>
            <a:lvl1pPr defTabSz="1828707">
              <a:defRPr baseline="0"/>
            </a:lvl1pPr>
          </a:lstStyle>
          <a:p>
            <a:r>
              <a:rPr lang="en-US" dirty="0"/>
              <a:t>General approach – multiple runs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36B6DA-F301-D8A4-6CD6-3A4B85F12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90129"/>
              </p:ext>
            </p:extLst>
          </p:nvPr>
        </p:nvGraphicFramePr>
        <p:xfrm>
          <a:off x="17604732" y="4008336"/>
          <a:ext cx="5633285" cy="6904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657">
                  <a:extLst>
                    <a:ext uri="{9D8B030D-6E8A-4147-A177-3AD203B41FA5}">
                      <a16:colId xmlns:a16="http://schemas.microsoft.com/office/drawing/2014/main" val="682829539"/>
                    </a:ext>
                  </a:extLst>
                </a:gridCol>
                <a:gridCol w="1126657">
                  <a:extLst>
                    <a:ext uri="{9D8B030D-6E8A-4147-A177-3AD203B41FA5}">
                      <a16:colId xmlns:a16="http://schemas.microsoft.com/office/drawing/2014/main" val="1483392845"/>
                    </a:ext>
                  </a:extLst>
                </a:gridCol>
                <a:gridCol w="1126657">
                  <a:extLst>
                    <a:ext uri="{9D8B030D-6E8A-4147-A177-3AD203B41FA5}">
                      <a16:colId xmlns:a16="http://schemas.microsoft.com/office/drawing/2014/main" val="2561428320"/>
                    </a:ext>
                  </a:extLst>
                </a:gridCol>
                <a:gridCol w="1126657">
                  <a:extLst>
                    <a:ext uri="{9D8B030D-6E8A-4147-A177-3AD203B41FA5}">
                      <a16:colId xmlns:a16="http://schemas.microsoft.com/office/drawing/2014/main" val="3055487455"/>
                    </a:ext>
                  </a:extLst>
                </a:gridCol>
                <a:gridCol w="1126657">
                  <a:extLst>
                    <a:ext uri="{9D8B030D-6E8A-4147-A177-3AD203B41FA5}">
                      <a16:colId xmlns:a16="http://schemas.microsoft.com/office/drawing/2014/main" val="266639868"/>
                    </a:ext>
                  </a:extLst>
                </a:gridCol>
              </a:tblGrid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S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733425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055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5427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91430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627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4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64103"/>
                  </a:ext>
                </a:extLst>
              </a:tr>
            </a:tbl>
          </a:graphicData>
        </a:graphic>
      </p:graphicFrame>
      <p:sp>
        <p:nvSpPr>
          <p:cNvPr id="9" name="Solution overview for a single run…">
            <a:extLst>
              <a:ext uri="{FF2B5EF4-FFF2-40B4-BE49-F238E27FC236}">
                <a16:creationId xmlns:a16="http://schemas.microsoft.com/office/drawing/2014/main" id="{F7F8C9CC-25E9-35D3-42E5-40A649E1B3AF}"/>
              </a:ext>
            </a:extLst>
          </p:cNvPr>
          <p:cNvSpPr txBox="1"/>
          <p:nvPr/>
        </p:nvSpPr>
        <p:spPr>
          <a:xfrm>
            <a:off x="1154487" y="4158436"/>
            <a:ext cx="15477707" cy="6604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2" indent="0" defTabSz="1828707">
              <a:buSzPct val="150000"/>
              <a:buNone/>
              <a:defRPr baseline="0"/>
            </a:pPr>
            <a:r>
              <a:rPr lang="en-US" dirty="0"/>
              <a:t>Consider the case where: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K = 4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R = 5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First two cells have twice greater </a:t>
            </a:r>
            <a:r>
              <a:rPr lang="en-RU" dirty="0"/>
              <a:t>S</a:t>
            </a:r>
            <a:r>
              <a:rPr lang="en-RU" baseline="-25000" dirty="0"/>
              <a:t>0 </a:t>
            </a:r>
            <a:r>
              <a:rPr lang="en-US" dirty="0"/>
              <a:t>then, the others</a:t>
            </a:r>
          </a:p>
          <a:p>
            <a:pPr marL="1143000" lvl="2" defTabSz="1828707">
              <a:buSzPct val="150000"/>
              <a:buFontTx/>
              <a:buChar char="›"/>
              <a:defRPr baseline="0"/>
            </a:pPr>
            <a:r>
              <a:rPr lang="en-US" dirty="0"/>
              <a:t>There are 4 frames with total ‘size’ = 6</a:t>
            </a:r>
          </a:p>
          <a:p>
            <a:pPr marL="1143000" lvl="2" defTabSz="1828707">
              <a:buSzPct val="150000"/>
              <a:buChar char="›"/>
              <a:defRPr baseline="0"/>
            </a:pPr>
            <a:r>
              <a:rPr lang="en-US" dirty="0"/>
              <a:t>A frame occupies radio exclusively: 1 radio = 1 frame</a:t>
            </a:r>
          </a:p>
        </p:txBody>
      </p:sp>
    </p:spTree>
    <p:extLst>
      <p:ext uri="{BB962C8B-B14F-4D97-AF65-F5344CB8AC3E}">
        <p14:creationId xmlns:p14="http://schemas.microsoft.com/office/powerpoint/2010/main" val="27892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lution overview for a single run…">
            <a:extLst>
              <a:ext uri="{FF2B5EF4-FFF2-40B4-BE49-F238E27FC236}">
                <a16:creationId xmlns:a16="http://schemas.microsoft.com/office/drawing/2014/main" id="{6C94E99F-9B68-959E-D554-7468031FB7EE}"/>
              </a:ext>
            </a:extLst>
          </p:cNvPr>
          <p:cNvSpPr txBox="1"/>
          <p:nvPr/>
        </p:nvSpPr>
        <p:spPr>
          <a:xfrm>
            <a:off x="1154488" y="7043841"/>
            <a:ext cx="22305200" cy="83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lvl="2" defTabSz="1828707">
              <a:buSzPct val="150000"/>
              <a:buChar char="›"/>
              <a:defRPr baseline="0"/>
            </a:pPr>
            <a:endParaRPr lang="en-US" dirty="0"/>
          </a:p>
        </p:txBody>
      </p:sp>
      <p:sp>
        <p:nvSpPr>
          <p:cNvPr id="436" name="Solution overview for a single run"/>
          <p:cNvSpPr txBox="1">
            <a:spLocks noGrp="1"/>
          </p:cNvSpPr>
          <p:nvPr>
            <p:ph type="title"/>
          </p:nvPr>
        </p:nvSpPr>
        <p:spPr>
          <a:xfrm>
            <a:off x="1145983" y="759684"/>
            <a:ext cx="22092034" cy="1656197"/>
          </a:xfrm>
          <a:prstGeom prst="rect">
            <a:avLst/>
          </a:prstGeom>
        </p:spPr>
        <p:txBody>
          <a:bodyPr/>
          <a:lstStyle>
            <a:lvl1pPr defTabSz="1828707">
              <a:defRPr baseline="0"/>
            </a:lvl1pPr>
          </a:lstStyle>
          <a:p>
            <a:r>
              <a:rPr lang="en-US" dirty="0"/>
              <a:t>General approach – multiple runs</a:t>
            </a:r>
            <a:endParaRPr dirty="0"/>
          </a:p>
        </p:txBody>
      </p:sp>
      <p:sp>
        <p:nvSpPr>
          <p:cNvPr id="437" name="Прямоугольник"/>
          <p:cNvSpPr txBox="1">
            <a:spLocks noGrp="1"/>
          </p:cNvSpPr>
          <p:nvPr>
            <p:ph type="body" sz="quarter" idx="1"/>
          </p:nvPr>
        </p:nvSpPr>
        <p:spPr>
          <a:xfrm>
            <a:off x="1147394" y="12687299"/>
            <a:ext cx="20563698" cy="563603"/>
          </a:xfrm>
          <a:prstGeom prst="rect">
            <a:avLst/>
          </a:prstGeom>
        </p:spPr>
        <p:txBody>
          <a:bodyPr anchor="b"/>
          <a:lstStyle/>
          <a:p>
            <a:pPr defTabSz="817244">
              <a:lnSpc>
                <a:spcPct val="90000"/>
              </a:lnSpc>
              <a:spcBef>
                <a:spcPts val="0"/>
              </a:spcBef>
              <a:tabLst>
                <a:tab pos="5461000" algn="l"/>
              </a:tabLst>
              <a:defRPr sz="2970" baseline="0"/>
            </a:pPr>
            <a:endParaRPr/>
          </a:p>
        </p:txBody>
      </p:sp>
      <p:sp>
        <p:nvSpPr>
          <p:cNvPr id="4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913864" y="12685684"/>
            <a:ext cx="326137" cy="565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36B6DA-F301-D8A4-6CD6-3A4B85F12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78840"/>
              </p:ext>
            </p:extLst>
          </p:nvPr>
        </p:nvGraphicFramePr>
        <p:xfrm>
          <a:off x="2813247" y="3773491"/>
          <a:ext cx="6058902" cy="805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817">
                  <a:extLst>
                    <a:ext uri="{9D8B030D-6E8A-4147-A177-3AD203B41FA5}">
                      <a16:colId xmlns:a16="http://schemas.microsoft.com/office/drawing/2014/main" val="682829539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1483392845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561428320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3055487455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66639868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1212607685"/>
                    </a:ext>
                  </a:extLst>
                </a:gridCol>
              </a:tblGrid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733425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8055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15427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491430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627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4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64103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232436"/>
                  </a:ext>
                </a:extLst>
              </a:tr>
            </a:tbl>
          </a:graphicData>
        </a:graphic>
      </p:graphicFrame>
      <p:sp>
        <p:nvSpPr>
          <p:cNvPr id="9" name="Solution overview for a single run…">
            <a:extLst>
              <a:ext uri="{FF2B5EF4-FFF2-40B4-BE49-F238E27FC236}">
                <a16:creationId xmlns:a16="http://schemas.microsoft.com/office/drawing/2014/main" id="{F7F8C9CC-25E9-35D3-42E5-40A649E1B3AF}"/>
              </a:ext>
            </a:extLst>
          </p:cNvPr>
          <p:cNvSpPr txBox="1"/>
          <p:nvPr/>
        </p:nvSpPr>
        <p:spPr>
          <a:xfrm>
            <a:off x="1154488" y="7043841"/>
            <a:ext cx="15181144" cy="83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2" indent="0" defTabSz="1828707">
              <a:buSzPct val="150000"/>
              <a:buNone/>
              <a:defRPr baseline="0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A64EE9-58E2-5E45-754E-222E00666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1525"/>
              </p:ext>
            </p:extLst>
          </p:nvPr>
        </p:nvGraphicFramePr>
        <p:xfrm>
          <a:off x="12949906" y="3773491"/>
          <a:ext cx="6058902" cy="805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817">
                  <a:extLst>
                    <a:ext uri="{9D8B030D-6E8A-4147-A177-3AD203B41FA5}">
                      <a16:colId xmlns:a16="http://schemas.microsoft.com/office/drawing/2014/main" val="682829539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1483392845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561428320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3055487455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66639868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1212607685"/>
                    </a:ext>
                  </a:extLst>
                </a:gridCol>
              </a:tblGrid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K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733425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0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8055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1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15427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2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491430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3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62727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R</a:t>
                      </a:r>
                      <a:r>
                        <a:rPr lang="en-RU" baseline="-25000" dirty="0"/>
                        <a:t>4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164103"/>
                  </a:ext>
                </a:extLst>
              </a:tr>
              <a:tr h="1150762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232436"/>
                  </a:ext>
                </a:extLst>
              </a:tr>
            </a:tbl>
          </a:graphicData>
        </a:graphic>
      </p:graphicFrame>
      <p:sp>
        <p:nvSpPr>
          <p:cNvPr id="6" name="Solution overview for a single run…">
            <a:extLst>
              <a:ext uri="{FF2B5EF4-FFF2-40B4-BE49-F238E27FC236}">
                <a16:creationId xmlns:a16="http://schemas.microsoft.com/office/drawing/2014/main" id="{CC5EB0ED-4294-19FE-C603-7A71898154B0}"/>
              </a:ext>
            </a:extLst>
          </p:cNvPr>
          <p:cNvSpPr txBox="1"/>
          <p:nvPr/>
        </p:nvSpPr>
        <p:spPr>
          <a:xfrm>
            <a:off x="3027420" y="2675638"/>
            <a:ext cx="6058902" cy="83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2" indent="0" defTabSz="1828707">
              <a:buSzPct val="150000"/>
              <a:buNone/>
              <a:defRPr baseline="0"/>
            </a:pPr>
            <a:r>
              <a:rPr lang="en-US" dirty="0"/>
              <a:t>Without power limit</a:t>
            </a:r>
          </a:p>
        </p:txBody>
      </p:sp>
      <p:sp>
        <p:nvSpPr>
          <p:cNvPr id="10" name="Solution overview for a single run…">
            <a:extLst>
              <a:ext uri="{FF2B5EF4-FFF2-40B4-BE49-F238E27FC236}">
                <a16:creationId xmlns:a16="http://schemas.microsoft.com/office/drawing/2014/main" id="{0F3B7F19-FE8C-4D0A-DB8E-345179ABD194}"/>
              </a:ext>
            </a:extLst>
          </p:cNvPr>
          <p:cNvSpPr txBox="1"/>
          <p:nvPr/>
        </p:nvSpPr>
        <p:spPr>
          <a:xfrm>
            <a:off x="13490513" y="2756357"/>
            <a:ext cx="4977689" cy="83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2" indent="0" defTabSz="1828707">
              <a:buSzPct val="150000"/>
              <a:buNone/>
              <a:defRPr baseline="0"/>
            </a:pPr>
            <a:r>
              <a:rPr lang="en-US" dirty="0"/>
              <a:t>Power limit = 1.0</a:t>
            </a:r>
          </a:p>
        </p:txBody>
      </p:sp>
    </p:spTree>
    <p:extLst>
      <p:ext uri="{BB962C8B-B14F-4D97-AF65-F5344CB8AC3E}">
        <p14:creationId xmlns:p14="http://schemas.microsoft.com/office/powerpoint/2010/main" val="28101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6250">
            <a:ln>
              <a:noFill/>
            </a:ln>
            <a:solidFill>
              <a:srgbClr val="000000"/>
            </a:solidFill>
            <a:effectLst/>
            <a:uFillTx/>
            <a:latin typeface="Yandex Sans Text Light"/>
            <a:ea typeface="Yandex Sans Text Light"/>
            <a:cs typeface="Yandex Sans Text Light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6250">
            <a:ln>
              <a:noFill/>
            </a:ln>
            <a:solidFill>
              <a:srgbClr val="000000"/>
            </a:solidFill>
            <a:effectLst/>
            <a:uFillTx/>
            <a:latin typeface="Yandex Sans Text Light"/>
            <a:ea typeface="Yandex Sans Text Light"/>
            <a:cs typeface="Yandex Sans Text Light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6250">
            <a:ln>
              <a:noFill/>
            </a:ln>
            <a:solidFill>
              <a:srgbClr val="000000"/>
            </a:solidFill>
            <a:effectLst/>
            <a:uFillTx/>
            <a:latin typeface="Yandex Sans Text Light"/>
            <a:ea typeface="Yandex Sans Text Light"/>
            <a:cs typeface="Yandex Sans Text Light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6250">
            <a:ln>
              <a:noFill/>
            </a:ln>
            <a:solidFill>
              <a:srgbClr val="000000"/>
            </a:solidFill>
            <a:effectLst/>
            <a:uFillTx/>
            <a:latin typeface="Yandex Sans Text Light"/>
            <a:ea typeface="Yandex Sans Text Light"/>
            <a:cs typeface="Yandex Sans Text Light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1063</Words>
  <Application>Microsoft Macintosh PowerPoint</Application>
  <PresentationFormat>Custom</PresentationFormat>
  <Paragraphs>266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Avenir Roman</vt:lpstr>
      <vt:lpstr>Verdana</vt:lpstr>
      <vt:lpstr>Yandex Sans Text Bold</vt:lpstr>
      <vt:lpstr>Yandex Sans Text Light</vt:lpstr>
      <vt:lpstr>Yandex Sans Text Regular</vt:lpstr>
      <vt:lpstr>Yandex Sans Text Thin</vt:lpstr>
      <vt:lpstr>White</vt:lpstr>
      <vt:lpstr>Ideas by Gleb Astashkin (aka gleb.astashkin)</vt:lpstr>
      <vt:lpstr>A few words about myself</vt:lpstr>
      <vt:lpstr>Speech plan</vt:lpstr>
      <vt:lpstr>General approach</vt:lpstr>
      <vt:lpstr>General approach</vt:lpstr>
      <vt:lpstr>General approach – frame ordering</vt:lpstr>
      <vt:lpstr>General approach – extra tricks</vt:lpstr>
      <vt:lpstr>General approach – multiple runs</vt:lpstr>
      <vt:lpstr>General approach – multiple runs</vt:lpstr>
      <vt:lpstr>Packing multiple frames to one (cell, radio)</vt:lpstr>
      <vt:lpstr>Packing multiple frames to one (cell, radio)</vt:lpstr>
      <vt:lpstr>Packing multiple frames – algorithm </vt:lpstr>
      <vt:lpstr>Unique approach for low duration frames and low average D cases</vt:lpstr>
      <vt:lpstr>Unique approach</vt:lpstr>
      <vt:lpstr>Unique approach – set of (cell, radio)</vt:lpstr>
      <vt:lpstr>Unique approach – a little trick</vt:lpstr>
      <vt:lpstr>Impressions and additional thoughts</vt:lpstr>
      <vt:lpstr>Impressions and additional thoughts</vt:lpstr>
      <vt:lpstr>Telegram: @gvastash Linkedin: linkedin.com/in/gvastash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by Gleb Astashkin (aka gvatash)</dc:title>
  <cp:lastModifiedBy>Gleb Astashkin</cp:lastModifiedBy>
  <cp:revision>15</cp:revision>
  <dcterms:modified xsi:type="dcterms:W3CDTF">2023-12-10T17:01:32Z</dcterms:modified>
</cp:coreProperties>
</file>