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3"/>
    <p:sldId id="263" r:id="rId4"/>
    <p:sldId id="265" r:id="rId5"/>
    <p:sldId id="257" r:id="rId6"/>
    <p:sldId id="258" r:id="rId7"/>
    <p:sldId id="260" r:id="rId8"/>
    <p:sldId id="261" r:id="rId9"/>
    <p:sldId id="262" r:id="rId10"/>
    <p:sldId id="264" r:id="rId11"/>
    <p:sldId id="266" r:id="rId12"/>
    <p:sldId id="277" r:id="rId13"/>
    <p:sldId id="273" r:id="rId14"/>
    <p:sldId id="274" r:id="rId15"/>
    <p:sldId id="275" r:id="rId16"/>
    <p:sldId id="278" r:id="rId17"/>
    <p:sldId id="276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v237249\Dropbox\Th&#232;se\Document\excels\sharing_resul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home/gvaumour/Documents/CASE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/home/gvaumour/T&#233;l&#233;chargements/excels/sharing_result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/home/gvaumour/Documents/CASE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/home/gvaumour/Documents/CAS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v237249\Dropbox\Th&#232;se\Document\excels\modif_coherenc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gv237249\Dropbox\Th&#232;se\Document\etude_matrix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gv237249\Dropbox\Th&#232;se\Document\excels\FromWindows\differenceAnalysePlugi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vboxsrv\home_linux\Documents\explo_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\\vboxsrv\home_linux\Documents\explo_result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\\vboxsrv\home_linux\Documents\explo_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gv237249\Dropbox\Th&#232;se\Document\Temps de Reponse RW et RO datapath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gv237249\Dropbox\Th&#232;se\Document\Temps de Reponse RW et RO datapa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559475907195"/>
          <c:y val="0.215357967667436"/>
          <c:w val="0.722965879265092"/>
          <c:h val="0.513132755056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Stackdistances!$B$14</c:f>
              <c:strCache>
                <c:ptCount val="1"/>
                <c:pt idx="0">
                  <c:v>Average Reuse Distance - Full Trace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Stackdistances!$B$15:$B$22</c:f>
              <c:numCache>
                <c:formatCode>_-* #,##0\ _€_-;\-* #,##0\ _€_-;_-* "-"??\ _€_-;_-@_-</c:formatCode>
                <c:ptCount val="8"/>
                <c:pt idx="0" c:formatCode="_-* #,##0\ _€_-;\-* #,##0\ _€_-;_-* &quot;-&quot;??\ _€_-;_-@_-">
                  <c:v>1</c:v>
                </c:pt>
                <c:pt idx="1" c:formatCode="_-* #,##0\ _€_-;\-* #,##0\ _€_-;_-* &quot;-&quot;??\ _€_-;_-@_-">
                  <c:v>1</c:v>
                </c:pt>
                <c:pt idx="2" c:formatCode="_-* #,##0\ _€_-;\-* #,##0\ _€_-;_-* &quot;-&quot;??\ _€_-;_-@_-">
                  <c:v>1</c:v>
                </c:pt>
                <c:pt idx="3" c:formatCode="_-* #,##0\ _€_-;\-* #,##0\ _€_-;_-* &quot;-&quot;??\ _€_-;_-@_-">
                  <c:v>1</c:v>
                </c:pt>
                <c:pt idx="4" c:formatCode="_-* #,##0\ _€_-;\-* #,##0\ _€_-;_-* &quot;-&quot;??\ _€_-;_-@_-">
                  <c:v>1</c:v>
                </c:pt>
                <c:pt idx="5" c:formatCode="_-* #,##0\ _€_-;\-* #,##0\ _€_-;_-* &quot;-&quot;??\ _€_-;_-@_-">
                  <c:v>1</c:v>
                </c:pt>
                <c:pt idx="6" c:formatCode="_-* #,##0\ _€_-;\-* #,##0\ _€_-;_-* &quot;-&quot;??\ _€_-;_-@_-">
                  <c:v>1</c:v>
                </c:pt>
                <c:pt idx="7" c:formatCode="_-* #,##0\ _€_-;\-* #,##0\ _€_-;_-* &quot;-&quot;??\ _€_-;_-@_-">
                  <c:v>1</c:v>
                </c:pt>
              </c:numCache>
            </c:numRef>
          </c:val>
        </c:ser>
        <c:ser>
          <c:idx val="1"/>
          <c:order val="1"/>
          <c:tx>
            <c:strRef>
              <c:f>Stackdistances!$C$14</c:f>
              <c:strCache>
                <c:ptCount val="1"/>
                <c:pt idx="0">
                  <c:v>Average Reuse Distance - RW Trace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Stackdistances!$C$15:$C$22</c:f>
              <c:numCache>
                <c:formatCode>General</c:formatCode>
                <c:ptCount val="8"/>
                <c:pt idx="0">
                  <c:v>0.211325416549462</c:v>
                </c:pt>
                <c:pt idx="1">
                  <c:v>0.648274431000609</c:v>
                </c:pt>
                <c:pt idx="2">
                  <c:v>0.479871683473966</c:v>
                </c:pt>
                <c:pt idx="3">
                  <c:v>0.947604330306979</c:v>
                </c:pt>
                <c:pt idx="4">
                  <c:v>0.652142763472313</c:v>
                </c:pt>
                <c:pt idx="5">
                  <c:v>0.577332891376011</c:v>
                </c:pt>
                <c:pt idx="6">
                  <c:v>0.551610005520932</c:v>
                </c:pt>
                <c:pt idx="7">
                  <c:v>0.34007050531488</c:v>
                </c:pt>
              </c:numCache>
            </c:numRef>
          </c:val>
        </c:ser>
        <c:ser>
          <c:idx val="2"/>
          <c:order val="2"/>
          <c:tx>
            <c:strRef>
              <c:f>Stackdistances!$D$14</c:f>
              <c:strCache>
                <c:ptCount val="1"/>
                <c:pt idx="0">
                  <c:v>Average Reuse Distance - RO Trace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Stackdistances!$D$15:$D$22</c:f>
              <c:numCache>
                <c:formatCode>General</c:formatCode>
                <c:ptCount val="8"/>
                <c:pt idx="0">
                  <c:v>1.86482382012371</c:v>
                </c:pt>
                <c:pt idx="1">
                  <c:v>1.64487306357342</c:v>
                </c:pt>
                <c:pt idx="2">
                  <c:v>2.13118277572467</c:v>
                </c:pt>
                <c:pt idx="3">
                  <c:v>1.13070034027682</c:v>
                </c:pt>
                <c:pt idx="4">
                  <c:v>2.16528920971916</c:v>
                </c:pt>
                <c:pt idx="5">
                  <c:v>2.58817577282833</c:v>
                </c:pt>
                <c:pt idx="6">
                  <c:v>4.26886357428891</c:v>
                </c:pt>
                <c:pt idx="7">
                  <c:v>6.46982616837563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4963008"/>
        <c:axId val="154963792"/>
      </c:barChart>
      <c:catAx>
        <c:axId val="15496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963792"/>
        <c:crosses val="autoZero"/>
        <c:auto val="1"/>
        <c:lblAlgn val="ctr"/>
        <c:lblOffset val="100"/>
        <c:tickMarkSkip val="1"/>
        <c:noMultiLvlLbl val="0"/>
      </c:catAx>
      <c:valAx>
        <c:axId val="154963792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Average</a:t>
                </a:r>
                <a:r>
                  <a:rPr lang="fr-FR" dirty="0"/>
                  <a:t> </a:t>
                </a:r>
                <a:r>
                  <a:rPr lang="fr-FR" dirty="0" err="1"/>
                  <a:t>reuse</a:t>
                </a:r>
                <a:r>
                  <a:rPr lang="fr-FR" baseline="0" dirty="0"/>
                  <a:t> distance </a:t>
                </a:r>
                <a:r>
                  <a:rPr lang="fr-FR" baseline="0" dirty="0" smtClean="0"/>
                  <a:t>relative to the </a:t>
                </a:r>
                <a:r>
                  <a:rPr lang="fr-FR" baseline="0" dirty="0"/>
                  <a:t>full trace </a:t>
                </a:r>
                <a:r>
                  <a:rPr lang="fr-FR" baseline="0" dirty="0" err="1"/>
                  <a:t>average</a:t>
                </a:r>
                <a:r>
                  <a:rPr lang="fr-FR" baseline="0" dirty="0"/>
                  <a:t> </a:t>
                </a:r>
                <a:r>
                  <a:rPr lang="fr-FR" baseline="0" dirty="0" err="1"/>
                  <a:t>reuse</a:t>
                </a:r>
                <a:r>
                  <a:rPr lang="fr-FR" baseline="0" dirty="0"/>
                  <a:t> distance 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0374570663636985"/>
              <c:y val="0.042147806004618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96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328147107864"/>
          <c:y val="0.0111694034781449"/>
          <c:w val="0.67318626754822"/>
          <c:h val="0.185448224861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836650082919"/>
          <c:y val="0.139460154241645"/>
          <c:w val="0.810053897180763"/>
          <c:h val="0.5200085689802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[CASES.xlsx]Energy!$B$17</c:f>
              <c:strCache>
                <c:ptCount val="1"/>
                <c:pt idx="0">
                  <c:v>MESI 32kB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[CASES.xlsx]Energy!$A$18:$A$26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[CASES.xlsx]Energy!$B$18:$B$26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[CASES.xlsx]Energy!$C$17</c:f>
              <c:strCache>
                <c:ptCount val="1"/>
                <c:pt idx="0">
                  <c:v>MESI 64kB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[CASES.xlsx]Energy!$A$18:$A$26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'[CASES.xlsx]Energy II'!$C$18:$C$26</c:f>
              <c:numCache>
                <c:formatCode>0%</c:formatCode>
                <c:ptCount val="9"/>
                <c:pt idx="0">
                  <c:v>1.37128452029819</c:v>
                </c:pt>
                <c:pt idx="1">
                  <c:v>1.15</c:v>
                </c:pt>
                <c:pt idx="2">
                  <c:v>1.09</c:v>
                </c:pt>
                <c:pt idx="3">
                  <c:v>0.974213024149946</c:v>
                </c:pt>
                <c:pt idx="4">
                  <c:v>0.901867295573906</c:v>
                </c:pt>
                <c:pt idx="5">
                  <c:v>1.14405977701907</c:v>
                </c:pt>
                <c:pt idx="6">
                  <c:v>1.17184110150251</c:v>
                </c:pt>
                <c:pt idx="7">
                  <c:v>1.24</c:v>
                </c:pt>
                <c:pt idx="8">
                  <c:v>1.13040821481795</c:v>
                </c:pt>
              </c:numCache>
            </c:numRef>
          </c:val>
        </c:ser>
        <c:ser>
          <c:idx val="2"/>
          <c:order val="2"/>
          <c:tx>
            <c:strRef>
              <c:f>'[CASES.xlsx]Energy II'!$D$17</c:f>
              <c:strCache>
                <c:ptCount val="1"/>
                <c:pt idx="0">
                  <c:v>Private RO 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[CASES.xlsx]Energy!$A$18:$A$26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'[CASES.xlsx]Energy II'!$D$18:$D$26</c:f>
              <c:numCache>
                <c:formatCode>0.0%</c:formatCode>
                <c:ptCount val="9"/>
                <c:pt idx="0">
                  <c:v>0.996080311790846</c:v>
                </c:pt>
                <c:pt idx="1">
                  <c:v>0.940686745334797</c:v>
                </c:pt>
                <c:pt idx="2">
                  <c:v>0.981303448275862</c:v>
                </c:pt>
                <c:pt idx="3">
                  <c:v>0.911555328607473</c:v>
                </c:pt>
                <c:pt idx="4">
                  <c:v>0.891581663082486</c:v>
                </c:pt>
                <c:pt idx="5">
                  <c:v>0.949519248728082</c:v>
                </c:pt>
                <c:pt idx="6">
                  <c:v>0.971492467280855</c:v>
                </c:pt>
                <c:pt idx="7">
                  <c:v>0.950937220287602</c:v>
                </c:pt>
                <c:pt idx="8">
                  <c:v>0.9491445541735</c:v>
                </c:pt>
              </c:numCache>
            </c:numRef>
          </c:val>
        </c:ser>
        <c:ser>
          <c:idx val="3"/>
          <c:order val="3"/>
          <c:tx>
            <c:strRef>
              <c:f>'[CASES.xlsx]Energy II'!$E$17</c:f>
              <c:strCache>
                <c:ptCount val="1"/>
                <c:pt idx="0">
                  <c:v>Shared RO 32kB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[CASES.xlsx]Energy!$A$18:$A$26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'[CASES.xlsx]Energy II'!$E$18:$E$26</c:f>
              <c:numCache>
                <c:formatCode>0.0%</c:formatCode>
                <c:ptCount val="9"/>
                <c:pt idx="0">
                  <c:v>0.651900463337255</c:v>
                </c:pt>
                <c:pt idx="1">
                  <c:v>0.833908479692645</c:v>
                </c:pt>
                <c:pt idx="2">
                  <c:v>0.885437931034483</c:v>
                </c:pt>
                <c:pt idx="3">
                  <c:v>0.681620209059233</c:v>
                </c:pt>
                <c:pt idx="4">
                  <c:v>0.979588915509902</c:v>
                </c:pt>
                <c:pt idx="5">
                  <c:v>0.947647792727843</c:v>
                </c:pt>
                <c:pt idx="6">
                  <c:v>0.902604413678974</c:v>
                </c:pt>
                <c:pt idx="7">
                  <c:v>0.77499199655035</c:v>
                </c:pt>
                <c:pt idx="8">
                  <c:v>0.832212525198836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61946380"/>
        <c:axId val="668069432"/>
      </c:barChart>
      <c:catAx>
        <c:axId val="619463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8069432"/>
        <c:crosses val="autoZero"/>
        <c:auto val="1"/>
        <c:lblAlgn val="ctr"/>
        <c:lblOffset val="100"/>
        <c:tickMarkSkip val="1"/>
        <c:noMultiLvlLbl val="0"/>
      </c:catAx>
      <c:valAx>
        <c:axId val="668069432"/>
        <c:scaling>
          <c:orientation val="minMax"/>
          <c:max val="1.4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4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400" b="0" i="0" u="none" strike="noStrike" kern="1200" cap="none" normalizeH="0" baseline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Relative Energy </a:t>
                </a:r>
                <a:endParaRPr lang="x-none" altLang="fr-FR" sz="1400" b="0" i="0" u="none" strike="noStrike" kern="1200" cap="none" normalizeH="0" baseline="0"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algn="ctr" defTabSz="914400">
                  <a:defRPr sz="14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400" b="0" i="0" u="none" strike="noStrike" kern="1200" cap="none" normalizeH="0" baseline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Consumption</a:t>
                </a:r>
                <a:endParaRPr lang="x-none" altLang="fr-FR" sz="1400" b="0" i="0" u="none" strike="noStrike" kern="1200" cap="none" normalizeH="0" baseline="0"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00633563908034578"/>
              <c:y val="0.1369910455797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9463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2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2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12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12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ayout>
        <c:manualLayout>
          <c:xMode val="edge"/>
          <c:yMode val="edge"/>
          <c:x val="0.300476782752902"/>
          <c:y val="0.006426735218509"/>
          <c:w val="0.52653399668325"/>
          <c:h val="0.13710368466152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200" kern="120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22222222222"/>
          <c:y val="0.15162037037037"/>
          <c:w val="0.821833333333333"/>
          <c:h val="0.5347685185185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'[sharing_results.xlsx]Classification Acces'!$A$4</c:f>
              <c:strCache>
                <c:ptCount val="1"/>
                <c:pt idx="0">
                  <c:v>RO Private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Acces'!$B$4:$I$4</c:f>
              <c:numCache>
                <c:formatCode>General</c:formatCode>
                <c:ptCount val="8"/>
                <c:pt idx="0">
                  <c:v>0</c:v>
                </c:pt>
                <c:pt idx="1">
                  <c:v>2.82277</c:v>
                </c:pt>
                <c:pt idx="2">
                  <c:v>21.8373</c:v>
                </c:pt>
                <c:pt idx="3">
                  <c:v>0.577298</c:v>
                </c:pt>
                <c:pt idx="4">
                  <c:v>68.3813</c:v>
                </c:pt>
                <c:pt idx="5">
                  <c:v>22.875</c:v>
                </c:pt>
                <c:pt idx="6">
                  <c:v>2.45538</c:v>
                </c:pt>
                <c:pt idx="7">
                  <c:v>1.96883</c:v>
                </c:pt>
              </c:numCache>
            </c:numRef>
          </c:val>
        </c:ser>
        <c:ser>
          <c:idx val="1"/>
          <c:order val="1"/>
          <c:tx>
            <c:strRef>
              <c:f>'[sharing_results.xlsx]Classification Acces'!$A$5</c:f>
              <c:strCache>
                <c:ptCount val="1"/>
                <c:pt idx="0">
                  <c:v>RO Shared</c:v>
                </c:pt>
              </c:strCache>
            </c:strRef>
          </c:tx>
          <c:spPr>
            <a:solidFill>
              <a:srgbClr val="FFC1C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Acces'!$B$5:$I$5</c:f>
              <c:numCache>
                <c:formatCode>General</c:formatCode>
                <c:ptCount val="8"/>
                <c:pt idx="0">
                  <c:v>53.341</c:v>
                </c:pt>
                <c:pt idx="1">
                  <c:v>25.7934</c:v>
                </c:pt>
                <c:pt idx="2">
                  <c:v>9.90651</c:v>
                </c:pt>
                <c:pt idx="3">
                  <c:v>36.4121</c:v>
                </c:pt>
                <c:pt idx="4">
                  <c:v>0.404357</c:v>
                </c:pt>
                <c:pt idx="5">
                  <c:v>0.135266</c:v>
                </c:pt>
                <c:pt idx="6">
                  <c:v>8.31073</c:v>
                </c:pt>
                <c:pt idx="7">
                  <c:v>12.6124</c:v>
                </c:pt>
              </c:numCache>
            </c:numRef>
          </c:val>
        </c:ser>
        <c:ser>
          <c:idx val="2"/>
          <c:order val="2"/>
          <c:tx>
            <c:strRef>
              <c:f>'[sharing_results.xlsx]Classification Acces'!$A$6</c:f>
              <c:strCache>
                <c:ptCount val="1"/>
                <c:pt idx="0">
                  <c:v>RW Private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Acces'!$B$6:$I$6</c:f>
              <c:numCache>
                <c:formatCode>General</c:formatCode>
                <c:ptCount val="8"/>
                <c:pt idx="0">
                  <c:v>1.13405</c:v>
                </c:pt>
                <c:pt idx="1">
                  <c:v>58.3809</c:v>
                </c:pt>
                <c:pt idx="2">
                  <c:v>23.6239</c:v>
                </c:pt>
                <c:pt idx="3">
                  <c:v>58.3862</c:v>
                </c:pt>
                <c:pt idx="4">
                  <c:v>23.4949</c:v>
                </c:pt>
                <c:pt idx="5">
                  <c:v>74.4054</c:v>
                </c:pt>
                <c:pt idx="6">
                  <c:v>79.6569</c:v>
                </c:pt>
                <c:pt idx="7">
                  <c:v>57.6378</c:v>
                </c:pt>
              </c:numCache>
            </c:numRef>
          </c:val>
        </c:ser>
        <c:ser>
          <c:idx val="3"/>
          <c:order val="3"/>
          <c:tx>
            <c:strRef>
              <c:f>'[sharing_results.xlsx]Classification Acces'!$A$7</c:f>
              <c:strCache>
                <c:ptCount val="1"/>
                <c:pt idx="0">
                  <c:v>RW Shared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Acces'!$B$7:$I$7</c:f>
              <c:numCache>
                <c:formatCode>General</c:formatCode>
                <c:ptCount val="8"/>
                <c:pt idx="0">
                  <c:v>45.5249</c:v>
                </c:pt>
                <c:pt idx="1">
                  <c:v>13.0029</c:v>
                </c:pt>
                <c:pt idx="2">
                  <c:v>44.6323</c:v>
                </c:pt>
                <c:pt idx="3">
                  <c:v>4.6244</c:v>
                </c:pt>
                <c:pt idx="4">
                  <c:v>7.71943</c:v>
                </c:pt>
                <c:pt idx="5">
                  <c:v>2.58434</c:v>
                </c:pt>
                <c:pt idx="6">
                  <c:v>9.57703</c:v>
                </c:pt>
                <c:pt idx="7">
                  <c:v>27.781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770518"/>
        <c:axId val="481728436"/>
      </c:barChart>
      <c:catAx>
        <c:axId val="69077051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1728436"/>
        <c:crosses val="autoZero"/>
        <c:auto val="1"/>
        <c:lblAlgn val="ctr"/>
        <c:lblOffset val="100"/>
        <c:tickMarkSkip val="1"/>
        <c:noMultiLvlLbl val="0"/>
      </c:catAx>
      <c:valAx>
        <c:axId val="481728436"/>
        <c:scaling>
          <c:orientation val="minMax"/>
          <c:max val="10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2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% of totalmemory  accesses</a:t>
                </a:r>
                <a:endParaRPr sz="12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0041666666666667"/>
              <c:y val="0.18852015893846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07705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ayout>
        <c:manualLayout>
          <c:xMode val="edge"/>
          <c:yMode val="edge"/>
          <c:x val="0.293888888888889"/>
          <c:y val="0.00694444444444444"/>
          <c:w val="0.523888888888889"/>
          <c:h val="0.12847222222222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64835683919293"/>
          <c:y val="0.140436171690513"/>
          <c:w val="0.911492003509009"/>
          <c:h val="0.5976385609112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[CASES.xlsx]Misses!$B$18</c:f>
              <c:strCache>
                <c:ptCount val="1"/>
                <c:pt idx="0">
                  <c:v>MESI 32kB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[CASES.xlsx]Misses!$A$19:$A$27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[CASES.xlsx]Misses!$B$19:$B$27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 c:formatCode="0%">
                  <c:v>1</c:v>
                </c:pt>
              </c:numCache>
            </c:numRef>
          </c:val>
        </c:ser>
        <c:ser>
          <c:idx val="1"/>
          <c:order val="1"/>
          <c:tx>
            <c:strRef>
              <c:f>[CASES.xlsx]Misses!$C$18</c:f>
              <c:strCache>
                <c:ptCount val="1"/>
                <c:pt idx="0">
                  <c:v>MESI 64kB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[CASES.xlsx]Misses!$A$19:$A$27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[CASES.xlsx]Misses!$C$19:$C$27</c:f>
              <c:numCache>
                <c:formatCode>0%</c:formatCode>
                <c:ptCount val="9"/>
                <c:pt idx="0">
                  <c:v>0.65</c:v>
                </c:pt>
                <c:pt idx="1">
                  <c:v>0.64</c:v>
                </c:pt>
                <c:pt idx="2">
                  <c:v>0.74</c:v>
                </c:pt>
                <c:pt idx="3">
                  <c:v>0.65</c:v>
                </c:pt>
                <c:pt idx="4">
                  <c:v>0.78</c:v>
                </c:pt>
                <c:pt idx="5">
                  <c:v>0.65</c:v>
                </c:pt>
                <c:pt idx="6">
                  <c:v>0.65</c:v>
                </c:pt>
                <c:pt idx="7">
                  <c:v>0.69</c:v>
                </c:pt>
                <c:pt idx="8">
                  <c:v>0.68125</c:v>
                </c:pt>
              </c:numCache>
            </c:numRef>
          </c:val>
        </c:ser>
        <c:ser>
          <c:idx val="3"/>
          <c:order val="2"/>
          <c:tx>
            <c:strRef>
              <c:f>[CASES.xlsx]Misses!$E$18</c:f>
              <c:strCache>
                <c:ptCount val="1"/>
                <c:pt idx="0">
                  <c:v>Private RO 16kB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[CASES.xlsx]Misses!$A$19:$A$27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[CASES.xlsx]Misses!$E$19:$E$27</c:f>
              <c:numCache>
                <c:formatCode>0%</c:formatCode>
                <c:ptCount val="9"/>
                <c:pt idx="0">
                  <c:v>1.21006790194289</c:v>
                </c:pt>
                <c:pt idx="1">
                  <c:v>1.0884344894027</c:v>
                </c:pt>
                <c:pt idx="2">
                  <c:v>0.996637891867333</c:v>
                </c:pt>
                <c:pt idx="3">
                  <c:v>0.946482819709387</c:v>
                </c:pt>
                <c:pt idx="4">
                  <c:v>1.52431615446167</c:v>
                </c:pt>
                <c:pt idx="5">
                  <c:v>1.32113508720071</c:v>
                </c:pt>
                <c:pt idx="6">
                  <c:v>0.979680332568807</c:v>
                </c:pt>
                <c:pt idx="7">
                  <c:v>1.00274161974561</c:v>
                </c:pt>
                <c:pt idx="8">
                  <c:v>1.13368703711239</c:v>
                </c:pt>
              </c:numCache>
            </c:numRef>
          </c:val>
        </c:ser>
        <c:ser>
          <c:idx val="5"/>
          <c:order val="3"/>
          <c:tx>
            <c:strRef>
              <c:f>[CASES.xlsx]Misses!$G$18</c:f>
              <c:strCache>
                <c:ptCount val="1"/>
                <c:pt idx="0">
                  <c:v>Shared RO 32kB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[CASES.xlsx]Misses!$A$19:$A$27</c:f>
              <c:strCache>
                <c:ptCount val="9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  <c:pt idx="8">
                  <c:v>Average</c:v>
                </c:pt>
              </c:strCache>
            </c:strRef>
          </c:cat>
          <c:val>
            <c:numRef>
              <c:f>[CASES.xlsx]Misses!$G$19:$G$27</c:f>
              <c:numCache>
                <c:formatCode>0%</c:formatCode>
                <c:ptCount val="9"/>
                <c:pt idx="0">
                  <c:v>0.493966416952172</c:v>
                </c:pt>
                <c:pt idx="1">
                  <c:v>0.610953757225434</c:v>
                </c:pt>
                <c:pt idx="2">
                  <c:v>0.609961381190368</c:v>
                </c:pt>
                <c:pt idx="3">
                  <c:v>0.55588821682606</c:v>
                </c:pt>
                <c:pt idx="4">
                  <c:v>0.509646445188632</c:v>
                </c:pt>
                <c:pt idx="5">
                  <c:v>0.511646467632279</c:v>
                </c:pt>
                <c:pt idx="6">
                  <c:v>0.69183629587156</c:v>
                </c:pt>
                <c:pt idx="7">
                  <c:v>0.0846904311400871</c:v>
                </c:pt>
                <c:pt idx="8">
                  <c:v>0.508573676503324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199196432"/>
        <c:axId val="885857667"/>
      </c:barChart>
      <c:catAx>
        <c:axId val="1991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5857667"/>
        <c:crosses val="autoZero"/>
        <c:auto val="1"/>
        <c:lblAlgn val="ctr"/>
        <c:lblOffset val="100"/>
        <c:tickMarkSkip val="1"/>
        <c:noMultiLvlLbl val="0"/>
      </c:catAx>
      <c:valAx>
        <c:axId val="885857667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8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800" b="0" i="0" u="none" strike="noStrike" kern="1200" cap="none" normalizeH="0" baseline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Normalized misses at L1-level </a:t>
                </a:r>
                <a:endParaRPr lang="x-none" altLang="fr-FR" sz="1800" b="0" i="0" u="none" strike="noStrike" kern="1200" cap="none" normalizeH="0" baseline="0"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9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1400">
                <a:solidFill>
                  <a:schemeClr val="bg2">
                    <a:lumMod val="10000"/>
                  </a:schemeClr>
                </a:solidFill>
              </a:defRPr>
            </a:pPr>
          </a:p>
        </c:txPr>
      </c:legendEntry>
      <c:layout>
        <c:manualLayout>
          <c:xMode val="edge"/>
          <c:yMode val="edge"/>
          <c:x val="0.127770403006801"/>
          <c:y val="0.00416724545075705"/>
          <c:w val="0.404787592717465"/>
          <c:h val="0.13161290322580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400" kern="120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583333333333"/>
          <c:y val="0.212962962962963"/>
          <c:w val="0.796694444444445"/>
          <c:h val="0.473425925925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[CASES.xlsx]Interference!$E$5</c:f>
              <c:strCache>
                <c:ptCount val="1"/>
                <c:pt idx="0">
                  <c:v>Avg RO Reuse Distance - Scenario A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[CASES.xlsx]Interference!$A$6:$A$13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[CASES.xlsx]Interference!$E$6:$E$13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[CASES.xlsx]Interference!$F$5</c:f>
              <c:strCache>
                <c:ptCount val="1"/>
                <c:pt idx="0">
                  <c:v>Avg RO Reuse Distance - Scenario 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[CASES.xlsx]Interference!$A$6:$A$13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[CASES.xlsx]Interference!$F$6:$F$13</c:f>
              <c:numCache>
                <c:formatCode>General</c:formatCode>
                <c:ptCount val="8"/>
                <c:pt idx="0">
                  <c:v>0.817251249422217</c:v>
                </c:pt>
                <c:pt idx="1">
                  <c:v>0.792431198184875</c:v>
                </c:pt>
                <c:pt idx="2">
                  <c:v>0.850662584884439</c:v>
                </c:pt>
                <c:pt idx="3">
                  <c:v>0.698663586461374</c:v>
                </c:pt>
                <c:pt idx="4">
                  <c:v>1.17986863739775</c:v>
                </c:pt>
                <c:pt idx="5">
                  <c:v>1.43325049267986</c:v>
                </c:pt>
                <c:pt idx="6">
                  <c:v>1.28393163497272</c:v>
                </c:pt>
                <c:pt idx="7">
                  <c:v>0.312726688335905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200127815"/>
        <c:axId val="363199016"/>
      </c:barChart>
      <c:catAx>
        <c:axId val="200127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3199016"/>
        <c:crosses val="autoZero"/>
        <c:auto val="1"/>
        <c:lblAlgn val="ctr"/>
        <c:lblOffset val="100"/>
        <c:tickMarkSkip val="1"/>
        <c:noMultiLvlLbl val="0"/>
      </c:catAx>
      <c:valAx>
        <c:axId val="36319901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2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Normalized Average </a:t>
                </a:r>
                <a:endParaRPr lang="x-none" altLang="fr-FR" sz="12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2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Reuse Distance</a:t>
                </a:r>
                <a:endParaRPr lang="x-none" altLang="fr-FR" sz="12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127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ayout>
        <c:manualLayout>
          <c:xMode val="edge"/>
          <c:yMode val="edge"/>
          <c:x val="0.215277777777778"/>
          <c:y val="0.0069444444444444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12970457071"/>
          <c:y val="0.052488073710238"/>
          <c:w val="0.580887607087585"/>
          <c:h val="0.63042797881089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modifII!$G$13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modifII!$G$14:$G$21</c:f>
              <c:numCache>
                <c:formatCode>0%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0"/>
          <c:order val="1"/>
          <c:tx>
            <c:strRef>
              <c:f>modifII!$E$13</c:f>
              <c:strCache>
                <c:ptCount val="1"/>
                <c:pt idx="0">
                  <c:v>Coherent RO cache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modifII!$A$14:$A$21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modifII!$E$14:$E$21</c:f>
              <c:numCache>
                <c:formatCode>0%</c:formatCode>
                <c:ptCount val="8"/>
                <c:pt idx="0">
                  <c:v>0.866338959695791</c:v>
                </c:pt>
                <c:pt idx="1">
                  <c:v>1.01624828623773</c:v>
                </c:pt>
                <c:pt idx="2">
                  <c:v>0.423397916438079</c:v>
                </c:pt>
                <c:pt idx="3">
                  <c:v>0.848307465065656</c:v>
                </c:pt>
                <c:pt idx="4">
                  <c:v>1.80752829260292</c:v>
                </c:pt>
                <c:pt idx="5">
                  <c:v>2.51605656506285</c:v>
                </c:pt>
                <c:pt idx="6">
                  <c:v>1.3731704830985</c:v>
                </c:pt>
                <c:pt idx="7">
                  <c:v>0.713079013645171</c:v>
                </c:pt>
              </c:numCache>
            </c:numRef>
          </c:val>
        </c:ser>
        <c:ser>
          <c:idx val="1"/>
          <c:order val="2"/>
          <c:tx>
            <c:strRef>
              <c:f>modifII!$F$13</c:f>
              <c:strCache>
                <c:ptCount val="1"/>
                <c:pt idx="0">
                  <c:v>Non coherent cache RO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modifII!$A$14:$A$21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modifII!$F$14:$F$21</c:f>
              <c:numCache>
                <c:formatCode>0%</c:formatCode>
                <c:ptCount val="8"/>
                <c:pt idx="0">
                  <c:v>0.460073265662883</c:v>
                </c:pt>
                <c:pt idx="1">
                  <c:v>0.875558862875202</c:v>
                </c:pt>
                <c:pt idx="2">
                  <c:v>0.330572244910642</c:v>
                </c:pt>
                <c:pt idx="3">
                  <c:v>0.798824190014297</c:v>
                </c:pt>
                <c:pt idx="4">
                  <c:v>1.18588414243699</c:v>
                </c:pt>
                <c:pt idx="5">
                  <c:v>1.45567648862899</c:v>
                </c:pt>
                <c:pt idx="6">
                  <c:v>1.04721872385488</c:v>
                </c:pt>
                <c:pt idx="7">
                  <c:v>0.515176374667219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1320"/>
        <c:axId val="192810928"/>
      </c:barChart>
      <c:catAx>
        <c:axId val="192811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0928"/>
        <c:crosses val="autoZero"/>
        <c:auto val="1"/>
        <c:lblAlgn val="ctr"/>
        <c:lblOffset val="100"/>
        <c:tickMarkSkip val="1"/>
        <c:noMultiLvlLbl val="0"/>
      </c:catAx>
      <c:valAx>
        <c:axId val="192810928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Relative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Network Traffic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1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887879951585"/>
          <c:y val="0.108298638729135"/>
          <c:w val="0.257402196293035"/>
          <c:h val="0.396600253704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130937257548"/>
          <c:y val="0.0561783334041395"/>
          <c:w val="0.583903012340319"/>
          <c:h val="0.829970624935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Feuille1!$A$6</c:f>
              <c:strCache>
                <c:ptCount val="1"/>
                <c:pt idx="0">
                  <c:v>Average Reuse Distance - Full Trace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Feuille1!$B$6:$D$6</c:f>
              <c:numCache>
                <c:formatCode>General</c:formatCode>
                <c:ptCount val="3"/>
                <c:pt idx="0">
                  <c:v>6474.04</c:v>
                </c:pt>
                <c:pt idx="1">
                  <c:v>1016.78</c:v>
                </c:pt>
                <c:pt idx="2">
                  <c:v>544.409</c:v>
                </c:pt>
              </c:numCache>
            </c:numRef>
          </c:val>
        </c:ser>
        <c:ser>
          <c:idx val="2"/>
          <c:order val="1"/>
          <c:tx>
            <c:strRef>
              <c:f>Feuille1!$A$8</c:f>
              <c:strCache>
                <c:ptCount val="1"/>
                <c:pt idx="0">
                  <c:v>Average Reuse Distance - RW Trace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Feuille1!$B$8:$D$8</c:f>
              <c:numCache>
                <c:formatCode>General</c:formatCode>
                <c:ptCount val="3"/>
                <c:pt idx="0">
                  <c:v>96.2824</c:v>
                </c:pt>
                <c:pt idx="1">
                  <c:v>43.6364</c:v>
                </c:pt>
                <c:pt idx="2">
                  <c:v>15.234</c:v>
                </c:pt>
              </c:numCache>
            </c:numRef>
          </c:val>
        </c:ser>
        <c:ser>
          <c:idx val="1"/>
          <c:order val="2"/>
          <c:tx>
            <c:strRef>
              <c:f>Feuille1!$A$7</c:f>
              <c:strCache>
                <c:ptCount val="1"/>
                <c:pt idx="0">
                  <c:v>Average Reuse Distance - RO Trace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Feuille1!$B$7:$D$7</c:f>
              <c:numCache>
                <c:formatCode>General</c:formatCode>
                <c:ptCount val="3"/>
                <c:pt idx="0">
                  <c:v>9447.51</c:v>
                </c:pt>
                <c:pt idx="1">
                  <c:v>3099.21</c:v>
                </c:pt>
                <c:pt idx="2">
                  <c:v>1411.04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0144"/>
        <c:axId val="192809752"/>
      </c:barChart>
      <c:catAx>
        <c:axId val="192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9752"/>
        <c:crosses val="autoZero"/>
        <c:auto val="1"/>
        <c:lblAlgn val="ctr"/>
        <c:lblOffset val="100"/>
        <c:tickMarkSkip val="1"/>
        <c:noMultiLvlLbl val="0"/>
      </c:catAx>
      <c:valAx>
        <c:axId val="192809752"/>
        <c:scaling>
          <c:logBase val="10"/>
          <c:orientation val="minMax"/>
          <c:max val="1000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Average Reuse distance</a:t>
                </a:r>
              </a:p>
            </c:rich>
          </c:tx>
          <c:layout>
            <c:manualLayout>
              <c:xMode val="edge"/>
              <c:yMode val="edge"/>
              <c:x val="0.0103636731224054"/>
              <c:y val="0.1095864672356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8336173482992"/>
          <c:y val="0.216838959210837"/>
          <c:w val="0.281663826517008"/>
          <c:h val="0.596325642324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1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63280025086"/>
          <c:y val="0.187861599546228"/>
          <c:w val="0.873784885544058"/>
          <c:h val="0.497787861599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Feuil1!$E$12</c:f>
              <c:strCache>
                <c:ptCount val="1"/>
                <c:pt idx="0">
                  <c:v>% RO memory access detected with an offline analysis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Feuil1!$A$14:$A$21</c:f>
              <c:strCache>
                <c:ptCount val="8"/>
                <c:pt idx="0">
                  <c:v>deriche</c:v>
                </c:pt>
                <c:pt idx="1">
                  <c:v>jacobi</c:v>
                </c:pt>
                <c:pt idx="2">
                  <c:v>mat_multiply</c:v>
                </c:pt>
                <c:pt idx="3">
                  <c:v>max33</c:v>
                </c:pt>
                <c:pt idx="4">
                  <c:v>median33</c:v>
                </c:pt>
                <c:pt idx="5">
                  <c:v>rotate</c:v>
                </c:pt>
                <c:pt idx="6">
                  <c:v>adi</c:v>
                </c:pt>
                <c:pt idx="7">
                  <c:v>wodcam</c:v>
                </c:pt>
              </c:strCache>
            </c:strRef>
          </c:cat>
          <c:val>
            <c:numRef>
              <c:f>Feuil1!$E$14:$E$21</c:f>
              <c:numCache>
                <c:formatCode>0%</c:formatCode>
                <c:ptCount val="8"/>
                <c:pt idx="0">
                  <c:v>0.3833102</c:v>
                </c:pt>
                <c:pt idx="1">
                  <c:v>0.4104825</c:v>
                </c:pt>
                <c:pt idx="2">
                  <c:v>0.485457</c:v>
                </c:pt>
                <c:pt idx="3">
                  <c:v>0.767074</c:v>
                </c:pt>
                <c:pt idx="4">
                  <c:v>0.3483808</c:v>
                </c:pt>
                <c:pt idx="5">
                  <c:v>0.151062666666667</c:v>
                </c:pt>
                <c:pt idx="6">
                  <c:v>0.643948</c:v>
                </c:pt>
                <c:pt idx="7">
                  <c:v>0.391969</c:v>
                </c:pt>
              </c:numCache>
            </c:numRef>
          </c:val>
        </c:ser>
        <c:ser>
          <c:idx val="1"/>
          <c:order val="1"/>
          <c:tx>
            <c:strRef>
              <c:f>Feuil1!$F$12</c:f>
              <c:strCache>
                <c:ptCount val="1"/>
                <c:pt idx="0">
                  <c:v>% RO memory access detected with a static compiler analysis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Feuil1!$A$14:$A$21</c:f>
              <c:strCache>
                <c:ptCount val="8"/>
                <c:pt idx="0">
                  <c:v>deriche</c:v>
                </c:pt>
                <c:pt idx="1">
                  <c:v>jacobi</c:v>
                </c:pt>
                <c:pt idx="2">
                  <c:v>mat_multiply</c:v>
                </c:pt>
                <c:pt idx="3">
                  <c:v>max33</c:v>
                </c:pt>
                <c:pt idx="4">
                  <c:v>median33</c:v>
                </c:pt>
                <c:pt idx="5">
                  <c:v>rotate</c:v>
                </c:pt>
                <c:pt idx="6">
                  <c:v>adi</c:v>
                </c:pt>
                <c:pt idx="7">
                  <c:v>wodcam</c:v>
                </c:pt>
              </c:strCache>
            </c:strRef>
          </c:cat>
          <c:val>
            <c:numRef>
              <c:f>Feuil1!$F$14:$F$21</c:f>
              <c:numCache>
                <c:formatCode>0.00%</c:formatCode>
                <c:ptCount val="8"/>
                <c:pt idx="0">
                  <c:v>0.286163</c:v>
                </c:pt>
                <c:pt idx="1">
                  <c:v>0.31744</c:v>
                </c:pt>
                <c:pt idx="2">
                  <c:v>0.369894</c:v>
                </c:pt>
                <c:pt idx="3">
                  <c:v>0.687856</c:v>
                </c:pt>
                <c:pt idx="4">
                  <c:v>0.230102</c:v>
                </c:pt>
                <c:pt idx="5">
                  <c:v>0.107661</c:v>
                </c:pt>
                <c:pt idx="6">
                  <c:v>0.533411</c:v>
                </c:pt>
                <c:pt idx="7">
                  <c:v>0.17347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4"/>
        <c:axId val="192808968"/>
        <c:axId val="192808576"/>
      </c:barChart>
      <c:catAx>
        <c:axId val="19280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8576"/>
        <c:crosses val="autoZero"/>
        <c:auto val="1"/>
        <c:lblAlgn val="ctr"/>
        <c:lblOffset val="100"/>
        <c:tickMarkSkip val="1"/>
        <c:noMultiLvlLbl val="0"/>
      </c:catAx>
      <c:valAx>
        <c:axId val="19280857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896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8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800"/>
            </a:pPr>
          </a:p>
        </c:txPr>
      </c:legendEntry>
      <c:layout>
        <c:manualLayout>
          <c:xMode val="edge"/>
          <c:yMode val="edge"/>
          <c:x val="0.0843524615867043"/>
          <c:y val="0.00340328984685196"/>
          <c:w val="0.912276575729069"/>
          <c:h val="0.179807146908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20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7637711095"/>
          <c:y val="0.195074718010498"/>
          <c:w val="0.876089640751449"/>
          <c:h val="0.502600220031413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Perfs!$K$16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Perfs!$K$17:$K$25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Perfs!$L$16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Perfs!$L$17:$L$25</c:f>
              <c:numCache>
                <c:formatCode>0%</c:formatCode>
                <c:ptCount val="9"/>
                <c:pt idx="0">
                  <c:v>1.08834814021505</c:v>
                </c:pt>
                <c:pt idx="1">
                  <c:v>0.98911447378119</c:v>
                </c:pt>
                <c:pt idx="2">
                  <c:v>0.967095598467559</c:v>
                </c:pt>
                <c:pt idx="3">
                  <c:v>1.00081742013124</c:v>
                </c:pt>
                <c:pt idx="4">
                  <c:v>1.0484505758555</c:v>
                </c:pt>
                <c:pt idx="5">
                  <c:v>1.00570664829311</c:v>
                </c:pt>
                <c:pt idx="6">
                  <c:v>0.996037054640801</c:v>
                </c:pt>
                <c:pt idx="7">
                  <c:v>0.981032858412382</c:v>
                </c:pt>
                <c:pt idx="8">
                  <c:v>1.0095753462246</c:v>
                </c:pt>
              </c:numCache>
            </c:numRef>
          </c:val>
        </c:ser>
        <c:ser>
          <c:idx val="1"/>
          <c:order val="2"/>
          <c:tx>
            <c:strRef>
              <c:f>Perfs!$M$16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Perfs!$M$17:$M$25</c:f>
              <c:numCache>
                <c:formatCode>0%</c:formatCode>
                <c:ptCount val="9"/>
                <c:pt idx="0">
                  <c:v>1.09530274515279</c:v>
                </c:pt>
                <c:pt idx="1">
                  <c:v>0.987132967836672</c:v>
                </c:pt>
                <c:pt idx="2">
                  <c:v>0.972262625333679</c:v>
                </c:pt>
                <c:pt idx="3">
                  <c:v>1.00027531164142</c:v>
                </c:pt>
                <c:pt idx="4">
                  <c:v>0.993874507297326</c:v>
                </c:pt>
                <c:pt idx="5">
                  <c:v>0.997495964835053</c:v>
                </c:pt>
                <c:pt idx="6">
                  <c:v>0.997824944207143</c:v>
                </c:pt>
                <c:pt idx="7">
                  <c:v>0.984859249822378</c:v>
                </c:pt>
                <c:pt idx="8">
                  <c:v>1.00362853951581</c:v>
                </c:pt>
              </c:numCache>
            </c:numRef>
          </c:val>
        </c:ser>
        <c:ser>
          <c:idx val="2"/>
          <c:order val="3"/>
          <c:tx>
            <c:strRef>
              <c:f>Perfs!$N$16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Perfs!$N$17:$N$25</c:f>
              <c:numCache>
                <c:formatCode>0%</c:formatCode>
                <c:ptCount val="9"/>
                <c:pt idx="0">
                  <c:v>0.93709513786665</c:v>
                </c:pt>
                <c:pt idx="1">
                  <c:v>0.982021873104246</c:v>
                </c:pt>
                <c:pt idx="2">
                  <c:v>0.980326575459164</c:v>
                </c:pt>
                <c:pt idx="3">
                  <c:v>0.965052451125088</c:v>
                </c:pt>
                <c:pt idx="4">
                  <c:v>1.00830936401406</c:v>
                </c:pt>
                <c:pt idx="5">
                  <c:v>1.01621083657103</c:v>
                </c:pt>
                <c:pt idx="6">
                  <c:v>1.00038401853362</c:v>
                </c:pt>
                <c:pt idx="7">
                  <c:v>0.815522498424231</c:v>
                </c:pt>
                <c:pt idx="8">
                  <c:v>0.963115344387261</c:v>
                </c:pt>
              </c:numCache>
            </c:numRef>
          </c:val>
        </c:ser>
        <c:ser>
          <c:idx val="3"/>
          <c:order val="4"/>
          <c:tx>
            <c:strRef>
              <c:f>Perfs!$O$16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Perfs!$O$17:$O$25</c:f>
              <c:numCache>
                <c:formatCode>0%</c:formatCode>
                <c:ptCount val="9"/>
                <c:pt idx="0">
                  <c:v>0.936593075399979</c:v>
                </c:pt>
                <c:pt idx="1">
                  <c:v>0.98097867684161</c:v>
                </c:pt>
                <c:pt idx="2">
                  <c:v>0.966200141820972</c:v>
                </c:pt>
                <c:pt idx="3">
                  <c:v>0.965055289389433</c:v>
                </c:pt>
                <c:pt idx="4">
                  <c:v>0.980984340044743</c:v>
                </c:pt>
                <c:pt idx="5">
                  <c:v>0.994494312490829</c:v>
                </c:pt>
                <c:pt idx="6">
                  <c:v>0.996024463869207</c:v>
                </c:pt>
                <c:pt idx="7">
                  <c:v>0.815150550015925</c:v>
                </c:pt>
                <c:pt idx="8">
                  <c:v>0.954435106234087</c:v>
                </c:pt>
              </c:numCache>
            </c:numRef>
          </c:val>
        </c:ser>
        <c:ser>
          <c:idx val="5"/>
          <c:order val="5"/>
          <c:tx>
            <c:strRef>
              <c:f>Perfs!$Q$16</c:f>
              <c:strCache>
                <c:ptCount val="1"/>
                <c:pt idx="0">
                  <c:v>Scenario C RO=64kB</c:v>
                </c:pt>
              </c:strCache>
            </c:strRef>
          </c:tx>
          <c:spPr>
            <a:solidFill>
              <a:srgbClr val="FF5050"/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Perfs!$Q$17:$Q$25</c:f>
              <c:numCache>
                <c:formatCode>0%</c:formatCode>
                <c:ptCount val="9"/>
                <c:pt idx="0">
                  <c:v>1.19541370392871</c:v>
                </c:pt>
                <c:pt idx="1">
                  <c:v>0.992796843197396</c:v>
                </c:pt>
                <c:pt idx="2">
                  <c:v>0.990718712865776</c:v>
                </c:pt>
                <c:pt idx="3">
                  <c:v>0.994655548239141</c:v>
                </c:pt>
                <c:pt idx="4">
                  <c:v>1.17409123729034</c:v>
                </c:pt>
                <c:pt idx="5">
                  <c:v>1.04583500800653</c:v>
                </c:pt>
                <c:pt idx="6">
                  <c:v>0.997815501128448</c:v>
                </c:pt>
                <c:pt idx="7">
                  <c:v>0.988251330216688</c:v>
                </c:pt>
                <c:pt idx="8">
                  <c:v>1.04744723560913</c:v>
                </c:pt>
              </c:numCache>
            </c:numRef>
          </c:val>
        </c:ser>
        <c:ser>
          <c:idx val="4"/>
          <c:order val="6"/>
          <c:tx>
            <c:strRef>
              <c:f>Perfs!$P$16</c:f>
              <c:strCache>
                <c:ptCount val="1"/>
                <c:pt idx="0">
                  <c:v>Scenario C RO=128kB</c:v>
                </c:pt>
              </c:strCache>
            </c:strRef>
          </c:tx>
          <c:spPr>
            <a:solidFill>
              <a:srgbClr val="A50021"/>
            </a:solidFill>
            <a:ln w="12700">
              <a:solidFill>
                <a:srgbClr val="A50021"/>
              </a:solidFill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Perfs!$P$17:$P$25</c:f>
              <c:numCache>
                <c:formatCode>0%</c:formatCode>
                <c:ptCount val="9"/>
                <c:pt idx="0">
                  <c:v>1.23390020840049</c:v>
                </c:pt>
                <c:pt idx="1">
                  <c:v>0.993871221957013</c:v>
                </c:pt>
                <c:pt idx="2">
                  <c:v>0.988230795480122</c:v>
                </c:pt>
                <c:pt idx="3">
                  <c:v>1.0043283531255</c:v>
                </c:pt>
                <c:pt idx="4">
                  <c:v>1.00448906880674</c:v>
                </c:pt>
                <c:pt idx="5">
                  <c:v>1.00363643323317</c:v>
                </c:pt>
                <c:pt idx="6">
                  <c:v>0.99968837840305</c:v>
                </c:pt>
                <c:pt idx="7">
                  <c:v>0.989612171399172</c:v>
                </c:pt>
                <c:pt idx="8">
                  <c:v>1.02721957885066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07792"/>
        <c:axId val="192807400"/>
      </c:barChart>
      <c:catAx>
        <c:axId val="19280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07400"/>
        <c:crosses val="autoZero"/>
        <c:auto val="1"/>
        <c:lblAlgn val="ctr"/>
        <c:lblOffset val="100"/>
        <c:tickMarkSkip val="1"/>
        <c:noMultiLvlLbl val="0"/>
      </c:catAx>
      <c:valAx>
        <c:axId val="192807400"/>
        <c:scaling>
          <c:orientation val="minMax"/>
          <c:max val="1.2"/>
          <c:min val="0.8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b="1" dirty="0" smtClean="0"/>
                  <a:t>Relative </a:t>
                </a:r>
                <a:endParaRPr lang="fr-FR" b="1" baseline="0" dirty="0" smtClean="0"/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b="1" baseline="0" dirty="0" smtClean="0"/>
                  <a:t>A</a:t>
                </a:r>
                <a:r>
                  <a:rPr lang="fr-FR" b="1" dirty="0" smtClean="0"/>
                  <a:t>MAT </a:t>
                </a:r>
                <a:endParaRPr lang="fr-FR" b="1" dirty="0"/>
              </a:p>
            </c:rich>
          </c:tx>
          <c:layout>
            <c:manualLayout>
              <c:xMode val="edge"/>
              <c:yMode val="edge"/>
              <c:x val="0.0297425887210959"/>
              <c:y val="0.309747513708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077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505581601129"/>
          <c:y val="0.00453131645792196"/>
          <c:w val="0.77107238770497"/>
          <c:h val="0.183989027482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+mn-ea"/>
              <a:cs typeface="Arial" panose="0208060402020202020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01558811052"/>
          <c:y val="0.245008708955407"/>
          <c:w val="0.871725789268592"/>
          <c:h val="0.447305120764463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Conso!$Q$3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Conso!$Q$4:$Q$12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Conso!$R$3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Conso!$R$4:$R$12</c:f>
              <c:numCache>
                <c:formatCode>0%</c:formatCode>
                <c:ptCount val="9"/>
                <c:pt idx="0">
                  <c:v>0.976118059001623</c:v>
                </c:pt>
                <c:pt idx="1">
                  <c:v>0.91075054884742</c:v>
                </c:pt>
                <c:pt idx="2">
                  <c:v>0.965758620689655</c:v>
                </c:pt>
                <c:pt idx="3">
                  <c:v>0.884413672954463</c:v>
                </c:pt>
                <c:pt idx="4">
                  <c:v>0.777577457492528</c:v>
                </c:pt>
                <c:pt idx="5">
                  <c:v>0.918892366999619</c:v>
                </c:pt>
                <c:pt idx="6">
                  <c:v>0.965199644806813</c:v>
                </c:pt>
                <c:pt idx="7">
                  <c:v>0.935681665240201</c:v>
                </c:pt>
                <c:pt idx="8" c:formatCode="0.0%">
                  <c:v>0.91679900450404</c:v>
                </c:pt>
              </c:numCache>
            </c:numRef>
          </c:val>
        </c:ser>
        <c:ser>
          <c:idx val="1"/>
          <c:order val="2"/>
          <c:tx>
            <c:strRef>
              <c:f>Conso!$S$3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Conso!$S$4:$S$12</c:f>
              <c:numCache>
                <c:formatCode>0%</c:formatCode>
                <c:ptCount val="9"/>
                <c:pt idx="0">
                  <c:v>0.996080311790846</c:v>
                </c:pt>
                <c:pt idx="1">
                  <c:v>0.940686745334797</c:v>
                </c:pt>
                <c:pt idx="2">
                  <c:v>0.981303448275862</c:v>
                </c:pt>
                <c:pt idx="3">
                  <c:v>0.911555328607473</c:v>
                </c:pt>
                <c:pt idx="4">
                  <c:v>0.891581663082486</c:v>
                </c:pt>
                <c:pt idx="5">
                  <c:v>0.949519248728082</c:v>
                </c:pt>
                <c:pt idx="6">
                  <c:v>0.971492467280855</c:v>
                </c:pt>
                <c:pt idx="7">
                  <c:v>0.950937220287602</c:v>
                </c:pt>
                <c:pt idx="8" c:formatCode="0.0%">
                  <c:v>0.9491445541735</c:v>
                </c:pt>
              </c:numCache>
            </c:numRef>
          </c:val>
        </c:ser>
        <c:ser>
          <c:idx val="2"/>
          <c:order val="3"/>
          <c:tx>
            <c:strRef>
              <c:f>Conso!$T$3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Conso!$T$4:$T$12</c:f>
              <c:numCache>
                <c:formatCode>0%</c:formatCode>
                <c:ptCount val="9"/>
                <c:pt idx="0">
                  <c:v>0.650436852875089</c:v>
                </c:pt>
                <c:pt idx="1">
                  <c:v>0.760325192096597</c:v>
                </c:pt>
                <c:pt idx="2">
                  <c:v>0.866472413793103</c:v>
                </c:pt>
                <c:pt idx="3">
                  <c:v>0.681620209059233</c:v>
                </c:pt>
                <c:pt idx="4">
                  <c:v>0.898861355263292</c:v>
                </c:pt>
                <c:pt idx="5">
                  <c:v>0.806669754631324</c:v>
                </c:pt>
                <c:pt idx="6">
                  <c:v>0.912007699215951</c:v>
                </c:pt>
                <c:pt idx="7">
                  <c:v>0.774557523569342</c:v>
                </c:pt>
                <c:pt idx="8" c:formatCode="0.0%">
                  <c:v>0.793868875062992</c:v>
                </c:pt>
              </c:numCache>
            </c:numRef>
          </c:val>
        </c:ser>
        <c:ser>
          <c:idx val="3"/>
          <c:order val="4"/>
          <c:tx>
            <c:strRef>
              <c:f>Conso!$U$3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Conso!$U$4:$U$12</c:f>
              <c:numCache>
                <c:formatCode>0%</c:formatCode>
                <c:ptCount val="9"/>
                <c:pt idx="0">
                  <c:v>0.651900463337255</c:v>
                </c:pt>
                <c:pt idx="1">
                  <c:v>0.833908479692645</c:v>
                </c:pt>
                <c:pt idx="2">
                  <c:v>0.885437931034483</c:v>
                </c:pt>
                <c:pt idx="3">
                  <c:v>0.681620209059233</c:v>
                </c:pt>
                <c:pt idx="4">
                  <c:v>0.979588915509902</c:v>
                </c:pt>
                <c:pt idx="5">
                  <c:v>0.947647792727843</c:v>
                </c:pt>
                <c:pt idx="6">
                  <c:v>0.902604413678974</c:v>
                </c:pt>
                <c:pt idx="7">
                  <c:v>0.77499199655035</c:v>
                </c:pt>
                <c:pt idx="8" c:formatCode="0.0%">
                  <c:v>0.832212525198836</c:v>
                </c:pt>
              </c:numCache>
            </c:numRef>
          </c:val>
        </c:ser>
        <c:ser>
          <c:idx val="5"/>
          <c:order val="5"/>
          <c:tx>
            <c:strRef>
              <c:f>Conso!$W$3</c:f>
              <c:strCache>
                <c:ptCount val="1"/>
                <c:pt idx="0">
                  <c:v>Scenario C RO=64kB</c:v>
                </c:pt>
              </c:strCache>
            </c:strRef>
          </c:tx>
          <c:spPr>
            <a:solidFill>
              <a:srgbClr val="FF5050"/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Conso!$W$4:$W$12</c:f>
              <c:numCache>
                <c:formatCode>0%</c:formatCode>
                <c:ptCount val="9"/>
                <c:pt idx="0">
                  <c:v>1.09895818813388</c:v>
                </c:pt>
                <c:pt idx="1">
                  <c:v>0.953402854006586</c:v>
                </c:pt>
                <c:pt idx="2">
                  <c:v>0.925248275862069</c:v>
                </c:pt>
                <c:pt idx="3">
                  <c:v>0.977243782290039</c:v>
                </c:pt>
                <c:pt idx="4">
                  <c:v>0.967023267068595</c:v>
                </c:pt>
                <c:pt idx="5">
                  <c:v>0.989401308400509</c:v>
                </c:pt>
                <c:pt idx="6">
                  <c:v>0.971607249170039</c:v>
                </c:pt>
                <c:pt idx="7">
                  <c:v>1.09644646835534</c:v>
                </c:pt>
                <c:pt idx="8" c:formatCode="0.0%">
                  <c:v>0.997416424160882</c:v>
                </c:pt>
              </c:numCache>
            </c:numRef>
          </c:val>
        </c:ser>
        <c:ser>
          <c:idx val="4"/>
          <c:order val="6"/>
          <c:tx>
            <c:strRef>
              <c:f>Conso!$V$3</c:f>
              <c:strCache>
                <c:ptCount val="1"/>
                <c:pt idx="0">
                  <c:v>Scenario C RO=128kB</c:v>
                </c:pt>
              </c:strCache>
            </c:strRef>
          </c:tx>
          <c:spPr>
            <a:solidFill>
              <a:srgbClr val="A50021"/>
            </a:solidFill>
            <a:ln w="12700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Conso!$V$4:$V$12</c:f>
              <c:numCache>
                <c:formatCode>0%</c:formatCode>
                <c:ptCount val="9"/>
                <c:pt idx="0">
                  <c:v>0.852125162391066</c:v>
                </c:pt>
                <c:pt idx="1">
                  <c:v>0.921178649835346</c:v>
                </c:pt>
                <c:pt idx="2">
                  <c:v>0.853958620689655</c:v>
                </c:pt>
                <c:pt idx="3">
                  <c:v>0.921972245584525</c:v>
                </c:pt>
                <c:pt idx="4">
                  <c:v>0.932724193048167</c:v>
                </c:pt>
                <c:pt idx="5">
                  <c:v>0.976870148595848</c:v>
                </c:pt>
                <c:pt idx="6">
                  <c:v>0.958519591124207</c:v>
                </c:pt>
                <c:pt idx="7">
                  <c:v>0.854467884933261</c:v>
                </c:pt>
                <c:pt idx="8" c:formatCode="0.0%">
                  <c:v>0.908977062025259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4064"/>
        <c:axId val="192814456"/>
      </c:barChart>
      <c:catAx>
        <c:axId val="19281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14456"/>
        <c:crosses val="autoZero"/>
        <c:auto val="1"/>
        <c:lblAlgn val="ctr"/>
        <c:lblOffset val="100"/>
        <c:tickMarkSkip val="1"/>
        <c:noMultiLvlLbl val="0"/>
      </c:catAx>
      <c:valAx>
        <c:axId val="192814456"/>
        <c:scaling>
          <c:orientation val="minMax"/>
          <c:max val="1.2"/>
          <c:min val="0.6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Relative </a:t>
                </a:r>
                <a:r>
                  <a:rPr lang="fr-FR" sz="900" b="1" i="0" baseline="0" dirty="0" err="1" smtClean="0">
                    <a:effectLst/>
                  </a:rPr>
                  <a:t>Energy</a:t>
                </a:r>
                <a:r>
                  <a:rPr lang="fr-FR" sz="900" b="1" i="0" baseline="0" dirty="0" smtClean="0">
                    <a:effectLst/>
                  </a:rPr>
                  <a:t> </a:t>
                </a:r>
                <a:endParaRPr lang="fr-FR" sz="900" b="1" i="0" baseline="0" dirty="0" smtClean="0">
                  <a:effectLst/>
                </a:endParaRPr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err="1" smtClean="0">
                    <a:effectLst/>
                  </a:rPr>
                  <a:t>Consumption</a:t>
                </a:r>
                <a:r>
                  <a:rPr lang="fr-FR" sz="900" b="1" i="0" baseline="0" dirty="0" smtClean="0">
                    <a:effectLst/>
                  </a:rPr>
                  <a:t> </a:t>
                </a:r>
                <a:endParaRPr lang="fr-FR" sz="9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10012974832466"/>
              <c:y val="0.2664539311878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1406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7637711095"/>
          <c:y val="0.336509619295258"/>
          <c:w val="0.876089640751449"/>
          <c:h val="0.550759412543925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Baseline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Misses!$G$18:$G$26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Misses!$H$17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Misses!$H$18:$H$26</c:f>
              <c:numCache>
                <c:formatCode>0%</c:formatCode>
                <c:ptCount val="9"/>
                <c:pt idx="0">
                  <c:v>1.21006790194289</c:v>
                </c:pt>
                <c:pt idx="1">
                  <c:v>1.0884344894027</c:v>
                </c:pt>
                <c:pt idx="2">
                  <c:v>1</c:v>
                </c:pt>
                <c:pt idx="3">
                  <c:v>0.946482819709387</c:v>
                </c:pt>
                <c:pt idx="4">
                  <c:v>1.52431615446167</c:v>
                </c:pt>
                <c:pt idx="5">
                  <c:v>1.32113508720071</c:v>
                </c:pt>
                <c:pt idx="6">
                  <c:v>0.979680332568807</c:v>
                </c:pt>
                <c:pt idx="7">
                  <c:v>1.00274161974561</c:v>
                </c:pt>
                <c:pt idx="8">
                  <c:v>1.13410730062897</c:v>
                </c:pt>
              </c:numCache>
            </c:numRef>
          </c:val>
        </c:ser>
        <c:ser>
          <c:idx val="1"/>
          <c:order val="2"/>
          <c:tx>
            <c:strRef>
              <c:f>Misses!$I$17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Misses!$I$18:$I$26</c:f>
              <c:numCache>
                <c:formatCode>0%</c:formatCode>
                <c:ptCount val="9"/>
                <c:pt idx="0">
                  <c:v>1.21160061344888</c:v>
                </c:pt>
                <c:pt idx="1">
                  <c:v>0.996536608863199</c:v>
                </c:pt>
                <c:pt idx="2">
                  <c:v>0.996637891867333</c:v>
                </c:pt>
                <c:pt idx="3">
                  <c:v>0.924719414471229</c:v>
                </c:pt>
                <c:pt idx="4">
                  <c:v>1.00100761639451</c:v>
                </c:pt>
                <c:pt idx="5">
                  <c:v>1.00298551581437</c:v>
                </c:pt>
                <c:pt idx="6">
                  <c:v>1.0971724483945</c:v>
                </c:pt>
                <c:pt idx="7">
                  <c:v>1.00581790812688</c:v>
                </c:pt>
                <c:pt idx="8">
                  <c:v>1.02955975217261</c:v>
                </c:pt>
              </c:numCache>
            </c:numRef>
          </c:val>
        </c:ser>
        <c:ser>
          <c:idx val="2"/>
          <c:order val="3"/>
          <c:tx>
            <c:strRef>
              <c:f>Misses!$J$17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Misses!$J$18:$J$26</c:f>
              <c:numCache>
                <c:formatCode>0%</c:formatCode>
                <c:ptCount val="9"/>
                <c:pt idx="0">
                  <c:v>0.747169396618017</c:v>
                </c:pt>
                <c:pt idx="1">
                  <c:v>1.02688931195713</c:v>
                </c:pt>
                <c:pt idx="2">
                  <c:v>1.03407542026352</c:v>
                </c:pt>
                <c:pt idx="3">
                  <c:v>0.666321260846833</c:v>
                </c:pt>
                <c:pt idx="4">
                  <c:v>1.4</c:v>
                </c:pt>
                <c:pt idx="5">
                  <c:v>1.67</c:v>
                </c:pt>
                <c:pt idx="6">
                  <c:v>1.64447807096707</c:v>
                </c:pt>
                <c:pt idx="7">
                  <c:v>0.457412341567302</c:v>
                </c:pt>
                <c:pt idx="8">
                  <c:v>1.08079322527748</c:v>
                </c:pt>
              </c:numCache>
            </c:numRef>
          </c:val>
        </c:ser>
        <c:ser>
          <c:idx val="3"/>
          <c:order val="4"/>
          <c:tx>
            <c:strRef>
              <c:f>Misses!$K$17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Misses!$K$18:$K$26</c:f>
              <c:numCache>
                <c:formatCode>0%</c:formatCode>
                <c:ptCount val="9"/>
                <c:pt idx="0">
                  <c:v>0.493966416952172</c:v>
                </c:pt>
                <c:pt idx="1">
                  <c:v>0.610953757225434</c:v>
                </c:pt>
                <c:pt idx="2">
                  <c:v>0.609961381190368</c:v>
                </c:pt>
                <c:pt idx="3">
                  <c:v>0.55588821682606</c:v>
                </c:pt>
                <c:pt idx="4">
                  <c:v>0.509646445188632</c:v>
                </c:pt>
                <c:pt idx="5">
                  <c:v>0.511646467632279</c:v>
                </c:pt>
                <c:pt idx="6">
                  <c:v>0.69183629587156</c:v>
                </c:pt>
                <c:pt idx="7">
                  <c:v>0.0846904311400871</c:v>
                </c:pt>
                <c:pt idx="8">
                  <c:v>0.508573676503324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81808"/>
        <c:axId val="193681416"/>
      </c:barChart>
      <c:catAx>
        <c:axId val="19368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3681416"/>
        <c:crosses val="autoZero"/>
        <c:auto val="1"/>
        <c:lblAlgn val="ctr"/>
        <c:lblOffset val="100"/>
        <c:tickMarkSkip val="1"/>
        <c:noMultiLvlLbl val="0"/>
      </c:catAx>
      <c:valAx>
        <c:axId val="193681416"/>
        <c:scaling>
          <c:orientation val="minMax"/>
          <c:max val="1.75"/>
          <c:min val="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Relative Misses </a:t>
                </a:r>
                <a:endParaRPr lang="fr-FR" sz="900" b="1" i="0" baseline="0" dirty="0" smtClean="0">
                  <a:effectLst/>
                </a:endParaRPr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at </a:t>
                </a:r>
                <a:r>
                  <a:rPr lang="fr-FR" sz="900" b="1" i="0" baseline="0" dirty="0">
                    <a:effectLst/>
                  </a:rPr>
                  <a:t>L1-level </a:t>
                </a:r>
                <a:endParaRPr lang="fr-FR" sz="9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65272421504086"/>
              <c:y val="0.3497694108397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3681808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171478565179"/>
          <c:y val="0.0744907407407407"/>
          <c:w val="0.698110583902144"/>
          <c:h val="0.56230679498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Feuil2!$L$4</c:f>
              <c:strCache>
                <c:ptCount val="1"/>
                <c:pt idx="0">
                  <c:v>1 core 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Feuil2!$L$6:$L$12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Feuil2!$M$4</c:f>
              <c:strCache>
                <c:ptCount val="1"/>
                <c:pt idx="0">
                  <c:v>2 cores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Feuil2!$M$6:$M$12</c:f>
              <c:numCache>
                <c:formatCode>General</c:formatCode>
                <c:ptCount val="7"/>
                <c:pt idx="0">
                  <c:v>1.21604356283355</c:v>
                </c:pt>
                <c:pt idx="1">
                  <c:v>1.17900193461977</c:v>
                </c:pt>
                <c:pt idx="2">
                  <c:v>0.880473343196544</c:v>
                </c:pt>
                <c:pt idx="3">
                  <c:v>1.0324599393137</c:v>
                </c:pt>
                <c:pt idx="4">
                  <c:v>1.16247395588925</c:v>
                </c:pt>
                <c:pt idx="5">
                  <c:v>1.40225902414867</c:v>
                </c:pt>
                <c:pt idx="6">
                  <c:v>1.16478339743397</c:v>
                </c:pt>
              </c:numCache>
            </c:numRef>
          </c:val>
        </c:ser>
        <c:ser>
          <c:idx val="2"/>
          <c:order val="2"/>
          <c:tx>
            <c:strRef>
              <c:f>Feuil2!$N$4</c:f>
              <c:strCache>
                <c:ptCount val="1"/>
                <c:pt idx="0">
                  <c:v>4 cores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Feuil2!$N$6:$N$12</c:f>
              <c:numCache>
                <c:formatCode>General</c:formatCode>
                <c:ptCount val="7"/>
                <c:pt idx="0">
                  <c:v>1.35423682182454</c:v>
                </c:pt>
                <c:pt idx="1">
                  <c:v>1.09733719868224</c:v>
                </c:pt>
                <c:pt idx="2">
                  <c:v>1.47088307550356</c:v>
                </c:pt>
                <c:pt idx="3">
                  <c:v>1.01725906866228</c:v>
                </c:pt>
                <c:pt idx="4">
                  <c:v>1.43597559831065</c:v>
                </c:pt>
                <c:pt idx="5">
                  <c:v>1.46885486904032</c:v>
                </c:pt>
                <c:pt idx="6">
                  <c:v>1.17841026035876</c:v>
                </c:pt>
              </c:numCache>
            </c:numRef>
          </c:val>
        </c:ser>
        <c:ser>
          <c:idx val="3"/>
          <c:order val="3"/>
          <c:tx>
            <c:strRef>
              <c:f>Feuil2!$O$4</c:f>
              <c:strCache>
                <c:ptCount val="1"/>
                <c:pt idx="0">
                  <c:v>8 cores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Feuil2!$O$6:$O$12</c:f>
              <c:numCache>
                <c:formatCode>General</c:formatCode>
                <c:ptCount val="7"/>
                <c:pt idx="0">
                  <c:v>1.66395350895117</c:v>
                </c:pt>
                <c:pt idx="1">
                  <c:v>1.09636004061826</c:v>
                </c:pt>
                <c:pt idx="2">
                  <c:v>1.61862840013727</c:v>
                </c:pt>
                <c:pt idx="3">
                  <c:v>0.824691955948828</c:v>
                </c:pt>
                <c:pt idx="4">
                  <c:v>1.60492351008916</c:v>
                </c:pt>
                <c:pt idx="5">
                  <c:v>1.57921952326036</c:v>
                </c:pt>
                <c:pt idx="6">
                  <c:v>1.23317240880683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80632"/>
        <c:axId val="193680240"/>
      </c:barChart>
      <c:catAx>
        <c:axId val="19368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80240"/>
        <c:crosses val="autoZero"/>
        <c:auto val="1"/>
        <c:lblAlgn val="ctr"/>
        <c:lblOffset val="100"/>
        <c:tickMarkSkip val="1"/>
        <c:noMultiLvlLbl val="0"/>
      </c:catAx>
      <c:valAx>
        <c:axId val="193680240"/>
        <c:scaling>
          <c:orientation val="minMax"/>
          <c:max val="2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8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061912812662"/>
          <c:y val="0.198678550597842"/>
          <c:w val="0.195659214784966"/>
          <c:h val="0.3503514144065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171478565179"/>
          <c:y val="0.113634076990376"/>
          <c:w val="0.705228770945505"/>
          <c:h val="0.529899387576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Feuil2!$P$4</c:f>
              <c:strCache>
                <c:ptCount val="1"/>
                <c:pt idx="0">
                  <c:v>1 core 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Feuil2!$P$6:$P$12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Feuil2!$Q$4</c:f>
              <c:strCache>
                <c:ptCount val="1"/>
                <c:pt idx="0">
                  <c:v>2 cores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Feuil2!$Q$6:$Q$12</c:f>
              <c:numCache>
                <c:formatCode>General</c:formatCode>
                <c:ptCount val="7"/>
                <c:pt idx="0">
                  <c:v>0.834136870006858</c:v>
                </c:pt>
                <c:pt idx="1">
                  <c:v>0.812283237666951</c:v>
                </c:pt>
                <c:pt idx="2">
                  <c:v>1.1035805801828</c:v>
                </c:pt>
                <c:pt idx="3">
                  <c:v>0.970225022201427</c:v>
                </c:pt>
                <c:pt idx="4">
                  <c:v>0.844316356242783</c:v>
                </c:pt>
                <c:pt idx="5">
                  <c:v>0.761810852605424</c:v>
                </c:pt>
                <c:pt idx="6">
                  <c:v>0.462277983800137</c:v>
                </c:pt>
              </c:numCache>
            </c:numRef>
          </c:val>
        </c:ser>
        <c:ser>
          <c:idx val="2"/>
          <c:order val="2"/>
          <c:tx>
            <c:strRef>
              <c:f>Feuil2!$R$4</c:f>
              <c:strCache>
                <c:ptCount val="1"/>
                <c:pt idx="0">
                  <c:v>4 cores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Feuil2!$R$6:$R$12</c:f>
              <c:numCache>
                <c:formatCode>General</c:formatCode>
                <c:ptCount val="7"/>
                <c:pt idx="0">
                  <c:v>0.832770301581123</c:v>
                </c:pt>
                <c:pt idx="1">
                  <c:v>0.822386980992416</c:v>
                </c:pt>
                <c:pt idx="2">
                  <c:v>1.30030214999246</c:v>
                </c:pt>
                <c:pt idx="3">
                  <c:v>0.999786341109403</c:v>
                </c:pt>
                <c:pt idx="4">
                  <c:v>0.833823861639641</c:v>
                </c:pt>
                <c:pt idx="5">
                  <c:v>0.772497896348955</c:v>
                </c:pt>
                <c:pt idx="6">
                  <c:v>0.800124426661462</c:v>
                </c:pt>
              </c:numCache>
            </c:numRef>
          </c:val>
        </c:ser>
        <c:ser>
          <c:idx val="3"/>
          <c:order val="3"/>
          <c:tx>
            <c:strRef>
              <c:f>Feuil2!$S$4</c:f>
              <c:strCache>
                <c:ptCount val="1"/>
                <c:pt idx="0">
                  <c:v>8 cores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Feuil2!$S$6:$S$12</c:f>
              <c:numCache>
                <c:formatCode>General</c:formatCode>
                <c:ptCount val="7"/>
                <c:pt idx="0">
                  <c:v>1.06748572726093</c:v>
                </c:pt>
                <c:pt idx="1">
                  <c:v>0.941934462708732</c:v>
                </c:pt>
                <c:pt idx="2">
                  <c:v>1.27836270331748</c:v>
                </c:pt>
                <c:pt idx="3">
                  <c:v>1.14561659091126</c:v>
                </c:pt>
                <c:pt idx="4">
                  <c:v>0.995798217154476</c:v>
                </c:pt>
                <c:pt idx="5">
                  <c:v>0.805574861432071</c:v>
                </c:pt>
                <c:pt idx="6">
                  <c:v>1.16509140886764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79456"/>
        <c:axId val="193679064"/>
      </c:barChart>
      <c:catAx>
        <c:axId val="19367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79064"/>
        <c:crosses val="autoZero"/>
        <c:auto val="1"/>
        <c:lblAlgn val="ctr"/>
        <c:lblOffset val="100"/>
        <c:tickMarkSkip val="1"/>
        <c:noMultiLvlLbl val="0"/>
      </c:catAx>
      <c:valAx>
        <c:axId val="193679064"/>
        <c:scaling>
          <c:orientation val="minMax"/>
          <c:max val="2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7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160823917346"/>
          <c:y val="0.250578156897054"/>
          <c:w val="0.230839176082654"/>
          <c:h val="0.3557101720836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/>
        </p:nvGraphicFramePr>
        <p:xfrm>
          <a:off x="4194810" y="1779270"/>
          <a:ext cx="3802380" cy="329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2731771" y="1111585"/>
          <a:ext cx="5234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2731771" y="3765131"/>
          <a:ext cx="5234940" cy="254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999045" y="904059"/>
            <a:ext cx="380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AMAT of the RW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99045" y="3611242"/>
            <a:ext cx="380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AMAT of the RO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3032760" y="1946910"/>
          <a:ext cx="6126480" cy="296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175" y="2052955"/>
            <a:ext cx="6343015" cy="2752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627630" y="516255"/>
            <a:ext cx="2023745" cy="650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Pintools Instrumentation</a:t>
            </a:r>
            <a:endParaRPr lang="x-none" altLang="fr-FR"/>
          </a:p>
        </p:txBody>
      </p:sp>
      <p:sp>
        <p:nvSpPr>
          <p:cNvPr id="5" name="Folded Corner 4"/>
          <p:cNvSpPr/>
          <p:nvPr/>
        </p:nvSpPr>
        <p:spPr>
          <a:xfrm>
            <a:off x="2345690" y="1408430"/>
            <a:ext cx="2585085" cy="421640"/>
          </a:xfrm>
          <a:prstGeom prst="foldedCorner">
            <a:avLst>
              <a:gd name="adj" fmla="val 2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Full Memory Trace</a:t>
            </a:r>
            <a:endParaRPr lang="x-none" altLang="fr-FR"/>
          </a:p>
        </p:txBody>
      </p:sp>
      <p:sp>
        <p:nvSpPr>
          <p:cNvPr id="7" name="Rounded Rectangle 6"/>
          <p:cNvSpPr/>
          <p:nvPr/>
        </p:nvSpPr>
        <p:spPr>
          <a:xfrm>
            <a:off x="2505075" y="2048510"/>
            <a:ext cx="2273935" cy="650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RO Data detection algorithm</a:t>
            </a:r>
            <a:endParaRPr lang="x-none" altLang="fr-FR"/>
          </a:p>
        </p:txBody>
      </p:sp>
      <p:sp>
        <p:nvSpPr>
          <p:cNvPr id="9" name="Folded Corner 8"/>
          <p:cNvSpPr/>
          <p:nvPr/>
        </p:nvSpPr>
        <p:spPr>
          <a:xfrm>
            <a:off x="1831340" y="2926715"/>
            <a:ext cx="1663065" cy="421640"/>
          </a:xfrm>
          <a:prstGeom prst="foldedCorner">
            <a:avLst>
              <a:gd name="adj" fmla="val 2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RO Trace</a:t>
            </a:r>
            <a:endParaRPr lang="x-none" altLang="fr-FR"/>
          </a:p>
        </p:txBody>
      </p:sp>
      <p:sp>
        <p:nvSpPr>
          <p:cNvPr id="10" name="Folded Corner 9"/>
          <p:cNvSpPr/>
          <p:nvPr/>
        </p:nvSpPr>
        <p:spPr>
          <a:xfrm>
            <a:off x="3782695" y="2923540"/>
            <a:ext cx="1663065" cy="421640"/>
          </a:xfrm>
          <a:prstGeom prst="foldedCorner">
            <a:avLst>
              <a:gd name="adj" fmla="val 2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RW Trace</a:t>
            </a:r>
            <a:endParaRPr lang="x-none" altLang="fr-FR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3638550" y="1167130"/>
            <a:ext cx="1270" cy="241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3638550" y="183007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221865" y="3541395"/>
            <a:ext cx="2798445" cy="3536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Reuse distance analysis</a:t>
            </a:r>
            <a:endParaRPr lang="x-none" altLang="fr-FR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95930" y="271907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89730" y="270891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8150" y="334899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12590" y="333375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975" y="1866900"/>
            <a:ext cx="3344545" cy="927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/>
              <a:t>Detection of: </a:t>
            </a:r>
            <a:endParaRPr lang="x-none" altLang="fr-FR"/>
          </a:p>
          <a:p>
            <a:r>
              <a:rPr lang="x-none" altLang="fr-FR"/>
              <a:t>- Strictly Read-only data </a:t>
            </a:r>
            <a:endParaRPr lang="x-none" altLang="fr-FR"/>
          </a:p>
          <a:p>
            <a:r>
              <a:rPr lang="x-none" altLang="fr-FR"/>
              <a:t>- Important read-only phases</a:t>
            </a:r>
            <a:endParaRPr lang="x-none" altLang="fr-FR"/>
          </a:p>
        </p:txBody>
      </p:sp>
      <p:sp>
        <p:nvSpPr>
          <p:cNvPr id="19" name="Right Arrow 18"/>
          <p:cNvSpPr/>
          <p:nvPr/>
        </p:nvSpPr>
        <p:spPr>
          <a:xfrm>
            <a:off x="4808220" y="2236470"/>
            <a:ext cx="198120" cy="1828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38550" y="1174750"/>
            <a:ext cx="1270" cy="24130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8550" y="183769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95930" y="272669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78150" y="335661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12590" y="334137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Chart 7"/>
          <p:cNvGraphicFramePr/>
          <p:nvPr/>
        </p:nvGraphicFramePr>
        <p:xfrm>
          <a:off x="2510790" y="17602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1371918" y="1114743"/>
          <a:ext cx="9410065" cy="457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hart 5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045" y="1724025"/>
            <a:ext cx="9714230" cy="3409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/>
          <p:nvPr/>
        </p:nvGraphicFramePr>
        <p:xfrm>
          <a:off x="3163388" y="1371601"/>
          <a:ext cx="4767943" cy="320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3645131" y="2287385"/>
          <a:ext cx="4901737" cy="228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2045970" y="524510"/>
          <a:ext cx="8100060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327025" y="2724150"/>
            <a:ext cx="323723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600">
                <a:latin typeface="Calibri"/>
              </a:rPr>
              <a:t>% of total memory accesses</a:t>
            </a:r>
            <a:endParaRPr lang="x-none" altLang="fr-FR" sz="160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7588" y="502953"/>
            <a:ext cx="8167457" cy="4619463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Graphique 4"/>
          <p:cNvGraphicFramePr/>
          <p:nvPr/>
        </p:nvGraphicFramePr>
        <p:xfrm>
          <a:off x="2927042" y="502953"/>
          <a:ext cx="7899615" cy="210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Graphique 5"/>
          <p:cNvGraphicFramePr/>
          <p:nvPr/>
        </p:nvGraphicFramePr>
        <p:xfrm>
          <a:off x="3056953" y="1716322"/>
          <a:ext cx="7909158" cy="236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/>
          <p:nvPr/>
        </p:nvGraphicFramePr>
        <p:xfrm>
          <a:off x="2927042" y="3143047"/>
          <a:ext cx="7899615" cy="1912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862148" y="4840095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41064" y="1207626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36803" y="2745826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60827" y="4177441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787588" y="2191267"/>
            <a:ext cx="8167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787588" y="3613173"/>
            <a:ext cx="81026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862148" y="3346562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14375" y="1918501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802676" y="135530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n-lt"/>
              </a:rPr>
              <a:t>Source code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3440967" y="1818028"/>
            <a:ext cx="314325" cy="4494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3760975" y="4777371"/>
            <a:ext cx="788247" cy="1188493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652905" y="521159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n-lt"/>
              </a:rPr>
              <a:t>Instrumented</a:t>
            </a:r>
            <a:r>
              <a:rPr lang="fr-FR" dirty="0" smtClean="0">
                <a:latin typeface="+mn-lt"/>
              </a:rPr>
              <a:t> application</a:t>
            </a:r>
          </a:p>
        </p:txBody>
      </p:sp>
      <p:sp>
        <p:nvSpPr>
          <p:cNvPr id="16" name="Flèche à angle droit 15"/>
          <p:cNvSpPr/>
          <p:nvPr/>
        </p:nvSpPr>
        <p:spPr>
          <a:xfrm>
            <a:off x="6375564" y="4977494"/>
            <a:ext cx="1085850" cy="690456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essus 16"/>
          <p:cNvSpPr/>
          <p:nvPr/>
        </p:nvSpPr>
        <p:spPr>
          <a:xfrm>
            <a:off x="5931248" y="3052687"/>
            <a:ext cx="2390775" cy="1047759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Ruby : </a:t>
            </a:r>
            <a:r>
              <a:rPr lang="fr-FR" dirty="0"/>
              <a:t>Memory system and </a:t>
            </a:r>
            <a:r>
              <a:rPr lang="fr-FR" dirty="0" err="1"/>
              <a:t>coherency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simulation </a:t>
            </a:r>
          </a:p>
        </p:txBody>
      </p:sp>
      <p:sp>
        <p:nvSpPr>
          <p:cNvPr id="19" name="Organigramme : Processus 18"/>
          <p:cNvSpPr/>
          <p:nvPr/>
        </p:nvSpPr>
        <p:spPr>
          <a:xfrm>
            <a:off x="5823753" y="4457512"/>
            <a:ext cx="681309" cy="34939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0" name="Organigramme : Processus 19"/>
          <p:cNvSpPr/>
          <p:nvPr/>
        </p:nvSpPr>
        <p:spPr>
          <a:xfrm>
            <a:off x="6722552" y="4457512"/>
            <a:ext cx="681309" cy="34939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414429" y="44575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n-lt"/>
              </a:rPr>
              <a:t>…</a:t>
            </a:r>
          </a:p>
        </p:txBody>
      </p:sp>
      <p:sp>
        <p:nvSpPr>
          <p:cNvPr id="22" name="Flèche vers le haut 21"/>
          <p:cNvSpPr/>
          <p:nvPr/>
        </p:nvSpPr>
        <p:spPr>
          <a:xfrm>
            <a:off x="6946635" y="4141999"/>
            <a:ext cx="229802" cy="273960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haut 22"/>
          <p:cNvSpPr/>
          <p:nvPr/>
        </p:nvSpPr>
        <p:spPr>
          <a:xfrm>
            <a:off x="6112911" y="4141198"/>
            <a:ext cx="229802" cy="273960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953072" y="1198142"/>
            <a:ext cx="2606594" cy="9868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CACTI :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Cache </a:t>
            </a:r>
            <a:r>
              <a:rPr lang="fr-FR" dirty="0">
                <a:solidFill>
                  <a:schemeClr val="tx1"/>
                </a:solidFill>
              </a:rPr>
              <a:t>power </a:t>
            </a:r>
            <a:r>
              <a:rPr lang="fr-FR" dirty="0" smtClean="0">
                <a:solidFill>
                  <a:schemeClr val="tx1"/>
                </a:solidFill>
              </a:rPr>
              <a:t>estimation + </a:t>
            </a:r>
            <a:r>
              <a:rPr lang="fr-FR" dirty="0" err="1" smtClean="0">
                <a:solidFill>
                  <a:schemeClr val="tx1"/>
                </a:solidFill>
              </a:rPr>
              <a:t>Energy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model </a:t>
            </a:r>
          </a:p>
        </p:txBody>
      </p:sp>
      <p:sp>
        <p:nvSpPr>
          <p:cNvPr id="26" name="Flèche droite 25"/>
          <p:cNvSpPr/>
          <p:nvPr/>
        </p:nvSpPr>
        <p:spPr>
          <a:xfrm rot="16200000">
            <a:off x="7089299" y="2241943"/>
            <a:ext cx="357066" cy="3744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581172" y="2656470"/>
            <a:ext cx="2992598" cy="2216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u="sng" dirty="0" smtClean="0">
                <a:solidFill>
                  <a:schemeClr val="tx1"/>
                </a:solidFill>
              </a:rPr>
              <a:t>Gem5 :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Functionnal</a:t>
            </a:r>
            <a:r>
              <a:rPr lang="fr-FR" dirty="0" smtClean="0">
                <a:solidFill>
                  <a:schemeClr val="tx1"/>
                </a:solidFill>
              </a:rPr>
              <a:t> simulator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347" y="2338955"/>
            <a:ext cx="3171825" cy="25336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Compiler : </a:t>
            </a:r>
            <a:r>
              <a:rPr lang="fr-FR" dirty="0">
                <a:solidFill>
                  <a:schemeClr val="tx1"/>
                </a:solidFill>
              </a:rPr>
              <a:t>GCC 4.9.1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74971" y="3118383"/>
            <a:ext cx="2619375" cy="642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Static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Analysis</a:t>
            </a:r>
            <a:r>
              <a:rPr lang="fr-FR" dirty="0" smtClean="0">
                <a:solidFill>
                  <a:schemeClr val="tx1"/>
                </a:solidFill>
              </a:rPr>
              <a:t> : RO data </a:t>
            </a:r>
            <a:r>
              <a:rPr lang="fr-FR" dirty="0" err="1" smtClean="0">
                <a:solidFill>
                  <a:schemeClr val="tx1"/>
                </a:solidFill>
              </a:rPr>
              <a:t>detection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2046346" y="2770168"/>
            <a:ext cx="3171825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051109" y="2772929"/>
            <a:ext cx="17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Middle-end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051109" y="3957449"/>
            <a:ext cx="17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Back-end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2046347" y="3927455"/>
            <a:ext cx="3171825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74971" y="4301785"/>
            <a:ext cx="2619375" cy="4428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Collaborative </a:t>
            </a:r>
            <a:r>
              <a:rPr lang="fr-FR" dirty="0" err="1">
                <a:solidFill>
                  <a:schemeClr val="tx1"/>
                </a:solidFill>
              </a:rPr>
              <a:t>caching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à coins arrondis 67"/>
          <p:cNvSpPr/>
          <p:nvPr/>
        </p:nvSpPr>
        <p:spPr>
          <a:xfrm>
            <a:off x="6478546" y="514392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33408" y="100604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932845" y="1006043"/>
            <a:ext cx="899437" cy="506606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8460788" y="502213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19572" y="100604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73" name="Connecteur droit 72"/>
          <p:cNvCxnSpPr>
            <a:stCxn id="69" idx="2"/>
          </p:cNvCxnSpPr>
          <p:nvPr/>
        </p:nvCxnSpPr>
        <p:spPr>
          <a:xfrm>
            <a:off x="6483127" y="151223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Connecteur droit 73"/>
          <p:cNvCxnSpPr/>
          <p:nvPr/>
        </p:nvCxnSpPr>
        <p:spPr>
          <a:xfrm>
            <a:off x="7429909" y="1523593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Connecteur droit 74"/>
          <p:cNvCxnSpPr/>
          <p:nvPr/>
        </p:nvCxnSpPr>
        <p:spPr>
          <a:xfrm>
            <a:off x="8469290" y="1517286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Connecteur droit 75"/>
          <p:cNvCxnSpPr/>
          <p:nvPr/>
        </p:nvCxnSpPr>
        <p:spPr>
          <a:xfrm>
            <a:off x="9402626" y="151182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Connecteur droit 76"/>
          <p:cNvCxnSpPr/>
          <p:nvPr/>
        </p:nvCxnSpPr>
        <p:spPr>
          <a:xfrm>
            <a:off x="7983634" y="2052092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6226190" y="1752698"/>
            <a:ext cx="3509811" cy="29939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 smtClean="0">
                <a:solidFill>
                  <a:prstClr val="white"/>
                </a:solidFill>
              </a:rPr>
              <a:t>Interconnection</a:t>
            </a:r>
            <a:r>
              <a:rPr lang="fr-FR" kern="0" dirty="0" smtClean="0">
                <a:solidFill>
                  <a:prstClr val="white"/>
                </a:solidFill>
              </a:rPr>
              <a:t> network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6071377" y="2293745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3643" y="2473827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8127650" y="2293745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7983634" y="2315355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919009" y="1006043"/>
            <a:ext cx="899437" cy="506605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29478" y="403595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198063" y="403595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86" name="Connecteur droit 85"/>
          <p:cNvCxnSpPr>
            <a:stCxn id="84" idx="2"/>
          </p:cNvCxnSpPr>
          <p:nvPr/>
        </p:nvCxnSpPr>
        <p:spPr>
          <a:xfrm>
            <a:off x="2679197" y="4542149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>
            <a:off x="4647781" y="4547197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3665154" y="4552685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9" name="Connecteur droit 88"/>
          <p:cNvCxnSpPr/>
          <p:nvPr/>
        </p:nvCxnSpPr>
        <p:spPr>
          <a:xfrm>
            <a:off x="3697558" y="5082003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0" name="Rectangle 89"/>
          <p:cNvSpPr/>
          <p:nvPr/>
        </p:nvSpPr>
        <p:spPr>
          <a:xfrm>
            <a:off x="1940114" y="4782609"/>
            <a:ext cx="3509811" cy="29939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>
                <a:solidFill>
                  <a:prstClr val="white"/>
                </a:solidFill>
              </a:rPr>
              <a:t>Interconnection</a:t>
            </a:r>
            <a:r>
              <a:rPr lang="fr-FR" kern="0" dirty="0">
                <a:solidFill>
                  <a:prstClr val="white"/>
                </a:solidFill>
              </a:rPr>
              <a:t> 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</a:t>
            </a:r>
          </a:p>
        </p:txBody>
      </p:sp>
      <p:sp>
        <p:nvSpPr>
          <p:cNvPr id="91" name="Rectangle à coins arrondis 90"/>
          <p:cNvSpPr/>
          <p:nvPr/>
        </p:nvSpPr>
        <p:spPr>
          <a:xfrm>
            <a:off x="1785301" y="5323656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47567" y="5503738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93" name="Connecteur droit 92"/>
          <p:cNvCxnSpPr/>
          <p:nvPr/>
        </p:nvCxnSpPr>
        <p:spPr>
          <a:xfrm>
            <a:off x="3841574" y="5323656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3697558" y="5345266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23076" y="4046900"/>
            <a:ext cx="899437" cy="506605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cxnSp>
        <p:nvCxnSpPr>
          <p:cNvPr id="98" name="Connecteur en angle 97"/>
          <p:cNvCxnSpPr/>
          <p:nvPr/>
        </p:nvCxnSpPr>
        <p:spPr>
          <a:xfrm>
            <a:off x="2931418" y="3790129"/>
            <a:ext cx="557537" cy="256771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9" name="Rectangle à coins arrondis 98"/>
          <p:cNvSpPr/>
          <p:nvPr/>
        </p:nvSpPr>
        <p:spPr>
          <a:xfrm>
            <a:off x="2206984" y="3544303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cxnSp>
        <p:nvCxnSpPr>
          <p:cNvPr id="100" name="Connecteur en angle 99"/>
          <p:cNvCxnSpPr/>
          <p:nvPr/>
        </p:nvCxnSpPr>
        <p:spPr>
          <a:xfrm rot="10800000" flipV="1">
            <a:off x="3848995" y="3777950"/>
            <a:ext cx="501917" cy="268950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1" name="Rectangle à coins arrondis 100"/>
          <p:cNvSpPr/>
          <p:nvPr/>
        </p:nvSpPr>
        <p:spPr>
          <a:xfrm>
            <a:off x="4189226" y="3546638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6484197" y="3085880"/>
            <a:ext cx="328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Scenario A : </a:t>
            </a:r>
            <a:r>
              <a:rPr lang="fr-FR" dirty="0" err="1" smtClean="0">
                <a:solidFill>
                  <a:prstClr val="black"/>
                </a:solidFill>
                <a:cs typeface="Arial" panose="02080604020202020204" charset="0"/>
              </a:rPr>
              <a:t>Private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L1 </a:t>
            </a:r>
            <a:r>
              <a:rPr lang="fr-FR" dirty="0">
                <a:solidFill>
                  <a:prstClr val="black"/>
                </a:solidFill>
                <a:cs typeface="Arial" panose="02080604020202020204" charset="0"/>
              </a:rPr>
              <a:t>RO Cache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2070914" y="6114559"/>
            <a:ext cx="35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Scenario B : </a:t>
            </a:r>
            <a:r>
              <a:rPr lang="fr-FR" dirty="0" err="1" smtClean="0">
                <a:solidFill>
                  <a:prstClr val="black"/>
                </a:solidFill>
                <a:cs typeface="Arial" panose="02080604020202020204" charset="0"/>
              </a:rPr>
              <a:t>Shared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L1 RO Cache</a:t>
            </a:r>
            <a:endParaRPr lang="fr-FR" dirty="0">
              <a:solidFill>
                <a:prstClr val="black"/>
              </a:solidFill>
              <a:cs typeface="Arial" panose="0208060402020202020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605193" y="97709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RW Cache</a:t>
            </a:r>
            <a:endParaRPr lang="x-none"/>
          </a:p>
        </p:txBody>
      </p:sp>
      <p:cxnSp>
        <p:nvCxnSpPr>
          <p:cNvPr id="119" name="Connecteur droit 118"/>
          <p:cNvCxnSpPr>
            <a:stCxn id="117" idx="2"/>
          </p:cNvCxnSpPr>
          <p:nvPr/>
        </p:nvCxnSpPr>
        <p:spPr>
          <a:xfrm>
            <a:off x="3054912" y="148328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0" name="Connecteur droit 119"/>
          <p:cNvCxnSpPr/>
          <p:nvPr/>
        </p:nvCxnSpPr>
        <p:spPr>
          <a:xfrm>
            <a:off x="4535372" y="1475861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Connecteur droit 121"/>
          <p:cNvCxnSpPr/>
          <p:nvPr/>
        </p:nvCxnSpPr>
        <p:spPr>
          <a:xfrm>
            <a:off x="3676589" y="2010667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3" name="Rectangle 122"/>
          <p:cNvSpPr/>
          <p:nvPr/>
        </p:nvSpPr>
        <p:spPr>
          <a:xfrm>
            <a:off x="1977390" y="1727835"/>
            <a:ext cx="3100070" cy="283210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 smtClean="0">
                <a:solidFill>
                  <a:prstClr val="white"/>
                </a:solidFill>
              </a:rPr>
              <a:t>Interconnection</a:t>
            </a:r>
            <a:r>
              <a:rPr lang="fr-FR" kern="0" dirty="0" smtClean="0">
                <a:solidFill>
                  <a:prstClr val="white"/>
                </a:solidFill>
              </a:rPr>
              <a:t> </a:t>
            </a:r>
            <a:r>
              <a:rPr lang="fr-FR" kern="0" dirty="0">
                <a:solidFill>
                  <a:prstClr val="white"/>
                </a:solidFill>
              </a:rPr>
              <a:t>network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1764332" y="2252320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826598" y="2432402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126" name="Connecteur droit 125"/>
          <p:cNvCxnSpPr/>
          <p:nvPr/>
        </p:nvCxnSpPr>
        <p:spPr>
          <a:xfrm>
            <a:off x="3820605" y="2252320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Rectangle 126"/>
          <p:cNvSpPr/>
          <p:nvPr/>
        </p:nvSpPr>
        <p:spPr>
          <a:xfrm>
            <a:off x="3676589" y="2273930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2582699" y="485442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sp>
        <p:nvSpPr>
          <p:cNvPr id="132" name="Rectangle à coins arrondis 131"/>
          <p:cNvSpPr/>
          <p:nvPr/>
        </p:nvSpPr>
        <p:spPr>
          <a:xfrm>
            <a:off x="4037175" y="527471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133" name="ZoneTexte 132"/>
          <p:cNvSpPr txBox="1"/>
          <p:nvPr/>
        </p:nvSpPr>
        <p:spPr>
          <a:xfrm>
            <a:off x="2049945" y="3043223"/>
            <a:ext cx="35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Baseline</a:t>
            </a:r>
            <a:endParaRPr lang="fr-FR" dirty="0">
              <a:solidFill>
                <a:prstClr val="black"/>
              </a:solidFill>
              <a:cs typeface="Arial" panose="0208060402020202020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46012" y="1016787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2692807" y="743253"/>
            <a:ext cx="6952146" cy="324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4" name="Connecteur droit 133"/>
          <p:cNvCxnSpPr/>
          <p:nvPr/>
        </p:nvCxnSpPr>
        <p:spPr>
          <a:xfrm flipV="1">
            <a:off x="6500927" y="743251"/>
            <a:ext cx="17047" cy="547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692472" y="1091819"/>
            <a:ext cx="6985993" cy="328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/>
          <p:cNvSpPr/>
          <p:nvPr/>
        </p:nvSpPr>
        <p:spPr>
          <a:xfrm>
            <a:off x="2676812" y="3201262"/>
            <a:ext cx="7012715" cy="317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09951" y="2599434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754339" y="2414768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54339" y="1830413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409951" y="2028817"/>
            <a:ext cx="2908363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3590168" y="1776853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64802" y="1399663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893258" y="2028817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300271" y="2036636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958790" y="2116166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GetS</a:t>
            </a:r>
            <a:endParaRPr lang="en-GB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4522760" y="2036636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18115" y="2118369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759596" y="2000062"/>
            <a:ext cx="5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Ack</a:t>
            </a:r>
            <a:r>
              <a:rPr lang="fr-FR" dirty="0" smtClean="0"/>
              <a:t> INV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6041003" y="2035063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472067" y="2125971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7658922" y="2591615"/>
            <a:ext cx="1445264" cy="1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960638" y="2406949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588782" y="1822594"/>
            <a:ext cx="11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 Cache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7658922" y="2020998"/>
            <a:ext cx="1445264" cy="1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7839139" y="1769034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613773" y="1391844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7414590" y="2101289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7978560" y="2021759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8606787" y="2020186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8037851" y="2111094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3801810" y="2807001"/>
            <a:ext cx="20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7287543" y="2786391"/>
            <a:ext cx="20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3339143" y="4707906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2683531" y="4523240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2683531" y="3938885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3339143" y="4137289"/>
            <a:ext cx="2908363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>
            <a:off x="3519360" y="3885325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293994" y="3508135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822450" y="4137289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5180918" y="4715725"/>
            <a:ext cx="0" cy="57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70705" y="4839421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Fwd</a:t>
            </a:r>
            <a:r>
              <a:rPr lang="fr-FR" dirty="0" smtClean="0"/>
              <a:t> Gets</a:t>
            </a:r>
            <a:endParaRPr lang="fr-FR" dirty="0"/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154689" y="4716761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278299" y="4226841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4723880" y="4237928"/>
            <a:ext cx="64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968890" y="4137289"/>
            <a:ext cx="0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5483017" y="4237931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6517974" y="3931066"/>
            <a:ext cx="11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 Cache</a:t>
            </a:r>
            <a:endParaRPr lang="fr-FR" dirty="0"/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7639875" y="4129470"/>
            <a:ext cx="1715972" cy="1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7923604" y="3877506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7698238" y="3500316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sp>
        <p:nvSpPr>
          <p:cNvPr id="78" name="ZoneTexte 77"/>
          <p:cNvSpPr txBox="1"/>
          <p:nvPr/>
        </p:nvSpPr>
        <p:spPr>
          <a:xfrm>
            <a:off x="7499055" y="4209761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8063025" y="4130231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8920776" y="4128658"/>
            <a:ext cx="9493" cy="1136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8406984" y="4219566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3128205" y="5472676"/>
            <a:ext cx="300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 smtClean="0"/>
          </a:p>
          <a:p>
            <a:pPr algn="ctr"/>
            <a:r>
              <a:rPr lang="fr-FR" dirty="0" smtClean="0"/>
              <a:t>Cache block </a:t>
            </a:r>
            <a:r>
              <a:rPr lang="en-US" dirty="0" smtClean="0"/>
              <a:t>becomes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6853577" y="5463639"/>
            <a:ext cx="28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 smtClean="0"/>
          </a:p>
          <a:p>
            <a:pPr algn="ctr"/>
            <a:r>
              <a:rPr lang="fr-FR" dirty="0" smtClean="0"/>
              <a:t>Cache block </a:t>
            </a:r>
            <a:r>
              <a:rPr lang="fr-FR" dirty="0" err="1" smtClean="0"/>
              <a:t>stays</a:t>
            </a:r>
            <a:r>
              <a:rPr lang="fr-FR" dirty="0" smtClean="0"/>
              <a:t> M in L1D</a:t>
            </a:r>
            <a:endParaRPr lang="fr-FR" dirty="0"/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3305396" y="5282088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684288" y="5080170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4280633" y="4819296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Unblock</a:t>
            </a:r>
            <a:endParaRPr lang="fr-FR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H="1" flipV="1">
            <a:off x="5340787" y="4145108"/>
            <a:ext cx="3094" cy="113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V="1">
            <a:off x="7566505" y="4691460"/>
            <a:ext cx="1789342" cy="4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7426744" y="4828453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Fwd</a:t>
            </a:r>
            <a:r>
              <a:rPr lang="fr-FR" dirty="0" smtClean="0"/>
              <a:t> Gets</a:t>
            </a:r>
            <a:endParaRPr lang="fr-FR" dirty="0"/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8410726" y="4705793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>
            <a:off x="7561433" y="5271121"/>
            <a:ext cx="1773261" cy="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7023753" y="4522646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6989346" y="5071921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sp>
        <p:nvSpPr>
          <p:cNvPr id="127" name="Rectangle à coins arrondis 126"/>
          <p:cNvSpPr/>
          <p:nvPr/>
        </p:nvSpPr>
        <p:spPr>
          <a:xfrm>
            <a:off x="2672080" y="743252"/>
            <a:ext cx="7000240" cy="547212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7017060" y="704649"/>
            <a:ext cx="249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Non </a:t>
            </a:r>
            <a:r>
              <a:rPr lang="fr-FR" dirty="0" err="1" smtClean="0"/>
              <a:t>coherent</a:t>
            </a:r>
            <a:r>
              <a:rPr lang="fr-FR" dirty="0" smtClean="0"/>
              <a:t> RO cache 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4489676" y="1080064"/>
            <a:ext cx="4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Cache block Replacement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4455923" y="3198245"/>
            <a:ext cx="4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Transition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to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31" name="Connecteur droit 130"/>
          <p:cNvCxnSpPr/>
          <p:nvPr/>
        </p:nvCxnSpPr>
        <p:spPr>
          <a:xfrm>
            <a:off x="2692522" y="1427692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>
            <a:off x="2729746" y="714292"/>
            <a:ext cx="36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Standard MESI </a:t>
            </a:r>
            <a:r>
              <a:rPr lang="fr-FR" dirty="0" err="1" smtClean="0"/>
              <a:t>protocol</a:t>
            </a:r>
            <a:endParaRPr lang="fr-FR" dirty="0"/>
          </a:p>
        </p:txBody>
      </p:sp>
      <p:cxnSp>
        <p:nvCxnSpPr>
          <p:cNvPr id="132" name="Connecteur droit 131"/>
          <p:cNvCxnSpPr/>
          <p:nvPr/>
        </p:nvCxnSpPr>
        <p:spPr>
          <a:xfrm>
            <a:off x="2654873" y="1069634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65823" y="3178589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665823" y="3533949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36392" y="1487056"/>
            <a:ext cx="268394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/>
              <a:t>i = </a:t>
            </a:r>
            <a:r>
              <a:rPr lang="fr-FR" dirty="0" smtClean="0"/>
              <a:t>0; </a:t>
            </a:r>
            <a:r>
              <a:rPr lang="fr-FR" dirty="0"/>
              <a:t>i &lt; </a:t>
            </a:r>
            <a:r>
              <a:rPr lang="fr-FR" dirty="0" smtClean="0"/>
              <a:t>N; </a:t>
            </a:r>
            <a:r>
              <a:rPr lang="fr-FR" dirty="0"/>
              <a:t>i++)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smtClean="0"/>
              <a:t>0; </a:t>
            </a:r>
            <a:r>
              <a:rPr lang="fr-FR" dirty="0"/>
              <a:t>j &lt; </a:t>
            </a:r>
            <a:r>
              <a:rPr lang="fr-FR" dirty="0" smtClean="0"/>
              <a:t>N; </a:t>
            </a:r>
            <a:r>
              <a:rPr lang="fr-FR" dirty="0"/>
              <a:t>j++) </a:t>
            </a:r>
            <a:endParaRPr lang="fr-FR" dirty="0" smtClean="0"/>
          </a:p>
          <a:p>
            <a:r>
              <a:rPr lang="fr-FR" dirty="0" smtClean="0"/>
              <a:t>    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</a:t>
            </a:r>
            <a:r>
              <a:rPr lang="fr-FR" dirty="0" smtClean="0"/>
              <a:t>0; k </a:t>
            </a:r>
            <a:r>
              <a:rPr lang="fr-FR" dirty="0"/>
              <a:t>&lt; </a:t>
            </a:r>
            <a:r>
              <a:rPr lang="fr-FR" dirty="0" smtClean="0"/>
              <a:t>N; k++)  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C[i</a:t>
            </a:r>
            <a:r>
              <a:rPr lang="fr-FR" dirty="0"/>
              <a:t>][j] </a:t>
            </a:r>
            <a:r>
              <a:rPr lang="fr-FR" dirty="0" smtClean="0"/>
              <a:t>+= A[i][k]*B[k][</a:t>
            </a:r>
            <a:r>
              <a:rPr lang="fr-FR" dirty="0"/>
              <a:t>j</a:t>
            </a:r>
            <a:r>
              <a:rPr lang="fr-FR" dirty="0" smtClean="0"/>
              <a:t>]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(a) Simple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16971" y="1487056"/>
            <a:ext cx="31699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jT</a:t>
            </a:r>
            <a:r>
              <a:rPr lang="fr-FR" dirty="0" smtClean="0"/>
              <a:t> = 0; </a:t>
            </a:r>
            <a:r>
              <a:rPr lang="fr-FR" dirty="0" err="1" smtClean="0"/>
              <a:t>jT</a:t>
            </a:r>
            <a:r>
              <a:rPr lang="fr-FR" dirty="0" smtClean="0"/>
              <a:t> &lt; N/J; j++) 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= 0; k &lt; N/K; k++) </a:t>
            </a:r>
            <a:endParaRPr lang="fr-FR" dirty="0" smtClean="0"/>
          </a:p>
          <a:p>
            <a:r>
              <a:rPr lang="fr-FR" dirty="0" smtClean="0"/>
              <a:t>    </a:t>
            </a:r>
            <a:r>
              <a:rPr lang="fr-FR" b="1" dirty="0" smtClean="0"/>
              <a:t>for</a:t>
            </a:r>
            <a:r>
              <a:rPr lang="fr-FR" dirty="0" smtClean="0"/>
              <a:t> (i </a:t>
            </a:r>
            <a:r>
              <a:rPr lang="fr-FR" dirty="0"/>
              <a:t>= 0</a:t>
            </a:r>
            <a:r>
              <a:rPr lang="fr-FR" dirty="0" smtClean="0"/>
              <a:t>; </a:t>
            </a:r>
            <a:r>
              <a:rPr lang="fr-FR" dirty="0"/>
              <a:t>i &lt; N; i++) 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err="1" smtClean="0"/>
              <a:t>jT</a:t>
            </a:r>
            <a:r>
              <a:rPr lang="fr-FR" dirty="0" smtClean="0"/>
              <a:t>; </a:t>
            </a:r>
            <a:r>
              <a:rPr lang="fr-FR" dirty="0"/>
              <a:t>j </a:t>
            </a:r>
            <a:r>
              <a:rPr lang="fr-FR" dirty="0" smtClean="0"/>
              <a:t>&lt; (jT+1)*N ; </a:t>
            </a:r>
            <a:r>
              <a:rPr lang="fr-FR" dirty="0"/>
              <a:t>j++) </a:t>
            </a:r>
            <a:endParaRPr lang="fr-FR" dirty="0"/>
          </a:p>
          <a:p>
            <a:r>
              <a:rPr lang="fr-FR" dirty="0" smtClean="0"/>
              <a:t>        </a:t>
            </a:r>
            <a:r>
              <a:rPr lang="fr-FR" b="1" dirty="0" smtClean="0"/>
              <a:t>for</a:t>
            </a:r>
            <a:r>
              <a:rPr lang="fr-FR" dirty="0" smtClean="0"/>
              <a:t> (k = kT; j &lt; (kT+1)*N; k++)   </a:t>
            </a:r>
            <a:endParaRPr lang="fr-FR" dirty="0" smtClean="0"/>
          </a:p>
          <a:p>
            <a:r>
              <a:rPr lang="fr-FR" dirty="0" smtClean="0"/>
              <a:t>          </a:t>
            </a:r>
            <a:r>
              <a:rPr lang="fr-FR" dirty="0"/>
              <a:t>C[i][j] </a:t>
            </a:r>
            <a:r>
              <a:rPr lang="fr-FR" dirty="0" smtClean="0"/>
              <a:t>+= </a:t>
            </a:r>
            <a:r>
              <a:rPr lang="fr-FR" dirty="0"/>
              <a:t>A[i</a:t>
            </a:r>
            <a:r>
              <a:rPr lang="fr-FR" dirty="0" smtClean="0"/>
              <a:t>][k</a:t>
            </a:r>
            <a:r>
              <a:rPr lang="fr-FR" dirty="0"/>
              <a:t>]*</a:t>
            </a:r>
            <a:r>
              <a:rPr lang="fr-FR" dirty="0" smtClean="0"/>
              <a:t>B[k</a:t>
            </a:r>
            <a:r>
              <a:rPr lang="fr-FR" dirty="0"/>
              <a:t>][j</a:t>
            </a:r>
            <a:r>
              <a:rPr lang="fr-FR" dirty="0" smtClean="0"/>
              <a:t>];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(b) 2D </a:t>
            </a:r>
            <a:r>
              <a:rPr lang="fr-FR" dirty="0" err="1" smtClean="0"/>
              <a:t>Blocking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888967" y="1487056"/>
            <a:ext cx="32864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/>
              <a:t>= 0;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/>
              <a:t>&lt; </a:t>
            </a:r>
            <a:r>
              <a:rPr lang="fr-FR" dirty="0" smtClean="0"/>
              <a:t>N/I; </a:t>
            </a:r>
            <a:r>
              <a:rPr lang="fr-FR" dirty="0"/>
              <a:t>j++) </a:t>
            </a:r>
            <a:endParaRPr lang="fr-FR" dirty="0"/>
          </a:p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jT</a:t>
            </a:r>
            <a:r>
              <a:rPr lang="fr-FR" dirty="0" smtClean="0"/>
              <a:t> </a:t>
            </a:r>
            <a:r>
              <a:rPr lang="fr-FR" dirty="0"/>
              <a:t>= 0; </a:t>
            </a:r>
            <a:r>
              <a:rPr lang="fr-FR" dirty="0" err="1"/>
              <a:t>jT</a:t>
            </a:r>
            <a:r>
              <a:rPr lang="fr-FR" dirty="0"/>
              <a:t> &lt; N/J; j++) 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0; k &lt; N/K; k++) 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(i </a:t>
            </a:r>
            <a:r>
              <a:rPr lang="fr-FR" dirty="0"/>
              <a:t>= </a:t>
            </a:r>
            <a:r>
              <a:rPr lang="fr-FR" dirty="0" err="1" smtClean="0"/>
              <a:t>iT</a:t>
            </a:r>
            <a:r>
              <a:rPr lang="fr-FR" dirty="0" smtClean="0"/>
              <a:t>; </a:t>
            </a:r>
            <a:r>
              <a:rPr lang="fr-FR" dirty="0"/>
              <a:t>i &lt; </a:t>
            </a:r>
            <a:r>
              <a:rPr lang="fr-FR" dirty="0" smtClean="0"/>
              <a:t>(iT+1)*N; </a:t>
            </a:r>
            <a:r>
              <a:rPr lang="fr-FR" dirty="0"/>
              <a:t>i++) </a:t>
            </a:r>
            <a:endParaRPr lang="fr-FR" dirty="0"/>
          </a:p>
          <a:p>
            <a:r>
              <a:rPr lang="fr-FR" dirty="0"/>
              <a:t>  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err="1"/>
              <a:t>jT</a:t>
            </a:r>
            <a:r>
              <a:rPr lang="fr-FR" dirty="0"/>
              <a:t>; j &lt; (jT+1)*N ; j++) 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kT; j &lt; (kT+1)*N; k++)   </a:t>
            </a:r>
            <a:endParaRPr lang="fr-FR" dirty="0"/>
          </a:p>
          <a:p>
            <a:r>
              <a:rPr lang="fr-FR" dirty="0"/>
              <a:t>     </a:t>
            </a:r>
            <a:r>
              <a:rPr lang="fr-FR" dirty="0" smtClean="0"/>
              <a:t>       </a:t>
            </a:r>
            <a:r>
              <a:rPr lang="fr-FR" dirty="0"/>
              <a:t>C[i][j] </a:t>
            </a:r>
            <a:r>
              <a:rPr lang="fr-FR" dirty="0" smtClean="0"/>
              <a:t>+= </a:t>
            </a:r>
            <a:r>
              <a:rPr lang="fr-FR" dirty="0"/>
              <a:t>A[i</a:t>
            </a:r>
            <a:r>
              <a:rPr lang="fr-FR" dirty="0" smtClean="0"/>
              <a:t>][k</a:t>
            </a:r>
            <a:r>
              <a:rPr lang="fr-FR" dirty="0"/>
              <a:t>]*</a:t>
            </a:r>
            <a:r>
              <a:rPr lang="fr-FR" dirty="0" smtClean="0"/>
              <a:t>B[k</a:t>
            </a:r>
            <a:r>
              <a:rPr lang="fr-FR" dirty="0"/>
              <a:t>][j</a:t>
            </a:r>
            <a:r>
              <a:rPr lang="fr-FR" dirty="0" smtClean="0"/>
              <a:t>];</a:t>
            </a:r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(c) 3D </a:t>
            </a:r>
            <a:r>
              <a:rPr lang="fr-FR" dirty="0" err="1" smtClean="0"/>
              <a:t>Blocking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Kingsoft Office WPP</Application>
  <PresentationFormat>Grand écran</PresentationFormat>
  <Paragraphs>219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VAUMOURIN Grégory</dc:creator>
  <cp:lastModifiedBy>gvaumour</cp:lastModifiedBy>
  <cp:revision>87</cp:revision>
  <dcterms:created xsi:type="dcterms:W3CDTF">2017-04-03T13:43:27Z</dcterms:created>
  <dcterms:modified xsi:type="dcterms:W3CDTF">2017-04-03T13:43:27Z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