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3" r:id="rId4"/>
    <p:sldId id="265" r:id="rId5"/>
    <p:sldId id="257" r:id="rId6"/>
    <p:sldId id="258" r:id="rId7"/>
    <p:sldId id="260" r:id="rId8"/>
    <p:sldId id="261" r:id="rId9"/>
    <p:sldId id="262" r:id="rId10"/>
    <p:sldId id="264" r:id="rId11"/>
    <p:sldId id="266" r:id="rId12"/>
    <p:sldId id="273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gv237249\Dropbox\Th&#232;se\Document\excels\sharing_result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gv237249\Dropbox\Th&#232;se\Document\excels\modif_coherence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gv237249\Dropbox\Th&#232;se\Document\etude_matrix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gv237249\Dropbox\Th&#232;se\Document\excels\FromWindows\differenceAnalysePlugin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\\vboxsrv\home_linux\Documents\explo_result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\\vboxsrv\home_linux\Documents\explo_results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\\vboxsrv\home_linux\Documents\explo_results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Users\gv237249\Dropbox\Th&#232;se\Document\Temps de Reponse RW et RO datapath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C:\Users\gv237249\Dropbox\Th&#232;se\Document\Temps de Reponse RW et RO datapat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7559475907195"/>
          <c:y val="0.215357967667436"/>
          <c:w val="0.722965879265092"/>
          <c:h val="0.5131327550568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Stackdistances!$B$14</c:f>
              <c:strCache>
                <c:ptCount val="1"/>
                <c:pt idx="0">
                  <c:v>Average Reuse Distance - Full Trace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Stackdistances!$A$15:$A$22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Stackdistances!$B$15:$B$22</c:f>
              <c:numCache>
                <c:formatCode>_-* #,##0\ _€_-;\-* #,##0\ _€_-;_-* "-"??\ _€_-;_-@_-</c:formatCode>
                <c:ptCount val="8"/>
                <c:pt idx="0" c:formatCode="_-* #,##0\ _€_-;\-* #,##0\ _€_-;_-* &quot;-&quot;??\ _€_-;_-@_-">
                  <c:v>1</c:v>
                </c:pt>
                <c:pt idx="1" c:formatCode="_-* #,##0\ _€_-;\-* #,##0\ _€_-;_-* &quot;-&quot;??\ _€_-;_-@_-">
                  <c:v>1</c:v>
                </c:pt>
                <c:pt idx="2" c:formatCode="_-* #,##0\ _€_-;\-* #,##0\ _€_-;_-* &quot;-&quot;??\ _€_-;_-@_-">
                  <c:v>1</c:v>
                </c:pt>
                <c:pt idx="3" c:formatCode="_-* #,##0\ _€_-;\-* #,##0\ _€_-;_-* &quot;-&quot;??\ _€_-;_-@_-">
                  <c:v>1</c:v>
                </c:pt>
                <c:pt idx="4" c:formatCode="_-* #,##0\ _€_-;\-* #,##0\ _€_-;_-* &quot;-&quot;??\ _€_-;_-@_-">
                  <c:v>1</c:v>
                </c:pt>
                <c:pt idx="5" c:formatCode="_-* #,##0\ _€_-;\-* #,##0\ _€_-;_-* &quot;-&quot;??\ _€_-;_-@_-">
                  <c:v>1</c:v>
                </c:pt>
                <c:pt idx="6" c:formatCode="_-* #,##0\ _€_-;\-* #,##0\ _€_-;_-* &quot;-&quot;??\ _€_-;_-@_-">
                  <c:v>1</c:v>
                </c:pt>
                <c:pt idx="7" c:formatCode="_-* #,##0\ _€_-;\-* #,##0\ _€_-;_-* &quot;-&quot;??\ _€_-;_-@_-">
                  <c:v>1</c:v>
                </c:pt>
              </c:numCache>
            </c:numRef>
          </c:val>
        </c:ser>
        <c:ser>
          <c:idx val="1"/>
          <c:order val="1"/>
          <c:tx>
            <c:strRef>
              <c:f>Stackdistances!$C$14</c:f>
              <c:strCache>
                <c:ptCount val="1"/>
                <c:pt idx="0">
                  <c:v>Average Reuse Distance - RW Trace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Stackdistances!$A$15:$A$22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Stackdistances!$C$15:$C$22</c:f>
              <c:numCache>
                <c:formatCode>General</c:formatCode>
                <c:ptCount val="8"/>
                <c:pt idx="0">
                  <c:v>0.211325416549462</c:v>
                </c:pt>
                <c:pt idx="1">
                  <c:v>0.648274431000609</c:v>
                </c:pt>
                <c:pt idx="2">
                  <c:v>0.479871683473966</c:v>
                </c:pt>
                <c:pt idx="3">
                  <c:v>0.947604330306979</c:v>
                </c:pt>
                <c:pt idx="4">
                  <c:v>0.652142763472313</c:v>
                </c:pt>
                <c:pt idx="5">
                  <c:v>0.577332891376011</c:v>
                </c:pt>
                <c:pt idx="6">
                  <c:v>0.551610005520932</c:v>
                </c:pt>
                <c:pt idx="7">
                  <c:v>0.34007050531488</c:v>
                </c:pt>
              </c:numCache>
            </c:numRef>
          </c:val>
        </c:ser>
        <c:ser>
          <c:idx val="2"/>
          <c:order val="2"/>
          <c:tx>
            <c:strRef>
              <c:f>Stackdistances!$D$14</c:f>
              <c:strCache>
                <c:ptCount val="1"/>
                <c:pt idx="0">
                  <c:v>Average Reuse Distance - RO Trace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Stackdistances!$A$15:$A$22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Stackdistances!$D$15:$D$22</c:f>
              <c:numCache>
                <c:formatCode>General</c:formatCode>
                <c:ptCount val="8"/>
                <c:pt idx="0">
                  <c:v>1.86482382012371</c:v>
                </c:pt>
                <c:pt idx="1">
                  <c:v>1.64487306357342</c:v>
                </c:pt>
                <c:pt idx="2">
                  <c:v>2.13118277572467</c:v>
                </c:pt>
                <c:pt idx="3">
                  <c:v>1.13070034027682</c:v>
                </c:pt>
                <c:pt idx="4">
                  <c:v>2.16528920971916</c:v>
                </c:pt>
                <c:pt idx="5">
                  <c:v>2.58817577282833</c:v>
                </c:pt>
                <c:pt idx="6">
                  <c:v>4.26886357428891</c:v>
                </c:pt>
                <c:pt idx="7">
                  <c:v>6.46982616837563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4963008"/>
        <c:axId val="154963792"/>
      </c:barChart>
      <c:catAx>
        <c:axId val="154963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4963792"/>
        <c:crosses val="autoZero"/>
        <c:auto val="1"/>
        <c:lblAlgn val="ctr"/>
        <c:lblOffset val="100"/>
        <c:tickMarkSkip val="1"/>
        <c:noMultiLvlLbl val="0"/>
      </c:catAx>
      <c:valAx>
        <c:axId val="154963792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err="1"/>
                  <a:t>Average</a:t>
                </a:r>
                <a:r>
                  <a:rPr lang="fr-FR" dirty="0"/>
                  <a:t> </a:t>
                </a:r>
                <a:r>
                  <a:rPr lang="fr-FR" dirty="0" err="1"/>
                  <a:t>reuse</a:t>
                </a:r>
                <a:r>
                  <a:rPr lang="fr-FR" baseline="0" dirty="0"/>
                  <a:t> distance </a:t>
                </a:r>
                <a:r>
                  <a:rPr lang="fr-FR" baseline="0" dirty="0" smtClean="0"/>
                  <a:t>relative to the </a:t>
                </a:r>
                <a:r>
                  <a:rPr lang="fr-FR" baseline="0" dirty="0"/>
                  <a:t>full trace </a:t>
                </a:r>
                <a:r>
                  <a:rPr lang="fr-FR" baseline="0" dirty="0" err="1"/>
                  <a:t>average</a:t>
                </a:r>
                <a:r>
                  <a:rPr lang="fr-FR" baseline="0" dirty="0"/>
                  <a:t> </a:t>
                </a:r>
                <a:r>
                  <a:rPr lang="fr-FR" baseline="0" dirty="0" err="1"/>
                  <a:t>reuse</a:t>
                </a:r>
                <a:r>
                  <a:rPr lang="fr-FR" baseline="0" dirty="0"/>
                  <a:t> distance 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0374570663636985"/>
              <c:y val="0.042147806004618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_-* #,##0\ _€_-;\-* #,##0\ _€_-;_-* &quot;-&quot;??\ _€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4963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7328147107864"/>
          <c:y val="0.0111694034781449"/>
          <c:w val="0.67318626754822"/>
          <c:h val="0.1854482248610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1200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3212970457071"/>
          <c:y val="0.052488073710238"/>
          <c:w val="0.580887607087585"/>
          <c:h val="0.630427978810899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modifII!$G$13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ysClr val="windowText" lastClr="000000"/>
            </a:solidFill>
            <a:ln>
              <a:noFill/>
            </a:ln>
            <a:effectLst/>
          </c:spPr>
          <c:invertIfNegative val="0"/>
          <c:val>
            <c:numRef>
              <c:f>modifII!$G$14:$G$21</c:f>
              <c:numCache>
                <c:formatCode>0%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ser>
          <c:idx val="0"/>
          <c:order val="1"/>
          <c:tx>
            <c:strRef>
              <c:f>modifII!$E$13</c:f>
              <c:strCache>
                <c:ptCount val="1"/>
                <c:pt idx="0">
                  <c:v>Coherent RO cache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modifII!$A$14:$A$21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modifII!$E$14:$E$21</c:f>
              <c:numCache>
                <c:formatCode>0%</c:formatCode>
                <c:ptCount val="8"/>
                <c:pt idx="0">
                  <c:v>0.866338959695791</c:v>
                </c:pt>
                <c:pt idx="1">
                  <c:v>1.01624828623773</c:v>
                </c:pt>
                <c:pt idx="2">
                  <c:v>0.423397916438079</c:v>
                </c:pt>
                <c:pt idx="3">
                  <c:v>0.848307465065656</c:v>
                </c:pt>
                <c:pt idx="4">
                  <c:v>1.80752829260292</c:v>
                </c:pt>
                <c:pt idx="5">
                  <c:v>2.51605656506285</c:v>
                </c:pt>
                <c:pt idx="6">
                  <c:v>1.3731704830985</c:v>
                </c:pt>
                <c:pt idx="7">
                  <c:v>0.713079013645171</c:v>
                </c:pt>
              </c:numCache>
            </c:numRef>
          </c:val>
        </c:ser>
        <c:ser>
          <c:idx val="1"/>
          <c:order val="2"/>
          <c:tx>
            <c:strRef>
              <c:f>modifII!$F$13</c:f>
              <c:strCache>
                <c:ptCount val="1"/>
                <c:pt idx="0">
                  <c:v>Non coherent cache RO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modifII!$A$14:$A$21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modifII!$F$14:$F$21</c:f>
              <c:numCache>
                <c:formatCode>0%</c:formatCode>
                <c:ptCount val="8"/>
                <c:pt idx="0">
                  <c:v>0.460073265662883</c:v>
                </c:pt>
                <c:pt idx="1">
                  <c:v>0.875558862875202</c:v>
                </c:pt>
                <c:pt idx="2">
                  <c:v>0.330572244910642</c:v>
                </c:pt>
                <c:pt idx="3">
                  <c:v>0.798824190014297</c:v>
                </c:pt>
                <c:pt idx="4">
                  <c:v>1.18588414243699</c:v>
                </c:pt>
                <c:pt idx="5">
                  <c:v>1.45567648862899</c:v>
                </c:pt>
                <c:pt idx="6">
                  <c:v>1.04721872385488</c:v>
                </c:pt>
                <c:pt idx="7">
                  <c:v>0.515176374667219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2811320"/>
        <c:axId val="192810928"/>
      </c:barChart>
      <c:catAx>
        <c:axId val="192811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2810928"/>
        <c:crosses val="autoZero"/>
        <c:auto val="1"/>
        <c:lblAlgn val="ctr"/>
        <c:lblOffset val="100"/>
        <c:tickMarkSkip val="1"/>
        <c:noMultiLvlLbl val="0"/>
      </c:catAx>
      <c:valAx>
        <c:axId val="192810928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Relative</a:t>
                </a:r>
                <a:r>
                  <a:rPr lang="fr-FR" baseline="0" dirty="0" smtClean="0"/>
                  <a:t> </a:t>
                </a:r>
                <a:r>
                  <a:rPr lang="fr-FR" dirty="0" smtClean="0"/>
                  <a:t>Network Traffic</a:t>
                </a:r>
                <a:endParaRPr lang="fr-FR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2811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3887879951585"/>
          <c:y val="0.108298638729135"/>
          <c:w val="0.257402196293035"/>
          <c:h val="0.396600253704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1400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130937257548"/>
          <c:y val="0.0561783334041395"/>
          <c:w val="0.583903012340319"/>
          <c:h val="0.8299706249351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Feuille1!$A$6</c:f>
              <c:strCache>
                <c:ptCount val="1"/>
                <c:pt idx="0">
                  <c:v>Average Reuse Distance - Full Trace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Feuille1!$B$5:$D$5</c:f>
              <c:strCache>
                <c:ptCount val="3"/>
                <c:pt idx="0">
                  <c:v>Simple</c:v>
                </c:pt>
                <c:pt idx="1">
                  <c:v>2D Blocking</c:v>
                </c:pt>
                <c:pt idx="2">
                  <c:v>3D Blocking</c:v>
                </c:pt>
              </c:strCache>
            </c:strRef>
          </c:cat>
          <c:val>
            <c:numRef>
              <c:f>Feuille1!$B$6:$D$6</c:f>
              <c:numCache>
                <c:formatCode>General</c:formatCode>
                <c:ptCount val="3"/>
                <c:pt idx="0">
                  <c:v>6474.04</c:v>
                </c:pt>
                <c:pt idx="1">
                  <c:v>1016.78</c:v>
                </c:pt>
                <c:pt idx="2">
                  <c:v>544.409</c:v>
                </c:pt>
              </c:numCache>
            </c:numRef>
          </c:val>
        </c:ser>
        <c:ser>
          <c:idx val="2"/>
          <c:order val="1"/>
          <c:tx>
            <c:strRef>
              <c:f>Feuille1!$A$8</c:f>
              <c:strCache>
                <c:ptCount val="1"/>
                <c:pt idx="0">
                  <c:v>Average Reuse Distance - RW Trace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Feuille1!$B$5:$D$5</c:f>
              <c:strCache>
                <c:ptCount val="3"/>
                <c:pt idx="0">
                  <c:v>Simple</c:v>
                </c:pt>
                <c:pt idx="1">
                  <c:v>2D Blocking</c:v>
                </c:pt>
                <c:pt idx="2">
                  <c:v>3D Blocking</c:v>
                </c:pt>
              </c:strCache>
            </c:strRef>
          </c:cat>
          <c:val>
            <c:numRef>
              <c:f>Feuille1!$B$8:$D$8</c:f>
              <c:numCache>
                <c:formatCode>General</c:formatCode>
                <c:ptCount val="3"/>
                <c:pt idx="0">
                  <c:v>96.2824</c:v>
                </c:pt>
                <c:pt idx="1">
                  <c:v>43.6364</c:v>
                </c:pt>
                <c:pt idx="2">
                  <c:v>15.234</c:v>
                </c:pt>
              </c:numCache>
            </c:numRef>
          </c:val>
        </c:ser>
        <c:ser>
          <c:idx val="1"/>
          <c:order val="2"/>
          <c:tx>
            <c:strRef>
              <c:f>Feuille1!$A$7</c:f>
              <c:strCache>
                <c:ptCount val="1"/>
                <c:pt idx="0">
                  <c:v>Average Reuse Distance - RO Trace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Feuille1!$B$5:$D$5</c:f>
              <c:strCache>
                <c:ptCount val="3"/>
                <c:pt idx="0">
                  <c:v>Simple</c:v>
                </c:pt>
                <c:pt idx="1">
                  <c:v>2D Blocking</c:v>
                </c:pt>
                <c:pt idx="2">
                  <c:v>3D Blocking</c:v>
                </c:pt>
              </c:strCache>
            </c:strRef>
          </c:cat>
          <c:val>
            <c:numRef>
              <c:f>Feuille1!$B$7:$D$7</c:f>
              <c:numCache>
                <c:formatCode>General</c:formatCode>
                <c:ptCount val="3"/>
                <c:pt idx="0">
                  <c:v>9447.51</c:v>
                </c:pt>
                <c:pt idx="1">
                  <c:v>3099.21</c:v>
                </c:pt>
                <c:pt idx="2">
                  <c:v>1411.04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2810144"/>
        <c:axId val="192809752"/>
      </c:barChart>
      <c:catAx>
        <c:axId val="192810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2809752"/>
        <c:crosses val="autoZero"/>
        <c:auto val="1"/>
        <c:lblAlgn val="ctr"/>
        <c:lblOffset val="100"/>
        <c:tickMarkSkip val="1"/>
        <c:noMultiLvlLbl val="0"/>
      </c:catAx>
      <c:valAx>
        <c:axId val="192809752"/>
        <c:scaling>
          <c:logBase val="10"/>
          <c:orientation val="minMax"/>
          <c:max val="10000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Average Reuse distance</a:t>
                </a:r>
              </a:p>
            </c:rich>
          </c:tx>
          <c:layout>
            <c:manualLayout>
              <c:xMode val="edge"/>
              <c:yMode val="edge"/>
              <c:x val="0.0103636731224054"/>
              <c:y val="0.10958646723565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281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18336173482992"/>
          <c:y val="0.216838959210837"/>
          <c:w val="0.281663826517008"/>
          <c:h val="0.596325642324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1100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863280025086"/>
          <c:y val="0.187861599546228"/>
          <c:w val="0.873784885544058"/>
          <c:h val="0.4977878615995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Feuil1!$E$12</c:f>
              <c:strCache>
                <c:ptCount val="1"/>
                <c:pt idx="0">
                  <c:v>% RO memory access detected with an offline analysis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Feuil1!$A$14:$A$21</c:f>
              <c:strCache>
                <c:ptCount val="8"/>
                <c:pt idx="0">
                  <c:v>deriche</c:v>
                </c:pt>
                <c:pt idx="1">
                  <c:v>jacobi</c:v>
                </c:pt>
                <c:pt idx="2">
                  <c:v>mat_multiply</c:v>
                </c:pt>
                <c:pt idx="3">
                  <c:v>max33</c:v>
                </c:pt>
                <c:pt idx="4">
                  <c:v>median33</c:v>
                </c:pt>
                <c:pt idx="5">
                  <c:v>rotate</c:v>
                </c:pt>
                <c:pt idx="6">
                  <c:v>adi</c:v>
                </c:pt>
                <c:pt idx="7">
                  <c:v>wodcam</c:v>
                </c:pt>
              </c:strCache>
            </c:strRef>
          </c:cat>
          <c:val>
            <c:numRef>
              <c:f>Feuil1!$E$14:$E$21</c:f>
              <c:numCache>
                <c:formatCode>0%</c:formatCode>
                <c:ptCount val="8"/>
                <c:pt idx="0">
                  <c:v>0.3833102</c:v>
                </c:pt>
                <c:pt idx="1">
                  <c:v>0.4104825</c:v>
                </c:pt>
                <c:pt idx="2">
                  <c:v>0.485457</c:v>
                </c:pt>
                <c:pt idx="3">
                  <c:v>0.767074</c:v>
                </c:pt>
                <c:pt idx="4">
                  <c:v>0.3483808</c:v>
                </c:pt>
                <c:pt idx="5">
                  <c:v>0.151062666666667</c:v>
                </c:pt>
                <c:pt idx="6">
                  <c:v>0.643948</c:v>
                </c:pt>
                <c:pt idx="7">
                  <c:v>0.391969</c:v>
                </c:pt>
              </c:numCache>
            </c:numRef>
          </c:val>
        </c:ser>
        <c:ser>
          <c:idx val="1"/>
          <c:order val="1"/>
          <c:tx>
            <c:strRef>
              <c:f>Feuil1!$F$12</c:f>
              <c:strCache>
                <c:ptCount val="1"/>
                <c:pt idx="0">
                  <c:v>% RO memory access detected with a static compiler analysis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Feuil1!$A$14:$A$21</c:f>
              <c:strCache>
                <c:ptCount val="8"/>
                <c:pt idx="0">
                  <c:v>deriche</c:v>
                </c:pt>
                <c:pt idx="1">
                  <c:v>jacobi</c:v>
                </c:pt>
                <c:pt idx="2">
                  <c:v>mat_multiply</c:v>
                </c:pt>
                <c:pt idx="3">
                  <c:v>max33</c:v>
                </c:pt>
                <c:pt idx="4">
                  <c:v>median33</c:v>
                </c:pt>
                <c:pt idx="5">
                  <c:v>rotate</c:v>
                </c:pt>
                <c:pt idx="6">
                  <c:v>adi</c:v>
                </c:pt>
                <c:pt idx="7">
                  <c:v>wodcam</c:v>
                </c:pt>
              </c:strCache>
            </c:strRef>
          </c:cat>
          <c:val>
            <c:numRef>
              <c:f>Feuil1!$F$14:$F$21</c:f>
              <c:numCache>
                <c:formatCode>0.00%</c:formatCode>
                <c:ptCount val="8"/>
                <c:pt idx="0">
                  <c:v>0.286163</c:v>
                </c:pt>
                <c:pt idx="1">
                  <c:v>0.31744</c:v>
                </c:pt>
                <c:pt idx="2">
                  <c:v>0.369894</c:v>
                </c:pt>
                <c:pt idx="3">
                  <c:v>0.687856</c:v>
                </c:pt>
                <c:pt idx="4">
                  <c:v>0.230102</c:v>
                </c:pt>
                <c:pt idx="5">
                  <c:v>0.107661</c:v>
                </c:pt>
                <c:pt idx="6">
                  <c:v>0.533411</c:v>
                </c:pt>
                <c:pt idx="7">
                  <c:v>0.17347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84"/>
        <c:axId val="192808968"/>
        <c:axId val="192808576"/>
      </c:barChart>
      <c:catAx>
        <c:axId val="192808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2808576"/>
        <c:crosses val="autoZero"/>
        <c:auto val="1"/>
        <c:lblAlgn val="ctr"/>
        <c:lblOffset val="100"/>
        <c:tickMarkSkip val="1"/>
        <c:noMultiLvlLbl val="0"/>
      </c:catAx>
      <c:valAx>
        <c:axId val="192808576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2808968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1800"/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1800"/>
            </a:pPr>
          </a:p>
        </c:txPr>
      </c:legendEntry>
      <c:layout>
        <c:manualLayout>
          <c:xMode val="edge"/>
          <c:yMode val="edge"/>
          <c:x val="0.0843524615867043"/>
          <c:y val="0.00340328984685196"/>
          <c:w val="0.912276575729069"/>
          <c:h val="0.1798071469086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2000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07637711095"/>
          <c:y val="0.195074718010498"/>
          <c:w val="0.876089640751449"/>
          <c:h val="0.502600220031413"/>
        </c:manualLayout>
      </c:layout>
      <c:barChart>
        <c:barDir val="col"/>
        <c:grouping val="clustered"/>
        <c:varyColors val="0"/>
        <c:ser>
          <c:idx val="6"/>
          <c:order val="0"/>
          <c:tx>
            <c:strRef>
              <c:f>Perfs!$K$16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tx1"/>
            </a:solidFill>
            <a:ln w="28575">
              <a:noFill/>
            </a:ln>
            <a:effectLst/>
          </c:spPr>
          <c:invertIfNegative val="0"/>
          <c:val>
            <c:numRef>
              <c:f>Perfs!$K$17:$K$25</c:f>
              <c:numCache>
                <c:formatCode>0%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0"/>
          <c:order val="1"/>
          <c:tx>
            <c:strRef>
              <c:f>Perfs!$L$16</c:f>
              <c:strCache>
                <c:ptCount val="1"/>
                <c:pt idx="0">
                  <c:v>Scenario A RO=16kB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  <a:effectLst/>
          </c:spPr>
          <c:invertIfNegative val="0"/>
          <c:cat>
            <c:strRef>
              <c:f>Perfs!$B$17:$B$25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Perfs!$L$17:$L$25</c:f>
              <c:numCache>
                <c:formatCode>0%</c:formatCode>
                <c:ptCount val="9"/>
                <c:pt idx="0">
                  <c:v>1.08834814021505</c:v>
                </c:pt>
                <c:pt idx="1">
                  <c:v>0.98911447378119</c:v>
                </c:pt>
                <c:pt idx="2">
                  <c:v>0.967095598467559</c:v>
                </c:pt>
                <c:pt idx="3">
                  <c:v>1.00081742013124</c:v>
                </c:pt>
                <c:pt idx="4">
                  <c:v>1.0484505758555</c:v>
                </c:pt>
                <c:pt idx="5">
                  <c:v>1.00570664829311</c:v>
                </c:pt>
                <c:pt idx="6">
                  <c:v>0.996037054640801</c:v>
                </c:pt>
                <c:pt idx="7">
                  <c:v>0.981032858412382</c:v>
                </c:pt>
                <c:pt idx="8">
                  <c:v>1.0095753462246</c:v>
                </c:pt>
              </c:numCache>
            </c:numRef>
          </c:val>
        </c:ser>
        <c:ser>
          <c:idx val="1"/>
          <c:order val="2"/>
          <c:tx>
            <c:strRef>
              <c:f>Perfs!$M$16</c:f>
              <c:strCache>
                <c:ptCount val="1"/>
                <c:pt idx="0">
                  <c:v>Scenario A RO=8kB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Perfs!$B$17:$B$25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Perfs!$M$17:$M$25</c:f>
              <c:numCache>
                <c:formatCode>0%</c:formatCode>
                <c:ptCount val="9"/>
                <c:pt idx="0">
                  <c:v>1.09530274515279</c:v>
                </c:pt>
                <c:pt idx="1">
                  <c:v>0.987132967836672</c:v>
                </c:pt>
                <c:pt idx="2">
                  <c:v>0.972262625333679</c:v>
                </c:pt>
                <c:pt idx="3">
                  <c:v>1.00027531164142</c:v>
                </c:pt>
                <c:pt idx="4">
                  <c:v>0.993874507297326</c:v>
                </c:pt>
                <c:pt idx="5">
                  <c:v>0.997495964835053</c:v>
                </c:pt>
                <c:pt idx="6">
                  <c:v>0.997824944207143</c:v>
                </c:pt>
                <c:pt idx="7">
                  <c:v>0.984859249822378</c:v>
                </c:pt>
                <c:pt idx="8">
                  <c:v>1.00362853951581</c:v>
                </c:pt>
              </c:numCache>
            </c:numRef>
          </c:val>
        </c:ser>
        <c:ser>
          <c:idx val="2"/>
          <c:order val="3"/>
          <c:tx>
            <c:strRef>
              <c:f>Perfs!$N$16</c:f>
              <c:strCache>
                <c:ptCount val="1"/>
                <c:pt idx="0">
                  <c:v>Scenario B RO=16kB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28575">
              <a:noFill/>
            </a:ln>
            <a:effectLst/>
          </c:spPr>
          <c:invertIfNegative val="0"/>
          <c:cat>
            <c:strRef>
              <c:f>Perfs!$B$17:$B$25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Perfs!$N$17:$N$25</c:f>
              <c:numCache>
                <c:formatCode>0%</c:formatCode>
                <c:ptCount val="9"/>
                <c:pt idx="0">
                  <c:v>0.93709513786665</c:v>
                </c:pt>
                <c:pt idx="1">
                  <c:v>0.982021873104246</c:v>
                </c:pt>
                <c:pt idx="2">
                  <c:v>0.980326575459164</c:v>
                </c:pt>
                <c:pt idx="3">
                  <c:v>0.965052451125088</c:v>
                </c:pt>
                <c:pt idx="4">
                  <c:v>1.00830936401406</c:v>
                </c:pt>
                <c:pt idx="5">
                  <c:v>1.01621083657103</c:v>
                </c:pt>
                <c:pt idx="6">
                  <c:v>1.00038401853362</c:v>
                </c:pt>
                <c:pt idx="7">
                  <c:v>0.815522498424231</c:v>
                </c:pt>
                <c:pt idx="8">
                  <c:v>0.963115344387261</c:v>
                </c:pt>
              </c:numCache>
            </c:numRef>
          </c:val>
        </c:ser>
        <c:ser>
          <c:idx val="3"/>
          <c:order val="4"/>
          <c:tx>
            <c:strRef>
              <c:f>Perfs!$O$16</c:f>
              <c:strCache>
                <c:ptCount val="1"/>
                <c:pt idx="0">
                  <c:v>Scenario B RO=32kB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</c:spPr>
          <c:invertIfNegative val="0"/>
          <c:cat>
            <c:strRef>
              <c:f>Perfs!$B$17:$B$25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Perfs!$O$17:$O$25</c:f>
              <c:numCache>
                <c:formatCode>0%</c:formatCode>
                <c:ptCount val="9"/>
                <c:pt idx="0">
                  <c:v>0.936593075399979</c:v>
                </c:pt>
                <c:pt idx="1">
                  <c:v>0.98097867684161</c:v>
                </c:pt>
                <c:pt idx="2">
                  <c:v>0.966200141820972</c:v>
                </c:pt>
                <c:pt idx="3">
                  <c:v>0.965055289389433</c:v>
                </c:pt>
                <c:pt idx="4">
                  <c:v>0.980984340044743</c:v>
                </c:pt>
                <c:pt idx="5">
                  <c:v>0.994494312490829</c:v>
                </c:pt>
                <c:pt idx="6">
                  <c:v>0.996024463869207</c:v>
                </c:pt>
                <c:pt idx="7">
                  <c:v>0.815150550015925</c:v>
                </c:pt>
                <c:pt idx="8">
                  <c:v>0.954435106234087</c:v>
                </c:pt>
              </c:numCache>
            </c:numRef>
          </c:val>
        </c:ser>
        <c:ser>
          <c:idx val="5"/>
          <c:order val="5"/>
          <c:tx>
            <c:strRef>
              <c:f>Perfs!$Q$16</c:f>
              <c:strCache>
                <c:ptCount val="1"/>
                <c:pt idx="0">
                  <c:v>Scenario C RO=64kB</c:v>
                </c:pt>
              </c:strCache>
            </c:strRef>
          </c:tx>
          <c:spPr>
            <a:solidFill>
              <a:srgbClr val="FF5050"/>
            </a:solidFill>
            <a:ln w="28575">
              <a:noFill/>
            </a:ln>
            <a:effectLst/>
          </c:spPr>
          <c:invertIfNegative val="0"/>
          <c:cat>
            <c:strRef>
              <c:f>Perfs!$B$17:$B$25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Perfs!$Q$17:$Q$25</c:f>
              <c:numCache>
                <c:formatCode>0%</c:formatCode>
                <c:ptCount val="9"/>
                <c:pt idx="0">
                  <c:v>1.19541370392871</c:v>
                </c:pt>
                <c:pt idx="1">
                  <c:v>0.992796843197396</c:v>
                </c:pt>
                <c:pt idx="2">
                  <c:v>0.990718712865776</c:v>
                </c:pt>
                <c:pt idx="3">
                  <c:v>0.994655548239141</c:v>
                </c:pt>
                <c:pt idx="4">
                  <c:v>1.17409123729034</c:v>
                </c:pt>
                <c:pt idx="5">
                  <c:v>1.04583500800653</c:v>
                </c:pt>
                <c:pt idx="6">
                  <c:v>0.997815501128448</c:v>
                </c:pt>
                <c:pt idx="7">
                  <c:v>0.988251330216688</c:v>
                </c:pt>
                <c:pt idx="8">
                  <c:v>1.04744723560913</c:v>
                </c:pt>
              </c:numCache>
            </c:numRef>
          </c:val>
        </c:ser>
        <c:ser>
          <c:idx val="4"/>
          <c:order val="6"/>
          <c:tx>
            <c:strRef>
              <c:f>Perfs!$P$16</c:f>
              <c:strCache>
                <c:ptCount val="1"/>
                <c:pt idx="0">
                  <c:v>Scenario C RO=128kB</c:v>
                </c:pt>
              </c:strCache>
            </c:strRef>
          </c:tx>
          <c:spPr>
            <a:solidFill>
              <a:srgbClr val="A50021"/>
            </a:solidFill>
            <a:ln w="12700">
              <a:solidFill>
                <a:srgbClr val="A50021"/>
              </a:solidFill>
            </a:ln>
            <a:effectLst/>
          </c:spPr>
          <c:invertIfNegative val="0"/>
          <c:cat>
            <c:strRef>
              <c:f>Perfs!$B$17:$B$25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Perfs!$P$17:$P$25</c:f>
              <c:numCache>
                <c:formatCode>0%</c:formatCode>
                <c:ptCount val="9"/>
                <c:pt idx="0">
                  <c:v>1.23390020840049</c:v>
                </c:pt>
                <c:pt idx="1">
                  <c:v>0.993871221957013</c:v>
                </c:pt>
                <c:pt idx="2">
                  <c:v>0.988230795480122</c:v>
                </c:pt>
                <c:pt idx="3">
                  <c:v>1.0043283531255</c:v>
                </c:pt>
                <c:pt idx="4">
                  <c:v>1.00448906880674</c:v>
                </c:pt>
                <c:pt idx="5">
                  <c:v>1.00363643323317</c:v>
                </c:pt>
                <c:pt idx="6">
                  <c:v>0.99968837840305</c:v>
                </c:pt>
                <c:pt idx="7">
                  <c:v>0.989612171399172</c:v>
                </c:pt>
                <c:pt idx="8">
                  <c:v>1.02721957885066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2807792"/>
        <c:axId val="192807400"/>
      </c:barChart>
      <c:catAx>
        <c:axId val="192807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+mn-ea"/>
                <a:cs typeface="Arial" panose="02080604020202020204" charset="0"/>
              </a:defRPr>
            </a:pPr>
          </a:p>
        </c:txPr>
        <c:crossAx val="192807400"/>
        <c:crosses val="autoZero"/>
        <c:auto val="1"/>
        <c:lblAlgn val="ctr"/>
        <c:lblOffset val="100"/>
        <c:tickMarkSkip val="1"/>
        <c:noMultiLvlLbl val="0"/>
      </c:catAx>
      <c:valAx>
        <c:axId val="192807400"/>
        <c:scaling>
          <c:orientation val="minMax"/>
          <c:max val="1.2"/>
          <c:min val="0.8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80604020202020204" charset="0"/>
                    <a:ea typeface="+mn-ea"/>
                    <a:cs typeface="Arial" panose="02080604020202020204" charset="0"/>
                  </a:defRPr>
                </a:pPr>
                <a:r>
                  <a:rPr lang="fr-FR" b="1" dirty="0" smtClean="0"/>
                  <a:t>Relative </a:t>
                </a:r>
                <a:endParaRPr lang="fr-FR" b="1" baseline="0" dirty="0" smtClean="0"/>
              </a:p>
              <a:p>
                <a:pPr algn="ctr"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80604020202020204" charset="0"/>
                    <a:ea typeface="+mn-ea"/>
                    <a:cs typeface="Arial" panose="02080604020202020204" charset="0"/>
                  </a:defRPr>
                </a:pPr>
                <a:r>
                  <a:rPr lang="fr-FR" b="1" baseline="0" dirty="0" smtClean="0"/>
                  <a:t>A</a:t>
                </a:r>
                <a:r>
                  <a:rPr lang="fr-FR" b="1" dirty="0" smtClean="0"/>
                  <a:t>MAT </a:t>
                </a:r>
                <a:endParaRPr lang="fr-FR" b="1" dirty="0"/>
              </a:p>
            </c:rich>
          </c:tx>
          <c:layout>
            <c:manualLayout>
              <c:xMode val="edge"/>
              <c:yMode val="edge"/>
              <c:x val="0.0297425887210959"/>
              <c:y val="0.30974751370830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+mn-ea"/>
                <a:cs typeface="Arial" panose="02080604020202020204" charset="0"/>
              </a:defRPr>
            </a:pPr>
          </a:p>
        </c:txPr>
        <c:crossAx val="192807792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0505581601129"/>
          <c:y val="0.00453131645792196"/>
          <c:w val="0.77107238770497"/>
          <c:h val="0.183989027482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charset="0"/>
              <a:ea typeface="+mn-ea"/>
              <a:cs typeface="Arial" panose="02080604020202020204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900">
          <a:latin typeface="Arial" panose="02080604020202020204" charset="0"/>
          <a:cs typeface="Arial" panose="02080604020202020204" charset="0"/>
        </a:defRPr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001558811052"/>
          <c:y val="0.245008708955407"/>
          <c:w val="0.871725789268592"/>
          <c:h val="0.447305120764463"/>
        </c:manualLayout>
      </c:layout>
      <c:barChart>
        <c:barDir val="col"/>
        <c:grouping val="clustered"/>
        <c:varyColors val="0"/>
        <c:ser>
          <c:idx val="6"/>
          <c:order val="0"/>
          <c:tx>
            <c:strRef>
              <c:f>Conso!$Q$3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tx1"/>
            </a:solidFill>
            <a:ln w="28575">
              <a:noFill/>
            </a:ln>
            <a:effectLst/>
          </c:spPr>
          <c:invertIfNegative val="0"/>
          <c:val>
            <c:numRef>
              <c:f>Conso!$Q$4:$Q$12</c:f>
              <c:numCache>
                <c:formatCode>0%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0"/>
          <c:order val="1"/>
          <c:tx>
            <c:strRef>
              <c:f>Conso!$R$3</c:f>
              <c:strCache>
                <c:ptCount val="1"/>
                <c:pt idx="0">
                  <c:v>Scenario A RO=16kB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  <a:effectLst/>
          </c:spPr>
          <c:invertIfNegative val="0"/>
          <c:cat>
            <c:strRef>
              <c:f>Conso!$A$4:$A$12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Conso!$R$4:$R$12</c:f>
              <c:numCache>
                <c:formatCode>0%</c:formatCode>
                <c:ptCount val="9"/>
                <c:pt idx="0">
                  <c:v>0.976118059001623</c:v>
                </c:pt>
                <c:pt idx="1">
                  <c:v>0.91075054884742</c:v>
                </c:pt>
                <c:pt idx="2">
                  <c:v>0.965758620689655</c:v>
                </c:pt>
                <c:pt idx="3">
                  <c:v>0.884413672954463</c:v>
                </c:pt>
                <c:pt idx="4">
                  <c:v>0.777577457492528</c:v>
                </c:pt>
                <c:pt idx="5">
                  <c:v>0.918892366999619</c:v>
                </c:pt>
                <c:pt idx="6">
                  <c:v>0.965199644806813</c:v>
                </c:pt>
                <c:pt idx="7">
                  <c:v>0.935681665240201</c:v>
                </c:pt>
                <c:pt idx="8" c:formatCode="0.0%">
                  <c:v>0.91679900450404</c:v>
                </c:pt>
              </c:numCache>
            </c:numRef>
          </c:val>
        </c:ser>
        <c:ser>
          <c:idx val="1"/>
          <c:order val="2"/>
          <c:tx>
            <c:strRef>
              <c:f>Conso!$S$3</c:f>
              <c:strCache>
                <c:ptCount val="1"/>
                <c:pt idx="0">
                  <c:v>Scenario A RO=8kB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Conso!$A$4:$A$12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Conso!$S$4:$S$12</c:f>
              <c:numCache>
                <c:formatCode>0%</c:formatCode>
                <c:ptCount val="9"/>
                <c:pt idx="0">
                  <c:v>0.996080311790846</c:v>
                </c:pt>
                <c:pt idx="1">
                  <c:v>0.940686745334797</c:v>
                </c:pt>
                <c:pt idx="2">
                  <c:v>0.981303448275862</c:v>
                </c:pt>
                <c:pt idx="3">
                  <c:v>0.911555328607473</c:v>
                </c:pt>
                <c:pt idx="4">
                  <c:v>0.891581663082486</c:v>
                </c:pt>
                <c:pt idx="5">
                  <c:v>0.949519248728082</c:v>
                </c:pt>
                <c:pt idx="6">
                  <c:v>0.971492467280855</c:v>
                </c:pt>
                <c:pt idx="7">
                  <c:v>0.950937220287602</c:v>
                </c:pt>
                <c:pt idx="8" c:formatCode="0.0%">
                  <c:v>0.9491445541735</c:v>
                </c:pt>
              </c:numCache>
            </c:numRef>
          </c:val>
        </c:ser>
        <c:ser>
          <c:idx val="2"/>
          <c:order val="3"/>
          <c:tx>
            <c:strRef>
              <c:f>Conso!$T$3</c:f>
              <c:strCache>
                <c:ptCount val="1"/>
                <c:pt idx="0">
                  <c:v>Scenario B RO=16kB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28575">
              <a:noFill/>
            </a:ln>
            <a:effectLst/>
          </c:spPr>
          <c:invertIfNegative val="0"/>
          <c:cat>
            <c:strRef>
              <c:f>Conso!$A$4:$A$12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Conso!$T$4:$T$12</c:f>
              <c:numCache>
                <c:formatCode>0%</c:formatCode>
                <c:ptCount val="9"/>
                <c:pt idx="0">
                  <c:v>0.650436852875089</c:v>
                </c:pt>
                <c:pt idx="1">
                  <c:v>0.760325192096597</c:v>
                </c:pt>
                <c:pt idx="2">
                  <c:v>0.866472413793103</c:v>
                </c:pt>
                <c:pt idx="3">
                  <c:v>0.681620209059233</c:v>
                </c:pt>
                <c:pt idx="4">
                  <c:v>0.898861355263292</c:v>
                </c:pt>
                <c:pt idx="5">
                  <c:v>0.806669754631324</c:v>
                </c:pt>
                <c:pt idx="6">
                  <c:v>0.912007699215951</c:v>
                </c:pt>
                <c:pt idx="7">
                  <c:v>0.774557523569342</c:v>
                </c:pt>
                <c:pt idx="8" c:formatCode="0.0%">
                  <c:v>0.793868875062992</c:v>
                </c:pt>
              </c:numCache>
            </c:numRef>
          </c:val>
        </c:ser>
        <c:ser>
          <c:idx val="3"/>
          <c:order val="4"/>
          <c:tx>
            <c:strRef>
              <c:f>Conso!$U$3</c:f>
              <c:strCache>
                <c:ptCount val="1"/>
                <c:pt idx="0">
                  <c:v>Scenario B RO=32kB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</c:spPr>
          <c:invertIfNegative val="0"/>
          <c:cat>
            <c:strRef>
              <c:f>Conso!$A$4:$A$12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Conso!$U$4:$U$12</c:f>
              <c:numCache>
                <c:formatCode>0%</c:formatCode>
                <c:ptCount val="9"/>
                <c:pt idx="0">
                  <c:v>0.651900463337255</c:v>
                </c:pt>
                <c:pt idx="1">
                  <c:v>0.833908479692645</c:v>
                </c:pt>
                <c:pt idx="2">
                  <c:v>0.885437931034483</c:v>
                </c:pt>
                <c:pt idx="3">
                  <c:v>0.681620209059233</c:v>
                </c:pt>
                <c:pt idx="4">
                  <c:v>0.979588915509902</c:v>
                </c:pt>
                <c:pt idx="5">
                  <c:v>0.947647792727843</c:v>
                </c:pt>
                <c:pt idx="6">
                  <c:v>0.902604413678974</c:v>
                </c:pt>
                <c:pt idx="7">
                  <c:v>0.77499199655035</c:v>
                </c:pt>
                <c:pt idx="8" c:formatCode="0.0%">
                  <c:v>0.832212525198836</c:v>
                </c:pt>
              </c:numCache>
            </c:numRef>
          </c:val>
        </c:ser>
        <c:ser>
          <c:idx val="5"/>
          <c:order val="5"/>
          <c:tx>
            <c:strRef>
              <c:f>Conso!$W$3</c:f>
              <c:strCache>
                <c:ptCount val="1"/>
                <c:pt idx="0">
                  <c:v>Scenario C RO=64kB</c:v>
                </c:pt>
              </c:strCache>
            </c:strRef>
          </c:tx>
          <c:spPr>
            <a:solidFill>
              <a:srgbClr val="FF5050"/>
            </a:solidFill>
            <a:ln w="28575">
              <a:noFill/>
            </a:ln>
            <a:effectLst/>
          </c:spPr>
          <c:invertIfNegative val="0"/>
          <c:cat>
            <c:strRef>
              <c:f>Conso!$A$4:$A$12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Conso!$W$4:$W$12</c:f>
              <c:numCache>
                <c:formatCode>0%</c:formatCode>
                <c:ptCount val="9"/>
                <c:pt idx="0">
                  <c:v>1.09895818813388</c:v>
                </c:pt>
                <c:pt idx="1">
                  <c:v>0.953402854006586</c:v>
                </c:pt>
                <c:pt idx="2">
                  <c:v>0.925248275862069</c:v>
                </c:pt>
                <c:pt idx="3">
                  <c:v>0.977243782290039</c:v>
                </c:pt>
                <c:pt idx="4">
                  <c:v>0.967023267068595</c:v>
                </c:pt>
                <c:pt idx="5">
                  <c:v>0.989401308400509</c:v>
                </c:pt>
                <c:pt idx="6">
                  <c:v>0.971607249170039</c:v>
                </c:pt>
                <c:pt idx="7">
                  <c:v>1.09644646835534</c:v>
                </c:pt>
                <c:pt idx="8" c:formatCode="0.0%">
                  <c:v>0.997416424160882</c:v>
                </c:pt>
              </c:numCache>
            </c:numRef>
          </c:val>
        </c:ser>
        <c:ser>
          <c:idx val="4"/>
          <c:order val="6"/>
          <c:tx>
            <c:strRef>
              <c:f>Conso!$V$3</c:f>
              <c:strCache>
                <c:ptCount val="1"/>
                <c:pt idx="0">
                  <c:v>Scenario C RO=128kB</c:v>
                </c:pt>
              </c:strCache>
            </c:strRef>
          </c:tx>
          <c:spPr>
            <a:solidFill>
              <a:srgbClr val="A50021"/>
            </a:solidFill>
            <a:ln w="12700">
              <a:noFill/>
            </a:ln>
            <a:effectLst/>
          </c:spPr>
          <c:invertIfNegative val="0"/>
          <c:cat>
            <c:strRef>
              <c:f>Conso!$A$4:$A$12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Conso!$V$4:$V$12</c:f>
              <c:numCache>
                <c:formatCode>0%</c:formatCode>
                <c:ptCount val="9"/>
                <c:pt idx="0">
                  <c:v>0.852125162391066</c:v>
                </c:pt>
                <c:pt idx="1">
                  <c:v>0.921178649835346</c:v>
                </c:pt>
                <c:pt idx="2">
                  <c:v>0.853958620689655</c:v>
                </c:pt>
                <c:pt idx="3">
                  <c:v>0.921972245584525</c:v>
                </c:pt>
                <c:pt idx="4">
                  <c:v>0.932724193048167</c:v>
                </c:pt>
                <c:pt idx="5">
                  <c:v>0.976870148595848</c:v>
                </c:pt>
                <c:pt idx="6">
                  <c:v>0.958519591124207</c:v>
                </c:pt>
                <c:pt idx="7">
                  <c:v>0.854467884933261</c:v>
                </c:pt>
                <c:pt idx="8" c:formatCode="0.0%">
                  <c:v>0.908977062025259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2814064"/>
        <c:axId val="192814456"/>
      </c:barChart>
      <c:catAx>
        <c:axId val="192814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+mn-ea"/>
                <a:cs typeface="Arial" panose="02080604020202020204" charset="0"/>
              </a:defRPr>
            </a:pPr>
          </a:p>
        </c:txPr>
        <c:crossAx val="192814456"/>
        <c:crosses val="autoZero"/>
        <c:auto val="1"/>
        <c:lblAlgn val="ctr"/>
        <c:lblOffset val="100"/>
        <c:tickMarkSkip val="1"/>
        <c:noMultiLvlLbl val="0"/>
      </c:catAx>
      <c:valAx>
        <c:axId val="192814456"/>
        <c:scaling>
          <c:orientation val="minMax"/>
          <c:max val="1.2"/>
          <c:min val="0.6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80604020202020204" charset="0"/>
                    <a:ea typeface="+mn-ea"/>
                    <a:cs typeface="Arial" panose="02080604020202020204" charset="0"/>
                  </a:defRPr>
                </a:pPr>
                <a:r>
                  <a:rPr lang="fr-FR" sz="900" b="1" i="0" baseline="0" dirty="0" smtClean="0">
                    <a:effectLst/>
                  </a:rPr>
                  <a:t>Relative </a:t>
                </a:r>
                <a:r>
                  <a:rPr lang="fr-FR" sz="900" b="1" i="0" baseline="0" dirty="0" err="1" smtClean="0">
                    <a:effectLst/>
                  </a:rPr>
                  <a:t>Energy</a:t>
                </a:r>
                <a:r>
                  <a:rPr lang="fr-FR" sz="900" b="1" i="0" baseline="0" dirty="0" smtClean="0">
                    <a:effectLst/>
                  </a:rPr>
                  <a:t> </a:t>
                </a:r>
                <a:endParaRPr lang="fr-FR" sz="900" b="1" i="0" baseline="0" dirty="0" smtClean="0">
                  <a:effectLst/>
                </a:endParaRPr>
              </a:p>
              <a:p>
                <a:pPr algn="ctr"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80604020202020204" charset="0"/>
                    <a:ea typeface="+mn-ea"/>
                    <a:cs typeface="Arial" panose="02080604020202020204" charset="0"/>
                  </a:defRPr>
                </a:pPr>
                <a:r>
                  <a:rPr lang="fr-FR" sz="900" b="1" i="0" baseline="0" dirty="0" err="1" smtClean="0">
                    <a:effectLst/>
                  </a:rPr>
                  <a:t>Consumption</a:t>
                </a:r>
                <a:r>
                  <a:rPr lang="fr-FR" sz="900" b="1" i="0" baseline="0" dirty="0" smtClean="0">
                    <a:effectLst/>
                  </a:rPr>
                  <a:t> </a:t>
                </a:r>
                <a:endParaRPr lang="fr-FR" sz="9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110012974832466"/>
              <c:y val="0.26645393118785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+mn-ea"/>
                <a:cs typeface="Arial" panose="02080604020202020204" charset="0"/>
              </a:defRPr>
            </a:pPr>
          </a:p>
        </c:txPr>
        <c:crossAx val="192814064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900">
          <a:latin typeface="Arial" panose="02080604020202020204" charset="0"/>
          <a:cs typeface="Arial" panose="02080604020202020204" charset="0"/>
        </a:defRPr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07637711095"/>
          <c:y val="0.336509619295258"/>
          <c:w val="0.876089640751449"/>
          <c:h val="0.550759412543925"/>
        </c:manualLayout>
      </c:layout>
      <c:barChart>
        <c:barDir val="col"/>
        <c:grouping val="clustered"/>
        <c:varyColors val="0"/>
        <c:ser>
          <c:idx val="6"/>
          <c:order val="0"/>
          <c:tx>
            <c:strRef>
              <c:f>Baseline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tx1"/>
            </a:solidFill>
            <a:ln w="28575">
              <a:noFill/>
            </a:ln>
            <a:effectLst/>
          </c:spPr>
          <c:invertIfNegative val="0"/>
          <c:val>
            <c:numRef>
              <c:f>Misses!$G$18:$G$26</c:f>
              <c:numCache>
                <c:formatCode>0%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0"/>
          <c:order val="1"/>
          <c:tx>
            <c:strRef>
              <c:f>Misses!$H$17</c:f>
              <c:strCache>
                <c:ptCount val="1"/>
                <c:pt idx="0">
                  <c:v>Scenario A RO=16kB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  <a:effectLst/>
          </c:spPr>
          <c:invertIfNegative val="0"/>
          <c:cat>
            <c:strRef>
              <c:f>Misses!$A$18:$A$26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Misses!$H$18:$H$26</c:f>
              <c:numCache>
                <c:formatCode>0%</c:formatCode>
                <c:ptCount val="9"/>
                <c:pt idx="0">
                  <c:v>1.21006790194289</c:v>
                </c:pt>
                <c:pt idx="1">
                  <c:v>1.0884344894027</c:v>
                </c:pt>
                <c:pt idx="2">
                  <c:v>1</c:v>
                </c:pt>
                <c:pt idx="3">
                  <c:v>0.946482819709387</c:v>
                </c:pt>
                <c:pt idx="4">
                  <c:v>1.52431615446167</c:v>
                </c:pt>
                <c:pt idx="5">
                  <c:v>1.32113508720071</c:v>
                </c:pt>
                <c:pt idx="6">
                  <c:v>0.979680332568807</c:v>
                </c:pt>
                <c:pt idx="7">
                  <c:v>1.00274161974561</c:v>
                </c:pt>
                <c:pt idx="8">
                  <c:v>1.13410730062897</c:v>
                </c:pt>
              </c:numCache>
            </c:numRef>
          </c:val>
        </c:ser>
        <c:ser>
          <c:idx val="1"/>
          <c:order val="2"/>
          <c:tx>
            <c:strRef>
              <c:f>Misses!$I$17</c:f>
              <c:strCache>
                <c:ptCount val="1"/>
                <c:pt idx="0">
                  <c:v>Scenario A RO=8kB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Misses!$A$18:$A$26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Misses!$I$18:$I$26</c:f>
              <c:numCache>
                <c:formatCode>0%</c:formatCode>
                <c:ptCount val="9"/>
                <c:pt idx="0">
                  <c:v>1.21160061344888</c:v>
                </c:pt>
                <c:pt idx="1">
                  <c:v>0.996536608863199</c:v>
                </c:pt>
                <c:pt idx="2">
                  <c:v>0.996637891867333</c:v>
                </c:pt>
                <c:pt idx="3">
                  <c:v>0.924719414471229</c:v>
                </c:pt>
                <c:pt idx="4">
                  <c:v>1.00100761639451</c:v>
                </c:pt>
                <c:pt idx="5">
                  <c:v>1.00298551581437</c:v>
                </c:pt>
                <c:pt idx="6">
                  <c:v>1.0971724483945</c:v>
                </c:pt>
                <c:pt idx="7">
                  <c:v>1.00581790812688</c:v>
                </c:pt>
                <c:pt idx="8">
                  <c:v>1.02955975217261</c:v>
                </c:pt>
              </c:numCache>
            </c:numRef>
          </c:val>
        </c:ser>
        <c:ser>
          <c:idx val="2"/>
          <c:order val="3"/>
          <c:tx>
            <c:strRef>
              <c:f>Misses!$J$17</c:f>
              <c:strCache>
                <c:ptCount val="1"/>
                <c:pt idx="0">
                  <c:v>Scenario B RO=16kB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28575">
              <a:noFill/>
            </a:ln>
            <a:effectLst/>
          </c:spPr>
          <c:invertIfNegative val="0"/>
          <c:cat>
            <c:strRef>
              <c:f>Misses!$A$18:$A$26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Misses!$J$18:$J$26</c:f>
              <c:numCache>
                <c:formatCode>0%</c:formatCode>
                <c:ptCount val="9"/>
                <c:pt idx="0">
                  <c:v>0.747169396618017</c:v>
                </c:pt>
                <c:pt idx="1">
                  <c:v>1.02688931195713</c:v>
                </c:pt>
                <c:pt idx="2">
                  <c:v>1.03407542026352</c:v>
                </c:pt>
                <c:pt idx="3">
                  <c:v>0.666321260846833</c:v>
                </c:pt>
                <c:pt idx="4">
                  <c:v>1.4</c:v>
                </c:pt>
                <c:pt idx="5">
                  <c:v>1.67</c:v>
                </c:pt>
                <c:pt idx="6">
                  <c:v>1.64447807096707</c:v>
                </c:pt>
                <c:pt idx="7">
                  <c:v>0.457412341567302</c:v>
                </c:pt>
                <c:pt idx="8">
                  <c:v>1.08079322527748</c:v>
                </c:pt>
              </c:numCache>
            </c:numRef>
          </c:val>
        </c:ser>
        <c:ser>
          <c:idx val="3"/>
          <c:order val="4"/>
          <c:tx>
            <c:strRef>
              <c:f>Misses!$K$17</c:f>
              <c:strCache>
                <c:ptCount val="1"/>
                <c:pt idx="0">
                  <c:v>Scenario B RO=32kB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 w="12700">
              <a:noFill/>
            </a:ln>
            <a:effectLst/>
          </c:spPr>
          <c:invertIfNegative val="0"/>
          <c:cat>
            <c:strRef>
              <c:f>Misses!$A$18:$A$26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Misses!$K$18:$K$26</c:f>
              <c:numCache>
                <c:formatCode>0%</c:formatCode>
                <c:ptCount val="9"/>
                <c:pt idx="0">
                  <c:v>0.493966416952172</c:v>
                </c:pt>
                <c:pt idx="1">
                  <c:v>0.610953757225434</c:v>
                </c:pt>
                <c:pt idx="2">
                  <c:v>0.609961381190368</c:v>
                </c:pt>
                <c:pt idx="3">
                  <c:v>0.55588821682606</c:v>
                </c:pt>
                <c:pt idx="4">
                  <c:v>0.509646445188632</c:v>
                </c:pt>
                <c:pt idx="5">
                  <c:v>0.511646467632279</c:v>
                </c:pt>
                <c:pt idx="6">
                  <c:v>0.69183629587156</c:v>
                </c:pt>
                <c:pt idx="7">
                  <c:v>0.0846904311400871</c:v>
                </c:pt>
                <c:pt idx="8">
                  <c:v>0.508573676503324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3681808"/>
        <c:axId val="193681416"/>
      </c:barChart>
      <c:catAx>
        <c:axId val="193681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+mn-ea"/>
                <a:cs typeface="Arial" panose="02080604020202020204" charset="0"/>
              </a:defRPr>
            </a:pPr>
          </a:p>
        </c:txPr>
        <c:crossAx val="193681416"/>
        <c:crosses val="autoZero"/>
        <c:auto val="1"/>
        <c:lblAlgn val="ctr"/>
        <c:lblOffset val="100"/>
        <c:tickMarkSkip val="1"/>
        <c:noMultiLvlLbl val="0"/>
      </c:catAx>
      <c:valAx>
        <c:axId val="193681416"/>
        <c:scaling>
          <c:orientation val="minMax"/>
          <c:max val="1.75"/>
          <c:min val="0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80604020202020204" charset="0"/>
                    <a:ea typeface="+mn-ea"/>
                    <a:cs typeface="Arial" panose="02080604020202020204" charset="0"/>
                  </a:defRPr>
                </a:pPr>
                <a:r>
                  <a:rPr lang="fr-FR" sz="900" b="1" i="0" baseline="0" dirty="0" smtClean="0">
                    <a:effectLst/>
                  </a:rPr>
                  <a:t>Relative Misses </a:t>
                </a:r>
                <a:endParaRPr lang="fr-FR" sz="900" b="1" i="0" baseline="0" dirty="0" smtClean="0">
                  <a:effectLst/>
                </a:endParaRPr>
              </a:p>
              <a:p>
                <a:pPr algn="ctr"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80604020202020204" charset="0"/>
                    <a:ea typeface="+mn-ea"/>
                    <a:cs typeface="Arial" panose="02080604020202020204" charset="0"/>
                  </a:defRPr>
                </a:pPr>
                <a:r>
                  <a:rPr lang="fr-FR" sz="900" b="1" i="0" baseline="0" dirty="0" smtClean="0">
                    <a:effectLst/>
                  </a:rPr>
                  <a:t>at </a:t>
                </a:r>
                <a:r>
                  <a:rPr lang="fr-FR" sz="900" b="1" i="0" baseline="0" dirty="0">
                    <a:effectLst/>
                  </a:rPr>
                  <a:t>L1-level </a:t>
                </a:r>
                <a:endParaRPr lang="fr-FR" sz="9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265272421504086"/>
              <c:y val="0.34976941083972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+mn-ea"/>
                <a:cs typeface="Arial" panose="02080604020202020204" charset="0"/>
              </a:defRPr>
            </a:pPr>
          </a:p>
        </c:txPr>
        <c:crossAx val="193681808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900">
          <a:latin typeface="Arial" panose="02080604020202020204" charset="0"/>
          <a:cs typeface="Arial" panose="02080604020202020204" charset="0"/>
        </a:defRPr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28171478565179"/>
          <c:y val="0.0744907407407407"/>
          <c:w val="0.698110583902144"/>
          <c:h val="0.562306794983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Feuil2!$L$4</c:f>
              <c:strCache>
                <c:ptCount val="1"/>
                <c:pt idx="0">
                  <c:v>1 core 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Feuil2!$B$6:$B$12</c:f>
              <c:strCache>
                <c:ptCount val="7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median33</c:v>
                </c:pt>
                <c:pt idx="5">
                  <c:v>rotate</c:v>
                </c:pt>
                <c:pt idx="6">
                  <c:v>wodcam</c:v>
                </c:pt>
              </c:strCache>
            </c:strRef>
          </c:cat>
          <c:val>
            <c:numRef>
              <c:f>Feuil2!$L$6:$L$12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1"/>
          <c:order val="1"/>
          <c:tx>
            <c:strRef>
              <c:f>Feuil2!$M$4</c:f>
              <c:strCache>
                <c:ptCount val="1"/>
                <c:pt idx="0">
                  <c:v>2 cores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Feuil2!$B$6:$B$12</c:f>
              <c:strCache>
                <c:ptCount val="7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median33</c:v>
                </c:pt>
                <c:pt idx="5">
                  <c:v>rotate</c:v>
                </c:pt>
                <c:pt idx="6">
                  <c:v>wodcam</c:v>
                </c:pt>
              </c:strCache>
            </c:strRef>
          </c:cat>
          <c:val>
            <c:numRef>
              <c:f>Feuil2!$M$6:$M$12</c:f>
              <c:numCache>
                <c:formatCode>General</c:formatCode>
                <c:ptCount val="7"/>
                <c:pt idx="0">
                  <c:v>1.21604356283355</c:v>
                </c:pt>
                <c:pt idx="1">
                  <c:v>1.17900193461977</c:v>
                </c:pt>
                <c:pt idx="2">
                  <c:v>0.880473343196544</c:v>
                </c:pt>
                <c:pt idx="3">
                  <c:v>1.0324599393137</c:v>
                </c:pt>
                <c:pt idx="4">
                  <c:v>1.16247395588925</c:v>
                </c:pt>
                <c:pt idx="5">
                  <c:v>1.40225902414867</c:v>
                </c:pt>
                <c:pt idx="6">
                  <c:v>1.16478339743397</c:v>
                </c:pt>
              </c:numCache>
            </c:numRef>
          </c:val>
        </c:ser>
        <c:ser>
          <c:idx val="2"/>
          <c:order val="2"/>
          <c:tx>
            <c:strRef>
              <c:f>Feuil2!$N$4</c:f>
              <c:strCache>
                <c:ptCount val="1"/>
                <c:pt idx="0">
                  <c:v>4 cores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Feuil2!$B$6:$B$12</c:f>
              <c:strCache>
                <c:ptCount val="7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median33</c:v>
                </c:pt>
                <c:pt idx="5">
                  <c:v>rotate</c:v>
                </c:pt>
                <c:pt idx="6">
                  <c:v>wodcam</c:v>
                </c:pt>
              </c:strCache>
            </c:strRef>
          </c:cat>
          <c:val>
            <c:numRef>
              <c:f>Feuil2!$N$6:$N$12</c:f>
              <c:numCache>
                <c:formatCode>General</c:formatCode>
                <c:ptCount val="7"/>
                <c:pt idx="0">
                  <c:v>1.35423682182454</c:v>
                </c:pt>
                <c:pt idx="1">
                  <c:v>1.09733719868224</c:v>
                </c:pt>
                <c:pt idx="2">
                  <c:v>1.47088307550356</c:v>
                </c:pt>
                <c:pt idx="3">
                  <c:v>1.01725906866228</c:v>
                </c:pt>
                <c:pt idx="4">
                  <c:v>1.43597559831065</c:v>
                </c:pt>
                <c:pt idx="5">
                  <c:v>1.46885486904032</c:v>
                </c:pt>
                <c:pt idx="6">
                  <c:v>1.17841026035876</c:v>
                </c:pt>
              </c:numCache>
            </c:numRef>
          </c:val>
        </c:ser>
        <c:ser>
          <c:idx val="3"/>
          <c:order val="3"/>
          <c:tx>
            <c:strRef>
              <c:f>Feuil2!$O$4</c:f>
              <c:strCache>
                <c:ptCount val="1"/>
                <c:pt idx="0">
                  <c:v>8 cores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Feuil2!$B$6:$B$12</c:f>
              <c:strCache>
                <c:ptCount val="7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median33</c:v>
                </c:pt>
                <c:pt idx="5">
                  <c:v>rotate</c:v>
                </c:pt>
                <c:pt idx="6">
                  <c:v>wodcam</c:v>
                </c:pt>
              </c:strCache>
            </c:strRef>
          </c:cat>
          <c:val>
            <c:numRef>
              <c:f>Feuil2!$O$6:$O$12</c:f>
              <c:numCache>
                <c:formatCode>General</c:formatCode>
                <c:ptCount val="7"/>
                <c:pt idx="0">
                  <c:v>1.66395350895117</c:v>
                </c:pt>
                <c:pt idx="1">
                  <c:v>1.09636004061826</c:v>
                </c:pt>
                <c:pt idx="2">
                  <c:v>1.61862840013727</c:v>
                </c:pt>
                <c:pt idx="3">
                  <c:v>0.824691955948828</c:v>
                </c:pt>
                <c:pt idx="4">
                  <c:v>1.60492351008916</c:v>
                </c:pt>
                <c:pt idx="5">
                  <c:v>1.57921952326036</c:v>
                </c:pt>
                <c:pt idx="6">
                  <c:v>1.23317240880683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3680632"/>
        <c:axId val="193680240"/>
      </c:barChart>
      <c:catAx>
        <c:axId val="19368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3680240"/>
        <c:crosses val="autoZero"/>
        <c:auto val="1"/>
        <c:lblAlgn val="ctr"/>
        <c:lblOffset val="100"/>
        <c:tickMarkSkip val="1"/>
        <c:noMultiLvlLbl val="0"/>
      </c:catAx>
      <c:valAx>
        <c:axId val="193680240"/>
        <c:scaling>
          <c:orientation val="minMax"/>
          <c:max val="2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368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8061912812662"/>
          <c:y val="0.198678550597842"/>
          <c:w val="0.195659214784966"/>
          <c:h val="0.3503514144065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1400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28171478565179"/>
          <c:y val="0.113634076990376"/>
          <c:w val="0.705228770945505"/>
          <c:h val="0.5298993875765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Feuil2!$P$4</c:f>
              <c:strCache>
                <c:ptCount val="1"/>
                <c:pt idx="0">
                  <c:v>1 core 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Feuil2!$B$6:$B$12</c:f>
              <c:strCache>
                <c:ptCount val="7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median33</c:v>
                </c:pt>
                <c:pt idx="5">
                  <c:v>rotate</c:v>
                </c:pt>
                <c:pt idx="6">
                  <c:v>wodcam</c:v>
                </c:pt>
              </c:strCache>
            </c:strRef>
          </c:cat>
          <c:val>
            <c:numRef>
              <c:f>Feuil2!$P$6:$P$12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1"/>
          <c:order val="1"/>
          <c:tx>
            <c:strRef>
              <c:f>Feuil2!$Q$4</c:f>
              <c:strCache>
                <c:ptCount val="1"/>
                <c:pt idx="0">
                  <c:v>2 cores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Feuil2!$B$6:$B$12</c:f>
              <c:strCache>
                <c:ptCount val="7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median33</c:v>
                </c:pt>
                <c:pt idx="5">
                  <c:v>rotate</c:v>
                </c:pt>
                <c:pt idx="6">
                  <c:v>wodcam</c:v>
                </c:pt>
              </c:strCache>
            </c:strRef>
          </c:cat>
          <c:val>
            <c:numRef>
              <c:f>Feuil2!$Q$6:$Q$12</c:f>
              <c:numCache>
                <c:formatCode>General</c:formatCode>
                <c:ptCount val="7"/>
                <c:pt idx="0">
                  <c:v>0.834136870006858</c:v>
                </c:pt>
                <c:pt idx="1">
                  <c:v>0.812283237666951</c:v>
                </c:pt>
                <c:pt idx="2">
                  <c:v>1.1035805801828</c:v>
                </c:pt>
                <c:pt idx="3">
                  <c:v>0.970225022201427</c:v>
                </c:pt>
                <c:pt idx="4">
                  <c:v>0.844316356242783</c:v>
                </c:pt>
                <c:pt idx="5">
                  <c:v>0.761810852605424</c:v>
                </c:pt>
                <c:pt idx="6">
                  <c:v>0.462277983800137</c:v>
                </c:pt>
              </c:numCache>
            </c:numRef>
          </c:val>
        </c:ser>
        <c:ser>
          <c:idx val="2"/>
          <c:order val="2"/>
          <c:tx>
            <c:strRef>
              <c:f>Feuil2!$R$4</c:f>
              <c:strCache>
                <c:ptCount val="1"/>
                <c:pt idx="0">
                  <c:v>4 cores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Feuil2!$B$6:$B$12</c:f>
              <c:strCache>
                <c:ptCount val="7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median33</c:v>
                </c:pt>
                <c:pt idx="5">
                  <c:v>rotate</c:v>
                </c:pt>
                <c:pt idx="6">
                  <c:v>wodcam</c:v>
                </c:pt>
              </c:strCache>
            </c:strRef>
          </c:cat>
          <c:val>
            <c:numRef>
              <c:f>Feuil2!$R$6:$R$12</c:f>
              <c:numCache>
                <c:formatCode>General</c:formatCode>
                <c:ptCount val="7"/>
                <c:pt idx="0">
                  <c:v>0.832770301581123</c:v>
                </c:pt>
                <c:pt idx="1">
                  <c:v>0.822386980992416</c:v>
                </c:pt>
                <c:pt idx="2">
                  <c:v>1.30030214999246</c:v>
                </c:pt>
                <c:pt idx="3">
                  <c:v>0.999786341109403</c:v>
                </c:pt>
                <c:pt idx="4">
                  <c:v>0.833823861639641</c:v>
                </c:pt>
                <c:pt idx="5">
                  <c:v>0.772497896348955</c:v>
                </c:pt>
                <c:pt idx="6">
                  <c:v>0.800124426661462</c:v>
                </c:pt>
              </c:numCache>
            </c:numRef>
          </c:val>
        </c:ser>
        <c:ser>
          <c:idx val="3"/>
          <c:order val="3"/>
          <c:tx>
            <c:strRef>
              <c:f>Feuil2!$S$4</c:f>
              <c:strCache>
                <c:ptCount val="1"/>
                <c:pt idx="0">
                  <c:v>8 cores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Feuil2!$B$6:$B$12</c:f>
              <c:strCache>
                <c:ptCount val="7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median33</c:v>
                </c:pt>
                <c:pt idx="5">
                  <c:v>rotate</c:v>
                </c:pt>
                <c:pt idx="6">
                  <c:v>wodcam</c:v>
                </c:pt>
              </c:strCache>
            </c:strRef>
          </c:cat>
          <c:val>
            <c:numRef>
              <c:f>Feuil2!$S$6:$S$12</c:f>
              <c:numCache>
                <c:formatCode>General</c:formatCode>
                <c:ptCount val="7"/>
                <c:pt idx="0">
                  <c:v>1.06748572726093</c:v>
                </c:pt>
                <c:pt idx="1">
                  <c:v>0.941934462708732</c:v>
                </c:pt>
                <c:pt idx="2">
                  <c:v>1.27836270331748</c:v>
                </c:pt>
                <c:pt idx="3">
                  <c:v>1.14561659091126</c:v>
                </c:pt>
                <c:pt idx="4">
                  <c:v>0.995798217154476</c:v>
                </c:pt>
                <c:pt idx="5">
                  <c:v>0.805574861432071</c:v>
                </c:pt>
                <c:pt idx="6">
                  <c:v>1.16509140886764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3679456"/>
        <c:axId val="193679064"/>
      </c:barChart>
      <c:catAx>
        <c:axId val="19367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3679064"/>
        <c:crosses val="autoZero"/>
        <c:auto val="1"/>
        <c:lblAlgn val="ctr"/>
        <c:lblOffset val="100"/>
        <c:tickMarkSkip val="1"/>
        <c:noMultiLvlLbl val="0"/>
      </c:catAx>
      <c:valAx>
        <c:axId val="193679064"/>
        <c:scaling>
          <c:orientation val="minMax"/>
          <c:max val="2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3679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9160823917346"/>
          <c:y val="0.250578156897054"/>
          <c:w val="0.230839176082654"/>
          <c:h val="0.3557101720836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1400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9.xml"/><Relationship Id="rId1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phique 1"/>
          <p:cNvGraphicFramePr/>
          <p:nvPr/>
        </p:nvGraphicFramePr>
        <p:xfrm>
          <a:off x="4194810" y="1779270"/>
          <a:ext cx="3802380" cy="3299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/>
          <p:nvPr/>
        </p:nvGraphicFramePr>
        <p:xfrm>
          <a:off x="2731771" y="1111585"/>
          <a:ext cx="52349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Graphique 4"/>
          <p:cNvGraphicFramePr/>
          <p:nvPr/>
        </p:nvGraphicFramePr>
        <p:xfrm>
          <a:off x="2731771" y="3765131"/>
          <a:ext cx="5234940" cy="2540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2999045" y="904059"/>
            <a:ext cx="3801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AMAT of the RW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999045" y="3611242"/>
            <a:ext cx="3801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AMAT of the RO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aphique 2"/>
          <p:cNvGraphicFramePr/>
          <p:nvPr/>
        </p:nvGraphicFramePr>
        <p:xfrm>
          <a:off x="3163388" y="1371601"/>
          <a:ext cx="4767943" cy="3205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/>
          <p:nvPr/>
        </p:nvGraphicFramePr>
        <p:xfrm>
          <a:off x="3645131" y="2287385"/>
          <a:ext cx="4901737" cy="2283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/>
          <p:nvPr/>
        </p:nvGraphicFramePr>
        <p:xfrm>
          <a:off x="2045970" y="524510"/>
          <a:ext cx="8100060" cy="559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TextBox 1"/>
          <p:cNvSpPr txBox="1"/>
          <p:nvPr/>
        </p:nvSpPr>
        <p:spPr>
          <a:xfrm rot="16200000">
            <a:off x="327025" y="2724150"/>
            <a:ext cx="323723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fr-FR" sz="1600">
                <a:latin typeface="Calibri"/>
              </a:rPr>
              <a:t>% of total memory accesses</a:t>
            </a:r>
            <a:endParaRPr lang="x-none" altLang="fr-FR" sz="1600"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7588" y="502953"/>
            <a:ext cx="8167457" cy="4619463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" name="Graphique 4"/>
          <p:cNvGraphicFramePr/>
          <p:nvPr/>
        </p:nvGraphicFramePr>
        <p:xfrm>
          <a:off x="2927042" y="502953"/>
          <a:ext cx="7899615" cy="2104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Graphique 5"/>
          <p:cNvGraphicFramePr/>
          <p:nvPr/>
        </p:nvGraphicFramePr>
        <p:xfrm>
          <a:off x="3056953" y="1716322"/>
          <a:ext cx="7909158" cy="2368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phique 6"/>
          <p:cNvGraphicFramePr/>
          <p:nvPr/>
        </p:nvGraphicFramePr>
        <p:xfrm>
          <a:off x="2927042" y="3143047"/>
          <a:ext cx="7899615" cy="1912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9862148" y="4840095"/>
            <a:ext cx="9645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dirty="0" err="1" smtClean="0">
                <a:latin typeface="Arial" panose="02080604020202020204" charset="0"/>
                <a:cs typeface="Arial" panose="02080604020202020204" charset="0"/>
              </a:rPr>
              <a:t>Average</a:t>
            </a:r>
            <a:endParaRPr lang="fr-FR" sz="900" b="1" dirty="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841064" y="1207626"/>
            <a:ext cx="78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a)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836803" y="2745826"/>
            <a:ext cx="78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b)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860827" y="4177441"/>
            <a:ext cx="78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c)</a:t>
            </a:r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2787588" y="2191267"/>
            <a:ext cx="81674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2787588" y="3613173"/>
            <a:ext cx="81026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9862148" y="3346562"/>
            <a:ext cx="9645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dirty="0" err="1" smtClean="0">
                <a:latin typeface="Arial" panose="02080604020202020204" charset="0"/>
                <a:cs typeface="Arial" panose="02080604020202020204" charset="0"/>
              </a:rPr>
              <a:t>Average</a:t>
            </a:r>
            <a:endParaRPr lang="fr-FR" sz="900" b="1" dirty="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9914375" y="1918501"/>
            <a:ext cx="9645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dirty="0" err="1" smtClean="0">
                <a:latin typeface="Arial" panose="02080604020202020204" charset="0"/>
                <a:cs typeface="Arial" panose="02080604020202020204" charset="0"/>
              </a:rPr>
              <a:t>Average</a:t>
            </a:r>
            <a:endParaRPr lang="fr-FR" sz="900" b="1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802676" y="1355307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+mn-lt"/>
              </a:rPr>
              <a:t>Source code</a:t>
            </a:r>
          </a:p>
        </p:txBody>
      </p:sp>
      <p:sp>
        <p:nvSpPr>
          <p:cNvPr id="8" name="Flèche vers le bas 7"/>
          <p:cNvSpPr/>
          <p:nvPr/>
        </p:nvSpPr>
        <p:spPr>
          <a:xfrm>
            <a:off x="3440967" y="1818028"/>
            <a:ext cx="314325" cy="44944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à angle droit 8"/>
          <p:cNvSpPr/>
          <p:nvPr/>
        </p:nvSpPr>
        <p:spPr>
          <a:xfrm rot="5400000">
            <a:off x="3760975" y="4777371"/>
            <a:ext cx="788247" cy="1188493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652905" y="5211595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+mn-lt"/>
              </a:rPr>
              <a:t>Instrumented</a:t>
            </a:r>
            <a:r>
              <a:rPr lang="fr-FR" dirty="0" smtClean="0">
                <a:latin typeface="+mn-lt"/>
              </a:rPr>
              <a:t> application</a:t>
            </a:r>
          </a:p>
        </p:txBody>
      </p:sp>
      <p:sp>
        <p:nvSpPr>
          <p:cNvPr id="16" name="Flèche à angle droit 15"/>
          <p:cNvSpPr/>
          <p:nvPr/>
        </p:nvSpPr>
        <p:spPr>
          <a:xfrm>
            <a:off x="6375564" y="4977494"/>
            <a:ext cx="1085850" cy="690456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Processus 16"/>
          <p:cNvSpPr/>
          <p:nvPr/>
        </p:nvSpPr>
        <p:spPr>
          <a:xfrm>
            <a:off x="5931248" y="3052687"/>
            <a:ext cx="2390775" cy="1047759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u="sng" dirty="0" smtClean="0"/>
              <a:t>Ruby : </a:t>
            </a:r>
            <a:r>
              <a:rPr lang="fr-FR" dirty="0"/>
              <a:t>Memory system and </a:t>
            </a:r>
            <a:r>
              <a:rPr lang="fr-FR" dirty="0" err="1"/>
              <a:t>coherency</a:t>
            </a:r>
            <a:r>
              <a:rPr lang="fr-FR" dirty="0"/>
              <a:t> </a:t>
            </a:r>
            <a:r>
              <a:rPr lang="fr-FR" dirty="0" err="1"/>
              <a:t>protocol</a:t>
            </a:r>
            <a:r>
              <a:rPr lang="fr-FR" dirty="0"/>
              <a:t> simulation </a:t>
            </a:r>
          </a:p>
        </p:txBody>
      </p:sp>
      <p:sp>
        <p:nvSpPr>
          <p:cNvPr id="19" name="Organigramme : Processus 18"/>
          <p:cNvSpPr/>
          <p:nvPr/>
        </p:nvSpPr>
        <p:spPr>
          <a:xfrm>
            <a:off x="5823753" y="4457512"/>
            <a:ext cx="681309" cy="349397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CPU</a:t>
            </a:r>
            <a:endParaRPr lang="fr-FR" dirty="0"/>
          </a:p>
        </p:txBody>
      </p:sp>
      <p:sp>
        <p:nvSpPr>
          <p:cNvPr id="20" name="Organigramme : Processus 19"/>
          <p:cNvSpPr/>
          <p:nvPr/>
        </p:nvSpPr>
        <p:spPr>
          <a:xfrm>
            <a:off x="6722552" y="4457512"/>
            <a:ext cx="681309" cy="349397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CPU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7414429" y="445751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+mn-lt"/>
              </a:rPr>
              <a:t>…</a:t>
            </a:r>
          </a:p>
        </p:txBody>
      </p:sp>
      <p:sp>
        <p:nvSpPr>
          <p:cNvPr id="22" name="Flèche vers le haut 21"/>
          <p:cNvSpPr/>
          <p:nvPr/>
        </p:nvSpPr>
        <p:spPr>
          <a:xfrm>
            <a:off x="6946635" y="4141999"/>
            <a:ext cx="229802" cy="273960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vers le haut 22"/>
          <p:cNvSpPr/>
          <p:nvPr/>
        </p:nvSpPr>
        <p:spPr>
          <a:xfrm>
            <a:off x="6112911" y="4141198"/>
            <a:ext cx="229802" cy="273960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953072" y="1198142"/>
            <a:ext cx="2606594" cy="9868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u="sng" dirty="0" smtClean="0">
                <a:solidFill>
                  <a:schemeClr val="tx1"/>
                </a:solidFill>
              </a:rPr>
              <a:t>CACTI :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endParaRPr lang="fr-FR" dirty="0" smtClean="0">
              <a:solidFill>
                <a:schemeClr val="tx1"/>
              </a:solidFill>
            </a:endParaRP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Cache </a:t>
            </a:r>
            <a:r>
              <a:rPr lang="fr-FR" dirty="0">
                <a:solidFill>
                  <a:schemeClr val="tx1"/>
                </a:solidFill>
              </a:rPr>
              <a:t>power </a:t>
            </a:r>
            <a:r>
              <a:rPr lang="fr-FR" dirty="0" smtClean="0">
                <a:solidFill>
                  <a:schemeClr val="tx1"/>
                </a:solidFill>
              </a:rPr>
              <a:t>estimation + </a:t>
            </a:r>
            <a:r>
              <a:rPr lang="fr-FR" dirty="0" err="1" smtClean="0">
                <a:solidFill>
                  <a:schemeClr val="tx1"/>
                </a:solidFill>
              </a:rPr>
              <a:t>Energy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model </a:t>
            </a:r>
          </a:p>
        </p:txBody>
      </p:sp>
      <p:sp>
        <p:nvSpPr>
          <p:cNvPr id="26" name="Flèche droite 25"/>
          <p:cNvSpPr/>
          <p:nvPr/>
        </p:nvSpPr>
        <p:spPr>
          <a:xfrm rot="16200000">
            <a:off x="7089299" y="2241943"/>
            <a:ext cx="357066" cy="37447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5581172" y="2656470"/>
            <a:ext cx="2992598" cy="22161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b="1" u="sng" dirty="0" smtClean="0">
                <a:solidFill>
                  <a:schemeClr val="tx1"/>
                </a:solidFill>
              </a:rPr>
              <a:t>Gem5 :</a:t>
            </a:r>
            <a:r>
              <a:rPr lang="fr-FR" b="1" i="1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Functionnal</a:t>
            </a:r>
            <a:r>
              <a:rPr lang="fr-FR" dirty="0" smtClean="0">
                <a:solidFill>
                  <a:schemeClr val="tx1"/>
                </a:solidFill>
              </a:rPr>
              <a:t> simulator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46347" y="2338955"/>
            <a:ext cx="3171825" cy="25336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dirty="0" smtClean="0">
                <a:solidFill>
                  <a:schemeClr val="tx1"/>
                </a:solidFill>
              </a:rPr>
              <a:t>Compiler : </a:t>
            </a:r>
            <a:r>
              <a:rPr lang="fr-FR" dirty="0">
                <a:solidFill>
                  <a:schemeClr val="tx1"/>
                </a:solidFill>
              </a:rPr>
              <a:t>GCC 4.9.1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474971" y="3118383"/>
            <a:ext cx="2619375" cy="642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Static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Analysis</a:t>
            </a:r>
            <a:r>
              <a:rPr lang="fr-FR" dirty="0" smtClean="0">
                <a:solidFill>
                  <a:schemeClr val="tx1"/>
                </a:solidFill>
              </a:rPr>
              <a:t> : RO data </a:t>
            </a:r>
            <a:r>
              <a:rPr lang="fr-FR" dirty="0" err="1" smtClean="0">
                <a:solidFill>
                  <a:schemeClr val="tx1"/>
                </a:solidFill>
              </a:rPr>
              <a:t>detection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2" name="Connecteur droit 31"/>
          <p:cNvCxnSpPr/>
          <p:nvPr/>
        </p:nvCxnSpPr>
        <p:spPr>
          <a:xfrm>
            <a:off x="2046346" y="2770168"/>
            <a:ext cx="3171825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2051109" y="2772929"/>
            <a:ext cx="173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Middle-end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2051109" y="3957449"/>
            <a:ext cx="173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Back-end</a:t>
            </a:r>
          </a:p>
        </p:txBody>
      </p:sp>
      <p:cxnSp>
        <p:nvCxnSpPr>
          <p:cNvPr id="35" name="Connecteur droit 34"/>
          <p:cNvCxnSpPr/>
          <p:nvPr/>
        </p:nvCxnSpPr>
        <p:spPr>
          <a:xfrm>
            <a:off x="2046347" y="3927455"/>
            <a:ext cx="3171825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474971" y="4301785"/>
            <a:ext cx="2619375" cy="4428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Collaborative </a:t>
            </a:r>
            <a:r>
              <a:rPr lang="fr-FR" dirty="0" err="1">
                <a:solidFill>
                  <a:schemeClr val="tx1"/>
                </a:solidFill>
              </a:rPr>
              <a:t>caching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à coins arrondis 67"/>
          <p:cNvSpPr/>
          <p:nvPr/>
        </p:nvSpPr>
        <p:spPr>
          <a:xfrm>
            <a:off x="6478546" y="514392"/>
            <a:ext cx="922788" cy="491651"/>
          </a:xfrm>
          <a:prstGeom prst="roundRect">
            <a:avLst/>
          </a:prstGeom>
          <a:solidFill>
            <a:srgbClr val="FFFFFF">
              <a:lumMod val="2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033408" y="1006043"/>
            <a:ext cx="899437" cy="50619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L1D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932845" y="1006043"/>
            <a:ext cx="899437" cy="506606"/>
          </a:xfrm>
          <a:prstGeom prst="rect">
            <a:avLst/>
          </a:prstGeom>
          <a:solidFill>
            <a:srgbClr val="87000A">
              <a:lumMod val="60000"/>
              <a:lumOff val="4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 Cache</a:t>
            </a:r>
          </a:p>
        </p:txBody>
      </p:sp>
      <p:sp>
        <p:nvSpPr>
          <p:cNvPr id="71" name="Rectangle à coins arrondis 70"/>
          <p:cNvSpPr/>
          <p:nvPr/>
        </p:nvSpPr>
        <p:spPr>
          <a:xfrm>
            <a:off x="8460788" y="502213"/>
            <a:ext cx="922788" cy="491651"/>
          </a:xfrm>
          <a:prstGeom prst="roundRect">
            <a:avLst/>
          </a:prstGeom>
          <a:solidFill>
            <a:srgbClr val="FFFFFF">
              <a:lumMod val="2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P2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019572" y="1006043"/>
            <a:ext cx="899437" cy="50619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L1D</a:t>
            </a:r>
          </a:p>
        </p:txBody>
      </p:sp>
      <p:cxnSp>
        <p:nvCxnSpPr>
          <p:cNvPr id="73" name="Connecteur droit 72"/>
          <p:cNvCxnSpPr>
            <a:stCxn id="69" idx="2"/>
          </p:cNvCxnSpPr>
          <p:nvPr/>
        </p:nvCxnSpPr>
        <p:spPr>
          <a:xfrm>
            <a:off x="6483127" y="1512238"/>
            <a:ext cx="0" cy="28209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4" name="Connecteur droit 73"/>
          <p:cNvCxnSpPr/>
          <p:nvPr/>
        </p:nvCxnSpPr>
        <p:spPr>
          <a:xfrm>
            <a:off x="7429909" y="1523593"/>
            <a:ext cx="0" cy="28209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5" name="Connecteur droit 74"/>
          <p:cNvCxnSpPr/>
          <p:nvPr/>
        </p:nvCxnSpPr>
        <p:spPr>
          <a:xfrm>
            <a:off x="8469290" y="1517286"/>
            <a:ext cx="0" cy="28209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6" name="Connecteur droit 75"/>
          <p:cNvCxnSpPr/>
          <p:nvPr/>
        </p:nvCxnSpPr>
        <p:spPr>
          <a:xfrm>
            <a:off x="9402626" y="1511828"/>
            <a:ext cx="0" cy="28209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7" name="Connecteur droit 76"/>
          <p:cNvCxnSpPr/>
          <p:nvPr/>
        </p:nvCxnSpPr>
        <p:spPr>
          <a:xfrm>
            <a:off x="7983634" y="2052092"/>
            <a:ext cx="0" cy="21221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8" name="Rectangle 77"/>
          <p:cNvSpPr/>
          <p:nvPr/>
        </p:nvSpPr>
        <p:spPr>
          <a:xfrm>
            <a:off x="6226190" y="1752698"/>
            <a:ext cx="3509811" cy="299394"/>
          </a:xfrm>
          <a:prstGeom prst="rect">
            <a:avLst/>
          </a:prstGeom>
          <a:solidFill>
            <a:sysClr val="windowText" lastClr="000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kern="0" dirty="0" err="1" smtClean="0">
                <a:solidFill>
                  <a:prstClr val="white"/>
                </a:solidFill>
              </a:rPr>
              <a:t>Interconnection</a:t>
            </a:r>
            <a:r>
              <a:rPr lang="fr-FR" kern="0" dirty="0" smtClean="0">
                <a:solidFill>
                  <a:prstClr val="white"/>
                </a:solidFill>
              </a:rPr>
              <a:t> network</a:t>
            </a: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Rectangle à coins arrondis 78"/>
          <p:cNvSpPr/>
          <p:nvPr/>
        </p:nvSpPr>
        <p:spPr>
          <a:xfrm>
            <a:off x="6071377" y="2293745"/>
            <a:ext cx="3920907" cy="729496"/>
          </a:xfrm>
          <a:prstGeom prst="roundRect">
            <a:avLst/>
          </a:prstGeom>
          <a:solidFill>
            <a:sysClr val="window" lastClr="FFFFFF">
              <a:lumMod val="50000"/>
            </a:sysClr>
          </a:solidFill>
          <a:ln w="25400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133643" y="2473827"/>
            <a:ext cx="19940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2000" b="1" dirty="0">
                <a:solidFill>
                  <a:prstClr val="white"/>
                </a:solidFill>
                <a:cs typeface="Arial" panose="02080604020202020204" charset="0"/>
              </a:rPr>
              <a:t>Cache L2 </a:t>
            </a:r>
            <a:r>
              <a:rPr lang="fr-FR" sz="2000" b="1" dirty="0" err="1" smtClean="0">
                <a:solidFill>
                  <a:prstClr val="white"/>
                </a:solidFill>
                <a:cs typeface="Arial" panose="02080604020202020204" charset="0"/>
              </a:rPr>
              <a:t>Shared</a:t>
            </a:r>
            <a:endParaRPr lang="fr-FR" sz="2000" b="1" dirty="0">
              <a:solidFill>
                <a:prstClr val="white"/>
              </a:solidFill>
              <a:cs typeface="Arial" panose="02080604020202020204" charset="0"/>
            </a:endParaRPr>
          </a:p>
        </p:txBody>
      </p:sp>
      <p:cxnSp>
        <p:nvCxnSpPr>
          <p:cNvPr id="81" name="Connecteur droit 80"/>
          <p:cNvCxnSpPr/>
          <p:nvPr/>
        </p:nvCxnSpPr>
        <p:spPr>
          <a:xfrm>
            <a:off x="8127650" y="2293745"/>
            <a:ext cx="0" cy="72949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7983634" y="2315355"/>
            <a:ext cx="22952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2000" b="1" dirty="0" smtClean="0">
                <a:solidFill>
                  <a:prstClr val="white"/>
                </a:solidFill>
                <a:cs typeface="Arial" panose="02080604020202020204" charset="0"/>
              </a:rPr>
              <a:t>MESI </a:t>
            </a:r>
            <a:r>
              <a:rPr lang="fr-FR" sz="2000" b="1" dirty="0" err="1" smtClean="0">
                <a:solidFill>
                  <a:prstClr val="white"/>
                </a:solidFill>
                <a:cs typeface="Arial" panose="02080604020202020204" charset="0"/>
              </a:rPr>
              <a:t>coherency</a:t>
            </a:r>
            <a:r>
              <a:rPr lang="fr-FR" sz="2000" b="1" dirty="0" smtClean="0">
                <a:solidFill>
                  <a:prstClr val="white"/>
                </a:solidFill>
                <a:cs typeface="Arial" panose="02080604020202020204" charset="0"/>
              </a:rPr>
              <a:t> </a:t>
            </a:r>
            <a:r>
              <a:rPr lang="fr-FR" sz="2000" b="1" dirty="0" err="1" smtClean="0">
                <a:solidFill>
                  <a:prstClr val="white"/>
                </a:solidFill>
                <a:cs typeface="Arial" panose="02080604020202020204" charset="0"/>
              </a:rPr>
              <a:t>protocol</a:t>
            </a:r>
            <a:endParaRPr lang="fr-FR" sz="2000" b="1" dirty="0">
              <a:solidFill>
                <a:prstClr val="white"/>
              </a:solidFill>
              <a:cs typeface="Arial" panose="0208060402020202020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919009" y="1006043"/>
            <a:ext cx="899437" cy="506605"/>
          </a:xfrm>
          <a:prstGeom prst="rect">
            <a:avLst/>
          </a:prstGeom>
          <a:solidFill>
            <a:srgbClr val="87000A">
              <a:lumMod val="60000"/>
              <a:lumOff val="4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 Cache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229478" y="4035954"/>
            <a:ext cx="899437" cy="50619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L1D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198063" y="4035954"/>
            <a:ext cx="899437" cy="50619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L1D</a:t>
            </a:r>
          </a:p>
        </p:txBody>
      </p:sp>
      <p:cxnSp>
        <p:nvCxnSpPr>
          <p:cNvPr id="86" name="Connecteur droit 85"/>
          <p:cNvCxnSpPr>
            <a:stCxn id="84" idx="2"/>
          </p:cNvCxnSpPr>
          <p:nvPr/>
        </p:nvCxnSpPr>
        <p:spPr>
          <a:xfrm>
            <a:off x="2679197" y="4542149"/>
            <a:ext cx="0" cy="28209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7" name="Connecteur droit 86"/>
          <p:cNvCxnSpPr/>
          <p:nvPr/>
        </p:nvCxnSpPr>
        <p:spPr>
          <a:xfrm>
            <a:off x="4647781" y="4547197"/>
            <a:ext cx="0" cy="28209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8" name="Connecteur droit 87"/>
          <p:cNvCxnSpPr/>
          <p:nvPr/>
        </p:nvCxnSpPr>
        <p:spPr>
          <a:xfrm>
            <a:off x="3665154" y="4552685"/>
            <a:ext cx="0" cy="28209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9" name="Connecteur droit 88"/>
          <p:cNvCxnSpPr/>
          <p:nvPr/>
        </p:nvCxnSpPr>
        <p:spPr>
          <a:xfrm>
            <a:off x="3697558" y="5082003"/>
            <a:ext cx="0" cy="21221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90" name="Rectangle 89"/>
          <p:cNvSpPr/>
          <p:nvPr/>
        </p:nvSpPr>
        <p:spPr>
          <a:xfrm>
            <a:off x="1940114" y="4782609"/>
            <a:ext cx="3509811" cy="299394"/>
          </a:xfrm>
          <a:prstGeom prst="rect">
            <a:avLst/>
          </a:prstGeom>
          <a:solidFill>
            <a:sysClr val="windowText" lastClr="000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kern="0" dirty="0" err="1">
                <a:solidFill>
                  <a:prstClr val="white"/>
                </a:solidFill>
              </a:rPr>
              <a:t>Interconnection</a:t>
            </a:r>
            <a:r>
              <a:rPr lang="fr-FR" kern="0" dirty="0">
                <a:solidFill>
                  <a:prstClr val="white"/>
                </a:solidFill>
              </a:rPr>
              <a:t> 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network</a:t>
            </a:r>
          </a:p>
        </p:txBody>
      </p:sp>
      <p:sp>
        <p:nvSpPr>
          <p:cNvPr id="91" name="Rectangle à coins arrondis 90"/>
          <p:cNvSpPr/>
          <p:nvPr/>
        </p:nvSpPr>
        <p:spPr>
          <a:xfrm>
            <a:off x="1785301" y="5323656"/>
            <a:ext cx="3920907" cy="729496"/>
          </a:xfrm>
          <a:prstGeom prst="roundRect">
            <a:avLst/>
          </a:prstGeom>
          <a:solidFill>
            <a:sysClr val="window" lastClr="FFFFFF">
              <a:lumMod val="50000"/>
            </a:sysClr>
          </a:solidFill>
          <a:ln w="25400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847567" y="5503738"/>
            <a:ext cx="19940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2000" b="1" dirty="0">
                <a:solidFill>
                  <a:prstClr val="white"/>
                </a:solidFill>
                <a:cs typeface="Arial" panose="02080604020202020204" charset="0"/>
              </a:rPr>
              <a:t>Cache L2 </a:t>
            </a:r>
            <a:r>
              <a:rPr lang="fr-FR" sz="2000" b="1" dirty="0" err="1" smtClean="0">
                <a:solidFill>
                  <a:prstClr val="white"/>
                </a:solidFill>
                <a:cs typeface="Arial" panose="02080604020202020204" charset="0"/>
              </a:rPr>
              <a:t>Shared</a:t>
            </a:r>
            <a:endParaRPr lang="fr-FR" sz="2000" b="1" dirty="0">
              <a:solidFill>
                <a:prstClr val="white"/>
              </a:solidFill>
              <a:cs typeface="Arial" panose="02080604020202020204" charset="0"/>
            </a:endParaRPr>
          </a:p>
        </p:txBody>
      </p:sp>
      <p:cxnSp>
        <p:nvCxnSpPr>
          <p:cNvPr id="93" name="Connecteur droit 92"/>
          <p:cNvCxnSpPr/>
          <p:nvPr/>
        </p:nvCxnSpPr>
        <p:spPr>
          <a:xfrm>
            <a:off x="3841574" y="5323656"/>
            <a:ext cx="0" cy="72949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94" name="Rectangle 93"/>
          <p:cNvSpPr/>
          <p:nvPr/>
        </p:nvSpPr>
        <p:spPr>
          <a:xfrm>
            <a:off x="3697558" y="5345266"/>
            <a:ext cx="22952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2000" b="1" dirty="0" smtClean="0">
                <a:solidFill>
                  <a:prstClr val="white"/>
                </a:solidFill>
                <a:cs typeface="Arial" panose="02080604020202020204" charset="0"/>
              </a:rPr>
              <a:t>MESI </a:t>
            </a:r>
            <a:r>
              <a:rPr lang="fr-FR" sz="2000" b="1" dirty="0" err="1" smtClean="0">
                <a:solidFill>
                  <a:prstClr val="white"/>
                </a:solidFill>
                <a:cs typeface="Arial" panose="02080604020202020204" charset="0"/>
              </a:rPr>
              <a:t>coherency</a:t>
            </a:r>
            <a:r>
              <a:rPr lang="fr-FR" sz="2000" b="1" dirty="0" smtClean="0">
                <a:solidFill>
                  <a:prstClr val="white"/>
                </a:solidFill>
                <a:cs typeface="Arial" panose="02080604020202020204" charset="0"/>
              </a:rPr>
              <a:t> </a:t>
            </a:r>
            <a:r>
              <a:rPr lang="fr-FR" sz="2000" b="1" dirty="0" err="1" smtClean="0">
                <a:solidFill>
                  <a:prstClr val="white"/>
                </a:solidFill>
                <a:cs typeface="Arial" panose="02080604020202020204" charset="0"/>
              </a:rPr>
              <a:t>protocol</a:t>
            </a:r>
            <a:endParaRPr lang="fr-FR" sz="2000" b="1" dirty="0">
              <a:solidFill>
                <a:prstClr val="white"/>
              </a:solidFill>
              <a:cs typeface="Arial" panose="0208060402020202020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223076" y="4046900"/>
            <a:ext cx="899437" cy="506605"/>
          </a:xfrm>
          <a:prstGeom prst="rect">
            <a:avLst/>
          </a:prstGeom>
          <a:solidFill>
            <a:srgbClr val="87000A">
              <a:lumMod val="60000"/>
              <a:lumOff val="4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 Cache</a:t>
            </a:r>
          </a:p>
        </p:txBody>
      </p:sp>
      <p:cxnSp>
        <p:nvCxnSpPr>
          <p:cNvPr id="96" name="Connecteur droit 95"/>
          <p:cNvCxnSpPr/>
          <p:nvPr/>
        </p:nvCxnSpPr>
        <p:spPr>
          <a:xfrm>
            <a:off x="5867762" y="620513"/>
            <a:ext cx="0" cy="5816055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  <a:headEnd type="none" w="med" len="med"/>
            <a:tailEnd type="none" w="med" len="med"/>
          </a:ln>
          <a:effectLst/>
        </p:spPr>
      </p:cxnSp>
      <p:cxnSp>
        <p:nvCxnSpPr>
          <p:cNvPr id="97" name="Connecteur droit 96"/>
          <p:cNvCxnSpPr/>
          <p:nvPr/>
        </p:nvCxnSpPr>
        <p:spPr>
          <a:xfrm>
            <a:off x="1622293" y="3455212"/>
            <a:ext cx="8478339" cy="0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  <a:headEnd type="none" w="med" len="med"/>
            <a:tailEnd type="none" w="med" len="med"/>
          </a:ln>
          <a:effectLst/>
        </p:spPr>
      </p:cxnSp>
      <p:cxnSp>
        <p:nvCxnSpPr>
          <p:cNvPr id="98" name="Connecteur en angle 97"/>
          <p:cNvCxnSpPr/>
          <p:nvPr/>
        </p:nvCxnSpPr>
        <p:spPr>
          <a:xfrm>
            <a:off x="2931418" y="3790129"/>
            <a:ext cx="557537" cy="256771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99" name="Rectangle à coins arrondis 98"/>
          <p:cNvSpPr/>
          <p:nvPr/>
        </p:nvSpPr>
        <p:spPr>
          <a:xfrm>
            <a:off x="2206984" y="3544303"/>
            <a:ext cx="922788" cy="491651"/>
          </a:xfrm>
          <a:prstGeom prst="roundRect">
            <a:avLst/>
          </a:prstGeom>
          <a:solidFill>
            <a:srgbClr val="FFFFFF">
              <a:lumMod val="2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P1</a:t>
            </a:r>
          </a:p>
        </p:txBody>
      </p:sp>
      <p:cxnSp>
        <p:nvCxnSpPr>
          <p:cNvPr id="100" name="Connecteur en angle 99"/>
          <p:cNvCxnSpPr/>
          <p:nvPr/>
        </p:nvCxnSpPr>
        <p:spPr>
          <a:xfrm rot="10800000" flipV="1">
            <a:off x="3848995" y="3777950"/>
            <a:ext cx="501917" cy="268950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01" name="Rectangle à coins arrondis 100"/>
          <p:cNvSpPr/>
          <p:nvPr/>
        </p:nvSpPr>
        <p:spPr>
          <a:xfrm>
            <a:off x="4189226" y="3546638"/>
            <a:ext cx="922788" cy="491651"/>
          </a:xfrm>
          <a:prstGeom prst="roundRect">
            <a:avLst/>
          </a:prstGeom>
          <a:solidFill>
            <a:srgbClr val="FFFFFF">
              <a:lumMod val="2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P2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808627" y="4049534"/>
            <a:ext cx="899437" cy="50619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L1D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8149806" y="4049534"/>
            <a:ext cx="899437" cy="50619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L1D</a:t>
            </a:r>
          </a:p>
        </p:txBody>
      </p:sp>
      <p:cxnSp>
        <p:nvCxnSpPr>
          <p:cNvPr id="104" name="Connecteur droit 103"/>
          <p:cNvCxnSpPr>
            <a:stCxn id="102" idx="2"/>
          </p:cNvCxnSpPr>
          <p:nvPr/>
        </p:nvCxnSpPr>
        <p:spPr>
          <a:xfrm>
            <a:off x="7258346" y="4555729"/>
            <a:ext cx="0" cy="28209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5" name="Connecteur droit 104"/>
          <p:cNvCxnSpPr/>
          <p:nvPr/>
        </p:nvCxnSpPr>
        <p:spPr>
          <a:xfrm>
            <a:off x="8599524" y="4560777"/>
            <a:ext cx="0" cy="28209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6" name="Connecteur droit 105"/>
          <p:cNvCxnSpPr/>
          <p:nvPr/>
        </p:nvCxnSpPr>
        <p:spPr>
          <a:xfrm>
            <a:off x="7406698" y="5095583"/>
            <a:ext cx="0" cy="21221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07" name="Rectangle 106"/>
          <p:cNvSpPr/>
          <p:nvPr/>
        </p:nvSpPr>
        <p:spPr>
          <a:xfrm>
            <a:off x="6136626" y="4796189"/>
            <a:ext cx="3509811" cy="299394"/>
          </a:xfrm>
          <a:prstGeom prst="rect">
            <a:avLst/>
          </a:prstGeom>
          <a:solidFill>
            <a:sysClr val="windowText" lastClr="000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kern="0" dirty="0" err="1">
                <a:solidFill>
                  <a:prstClr val="white"/>
                </a:solidFill>
              </a:rPr>
              <a:t>Interconnection</a:t>
            </a:r>
            <a:r>
              <a:rPr lang="fr-FR" kern="0" dirty="0">
                <a:solidFill>
                  <a:prstClr val="white"/>
                </a:solidFill>
              </a:rPr>
              <a:t> 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network</a:t>
            </a:r>
          </a:p>
        </p:txBody>
      </p:sp>
      <p:sp>
        <p:nvSpPr>
          <p:cNvPr id="108" name="Rectangle à coins arrondis 107"/>
          <p:cNvSpPr/>
          <p:nvPr/>
        </p:nvSpPr>
        <p:spPr>
          <a:xfrm>
            <a:off x="6133643" y="5337236"/>
            <a:ext cx="2063693" cy="729496"/>
          </a:xfrm>
          <a:prstGeom prst="roundRect">
            <a:avLst/>
          </a:prstGeom>
          <a:solidFill>
            <a:sysClr val="window" lastClr="FFFFFF">
              <a:lumMod val="50000"/>
            </a:sysClr>
          </a:solidFill>
          <a:ln w="25400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195909" y="5517318"/>
            <a:ext cx="19940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2000" b="1" dirty="0">
                <a:solidFill>
                  <a:prstClr val="white"/>
                </a:solidFill>
                <a:cs typeface="Arial" panose="02080604020202020204" charset="0"/>
              </a:rPr>
              <a:t>Cache L2 </a:t>
            </a:r>
            <a:r>
              <a:rPr lang="fr-FR" sz="2000" b="1" dirty="0" err="1" smtClean="0">
                <a:solidFill>
                  <a:prstClr val="white"/>
                </a:solidFill>
                <a:cs typeface="Arial" panose="02080604020202020204" charset="0"/>
              </a:rPr>
              <a:t>Shared</a:t>
            </a:r>
            <a:endParaRPr lang="fr-FR" sz="2000" b="1" dirty="0">
              <a:solidFill>
                <a:prstClr val="white"/>
              </a:solidFill>
              <a:cs typeface="Arial" panose="0208060402020202020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8364807" y="5355139"/>
            <a:ext cx="1261597" cy="711593"/>
          </a:xfrm>
          <a:prstGeom prst="rect">
            <a:avLst/>
          </a:prstGeom>
          <a:solidFill>
            <a:srgbClr val="87000A">
              <a:lumMod val="60000"/>
              <a:lumOff val="4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 Cache</a:t>
            </a:r>
          </a:p>
        </p:txBody>
      </p:sp>
      <p:sp>
        <p:nvSpPr>
          <p:cNvPr id="111" name="Rectangle à coins arrondis 110"/>
          <p:cNvSpPr/>
          <p:nvPr/>
        </p:nvSpPr>
        <p:spPr>
          <a:xfrm>
            <a:off x="6786133" y="3557883"/>
            <a:ext cx="922788" cy="491651"/>
          </a:xfrm>
          <a:prstGeom prst="roundRect">
            <a:avLst/>
          </a:prstGeom>
          <a:solidFill>
            <a:srgbClr val="FFFFFF">
              <a:lumMod val="2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P1</a:t>
            </a:r>
          </a:p>
        </p:txBody>
      </p:sp>
      <p:sp>
        <p:nvSpPr>
          <p:cNvPr id="112" name="Rectangle à coins arrondis 111"/>
          <p:cNvSpPr/>
          <p:nvPr/>
        </p:nvSpPr>
        <p:spPr>
          <a:xfrm>
            <a:off x="8140969" y="3560218"/>
            <a:ext cx="922788" cy="491651"/>
          </a:xfrm>
          <a:prstGeom prst="roundRect">
            <a:avLst/>
          </a:prstGeom>
          <a:solidFill>
            <a:srgbClr val="FFFFFF">
              <a:lumMod val="2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P2</a:t>
            </a:r>
          </a:p>
        </p:txBody>
      </p:sp>
      <p:cxnSp>
        <p:nvCxnSpPr>
          <p:cNvPr id="113" name="Connecteur droit 112"/>
          <p:cNvCxnSpPr/>
          <p:nvPr/>
        </p:nvCxnSpPr>
        <p:spPr>
          <a:xfrm>
            <a:off x="8674672" y="5111758"/>
            <a:ext cx="0" cy="21221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14" name="ZoneTexte 113"/>
          <p:cNvSpPr txBox="1"/>
          <p:nvPr/>
        </p:nvSpPr>
        <p:spPr>
          <a:xfrm>
            <a:off x="6484197" y="3085880"/>
            <a:ext cx="328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prstClr val="black"/>
                </a:solidFill>
                <a:cs typeface="Arial" panose="02080604020202020204" charset="0"/>
              </a:rPr>
              <a:t>Scenario A : </a:t>
            </a:r>
            <a:r>
              <a:rPr lang="fr-FR" dirty="0" err="1" smtClean="0">
                <a:solidFill>
                  <a:prstClr val="black"/>
                </a:solidFill>
                <a:cs typeface="Arial" panose="02080604020202020204" charset="0"/>
              </a:rPr>
              <a:t>Private</a:t>
            </a:r>
            <a:r>
              <a:rPr lang="fr-FR" dirty="0" smtClean="0">
                <a:solidFill>
                  <a:prstClr val="black"/>
                </a:solidFill>
                <a:cs typeface="Arial" panose="02080604020202020204" charset="0"/>
              </a:rPr>
              <a:t> L1 </a:t>
            </a:r>
            <a:r>
              <a:rPr lang="fr-FR" dirty="0">
                <a:solidFill>
                  <a:prstClr val="black"/>
                </a:solidFill>
                <a:cs typeface="Arial" panose="02080604020202020204" charset="0"/>
              </a:rPr>
              <a:t>RO Cache</a:t>
            </a:r>
          </a:p>
        </p:txBody>
      </p:sp>
      <p:sp>
        <p:nvSpPr>
          <p:cNvPr id="115" name="ZoneTexte 114"/>
          <p:cNvSpPr txBox="1"/>
          <p:nvPr/>
        </p:nvSpPr>
        <p:spPr>
          <a:xfrm>
            <a:off x="2070914" y="6114559"/>
            <a:ext cx="351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prstClr val="black"/>
                </a:solidFill>
                <a:cs typeface="Arial" panose="02080604020202020204" charset="0"/>
              </a:rPr>
              <a:t> Scenario B : </a:t>
            </a:r>
            <a:r>
              <a:rPr lang="fr-FR" dirty="0" err="1" smtClean="0">
                <a:solidFill>
                  <a:prstClr val="black"/>
                </a:solidFill>
                <a:cs typeface="Arial" panose="02080604020202020204" charset="0"/>
              </a:rPr>
              <a:t>Shared</a:t>
            </a:r>
            <a:r>
              <a:rPr lang="fr-FR" dirty="0" smtClean="0">
                <a:solidFill>
                  <a:prstClr val="black"/>
                </a:solidFill>
                <a:cs typeface="Arial" panose="02080604020202020204" charset="0"/>
              </a:rPr>
              <a:t> L1 RO Cache</a:t>
            </a:r>
            <a:endParaRPr lang="fr-FR" dirty="0">
              <a:solidFill>
                <a:prstClr val="black"/>
              </a:solidFill>
              <a:cs typeface="Arial" panose="02080604020202020204" charset="0"/>
            </a:endParaRPr>
          </a:p>
        </p:txBody>
      </p:sp>
      <p:sp>
        <p:nvSpPr>
          <p:cNvPr id="116" name="ZoneTexte 115"/>
          <p:cNvSpPr txBox="1"/>
          <p:nvPr/>
        </p:nvSpPr>
        <p:spPr>
          <a:xfrm>
            <a:off x="6450234" y="6066732"/>
            <a:ext cx="318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dirty="0">
                <a:solidFill>
                  <a:prstClr val="black"/>
                </a:solidFill>
                <a:cs typeface="Arial" panose="02080604020202020204" charset="0"/>
              </a:rPr>
              <a:t>Scenario </a:t>
            </a:r>
            <a:r>
              <a:rPr lang="fr-FR" dirty="0" smtClean="0">
                <a:solidFill>
                  <a:prstClr val="black"/>
                </a:solidFill>
                <a:cs typeface="Arial" panose="02080604020202020204" charset="0"/>
              </a:rPr>
              <a:t>C </a:t>
            </a:r>
            <a:r>
              <a:rPr lang="fr-FR" dirty="0">
                <a:solidFill>
                  <a:prstClr val="black"/>
                </a:solidFill>
                <a:cs typeface="Arial" panose="02080604020202020204" charset="0"/>
              </a:rPr>
              <a:t>: </a:t>
            </a:r>
            <a:r>
              <a:rPr lang="fr-FR" dirty="0" err="1" smtClean="0">
                <a:solidFill>
                  <a:prstClr val="black"/>
                </a:solidFill>
                <a:cs typeface="Arial" panose="02080604020202020204" charset="0"/>
              </a:rPr>
              <a:t>Shared</a:t>
            </a:r>
            <a:r>
              <a:rPr lang="fr-FR" dirty="0" smtClean="0">
                <a:solidFill>
                  <a:prstClr val="black"/>
                </a:solidFill>
                <a:cs typeface="Arial" panose="02080604020202020204" charset="0"/>
              </a:rPr>
              <a:t> L2 RO </a:t>
            </a:r>
            <a:r>
              <a:rPr lang="fr-FR" dirty="0">
                <a:solidFill>
                  <a:prstClr val="black"/>
                </a:solidFill>
                <a:cs typeface="Arial" panose="02080604020202020204" charset="0"/>
              </a:rPr>
              <a:t>Cache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2605193" y="977093"/>
            <a:ext cx="899437" cy="50619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L1D</a:t>
            </a:r>
          </a:p>
        </p:txBody>
      </p:sp>
      <p:cxnSp>
        <p:nvCxnSpPr>
          <p:cNvPr id="119" name="Connecteur droit 118"/>
          <p:cNvCxnSpPr>
            <a:stCxn id="117" idx="2"/>
          </p:cNvCxnSpPr>
          <p:nvPr/>
        </p:nvCxnSpPr>
        <p:spPr>
          <a:xfrm>
            <a:off x="3054912" y="1483288"/>
            <a:ext cx="0" cy="28209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0" name="Connecteur droit 119"/>
          <p:cNvCxnSpPr/>
          <p:nvPr/>
        </p:nvCxnSpPr>
        <p:spPr>
          <a:xfrm>
            <a:off x="4535372" y="1475861"/>
            <a:ext cx="0" cy="28209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2" name="Connecteur droit 121"/>
          <p:cNvCxnSpPr/>
          <p:nvPr/>
        </p:nvCxnSpPr>
        <p:spPr>
          <a:xfrm>
            <a:off x="3676589" y="2010667"/>
            <a:ext cx="0" cy="21221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23" name="Rectangle 122"/>
          <p:cNvSpPr/>
          <p:nvPr/>
        </p:nvSpPr>
        <p:spPr>
          <a:xfrm>
            <a:off x="1977390" y="1727835"/>
            <a:ext cx="3100070" cy="283210"/>
          </a:xfrm>
          <a:prstGeom prst="rect">
            <a:avLst/>
          </a:prstGeom>
          <a:solidFill>
            <a:sysClr val="windowText" lastClr="000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kern="0" dirty="0" err="1" smtClean="0">
                <a:solidFill>
                  <a:prstClr val="white"/>
                </a:solidFill>
              </a:rPr>
              <a:t>Interconnection</a:t>
            </a:r>
            <a:r>
              <a:rPr lang="fr-FR" kern="0" dirty="0" smtClean="0">
                <a:solidFill>
                  <a:prstClr val="white"/>
                </a:solidFill>
              </a:rPr>
              <a:t> </a:t>
            </a:r>
            <a:r>
              <a:rPr lang="fr-FR" kern="0" dirty="0">
                <a:solidFill>
                  <a:prstClr val="white"/>
                </a:solidFill>
              </a:rPr>
              <a:t>network</a:t>
            </a: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Rectangle à coins arrondis 123"/>
          <p:cNvSpPr/>
          <p:nvPr/>
        </p:nvSpPr>
        <p:spPr>
          <a:xfrm>
            <a:off x="1764332" y="2252320"/>
            <a:ext cx="3920907" cy="729496"/>
          </a:xfrm>
          <a:prstGeom prst="roundRect">
            <a:avLst/>
          </a:prstGeom>
          <a:solidFill>
            <a:sysClr val="window" lastClr="FFFFFF">
              <a:lumMod val="50000"/>
            </a:sysClr>
          </a:solidFill>
          <a:ln w="25400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826598" y="2432402"/>
            <a:ext cx="19940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2000" b="1" dirty="0">
                <a:solidFill>
                  <a:prstClr val="white"/>
                </a:solidFill>
                <a:cs typeface="Arial" panose="02080604020202020204" charset="0"/>
              </a:rPr>
              <a:t>Cache L2 </a:t>
            </a:r>
            <a:r>
              <a:rPr lang="fr-FR" sz="2000" b="1" dirty="0" err="1" smtClean="0">
                <a:solidFill>
                  <a:prstClr val="white"/>
                </a:solidFill>
                <a:cs typeface="Arial" panose="02080604020202020204" charset="0"/>
              </a:rPr>
              <a:t>Shared</a:t>
            </a:r>
            <a:endParaRPr lang="fr-FR" sz="2000" b="1" dirty="0">
              <a:solidFill>
                <a:prstClr val="white"/>
              </a:solidFill>
              <a:cs typeface="Arial" panose="02080604020202020204" charset="0"/>
            </a:endParaRPr>
          </a:p>
        </p:txBody>
      </p:sp>
      <p:cxnSp>
        <p:nvCxnSpPr>
          <p:cNvPr id="126" name="Connecteur droit 125"/>
          <p:cNvCxnSpPr/>
          <p:nvPr/>
        </p:nvCxnSpPr>
        <p:spPr>
          <a:xfrm>
            <a:off x="3820605" y="2252320"/>
            <a:ext cx="0" cy="72949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7" name="Rectangle 126"/>
          <p:cNvSpPr/>
          <p:nvPr/>
        </p:nvSpPr>
        <p:spPr>
          <a:xfrm>
            <a:off x="3676589" y="2273930"/>
            <a:ext cx="22952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2000" b="1" dirty="0" smtClean="0">
                <a:solidFill>
                  <a:prstClr val="white"/>
                </a:solidFill>
                <a:cs typeface="Arial" panose="02080604020202020204" charset="0"/>
              </a:rPr>
              <a:t>MESI </a:t>
            </a:r>
            <a:r>
              <a:rPr lang="fr-FR" sz="2000" b="1" dirty="0" err="1" smtClean="0">
                <a:solidFill>
                  <a:prstClr val="white"/>
                </a:solidFill>
                <a:cs typeface="Arial" panose="02080604020202020204" charset="0"/>
              </a:rPr>
              <a:t>coherency</a:t>
            </a:r>
            <a:r>
              <a:rPr lang="fr-FR" sz="2000" b="1" dirty="0" smtClean="0">
                <a:solidFill>
                  <a:prstClr val="white"/>
                </a:solidFill>
                <a:cs typeface="Arial" panose="02080604020202020204" charset="0"/>
              </a:rPr>
              <a:t> </a:t>
            </a:r>
            <a:r>
              <a:rPr lang="fr-FR" sz="2000" b="1" dirty="0" err="1" smtClean="0">
                <a:solidFill>
                  <a:prstClr val="white"/>
                </a:solidFill>
                <a:cs typeface="Arial" panose="02080604020202020204" charset="0"/>
              </a:rPr>
              <a:t>protocol</a:t>
            </a:r>
            <a:endParaRPr lang="fr-FR" sz="2000" b="1" dirty="0">
              <a:solidFill>
                <a:prstClr val="white"/>
              </a:solidFill>
              <a:cs typeface="Arial" panose="02080604020202020204" charset="0"/>
            </a:endParaRPr>
          </a:p>
        </p:txBody>
      </p:sp>
      <p:sp>
        <p:nvSpPr>
          <p:cNvPr id="130" name="Rectangle à coins arrondis 129"/>
          <p:cNvSpPr/>
          <p:nvPr/>
        </p:nvSpPr>
        <p:spPr>
          <a:xfrm>
            <a:off x="2582699" y="485442"/>
            <a:ext cx="922788" cy="491651"/>
          </a:xfrm>
          <a:prstGeom prst="roundRect">
            <a:avLst/>
          </a:prstGeom>
          <a:solidFill>
            <a:srgbClr val="FFFFFF">
              <a:lumMod val="2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P1</a:t>
            </a:r>
          </a:p>
        </p:txBody>
      </p:sp>
      <p:sp>
        <p:nvSpPr>
          <p:cNvPr id="132" name="Rectangle à coins arrondis 131"/>
          <p:cNvSpPr/>
          <p:nvPr/>
        </p:nvSpPr>
        <p:spPr>
          <a:xfrm>
            <a:off x="4037175" y="527471"/>
            <a:ext cx="922788" cy="491651"/>
          </a:xfrm>
          <a:prstGeom prst="roundRect">
            <a:avLst/>
          </a:prstGeom>
          <a:solidFill>
            <a:srgbClr val="FFFFFF">
              <a:lumMod val="2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P2</a:t>
            </a:r>
          </a:p>
        </p:txBody>
      </p:sp>
      <p:sp>
        <p:nvSpPr>
          <p:cNvPr id="133" name="ZoneTexte 132"/>
          <p:cNvSpPr txBox="1"/>
          <p:nvPr/>
        </p:nvSpPr>
        <p:spPr>
          <a:xfrm>
            <a:off x="2049945" y="3043223"/>
            <a:ext cx="351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prstClr val="black"/>
                </a:solidFill>
                <a:cs typeface="Arial" panose="02080604020202020204" charset="0"/>
              </a:rPr>
              <a:t>Baseline</a:t>
            </a:r>
            <a:endParaRPr lang="fr-FR" dirty="0">
              <a:solidFill>
                <a:prstClr val="black"/>
              </a:solidFill>
              <a:cs typeface="Arial" panose="0208060402020202020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046012" y="1016787"/>
            <a:ext cx="899437" cy="50619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L1D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/>
          <p:cNvSpPr/>
          <p:nvPr/>
        </p:nvSpPr>
        <p:spPr>
          <a:xfrm>
            <a:off x="2692807" y="743253"/>
            <a:ext cx="6952146" cy="3244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34" name="Connecteur droit 133"/>
          <p:cNvCxnSpPr/>
          <p:nvPr/>
        </p:nvCxnSpPr>
        <p:spPr>
          <a:xfrm flipV="1">
            <a:off x="6500927" y="743251"/>
            <a:ext cx="17047" cy="5470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2692472" y="1091819"/>
            <a:ext cx="6985993" cy="328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4" name="Rectangle 143"/>
          <p:cNvSpPr/>
          <p:nvPr/>
        </p:nvSpPr>
        <p:spPr>
          <a:xfrm>
            <a:off x="2676812" y="3201262"/>
            <a:ext cx="7012715" cy="317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3409951" y="2599434"/>
            <a:ext cx="2853499" cy="7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2754339" y="2414768"/>
            <a:ext cx="7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LLC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54339" y="1830413"/>
            <a:ext cx="7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L1D</a:t>
            </a:r>
            <a:endParaRPr lang="fr-FR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3409951" y="2028817"/>
            <a:ext cx="2908363" cy="7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3590168" y="1776853"/>
            <a:ext cx="3234" cy="251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364802" y="1399663"/>
            <a:ext cx="70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Read</a:t>
            </a:r>
            <a:endParaRPr lang="fr-FR" dirty="0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3893258" y="2028817"/>
            <a:ext cx="0" cy="570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5300271" y="2036636"/>
            <a:ext cx="6107" cy="572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3958790" y="2116166"/>
            <a:ext cx="62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GetS</a:t>
            </a:r>
            <a:endParaRPr lang="en-GB" dirty="0"/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4522760" y="2036636"/>
            <a:ext cx="0" cy="570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3418115" y="2118369"/>
            <a:ext cx="62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INV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4759596" y="2000062"/>
            <a:ext cx="535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Ack</a:t>
            </a:r>
            <a:r>
              <a:rPr lang="fr-FR" dirty="0" smtClean="0"/>
              <a:t> INV</a:t>
            </a:r>
            <a:endParaRPr lang="fr-FR" dirty="0"/>
          </a:p>
        </p:txBody>
      </p:sp>
      <p:cxnSp>
        <p:nvCxnSpPr>
          <p:cNvPr id="36" name="Connecteur droit avec flèche 35"/>
          <p:cNvCxnSpPr/>
          <p:nvPr/>
        </p:nvCxnSpPr>
        <p:spPr>
          <a:xfrm flipV="1">
            <a:off x="6041003" y="2035063"/>
            <a:ext cx="6107" cy="572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5472067" y="2125971"/>
            <a:ext cx="66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Data</a:t>
            </a:r>
            <a:endParaRPr lang="fr-FR" dirty="0"/>
          </a:p>
        </p:txBody>
      </p:sp>
      <p:cxnSp>
        <p:nvCxnSpPr>
          <p:cNvPr id="40" name="Connecteur droit avec flèche 39"/>
          <p:cNvCxnSpPr/>
          <p:nvPr/>
        </p:nvCxnSpPr>
        <p:spPr>
          <a:xfrm>
            <a:off x="7658922" y="2591615"/>
            <a:ext cx="1445264" cy="15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960638" y="2406949"/>
            <a:ext cx="7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LLC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6588782" y="1822594"/>
            <a:ext cx="110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RO Cache</a:t>
            </a:r>
            <a:endParaRPr lang="fr-FR" dirty="0"/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7658922" y="2020998"/>
            <a:ext cx="1445264" cy="15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>
            <a:off x="7839139" y="1769034"/>
            <a:ext cx="3234" cy="251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7613773" y="1391844"/>
            <a:ext cx="70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Read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7414590" y="2101289"/>
            <a:ext cx="62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GetS</a:t>
            </a:r>
            <a:endParaRPr lang="fr-FR" dirty="0"/>
          </a:p>
        </p:txBody>
      </p:sp>
      <p:cxnSp>
        <p:nvCxnSpPr>
          <p:cNvPr id="49" name="Connecteur droit avec flèche 48"/>
          <p:cNvCxnSpPr/>
          <p:nvPr/>
        </p:nvCxnSpPr>
        <p:spPr>
          <a:xfrm>
            <a:off x="7978560" y="2021759"/>
            <a:ext cx="0" cy="570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flipV="1">
            <a:off x="8606787" y="2020186"/>
            <a:ext cx="6107" cy="572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8037851" y="2111094"/>
            <a:ext cx="66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Data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3801810" y="2807001"/>
            <a:ext cx="206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5 </a:t>
            </a:r>
            <a:r>
              <a:rPr lang="fr-FR" dirty="0" err="1" smtClean="0"/>
              <a:t>issued</a:t>
            </a:r>
            <a:r>
              <a:rPr lang="fr-FR" dirty="0" smtClean="0"/>
              <a:t> messages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7287543" y="2786391"/>
            <a:ext cx="206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3 </a:t>
            </a:r>
            <a:r>
              <a:rPr lang="fr-FR" dirty="0" err="1" smtClean="0"/>
              <a:t>issued</a:t>
            </a:r>
            <a:r>
              <a:rPr lang="fr-FR" dirty="0" smtClean="0"/>
              <a:t> messages</a:t>
            </a:r>
            <a:endParaRPr lang="fr-FR" dirty="0"/>
          </a:p>
        </p:txBody>
      </p:sp>
      <p:cxnSp>
        <p:nvCxnSpPr>
          <p:cNvPr id="58" name="Connecteur droit avec flèche 57"/>
          <p:cNvCxnSpPr/>
          <p:nvPr/>
        </p:nvCxnSpPr>
        <p:spPr>
          <a:xfrm>
            <a:off x="3339143" y="4707906"/>
            <a:ext cx="2853499" cy="7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2683531" y="4523240"/>
            <a:ext cx="7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LLC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2683531" y="3938885"/>
            <a:ext cx="7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L1D</a:t>
            </a:r>
            <a:endParaRPr lang="fr-FR" dirty="0"/>
          </a:p>
        </p:txBody>
      </p:sp>
      <p:cxnSp>
        <p:nvCxnSpPr>
          <p:cNvPr id="61" name="Connecteur droit avec flèche 60"/>
          <p:cNvCxnSpPr/>
          <p:nvPr/>
        </p:nvCxnSpPr>
        <p:spPr>
          <a:xfrm>
            <a:off x="3339143" y="4137289"/>
            <a:ext cx="2908363" cy="7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H="1">
            <a:off x="3519360" y="3885325"/>
            <a:ext cx="3234" cy="251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3293994" y="3508135"/>
            <a:ext cx="70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Read</a:t>
            </a:r>
            <a:endParaRPr lang="fr-FR" dirty="0"/>
          </a:p>
        </p:txBody>
      </p:sp>
      <p:cxnSp>
        <p:nvCxnSpPr>
          <p:cNvPr id="64" name="Connecteur droit avec flèche 63"/>
          <p:cNvCxnSpPr/>
          <p:nvPr/>
        </p:nvCxnSpPr>
        <p:spPr>
          <a:xfrm>
            <a:off x="3822450" y="4137289"/>
            <a:ext cx="0" cy="570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flipV="1">
            <a:off x="5180918" y="4715725"/>
            <a:ext cx="0" cy="57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3170705" y="4839421"/>
            <a:ext cx="111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Fwd</a:t>
            </a:r>
            <a:r>
              <a:rPr lang="fr-FR" dirty="0" smtClean="0"/>
              <a:t> Gets</a:t>
            </a:r>
            <a:endParaRPr lang="fr-FR" dirty="0"/>
          </a:p>
        </p:txBody>
      </p:sp>
      <p:cxnSp>
        <p:nvCxnSpPr>
          <p:cNvPr id="67" name="Connecteur droit avec flèche 66"/>
          <p:cNvCxnSpPr/>
          <p:nvPr/>
        </p:nvCxnSpPr>
        <p:spPr>
          <a:xfrm>
            <a:off x="4154689" y="4716761"/>
            <a:ext cx="0" cy="570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3278299" y="4226841"/>
            <a:ext cx="62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GetS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4723880" y="4237928"/>
            <a:ext cx="64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Data</a:t>
            </a:r>
            <a:endParaRPr lang="fr-FR" dirty="0"/>
          </a:p>
        </p:txBody>
      </p:sp>
      <p:cxnSp>
        <p:nvCxnSpPr>
          <p:cNvPr id="70" name="Connecteur droit avec flèche 69"/>
          <p:cNvCxnSpPr/>
          <p:nvPr/>
        </p:nvCxnSpPr>
        <p:spPr>
          <a:xfrm>
            <a:off x="5968890" y="4137289"/>
            <a:ext cx="0" cy="578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/>
          <p:cNvSpPr txBox="1"/>
          <p:nvPr/>
        </p:nvSpPr>
        <p:spPr>
          <a:xfrm>
            <a:off x="5483017" y="4237931"/>
            <a:ext cx="66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Ack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4" name="ZoneTexte 73"/>
          <p:cNvSpPr txBox="1"/>
          <p:nvPr/>
        </p:nvSpPr>
        <p:spPr>
          <a:xfrm>
            <a:off x="6517974" y="3931066"/>
            <a:ext cx="110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RO Cache</a:t>
            </a:r>
            <a:endParaRPr lang="fr-FR" dirty="0"/>
          </a:p>
        </p:txBody>
      </p:sp>
      <p:cxnSp>
        <p:nvCxnSpPr>
          <p:cNvPr id="75" name="Connecteur droit avec flèche 74"/>
          <p:cNvCxnSpPr/>
          <p:nvPr/>
        </p:nvCxnSpPr>
        <p:spPr>
          <a:xfrm>
            <a:off x="7639875" y="4129470"/>
            <a:ext cx="1715972" cy="19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 flipH="1">
            <a:off x="7923604" y="3877506"/>
            <a:ext cx="3234" cy="251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7698238" y="3500316"/>
            <a:ext cx="70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Read</a:t>
            </a:r>
            <a:endParaRPr lang="fr-FR" dirty="0"/>
          </a:p>
        </p:txBody>
      </p:sp>
      <p:sp>
        <p:nvSpPr>
          <p:cNvPr id="78" name="ZoneTexte 77"/>
          <p:cNvSpPr txBox="1"/>
          <p:nvPr/>
        </p:nvSpPr>
        <p:spPr>
          <a:xfrm>
            <a:off x="7499055" y="4209761"/>
            <a:ext cx="62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GetS</a:t>
            </a:r>
            <a:endParaRPr lang="fr-FR" dirty="0"/>
          </a:p>
        </p:txBody>
      </p:sp>
      <p:cxnSp>
        <p:nvCxnSpPr>
          <p:cNvPr id="79" name="Connecteur droit avec flèche 78"/>
          <p:cNvCxnSpPr/>
          <p:nvPr/>
        </p:nvCxnSpPr>
        <p:spPr>
          <a:xfrm>
            <a:off x="8063025" y="4130231"/>
            <a:ext cx="0" cy="570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 flipV="1">
            <a:off x="8920776" y="4128658"/>
            <a:ext cx="9493" cy="1136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8406984" y="4219566"/>
            <a:ext cx="66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Data</a:t>
            </a:r>
            <a:endParaRPr lang="fr-FR" dirty="0"/>
          </a:p>
        </p:txBody>
      </p:sp>
      <p:sp>
        <p:nvSpPr>
          <p:cNvPr id="82" name="ZoneTexte 81"/>
          <p:cNvSpPr txBox="1"/>
          <p:nvPr/>
        </p:nvSpPr>
        <p:spPr>
          <a:xfrm>
            <a:off x="3128205" y="5472676"/>
            <a:ext cx="3000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5 </a:t>
            </a:r>
            <a:r>
              <a:rPr lang="fr-FR" dirty="0" err="1" smtClean="0"/>
              <a:t>issued</a:t>
            </a:r>
            <a:r>
              <a:rPr lang="fr-FR" dirty="0" smtClean="0"/>
              <a:t> messages</a:t>
            </a:r>
            <a:endParaRPr lang="fr-FR" dirty="0" smtClean="0"/>
          </a:p>
          <a:p>
            <a:pPr algn="ctr"/>
            <a:r>
              <a:rPr lang="fr-FR" dirty="0" smtClean="0"/>
              <a:t>Cache block </a:t>
            </a:r>
            <a:r>
              <a:rPr lang="en-US" dirty="0" smtClean="0"/>
              <a:t>becomes</a:t>
            </a:r>
            <a:r>
              <a:rPr lang="fr-FR" dirty="0" smtClean="0"/>
              <a:t>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3" name="ZoneTexte 82"/>
          <p:cNvSpPr txBox="1"/>
          <p:nvPr/>
        </p:nvSpPr>
        <p:spPr>
          <a:xfrm>
            <a:off x="6853577" y="5463639"/>
            <a:ext cx="282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3 </a:t>
            </a:r>
            <a:r>
              <a:rPr lang="fr-FR" dirty="0" err="1" smtClean="0"/>
              <a:t>issued</a:t>
            </a:r>
            <a:r>
              <a:rPr lang="fr-FR" dirty="0" smtClean="0"/>
              <a:t> messages</a:t>
            </a:r>
            <a:endParaRPr lang="fr-FR" dirty="0" smtClean="0"/>
          </a:p>
          <a:p>
            <a:pPr algn="ctr"/>
            <a:r>
              <a:rPr lang="fr-FR" dirty="0" smtClean="0"/>
              <a:t>Cache block </a:t>
            </a:r>
            <a:r>
              <a:rPr lang="fr-FR" dirty="0" err="1" smtClean="0"/>
              <a:t>stays</a:t>
            </a:r>
            <a:r>
              <a:rPr lang="fr-FR" dirty="0" smtClean="0"/>
              <a:t> M in L1D</a:t>
            </a:r>
            <a:endParaRPr lang="fr-FR" dirty="0"/>
          </a:p>
        </p:txBody>
      </p:sp>
      <p:cxnSp>
        <p:nvCxnSpPr>
          <p:cNvPr id="85" name="Connecteur droit avec flèche 84"/>
          <p:cNvCxnSpPr/>
          <p:nvPr/>
        </p:nvCxnSpPr>
        <p:spPr>
          <a:xfrm>
            <a:off x="3305396" y="5282088"/>
            <a:ext cx="2853499" cy="7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2684288" y="5080170"/>
            <a:ext cx="7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L1D</a:t>
            </a:r>
            <a:endParaRPr lang="fr-FR" dirty="0"/>
          </a:p>
        </p:txBody>
      </p:sp>
      <p:sp>
        <p:nvSpPr>
          <p:cNvPr id="87" name="ZoneTexte 86"/>
          <p:cNvSpPr txBox="1"/>
          <p:nvPr/>
        </p:nvSpPr>
        <p:spPr>
          <a:xfrm>
            <a:off x="4280633" y="4819296"/>
            <a:ext cx="111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Unblock</a:t>
            </a:r>
            <a:endParaRPr lang="fr-FR" dirty="0"/>
          </a:p>
        </p:txBody>
      </p:sp>
      <p:cxnSp>
        <p:nvCxnSpPr>
          <p:cNvPr id="88" name="Connecteur droit avec flèche 87"/>
          <p:cNvCxnSpPr/>
          <p:nvPr/>
        </p:nvCxnSpPr>
        <p:spPr>
          <a:xfrm flipH="1" flipV="1">
            <a:off x="5340787" y="4145108"/>
            <a:ext cx="3094" cy="1134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/>
          <p:nvPr/>
        </p:nvCxnSpPr>
        <p:spPr>
          <a:xfrm flipV="1">
            <a:off x="7566505" y="4691460"/>
            <a:ext cx="1789342" cy="4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104"/>
          <p:cNvSpPr txBox="1"/>
          <p:nvPr/>
        </p:nvSpPr>
        <p:spPr>
          <a:xfrm>
            <a:off x="7426744" y="4828453"/>
            <a:ext cx="111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Fwd</a:t>
            </a:r>
            <a:r>
              <a:rPr lang="fr-FR" dirty="0" smtClean="0"/>
              <a:t> Gets</a:t>
            </a:r>
            <a:endParaRPr lang="fr-FR" dirty="0"/>
          </a:p>
        </p:txBody>
      </p:sp>
      <p:cxnSp>
        <p:nvCxnSpPr>
          <p:cNvPr id="106" name="Connecteur droit avec flèche 105"/>
          <p:cNvCxnSpPr/>
          <p:nvPr/>
        </p:nvCxnSpPr>
        <p:spPr>
          <a:xfrm>
            <a:off x="8410726" y="4705793"/>
            <a:ext cx="0" cy="570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/>
          <p:cNvCxnSpPr/>
          <p:nvPr/>
        </p:nvCxnSpPr>
        <p:spPr>
          <a:xfrm>
            <a:off x="7561433" y="5271121"/>
            <a:ext cx="1773261" cy="3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ZoneTexte 108"/>
          <p:cNvSpPr txBox="1"/>
          <p:nvPr/>
        </p:nvSpPr>
        <p:spPr>
          <a:xfrm>
            <a:off x="7023753" y="4522646"/>
            <a:ext cx="7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LLC</a:t>
            </a:r>
            <a:endParaRPr lang="fr-FR" dirty="0"/>
          </a:p>
        </p:txBody>
      </p:sp>
      <p:sp>
        <p:nvSpPr>
          <p:cNvPr id="110" name="ZoneTexte 109"/>
          <p:cNvSpPr txBox="1"/>
          <p:nvPr/>
        </p:nvSpPr>
        <p:spPr>
          <a:xfrm>
            <a:off x="6989346" y="5071921"/>
            <a:ext cx="7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L1D</a:t>
            </a:r>
            <a:endParaRPr lang="fr-FR" dirty="0"/>
          </a:p>
        </p:txBody>
      </p:sp>
      <p:sp>
        <p:nvSpPr>
          <p:cNvPr id="127" name="Rectangle à coins arrondis 126"/>
          <p:cNvSpPr/>
          <p:nvPr/>
        </p:nvSpPr>
        <p:spPr>
          <a:xfrm>
            <a:off x="2672080" y="743252"/>
            <a:ext cx="7000240" cy="5472127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ZoneTexte 140"/>
          <p:cNvSpPr txBox="1"/>
          <p:nvPr/>
        </p:nvSpPr>
        <p:spPr>
          <a:xfrm>
            <a:off x="7017060" y="704649"/>
            <a:ext cx="2497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Non </a:t>
            </a:r>
            <a:r>
              <a:rPr lang="fr-FR" dirty="0" err="1" smtClean="0"/>
              <a:t>coherent</a:t>
            </a:r>
            <a:r>
              <a:rPr lang="fr-FR" dirty="0" smtClean="0"/>
              <a:t> RO cache </a:t>
            </a:r>
            <a:endParaRPr lang="fr-FR" dirty="0"/>
          </a:p>
        </p:txBody>
      </p:sp>
      <p:sp>
        <p:nvSpPr>
          <p:cNvPr id="133" name="ZoneTexte 132"/>
          <p:cNvSpPr txBox="1"/>
          <p:nvPr/>
        </p:nvSpPr>
        <p:spPr>
          <a:xfrm>
            <a:off x="4489676" y="1080064"/>
            <a:ext cx="402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Cache block Replacement</a:t>
            </a:r>
            <a:endParaRPr lang="fr-FR" dirty="0"/>
          </a:p>
        </p:txBody>
      </p:sp>
      <p:sp>
        <p:nvSpPr>
          <p:cNvPr id="84" name="ZoneTexte 83"/>
          <p:cNvSpPr txBox="1"/>
          <p:nvPr/>
        </p:nvSpPr>
        <p:spPr>
          <a:xfrm>
            <a:off x="4455923" y="3198245"/>
            <a:ext cx="402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Transition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Modified</a:t>
            </a:r>
            <a:r>
              <a:rPr lang="fr-FR" dirty="0" smtClean="0"/>
              <a:t> to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endParaRPr lang="fr-FR" dirty="0"/>
          </a:p>
        </p:txBody>
      </p:sp>
      <p:cxnSp>
        <p:nvCxnSpPr>
          <p:cNvPr id="131" name="Connecteur droit 130"/>
          <p:cNvCxnSpPr/>
          <p:nvPr/>
        </p:nvCxnSpPr>
        <p:spPr>
          <a:xfrm>
            <a:off x="2692522" y="1427692"/>
            <a:ext cx="7000240" cy="78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ZoneTexte 139"/>
          <p:cNvSpPr txBox="1"/>
          <p:nvPr/>
        </p:nvSpPr>
        <p:spPr>
          <a:xfrm>
            <a:off x="2729746" y="714292"/>
            <a:ext cx="365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Standard MESI </a:t>
            </a:r>
            <a:r>
              <a:rPr lang="fr-FR" dirty="0" err="1" smtClean="0"/>
              <a:t>protocol</a:t>
            </a:r>
            <a:endParaRPr lang="fr-FR" dirty="0"/>
          </a:p>
        </p:txBody>
      </p:sp>
      <p:cxnSp>
        <p:nvCxnSpPr>
          <p:cNvPr id="132" name="Connecteur droit 131"/>
          <p:cNvCxnSpPr/>
          <p:nvPr/>
        </p:nvCxnSpPr>
        <p:spPr>
          <a:xfrm>
            <a:off x="2654873" y="1069634"/>
            <a:ext cx="7000240" cy="78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2665823" y="3178589"/>
            <a:ext cx="7000240" cy="78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2665823" y="3533949"/>
            <a:ext cx="7000240" cy="78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036392" y="1487056"/>
            <a:ext cx="2683945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fr-FR" dirty="0" smtClean="0"/>
              <a:t>  </a:t>
            </a:r>
            <a:r>
              <a:rPr lang="fr-FR" b="1" dirty="0" smtClean="0"/>
              <a:t>for</a:t>
            </a:r>
            <a:r>
              <a:rPr lang="fr-FR" dirty="0" smtClean="0"/>
              <a:t> (</a:t>
            </a:r>
            <a:r>
              <a:rPr lang="fr-FR" dirty="0"/>
              <a:t>i = </a:t>
            </a:r>
            <a:r>
              <a:rPr lang="fr-FR" dirty="0" smtClean="0"/>
              <a:t>0; </a:t>
            </a:r>
            <a:r>
              <a:rPr lang="fr-FR" dirty="0"/>
              <a:t>i &lt; </a:t>
            </a:r>
            <a:r>
              <a:rPr lang="fr-FR" dirty="0" smtClean="0"/>
              <a:t>N; </a:t>
            </a:r>
            <a:r>
              <a:rPr lang="fr-FR" dirty="0"/>
              <a:t>i++) </a:t>
            </a:r>
            <a:endParaRPr lang="fr-FR" dirty="0" smtClean="0"/>
          </a:p>
          <a:p>
            <a:r>
              <a:rPr lang="fr-FR" dirty="0"/>
              <a:t> </a:t>
            </a:r>
            <a:r>
              <a:rPr lang="fr-FR" dirty="0" smtClean="0"/>
              <a:t>   </a:t>
            </a:r>
            <a:r>
              <a:rPr lang="fr-FR" b="1" dirty="0" smtClean="0"/>
              <a:t>for</a:t>
            </a:r>
            <a:r>
              <a:rPr lang="fr-FR" dirty="0" smtClean="0"/>
              <a:t> (j </a:t>
            </a:r>
            <a:r>
              <a:rPr lang="fr-FR" dirty="0"/>
              <a:t>= </a:t>
            </a:r>
            <a:r>
              <a:rPr lang="fr-FR" dirty="0" smtClean="0"/>
              <a:t>0; </a:t>
            </a:r>
            <a:r>
              <a:rPr lang="fr-FR" dirty="0"/>
              <a:t>j &lt; </a:t>
            </a:r>
            <a:r>
              <a:rPr lang="fr-FR" dirty="0" smtClean="0"/>
              <a:t>N; </a:t>
            </a:r>
            <a:r>
              <a:rPr lang="fr-FR" dirty="0"/>
              <a:t>j++) </a:t>
            </a:r>
            <a:endParaRPr lang="fr-FR" dirty="0" smtClean="0"/>
          </a:p>
          <a:p>
            <a:r>
              <a:rPr lang="fr-FR" dirty="0" smtClean="0"/>
              <a:t>      </a:t>
            </a:r>
            <a:r>
              <a:rPr lang="fr-FR" b="1" dirty="0" smtClean="0"/>
              <a:t>for</a:t>
            </a:r>
            <a:r>
              <a:rPr lang="fr-FR" dirty="0" smtClean="0"/>
              <a:t> (k </a:t>
            </a:r>
            <a:r>
              <a:rPr lang="fr-FR" dirty="0"/>
              <a:t>= </a:t>
            </a:r>
            <a:r>
              <a:rPr lang="fr-FR" dirty="0" smtClean="0"/>
              <a:t>0; k </a:t>
            </a:r>
            <a:r>
              <a:rPr lang="fr-FR" dirty="0"/>
              <a:t>&lt; </a:t>
            </a:r>
            <a:r>
              <a:rPr lang="fr-FR" dirty="0" smtClean="0"/>
              <a:t>N; k++)   </a:t>
            </a:r>
            <a:endParaRPr lang="fr-FR" dirty="0" smtClean="0"/>
          </a:p>
          <a:p>
            <a:r>
              <a:rPr lang="fr-FR" dirty="0"/>
              <a:t> </a:t>
            </a:r>
            <a:r>
              <a:rPr lang="fr-FR" dirty="0" smtClean="0"/>
              <a:t>         C[i</a:t>
            </a:r>
            <a:r>
              <a:rPr lang="fr-FR" dirty="0"/>
              <a:t>][j] </a:t>
            </a:r>
            <a:r>
              <a:rPr lang="fr-FR" dirty="0" smtClean="0"/>
              <a:t>+= A[i][k]*B[k][</a:t>
            </a:r>
            <a:r>
              <a:rPr lang="fr-FR" dirty="0"/>
              <a:t>j</a:t>
            </a:r>
            <a:r>
              <a:rPr lang="fr-FR" dirty="0" smtClean="0"/>
              <a:t>]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algn="ctr"/>
            <a:r>
              <a:rPr lang="fr-FR" dirty="0" smtClean="0"/>
              <a:t>(a) Simple 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716971" y="1487056"/>
            <a:ext cx="316993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fr-FR" b="1" dirty="0" smtClean="0"/>
              <a:t>for</a:t>
            </a:r>
            <a:r>
              <a:rPr lang="fr-FR" dirty="0" smtClean="0"/>
              <a:t> (</a:t>
            </a:r>
            <a:r>
              <a:rPr lang="fr-FR" dirty="0" err="1" smtClean="0"/>
              <a:t>jT</a:t>
            </a:r>
            <a:r>
              <a:rPr lang="fr-FR" dirty="0" smtClean="0"/>
              <a:t> = 0; </a:t>
            </a:r>
            <a:r>
              <a:rPr lang="fr-FR" dirty="0" err="1" smtClean="0"/>
              <a:t>jT</a:t>
            </a:r>
            <a:r>
              <a:rPr lang="fr-FR" dirty="0" smtClean="0"/>
              <a:t> &lt; N/J; j++) </a:t>
            </a:r>
            <a:endParaRPr lang="fr-FR" dirty="0" smtClean="0"/>
          </a:p>
          <a:p>
            <a:r>
              <a:rPr lang="fr-FR" dirty="0" smtClean="0"/>
              <a:t>  </a:t>
            </a:r>
            <a:r>
              <a:rPr lang="fr-FR" b="1" dirty="0" smtClean="0"/>
              <a:t>for</a:t>
            </a:r>
            <a:r>
              <a:rPr lang="fr-FR" dirty="0" smtClean="0"/>
              <a:t> (k = 0; k &lt; N/K; k++) </a:t>
            </a:r>
            <a:endParaRPr lang="fr-FR" dirty="0" smtClean="0"/>
          </a:p>
          <a:p>
            <a:r>
              <a:rPr lang="fr-FR" dirty="0" smtClean="0"/>
              <a:t>    </a:t>
            </a:r>
            <a:r>
              <a:rPr lang="fr-FR" b="1" dirty="0" smtClean="0"/>
              <a:t>for</a:t>
            </a:r>
            <a:r>
              <a:rPr lang="fr-FR" dirty="0" smtClean="0"/>
              <a:t> (i </a:t>
            </a:r>
            <a:r>
              <a:rPr lang="fr-FR" dirty="0"/>
              <a:t>= 0</a:t>
            </a:r>
            <a:r>
              <a:rPr lang="fr-FR" dirty="0" smtClean="0"/>
              <a:t>; </a:t>
            </a:r>
            <a:r>
              <a:rPr lang="fr-FR" dirty="0"/>
              <a:t>i &lt; N; i++) </a:t>
            </a:r>
            <a:endParaRPr lang="fr-FR" dirty="0"/>
          </a:p>
          <a:p>
            <a:r>
              <a:rPr lang="fr-FR" dirty="0"/>
              <a:t>    </a:t>
            </a:r>
            <a:r>
              <a:rPr lang="fr-FR" dirty="0" smtClean="0"/>
              <a:t>  </a:t>
            </a:r>
            <a:r>
              <a:rPr lang="fr-FR" b="1" dirty="0" smtClean="0"/>
              <a:t>for</a:t>
            </a:r>
            <a:r>
              <a:rPr lang="fr-FR" dirty="0" smtClean="0"/>
              <a:t> (j </a:t>
            </a:r>
            <a:r>
              <a:rPr lang="fr-FR" dirty="0"/>
              <a:t>= </a:t>
            </a:r>
            <a:r>
              <a:rPr lang="fr-FR" dirty="0" err="1" smtClean="0"/>
              <a:t>jT</a:t>
            </a:r>
            <a:r>
              <a:rPr lang="fr-FR" dirty="0" smtClean="0"/>
              <a:t>; </a:t>
            </a:r>
            <a:r>
              <a:rPr lang="fr-FR" dirty="0"/>
              <a:t>j </a:t>
            </a:r>
            <a:r>
              <a:rPr lang="fr-FR" dirty="0" smtClean="0"/>
              <a:t>&lt; (jT+1)*N ; </a:t>
            </a:r>
            <a:r>
              <a:rPr lang="fr-FR" dirty="0"/>
              <a:t>j++) </a:t>
            </a:r>
            <a:endParaRPr lang="fr-FR" dirty="0"/>
          </a:p>
          <a:p>
            <a:r>
              <a:rPr lang="fr-FR" dirty="0" smtClean="0"/>
              <a:t>        </a:t>
            </a:r>
            <a:r>
              <a:rPr lang="fr-FR" b="1" dirty="0" smtClean="0"/>
              <a:t>for</a:t>
            </a:r>
            <a:r>
              <a:rPr lang="fr-FR" dirty="0" smtClean="0"/>
              <a:t> (k = kT; j &lt; (kT+1)*N; k++)   </a:t>
            </a:r>
            <a:endParaRPr lang="fr-FR" dirty="0" smtClean="0"/>
          </a:p>
          <a:p>
            <a:r>
              <a:rPr lang="fr-FR" dirty="0" smtClean="0"/>
              <a:t>          </a:t>
            </a:r>
            <a:r>
              <a:rPr lang="fr-FR" dirty="0"/>
              <a:t>C[i][j] </a:t>
            </a:r>
            <a:r>
              <a:rPr lang="fr-FR" dirty="0" smtClean="0"/>
              <a:t>+= </a:t>
            </a:r>
            <a:r>
              <a:rPr lang="fr-FR" dirty="0"/>
              <a:t>A[i</a:t>
            </a:r>
            <a:r>
              <a:rPr lang="fr-FR" dirty="0" smtClean="0"/>
              <a:t>][k</a:t>
            </a:r>
            <a:r>
              <a:rPr lang="fr-FR" dirty="0"/>
              <a:t>]*</a:t>
            </a:r>
            <a:r>
              <a:rPr lang="fr-FR" dirty="0" smtClean="0"/>
              <a:t>B[k</a:t>
            </a:r>
            <a:r>
              <a:rPr lang="fr-FR" dirty="0"/>
              <a:t>][j</a:t>
            </a:r>
            <a:r>
              <a:rPr lang="fr-FR" dirty="0" smtClean="0"/>
              <a:t>];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pPr algn="ctr"/>
            <a:r>
              <a:rPr lang="fr-FR" dirty="0" smtClean="0"/>
              <a:t>(b) 2D </a:t>
            </a:r>
            <a:r>
              <a:rPr lang="fr-FR" dirty="0" err="1" smtClean="0"/>
              <a:t>Blocking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888967" y="1487056"/>
            <a:ext cx="328642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fr-FR" b="1" dirty="0" smtClean="0"/>
              <a:t>for</a:t>
            </a:r>
            <a:r>
              <a:rPr lang="fr-FR" dirty="0" smtClean="0"/>
              <a:t>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/>
              <a:t>= 0;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/>
              <a:t>&lt; </a:t>
            </a:r>
            <a:r>
              <a:rPr lang="fr-FR" dirty="0" smtClean="0"/>
              <a:t>N/I; </a:t>
            </a:r>
            <a:r>
              <a:rPr lang="fr-FR" dirty="0"/>
              <a:t>j++) </a:t>
            </a:r>
            <a:endParaRPr lang="fr-FR" dirty="0"/>
          </a:p>
          <a:p>
            <a:r>
              <a:rPr lang="fr-FR" dirty="0" smtClean="0"/>
              <a:t>  </a:t>
            </a:r>
            <a:r>
              <a:rPr lang="fr-FR" b="1" dirty="0" smtClean="0"/>
              <a:t>for</a:t>
            </a:r>
            <a:r>
              <a:rPr lang="fr-FR" dirty="0" smtClean="0"/>
              <a:t> (</a:t>
            </a:r>
            <a:r>
              <a:rPr lang="fr-FR" dirty="0" err="1" smtClean="0"/>
              <a:t>jT</a:t>
            </a:r>
            <a:r>
              <a:rPr lang="fr-FR" dirty="0" smtClean="0"/>
              <a:t> </a:t>
            </a:r>
            <a:r>
              <a:rPr lang="fr-FR" dirty="0"/>
              <a:t>= 0; </a:t>
            </a:r>
            <a:r>
              <a:rPr lang="fr-FR" dirty="0" err="1"/>
              <a:t>jT</a:t>
            </a:r>
            <a:r>
              <a:rPr lang="fr-FR" dirty="0"/>
              <a:t> &lt; N/J; j++) </a:t>
            </a:r>
            <a:endParaRPr lang="fr-FR" dirty="0"/>
          </a:p>
          <a:p>
            <a:r>
              <a:rPr lang="fr-FR" dirty="0"/>
              <a:t>  </a:t>
            </a:r>
            <a:r>
              <a:rPr lang="fr-FR" dirty="0" smtClean="0"/>
              <a:t>  </a:t>
            </a:r>
            <a:r>
              <a:rPr lang="fr-FR" b="1" dirty="0" smtClean="0"/>
              <a:t>for</a:t>
            </a:r>
            <a:r>
              <a:rPr lang="fr-FR" dirty="0" smtClean="0"/>
              <a:t> (k </a:t>
            </a:r>
            <a:r>
              <a:rPr lang="fr-FR" dirty="0"/>
              <a:t>= 0; k &lt; N/K; k++) </a:t>
            </a:r>
            <a:endParaRPr lang="fr-FR" dirty="0"/>
          </a:p>
          <a:p>
            <a:r>
              <a:rPr lang="fr-FR" dirty="0"/>
              <a:t>    </a:t>
            </a:r>
            <a:r>
              <a:rPr lang="fr-FR" dirty="0" smtClean="0"/>
              <a:t>  </a:t>
            </a:r>
            <a:r>
              <a:rPr lang="fr-FR" b="1" dirty="0" smtClean="0"/>
              <a:t>for</a:t>
            </a:r>
            <a:r>
              <a:rPr lang="fr-FR" dirty="0" smtClean="0"/>
              <a:t> (i </a:t>
            </a:r>
            <a:r>
              <a:rPr lang="fr-FR" dirty="0"/>
              <a:t>= </a:t>
            </a:r>
            <a:r>
              <a:rPr lang="fr-FR" dirty="0" err="1" smtClean="0"/>
              <a:t>iT</a:t>
            </a:r>
            <a:r>
              <a:rPr lang="fr-FR" dirty="0" smtClean="0"/>
              <a:t>; </a:t>
            </a:r>
            <a:r>
              <a:rPr lang="fr-FR" dirty="0"/>
              <a:t>i &lt; </a:t>
            </a:r>
            <a:r>
              <a:rPr lang="fr-FR" dirty="0" smtClean="0"/>
              <a:t>(iT+1)*N; </a:t>
            </a:r>
            <a:r>
              <a:rPr lang="fr-FR" dirty="0"/>
              <a:t>i++) </a:t>
            </a:r>
            <a:endParaRPr lang="fr-FR" dirty="0"/>
          </a:p>
          <a:p>
            <a:r>
              <a:rPr lang="fr-FR" dirty="0"/>
              <a:t>      </a:t>
            </a:r>
            <a:r>
              <a:rPr lang="fr-FR" dirty="0" smtClean="0"/>
              <a:t>  </a:t>
            </a:r>
            <a:r>
              <a:rPr lang="fr-FR" b="1" dirty="0" smtClean="0"/>
              <a:t>for</a:t>
            </a:r>
            <a:r>
              <a:rPr lang="fr-FR" dirty="0" smtClean="0"/>
              <a:t> (j </a:t>
            </a:r>
            <a:r>
              <a:rPr lang="fr-FR" dirty="0"/>
              <a:t>= </a:t>
            </a:r>
            <a:r>
              <a:rPr lang="fr-FR" dirty="0" err="1"/>
              <a:t>jT</a:t>
            </a:r>
            <a:r>
              <a:rPr lang="fr-FR" dirty="0"/>
              <a:t>; j &lt; (jT+1)*N ; j++) </a:t>
            </a:r>
            <a:endParaRPr lang="fr-FR" dirty="0"/>
          </a:p>
          <a:p>
            <a:r>
              <a:rPr lang="fr-FR" dirty="0"/>
              <a:t>        </a:t>
            </a:r>
            <a:r>
              <a:rPr lang="fr-FR" dirty="0" smtClean="0"/>
              <a:t>  </a:t>
            </a:r>
            <a:r>
              <a:rPr lang="fr-FR" b="1" dirty="0" smtClean="0"/>
              <a:t>for</a:t>
            </a:r>
            <a:r>
              <a:rPr lang="fr-FR" dirty="0" smtClean="0"/>
              <a:t> (k </a:t>
            </a:r>
            <a:r>
              <a:rPr lang="fr-FR" dirty="0"/>
              <a:t>= kT; j &lt; (kT+1)*N; k++)   </a:t>
            </a:r>
            <a:endParaRPr lang="fr-FR" dirty="0"/>
          </a:p>
          <a:p>
            <a:r>
              <a:rPr lang="fr-FR" dirty="0"/>
              <a:t>     </a:t>
            </a:r>
            <a:r>
              <a:rPr lang="fr-FR" dirty="0" smtClean="0"/>
              <a:t>       </a:t>
            </a:r>
            <a:r>
              <a:rPr lang="fr-FR" dirty="0"/>
              <a:t>C[i][j] </a:t>
            </a:r>
            <a:r>
              <a:rPr lang="fr-FR" dirty="0" smtClean="0"/>
              <a:t>+= </a:t>
            </a:r>
            <a:r>
              <a:rPr lang="fr-FR" dirty="0"/>
              <a:t>A[i</a:t>
            </a:r>
            <a:r>
              <a:rPr lang="fr-FR" dirty="0" smtClean="0"/>
              <a:t>][k</a:t>
            </a:r>
            <a:r>
              <a:rPr lang="fr-FR" dirty="0"/>
              <a:t>]*</a:t>
            </a:r>
            <a:r>
              <a:rPr lang="fr-FR" dirty="0" smtClean="0"/>
              <a:t>B[k</a:t>
            </a:r>
            <a:r>
              <a:rPr lang="fr-FR" dirty="0"/>
              <a:t>][j</a:t>
            </a:r>
            <a:r>
              <a:rPr lang="fr-FR" dirty="0" smtClean="0"/>
              <a:t>];</a:t>
            </a:r>
            <a:endParaRPr lang="fr-FR" dirty="0" smtClean="0"/>
          </a:p>
          <a:p>
            <a:endParaRPr lang="fr-FR" dirty="0"/>
          </a:p>
          <a:p>
            <a:pPr algn="ctr"/>
            <a:r>
              <a:rPr lang="fr-FR" dirty="0" smtClean="0"/>
              <a:t>(c) 3D </a:t>
            </a:r>
            <a:r>
              <a:rPr lang="fr-FR" dirty="0" err="1" smtClean="0"/>
              <a:t>Blocking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1746</Words>
  <Application>Kingsoft Office WPP</Application>
  <PresentationFormat>Grand écran</PresentationFormat>
  <Paragraphs>219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Thème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VAUMOURIN Grégory</dc:creator>
  <cp:lastModifiedBy>gvaumour</cp:lastModifiedBy>
  <cp:revision>63</cp:revision>
  <dcterms:created xsi:type="dcterms:W3CDTF">2017-03-29T15:14:03Z</dcterms:created>
  <dcterms:modified xsi:type="dcterms:W3CDTF">2017-03-29T15:14:03Z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1036-10.1.0.5672</vt:lpwstr>
  </property>
</Properties>
</file>