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3" r:id="rId4"/>
    <p:sldId id="265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77" r:id="rId13"/>
    <p:sldId id="273" r:id="rId14"/>
    <p:sldId id="274" r:id="rId15"/>
    <p:sldId id="275" r:id="rId16"/>
    <p:sldId id="278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v237249\Dropbox\Th&#232;se\Document\excels\sharing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home/gvaumour/Documents/CASE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home/gvaumour/T&#233;l&#233;chargements/excels/sharing_result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/home/gvaumour/Documents/CASE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/home/gvaumour/Documents/CAS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v237249\Dropbox\Th&#232;se\Document\excels\modif_coheren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v237249\Dropbox\Th&#232;se\Document\etude_matrix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v237249\Dropbox\Th&#232;se\Document\excels\FromWindows\differenceAnalysePlugi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vboxsrv\home_linux\Documents\explo_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vboxsrv\home_linux\Documents\explo_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vboxsrv\home_linux\Documents\explo_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559475907195"/>
          <c:y val="0.215357967667436"/>
          <c:w val="0.722965879265092"/>
          <c:h val="0.513132755056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Stackdistances!$B$14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Stackdistances!$B$15:$B$22</c:f>
              <c:numCache>
                <c:formatCode>_-* #,##0\ _€_-;\-* #,##0\ _€_-;_-* "-"??\ _€_-;_-@_-</c:formatCode>
                <c:ptCount val="8"/>
                <c:pt idx="0" c:formatCode="_-* #,##0\ _€_-;\-* #,##0\ _€_-;_-* &quot;-&quot;??\ _€_-;_-@_-">
                  <c:v>1</c:v>
                </c:pt>
                <c:pt idx="1" c:formatCode="_-* #,##0\ _€_-;\-* #,##0\ _€_-;_-* &quot;-&quot;??\ _€_-;_-@_-">
                  <c:v>1</c:v>
                </c:pt>
                <c:pt idx="2" c:formatCode="_-* #,##0\ _€_-;\-* #,##0\ _€_-;_-* &quot;-&quot;??\ _€_-;_-@_-">
                  <c:v>1</c:v>
                </c:pt>
                <c:pt idx="3" c:formatCode="_-* #,##0\ _€_-;\-* #,##0\ _€_-;_-* &quot;-&quot;??\ _€_-;_-@_-">
                  <c:v>1</c:v>
                </c:pt>
                <c:pt idx="4" c:formatCode="_-* #,##0\ _€_-;\-* #,##0\ _€_-;_-* &quot;-&quot;??\ _€_-;_-@_-">
                  <c:v>1</c:v>
                </c:pt>
                <c:pt idx="5" c:formatCode="_-* #,##0\ _€_-;\-* #,##0\ _€_-;_-* &quot;-&quot;??\ _€_-;_-@_-">
                  <c:v>1</c:v>
                </c:pt>
                <c:pt idx="6" c:formatCode="_-* #,##0\ _€_-;\-* #,##0\ _€_-;_-* &quot;-&quot;??\ _€_-;_-@_-">
                  <c:v>1</c:v>
                </c:pt>
                <c:pt idx="7" c:formatCode="_-* #,##0\ _€_-;\-* #,##0\ _€_-;_-* &quot;-&quot;??\ _€_-;_-@_-">
                  <c:v>1</c:v>
                </c:pt>
              </c:numCache>
            </c:numRef>
          </c:val>
        </c:ser>
        <c:ser>
          <c:idx val="1"/>
          <c:order val="1"/>
          <c:tx>
            <c:strRef>
              <c:f>Stackdistances!$C$14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Stackdistances!$C$15:$C$22</c:f>
              <c:numCache>
                <c:formatCode>General</c:formatCode>
                <c:ptCount val="8"/>
                <c:pt idx="0">
                  <c:v>0.211325416549462</c:v>
                </c:pt>
                <c:pt idx="1">
                  <c:v>0.648274431000609</c:v>
                </c:pt>
                <c:pt idx="2">
                  <c:v>0.479871683473966</c:v>
                </c:pt>
                <c:pt idx="3">
                  <c:v>0.947604330306979</c:v>
                </c:pt>
                <c:pt idx="4">
                  <c:v>0.652142763472313</c:v>
                </c:pt>
                <c:pt idx="5">
                  <c:v>0.577332891376011</c:v>
                </c:pt>
                <c:pt idx="6">
                  <c:v>0.551610005520932</c:v>
                </c:pt>
                <c:pt idx="7">
                  <c:v>0.34007050531488</c:v>
                </c:pt>
              </c:numCache>
            </c:numRef>
          </c:val>
        </c:ser>
        <c:ser>
          <c:idx val="2"/>
          <c:order val="2"/>
          <c:tx>
            <c:strRef>
              <c:f>Stackdistances!$D$14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Stackdistances!$D$15:$D$22</c:f>
              <c:numCache>
                <c:formatCode>General</c:formatCode>
                <c:ptCount val="8"/>
                <c:pt idx="0">
                  <c:v>1.86482382012371</c:v>
                </c:pt>
                <c:pt idx="1">
                  <c:v>1.64487306357342</c:v>
                </c:pt>
                <c:pt idx="2">
                  <c:v>2.13118277572467</c:v>
                </c:pt>
                <c:pt idx="3">
                  <c:v>1.13070034027682</c:v>
                </c:pt>
                <c:pt idx="4">
                  <c:v>2.16528920971916</c:v>
                </c:pt>
                <c:pt idx="5">
                  <c:v>2.58817577282833</c:v>
                </c:pt>
                <c:pt idx="6">
                  <c:v>4.26886357428891</c:v>
                </c:pt>
                <c:pt idx="7">
                  <c:v>6.46982616837563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4963008"/>
        <c:axId val="154963792"/>
      </c:barChart>
      <c:catAx>
        <c:axId val="154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792"/>
        <c:crosses val="autoZero"/>
        <c:auto val="1"/>
        <c:lblAlgn val="ctr"/>
        <c:lblOffset val="100"/>
        <c:tickMarkSkip val="1"/>
        <c:noMultiLvlLbl val="0"/>
      </c:catAx>
      <c:valAx>
        <c:axId val="15496379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reuse</a:t>
                </a:r>
                <a:r>
                  <a:rPr lang="fr-FR" baseline="0" dirty="0"/>
                  <a:t> distance </a:t>
                </a:r>
                <a:r>
                  <a:rPr lang="fr-FR" baseline="0" dirty="0" smtClean="0"/>
                  <a:t>relative to the </a:t>
                </a:r>
                <a:r>
                  <a:rPr lang="fr-FR" baseline="0" dirty="0"/>
                  <a:t>full trace </a:t>
                </a:r>
                <a:r>
                  <a:rPr lang="fr-FR" baseline="0" dirty="0" err="1"/>
                  <a:t>average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reuse</a:t>
                </a:r>
                <a:r>
                  <a:rPr lang="fr-FR" baseline="0" dirty="0"/>
                  <a:t> distance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0374570663636985"/>
              <c:y val="0.04214780600461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328147107864"/>
          <c:y val="0.0111694034781449"/>
          <c:w val="0.67318626754822"/>
          <c:h val="0.185448224861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836650082919"/>
          <c:y val="0.139460154241645"/>
          <c:w val="0.810053897180763"/>
          <c:h val="0.520008568980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[CASES.xlsx]Energy!$B$17</c:f>
              <c:strCache>
                <c:ptCount val="1"/>
                <c:pt idx="0">
                  <c:v>MESI 32kB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[CASES.xlsx]Energy!$B$18:$B$26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[CASES.xlsx]Energy!$C$17</c:f>
              <c:strCache>
                <c:ptCount val="1"/>
                <c:pt idx="0">
                  <c:v>MESI 64kB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II'!$C$18:$C$26</c:f>
              <c:numCache>
                <c:formatCode>0%</c:formatCode>
                <c:ptCount val="9"/>
                <c:pt idx="0">
                  <c:v>1.37128452029819</c:v>
                </c:pt>
                <c:pt idx="1">
                  <c:v>1.15</c:v>
                </c:pt>
                <c:pt idx="2">
                  <c:v>1.09</c:v>
                </c:pt>
                <c:pt idx="3">
                  <c:v>0.974213024149946</c:v>
                </c:pt>
                <c:pt idx="4">
                  <c:v>0.901867295573906</c:v>
                </c:pt>
                <c:pt idx="5">
                  <c:v>1.14405977701907</c:v>
                </c:pt>
                <c:pt idx="6">
                  <c:v>1.17184110150251</c:v>
                </c:pt>
                <c:pt idx="7">
                  <c:v>1.24</c:v>
                </c:pt>
                <c:pt idx="8">
                  <c:v>1.13040821481795</c:v>
                </c:pt>
              </c:numCache>
            </c:numRef>
          </c:val>
        </c:ser>
        <c:ser>
          <c:idx val="2"/>
          <c:order val="2"/>
          <c:tx>
            <c:strRef>
              <c:f>'[CASES.xlsx]Energy II'!$D$17</c:f>
              <c:strCache>
                <c:ptCount val="1"/>
                <c:pt idx="0">
                  <c:v>Private RO 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II'!$D$18:$D$26</c:f>
              <c:numCache>
                <c:formatCode>0.0%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>
                  <c:v>0.9491445541735</c:v>
                </c:pt>
              </c:numCache>
            </c:numRef>
          </c:val>
        </c:ser>
        <c:ser>
          <c:idx val="3"/>
          <c:order val="3"/>
          <c:tx>
            <c:strRef>
              <c:f>'[CASES.xlsx]Energy II'!$E$17</c:f>
              <c:strCache>
                <c:ptCount val="1"/>
                <c:pt idx="0">
                  <c:v>Shared RO 32kB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II'!$E$18:$E$26</c:f>
              <c:numCache>
                <c:formatCode>0.0%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>
                  <c:v>0.832212525198836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61946380"/>
        <c:axId val="668069432"/>
      </c:barChart>
      <c:catAx>
        <c:axId val="619463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8069432"/>
        <c:crosses val="autoZero"/>
        <c:auto val="1"/>
        <c:lblAlgn val="ctr"/>
        <c:lblOffset val="100"/>
        <c:tickMarkSkip val="1"/>
        <c:noMultiLvlLbl val="0"/>
      </c:catAx>
      <c:valAx>
        <c:axId val="668069432"/>
        <c:scaling>
          <c:orientation val="minMax"/>
          <c:max val="1.4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4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4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Relative Energy </a:t>
                </a:r>
                <a:endParaRPr lang="x-none" altLang="fr-FR" sz="14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algn="ctr" defTabSz="914400">
                  <a:defRPr sz="14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4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Consumption</a:t>
                </a:r>
                <a:endParaRPr lang="x-none" altLang="fr-FR" sz="14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0633563908034578"/>
              <c:y val="0.1369910455797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9463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ayout>
        <c:manualLayout>
          <c:xMode val="edge"/>
          <c:yMode val="edge"/>
          <c:x val="0.300476782752902"/>
          <c:y val="0.006426735218509"/>
          <c:w val="0.52653399668325"/>
          <c:h val="0.13710368466152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22222222222"/>
          <c:y val="0.15162037037037"/>
          <c:w val="0.821833333333333"/>
          <c:h val="0.5347685185185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'[sharing_results.xlsx]Classification Acces'!$A$4</c:f>
              <c:strCache>
                <c:ptCount val="1"/>
                <c:pt idx="0">
                  <c:v>RO Private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Acces'!$B$4:$I$4</c:f>
              <c:numCache>
                <c:formatCode>General</c:formatCode>
                <c:ptCount val="8"/>
                <c:pt idx="0">
                  <c:v>0</c:v>
                </c:pt>
                <c:pt idx="1">
                  <c:v>2.82277</c:v>
                </c:pt>
                <c:pt idx="2">
                  <c:v>21.8373</c:v>
                </c:pt>
                <c:pt idx="3">
                  <c:v>0.577298</c:v>
                </c:pt>
                <c:pt idx="4">
                  <c:v>68.3813</c:v>
                </c:pt>
                <c:pt idx="5">
                  <c:v>22.875</c:v>
                </c:pt>
                <c:pt idx="6">
                  <c:v>2.45538</c:v>
                </c:pt>
                <c:pt idx="7">
                  <c:v>1.96883</c:v>
                </c:pt>
              </c:numCache>
            </c:numRef>
          </c:val>
        </c:ser>
        <c:ser>
          <c:idx val="1"/>
          <c:order val="1"/>
          <c:tx>
            <c:strRef>
              <c:f>'[sharing_results.xlsx]Classification Acces'!$A$5</c:f>
              <c:strCache>
                <c:ptCount val="1"/>
                <c:pt idx="0">
                  <c:v>RO Shared</c:v>
                </c:pt>
              </c:strCache>
            </c:strRef>
          </c:tx>
          <c:spPr>
            <a:solidFill>
              <a:srgbClr val="FFC1C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Acces'!$B$5:$I$5</c:f>
              <c:numCache>
                <c:formatCode>General</c:formatCode>
                <c:ptCount val="8"/>
                <c:pt idx="0">
                  <c:v>53.341</c:v>
                </c:pt>
                <c:pt idx="1">
                  <c:v>25.7934</c:v>
                </c:pt>
                <c:pt idx="2">
                  <c:v>9.90651</c:v>
                </c:pt>
                <c:pt idx="3">
                  <c:v>36.4121</c:v>
                </c:pt>
                <c:pt idx="4">
                  <c:v>0.404357</c:v>
                </c:pt>
                <c:pt idx="5">
                  <c:v>0.135266</c:v>
                </c:pt>
                <c:pt idx="6">
                  <c:v>8.31073</c:v>
                </c:pt>
                <c:pt idx="7">
                  <c:v>12.6124</c:v>
                </c:pt>
              </c:numCache>
            </c:numRef>
          </c:val>
        </c:ser>
        <c:ser>
          <c:idx val="2"/>
          <c:order val="2"/>
          <c:tx>
            <c:strRef>
              <c:f>'[sharing_results.xlsx]Classification Acces'!$A$6</c:f>
              <c:strCache>
                <c:ptCount val="1"/>
                <c:pt idx="0">
                  <c:v>RW Private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Acces'!$B$6:$I$6</c:f>
              <c:numCache>
                <c:formatCode>General</c:formatCode>
                <c:ptCount val="8"/>
                <c:pt idx="0">
                  <c:v>1.13405</c:v>
                </c:pt>
                <c:pt idx="1">
                  <c:v>58.3809</c:v>
                </c:pt>
                <c:pt idx="2">
                  <c:v>23.6239</c:v>
                </c:pt>
                <c:pt idx="3">
                  <c:v>58.3862</c:v>
                </c:pt>
                <c:pt idx="4">
                  <c:v>23.4949</c:v>
                </c:pt>
                <c:pt idx="5">
                  <c:v>74.4054</c:v>
                </c:pt>
                <c:pt idx="6">
                  <c:v>79.6569</c:v>
                </c:pt>
                <c:pt idx="7">
                  <c:v>57.6378</c:v>
                </c:pt>
              </c:numCache>
            </c:numRef>
          </c:val>
        </c:ser>
        <c:ser>
          <c:idx val="3"/>
          <c:order val="3"/>
          <c:tx>
            <c:strRef>
              <c:f>'[sharing_results.xlsx]Classification Acces'!$A$7</c:f>
              <c:strCache>
                <c:ptCount val="1"/>
                <c:pt idx="0">
                  <c:v>RW Shared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Acces'!$B$7:$I$7</c:f>
              <c:numCache>
                <c:formatCode>General</c:formatCode>
                <c:ptCount val="8"/>
                <c:pt idx="0">
                  <c:v>45.5249</c:v>
                </c:pt>
                <c:pt idx="1">
                  <c:v>13.0029</c:v>
                </c:pt>
                <c:pt idx="2">
                  <c:v>44.6323</c:v>
                </c:pt>
                <c:pt idx="3">
                  <c:v>4.6244</c:v>
                </c:pt>
                <c:pt idx="4">
                  <c:v>7.71943</c:v>
                </c:pt>
                <c:pt idx="5">
                  <c:v>2.58434</c:v>
                </c:pt>
                <c:pt idx="6">
                  <c:v>9.57703</c:v>
                </c:pt>
                <c:pt idx="7">
                  <c:v>27.781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770518"/>
        <c:axId val="481728436"/>
      </c:barChart>
      <c:catAx>
        <c:axId val="6907705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728436"/>
        <c:crosses val="autoZero"/>
        <c:auto val="1"/>
        <c:lblAlgn val="ctr"/>
        <c:lblOffset val="100"/>
        <c:tickMarkSkip val="1"/>
        <c:noMultiLvlLbl val="0"/>
      </c:catAx>
      <c:valAx>
        <c:axId val="481728436"/>
        <c:scaling>
          <c:orientation val="minMax"/>
          <c:max val="1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% of totalmemory  accesses</a:t>
                </a:r>
                <a:endParaRPr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041666666666667"/>
              <c:y val="0.1885201589384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07705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93888888888889"/>
          <c:y val="0.00694444444444444"/>
          <c:w val="0.523888888888889"/>
          <c:h val="0.1284722222222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64835683919293"/>
          <c:y val="0.140436171690513"/>
          <c:w val="0.911492003509009"/>
          <c:h val="0.597638560911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[CASES.xlsx]Misses!$B$18</c:f>
              <c:strCache>
                <c:ptCount val="1"/>
                <c:pt idx="0">
                  <c:v>MESI 32kB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[CASES.xlsx]Misses!$B$19:$B$27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 c:formatCode="0%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[CASES.xlsx]Misses!$C$18</c:f>
              <c:strCache>
                <c:ptCount val="1"/>
                <c:pt idx="0">
                  <c:v>MESI 64kB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[CASES.xlsx]Misses!$C$19:$C$27</c:f>
              <c:numCache>
                <c:formatCode>0%</c:formatCode>
                <c:ptCount val="9"/>
                <c:pt idx="0">
                  <c:v>0.65</c:v>
                </c:pt>
                <c:pt idx="1">
                  <c:v>0.64</c:v>
                </c:pt>
                <c:pt idx="2">
                  <c:v>0.74</c:v>
                </c:pt>
                <c:pt idx="3">
                  <c:v>0.65</c:v>
                </c:pt>
                <c:pt idx="4">
                  <c:v>0.78</c:v>
                </c:pt>
                <c:pt idx="5">
                  <c:v>0.65</c:v>
                </c:pt>
                <c:pt idx="6">
                  <c:v>0.65</c:v>
                </c:pt>
                <c:pt idx="7">
                  <c:v>0.69</c:v>
                </c:pt>
                <c:pt idx="8">
                  <c:v>0.68125</c:v>
                </c:pt>
              </c:numCache>
            </c:numRef>
          </c:val>
        </c:ser>
        <c:ser>
          <c:idx val="3"/>
          <c:order val="2"/>
          <c:tx>
            <c:strRef>
              <c:f>[CASES.xlsx]Misses!$E$18</c:f>
              <c:strCache>
                <c:ptCount val="1"/>
                <c:pt idx="0">
                  <c:v>Private RO 16kB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[CASES.xlsx]Misses!$E$19:$E$27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0.996637891867333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1.13368703711239</c:v>
                </c:pt>
              </c:numCache>
            </c:numRef>
          </c:val>
        </c:ser>
        <c:ser>
          <c:idx val="5"/>
          <c:order val="3"/>
          <c:tx>
            <c:strRef>
              <c:f>[CASES.xlsx]Misses!$G$18</c:f>
              <c:strCache>
                <c:ptCount val="1"/>
                <c:pt idx="0">
                  <c:v>Shared RO 32kB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[CASES.xlsx]Misses!$G$19:$G$27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199196432"/>
        <c:axId val="885857667"/>
      </c:barChart>
      <c:catAx>
        <c:axId val="1991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857667"/>
        <c:crosses val="autoZero"/>
        <c:auto val="1"/>
        <c:lblAlgn val="ctr"/>
        <c:lblOffset val="100"/>
        <c:tickMarkSkip val="1"/>
        <c:noMultiLvlLbl val="0"/>
      </c:catAx>
      <c:valAx>
        <c:axId val="885857667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8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8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Normalized misses at L1-level </a:t>
                </a:r>
                <a:endParaRPr lang="x-none" altLang="fr-FR" sz="18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9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ayout>
        <c:manualLayout>
          <c:xMode val="edge"/>
          <c:yMode val="edge"/>
          <c:x val="0.127770403006801"/>
          <c:y val="0.00416724545075705"/>
          <c:w val="0.404787592717465"/>
          <c:h val="0.13161290322580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400" kern="120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83333333333"/>
          <c:y val="0.212962962962963"/>
          <c:w val="0.796694444444445"/>
          <c:h val="0.47342592592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[CASES.xlsx]Interference!$E$5</c:f>
              <c:strCache>
                <c:ptCount val="1"/>
                <c:pt idx="0">
                  <c:v>Avg RO Reuse Distance - Scenario A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[CASES.xlsx]Interference!$E$6:$E$13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[CASES.xlsx]Interference!$F$5</c:f>
              <c:strCache>
                <c:ptCount val="1"/>
                <c:pt idx="0">
                  <c:v>Avg RO Reuse Distance - Scenario 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[CASES.xlsx]Interference!$F$6:$F$13</c:f>
              <c:numCache>
                <c:formatCode>General</c:formatCode>
                <c:ptCount val="8"/>
                <c:pt idx="0">
                  <c:v>0.817251249422217</c:v>
                </c:pt>
                <c:pt idx="1">
                  <c:v>0.792431198184875</c:v>
                </c:pt>
                <c:pt idx="2">
                  <c:v>0.850662584884439</c:v>
                </c:pt>
                <c:pt idx="3">
                  <c:v>0.698663586461374</c:v>
                </c:pt>
                <c:pt idx="4">
                  <c:v>1.17986863739775</c:v>
                </c:pt>
                <c:pt idx="5">
                  <c:v>1.43325049267986</c:v>
                </c:pt>
                <c:pt idx="6">
                  <c:v>1.28393163497272</c:v>
                </c:pt>
                <c:pt idx="7">
                  <c:v>0.312726688335905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200127815"/>
        <c:axId val="363199016"/>
      </c:barChart>
      <c:catAx>
        <c:axId val="200127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3199016"/>
        <c:crosses val="autoZero"/>
        <c:auto val="1"/>
        <c:lblAlgn val="ctr"/>
        <c:lblOffset val="100"/>
        <c:tickMarkSkip val="1"/>
        <c:noMultiLvlLbl val="0"/>
      </c:catAx>
      <c:valAx>
        <c:axId val="36319901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Normalized Average 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Reuse Distance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127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15277777777778"/>
          <c:y val="0.0069444444444444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12970457071"/>
          <c:y val="0.052488073710238"/>
          <c:w val="0.580887607087585"/>
          <c:h val="0.6304279788108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modifII!$G$13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modifII!$G$14:$G$21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0"/>
          <c:order val="1"/>
          <c:tx>
            <c:strRef>
              <c:f>modifII!$E$13</c:f>
              <c:strCache>
                <c:ptCount val="1"/>
                <c:pt idx="0">
                  <c:v>Coherent RO cache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modifII!$E$14:$E$21</c:f>
              <c:numCache>
                <c:formatCode>0%</c:formatCode>
                <c:ptCount val="8"/>
                <c:pt idx="0">
                  <c:v>0.866338959695791</c:v>
                </c:pt>
                <c:pt idx="1">
                  <c:v>1.01624828623773</c:v>
                </c:pt>
                <c:pt idx="2">
                  <c:v>0.423397916438079</c:v>
                </c:pt>
                <c:pt idx="3">
                  <c:v>0.848307465065656</c:v>
                </c:pt>
                <c:pt idx="4">
                  <c:v>1.80752829260292</c:v>
                </c:pt>
                <c:pt idx="5">
                  <c:v>2.51605656506285</c:v>
                </c:pt>
                <c:pt idx="6">
                  <c:v>1.3731704830985</c:v>
                </c:pt>
                <c:pt idx="7">
                  <c:v>0.713079013645171</c:v>
                </c:pt>
              </c:numCache>
            </c:numRef>
          </c:val>
        </c:ser>
        <c:ser>
          <c:idx val="1"/>
          <c:order val="2"/>
          <c:tx>
            <c:strRef>
              <c:f>modifII!$F$13</c:f>
              <c:strCache>
                <c:ptCount val="1"/>
                <c:pt idx="0">
                  <c:v>Non coherent cache RO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modifII!$F$14:$F$21</c:f>
              <c:numCache>
                <c:formatCode>0%</c:formatCode>
                <c:ptCount val="8"/>
                <c:pt idx="0">
                  <c:v>0.460073265662883</c:v>
                </c:pt>
                <c:pt idx="1">
                  <c:v>0.875558862875202</c:v>
                </c:pt>
                <c:pt idx="2">
                  <c:v>0.330572244910642</c:v>
                </c:pt>
                <c:pt idx="3">
                  <c:v>0.798824190014297</c:v>
                </c:pt>
                <c:pt idx="4">
                  <c:v>1.18588414243699</c:v>
                </c:pt>
                <c:pt idx="5">
                  <c:v>1.45567648862899</c:v>
                </c:pt>
                <c:pt idx="6">
                  <c:v>1.04721872385488</c:v>
                </c:pt>
                <c:pt idx="7">
                  <c:v>0.515176374667219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1320"/>
        <c:axId val="192810928"/>
      </c:barChart>
      <c:catAx>
        <c:axId val="19281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928"/>
        <c:crosses val="autoZero"/>
        <c:auto val="1"/>
        <c:lblAlgn val="ctr"/>
        <c:lblOffset val="100"/>
        <c:tickMarkSkip val="1"/>
        <c:noMultiLvlLbl val="0"/>
      </c:catAx>
      <c:valAx>
        <c:axId val="19281092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Network Traffic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887879951585"/>
          <c:y val="0.108298638729135"/>
          <c:w val="0.257402196293035"/>
          <c:h val="0.39660025370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30937257548"/>
          <c:y val="0.0561783334041395"/>
          <c:w val="0.583903012340319"/>
          <c:h val="0.829970624935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Feuille1!$A$6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Feuille1!$B$6:$D$6</c:f>
              <c:numCache>
                <c:formatCode>General</c:formatCode>
                <c:ptCount val="3"/>
                <c:pt idx="0">
                  <c:v>6474.04</c:v>
                </c:pt>
                <c:pt idx="1">
                  <c:v>1016.78</c:v>
                </c:pt>
                <c:pt idx="2">
                  <c:v>544.409</c:v>
                </c:pt>
              </c:numCache>
            </c:numRef>
          </c:val>
        </c:ser>
        <c:ser>
          <c:idx val="2"/>
          <c:order val="1"/>
          <c:tx>
            <c:strRef>
              <c:f>Feuille1!$A$8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Feuille1!$B$8:$D$8</c:f>
              <c:numCache>
                <c:formatCode>General</c:formatCode>
                <c:ptCount val="3"/>
                <c:pt idx="0">
                  <c:v>96.2824</c:v>
                </c:pt>
                <c:pt idx="1">
                  <c:v>43.6364</c:v>
                </c:pt>
                <c:pt idx="2">
                  <c:v>15.234</c:v>
                </c:pt>
              </c:numCache>
            </c:numRef>
          </c:val>
        </c:ser>
        <c:ser>
          <c:idx val="1"/>
          <c:order val="2"/>
          <c:tx>
            <c:strRef>
              <c:f>Feuille1!$A$7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Feuille1!$B$7:$D$7</c:f>
              <c:numCache>
                <c:formatCode>General</c:formatCode>
                <c:ptCount val="3"/>
                <c:pt idx="0">
                  <c:v>9447.51</c:v>
                </c:pt>
                <c:pt idx="1">
                  <c:v>3099.21</c:v>
                </c:pt>
                <c:pt idx="2">
                  <c:v>1411.04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0144"/>
        <c:axId val="192809752"/>
      </c:barChart>
      <c:catAx>
        <c:axId val="192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9752"/>
        <c:crosses val="autoZero"/>
        <c:auto val="1"/>
        <c:lblAlgn val="ctr"/>
        <c:lblOffset val="100"/>
        <c:tickMarkSkip val="1"/>
        <c:noMultiLvlLbl val="0"/>
      </c:catAx>
      <c:valAx>
        <c:axId val="192809752"/>
        <c:scaling>
          <c:logBase val="10"/>
          <c:orientation val="minMax"/>
          <c:max val="100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Average Reuse distance</a:t>
                </a:r>
              </a:p>
            </c:rich>
          </c:tx>
          <c:layout>
            <c:manualLayout>
              <c:xMode val="edge"/>
              <c:yMode val="edge"/>
              <c:x val="0.0103636731224054"/>
              <c:y val="0.1095864672356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336173482992"/>
          <c:y val="0.216838959210837"/>
          <c:w val="0.281663826517008"/>
          <c:h val="0.596325642324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1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63280025086"/>
          <c:y val="0.187861599546228"/>
          <c:w val="0.873784885544058"/>
          <c:h val="0.497787861599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Feuil1!$E$12</c:f>
              <c:strCache>
                <c:ptCount val="1"/>
                <c:pt idx="0">
                  <c:v>% RO memory access detected with an offline analysis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Feuil1!$E$14:$E$21</c:f>
              <c:numCache>
                <c:formatCode>0%</c:formatCode>
                <c:ptCount val="8"/>
                <c:pt idx="0">
                  <c:v>0.3833102</c:v>
                </c:pt>
                <c:pt idx="1">
                  <c:v>0.4104825</c:v>
                </c:pt>
                <c:pt idx="2">
                  <c:v>0.485457</c:v>
                </c:pt>
                <c:pt idx="3">
                  <c:v>0.767074</c:v>
                </c:pt>
                <c:pt idx="4">
                  <c:v>0.3483808</c:v>
                </c:pt>
                <c:pt idx="5">
                  <c:v>0.151062666666667</c:v>
                </c:pt>
                <c:pt idx="6">
                  <c:v>0.643948</c:v>
                </c:pt>
                <c:pt idx="7">
                  <c:v>0.391969</c:v>
                </c:pt>
              </c:numCache>
            </c:numRef>
          </c:val>
        </c:ser>
        <c:ser>
          <c:idx val="1"/>
          <c:order val="1"/>
          <c:tx>
            <c:strRef>
              <c:f>Feuil1!$F$12</c:f>
              <c:strCache>
                <c:ptCount val="1"/>
                <c:pt idx="0">
                  <c:v>% RO memory access detected with a static compiler analysis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Feuil1!$F$14:$F$21</c:f>
              <c:numCache>
                <c:formatCode>0.00%</c:formatCode>
                <c:ptCount val="8"/>
                <c:pt idx="0">
                  <c:v>0.286163</c:v>
                </c:pt>
                <c:pt idx="1">
                  <c:v>0.31744</c:v>
                </c:pt>
                <c:pt idx="2">
                  <c:v>0.369894</c:v>
                </c:pt>
                <c:pt idx="3">
                  <c:v>0.687856</c:v>
                </c:pt>
                <c:pt idx="4">
                  <c:v>0.230102</c:v>
                </c:pt>
                <c:pt idx="5">
                  <c:v>0.107661</c:v>
                </c:pt>
                <c:pt idx="6">
                  <c:v>0.533411</c:v>
                </c:pt>
                <c:pt idx="7">
                  <c:v>0.17347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192808968"/>
        <c:axId val="192808576"/>
      </c:barChart>
      <c:catAx>
        <c:axId val="1928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576"/>
        <c:crosses val="autoZero"/>
        <c:auto val="1"/>
        <c:lblAlgn val="ctr"/>
        <c:lblOffset val="100"/>
        <c:tickMarkSkip val="1"/>
        <c:noMultiLvlLbl val="0"/>
      </c:catAx>
      <c:valAx>
        <c:axId val="19280857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ayout>
        <c:manualLayout>
          <c:xMode val="edge"/>
          <c:yMode val="edge"/>
          <c:x val="0.0843524615867043"/>
          <c:y val="0.00340328984685196"/>
          <c:w val="0.912276575729069"/>
          <c:h val="0.179807146908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195074718010498"/>
          <c:w val="0.876089640751449"/>
          <c:h val="0.50260022003141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Perfs!$K$16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Perfs!$K$17:$K$25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Perfs!$L$16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Perfs!$L$17:$L$25</c:f>
              <c:numCache>
                <c:formatCode>0%</c:formatCode>
                <c:ptCount val="9"/>
                <c:pt idx="0">
                  <c:v>1.08834814021505</c:v>
                </c:pt>
                <c:pt idx="1">
                  <c:v>0.98911447378119</c:v>
                </c:pt>
                <c:pt idx="2">
                  <c:v>0.967095598467559</c:v>
                </c:pt>
                <c:pt idx="3">
                  <c:v>1.00081742013124</c:v>
                </c:pt>
                <c:pt idx="4">
                  <c:v>1.0484505758555</c:v>
                </c:pt>
                <c:pt idx="5">
                  <c:v>1.00570664829311</c:v>
                </c:pt>
                <c:pt idx="6">
                  <c:v>0.996037054640801</c:v>
                </c:pt>
                <c:pt idx="7">
                  <c:v>0.981032858412382</c:v>
                </c:pt>
                <c:pt idx="8">
                  <c:v>1.0095753462246</c:v>
                </c:pt>
              </c:numCache>
            </c:numRef>
          </c:val>
        </c:ser>
        <c:ser>
          <c:idx val="1"/>
          <c:order val="2"/>
          <c:tx>
            <c:strRef>
              <c:f>Perfs!$M$16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Perfs!$M$17:$M$25</c:f>
              <c:numCache>
                <c:formatCode>0%</c:formatCode>
                <c:ptCount val="9"/>
                <c:pt idx="0">
                  <c:v>1.09530274515279</c:v>
                </c:pt>
                <c:pt idx="1">
                  <c:v>0.987132967836672</c:v>
                </c:pt>
                <c:pt idx="2">
                  <c:v>0.972262625333679</c:v>
                </c:pt>
                <c:pt idx="3">
                  <c:v>1.00027531164142</c:v>
                </c:pt>
                <c:pt idx="4">
                  <c:v>0.993874507297326</c:v>
                </c:pt>
                <c:pt idx="5">
                  <c:v>0.997495964835053</c:v>
                </c:pt>
                <c:pt idx="6">
                  <c:v>0.997824944207143</c:v>
                </c:pt>
                <c:pt idx="7">
                  <c:v>0.984859249822378</c:v>
                </c:pt>
                <c:pt idx="8">
                  <c:v>1.00362853951581</c:v>
                </c:pt>
              </c:numCache>
            </c:numRef>
          </c:val>
        </c:ser>
        <c:ser>
          <c:idx val="2"/>
          <c:order val="3"/>
          <c:tx>
            <c:strRef>
              <c:f>Perfs!$N$16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Perfs!$N$17:$N$25</c:f>
              <c:numCache>
                <c:formatCode>0%</c:formatCode>
                <c:ptCount val="9"/>
                <c:pt idx="0">
                  <c:v>0.93709513786665</c:v>
                </c:pt>
                <c:pt idx="1">
                  <c:v>0.982021873104246</c:v>
                </c:pt>
                <c:pt idx="2">
                  <c:v>0.980326575459164</c:v>
                </c:pt>
                <c:pt idx="3">
                  <c:v>0.965052451125088</c:v>
                </c:pt>
                <c:pt idx="4">
                  <c:v>1.00830936401406</c:v>
                </c:pt>
                <c:pt idx="5">
                  <c:v>1.01621083657103</c:v>
                </c:pt>
                <c:pt idx="6">
                  <c:v>1.00038401853362</c:v>
                </c:pt>
                <c:pt idx="7">
                  <c:v>0.815522498424231</c:v>
                </c:pt>
                <c:pt idx="8">
                  <c:v>0.963115344387261</c:v>
                </c:pt>
              </c:numCache>
            </c:numRef>
          </c:val>
        </c:ser>
        <c:ser>
          <c:idx val="3"/>
          <c:order val="4"/>
          <c:tx>
            <c:strRef>
              <c:f>Perfs!$O$16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Perfs!$O$17:$O$25</c:f>
              <c:numCache>
                <c:formatCode>0%</c:formatCode>
                <c:ptCount val="9"/>
                <c:pt idx="0">
                  <c:v>0.936593075399979</c:v>
                </c:pt>
                <c:pt idx="1">
                  <c:v>0.98097867684161</c:v>
                </c:pt>
                <c:pt idx="2">
                  <c:v>0.966200141820972</c:v>
                </c:pt>
                <c:pt idx="3">
                  <c:v>0.965055289389433</c:v>
                </c:pt>
                <c:pt idx="4">
                  <c:v>0.980984340044743</c:v>
                </c:pt>
                <c:pt idx="5">
                  <c:v>0.994494312490829</c:v>
                </c:pt>
                <c:pt idx="6">
                  <c:v>0.996024463869207</c:v>
                </c:pt>
                <c:pt idx="7">
                  <c:v>0.815150550015925</c:v>
                </c:pt>
                <c:pt idx="8">
                  <c:v>0.954435106234087</c:v>
                </c:pt>
              </c:numCache>
            </c:numRef>
          </c:val>
        </c:ser>
        <c:ser>
          <c:idx val="5"/>
          <c:order val="5"/>
          <c:tx>
            <c:strRef>
              <c:f>Perfs!$Q$16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Perfs!$Q$17:$Q$25</c:f>
              <c:numCache>
                <c:formatCode>0%</c:formatCode>
                <c:ptCount val="9"/>
                <c:pt idx="0">
                  <c:v>1.19541370392871</c:v>
                </c:pt>
                <c:pt idx="1">
                  <c:v>0.992796843197396</c:v>
                </c:pt>
                <c:pt idx="2">
                  <c:v>0.990718712865776</c:v>
                </c:pt>
                <c:pt idx="3">
                  <c:v>0.994655548239141</c:v>
                </c:pt>
                <c:pt idx="4">
                  <c:v>1.17409123729034</c:v>
                </c:pt>
                <c:pt idx="5">
                  <c:v>1.04583500800653</c:v>
                </c:pt>
                <c:pt idx="6">
                  <c:v>0.997815501128448</c:v>
                </c:pt>
                <c:pt idx="7">
                  <c:v>0.988251330216688</c:v>
                </c:pt>
                <c:pt idx="8">
                  <c:v>1.04744723560913</c:v>
                </c:pt>
              </c:numCache>
            </c:numRef>
          </c:val>
        </c:ser>
        <c:ser>
          <c:idx val="4"/>
          <c:order val="6"/>
          <c:tx>
            <c:strRef>
              <c:f>Perfs!$P$16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solidFill>
                <a:srgbClr val="A50021"/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Perfs!$P$17:$P$25</c:f>
              <c:numCache>
                <c:formatCode>0%</c:formatCode>
                <c:ptCount val="9"/>
                <c:pt idx="0">
                  <c:v>1.23390020840049</c:v>
                </c:pt>
                <c:pt idx="1">
                  <c:v>0.993871221957013</c:v>
                </c:pt>
                <c:pt idx="2">
                  <c:v>0.988230795480122</c:v>
                </c:pt>
                <c:pt idx="3">
                  <c:v>1.0043283531255</c:v>
                </c:pt>
                <c:pt idx="4">
                  <c:v>1.00448906880674</c:v>
                </c:pt>
                <c:pt idx="5">
                  <c:v>1.00363643323317</c:v>
                </c:pt>
                <c:pt idx="6">
                  <c:v>0.99968837840305</c:v>
                </c:pt>
                <c:pt idx="7">
                  <c:v>0.989612171399172</c:v>
                </c:pt>
                <c:pt idx="8">
                  <c:v>1.02721957885066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07792"/>
        <c:axId val="192807400"/>
      </c:barChart>
      <c:catAx>
        <c:axId val="19280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400"/>
        <c:crosses val="autoZero"/>
        <c:auto val="1"/>
        <c:lblAlgn val="ctr"/>
        <c:lblOffset val="100"/>
        <c:tickMarkSkip val="1"/>
        <c:noMultiLvlLbl val="0"/>
      </c:catAx>
      <c:valAx>
        <c:axId val="192807400"/>
        <c:scaling>
          <c:orientation val="minMax"/>
          <c:max val="1.2"/>
          <c:min val="0.8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dirty="0" smtClean="0"/>
                  <a:t>Relative </a:t>
                </a:r>
                <a:endParaRPr lang="fr-FR" b="1" baseline="0" dirty="0" smtClean="0"/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baseline="0" dirty="0" smtClean="0"/>
                  <a:t>A</a:t>
                </a:r>
                <a:r>
                  <a:rPr lang="fr-FR" b="1" dirty="0" smtClean="0"/>
                  <a:t>MAT </a:t>
                </a:r>
                <a:endParaRPr lang="fr-FR" b="1" dirty="0"/>
              </a:p>
            </c:rich>
          </c:tx>
          <c:layout>
            <c:manualLayout>
              <c:xMode val="edge"/>
              <c:yMode val="edge"/>
              <c:x val="0.0297425887210959"/>
              <c:y val="0.309747513708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505581601129"/>
          <c:y val="0.00453131645792196"/>
          <c:w val="0.77107238770497"/>
          <c:h val="0.18398902748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+mn-ea"/>
              <a:cs typeface="Arial" panose="0208060402020202020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01558811052"/>
          <c:y val="0.245008708955407"/>
          <c:w val="0.871725789268592"/>
          <c:h val="0.44730512076446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Conso!$Q$3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Conso!$Q$4:$Q$12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Conso!$R$3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Conso!$R$4:$R$12</c:f>
              <c:numCache>
                <c:formatCode>0%</c:formatCode>
                <c:ptCount val="9"/>
                <c:pt idx="0">
                  <c:v>0.976118059001623</c:v>
                </c:pt>
                <c:pt idx="1">
                  <c:v>0.91075054884742</c:v>
                </c:pt>
                <c:pt idx="2">
                  <c:v>0.965758620689655</c:v>
                </c:pt>
                <c:pt idx="3">
                  <c:v>0.884413672954463</c:v>
                </c:pt>
                <c:pt idx="4">
                  <c:v>0.777577457492528</c:v>
                </c:pt>
                <c:pt idx="5">
                  <c:v>0.918892366999619</c:v>
                </c:pt>
                <c:pt idx="6">
                  <c:v>0.965199644806813</c:v>
                </c:pt>
                <c:pt idx="7">
                  <c:v>0.935681665240201</c:v>
                </c:pt>
                <c:pt idx="8" c:formatCode="0.0%">
                  <c:v>0.91679900450404</c:v>
                </c:pt>
              </c:numCache>
            </c:numRef>
          </c:val>
        </c:ser>
        <c:ser>
          <c:idx val="1"/>
          <c:order val="2"/>
          <c:tx>
            <c:strRef>
              <c:f>Conso!$S$3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Conso!$S$4:$S$12</c:f>
              <c:numCache>
                <c:formatCode>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 c:formatCode="0.0%">
                  <c:v>0.9491445541735</c:v>
                </c:pt>
              </c:numCache>
            </c:numRef>
          </c:val>
        </c:ser>
        <c:ser>
          <c:idx val="2"/>
          <c:order val="3"/>
          <c:tx>
            <c:strRef>
              <c:f>Conso!$T$3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Conso!$T$4:$T$12</c:f>
              <c:numCache>
                <c:formatCode>0%</c:formatCode>
                <c:ptCount val="9"/>
                <c:pt idx="0">
                  <c:v>0.650436852875089</c:v>
                </c:pt>
                <c:pt idx="1">
                  <c:v>0.760325192096597</c:v>
                </c:pt>
                <c:pt idx="2">
                  <c:v>0.866472413793103</c:v>
                </c:pt>
                <c:pt idx="3">
                  <c:v>0.681620209059233</c:v>
                </c:pt>
                <c:pt idx="4">
                  <c:v>0.898861355263292</c:v>
                </c:pt>
                <c:pt idx="5">
                  <c:v>0.806669754631324</c:v>
                </c:pt>
                <c:pt idx="6">
                  <c:v>0.912007699215951</c:v>
                </c:pt>
                <c:pt idx="7">
                  <c:v>0.774557523569342</c:v>
                </c:pt>
                <c:pt idx="8" c:formatCode="0.0%">
                  <c:v>0.793868875062992</c:v>
                </c:pt>
              </c:numCache>
            </c:numRef>
          </c:val>
        </c:ser>
        <c:ser>
          <c:idx val="3"/>
          <c:order val="4"/>
          <c:tx>
            <c:strRef>
              <c:f>Conso!$U$3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Conso!$U$4:$U$12</c:f>
              <c:numCache>
                <c:formatCode>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 c:formatCode="0.0%">
                  <c:v>0.832212525198836</c:v>
                </c:pt>
              </c:numCache>
            </c:numRef>
          </c:val>
        </c:ser>
        <c:ser>
          <c:idx val="5"/>
          <c:order val="5"/>
          <c:tx>
            <c:strRef>
              <c:f>Conso!$W$3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Conso!$W$4:$W$12</c:f>
              <c:numCache>
                <c:formatCode>0%</c:formatCode>
                <c:ptCount val="9"/>
                <c:pt idx="0">
                  <c:v>1.09895818813388</c:v>
                </c:pt>
                <c:pt idx="1">
                  <c:v>0.953402854006586</c:v>
                </c:pt>
                <c:pt idx="2">
                  <c:v>0.925248275862069</c:v>
                </c:pt>
                <c:pt idx="3">
                  <c:v>0.977243782290039</c:v>
                </c:pt>
                <c:pt idx="4">
                  <c:v>0.967023267068595</c:v>
                </c:pt>
                <c:pt idx="5">
                  <c:v>0.989401308400509</c:v>
                </c:pt>
                <c:pt idx="6">
                  <c:v>0.971607249170039</c:v>
                </c:pt>
                <c:pt idx="7">
                  <c:v>1.09644646835534</c:v>
                </c:pt>
                <c:pt idx="8" c:formatCode="0.0%">
                  <c:v>0.997416424160882</c:v>
                </c:pt>
              </c:numCache>
            </c:numRef>
          </c:val>
        </c:ser>
        <c:ser>
          <c:idx val="4"/>
          <c:order val="6"/>
          <c:tx>
            <c:strRef>
              <c:f>Conso!$V$3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Conso!$V$4:$V$12</c:f>
              <c:numCache>
                <c:formatCode>0%</c:formatCode>
                <c:ptCount val="9"/>
                <c:pt idx="0">
                  <c:v>0.852125162391066</c:v>
                </c:pt>
                <c:pt idx="1">
                  <c:v>0.921178649835346</c:v>
                </c:pt>
                <c:pt idx="2">
                  <c:v>0.853958620689655</c:v>
                </c:pt>
                <c:pt idx="3">
                  <c:v>0.921972245584525</c:v>
                </c:pt>
                <c:pt idx="4">
                  <c:v>0.932724193048167</c:v>
                </c:pt>
                <c:pt idx="5">
                  <c:v>0.976870148595848</c:v>
                </c:pt>
                <c:pt idx="6">
                  <c:v>0.958519591124207</c:v>
                </c:pt>
                <c:pt idx="7">
                  <c:v>0.854467884933261</c:v>
                </c:pt>
                <c:pt idx="8" c:formatCode="0.0%">
                  <c:v>0.908977062025259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4064"/>
        <c:axId val="192814456"/>
      </c:barChart>
      <c:catAx>
        <c:axId val="192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456"/>
        <c:crosses val="autoZero"/>
        <c:auto val="1"/>
        <c:lblAlgn val="ctr"/>
        <c:lblOffset val="100"/>
        <c:tickMarkSkip val="1"/>
        <c:noMultiLvlLbl val="0"/>
      </c:catAx>
      <c:valAx>
        <c:axId val="192814456"/>
        <c:scaling>
          <c:orientation val="minMax"/>
          <c:max val="1.2"/>
          <c:min val="0.6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</a:t>
                </a:r>
                <a:r>
                  <a:rPr lang="fr-FR" sz="900" b="1" i="0" baseline="0" dirty="0" err="1" smtClean="0">
                    <a:effectLst/>
                  </a:rPr>
                  <a:t>Energy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err="1" smtClean="0">
                    <a:effectLst/>
                  </a:rPr>
                  <a:t>Consumption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10012974832466"/>
              <c:y val="0.2664539311878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06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336509619295258"/>
          <c:w val="0.876089640751449"/>
          <c:h val="0.550759412543925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Baseline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Misses!$G$18:$G$26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Misses!$H$17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Misses!$H$18:$H$26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1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1.13410730062897</c:v>
                </c:pt>
              </c:numCache>
            </c:numRef>
          </c:val>
        </c:ser>
        <c:ser>
          <c:idx val="1"/>
          <c:order val="2"/>
          <c:tx>
            <c:strRef>
              <c:f>Misses!$I$17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Misses!$I$18:$I$26</c:f>
              <c:numCache>
                <c:formatCode>0%</c:formatCode>
                <c:ptCount val="9"/>
                <c:pt idx="0">
                  <c:v>1.21160061344888</c:v>
                </c:pt>
                <c:pt idx="1">
                  <c:v>0.996536608863199</c:v>
                </c:pt>
                <c:pt idx="2">
                  <c:v>0.996637891867333</c:v>
                </c:pt>
                <c:pt idx="3">
                  <c:v>0.924719414471229</c:v>
                </c:pt>
                <c:pt idx="4">
                  <c:v>1.00100761639451</c:v>
                </c:pt>
                <c:pt idx="5">
                  <c:v>1.00298551581437</c:v>
                </c:pt>
                <c:pt idx="6">
                  <c:v>1.0971724483945</c:v>
                </c:pt>
                <c:pt idx="7">
                  <c:v>1.00581790812688</c:v>
                </c:pt>
                <c:pt idx="8">
                  <c:v>1.02955975217261</c:v>
                </c:pt>
              </c:numCache>
            </c:numRef>
          </c:val>
        </c:ser>
        <c:ser>
          <c:idx val="2"/>
          <c:order val="3"/>
          <c:tx>
            <c:strRef>
              <c:f>Misses!$J$17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Misses!$J$18:$J$26</c:f>
              <c:numCache>
                <c:formatCode>0%</c:formatCode>
                <c:ptCount val="9"/>
                <c:pt idx="0">
                  <c:v>0.747169396618017</c:v>
                </c:pt>
                <c:pt idx="1">
                  <c:v>1.02688931195713</c:v>
                </c:pt>
                <c:pt idx="2">
                  <c:v>1.03407542026352</c:v>
                </c:pt>
                <c:pt idx="3">
                  <c:v>0.666321260846833</c:v>
                </c:pt>
                <c:pt idx="4">
                  <c:v>1.4</c:v>
                </c:pt>
                <c:pt idx="5">
                  <c:v>1.67</c:v>
                </c:pt>
                <c:pt idx="6">
                  <c:v>1.64447807096707</c:v>
                </c:pt>
                <c:pt idx="7">
                  <c:v>0.457412341567302</c:v>
                </c:pt>
                <c:pt idx="8">
                  <c:v>1.08079322527748</c:v>
                </c:pt>
              </c:numCache>
            </c:numRef>
          </c:val>
        </c:ser>
        <c:ser>
          <c:idx val="3"/>
          <c:order val="4"/>
          <c:tx>
            <c:strRef>
              <c:f>Misses!$K$17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Misses!$K$18:$K$26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1808"/>
        <c:axId val="193681416"/>
      </c:barChart>
      <c:catAx>
        <c:axId val="1936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416"/>
        <c:crosses val="autoZero"/>
        <c:auto val="1"/>
        <c:lblAlgn val="ctr"/>
        <c:lblOffset val="100"/>
        <c:tickMarkSkip val="1"/>
        <c:noMultiLvlLbl val="0"/>
      </c:catAx>
      <c:valAx>
        <c:axId val="193681416"/>
        <c:scaling>
          <c:orientation val="minMax"/>
          <c:max val="1.75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Misses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at </a:t>
                </a:r>
                <a:r>
                  <a:rPr lang="fr-FR" sz="900" b="1" i="0" baseline="0" dirty="0">
                    <a:effectLst/>
                  </a:rPr>
                  <a:t>L1-level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5272421504086"/>
              <c:y val="0.3497694108397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80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0744907407407407"/>
          <c:w val="0.698110583902144"/>
          <c:h val="0.56230679498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Feuil2!$L$4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Feuil2!$L$6:$L$12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Feuil2!$M$4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Feuil2!$M$6:$M$12</c:f>
              <c:numCache>
                <c:formatCode>General</c:formatCode>
                <c:ptCount val="7"/>
                <c:pt idx="0">
                  <c:v>1.21604356283355</c:v>
                </c:pt>
                <c:pt idx="1">
                  <c:v>1.17900193461977</c:v>
                </c:pt>
                <c:pt idx="2">
                  <c:v>0.880473343196544</c:v>
                </c:pt>
                <c:pt idx="3">
                  <c:v>1.0324599393137</c:v>
                </c:pt>
                <c:pt idx="4">
                  <c:v>1.16247395588925</c:v>
                </c:pt>
                <c:pt idx="5">
                  <c:v>1.40225902414867</c:v>
                </c:pt>
                <c:pt idx="6">
                  <c:v>1.16478339743397</c:v>
                </c:pt>
              </c:numCache>
            </c:numRef>
          </c:val>
        </c:ser>
        <c:ser>
          <c:idx val="2"/>
          <c:order val="2"/>
          <c:tx>
            <c:strRef>
              <c:f>Feuil2!$N$4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Feuil2!$N$6:$N$12</c:f>
              <c:numCache>
                <c:formatCode>General</c:formatCode>
                <c:ptCount val="7"/>
                <c:pt idx="0">
                  <c:v>1.35423682182454</c:v>
                </c:pt>
                <c:pt idx="1">
                  <c:v>1.09733719868224</c:v>
                </c:pt>
                <c:pt idx="2">
                  <c:v>1.47088307550356</c:v>
                </c:pt>
                <c:pt idx="3">
                  <c:v>1.01725906866228</c:v>
                </c:pt>
                <c:pt idx="4">
                  <c:v>1.43597559831065</c:v>
                </c:pt>
                <c:pt idx="5">
                  <c:v>1.46885486904032</c:v>
                </c:pt>
                <c:pt idx="6">
                  <c:v>1.17841026035876</c:v>
                </c:pt>
              </c:numCache>
            </c:numRef>
          </c:val>
        </c:ser>
        <c:ser>
          <c:idx val="3"/>
          <c:order val="3"/>
          <c:tx>
            <c:strRef>
              <c:f>Feuil2!$O$4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Feuil2!$O$6:$O$12</c:f>
              <c:numCache>
                <c:formatCode>General</c:formatCode>
                <c:ptCount val="7"/>
                <c:pt idx="0">
                  <c:v>1.66395350895117</c:v>
                </c:pt>
                <c:pt idx="1">
                  <c:v>1.09636004061826</c:v>
                </c:pt>
                <c:pt idx="2">
                  <c:v>1.61862840013727</c:v>
                </c:pt>
                <c:pt idx="3">
                  <c:v>0.824691955948828</c:v>
                </c:pt>
                <c:pt idx="4">
                  <c:v>1.60492351008916</c:v>
                </c:pt>
                <c:pt idx="5">
                  <c:v>1.57921952326036</c:v>
                </c:pt>
                <c:pt idx="6">
                  <c:v>1.23317240880683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0632"/>
        <c:axId val="193680240"/>
      </c:barChart>
      <c:catAx>
        <c:axId val="19368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240"/>
        <c:crosses val="autoZero"/>
        <c:auto val="1"/>
        <c:lblAlgn val="ctr"/>
        <c:lblOffset val="100"/>
        <c:tickMarkSkip val="1"/>
        <c:noMultiLvlLbl val="0"/>
      </c:catAx>
      <c:valAx>
        <c:axId val="193680240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061912812662"/>
          <c:y val="0.198678550597842"/>
          <c:w val="0.195659214784966"/>
          <c:h val="0.350351414406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113634076990376"/>
          <c:w val="0.705228770945505"/>
          <c:h val="0.529899387576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Feuil2!$P$4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Feuil2!$P$6:$P$12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Feuil2!$Q$4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Feuil2!$Q$6:$Q$12</c:f>
              <c:numCache>
                <c:formatCode>General</c:formatCode>
                <c:ptCount val="7"/>
                <c:pt idx="0">
                  <c:v>0.834136870006858</c:v>
                </c:pt>
                <c:pt idx="1">
                  <c:v>0.812283237666951</c:v>
                </c:pt>
                <c:pt idx="2">
                  <c:v>1.1035805801828</c:v>
                </c:pt>
                <c:pt idx="3">
                  <c:v>0.970225022201427</c:v>
                </c:pt>
                <c:pt idx="4">
                  <c:v>0.844316356242783</c:v>
                </c:pt>
                <c:pt idx="5">
                  <c:v>0.761810852605424</c:v>
                </c:pt>
                <c:pt idx="6">
                  <c:v>0.462277983800137</c:v>
                </c:pt>
              </c:numCache>
            </c:numRef>
          </c:val>
        </c:ser>
        <c:ser>
          <c:idx val="2"/>
          <c:order val="2"/>
          <c:tx>
            <c:strRef>
              <c:f>Feuil2!$R$4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Feuil2!$R$6:$R$12</c:f>
              <c:numCache>
                <c:formatCode>General</c:formatCode>
                <c:ptCount val="7"/>
                <c:pt idx="0">
                  <c:v>0.832770301581123</c:v>
                </c:pt>
                <c:pt idx="1">
                  <c:v>0.822386980992416</c:v>
                </c:pt>
                <c:pt idx="2">
                  <c:v>1.30030214999246</c:v>
                </c:pt>
                <c:pt idx="3">
                  <c:v>0.999786341109403</c:v>
                </c:pt>
                <c:pt idx="4">
                  <c:v>0.833823861639641</c:v>
                </c:pt>
                <c:pt idx="5">
                  <c:v>0.772497896348955</c:v>
                </c:pt>
                <c:pt idx="6">
                  <c:v>0.800124426661462</c:v>
                </c:pt>
              </c:numCache>
            </c:numRef>
          </c:val>
        </c:ser>
        <c:ser>
          <c:idx val="3"/>
          <c:order val="3"/>
          <c:tx>
            <c:strRef>
              <c:f>Feuil2!$S$4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Feuil2!$S$6:$S$12</c:f>
              <c:numCache>
                <c:formatCode>General</c:formatCode>
                <c:ptCount val="7"/>
                <c:pt idx="0">
                  <c:v>1.06748572726093</c:v>
                </c:pt>
                <c:pt idx="1">
                  <c:v>0.941934462708732</c:v>
                </c:pt>
                <c:pt idx="2">
                  <c:v>1.27836270331748</c:v>
                </c:pt>
                <c:pt idx="3">
                  <c:v>1.14561659091126</c:v>
                </c:pt>
                <c:pt idx="4">
                  <c:v>0.995798217154476</c:v>
                </c:pt>
                <c:pt idx="5">
                  <c:v>0.805574861432071</c:v>
                </c:pt>
                <c:pt idx="6">
                  <c:v>1.16509140886764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79456"/>
        <c:axId val="193679064"/>
      </c:barChart>
      <c:catAx>
        <c:axId val="1936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064"/>
        <c:crosses val="autoZero"/>
        <c:auto val="1"/>
        <c:lblAlgn val="ctr"/>
        <c:lblOffset val="100"/>
        <c:tickMarkSkip val="1"/>
        <c:noMultiLvlLbl val="0"/>
      </c:catAx>
      <c:valAx>
        <c:axId val="193679064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160823917346"/>
          <c:y val="0.250578156897054"/>
          <c:w val="0.230839176082654"/>
          <c:h val="0.355710172083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/>
        </p:nvGraphicFramePr>
        <p:xfrm>
          <a:off x="4194810" y="1779270"/>
          <a:ext cx="3802380" cy="32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731771" y="1111585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2731771" y="3765131"/>
          <a:ext cx="5234940" cy="254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999045" y="904059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RW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99045" y="3611242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3032760" y="1946910"/>
          <a:ext cx="6126480" cy="296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971550"/>
            <a:ext cx="6276340" cy="4058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22496" t="29331" r="15311" b="11835"/>
          <a:stretch>
            <a:fillRect/>
          </a:stretch>
        </p:blipFill>
        <p:spPr>
          <a:xfrm>
            <a:off x="1258570" y="381635"/>
            <a:ext cx="9518015" cy="567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316990" y="2367280"/>
            <a:ext cx="42824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 sz="2400">
                <a:solidFill>
                  <a:schemeClr val="bg1">
                    <a:lumMod val="50000"/>
                  </a:schemeClr>
                </a:solidFill>
                <a:latin typeface="Calibri"/>
              </a:rPr>
              <a:t>Normalized AMAT </a:t>
            </a:r>
            <a:endParaRPr lang="x-none" altLang="fr-FR" sz="240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algn="ctr"/>
            <a:r>
              <a:rPr lang="x-none" altLang="fr-FR" sz="2400">
                <a:solidFill>
                  <a:schemeClr val="bg1">
                    <a:lumMod val="50000"/>
                  </a:schemeClr>
                </a:solidFill>
                <a:latin typeface="Calibri"/>
              </a:rPr>
              <a:t>relatively to Baseline </a:t>
            </a:r>
            <a:endParaRPr lang="x-none" altLang="fr-FR" sz="240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627630" y="516255"/>
            <a:ext cx="202374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Pintools Instrumentation</a:t>
            </a:r>
            <a:endParaRPr lang="x-none" altLang="fr-FR"/>
          </a:p>
        </p:txBody>
      </p:sp>
      <p:sp>
        <p:nvSpPr>
          <p:cNvPr id="5" name="Folded Corner 4"/>
          <p:cNvSpPr/>
          <p:nvPr/>
        </p:nvSpPr>
        <p:spPr>
          <a:xfrm>
            <a:off x="2345690" y="1408430"/>
            <a:ext cx="258508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Full Memory Trace</a:t>
            </a:r>
            <a:endParaRPr lang="x-none" altLang="fr-FR"/>
          </a:p>
        </p:txBody>
      </p:sp>
      <p:sp>
        <p:nvSpPr>
          <p:cNvPr id="7" name="Rounded Rectangle 6"/>
          <p:cNvSpPr/>
          <p:nvPr/>
        </p:nvSpPr>
        <p:spPr>
          <a:xfrm>
            <a:off x="2505075" y="2048510"/>
            <a:ext cx="227393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RO Data detection algorithm</a:t>
            </a:r>
            <a:endParaRPr lang="x-none" altLang="fr-FR"/>
          </a:p>
        </p:txBody>
      </p:sp>
      <p:sp>
        <p:nvSpPr>
          <p:cNvPr id="9" name="Folded Corner 8"/>
          <p:cNvSpPr/>
          <p:nvPr/>
        </p:nvSpPr>
        <p:spPr>
          <a:xfrm>
            <a:off x="1831340" y="2926715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RO Trace</a:t>
            </a:r>
            <a:endParaRPr lang="x-none" altLang="fr-FR"/>
          </a:p>
        </p:txBody>
      </p:sp>
      <p:sp>
        <p:nvSpPr>
          <p:cNvPr id="10" name="Folded Corner 9"/>
          <p:cNvSpPr/>
          <p:nvPr/>
        </p:nvSpPr>
        <p:spPr>
          <a:xfrm>
            <a:off x="3782695" y="2923540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RW Trace</a:t>
            </a:r>
            <a:endParaRPr lang="x-none" altLang="fr-FR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3638550" y="1167130"/>
            <a:ext cx="1270" cy="241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3638550" y="1830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21865" y="3541395"/>
            <a:ext cx="2798445" cy="353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Reuse distance analysis</a:t>
            </a:r>
            <a:endParaRPr lang="x-none" alt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5930" y="2719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9730" y="27089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8150" y="334899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2590" y="333375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975" y="1866900"/>
            <a:ext cx="334454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/>
              <a:t>Detection of: </a:t>
            </a:r>
            <a:endParaRPr lang="x-none" altLang="fr-FR"/>
          </a:p>
          <a:p>
            <a:r>
              <a:rPr lang="x-none" altLang="fr-FR"/>
              <a:t>- Strictly Read-only data </a:t>
            </a:r>
            <a:endParaRPr lang="x-none" altLang="fr-FR"/>
          </a:p>
          <a:p>
            <a:r>
              <a:rPr lang="x-none" altLang="fr-FR"/>
              <a:t>- Important read-only phases</a:t>
            </a:r>
            <a:endParaRPr lang="x-none" altLang="fr-FR"/>
          </a:p>
        </p:txBody>
      </p:sp>
      <p:sp>
        <p:nvSpPr>
          <p:cNvPr id="19" name="Right Arrow 18"/>
          <p:cNvSpPr/>
          <p:nvPr/>
        </p:nvSpPr>
        <p:spPr>
          <a:xfrm>
            <a:off x="4808220" y="2236470"/>
            <a:ext cx="198120" cy="1828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38550" y="1174750"/>
            <a:ext cx="1270" cy="24130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550" y="1837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95930" y="2726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8150" y="33566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2590" y="334137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hart 7"/>
          <p:cNvGraphicFramePr/>
          <p:nvPr/>
        </p:nvGraphicFramePr>
        <p:xfrm>
          <a:off x="2510790" y="17602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1371918" y="1114743"/>
          <a:ext cx="9410065" cy="457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hart 5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/>
          <p:nvPr/>
        </p:nvGraphicFramePr>
        <p:xfrm>
          <a:off x="3163388" y="1371601"/>
          <a:ext cx="4767943" cy="32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3645131" y="2287385"/>
          <a:ext cx="4901737" cy="22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045970" y="524510"/>
          <a:ext cx="810006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327025" y="2724150"/>
            <a:ext cx="323723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600">
                <a:latin typeface="Calibri"/>
              </a:rPr>
              <a:t>% of total memory accesses</a:t>
            </a:r>
            <a:endParaRPr lang="x-none" altLang="fr-FR" sz="160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588" y="502953"/>
            <a:ext cx="8167457" cy="461946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Graphique 4"/>
          <p:cNvGraphicFramePr/>
          <p:nvPr/>
        </p:nvGraphicFramePr>
        <p:xfrm>
          <a:off x="2927042" y="502953"/>
          <a:ext cx="7899615" cy="210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Graphique 5"/>
          <p:cNvGraphicFramePr/>
          <p:nvPr/>
        </p:nvGraphicFramePr>
        <p:xfrm>
          <a:off x="3056953" y="1716322"/>
          <a:ext cx="7909158" cy="236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/>
          <p:nvPr/>
        </p:nvGraphicFramePr>
        <p:xfrm>
          <a:off x="2927042" y="3143047"/>
          <a:ext cx="7899615" cy="191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862148" y="4840095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41064" y="12076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36803" y="27458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0827" y="4177441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787588" y="2191267"/>
            <a:ext cx="8167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787588" y="3613173"/>
            <a:ext cx="8102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862148" y="3346562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4375" y="1918501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802676" y="13553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Source code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3440967" y="1818028"/>
            <a:ext cx="314325" cy="4494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760975" y="4777371"/>
            <a:ext cx="788247" cy="118849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652905" y="521159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n-lt"/>
              </a:rPr>
              <a:t>Instrumented</a:t>
            </a:r>
            <a:r>
              <a:rPr lang="fr-FR" dirty="0" smtClean="0">
                <a:latin typeface="+mn-lt"/>
              </a:rPr>
              <a:t> application</a:t>
            </a:r>
          </a:p>
        </p:txBody>
      </p:sp>
      <p:sp>
        <p:nvSpPr>
          <p:cNvPr id="16" name="Flèche à angle droit 15"/>
          <p:cNvSpPr/>
          <p:nvPr/>
        </p:nvSpPr>
        <p:spPr>
          <a:xfrm>
            <a:off x="6375564" y="4977494"/>
            <a:ext cx="1085850" cy="690456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5931248" y="3052687"/>
            <a:ext cx="2390775" cy="1047759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Ruby : </a:t>
            </a:r>
            <a:r>
              <a:rPr lang="fr-FR" dirty="0"/>
              <a:t>Memory system and </a:t>
            </a:r>
            <a:r>
              <a:rPr lang="fr-FR" dirty="0" err="1"/>
              <a:t>coherency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simulation 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5823753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Organigramme : Processus 19"/>
          <p:cNvSpPr/>
          <p:nvPr/>
        </p:nvSpPr>
        <p:spPr>
          <a:xfrm>
            <a:off x="6722552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14429" y="44575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…</a:t>
            </a:r>
          </a:p>
        </p:txBody>
      </p:sp>
      <p:sp>
        <p:nvSpPr>
          <p:cNvPr id="22" name="Flèche vers le haut 21"/>
          <p:cNvSpPr/>
          <p:nvPr/>
        </p:nvSpPr>
        <p:spPr>
          <a:xfrm>
            <a:off x="6946635" y="4141999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>
            <a:off x="6112911" y="4141198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953072" y="1198142"/>
            <a:ext cx="2606594" cy="986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CACTI 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Cache </a:t>
            </a:r>
            <a:r>
              <a:rPr lang="fr-FR" dirty="0">
                <a:solidFill>
                  <a:schemeClr val="tx1"/>
                </a:solidFill>
              </a:rPr>
              <a:t>power </a:t>
            </a:r>
            <a:r>
              <a:rPr lang="fr-FR" dirty="0" smtClean="0">
                <a:solidFill>
                  <a:schemeClr val="tx1"/>
                </a:solidFill>
              </a:rPr>
              <a:t>estimation + </a:t>
            </a:r>
            <a:r>
              <a:rPr lang="fr-FR" dirty="0" err="1" smtClean="0">
                <a:solidFill>
                  <a:schemeClr val="tx1"/>
                </a:solidFill>
              </a:rPr>
              <a:t>Energy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26" name="Flèche droite 25"/>
          <p:cNvSpPr/>
          <p:nvPr/>
        </p:nvSpPr>
        <p:spPr>
          <a:xfrm rot="16200000">
            <a:off x="7089299" y="2241943"/>
            <a:ext cx="357066" cy="374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581172" y="2656470"/>
            <a:ext cx="2992598" cy="2216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u="sng" dirty="0" smtClean="0">
                <a:solidFill>
                  <a:schemeClr val="tx1"/>
                </a:solidFill>
              </a:rPr>
              <a:t>Gem5 :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Functionnal</a:t>
            </a:r>
            <a:r>
              <a:rPr lang="fr-FR" dirty="0" smtClean="0">
                <a:solidFill>
                  <a:schemeClr val="tx1"/>
                </a:solidFill>
              </a:rPr>
              <a:t> simulator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347" y="2338955"/>
            <a:ext cx="3171825" cy="2533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Compiler : </a:t>
            </a:r>
            <a:r>
              <a:rPr lang="fr-FR" dirty="0">
                <a:solidFill>
                  <a:schemeClr val="tx1"/>
                </a:solidFill>
              </a:rPr>
              <a:t>GCC 4.9.1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74971" y="3118383"/>
            <a:ext cx="2619375" cy="642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Static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Analysis</a:t>
            </a:r>
            <a:r>
              <a:rPr lang="fr-FR" dirty="0" smtClean="0">
                <a:solidFill>
                  <a:schemeClr val="tx1"/>
                </a:solidFill>
              </a:rPr>
              <a:t> : RO data </a:t>
            </a:r>
            <a:r>
              <a:rPr lang="fr-FR" dirty="0" err="1" smtClean="0">
                <a:solidFill>
                  <a:schemeClr val="tx1"/>
                </a:solidFill>
              </a:rPr>
              <a:t>detection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2046346" y="2770168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051109" y="277292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Middle-end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051109" y="395744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Back-end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046347" y="3927455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74971" y="4301785"/>
            <a:ext cx="2619375" cy="4428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Collaborative </a:t>
            </a:r>
            <a:r>
              <a:rPr lang="fr-FR" dirty="0" err="1">
                <a:solidFill>
                  <a:schemeClr val="tx1"/>
                </a:solidFill>
              </a:rPr>
              <a:t>caching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6478546" y="51439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33408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32845" y="1006043"/>
            <a:ext cx="899437" cy="506606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8460788" y="50221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19572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73" name="Connecteur droit 72"/>
          <p:cNvCxnSpPr>
            <a:stCxn id="69" idx="2"/>
          </p:cNvCxnSpPr>
          <p:nvPr/>
        </p:nvCxnSpPr>
        <p:spPr>
          <a:xfrm>
            <a:off x="6483127" y="151223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>
            <a:off x="7429909" y="1523593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Connecteur droit 74"/>
          <p:cNvCxnSpPr/>
          <p:nvPr/>
        </p:nvCxnSpPr>
        <p:spPr>
          <a:xfrm>
            <a:off x="8469290" y="1517286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Connecteur droit 75"/>
          <p:cNvCxnSpPr/>
          <p:nvPr/>
        </p:nvCxnSpPr>
        <p:spPr>
          <a:xfrm>
            <a:off x="9402626" y="151182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Connecteur droit 76"/>
          <p:cNvCxnSpPr/>
          <p:nvPr/>
        </p:nvCxnSpPr>
        <p:spPr>
          <a:xfrm>
            <a:off x="7983634" y="2052092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6226190" y="1752698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071377" y="2293745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3643" y="2473827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8127650" y="2293745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7983634" y="2315355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19009" y="1006043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9478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98063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86" name="Connecteur droit 85"/>
          <p:cNvCxnSpPr>
            <a:stCxn id="84" idx="2"/>
          </p:cNvCxnSpPr>
          <p:nvPr/>
        </p:nvCxnSpPr>
        <p:spPr>
          <a:xfrm>
            <a:off x="2679197" y="4542149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>
            <a:off x="4647781" y="4547197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3665154" y="4552685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3697558" y="5082003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1940114" y="4782609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>
                <a:solidFill>
                  <a:prstClr val="white"/>
                </a:solidFill>
              </a:rPr>
              <a:t>Interconnection</a:t>
            </a:r>
            <a:r>
              <a:rPr lang="fr-FR" kern="0" dirty="0">
                <a:solidFill>
                  <a:prstClr val="white"/>
                </a:solidFill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1785301" y="5323656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47567" y="5503738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3841574" y="5323656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3697558" y="5345266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3076" y="4046900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cxnSp>
        <p:nvCxnSpPr>
          <p:cNvPr id="98" name="Connecteur en angle 97"/>
          <p:cNvCxnSpPr/>
          <p:nvPr/>
        </p:nvCxnSpPr>
        <p:spPr>
          <a:xfrm>
            <a:off x="2931418" y="3790129"/>
            <a:ext cx="557537" cy="256771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9" name="Rectangle à coins arrondis 98"/>
          <p:cNvSpPr/>
          <p:nvPr/>
        </p:nvSpPr>
        <p:spPr>
          <a:xfrm>
            <a:off x="2206984" y="354430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cxnSp>
        <p:nvCxnSpPr>
          <p:cNvPr id="100" name="Connecteur en angle 99"/>
          <p:cNvCxnSpPr/>
          <p:nvPr/>
        </p:nvCxnSpPr>
        <p:spPr>
          <a:xfrm rot="10800000" flipV="1">
            <a:off x="3848995" y="3777950"/>
            <a:ext cx="501917" cy="26895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4189226" y="3546638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6484197" y="3085880"/>
            <a:ext cx="32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Scenario A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Private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RO Cache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2070914" y="6114559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Scenario B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Shared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RO Cache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605193" y="97709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RW Cache</a:t>
            </a:r>
            <a:endParaRPr lang="x-none"/>
          </a:p>
        </p:txBody>
      </p:sp>
      <p:cxnSp>
        <p:nvCxnSpPr>
          <p:cNvPr id="119" name="Connecteur droit 118"/>
          <p:cNvCxnSpPr>
            <a:stCxn id="117" idx="2"/>
          </p:cNvCxnSpPr>
          <p:nvPr/>
        </p:nvCxnSpPr>
        <p:spPr>
          <a:xfrm>
            <a:off x="3054912" y="148328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4535372" y="1475861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3676589" y="2010667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1977390" y="1727835"/>
            <a:ext cx="3100070" cy="283210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</a:t>
            </a:r>
            <a:r>
              <a:rPr lang="fr-FR" kern="0" dirty="0">
                <a:solidFill>
                  <a:prstClr val="white"/>
                </a:solidFill>
              </a:rPr>
              <a:t>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1764332" y="2252320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26598" y="2432402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3820605" y="2252320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3676589" y="2273930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2582699" y="48544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132" name="Rectangle à coins arrondis 131"/>
          <p:cNvSpPr/>
          <p:nvPr/>
        </p:nvSpPr>
        <p:spPr>
          <a:xfrm>
            <a:off x="4037175" y="527471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049945" y="3043223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Baseline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46012" y="1016787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2692807" y="743253"/>
            <a:ext cx="6952146" cy="324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4" name="Connecteur droit 133"/>
          <p:cNvCxnSpPr/>
          <p:nvPr/>
        </p:nvCxnSpPr>
        <p:spPr>
          <a:xfrm flipV="1">
            <a:off x="6500927" y="743251"/>
            <a:ext cx="17047" cy="54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692472" y="1091819"/>
            <a:ext cx="6985993" cy="328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/>
          <p:cNvSpPr/>
          <p:nvPr/>
        </p:nvSpPr>
        <p:spPr>
          <a:xfrm>
            <a:off x="2676812" y="3201262"/>
            <a:ext cx="7012715" cy="317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09951" y="2599434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754339" y="2414768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54339" y="1830413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409951" y="2028817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590168" y="1776853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64802" y="1399663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93258" y="2028817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300271" y="203663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8790" y="2116166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GetS</a:t>
            </a:r>
            <a:endParaRPr lang="en-GB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522760" y="2036636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18115" y="211836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759596" y="2000062"/>
            <a:ext cx="5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INV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6041003" y="2035063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472067" y="212597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658922" y="2591615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960638" y="2406949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588782" y="1822594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658922" y="2020998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839139" y="1769034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613773" y="1391844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414590" y="210128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978560" y="202175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606787" y="202018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8037851" y="2111094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801810" y="280700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7287543" y="278639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339143" y="4707906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683531" y="452324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683531" y="3938885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339143" y="4137289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3519360" y="3885325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293994" y="3508135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22450" y="413728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5180918" y="4715725"/>
            <a:ext cx="0" cy="57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70705" y="4839421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154689" y="471676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78299" y="422684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723880" y="4237928"/>
            <a:ext cx="64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968890" y="4137289"/>
            <a:ext cx="0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83017" y="423793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6517974" y="3931066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7639875" y="4129470"/>
            <a:ext cx="1715972" cy="1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7923604" y="3877506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698238" y="3500316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7499055" y="420976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8063025" y="413023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8920776" y="4128658"/>
            <a:ext cx="9493" cy="113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8406984" y="4219566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3128205" y="5472676"/>
            <a:ext cx="300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en-US" dirty="0" smtClean="0"/>
              <a:t>becomes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6853577" y="5463639"/>
            <a:ext cx="28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fr-FR" dirty="0" err="1" smtClean="0"/>
              <a:t>stays</a:t>
            </a:r>
            <a:r>
              <a:rPr lang="fr-FR" dirty="0" smtClean="0"/>
              <a:t> M in L1D</a:t>
            </a:r>
            <a:endParaRPr lang="fr-FR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3305396" y="5282088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684288" y="508017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4280633" y="4819296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Unblock</a:t>
            </a:r>
            <a:endParaRPr lang="fr-FR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 flipV="1">
            <a:off x="5340787" y="4145108"/>
            <a:ext cx="3094" cy="113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V="1">
            <a:off x="7566505" y="4691460"/>
            <a:ext cx="1789342" cy="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426744" y="4828453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8410726" y="4705793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>
            <a:off x="7561433" y="5271121"/>
            <a:ext cx="1773261" cy="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023753" y="4522646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989346" y="5071921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127" name="Rectangle à coins arrondis 126"/>
          <p:cNvSpPr/>
          <p:nvPr/>
        </p:nvSpPr>
        <p:spPr>
          <a:xfrm>
            <a:off x="2672080" y="743252"/>
            <a:ext cx="7000240" cy="547212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7017060" y="704649"/>
            <a:ext cx="249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 </a:t>
            </a:r>
            <a:r>
              <a:rPr lang="fr-FR" dirty="0" err="1" smtClean="0"/>
              <a:t>coherent</a:t>
            </a:r>
            <a:r>
              <a:rPr lang="fr-FR" dirty="0" smtClean="0"/>
              <a:t> RO cache 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4489676" y="1080064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Cache block Replacement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455923" y="3198245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Transition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to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31" name="Connecteur droit 130"/>
          <p:cNvCxnSpPr/>
          <p:nvPr/>
        </p:nvCxnSpPr>
        <p:spPr>
          <a:xfrm>
            <a:off x="2692522" y="1427692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2729746" y="714292"/>
            <a:ext cx="36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 MESI </a:t>
            </a:r>
            <a:r>
              <a:rPr lang="fr-FR" dirty="0" err="1" smtClean="0"/>
              <a:t>protocol</a:t>
            </a:r>
            <a:endParaRPr lang="fr-FR" dirty="0"/>
          </a:p>
        </p:txBody>
      </p:sp>
      <p:cxnSp>
        <p:nvCxnSpPr>
          <p:cNvPr id="132" name="Connecteur droit 131"/>
          <p:cNvCxnSpPr/>
          <p:nvPr/>
        </p:nvCxnSpPr>
        <p:spPr>
          <a:xfrm>
            <a:off x="2654873" y="1069634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65823" y="317858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665823" y="353394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36392" y="1487056"/>
            <a:ext cx="268394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/>
              <a:t>i = </a:t>
            </a:r>
            <a:r>
              <a:rPr lang="fr-FR" dirty="0" smtClean="0"/>
              <a:t>0; </a:t>
            </a:r>
            <a:r>
              <a:rPr lang="fr-FR" dirty="0"/>
              <a:t>i &lt; </a:t>
            </a:r>
            <a:r>
              <a:rPr lang="fr-FR" dirty="0" smtClean="0"/>
              <a:t>N; </a:t>
            </a:r>
            <a:r>
              <a:rPr lang="fr-FR" dirty="0"/>
              <a:t>i++)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smtClean="0"/>
              <a:t>0; </a:t>
            </a:r>
            <a:r>
              <a:rPr lang="fr-FR" dirty="0"/>
              <a:t>j &lt; </a:t>
            </a:r>
            <a:r>
              <a:rPr lang="fr-FR" dirty="0" smtClean="0"/>
              <a:t>N; </a:t>
            </a:r>
            <a:r>
              <a:rPr lang="fr-FR" dirty="0"/>
              <a:t>j++) </a:t>
            </a:r>
            <a:endParaRPr lang="fr-FR" dirty="0" smtClean="0"/>
          </a:p>
          <a:p>
            <a:r>
              <a:rPr lang="fr-FR" dirty="0" smtClean="0"/>
              <a:t>    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</a:t>
            </a:r>
            <a:r>
              <a:rPr lang="fr-FR" dirty="0" smtClean="0"/>
              <a:t>0; k </a:t>
            </a:r>
            <a:r>
              <a:rPr lang="fr-FR" dirty="0"/>
              <a:t>&lt; </a:t>
            </a:r>
            <a:r>
              <a:rPr lang="fr-FR" dirty="0" smtClean="0"/>
              <a:t>N; k++)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C[i</a:t>
            </a:r>
            <a:r>
              <a:rPr lang="fr-FR" dirty="0"/>
              <a:t>][j] </a:t>
            </a:r>
            <a:r>
              <a:rPr lang="fr-FR" dirty="0" smtClean="0"/>
              <a:t>+= A[i][k]*B[k][</a:t>
            </a:r>
            <a:r>
              <a:rPr lang="fr-FR" dirty="0"/>
              <a:t>j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(a) Simple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971" y="1487056"/>
            <a:ext cx="31699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= 0; </a:t>
            </a:r>
            <a:r>
              <a:rPr lang="fr-FR" dirty="0" err="1" smtClean="0"/>
              <a:t>jT</a:t>
            </a:r>
            <a:r>
              <a:rPr lang="fr-FR" dirty="0" smtClean="0"/>
              <a:t> &lt; N/J; j++)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= 0; k &lt; N/K; k++) 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0</a:t>
            </a:r>
            <a:r>
              <a:rPr lang="fr-FR" dirty="0" smtClean="0"/>
              <a:t>; </a:t>
            </a:r>
            <a:r>
              <a:rPr lang="fr-FR" dirty="0"/>
              <a:t>i &lt; N; i++)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 smtClean="0"/>
              <a:t>jT</a:t>
            </a:r>
            <a:r>
              <a:rPr lang="fr-FR" dirty="0" smtClean="0"/>
              <a:t>; </a:t>
            </a:r>
            <a:r>
              <a:rPr lang="fr-FR" dirty="0"/>
              <a:t>j </a:t>
            </a:r>
            <a:r>
              <a:rPr lang="fr-FR" dirty="0" smtClean="0"/>
              <a:t>&lt; (jT+1)*N 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      </a:t>
            </a:r>
            <a:r>
              <a:rPr lang="fr-FR" b="1" dirty="0" smtClean="0"/>
              <a:t>for</a:t>
            </a:r>
            <a:r>
              <a:rPr lang="fr-FR" dirty="0" smtClean="0"/>
              <a:t> (k = kT; j &lt; (kT+1)*N; k++)   </a:t>
            </a:r>
            <a:endParaRPr lang="fr-FR" dirty="0" smtClean="0"/>
          </a:p>
          <a:p>
            <a:r>
              <a:rPr lang="fr-FR" dirty="0" smtClean="0"/>
              <a:t>   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(b) 2D </a:t>
            </a:r>
            <a:r>
              <a:rPr lang="fr-FR" dirty="0" err="1" smtClean="0"/>
              <a:t>Blocking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88967" y="1487056"/>
            <a:ext cx="32864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&lt; </a:t>
            </a:r>
            <a:r>
              <a:rPr lang="fr-FR" dirty="0" smtClean="0"/>
              <a:t>N/I;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/>
              <a:t>jT</a:t>
            </a:r>
            <a:r>
              <a:rPr lang="fr-FR" dirty="0"/>
              <a:t> &lt; N/J; j++) 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0; k &lt; N/K; k++)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</a:t>
            </a:r>
            <a:r>
              <a:rPr lang="fr-FR" dirty="0" err="1" smtClean="0"/>
              <a:t>iT</a:t>
            </a:r>
            <a:r>
              <a:rPr lang="fr-FR" dirty="0" smtClean="0"/>
              <a:t>; </a:t>
            </a:r>
            <a:r>
              <a:rPr lang="fr-FR" dirty="0"/>
              <a:t>i &lt; </a:t>
            </a:r>
            <a:r>
              <a:rPr lang="fr-FR" dirty="0" smtClean="0"/>
              <a:t>(iT+1)*N; </a:t>
            </a:r>
            <a:r>
              <a:rPr lang="fr-FR" dirty="0"/>
              <a:t>i++) 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/>
              <a:t>jT</a:t>
            </a:r>
            <a:r>
              <a:rPr lang="fr-FR" dirty="0"/>
              <a:t>; j &lt; (jT+1)*N ; j++) 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kT; j &lt; (kT+1)*N; k++)   </a:t>
            </a:r>
            <a:endParaRPr lang="fr-FR" dirty="0"/>
          </a:p>
          <a:p>
            <a:r>
              <a:rPr lang="fr-FR" dirty="0"/>
              <a:t>     </a:t>
            </a:r>
            <a:r>
              <a:rPr lang="fr-FR" dirty="0" smtClean="0"/>
              <a:t>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(c) 3D </a:t>
            </a:r>
            <a:r>
              <a:rPr lang="fr-FR" dirty="0" err="1" smtClean="0"/>
              <a:t>Blocking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Kingsoft Office WPP</Application>
  <PresentationFormat>Grand écran</PresentationFormat>
  <Paragraphs>222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VAUMOURIN Grégory</dc:creator>
  <cp:lastModifiedBy>gvaumour</cp:lastModifiedBy>
  <cp:revision>83</cp:revision>
  <dcterms:created xsi:type="dcterms:W3CDTF">2017-03-31T18:17:58Z</dcterms:created>
  <dcterms:modified xsi:type="dcterms:W3CDTF">2017-03-31T18:17:58Z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