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3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C0463-A3EE-4A4D-8F0C-089DBE2266B1}" v="5448" dt="2023-09-02T01:03:11.501"/>
    <p1510:client id="{E8EFA690-A7B0-498A-A56F-F08970B554F7}" v="58" dt="2023-09-01T21:50:04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9F20-D749-2A83-BAFF-FA0F2FA82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BD69-1238-7840-7023-FC68D7C53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3715-D580-2314-1877-7B23D51F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750B-D61D-C65C-9C9A-74248826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6960-5471-3346-CEB7-B24BBC8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E56A-7787-9781-5C26-7DBAD96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838D-11C1-A731-439D-44CD086F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4101-1DD2-8929-00AA-8826AE6B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F19F-7A85-737F-F3E0-A948B215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7554-B4F1-76A3-DFF4-5EDD5E2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053A9-381E-3052-08DE-286EB4C0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834D2-4201-AE3C-57E8-39397BD33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615B-2A12-A1E5-59D1-88EDA760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1281-B7F9-A92F-0F54-5308FADC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BB24-AACC-9380-76EC-87B1FDC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EEF8-411A-E7E2-0452-7CBA3CF7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3F45-3C1F-58DE-C783-C277BABA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B2B-1809-AF50-3862-D10608A4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A084-4052-76F6-722C-88884F78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024E-0959-7170-69E2-E9CD30F4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C86B-5536-A436-D0E9-0983D15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1866-315F-3E61-0F53-4198B4DD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E5E1-BC90-E3B2-FFF0-2E8959C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26DB-F874-120C-9341-0FAC1D79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A392-B9D8-4BC2-46AC-40C2EEC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DF1A-69E6-8C97-F178-464A8E6B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1B92-A563-9A8C-8A0B-C042B8E1A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434D4-B7D0-1947-0DCF-6AA9855B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195C-2ADC-1AD9-02FF-5635AE21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AD4D-E2FA-8147-0E42-DDFC20B8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FF3D5-C287-A354-9095-C7C9DFE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04E-E380-0395-DE65-56B02C03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44D9-A505-C0F8-80DA-FA7F6D67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9C258-74BA-F1B0-FF21-BFFF84479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AC4E6-4F78-5067-C739-3C3CBE2B3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92DA6-3B01-9556-264B-1A909A4BF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F1EAC-19D6-63D1-A72D-11BAFBD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1A1CD-B615-A459-CB8E-2F71D04B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DE315-431E-0097-B929-7E1C562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B2EB-876D-F818-6A73-02BE933E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1BF86-C57A-7CBE-D1C0-8C2C7DF9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9CC91-6923-DD24-0EC5-67BCDB25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F609A-1A89-1B34-15E2-61937E4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4A33-A0A1-A22F-A36F-A6C79168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E60E7-E7E3-B813-4221-EEE7A6B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16A3-439D-4237-F7B7-3C91E73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32CC-43F8-F31E-6622-A7C5EDC0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0FC6-8AA4-9647-34AF-84346D81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7413-477F-A287-6990-E3DAC1CF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21DD-04BB-1310-B0EB-0E808BD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6FD0-EFBF-3B86-0AE5-CE7BA34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0E22A-E1D8-C76D-653E-12B6E1F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8712-4FB1-9779-32B7-380FDC57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5E027-C272-46C4-E884-9434177C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E947A-B49E-751E-B211-50984F376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67AB-6A55-72C2-5F01-FDCC6F20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5B9D-79C0-BF40-041D-A83664A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7E896-5082-E6B5-F875-3FA8A6B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74123-E54F-0948-A82F-68A6B1A5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8D47-49DF-5A3F-42D3-3D60D002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F962-D970-437E-A8AB-22BB03AF1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2561-42F1-4739-9F83-1AE5867AD2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920E-6E19-0DC2-944E-2E5846B6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1B6A-E9A1-9467-D0EF-6762AF84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14F3-0274-4ED7-A7CE-F106315F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B1D-E55D-AC2E-D2E4-AB7A445A1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CSCE438 </a:t>
            </a:r>
            <a:r>
              <a:rPr lang="en-US"/>
              <a:t>Distributed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0358C-17E1-23F3-900E-97B4E86B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8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Problem 1</a:t>
            </a:r>
          </a:p>
          <a:p>
            <a:endParaRPr lang="en-US" dirty="0"/>
          </a:p>
          <a:p>
            <a:r>
              <a:rPr lang="en-US" dirty="0"/>
              <a:t>Liuyi Jin (TA)</a:t>
            </a:r>
          </a:p>
          <a:p>
            <a:r>
              <a:rPr lang="en-US" dirty="0"/>
              <a:t>liuyi@tamu.edu</a:t>
            </a:r>
          </a:p>
        </p:txBody>
      </p:sp>
    </p:spTree>
    <p:extLst>
      <p:ext uri="{BB962C8B-B14F-4D97-AF65-F5344CB8AC3E}">
        <p14:creationId xmlns:p14="http://schemas.microsoft.com/office/powerpoint/2010/main" val="247689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client.cc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Member function implementations for the class </a:t>
            </a:r>
            <a:r>
              <a:rPr lang="en-US" err="1">
                <a:cs typeface="Calibri"/>
              </a:rPr>
              <a:t>IClient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141EA31-FAC7-3ECE-7380-2CB1AACF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93" y="2926339"/>
            <a:ext cx="5142088" cy="3611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43816-5469-0954-1DCA-28F57B12BECA}"/>
              </a:ext>
            </a:extLst>
          </p:cNvPr>
          <p:cNvSpPr txBox="1"/>
          <p:nvPr/>
        </p:nvSpPr>
        <p:spPr>
          <a:xfrm>
            <a:off x="7526867" y="3251200"/>
            <a:ext cx="3987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client instance "</a:t>
            </a:r>
            <a:r>
              <a:rPr lang="en-US" err="1">
                <a:cs typeface="Calibri"/>
              </a:rPr>
              <a:t>myc</a:t>
            </a:r>
            <a:r>
              <a:rPr lang="en-US">
                <a:cs typeface="Calibri"/>
              </a:rPr>
              <a:t>" in the "main" function of tsc.cc will loop infinitely inside this "while(1)" to respond to the input commands in the client terminal.</a:t>
            </a:r>
          </a:p>
        </p:txBody>
      </p:sp>
    </p:spTree>
    <p:extLst>
      <p:ext uri="{BB962C8B-B14F-4D97-AF65-F5344CB8AC3E}">
        <p14:creationId xmlns:p14="http://schemas.microsoft.com/office/powerpoint/2010/main" val="181649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sns.proto</a:t>
            </a:r>
            <a:endParaRPr lang="en-US"/>
          </a:p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BA27D5-0897-282F-6CEE-E07AA672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387321"/>
            <a:ext cx="4622800" cy="5412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282E1-1BCF-C17F-D6E1-0F6520C33FC9}"/>
              </a:ext>
            </a:extLst>
          </p:cNvPr>
          <p:cNvSpPr txBox="1"/>
          <p:nvPr/>
        </p:nvSpPr>
        <p:spPr>
          <a:xfrm>
            <a:off x="7526867" y="3251200"/>
            <a:ext cx="3987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grpc</a:t>
            </a:r>
            <a:r>
              <a:rPr lang="en-US" dirty="0">
                <a:cs typeface="Calibri"/>
              </a:rPr>
              <a:t>, the </a:t>
            </a:r>
            <a:r>
              <a:rPr lang="en-US" dirty="0" err="1">
                <a:cs typeface="Calibri"/>
              </a:rPr>
              <a:t>grpc</a:t>
            </a:r>
            <a:r>
              <a:rPr lang="en-US" dirty="0">
                <a:cs typeface="Calibri"/>
              </a:rPr>
              <a:t> client and </a:t>
            </a:r>
            <a:r>
              <a:rPr lang="en-US" dirty="0" err="1">
                <a:cs typeface="Calibri"/>
              </a:rPr>
              <a:t>grpc</a:t>
            </a:r>
            <a:r>
              <a:rPr lang="en-US" dirty="0">
                <a:cs typeface="Calibri"/>
              </a:rPr>
              <a:t> server communicates with each other through customized "message"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8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tsc.cc: client code(“YOUR CODE HERE”)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FFBCB1-9EB0-8E66-CFB0-D7A46A2A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469322"/>
            <a:ext cx="5037666" cy="425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5858934" y="2294467"/>
            <a:ext cx="554566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Instead of </a:t>
            </a:r>
            <a:r>
              <a:rPr lang="en-US" dirty="0" err="1">
                <a:cs typeface="Calibri"/>
              </a:rPr>
              <a:t>IClient</a:t>
            </a:r>
            <a:r>
              <a:rPr lang="en-US" dirty="0">
                <a:cs typeface="Calibri"/>
              </a:rPr>
              <a:t>, the class Client is the </a:t>
            </a:r>
            <a:r>
              <a:rPr lang="en-US" dirty="0" err="1">
                <a:cs typeface="Calibri"/>
              </a:rPr>
              <a:t>grpc</a:t>
            </a:r>
            <a:r>
              <a:rPr lang="en-US" dirty="0">
                <a:cs typeface="Calibri"/>
              </a:rPr>
              <a:t> client, and is the one you want to work on in tsc.cc.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8 functions in class Client: 3 protected functions and 5 private functions. You need to implement 7 functions of the 8 ("</a:t>
            </a:r>
            <a:r>
              <a:rPr lang="en-US" dirty="0" err="1">
                <a:cs typeface="Calibri"/>
              </a:rPr>
              <a:t>processTimeline</a:t>
            </a:r>
            <a:r>
              <a:rPr lang="en-US" dirty="0">
                <a:cs typeface="Calibri"/>
              </a:rPr>
              <a:t>" calls "Timeline").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Pay attention to "stub_". 6 functions need to use "stub_" (</a:t>
            </a:r>
            <a:r>
              <a:rPr lang="en-US" dirty="0" err="1">
                <a:cs typeface="Calibri"/>
              </a:rPr>
              <a:t>connectTo</a:t>
            </a:r>
            <a:r>
              <a:rPr lang="en-US" dirty="0">
                <a:cs typeface="Calibri"/>
              </a:rPr>
              <a:t>, Login, List, Follow, </a:t>
            </a:r>
            <a:r>
              <a:rPr lang="en-US" dirty="0" err="1">
                <a:cs typeface="Calibri"/>
              </a:rPr>
              <a:t>UnFollow</a:t>
            </a:r>
            <a:r>
              <a:rPr lang="en-US" dirty="0">
                <a:cs typeface="Calibri"/>
              </a:rPr>
              <a:t>, Timeline).</a:t>
            </a:r>
          </a:p>
        </p:txBody>
      </p:sp>
    </p:spTree>
    <p:extLst>
      <p:ext uri="{BB962C8B-B14F-4D97-AF65-F5344CB8AC3E}">
        <p14:creationId xmlns:p14="http://schemas.microsoft.com/office/powerpoint/2010/main" val="115817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(“YOUR CODE HERE”)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6358467" y="3285067"/>
            <a:ext cx="55456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Consolas"/>
                <a:ea typeface="+mn-lt"/>
                <a:cs typeface="+mn-lt"/>
              </a:rPr>
              <a:t>login_info</a:t>
            </a:r>
            <a:r>
              <a:rPr lang="en-US" sz="1600">
                <a:latin typeface="Consolas"/>
                <a:ea typeface="+mn-lt"/>
                <a:cs typeface="+mn-lt"/>
              </a:rPr>
              <a:t> = hostname + ":" + port</a:t>
            </a:r>
          </a:p>
          <a:p>
            <a:r>
              <a:rPr lang="en-US" sz="1600">
                <a:latin typeface="Consolas"/>
                <a:cs typeface="Calibri"/>
              </a:rPr>
              <a:t>stub_ = </a:t>
            </a:r>
            <a:r>
              <a:rPr lang="en-US" sz="1600">
                <a:latin typeface="Consolas"/>
                <a:ea typeface="+mn-lt"/>
                <a:cs typeface="+mn-lt"/>
              </a:rPr>
              <a:t>new </a:t>
            </a:r>
            <a:r>
              <a:rPr lang="en-US" sz="1600" err="1">
                <a:latin typeface="Consolas"/>
                <a:ea typeface="+mn-lt"/>
                <a:cs typeface="+mn-lt"/>
              </a:rPr>
              <a:t>SNSService</a:t>
            </a:r>
            <a:r>
              <a:rPr lang="en-US" sz="1600">
                <a:latin typeface="Consolas"/>
                <a:ea typeface="+mn-lt"/>
                <a:cs typeface="+mn-lt"/>
              </a:rPr>
              <a:t>::Stub(…, </a:t>
            </a:r>
            <a:r>
              <a:rPr lang="en-US" sz="1600" err="1">
                <a:latin typeface="Consolas"/>
                <a:ea typeface="+mn-lt"/>
                <a:cs typeface="+mn-lt"/>
              </a:rPr>
              <a:t>login_info</a:t>
            </a:r>
            <a:r>
              <a:rPr lang="en-US" sz="1600">
                <a:latin typeface="Consolas"/>
                <a:ea typeface="+mn-lt"/>
                <a:cs typeface="+mn-lt"/>
              </a:rPr>
              <a:t>, ...)</a:t>
            </a:r>
          </a:p>
          <a:p>
            <a:r>
              <a:rPr lang="en-US" sz="1600">
                <a:latin typeface="Consolas"/>
                <a:cs typeface="Calibri"/>
              </a:rPr>
              <a:t>reply = login()</a:t>
            </a:r>
          </a:p>
          <a:p>
            <a:r>
              <a:rPr lang="en-US" sz="1600">
                <a:latin typeface="Consolas"/>
                <a:cs typeface="Calibri"/>
              </a:rPr>
              <a:t>if (!</a:t>
            </a:r>
            <a:r>
              <a:rPr lang="en-US" sz="1600" err="1">
                <a:latin typeface="Consolas"/>
                <a:cs typeface="Calibri"/>
              </a:rPr>
              <a:t>reply.status.ok</a:t>
            </a:r>
            <a:r>
              <a:rPr lang="en-US" sz="1600">
                <a:latin typeface="Consolas"/>
                <a:cs typeface="Calibri"/>
              </a:rPr>
              <a:t>()) {</a:t>
            </a:r>
          </a:p>
          <a:p>
            <a:r>
              <a:rPr lang="en-US" sz="1600">
                <a:latin typeface="Consolas"/>
                <a:cs typeface="Calibri"/>
              </a:rPr>
              <a:t>    return –1;</a:t>
            </a:r>
          </a:p>
          <a:p>
            <a:r>
              <a:rPr lang="en-US" sz="1600">
                <a:latin typeface="Consolas"/>
                <a:cs typeface="Calibri"/>
              </a:rPr>
              <a:t>}</a:t>
            </a:r>
          </a:p>
          <a:p>
            <a:r>
              <a:rPr lang="en-US" sz="1600">
                <a:latin typeface="Consolas"/>
                <a:cs typeface="Calibri"/>
              </a:rPr>
              <a:t>return 1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CE78BF-4E96-AB80-EAD9-FE70138E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23024"/>
            <a:ext cx="6070600" cy="28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(“YOUR CODE HERE”)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1A2AE2C-5419-B90C-5D1E-3E07BC2B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3010127"/>
            <a:ext cx="5799666" cy="2192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4665134" y="3268134"/>
            <a:ext cx="623146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Consolas"/>
              <a:ea typeface="+mn-lt"/>
              <a:cs typeface="+mn-lt"/>
            </a:endParaRPr>
          </a:p>
          <a:p>
            <a:r>
              <a:rPr lang="en-US" sz="1600">
                <a:latin typeface="Consolas"/>
                <a:cs typeface="Calibri"/>
              </a:rPr>
              <a:t>Status </a:t>
            </a:r>
            <a:r>
              <a:rPr lang="en-US" sz="1600" err="1">
                <a:latin typeface="Consolas"/>
                <a:cs typeface="Calibri"/>
              </a:rPr>
              <a:t>status</a:t>
            </a:r>
            <a:r>
              <a:rPr lang="en-US" sz="1600">
                <a:latin typeface="Consolas"/>
                <a:cs typeface="Calibri"/>
              </a:rPr>
              <a:t> = stub_-&gt;Login(..., request, &amp;reply);</a:t>
            </a:r>
          </a:p>
          <a:p>
            <a:r>
              <a:rPr lang="en-US" sz="1600">
                <a:latin typeface="Consolas"/>
                <a:cs typeface="Calibri"/>
              </a:rPr>
              <a:t>if (reply.msg() == "you have already joined") {</a:t>
            </a:r>
          </a:p>
          <a:p>
            <a:r>
              <a:rPr lang="en-US" sz="1600">
                <a:latin typeface="Consolas"/>
                <a:cs typeface="Calibri"/>
              </a:rPr>
              <a:t>    Connection failed;</a:t>
            </a:r>
          </a:p>
          <a:p>
            <a:r>
              <a:rPr lang="en-US" sz="1600">
                <a:latin typeface="Consolas"/>
                <a:cs typeface="Calibri"/>
              </a:rPr>
              <a:t>} else {</a:t>
            </a:r>
          </a:p>
          <a:p>
            <a:r>
              <a:rPr lang="en-US" sz="1600">
                <a:latin typeface="Consolas"/>
                <a:cs typeface="Calibri"/>
              </a:rPr>
              <a:t>    Connection succeeded;</a:t>
            </a:r>
          </a:p>
          <a:p>
            <a:r>
              <a:rPr lang="en-US" sz="1600">
                <a:latin typeface="Consolas"/>
                <a:cs typeface="Calibri"/>
              </a:rPr>
              <a:t>}</a:t>
            </a:r>
          </a:p>
          <a:p>
            <a:endParaRPr lang="en-US" sz="16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2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 (“YOUR CODE HERE”)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1117601" y="2700868"/>
            <a:ext cx="460586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Consolas"/>
                <a:ea typeface="+mn-lt"/>
                <a:cs typeface="+mn-lt"/>
              </a:rPr>
              <a:t>cmd</a:t>
            </a:r>
            <a:r>
              <a:rPr lang="en-US" sz="1600"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latin typeface="Consolas"/>
                <a:ea typeface="+mn-lt"/>
                <a:cs typeface="+mn-lt"/>
              </a:rPr>
              <a:t>arg</a:t>
            </a:r>
            <a:r>
              <a:rPr lang="en-US" sz="1600">
                <a:latin typeface="Consolas"/>
                <a:ea typeface="+mn-lt"/>
                <a:cs typeface="+mn-lt"/>
              </a:rPr>
              <a:t> = split(input)</a:t>
            </a:r>
          </a:p>
          <a:p>
            <a:endParaRPr lang="en-US" sz="1600">
              <a:latin typeface="Consolas"/>
              <a:cs typeface="Calibri"/>
            </a:endParaRPr>
          </a:p>
          <a:p>
            <a:r>
              <a:rPr lang="en-US" sz="1600">
                <a:latin typeface="Consolas"/>
                <a:cs typeface="Calibri"/>
              </a:rPr>
              <a:t>if("follow" == </a:t>
            </a:r>
            <a:r>
              <a:rPr lang="en-US" sz="1600" err="1">
                <a:latin typeface="Consolas"/>
                <a:cs typeface="Calibri"/>
              </a:rPr>
              <a:t>cmd</a:t>
            </a:r>
            <a:r>
              <a:rPr lang="en-US" sz="1600">
                <a:latin typeface="Consolas"/>
                <a:cs typeface="Calibri"/>
              </a:rPr>
              <a:t>){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 sz="1600">
                <a:latin typeface="Consolas"/>
                <a:cs typeface="Calibri"/>
              </a:rPr>
              <a:t>    Follow(</a:t>
            </a:r>
            <a:r>
              <a:rPr lang="en-US" sz="1600" err="1">
                <a:latin typeface="Consolas"/>
                <a:cs typeface="Calibri"/>
              </a:rPr>
              <a:t>arg</a:t>
            </a:r>
            <a:r>
              <a:rPr lang="en-US" sz="1600">
                <a:latin typeface="Consolas"/>
                <a:cs typeface="Calibri"/>
              </a:rPr>
              <a:t>)</a:t>
            </a:r>
          </a:p>
          <a:p>
            <a:r>
              <a:rPr lang="en-US" sz="1600">
                <a:latin typeface="Consolas"/>
                <a:cs typeface="Calibri"/>
              </a:rPr>
              <a:t>}else if("unfollow" == </a:t>
            </a:r>
            <a:r>
              <a:rPr lang="en-US" sz="1600" err="1">
                <a:latin typeface="Consolas"/>
                <a:cs typeface="Calibri"/>
              </a:rPr>
              <a:t>cmd</a:t>
            </a:r>
            <a:r>
              <a:rPr lang="en-US" sz="1600">
                <a:latin typeface="Consolas"/>
                <a:cs typeface="Calibri"/>
              </a:rPr>
              <a:t>){</a:t>
            </a:r>
          </a:p>
          <a:p>
            <a:r>
              <a:rPr lang="en-US" sz="1600">
                <a:latin typeface="Consolas"/>
                <a:cs typeface="Calibri"/>
              </a:rPr>
              <a:t>    </a:t>
            </a:r>
            <a:r>
              <a:rPr lang="en-US" sz="1600" err="1">
                <a:latin typeface="Consolas"/>
                <a:cs typeface="Calibri"/>
              </a:rPr>
              <a:t>UnFollow</a:t>
            </a:r>
            <a:r>
              <a:rPr lang="en-US" sz="1600">
                <a:latin typeface="Consolas"/>
                <a:cs typeface="Calibri"/>
              </a:rPr>
              <a:t>(</a:t>
            </a:r>
            <a:r>
              <a:rPr lang="en-US" sz="1600" err="1">
                <a:latin typeface="Consolas"/>
                <a:cs typeface="Calibri"/>
              </a:rPr>
              <a:t>arg</a:t>
            </a:r>
            <a:r>
              <a:rPr lang="en-US" sz="1600">
                <a:latin typeface="Consolas"/>
                <a:cs typeface="Calibri"/>
              </a:rPr>
              <a:t>)</a:t>
            </a:r>
          </a:p>
          <a:p>
            <a:r>
              <a:rPr lang="en-US" sz="1600">
                <a:latin typeface="Consolas"/>
                <a:cs typeface="Calibri"/>
              </a:rPr>
              <a:t>}else if("list" == </a:t>
            </a:r>
            <a:r>
              <a:rPr lang="en-US" sz="1600" err="1">
                <a:latin typeface="Consolas"/>
                <a:cs typeface="Calibri"/>
              </a:rPr>
              <a:t>cmd</a:t>
            </a:r>
            <a:r>
              <a:rPr lang="en-US" sz="1600">
                <a:latin typeface="Consolas"/>
                <a:cs typeface="Calibri"/>
              </a:rPr>
              <a:t>){</a:t>
            </a:r>
          </a:p>
          <a:p>
            <a:r>
              <a:rPr lang="en-US" sz="1600">
                <a:latin typeface="Consolas"/>
                <a:cs typeface="Calibri"/>
              </a:rPr>
              <a:t>    LIST()</a:t>
            </a:r>
          </a:p>
          <a:p>
            <a:r>
              <a:rPr lang="en-US" sz="1600">
                <a:latin typeface="Consolas"/>
                <a:cs typeface="Calibri"/>
              </a:rPr>
              <a:t>}else if("timeline" == </a:t>
            </a:r>
            <a:r>
              <a:rPr lang="en-US" sz="1600" err="1">
                <a:latin typeface="Consolas"/>
                <a:cs typeface="Calibri"/>
              </a:rPr>
              <a:t>cmd</a:t>
            </a:r>
            <a:r>
              <a:rPr lang="en-US" sz="1600">
                <a:latin typeface="Consolas"/>
                <a:cs typeface="Calibri"/>
              </a:rPr>
              <a:t>){</a:t>
            </a:r>
          </a:p>
          <a:p>
            <a:r>
              <a:rPr lang="en-US" sz="1600">
                <a:latin typeface="Consolas"/>
                <a:cs typeface="Calibri"/>
              </a:rPr>
              <a:t>    TIMELINE()</a:t>
            </a:r>
          </a:p>
          <a:p>
            <a:r>
              <a:rPr lang="en-US" sz="1600">
                <a:latin typeface="Consolas"/>
                <a:cs typeface="Calibri"/>
              </a:rPr>
              <a:t>}</a:t>
            </a:r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687BE6-6A73-3DA2-2F77-96B26D3F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89" y="76200"/>
            <a:ext cx="415835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 (“YOUR CODE HERE”)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63A9E4-E20F-D4BF-96E0-E39C835D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2917741"/>
            <a:ext cx="5545666" cy="2368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4775202" y="3048002"/>
            <a:ext cx="66209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Status </a:t>
            </a:r>
            <a:r>
              <a:rPr lang="en-US" sz="1600" err="1">
                <a:latin typeface="Consolas"/>
                <a:ea typeface="+mn-lt"/>
                <a:cs typeface="+mn-lt"/>
              </a:rPr>
              <a:t>status</a:t>
            </a:r>
            <a:r>
              <a:rPr lang="en-US" sz="1600">
                <a:latin typeface="Consolas"/>
                <a:ea typeface="+mn-lt"/>
                <a:cs typeface="+mn-lt"/>
              </a:rPr>
              <a:t> = stub_-&gt;List(..., request, &amp;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if(</a:t>
            </a:r>
            <a:r>
              <a:rPr lang="en-US" sz="1600" err="1">
                <a:latin typeface="Consolas"/>
                <a:ea typeface="+mn-lt"/>
                <a:cs typeface="+mn-lt"/>
              </a:rPr>
              <a:t>status.ok</a:t>
            </a:r>
            <a:r>
              <a:rPr lang="en-US" sz="1600">
                <a:latin typeface="Consolas"/>
                <a:ea typeface="+mn-lt"/>
                <a:cs typeface="+mn-lt"/>
              </a:rPr>
              <a:t>()){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for u in (all users of 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):  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add u to (ire users)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for f in (all followers of 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):  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add f to (ire followers)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 (“YOUR CODE HERE”)</a:t>
            </a:r>
          </a:p>
        </p:txBody>
      </p:sp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12C9EA3-B3D4-417B-1B04-1D297DDE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" y="2738568"/>
            <a:ext cx="6595533" cy="2312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5012269" y="3268135"/>
            <a:ext cx="66209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Status </a:t>
            </a:r>
            <a:r>
              <a:rPr lang="en-US" sz="1600" err="1">
                <a:latin typeface="Consolas"/>
                <a:ea typeface="+mn-lt"/>
                <a:cs typeface="+mn-lt"/>
              </a:rPr>
              <a:t>status</a:t>
            </a:r>
            <a:r>
              <a:rPr lang="en-US" sz="1600">
                <a:latin typeface="Consolas"/>
                <a:ea typeface="+mn-lt"/>
                <a:cs typeface="+mn-lt"/>
              </a:rPr>
              <a:t> = stub_-&gt;Follow(..., request, &amp;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if(reply.msg() == "you have already joined"){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Follow failed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else if(reply.msg() == "Follow Successful"):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Follow succeeded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922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 (“YOUR CODE HERE”)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9E1B262-086C-53A0-C8E4-A2499717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2967167"/>
            <a:ext cx="5740400" cy="201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5012270" y="3251202"/>
            <a:ext cx="69595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Status status = stub_-&gt;</a:t>
            </a:r>
            <a:r>
              <a:rPr lang="en-US" sz="1600" err="1">
                <a:latin typeface="Consolas"/>
                <a:ea typeface="+mn-lt"/>
                <a:cs typeface="+mn-lt"/>
              </a:rPr>
              <a:t>UnFollow</a:t>
            </a:r>
            <a:r>
              <a:rPr lang="en-US" sz="1600">
                <a:latin typeface="Consolas"/>
                <a:ea typeface="+mn-lt"/>
                <a:cs typeface="+mn-lt"/>
              </a:rPr>
              <a:t>(..., request, &amp;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if(reply.msg() == "You are not a follower"){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</a:t>
            </a:r>
            <a:r>
              <a:rPr lang="en-US" sz="1600" err="1">
                <a:latin typeface="Consolas"/>
                <a:ea typeface="+mn-lt"/>
                <a:cs typeface="+mn-lt"/>
              </a:rPr>
              <a:t>UnFollow</a:t>
            </a:r>
            <a:r>
              <a:rPr lang="en-US" sz="1600">
                <a:latin typeface="Consolas"/>
                <a:ea typeface="+mn-lt"/>
                <a:cs typeface="+mn-lt"/>
              </a:rPr>
              <a:t> failed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else if(reply.msg() == "</a:t>
            </a:r>
            <a:r>
              <a:rPr lang="en-US" sz="1600" err="1">
                <a:latin typeface="Consolas"/>
                <a:ea typeface="+mn-lt"/>
                <a:cs typeface="+mn-lt"/>
              </a:rPr>
              <a:t>UnFollow</a:t>
            </a:r>
            <a:r>
              <a:rPr lang="en-US" sz="1600">
                <a:latin typeface="Consolas"/>
                <a:ea typeface="+mn-lt"/>
                <a:cs typeface="+mn-lt"/>
              </a:rPr>
              <a:t> Successful"):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</a:t>
            </a:r>
            <a:r>
              <a:rPr lang="en-US" sz="1600" err="1">
                <a:latin typeface="Consolas"/>
                <a:ea typeface="+mn-lt"/>
                <a:cs typeface="+mn-lt"/>
              </a:rPr>
              <a:t>UnFollow</a:t>
            </a:r>
            <a:r>
              <a:rPr lang="en-US" sz="1600">
                <a:latin typeface="Consolas"/>
                <a:ea typeface="+mn-lt"/>
                <a:cs typeface="+mn-lt"/>
              </a:rPr>
              <a:t> succeeded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227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tsc.cc</a:t>
            </a:r>
            <a:r>
              <a:rPr lang="en-US">
                <a:ea typeface="+mn-lt"/>
                <a:cs typeface="+mn-lt"/>
              </a:rPr>
              <a:t>: client code</a:t>
            </a:r>
            <a:r>
              <a:rPr lang="en-US"/>
              <a:t> (“YOUR CODE HERE”)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7893F1-E60B-D5A7-7D8F-565E0474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381905"/>
            <a:ext cx="5587999" cy="4371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E102-0692-05F1-C06C-2F89FCC0451B}"/>
              </a:ext>
            </a:extLst>
          </p:cNvPr>
          <p:cNvSpPr txBox="1"/>
          <p:nvPr/>
        </p:nvSpPr>
        <p:spPr>
          <a:xfrm>
            <a:off x="5507100" y="2385720"/>
            <a:ext cx="632930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Consolas"/>
                <a:ea typeface="+mn-lt"/>
                <a:cs typeface="+mn-lt"/>
              </a:rPr>
              <a:t>gRPC_RW_Steam</a:t>
            </a:r>
            <a:r>
              <a:rPr lang="en-US" sz="1600">
                <a:latin typeface="Consolas"/>
                <a:ea typeface="+mn-lt"/>
                <a:cs typeface="+mn-lt"/>
              </a:rPr>
              <a:t> stream(stub_-&gt;Timeline(...));</a:t>
            </a:r>
          </a:p>
          <a:p>
            <a:endParaRPr lang="en-US" sz="1600">
              <a:latin typeface="Consolas"/>
              <a:ea typeface="+mn-lt"/>
              <a:cs typeface="+mn-lt"/>
            </a:endParaRPr>
          </a:p>
          <a:p>
            <a:r>
              <a:rPr lang="en-US" sz="1600" err="1">
                <a:latin typeface="Consolas"/>
                <a:ea typeface="+mn-lt"/>
                <a:cs typeface="+mn-lt"/>
              </a:rPr>
              <a:t>writer_thread</a:t>
            </a:r>
            <a:r>
              <a:rPr lang="en-US" sz="1600">
                <a:latin typeface="Consolas"/>
                <a:ea typeface="+mn-lt"/>
                <a:cs typeface="+mn-lt"/>
              </a:rPr>
              <a:t>([...](){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while(1){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    stream-&gt;</a:t>
            </a:r>
            <a:r>
              <a:rPr lang="en-US" sz="1600" err="1">
                <a:latin typeface="Consolas"/>
                <a:ea typeface="+mn-lt"/>
                <a:cs typeface="+mn-lt"/>
              </a:rPr>
              <a:t>writeMessageToStream</a:t>
            </a:r>
            <a:r>
              <a:rPr lang="en-US" sz="1600">
                <a:latin typeface="Consolas"/>
                <a:ea typeface="+mn-lt"/>
                <a:cs typeface="+mn-lt"/>
              </a:rPr>
              <a:t>(</a:t>
            </a:r>
            <a:r>
              <a:rPr lang="en-US" sz="1600" err="1">
                <a:latin typeface="Consolas"/>
                <a:ea typeface="+mn-lt"/>
                <a:cs typeface="+mn-lt"/>
              </a:rPr>
              <a:t>terminal_message</a:t>
            </a:r>
            <a:r>
              <a:rPr lang="en-US" sz="1600">
                <a:latin typeface="Consolas"/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sz="1600">
                <a:latin typeface="Consolas"/>
                <a:ea typeface="+mn-lt"/>
                <a:cs typeface="+mn-lt"/>
              </a:rPr>
              <a:t>    }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});</a:t>
            </a:r>
          </a:p>
          <a:p>
            <a:endParaRPr lang="en-US" sz="1600">
              <a:latin typeface="Consolas"/>
              <a:ea typeface="+mn-lt"/>
              <a:cs typeface="+mn-lt"/>
            </a:endParaRPr>
          </a:p>
          <a:p>
            <a:r>
              <a:rPr lang="en-US" sz="1600" err="1">
                <a:latin typeface="Consolas"/>
                <a:ea typeface="+mn-lt"/>
                <a:cs typeface="+mn-lt"/>
              </a:rPr>
              <a:t>reader_thread</a:t>
            </a:r>
            <a:r>
              <a:rPr lang="en-US" sz="1600">
                <a:latin typeface="Consolas"/>
                <a:ea typeface="+mn-lt"/>
                <a:cs typeface="+mn-lt"/>
              </a:rPr>
              <a:t>([...](){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while(</a:t>
            </a:r>
            <a:r>
              <a:rPr lang="en-US" sz="1600" err="1">
                <a:latin typeface="Consolas"/>
                <a:ea typeface="+mn-lt"/>
                <a:cs typeface="+mn-lt"/>
              </a:rPr>
              <a:t>stream.read</a:t>
            </a:r>
            <a:r>
              <a:rPr lang="en-US" sz="1600">
                <a:latin typeface="Consolas"/>
                <a:ea typeface="+mn-lt"/>
                <a:cs typeface="+mn-lt"/>
              </a:rPr>
              <a:t>(Message m)){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latin typeface="Consolas"/>
                <a:ea typeface="+mn-lt"/>
                <a:cs typeface="+mn-lt"/>
              </a:rPr>
              <a:t>displayPostMessage</a:t>
            </a:r>
            <a:r>
              <a:rPr lang="en-US" sz="1600">
                <a:latin typeface="Consolas"/>
                <a:ea typeface="+mn-lt"/>
                <a:cs typeface="+mn-lt"/>
              </a:rPr>
              <a:t>(…, m, timestamp);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    }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});</a:t>
            </a:r>
          </a:p>
          <a:p>
            <a:endParaRPr lang="en-US" sz="1600">
              <a:latin typeface="Consolas"/>
              <a:ea typeface="+mn-lt"/>
              <a:cs typeface="+mn-lt"/>
            </a:endParaRPr>
          </a:p>
          <a:p>
            <a:r>
              <a:rPr lang="en-US" sz="1600" err="1">
                <a:latin typeface="Consolas"/>
                <a:ea typeface="+mn-lt"/>
                <a:cs typeface="+mn-lt"/>
              </a:rPr>
              <a:t>threads_join</a:t>
            </a:r>
            <a:r>
              <a:rPr lang="en-US" sz="1600">
                <a:latin typeface="Consolas"/>
                <a:ea typeface="+mn-lt"/>
                <a:cs typeface="+mn-lt"/>
              </a:rPr>
              <a:t>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MP1: A Tiny Social Network Service (SNS)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What does a typical SNS looks like?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EF2F67-DC78-8BC9-5C37-4C30D3E00085}"/>
              </a:ext>
            </a:extLst>
          </p:cNvPr>
          <p:cNvGrpSpPr/>
          <p:nvPr/>
        </p:nvGrpSpPr>
        <p:grpSpPr>
          <a:xfrm>
            <a:off x="1175373" y="5227983"/>
            <a:ext cx="1595110" cy="914400"/>
            <a:chOff x="1175373" y="3548271"/>
            <a:chExt cx="1595110" cy="914400"/>
          </a:xfrm>
        </p:grpSpPr>
        <p:pic>
          <p:nvPicPr>
            <p:cNvPr id="7" name="Graphic 6" descr="Smart Phone with solid fill">
              <a:extLst>
                <a:ext uri="{FF2B5EF4-FFF2-40B4-BE49-F238E27FC236}">
                  <a16:creationId xmlns:a16="http://schemas.microsoft.com/office/drawing/2014/main" id="{60663EBA-BAED-BEEB-1900-5F1C17EB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6083" y="3548271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15F09-955F-B798-C7E2-D67DF60FE109}"/>
                </a:ext>
              </a:extLst>
            </p:cNvPr>
            <p:cNvSpPr txBox="1"/>
            <p:nvPr/>
          </p:nvSpPr>
          <p:spPr>
            <a:xfrm>
              <a:off x="1175373" y="3846893"/>
              <a:ext cx="52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A9E85-E3D1-3F81-32F8-78D96B948043}"/>
              </a:ext>
            </a:extLst>
          </p:cNvPr>
          <p:cNvGrpSpPr/>
          <p:nvPr/>
        </p:nvGrpSpPr>
        <p:grpSpPr>
          <a:xfrm>
            <a:off x="9250017" y="2523681"/>
            <a:ext cx="1559443" cy="914400"/>
            <a:chOff x="9250017" y="5127728"/>
            <a:chExt cx="1559443" cy="914400"/>
          </a:xfrm>
        </p:grpSpPr>
        <p:pic>
          <p:nvPicPr>
            <p:cNvPr id="9" name="Graphic 8" descr="Smart Phone with solid fill">
              <a:extLst>
                <a:ext uri="{FF2B5EF4-FFF2-40B4-BE49-F238E27FC236}">
                  <a16:creationId xmlns:a16="http://schemas.microsoft.com/office/drawing/2014/main" id="{AB2D7DE9-4F3E-62BD-A336-A8F4F127C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0017" y="512772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1EE4A8-6177-F92A-326E-B631BAAB25E9}"/>
                </a:ext>
              </a:extLst>
            </p:cNvPr>
            <p:cNvSpPr txBox="1"/>
            <p:nvPr/>
          </p:nvSpPr>
          <p:spPr>
            <a:xfrm>
              <a:off x="10074964" y="5400262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4F17F7-B3AC-F50D-BC8A-E783B4A5C166}"/>
              </a:ext>
            </a:extLst>
          </p:cNvPr>
          <p:cNvGrpSpPr/>
          <p:nvPr/>
        </p:nvGrpSpPr>
        <p:grpSpPr>
          <a:xfrm>
            <a:off x="3344509" y="4266643"/>
            <a:ext cx="3081131" cy="1339028"/>
            <a:chOff x="3344509" y="2586931"/>
            <a:chExt cx="3081131" cy="1339028"/>
          </a:xfrm>
        </p:grpSpPr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6C9A52FA-DD83-7DC3-C258-D29290099DC3}"/>
                </a:ext>
              </a:extLst>
            </p:cNvPr>
            <p:cNvSpPr/>
            <p:nvPr/>
          </p:nvSpPr>
          <p:spPr>
            <a:xfrm>
              <a:off x="3344509" y="2586931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80BDC7-0AA0-7C95-0C1A-6F4187248F95}"/>
                </a:ext>
              </a:extLst>
            </p:cNvPr>
            <p:cNvSpPr txBox="1"/>
            <p:nvPr/>
          </p:nvSpPr>
          <p:spPr>
            <a:xfrm>
              <a:off x="3344509" y="2646564"/>
              <a:ext cx="18431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Lionel Messi</a:t>
              </a:r>
            </a:p>
            <a:p>
              <a:r>
                <a:rPr lang="en-US" dirty="0"/>
                <a:t>Novak Djokovic</a:t>
              </a:r>
            </a:p>
            <a:p>
              <a:r>
                <a:rPr lang="en-US" dirty="0"/>
                <a:t>User1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57E92F-593A-06EB-F89E-4CC4AC860EBF}"/>
                </a:ext>
              </a:extLst>
            </p:cNvPr>
            <p:cNvSpPr/>
            <p:nvPr/>
          </p:nvSpPr>
          <p:spPr>
            <a:xfrm>
              <a:off x="5025899" y="2666438"/>
              <a:ext cx="1202635" cy="2286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FOLLOW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F55C1C-3469-0721-2465-DE0C006497C8}"/>
                </a:ext>
              </a:extLst>
            </p:cNvPr>
            <p:cNvSpPr/>
            <p:nvPr/>
          </p:nvSpPr>
          <p:spPr>
            <a:xfrm>
              <a:off x="5025899" y="2956581"/>
              <a:ext cx="1202635" cy="2286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UNFOLLOW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67C8B0-E818-B020-9116-087177955D1F}"/>
                </a:ext>
              </a:extLst>
            </p:cNvPr>
            <p:cNvSpPr/>
            <p:nvPr/>
          </p:nvSpPr>
          <p:spPr>
            <a:xfrm>
              <a:off x="5025899" y="3246728"/>
              <a:ext cx="1202635" cy="2286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UNFOLLOW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9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28FE7-24EF-9F71-EA6F-49B65CC56E53}"/>
              </a:ext>
            </a:extLst>
          </p:cNvPr>
          <p:cNvSpPr txBox="1"/>
          <p:nvPr/>
        </p:nvSpPr>
        <p:spPr>
          <a:xfrm>
            <a:off x="6011334" y="3056467"/>
            <a:ext cx="57658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class Client is the one you want to work with in tsd.cc.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You need to implement 5 functions in tsd.cc. 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client.db</a:t>
            </a:r>
            <a:r>
              <a:rPr lang="en-US">
                <a:cs typeface="Calibri"/>
              </a:rPr>
              <a:t> is where server saves the clients information in the memory.</a:t>
            </a:r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9DDD3D24-95DA-15B1-FF54-7555BC81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905"/>
            <a:ext cx="5800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DBD3A28-1BE2-0602-0739-718C5FA2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2899916"/>
            <a:ext cx="7408333" cy="1151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03638-D976-FA6D-95C5-892C5F643CD5}"/>
              </a:ext>
            </a:extLst>
          </p:cNvPr>
          <p:cNvSpPr txBox="1"/>
          <p:nvPr/>
        </p:nvSpPr>
        <p:spPr>
          <a:xfrm>
            <a:off x="4248390" y="4195705"/>
            <a:ext cx="481377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c = </a:t>
            </a:r>
            <a:r>
              <a:rPr lang="en-US" sz="1600" err="1">
                <a:latin typeface="Consolas"/>
                <a:ea typeface="+mn-lt"/>
                <a:cs typeface="+mn-lt"/>
              </a:rPr>
              <a:t>client_db</a:t>
            </a:r>
            <a:r>
              <a:rPr lang="en-US" sz="1600">
                <a:latin typeface="Consolas"/>
                <a:ea typeface="+mn-lt"/>
                <a:cs typeface="+mn-lt"/>
              </a:rPr>
              <a:t>[request-&gt;username];</a:t>
            </a:r>
            <a:endParaRPr lang="en-US" sz="1600">
              <a:latin typeface="Consolas"/>
            </a:endParaRPr>
          </a:p>
          <a:p>
            <a:r>
              <a:rPr lang="en-US" sz="1600">
                <a:latin typeface="Consolas"/>
                <a:cs typeface="Calibri" panose="020F0502020204030204"/>
              </a:rPr>
              <a:t>add users in </a:t>
            </a:r>
            <a:r>
              <a:rPr lang="en-US" sz="1600" err="1">
                <a:latin typeface="Consolas"/>
                <a:cs typeface="Calibri" panose="020F0502020204030204"/>
              </a:rPr>
              <a:t>client_db</a:t>
            </a:r>
            <a:r>
              <a:rPr lang="en-US" sz="1600">
                <a:latin typeface="Consolas"/>
                <a:cs typeface="Calibri" panose="020F0502020204030204"/>
              </a:rPr>
              <a:t> to </a:t>
            </a:r>
            <a:r>
              <a:rPr lang="en-US" sz="1600" err="1">
                <a:latin typeface="Consolas"/>
                <a:cs typeface="Calibri" panose="020F0502020204030204"/>
              </a:rPr>
              <a:t>list_reply</a:t>
            </a:r>
            <a:r>
              <a:rPr lang="en-US" sz="1600">
                <a:latin typeface="Consolas"/>
                <a:cs typeface="Calibri" panose="020F0502020204030204"/>
              </a:rPr>
              <a:t>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add (followers of c) to </a:t>
            </a:r>
            <a:r>
              <a:rPr lang="en-US" sz="1600" err="1">
                <a:latin typeface="Consolas"/>
                <a:ea typeface="+mn-lt"/>
                <a:cs typeface="+mn-lt"/>
              </a:rPr>
              <a:t>list_reply</a:t>
            </a:r>
            <a:r>
              <a:rPr lang="en-US" sz="1600">
                <a:latin typeface="Consolas"/>
                <a:ea typeface="+mn-lt"/>
                <a:cs typeface="+mn-lt"/>
              </a:rPr>
              <a:t>;</a:t>
            </a:r>
          </a:p>
          <a:p>
            <a:r>
              <a:rPr lang="en-US" sz="1600">
                <a:latin typeface="Consolas"/>
                <a:ea typeface="+mn-lt"/>
                <a:cs typeface="+mn-lt"/>
              </a:rPr>
              <a:t>return Status::OK;</a:t>
            </a:r>
            <a:endParaRPr lang="en-U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767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03638-D976-FA6D-95C5-892C5F643CD5}"/>
              </a:ext>
            </a:extLst>
          </p:cNvPr>
          <p:cNvSpPr txBox="1"/>
          <p:nvPr/>
        </p:nvSpPr>
        <p:spPr>
          <a:xfrm>
            <a:off x="4112922" y="4288838"/>
            <a:ext cx="54798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u1, u2 = </a:t>
            </a:r>
            <a:r>
              <a:rPr lang="en-US" sz="1600" err="1">
                <a:latin typeface="Consolas"/>
                <a:ea typeface="+mn-lt"/>
                <a:cs typeface="+mn-lt"/>
              </a:rPr>
              <a:t>request.username</a:t>
            </a:r>
            <a:r>
              <a:rPr lang="en-US" sz="1600"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latin typeface="Consolas"/>
                <a:ea typeface="+mn-lt"/>
                <a:cs typeface="+mn-lt"/>
              </a:rPr>
              <a:t>request.args</a:t>
            </a:r>
            <a:r>
              <a:rPr lang="en-US" sz="1600">
                <a:latin typeface="Consolas"/>
                <a:ea typeface="+mn-lt"/>
                <a:cs typeface="+mn-lt"/>
              </a:rPr>
              <a:t>[0]</a:t>
            </a:r>
            <a:endParaRPr lang="en-US" sz="1600">
              <a:latin typeface="Consolas"/>
              <a:cs typeface="Calibri" panose="020F0502020204030204"/>
            </a:endParaRPr>
          </a:p>
          <a:p>
            <a:r>
              <a:rPr lang="en-US" sz="1600">
                <a:latin typeface="Consolas"/>
                <a:cs typeface="Calibri" panose="020F0502020204030204"/>
              </a:rPr>
              <a:t>c1, c2 = 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(u1), 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(u2)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c1.client_following.push_back(c2);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c2.client_followers.push_back(c1);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return Status::OK;</a:t>
            </a:r>
            <a:endParaRPr lang="en-US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1DAB4B8-6327-3A96-80D6-831502EE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6" y="2620898"/>
            <a:ext cx="6299200" cy="12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03638-D976-FA6D-95C5-892C5F643CD5}"/>
              </a:ext>
            </a:extLst>
          </p:cNvPr>
          <p:cNvSpPr txBox="1"/>
          <p:nvPr/>
        </p:nvSpPr>
        <p:spPr>
          <a:xfrm>
            <a:off x="4206996" y="4740394"/>
            <a:ext cx="54798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ea typeface="+mn-lt"/>
                <a:cs typeface="+mn-lt"/>
              </a:rPr>
              <a:t>u1, u2 = </a:t>
            </a:r>
            <a:r>
              <a:rPr lang="en-US" sz="1600" err="1">
                <a:latin typeface="Consolas"/>
                <a:ea typeface="+mn-lt"/>
                <a:cs typeface="+mn-lt"/>
              </a:rPr>
              <a:t>request.username</a:t>
            </a:r>
            <a:r>
              <a:rPr lang="en-US" sz="1600"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latin typeface="Consolas"/>
                <a:ea typeface="+mn-lt"/>
                <a:cs typeface="+mn-lt"/>
              </a:rPr>
              <a:t>request.args</a:t>
            </a:r>
            <a:r>
              <a:rPr lang="en-US" sz="1600">
                <a:latin typeface="Consolas"/>
                <a:ea typeface="+mn-lt"/>
                <a:cs typeface="+mn-lt"/>
              </a:rPr>
              <a:t>[0]</a:t>
            </a:r>
            <a:endParaRPr lang="en-US" sz="1600">
              <a:latin typeface="Consolas"/>
              <a:cs typeface="Calibri" panose="020F0502020204030204"/>
            </a:endParaRPr>
          </a:p>
          <a:p>
            <a:r>
              <a:rPr lang="en-US" sz="1600">
                <a:latin typeface="Consolas"/>
                <a:cs typeface="Calibri" panose="020F0502020204030204"/>
              </a:rPr>
              <a:t>c1, c2 = 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(u1), 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(u2)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c1.client_following.erase(u2);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c2.client_followers.erase(u1);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return Status::OK;</a:t>
            </a:r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145987E-3E9E-11C5-C884-3F1CD774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6" y="2604264"/>
            <a:ext cx="7860830" cy="17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3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03638-D976-FA6D-95C5-892C5F643CD5}"/>
              </a:ext>
            </a:extLst>
          </p:cNvPr>
          <p:cNvSpPr txBox="1"/>
          <p:nvPr/>
        </p:nvSpPr>
        <p:spPr>
          <a:xfrm>
            <a:off x="4240863" y="4571061"/>
            <a:ext cx="54798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cs typeface="Calibri" panose="020F0502020204030204"/>
              </a:rPr>
              <a:t>c = 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</a:t>
            </a:r>
            <a:r>
              <a:rPr lang="en-US" sz="1600" err="1">
                <a:latin typeface="Consolas"/>
                <a:cs typeface="Calibri" panose="020F0502020204030204"/>
              </a:rPr>
              <a:t>request.username</a:t>
            </a:r>
            <a:r>
              <a:rPr lang="en-US" sz="1600">
                <a:latin typeface="Consolas"/>
                <a:cs typeface="Calibri" panose="020F0502020204030204"/>
              </a:rPr>
              <a:t>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if (</a:t>
            </a:r>
            <a:r>
              <a:rPr lang="en-US" sz="1600" err="1">
                <a:latin typeface="Consolas"/>
                <a:cs typeface="Calibri" panose="020F0502020204030204"/>
              </a:rPr>
              <a:t>c.connected</a:t>
            </a:r>
            <a:r>
              <a:rPr lang="en-US" sz="1600">
                <a:latin typeface="Consolas"/>
                <a:cs typeface="Calibri" panose="020F0502020204030204"/>
              </a:rPr>
              <a:t>){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login failed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}else{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login succeeded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}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return Status::OK;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D051882-311F-679B-50E1-D58F1B81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1" y="2707745"/>
            <a:ext cx="7268162" cy="16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you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tsd.cc: server code(“YOUR CODE HERE”) 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1829EA3-12D2-AA75-700C-99CD5CE6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337426"/>
            <a:ext cx="6637866" cy="2005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03638-D976-FA6D-95C5-892C5F643CD5}"/>
              </a:ext>
            </a:extLst>
          </p:cNvPr>
          <p:cNvSpPr txBox="1"/>
          <p:nvPr/>
        </p:nvSpPr>
        <p:spPr>
          <a:xfrm>
            <a:off x="4359397" y="3013194"/>
            <a:ext cx="783354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  <a:cs typeface="Calibri" panose="020F0502020204030204"/>
              </a:rPr>
              <a:t>Message m;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while(</a:t>
            </a:r>
            <a:r>
              <a:rPr lang="en-US" sz="1600" err="1">
                <a:latin typeface="Consolas"/>
                <a:cs typeface="Calibri" panose="020F0502020204030204"/>
              </a:rPr>
              <a:t>stream.read</a:t>
            </a:r>
            <a:r>
              <a:rPr lang="en-US" sz="1600">
                <a:latin typeface="Consolas"/>
                <a:cs typeface="Calibri" panose="020F0502020204030204"/>
              </a:rPr>
              <a:t>(&amp;m)){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600">
                <a:latin typeface="Consolas"/>
                <a:cs typeface="Calibri" panose="020F0502020204030204"/>
              </a:rPr>
              <a:t>    string u = </a:t>
            </a:r>
            <a:r>
              <a:rPr lang="en-US" sz="1600" err="1">
                <a:latin typeface="Consolas"/>
                <a:cs typeface="Calibri" panose="020F0502020204030204"/>
              </a:rPr>
              <a:t>m.username</a:t>
            </a:r>
            <a:endParaRPr lang="en-US" sz="1600">
              <a:latin typeface="Consolas"/>
              <a:cs typeface="Calibri" panose="020F0502020204030204"/>
            </a:endParaRPr>
          </a:p>
          <a:p>
            <a:r>
              <a:rPr lang="en-US" sz="1600">
                <a:latin typeface="Consolas"/>
                <a:cs typeface="Calibri" panose="020F0502020204030204"/>
              </a:rPr>
              <a:t>    Client c = </a:t>
            </a:r>
            <a:r>
              <a:rPr lang="en-US" sz="1600" err="1">
                <a:latin typeface="Consolas"/>
                <a:cs typeface="Calibri" panose="020F0502020204030204"/>
              </a:rPr>
              <a:t>getClient</a:t>
            </a:r>
            <a:r>
              <a:rPr lang="en-US" sz="1600">
                <a:latin typeface="Consolas"/>
                <a:cs typeface="Calibri" panose="020F0502020204030204"/>
              </a:rPr>
              <a:t>(u)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</a:t>
            </a:r>
            <a:r>
              <a:rPr lang="en-US" sz="1600" err="1">
                <a:latin typeface="Consolas"/>
                <a:cs typeface="Calibri" panose="020F0502020204030204"/>
              </a:rPr>
              <a:t>ffo</a:t>
            </a:r>
            <a:r>
              <a:rPr lang="en-US" sz="1600">
                <a:latin typeface="Consolas"/>
                <a:cs typeface="Calibri" panose="020F0502020204030204"/>
              </a:rPr>
              <a:t> = </a:t>
            </a:r>
            <a:r>
              <a:rPr lang="en-US" sz="1600" err="1">
                <a:latin typeface="Consolas"/>
                <a:cs typeface="Calibri" panose="020F0502020204030204"/>
              </a:rPr>
              <a:t>format_file_output</a:t>
            </a:r>
            <a:r>
              <a:rPr lang="en-US" sz="1600">
                <a:latin typeface="Consolas"/>
                <a:cs typeface="Calibri" panose="020F0502020204030204"/>
              </a:rPr>
              <a:t>(timestamp, </a:t>
            </a:r>
            <a:r>
              <a:rPr lang="en-US" sz="1600" err="1">
                <a:latin typeface="Consolas"/>
                <a:cs typeface="Calibri" panose="020F0502020204030204"/>
              </a:rPr>
              <a:t>request.username</a:t>
            </a:r>
            <a:r>
              <a:rPr lang="en-US" sz="1600">
                <a:latin typeface="Consolas"/>
                <a:cs typeface="Calibri" panose="020F0502020204030204"/>
              </a:rPr>
              <a:t>, m)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if(!</a:t>
            </a:r>
            <a:r>
              <a:rPr lang="en-US" sz="1600" err="1">
                <a:latin typeface="Consolas"/>
                <a:cs typeface="Calibri" panose="020F0502020204030204"/>
              </a:rPr>
              <a:t>first_timeline_stream</a:t>
            </a:r>
            <a:r>
              <a:rPr lang="en-US" sz="1600">
                <a:latin typeface="Consolas"/>
                <a:cs typeface="Calibri" panose="020F0502020204030204"/>
              </a:rPr>
              <a:t>()){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    append </a:t>
            </a:r>
            <a:r>
              <a:rPr lang="en-US" sz="1600" err="1">
                <a:latin typeface="Consolas"/>
                <a:cs typeface="Calibri" panose="020F0502020204030204"/>
              </a:rPr>
              <a:t>ffo</a:t>
            </a:r>
            <a:r>
              <a:rPr lang="en-US" sz="1600">
                <a:latin typeface="Consolas"/>
                <a:cs typeface="Calibri" panose="020F0502020204030204"/>
              </a:rPr>
              <a:t> to file u.txt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}else{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    lat20 = read 20 latest massages from file u_following.txt;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    stream-&gt;write(lat20);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}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for f in </a:t>
            </a:r>
            <a:r>
              <a:rPr lang="en-US" sz="1600" err="1">
                <a:latin typeface="Consolas"/>
                <a:cs typeface="Calibri" panose="020F0502020204030204"/>
              </a:rPr>
              <a:t>c.followers</a:t>
            </a:r>
            <a:r>
              <a:rPr lang="en-US" sz="1600">
                <a:latin typeface="Consolas"/>
                <a:cs typeface="Calibri" panose="020F0502020204030204"/>
              </a:rPr>
              <a:t>: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    f-&gt;stream-&gt;write(</a:t>
            </a:r>
            <a:r>
              <a:rPr lang="en-US" sz="1600" err="1">
                <a:latin typeface="Consolas"/>
                <a:cs typeface="Calibri" panose="020F0502020204030204"/>
              </a:rPr>
              <a:t>ffo</a:t>
            </a:r>
            <a:r>
              <a:rPr lang="en-US" sz="1600">
                <a:latin typeface="Consolas"/>
                <a:cs typeface="Calibri" panose="020F0502020204030204"/>
              </a:rPr>
              <a:t>)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        append ffo to the file f_following.txt        </a:t>
            </a:r>
          </a:p>
          <a:p>
            <a:r>
              <a:rPr lang="en-US" sz="1600">
                <a:latin typeface="Consolas"/>
                <a:cs typeface="Calibri" panose="020F0502020204030204"/>
              </a:rPr>
              <a:t>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MP1: A Tiny Social Network Service (SNS)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What does a typical SNS looks like?</a:t>
            </a: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60663EBA-BAED-BEEB-1900-5F1C17EB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083" y="510871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15F09-955F-B798-C7E2-D67DF60FE109}"/>
              </a:ext>
            </a:extLst>
          </p:cNvPr>
          <p:cNvSpPr txBox="1"/>
          <p:nvPr/>
        </p:nvSpPr>
        <p:spPr>
          <a:xfrm>
            <a:off x="1175373" y="540733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AB2D7DE9-4F3E-62BD-A336-A8F4F127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0017" y="317966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EE4A8-6177-F92A-326E-B631BAAB25E9}"/>
              </a:ext>
            </a:extLst>
          </p:cNvPr>
          <p:cNvSpPr txBox="1"/>
          <p:nvPr/>
        </p:nvSpPr>
        <p:spPr>
          <a:xfrm>
            <a:off x="10074964" y="34521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692666-480C-D00E-F4AA-F3D9B1911994}"/>
              </a:ext>
            </a:extLst>
          </p:cNvPr>
          <p:cNvGrpSpPr/>
          <p:nvPr/>
        </p:nvGrpSpPr>
        <p:grpSpPr>
          <a:xfrm>
            <a:off x="5512356" y="2371584"/>
            <a:ext cx="3081131" cy="1339028"/>
            <a:chOff x="5512356" y="4319652"/>
            <a:chExt cx="3081131" cy="1339028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8D93FA38-01CD-C87E-6CBE-BDE6F36EB577}"/>
                </a:ext>
              </a:extLst>
            </p:cNvPr>
            <p:cNvSpPr/>
            <p:nvPr/>
          </p:nvSpPr>
          <p:spPr>
            <a:xfrm flipH="1">
              <a:off x="5512356" y="4319652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8FE9A-4547-2CF8-A4DE-98C0900570F8}"/>
                </a:ext>
              </a:extLst>
            </p:cNvPr>
            <p:cNvSpPr txBox="1"/>
            <p:nvPr/>
          </p:nvSpPr>
          <p:spPr>
            <a:xfrm>
              <a:off x="5534273" y="4390398"/>
              <a:ext cx="266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15:00:23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C235E2-EF50-C26B-CED8-E2D4C1A60664}"/>
                </a:ext>
              </a:extLst>
            </p:cNvPr>
            <p:cNvSpPr txBox="1"/>
            <p:nvPr/>
          </p:nvSpPr>
          <p:spPr>
            <a:xfrm>
              <a:off x="5801336" y="4687599"/>
              <a:ext cx="2503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There’s a flooding at Houston. The weather is terrible.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E71AD3-1331-840C-5223-786DD42C33D8}"/>
              </a:ext>
            </a:extLst>
          </p:cNvPr>
          <p:cNvGrpSpPr/>
          <p:nvPr/>
        </p:nvGrpSpPr>
        <p:grpSpPr>
          <a:xfrm>
            <a:off x="3344509" y="4147372"/>
            <a:ext cx="3081131" cy="1339028"/>
            <a:chOff x="3344509" y="2586931"/>
            <a:chExt cx="3081131" cy="1339028"/>
          </a:xfrm>
        </p:grpSpPr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6C9A52FA-DD83-7DC3-C258-D29290099DC3}"/>
                </a:ext>
              </a:extLst>
            </p:cNvPr>
            <p:cNvSpPr/>
            <p:nvPr/>
          </p:nvSpPr>
          <p:spPr>
            <a:xfrm>
              <a:off x="3344509" y="2586931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349BB1-C2A0-14DD-D571-CCB4EBECA849}"/>
                </a:ext>
              </a:extLst>
            </p:cNvPr>
            <p:cNvSpPr txBox="1"/>
            <p:nvPr/>
          </p:nvSpPr>
          <p:spPr>
            <a:xfrm>
              <a:off x="3344509" y="2626362"/>
              <a:ext cx="266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15:00:23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E40870-9E8D-35E8-53B0-6778F9830E9C}"/>
                </a:ext>
              </a:extLst>
            </p:cNvPr>
            <p:cNvSpPr txBox="1"/>
            <p:nvPr/>
          </p:nvSpPr>
          <p:spPr>
            <a:xfrm>
              <a:off x="3611572" y="2923563"/>
              <a:ext cx="2503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User1: </a:t>
              </a:r>
              <a:r>
                <a:rPr lang="en-US" dirty="0"/>
                <a:t>There’s a flooding at Houston. The weather is terrible.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MP1: A Tiny Social Network Service (SNS)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What does a typical SNS looks like?</a:t>
            </a: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60663EBA-BAED-BEEB-1900-5F1C17EB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083" y="526773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15F09-955F-B798-C7E2-D67DF60FE109}"/>
              </a:ext>
            </a:extLst>
          </p:cNvPr>
          <p:cNvSpPr txBox="1"/>
          <p:nvPr/>
        </p:nvSpPr>
        <p:spPr>
          <a:xfrm>
            <a:off x="1175373" y="5566360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AB2D7DE9-4F3E-62BD-A336-A8F4F127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0017" y="3279051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8692666-480C-D00E-F4AA-F3D9B1911994}"/>
              </a:ext>
            </a:extLst>
          </p:cNvPr>
          <p:cNvGrpSpPr/>
          <p:nvPr/>
        </p:nvGrpSpPr>
        <p:grpSpPr>
          <a:xfrm>
            <a:off x="5512356" y="2470975"/>
            <a:ext cx="3081131" cy="1339028"/>
            <a:chOff x="5512356" y="4319652"/>
            <a:chExt cx="3081131" cy="1339028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8D93FA38-01CD-C87E-6CBE-BDE6F36EB577}"/>
                </a:ext>
              </a:extLst>
            </p:cNvPr>
            <p:cNvSpPr/>
            <p:nvPr/>
          </p:nvSpPr>
          <p:spPr>
            <a:xfrm flipH="1">
              <a:off x="5512356" y="4319652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8FE9A-4547-2CF8-A4DE-98C0900570F8}"/>
                </a:ext>
              </a:extLst>
            </p:cNvPr>
            <p:cNvSpPr txBox="1"/>
            <p:nvPr/>
          </p:nvSpPr>
          <p:spPr>
            <a:xfrm>
              <a:off x="5534273" y="4390398"/>
              <a:ext cx="266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16:57:23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C235E2-EF50-C26B-CED8-E2D4C1A60664}"/>
                </a:ext>
              </a:extLst>
            </p:cNvPr>
            <p:cNvSpPr txBox="1"/>
            <p:nvPr/>
          </p:nvSpPr>
          <p:spPr>
            <a:xfrm>
              <a:off x="5801336" y="4687599"/>
              <a:ext cx="2503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I’m playing for Mr. David Beckham at Miami now! Come and visit us!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E71AD3-1331-840C-5223-786DD42C33D8}"/>
              </a:ext>
            </a:extLst>
          </p:cNvPr>
          <p:cNvGrpSpPr/>
          <p:nvPr/>
        </p:nvGrpSpPr>
        <p:grpSpPr>
          <a:xfrm>
            <a:off x="3344509" y="4306398"/>
            <a:ext cx="3081131" cy="1339028"/>
            <a:chOff x="3344509" y="2586931"/>
            <a:chExt cx="3081131" cy="1339028"/>
          </a:xfrm>
        </p:grpSpPr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6C9A52FA-DD83-7DC3-C258-D29290099DC3}"/>
                </a:ext>
              </a:extLst>
            </p:cNvPr>
            <p:cNvSpPr/>
            <p:nvPr/>
          </p:nvSpPr>
          <p:spPr>
            <a:xfrm>
              <a:off x="3344509" y="2586931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349BB1-C2A0-14DD-D571-CCB4EBECA849}"/>
                </a:ext>
              </a:extLst>
            </p:cNvPr>
            <p:cNvSpPr txBox="1"/>
            <p:nvPr/>
          </p:nvSpPr>
          <p:spPr>
            <a:xfrm>
              <a:off x="3344509" y="2626362"/>
              <a:ext cx="266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15:00:23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E40870-9E8D-35E8-53B0-6778F9830E9C}"/>
                </a:ext>
              </a:extLst>
            </p:cNvPr>
            <p:cNvSpPr txBox="1"/>
            <p:nvPr/>
          </p:nvSpPr>
          <p:spPr>
            <a:xfrm>
              <a:off x="3611572" y="2923563"/>
              <a:ext cx="2503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User1: </a:t>
              </a:r>
              <a:r>
                <a:rPr lang="en-US" dirty="0"/>
                <a:t>There’s a flooding at Houston. The weather is terrible.</a:t>
              </a:r>
            </a:p>
          </p:txBody>
        </p:sp>
      </p:grpSp>
      <p:pic>
        <p:nvPicPr>
          <p:cNvPr id="1026" name="Picture 2" descr="When Lionel Messi and Inter Miami's next game is after Leagues Cup win over  FC Dallas | OneFootball">
            <a:extLst>
              <a:ext uri="{FF2B5EF4-FFF2-40B4-BE49-F238E27FC236}">
                <a16:creationId xmlns:a16="http://schemas.microsoft.com/office/drawing/2014/main" id="{AD74CFA6-F864-4223-8247-26C84847E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4" t="3292" r="21295"/>
          <a:stretch/>
        </p:blipFill>
        <p:spPr bwMode="auto">
          <a:xfrm>
            <a:off x="10107144" y="2991680"/>
            <a:ext cx="1275859" cy="12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MP1: A Tiny Social Network Service (SNS)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/>
              <a:t>What does a typical SNS look like?</a:t>
            </a: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60663EBA-BAED-BEEB-1900-5F1C17EB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648" y="46316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15F09-955F-B798-C7E2-D67DF60FE109}"/>
              </a:ext>
            </a:extLst>
          </p:cNvPr>
          <p:cNvSpPr txBox="1"/>
          <p:nvPr/>
        </p:nvSpPr>
        <p:spPr>
          <a:xfrm>
            <a:off x="429938" y="4930259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AB2D7DE9-4F3E-62BD-A336-A8F4F127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3301" y="333262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1EE4A8-6177-F92A-326E-B631BAAB25E9}"/>
              </a:ext>
            </a:extLst>
          </p:cNvPr>
          <p:cNvSpPr txBox="1"/>
          <p:nvPr/>
        </p:nvSpPr>
        <p:spPr>
          <a:xfrm>
            <a:off x="10988248" y="360515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692666-480C-D00E-F4AA-F3D9B1911994}"/>
              </a:ext>
            </a:extLst>
          </p:cNvPr>
          <p:cNvGrpSpPr/>
          <p:nvPr/>
        </p:nvGrpSpPr>
        <p:grpSpPr>
          <a:xfrm>
            <a:off x="6425640" y="2524544"/>
            <a:ext cx="3081131" cy="1339028"/>
            <a:chOff x="5512356" y="4319652"/>
            <a:chExt cx="3081131" cy="1339028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8D93FA38-01CD-C87E-6CBE-BDE6F36EB577}"/>
                </a:ext>
              </a:extLst>
            </p:cNvPr>
            <p:cNvSpPr/>
            <p:nvPr/>
          </p:nvSpPr>
          <p:spPr>
            <a:xfrm flipH="1">
              <a:off x="5512356" y="4319652"/>
              <a:ext cx="3081131" cy="1339028"/>
            </a:xfrm>
            <a:prstGeom prst="wedgeRectCallout">
              <a:avLst>
                <a:gd name="adj1" fmla="val -74573"/>
                <a:gd name="adj2" fmla="val 4013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8FE9A-4547-2CF8-A4DE-98C0900570F8}"/>
                </a:ext>
              </a:extLst>
            </p:cNvPr>
            <p:cNvSpPr txBox="1"/>
            <p:nvPr/>
          </p:nvSpPr>
          <p:spPr>
            <a:xfrm>
              <a:off x="5534273" y="4390398"/>
              <a:ext cx="2665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19:15:26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C235E2-EF50-C26B-CED8-E2D4C1A60664}"/>
                </a:ext>
              </a:extLst>
            </p:cNvPr>
            <p:cNvSpPr txBox="1"/>
            <p:nvPr/>
          </p:nvSpPr>
          <p:spPr>
            <a:xfrm>
              <a:off x="5801336" y="4687599"/>
              <a:ext cx="2503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 to College Station from Houston. I need to work on 438 MP1 now!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E71AD3-1331-840C-5223-786DD42C33D8}"/>
              </a:ext>
            </a:extLst>
          </p:cNvPr>
          <p:cNvGrpSpPr/>
          <p:nvPr/>
        </p:nvGrpSpPr>
        <p:grpSpPr>
          <a:xfrm>
            <a:off x="2599074" y="3670297"/>
            <a:ext cx="3081131" cy="2956350"/>
            <a:chOff x="3344509" y="2586931"/>
            <a:chExt cx="3081131" cy="1339028"/>
          </a:xfrm>
        </p:grpSpPr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6C9A52FA-DD83-7DC3-C258-D29290099DC3}"/>
                </a:ext>
              </a:extLst>
            </p:cNvPr>
            <p:cNvSpPr/>
            <p:nvPr/>
          </p:nvSpPr>
          <p:spPr>
            <a:xfrm>
              <a:off x="3344509" y="2586931"/>
              <a:ext cx="3081131" cy="1339028"/>
            </a:xfrm>
            <a:prstGeom prst="wedgeRectCallout">
              <a:avLst>
                <a:gd name="adj1" fmla="val -72637"/>
                <a:gd name="adj2" fmla="val -76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349BB1-C2A0-14DD-D571-CCB4EBECA849}"/>
                </a:ext>
              </a:extLst>
            </p:cNvPr>
            <p:cNvSpPr txBox="1"/>
            <p:nvPr/>
          </p:nvSpPr>
          <p:spPr>
            <a:xfrm>
              <a:off x="3344509" y="2626362"/>
              <a:ext cx="2665666" cy="167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2024 Jan 24 Wed 15:00:23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E40870-9E8D-35E8-53B0-6778F9830E9C}"/>
                </a:ext>
              </a:extLst>
            </p:cNvPr>
            <p:cNvSpPr txBox="1"/>
            <p:nvPr/>
          </p:nvSpPr>
          <p:spPr>
            <a:xfrm>
              <a:off x="3611572" y="2761502"/>
              <a:ext cx="2503170" cy="41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User1: </a:t>
              </a:r>
              <a:r>
                <a:rPr lang="en-US" dirty="0"/>
                <a:t>There’s a flooding at Houston. The weather is terrible.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5A53AF-C510-02C5-56F4-550247A2731C}"/>
              </a:ext>
            </a:extLst>
          </p:cNvPr>
          <p:cNvSpPr txBox="1"/>
          <p:nvPr/>
        </p:nvSpPr>
        <p:spPr>
          <a:xfrm>
            <a:off x="2599074" y="5075000"/>
            <a:ext cx="26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 Jan 24 Wed 19:15:26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65E2F-6433-11E6-82AC-EF7AD036CCAD}"/>
              </a:ext>
            </a:extLst>
          </p:cNvPr>
          <p:cNvSpPr txBox="1"/>
          <p:nvPr/>
        </p:nvSpPr>
        <p:spPr>
          <a:xfrm>
            <a:off x="2866137" y="5373367"/>
            <a:ext cx="250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User1: </a:t>
            </a:r>
            <a:r>
              <a:rPr lang="en-US" dirty="0"/>
              <a:t>Back to College Station from Houston. I need to work on 438 MP1 now!</a:t>
            </a:r>
          </a:p>
        </p:txBody>
      </p:sp>
    </p:spTree>
    <p:extLst>
      <p:ext uri="{BB962C8B-B14F-4D97-AF65-F5344CB8AC3E}">
        <p14:creationId xmlns:p14="http://schemas.microsoft.com/office/powerpoint/2010/main" val="27669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README.md</a:t>
            </a:r>
          </a:p>
          <a:p>
            <a:r>
              <a:rPr lang="en-US" err="1"/>
              <a:t>Makefile</a:t>
            </a:r>
            <a:endParaRPr lang="en-US"/>
          </a:p>
          <a:p>
            <a:r>
              <a:rPr lang="en-US" sz="3000" err="1">
                <a:ea typeface="+mn-lt"/>
                <a:cs typeface="+mn-lt"/>
              </a:rPr>
              <a:t>client.h</a:t>
            </a:r>
            <a:endParaRPr lang="en-US"/>
          </a:p>
          <a:p>
            <a:r>
              <a:rPr lang="en-US"/>
              <a:t>client.cc</a:t>
            </a:r>
          </a:p>
          <a:p>
            <a:r>
              <a:rPr lang="en-US" err="1"/>
              <a:t>sns.proto</a:t>
            </a:r>
            <a:endParaRPr lang="en-US"/>
          </a:p>
          <a:p>
            <a:r>
              <a:rPr lang="en-US"/>
              <a:t>tsc.cc (“YOUR CODE HERE”)</a:t>
            </a:r>
          </a:p>
          <a:p>
            <a:r>
              <a:rPr lang="en-US"/>
              <a:t>tsd.cc (“YOUR CODE HERE”)</a:t>
            </a:r>
          </a:p>
          <a:p>
            <a:r>
              <a:rPr lang="en-US"/>
              <a:t>tsn-service_start.sh</a:t>
            </a:r>
          </a:p>
        </p:txBody>
      </p:sp>
    </p:spTree>
    <p:extLst>
      <p:ext uri="{BB962C8B-B14F-4D97-AF65-F5344CB8AC3E}">
        <p14:creationId xmlns:p14="http://schemas.microsoft.com/office/powerpoint/2010/main" val="13108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Makefile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4B80B4-C51E-8EC5-A95C-8DCAFBA7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71704"/>
            <a:ext cx="7450666" cy="42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/>
          <a:lstStyle/>
          <a:p>
            <a:r>
              <a:rPr lang="en-US"/>
              <a:t>README.md</a:t>
            </a:r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36F7D4-B5CD-E74A-DE24-53EF7B11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379061"/>
            <a:ext cx="7128933" cy="43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884C-90C2-0060-FC82-67DAF26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CA29-E68E-AB7D-B44E-C2875355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client.h</a:t>
            </a:r>
            <a:endParaRPr lang="en-US" err="1">
              <a:cs typeface="Calibri"/>
            </a:endParaRPr>
          </a:p>
          <a:p>
            <a:pPr lvl="1"/>
            <a:r>
              <a:rPr lang="en-US">
                <a:cs typeface="Calibri"/>
              </a:rPr>
              <a:t>Member fields and functions declarations for the Class </a:t>
            </a:r>
            <a:r>
              <a:rPr lang="en-US" err="1">
                <a:cs typeface="Calibri"/>
              </a:rPr>
              <a:t>IClient</a:t>
            </a:r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IReply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95DE54-4336-051F-22CE-56FB167E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68037"/>
            <a:ext cx="7069666" cy="4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7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097245C3FA144950A9A5834ABF723" ma:contentTypeVersion="9" ma:contentTypeDescription="Create a new document." ma:contentTypeScope="" ma:versionID="34c0881abe091411d53c942746c7e99a">
  <xsd:schema xmlns:xsd="http://www.w3.org/2001/XMLSchema" xmlns:xs="http://www.w3.org/2001/XMLSchema" xmlns:p="http://schemas.microsoft.com/office/2006/metadata/properties" xmlns:ns3="d7f20186-c3dc-4f7a-affe-5dd7fedee261" xmlns:ns4="8a338e31-3eca-40d4-9d02-6ec0e7cfcc2a" targetNamespace="http://schemas.microsoft.com/office/2006/metadata/properties" ma:root="true" ma:fieldsID="53c3df3f270a0674cf4b16fb1f2bdb6e" ns3:_="" ns4:_="">
    <xsd:import namespace="d7f20186-c3dc-4f7a-affe-5dd7fedee261"/>
    <xsd:import namespace="8a338e31-3eca-40d4-9d02-6ec0e7cfc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20186-c3dc-4f7a-affe-5dd7fedee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38e31-3eca-40d4-9d02-6ec0e7cfc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20186-c3dc-4f7a-affe-5dd7fedee261" xsi:nil="true"/>
  </documentManagement>
</p:properties>
</file>

<file path=customXml/itemProps1.xml><?xml version="1.0" encoding="utf-8"?>
<ds:datastoreItem xmlns:ds="http://schemas.openxmlformats.org/officeDocument/2006/customXml" ds:itemID="{227A37AD-D19B-4A03-8B7D-0336D8FDFA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2D26A9-61DD-4E80-82E8-F7CB887CAE83}">
  <ds:schemaRefs>
    <ds:schemaRef ds:uri="8a338e31-3eca-40d4-9d02-6ec0e7cfcc2a"/>
    <ds:schemaRef ds:uri="d7f20186-c3dc-4f7a-affe-5dd7fedee2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D485144-F81D-4479-A1A8-5834A9FAF9C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a338e31-3eca-40d4-9d02-6ec0e7cfcc2a"/>
    <ds:schemaRef ds:uri="d7f20186-c3dc-4f7a-affe-5dd7fedee2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1386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CSCE438 Distributed Systems</vt:lpstr>
      <vt:lpstr>MP1: A Tiny Social Network Service (SNS)</vt:lpstr>
      <vt:lpstr>MP1: A Tiny Social Network Service (SNS)</vt:lpstr>
      <vt:lpstr>MP1: A Tiny Social Network Service (SNS)</vt:lpstr>
      <vt:lpstr>MP1: A Tiny Social Network Service (SNS)</vt:lpstr>
      <vt:lpstr>What you have?</vt:lpstr>
      <vt:lpstr>What you have?</vt:lpstr>
      <vt:lpstr>What you have?</vt:lpstr>
      <vt:lpstr>What you have?</vt:lpstr>
      <vt:lpstr>What you have?</vt:lpstr>
      <vt:lpstr>What you have?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  <vt:lpstr>What you need to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CSCE662 Distributed Processing System</dc:title>
  <dc:creator>Jin, Liuyi</dc:creator>
  <cp:lastModifiedBy>Jin, Liuyi</cp:lastModifiedBy>
  <cp:revision>58</cp:revision>
  <dcterms:created xsi:type="dcterms:W3CDTF">2023-09-01T20:53:37Z</dcterms:created>
  <dcterms:modified xsi:type="dcterms:W3CDTF">2024-01-24T22:04:13Z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0x010100A07097245C3FA144950A9A5834ABF723</vt:lpwstr>
  </property>
</Properties>
</file>