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Montserrat SemiBold"/>
      <p:regular r:id="rId14"/>
      <p:bold r:id="rId15"/>
      <p:italic r:id="rId16"/>
      <p:boldItalic r:id="rId17"/>
    </p:embeddedFont>
    <p:embeddedFont>
      <p:font typeface="Montserrat"/>
      <p:regular r:id="rId18"/>
      <p:bold r:id="rId19"/>
      <p:italic r:id="rId20"/>
      <p:boldItalic r:id="rId21"/>
    </p:embeddedFont>
    <p:embeddedFont>
      <p:font typeface="Nunito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NunitoSans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NunitoSans-italic.fntdata"/><Relationship Id="rId23" Type="http://schemas.openxmlformats.org/officeDocument/2006/relationships/font" Target="fonts/NunitoSans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Nunito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MontserratSemiBold-bold.fntdata"/><Relationship Id="rId14" Type="http://schemas.openxmlformats.org/officeDocument/2006/relationships/font" Target="fonts/MontserratSemiBold-regular.fntdata"/><Relationship Id="rId17" Type="http://schemas.openxmlformats.org/officeDocument/2006/relationships/font" Target="fonts/MontserratSemiBold-boldItalic.fntdata"/><Relationship Id="rId16" Type="http://schemas.openxmlformats.org/officeDocument/2006/relationships/font" Target="fonts/MontserratSemiBold-italic.fntdata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46dc9f24a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46dc9f24a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eb6412792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eb6412792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cb7cb2e31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cb7cb2e31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cb7cb2e31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cb7cb2e31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cb7cb2e31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cb7cb2e31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cb7cb2e313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cb7cb2e313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cb7cb2e313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cb7cb2e313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5.png"/><Relationship Id="rId6" Type="http://schemas.openxmlformats.org/officeDocument/2006/relationships/image" Target="../media/image7.png"/><Relationship Id="rId7" Type="http://schemas.openxmlformats.org/officeDocument/2006/relationships/image" Target="../media/image1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1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1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469400" y="894075"/>
            <a:ext cx="64203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Font typeface="Montserrat"/>
              <a:buNone/>
              <a:defRPr b="1" sz="62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cxnSp>
        <p:nvCxnSpPr>
          <p:cNvPr id="11" name="Google Shape;11;p2"/>
          <p:cNvCxnSpPr/>
          <p:nvPr/>
        </p:nvCxnSpPr>
        <p:spPr>
          <a:xfrm>
            <a:off x="546950" y="862275"/>
            <a:ext cx="3944400" cy="31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6950" y="494350"/>
            <a:ext cx="988651" cy="19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42475" y="3457700"/>
            <a:ext cx="2414875" cy="213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400000">
            <a:off x="497539" y="4312513"/>
            <a:ext cx="2470051" cy="2189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49886" y="-666430"/>
            <a:ext cx="2318363" cy="205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9855102">
            <a:off x="8024513" y="394377"/>
            <a:ext cx="1973573" cy="22246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"/>
          <p:cNvPicPr preferRelativeResize="0"/>
          <p:nvPr/>
        </p:nvPicPr>
        <p:blipFill rotWithShape="1">
          <a:blip r:embed="rId7">
            <a:alphaModFix/>
          </a:blip>
          <a:srcRect b="6402" l="0" r="0" t="0"/>
          <a:stretch/>
        </p:blipFill>
        <p:spPr>
          <a:xfrm>
            <a:off x="7638754" y="3543725"/>
            <a:ext cx="1140621" cy="1275575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buNone/>
              <a:defRPr sz="1300"/>
            </a:lvl1pPr>
            <a:lvl2pPr lvl="1" rtl="0">
              <a:buNone/>
              <a:defRPr sz="1300"/>
            </a:lvl2pPr>
            <a:lvl3pPr lvl="2" rtl="0">
              <a:buNone/>
              <a:defRPr sz="1300"/>
            </a:lvl3pPr>
            <a:lvl4pPr lvl="3" rtl="0">
              <a:buNone/>
              <a:defRPr sz="1300"/>
            </a:lvl4pPr>
            <a:lvl5pPr lvl="4" rtl="0">
              <a:buNone/>
              <a:defRPr sz="1300"/>
            </a:lvl5pPr>
            <a:lvl6pPr lvl="5" rtl="0">
              <a:buNone/>
              <a:defRPr sz="1300"/>
            </a:lvl6pPr>
            <a:lvl7pPr lvl="6" rtl="0">
              <a:buNone/>
              <a:defRPr sz="1300"/>
            </a:lvl7pPr>
            <a:lvl8pPr lvl="7" rtl="0">
              <a:buNone/>
              <a:defRPr sz="1300"/>
            </a:lvl8pPr>
            <a:lvl9pPr lvl="8" rtl="0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7" name="Google Shape;67;p1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8" name="Google Shape;68;p1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9" name="Google Shape;6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72" name="Google Shape;7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5" name="Google Shape;75;p1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196152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500"/>
              <a:buFont typeface="Montserrat SemiBold"/>
              <a:buNone/>
              <a:defRPr sz="45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pic>
        <p:nvPicPr>
          <p:cNvPr id="21" name="Google Shape;21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-426151" y="-393875"/>
            <a:ext cx="3102526" cy="157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7871722" y="3466000"/>
            <a:ext cx="2375102" cy="206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810197">
            <a:off x="6582901" y="3960075"/>
            <a:ext cx="2082526" cy="18460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" name="Google Shape;24;p3"/>
          <p:cNvCxnSpPr/>
          <p:nvPr/>
        </p:nvCxnSpPr>
        <p:spPr>
          <a:xfrm>
            <a:off x="1221900" y="3122450"/>
            <a:ext cx="6700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5" name="Google Shape;25;p3"/>
          <p:cNvPicPr preferRelativeResize="0"/>
          <p:nvPr/>
        </p:nvPicPr>
        <p:blipFill rotWithShape="1">
          <a:blip r:embed="rId5">
            <a:alphaModFix/>
          </a:blip>
          <a:srcRect b="0" l="43788" r="0" t="0"/>
          <a:stretch/>
        </p:blipFill>
        <p:spPr>
          <a:xfrm>
            <a:off x="6823066" y="461100"/>
            <a:ext cx="1602185" cy="716975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buNone/>
              <a:defRPr sz="1300"/>
            </a:lvl1pPr>
            <a:lvl2pPr lvl="1" rtl="0">
              <a:buNone/>
              <a:defRPr sz="1300"/>
            </a:lvl2pPr>
            <a:lvl3pPr lvl="2" rtl="0">
              <a:buNone/>
              <a:defRPr sz="1300"/>
            </a:lvl3pPr>
            <a:lvl4pPr lvl="3" rtl="0">
              <a:buNone/>
              <a:defRPr sz="1300"/>
            </a:lvl4pPr>
            <a:lvl5pPr lvl="4" rtl="0">
              <a:buNone/>
              <a:defRPr sz="1300"/>
            </a:lvl5pPr>
            <a:lvl6pPr lvl="5" rtl="0">
              <a:buNone/>
              <a:defRPr sz="1300"/>
            </a:lvl6pPr>
            <a:lvl7pPr lvl="6" rtl="0">
              <a:buNone/>
              <a:defRPr sz="1300"/>
            </a:lvl7pPr>
            <a:lvl8pPr lvl="7" rtl="0">
              <a:buNone/>
              <a:defRPr sz="1300"/>
            </a:lvl8pPr>
            <a:lvl9pPr lvl="8" rtl="0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e seção 1">
  <p:cSld name="SECTION_HEADER_1">
    <p:bg>
      <p:bgPr>
        <a:solidFill>
          <a:schemeClr val="dk1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311700" y="196152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Montserrat SemiBold"/>
              <a:buNone/>
              <a:defRPr sz="4500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pic>
        <p:nvPicPr>
          <p:cNvPr id="29" name="Google Shape;29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-426151" y="-393875"/>
            <a:ext cx="3102526" cy="157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7871722" y="3466000"/>
            <a:ext cx="2375102" cy="206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810197">
            <a:off x="6582901" y="3960075"/>
            <a:ext cx="2082526" cy="18460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" name="Google Shape;32;p4"/>
          <p:cNvCxnSpPr/>
          <p:nvPr/>
        </p:nvCxnSpPr>
        <p:spPr>
          <a:xfrm>
            <a:off x="1221900" y="3122450"/>
            <a:ext cx="67002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3" name="Google Shape;33;p4"/>
          <p:cNvPicPr preferRelativeResize="0"/>
          <p:nvPr/>
        </p:nvPicPr>
        <p:blipFill rotWithShape="1">
          <a:blip r:embed="rId5">
            <a:alphaModFix/>
          </a:blip>
          <a:srcRect b="0" l="43788" r="0" t="0"/>
          <a:stretch/>
        </p:blipFill>
        <p:spPr>
          <a:xfrm>
            <a:off x="6823066" y="461100"/>
            <a:ext cx="1602185" cy="716975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buNone/>
              <a:defRPr sz="1300"/>
            </a:lvl1pPr>
            <a:lvl2pPr lvl="1" rtl="0">
              <a:buNone/>
              <a:defRPr sz="1300"/>
            </a:lvl2pPr>
            <a:lvl3pPr lvl="2" rtl="0">
              <a:buNone/>
              <a:defRPr sz="1300"/>
            </a:lvl3pPr>
            <a:lvl4pPr lvl="3" rtl="0">
              <a:buNone/>
              <a:defRPr sz="1300"/>
            </a:lvl4pPr>
            <a:lvl5pPr lvl="4" rtl="0">
              <a:buNone/>
              <a:defRPr sz="1300"/>
            </a:lvl5pPr>
            <a:lvl6pPr lvl="5" rtl="0">
              <a:buNone/>
              <a:defRPr sz="1300"/>
            </a:lvl6pPr>
            <a:lvl7pPr lvl="6" rtl="0">
              <a:buNone/>
              <a:defRPr sz="1300"/>
            </a:lvl7pPr>
            <a:lvl8pPr lvl="7" rtl="0">
              <a:buNone/>
              <a:defRPr sz="1300"/>
            </a:lvl8pPr>
            <a:lvl9pPr lvl="8" rtl="0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9855099">
            <a:off x="8168793" y="4004397"/>
            <a:ext cx="1518118" cy="1711252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5"/>
          <p:cNvSpPr txBox="1"/>
          <p:nvPr>
            <p:ph type="title"/>
          </p:nvPr>
        </p:nvSpPr>
        <p:spPr>
          <a:xfrm>
            <a:off x="416875" y="289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 SemiBold"/>
              <a:buChar char="●"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 Sans"/>
              <a:buChar char="○"/>
              <a:defRPr>
                <a:latin typeface="Nunito Sans"/>
                <a:ea typeface="Nunito Sans"/>
                <a:cs typeface="Nunito Sans"/>
                <a:sym typeface="Nunito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 Sans"/>
              <a:buChar char="■"/>
              <a:defRPr>
                <a:latin typeface="Nunito Sans"/>
                <a:ea typeface="Nunito Sans"/>
                <a:cs typeface="Nunito Sans"/>
                <a:sym typeface="Nunito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 Sans"/>
              <a:buChar char="●"/>
              <a:defRPr>
                <a:latin typeface="Nunito Sans"/>
                <a:ea typeface="Nunito Sans"/>
                <a:cs typeface="Nunito Sans"/>
                <a:sym typeface="Nunito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 Sans"/>
              <a:buChar char="○"/>
              <a:defRPr>
                <a:latin typeface="Nunito Sans"/>
                <a:ea typeface="Nunito Sans"/>
                <a:cs typeface="Nunito Sans"/>
                <a:sym typeface="Nunito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 Sans"/>
              <a:buChar char="■"/>
              <a:defRPr>
                <a:latin typeface="Nunito Sans"/>
                <a:ea typeface="Nunito Sans"/>
                <a:cs typeface="Nunito Sans"/>
                <a:sym typeface="Nunito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 Sans"/>
              <a:buChar char="●"/>
              <a:defRPr>
                <a:latin typeface="Nunito Sans"/>
                <a:ea typeface="Nunito Sans"/>
                <a:cs typeface="Nunito Sans"/>
                <a:sym typeface="Nunito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 Sans"/>
              <a:buChar char="○"/>
              <a:defRPr>
                <a:latin typeface="Nunito Sans"/>
                <a:ea typeface="Nunito Sans"/>
                <a:cs typeface="Nunito Sans"/>
                <a:sym typeface="Nunito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 Sans"/>
              <a:buChar char="■"/>
              <a:defRPr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5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buNone/>
              <a:defRPr sz="1500"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>
              <a:buNone/>
              <a:defRPr sz="1500"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>
              <a:buNone/>
              <a:defRPr sz="1500"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>
              <a:buNone/>
              <a:defRPr sz="1500"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>
              <a:buNone/>
              <a:defRPr sz="1500"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>
              <a:buNone/>
              <a:defRPr sz="1500"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>
              <a:buNone/>
              <a:defRPr sz="1500"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>
              <a:buNone/>
              <a:defRPr sz="1500"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40" name="Google Shape;40;p5"/>
          <p:cNvCxnSpPr/>
          <p:nvPr/>
        </p:nvCxnSpPr>
        <p:spPr>
          <a:xfrm>
            <a:off x="546950" y="862275"/>
            <a:ext cx="3944400" cy="31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1" name="Google Shape;41;p5"/>
          <p:cNvPicPr preferRelativeResize="0"/>
          <p:nvPr/>
        </p:nvPicPr>
        <p:blipFill rotWithShape="1">
          <a:blip r:embed="rId3">
            <a:alphaModFix/>
          </a:blip>
          <a:srcRect b="0" l="43788" r="0" t="0"/>
          <a:stretch/>
        </p:blipFill>
        <p:spPr>
          <a:xfrm>
            <a:off x="6823066" y="461100"/>
            <a:ext cx="1602185" cy="71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rpo 1">
  <p:cSld name="TITLE_AND_BODY_1">
    <p:bg>
      <p:bgPr>
        <a:solidFill>
          <a:srgbClr val="F1F1F1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9855099">
            <a:off x="8168793" y="4004397"/>
            <a:ext cx="1518118" cy="1711252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6"/>
          <p:cNvSpPr txBox="1"/>
          <p:nvPr>
            <p:ph type="title"/>
          </p:nvPr>
        </p:nvSpPr>
        <p:spPr>
          <a:xfrm>
            <a:off x="416875" y="289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  <a:defRPr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 SemiBold"/>
              <a:buChar char="●"/>
              <a:defRPr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 Sans"/>
              <a:buChar char="○"/>
              <a:defRPr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 Sans"/>
              <a:buChar char="■"/>
              <a:defRPr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 Sans"/>
              <a:buChar char="●"/>
              <a:defRPr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 Sans"/>
              <a:buChar char="○"/>
              <a:defRPr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 Sans"/>
              <a:buChar char="■"/>
              <a:defRPr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 Sans"/>
              <a:buChar char="●"/>
              <a:defRPr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 Sans"/>
              <a:buChar char="○"/>
              <a:defRPr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 Sans"/>
              <a:buChar char="■"/>
              <a:defRPr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500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buNone/>
              <a:defRPr sz="1500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>
              <a:buNone/>
              <a:defRPr sz="1500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>
              <a:buNone/>
              <a:defRPr sz="1500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>
              <a:buNone/>
              <a:defRPr sz="1500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>
              <a:buNone/>
              <a:defRPr sz="1500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>
              <a:buNone/>
              <a:defRPr sz="1500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>
              <a:buNone/>
              <a:defRPr sz="1500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>
              <a:buNone/>
              <a:defRPr sz="1500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47" name="Google Shape;47;p6"/>
          <p:cNvCxnSpPr/>
          <p:nvPr/>
        </p:nvCxnSpPr>
        <p:spPr>
          <a:xfrm>
            <a:off x="546950" y="862275"/>
            <a:ext cx="3944400" cy="318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8" name="Google Shape;48;p6"/>
          <p:cNvPicPr preferRelativeResize="0"/>
          <p:nvPr/>
        </p:nvPicPr>
        <p:blipFill rotWithShape="1">
          <a:blip r:embed="rId3">
            <a:alphaModFix/>
          </a:blip>
          <a:srcRect b="0" l="43788" r="0" t="0"/>
          <a:stretch/>
        </p:blipFill>
        <p:spPr>
          <a:xfrm>
            <a:off x="6823066" y="461100"/>
            <a:ext cx="1602185" cy="71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2" name="Google Shape;52;p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9" name="Google Shape;59;p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3" name="Google Shape;6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ctrTitle"/>
          </p:nvPr>
        </p:nvSpPr>
        <p:spPr>
          <a:xfrm>
            <a:off x="469400" y="894075"/>
            <a:ext cx="64203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Programação Orientada ao Objeto</a:t>
            </a:r>
            <a:r>
              <a:rPr lang="pt-BR"/>
              <a:t>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311700" y="17299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200"/>
              <a:t>1.</a:t>
            </a:r>
            <a:endParaRPr sz="6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200"/>
              <a:t>Paradigma</a:t>
            </a:r>
            <a:endParaRPr sz="6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416875" y="289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Paradigma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/>
              <a:t>Paradigma da Programação</a:t>
            </a:r>
            <a:r>
              <a:rPr lang="pt-BR"/>
              <a:t>: descreve como uma linguagem de programação funciona em sua estruturação e execução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u="sng"/>
              <a:t>Definição Intuitiva</a:t>
            </a:r>
            <a:r>
              <a:rPr lang="pt-BR"/>
              <a:t>: entenda como um conjunto de ferramentas que induz a um estilo específico de resolução de problemas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u="sng"/>
              <a:t>Programação Orientada ao Objeto</a:t>
            </a:r>
            <a:r>
              <a:rPr lang="pt-BR"/>
              <a:t>: é um paradigma da </a:t>
            </a:r>
            <a:r>
              <a:rPr lang="pt-BR"/>
              <a:t>programação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u="sng"/>
              <a:t>Python</a:t>
            </a:r>
            <a:r>
              <a:rPr lang="pt-BR"/>
              <a:t>: linguagem conhecida por ser orientada ao objeto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17299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200"/>
              <a:t>2</a:t>
            </a:r>
            <a:r>
              <a:rPr lang="pt-BR" sz="6200"/>
              <a:t>.</a:t>
            </a:r>
            <a:endParaRPr sz="6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200"/>
              <a:t>Conceitos</a:t>
            </a:r>
            <a:endParaRPr sz="6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416875" y="289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Classes</a:t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Classes possuem atributos e métodos</a:t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pt-BR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aluno</a:t>
            </a:r>
            <a:r>
              <a:rPr lang="pt-BR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():</a:t>
            </a:r>
            <a:endParaRPr sz="105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pt-BR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__init__</a:t>
            </a:r>
            <a:r>
              <a:rPr lang="pt-BR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pt-BR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nome</a:t>
            </a:r>
            <a:r>
              <a:rPr lang="pt-BR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pt-BR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nota1</a:t>
            </a:r>
            <a:r>
              <a:rPr lang="pt-BR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pt-BR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nota2</a:t>
            </a:r>
            <a:r>
              <a:rPr lang="pt-BR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5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pt-BR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nome</a:t>
            </a:r>
            <a:r>
              <a:rPr lang="pt-BR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nome</a:t>
            </a:r>
            <a:endParaRPr sz="1050">
              <a:solidFill>
                <a:srgbClr val="9CDCF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pt-BR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nota1</a:t>
            </a:r>
            <a:r>
              <a:rPr lang="pt-BR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nota1</a:t>
            </a:r>
            <a:endParaRPr sz="1050">
              <a:solidFill>
                <a:srgbClr val="9CDCF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pt-BR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nota2</a:t>
            </a:r>
            <a:r>
              <a:rPr lang="pt-BR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nota2</a:t>
            </a:r>
            <a:endParaRPr sz="1050">
              <a:solidFill>
                <a:srgbClr val="9CDCF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pt-BR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media</a:t>
            </a:r>
            <a:r>
              <a:rPr lang="pt-BR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5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pt-BR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pt-BR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pt-BR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nota1</a:t>
            </a:r>
            <a:r>
              <a:rPr lang="pt-BR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pt-BR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nota2</a:t>
            </a:r>
            <a:r>
              <a:rPr lang="pt-BR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pt-BR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sz="1050">
              <a:solidFill>
                <a:srgbClr val="B5CEA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“Receita para a construção de Objetos”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Atributos: dados dessa classe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Métodos: funções de cada classe</a:t>
            </a:r>
            <a:endParaRPr/>
          </a:p>
        </p:txBody>
      </p:sp>
      <p:sp>
        <p:nvSpPr>
          <p:cNvPr id="107" name="Google Shape;10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08" name="Google Shape;108;p19"/>
          <p:cNvPicPr preferRelativeResize="0"/>
          <p:nvPr/>
        </p:nvPicPr>
        <p:blipFill rotWithShape="1">
          <a:blip r:embed="rId3">
            <a:alphaModFix/>
          </a:blip>
          <a:srcRect b="5893" l="3074" r="53978" t="5217"/>
          <a:stretch/>
        </p:blipFill>
        <p:spPr>
          <a:xfrm>
            <a:off x="5516425" y="1546475"/>
            <a:ext cx="2470750" cy="302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416875" y="289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Objetos</a:t>
            </a:r>
            <a:endParaRPr/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Objetos são instâncias de uma classe</a:t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michel</a:t>
            </a:r>
            <a:r>
              <a:rPr lang="pt-BR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aluno</a:t>
            </a:r>
            <a:r>
              <a:rPr lang="pt-BR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nome</a:t>
            </a:r>
            <a:r>
              <a:rPr lang="pt-BR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"Michel"</a:t>
            </a:r>
            <a:r>
              <a:rPr lang="pt-BR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nota1</a:t>
            </a:r>
            <a:r>
              <a:rPr lang="pt-BR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pt-BR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nota2</a:t>
            </a:r>
            <a:r>
              <a:rPr lang="pt-BR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pt-BR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pt-BR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michel</a:t>
            </a:r>
            <a:r>
              <a:rPr lang="pt-BR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nome</a:t>
            </a:r>
            <a:r>
              <a:rPr lang="pt-BR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pt-BR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michel</a:t>
            </a:r>
            <a:r>
              <a:rPr lang="pt-BR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media</a:t>
            </a:r>
            <a:r>
              <a:rPr lang="pt-BR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())</a:t>
            </a:r>
            <a:endParaRPr sz="105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## Michel 8.5</a:t>
            </a:r>
            <a:endParaRPr sz="105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“Espécime daquela classe”</a:t>
            </a:r>
            <a:endParaRPr/>
          </a:p>
        </p:txBody>
      </p:sp>
      <p:sp>
        <p:nvSpPr>
          <p:cNvPr id="115" name="Google Shape;11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16" name="Google Shape;116;p20"/>
          <p:cNvPicPr preferRelativeResize="0"/>
          <p:nvPr/>
        </p:nvPicPr>
        <p:blipFill rotWithShape="1">
          <a:blip r:embed="rId3">
            <a:alphaModFix/>
          </a:blip>
          <a:srcRect b="5893" l="52909" r="3467" t="5217"/>
          <a:stretch/>
        </p:blipFill>
        <p:spPr>
          <a:xfrm>
            <a:off x="5516450" y="1546475"/>
            <a:ext cx="2509600" cy="302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311700" y="17299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200"/>
              <a:t>3</a:t>
            </a:r>
            <a:r>
              <a:rPr lang="pt-BR" sz="6200"/>
              <a:t>.</a:t>
            </a:r>
            <a:endParaRPr sz="6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200"/>
              <a:t>Pilares da OOP</a:t>
            </a:r>
            <a:endParaRPr sz="6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416875" y="289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Pilares da OOP</a:t>
            </a:r>
            <a:endParaRPr/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/>
              <a:t>Abstração</a:t>
            </a:r>
            <a:r>
              <a:rPr lang="pt-BR"/>
              <a:t>: identidade do objeto, isto é, seu nome, métodos e propriedades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u="sng"/>
              <a:t>Herança</a:t>
            </a:r>
            <a:r>
              <a:rPr lang="pt-BR"/>
              <a:t>: uma classe (</a:t>
            </a:r>
            <a:r>
              <a:rPr lang="pt-BR"/>
              <a:t>subclasse</a:t>
            </a:r>
            <a:r>
              <a:rPr lang="pt-BR"/>
              <a:t>) pode herdar todas as propriedade, métodos e assinaturas de métodos de classes ancestrais (superclasse)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u="sng"/>
              <a:t>Polimorfismo</a:t>
            </a:r>
            <a:r>
              <a:rPr lang="pt-BR"/>
              <a:t>: a implementação de uma classe herdeira pode alterar o comportamento em relação à classe que descende; é possível assumir que está interagindo com o objeto de uma superclasse, mas está interagindo com o objeto de uma subclasse com um comportamento completamente diferente, adicionando ou modificando os métodos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u="sng"/>
              <a:t>Encapsulamento</a:t>
            </a:r>
            <a:r>
              <a:rPr lang="pt-BR"/>
              <a:t>: os detalhes da implementação ficam escondidos de quem usa, então não é necessário saber como uma classe funciona e é composta para interagir com seus atributos e métodos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F1F1F1"/>
      </a:dk1>
      <a:lt1>
        <a:srgbClr val="081133"/>
      </a:lt1>
      <a:dk2>
        <a:srgbClr val="FFFFFF"/>
      </a:dk2>
      <a:lt2>
        <a:srgbClr val="FFFFFF"/>
      </a:lt2>
      <a:accent1>
        <a:srgbClr val="F751A5"/>
      </a:accent1>
      <a:accent2>
        <a:srgbClr val="914ECD"/>
      </a:accent2>
      <a:accent3>
        <a:srgbClr val="264FE8"/>
      </a:accent3>
      <a:accent4>
        <a:srgbClr val="05A31A"/>
      </a:accent4>
      <a:accent5>
        <a:srgbClr val="4EA0FF"/>
      </a:accent5>
      <a:accent6>
        <a:srgbClr val="EEFF41"/>
      </a:accent6>
      <a:hlink>
        <a:srgbClr val="F751A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