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 SemiBold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Nuni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gZjhaTfmR/MIwHHIGcvnRhpxp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CB98B-4742-4DAF-9FAF-F31F5CAEA050}">
  <a:tblStyle styleId="{73ECB98B-4742-4DAF-9FAF-F31F5CAEA0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8F0"/>
          </a:solidFill>
        </a:fill>
      </a:tcStyle>
    </a:wholeTbl>
    <a:band1H>
      <a:tcTxStyle/>
      <a:tcStyle>
        <a:fill>
          <a:solidFill>
            <a:srgbClr val="FCCFE0"/>
          </a:solidFill>
        </a:fill>
      </a:tcStyle>
    </a:band1H>
    <a:band2H>
      <a:tcTxStyle/>
    </a:band2H>
    <a:band1V>
      <a:tcTxStyle/>
      <a:tcStyle>
        <a:fill>
          <a:solidFill>
            <a:srgbClr val="FCCFE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SemiBold-bold.fntdata"/><Relationship Id="rId41" Type="http://schemas.openxmlformats.org/officeDocument/2006/relationships/font" Target="fonts/MontserratSemiBold-regular.fntdata"/><Relationship Id="rId44" Type="http://schemas.openxmlformats.org/officeDocument/2006/relationships/font" Target="fonts/MontserratSemiBold-boldItalic.fntdata"/><Relationship Id="rId43" Type="http://schemas.openxmlformats.org/officeDocument/2006/relationships/font" Target="fonts/MontserratSemiBold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Nunito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Sans-italic.fntdata"/><Relationship Id="rId50" Type="http://schemas.openxmlformats.org/officeDocument/2006/relationships/font" Target="fonts/NunitoSans-bold.fntdata"/><Relationship Id="rId53" Type="http://customschemas.google.com/relationships/presentationmetadata" Target="metadata"/><Relationship Id="rId52" Type="http://schemas.openxmlformats.org/officeDocument/2006/relationships/font" Target="fonts/Nuni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ctrTitle"/>
          </p:nvPr>
        </p:nvSpPr>
        <p:spPr>
          <a:xfrm>
            <a:off x="469400" y="894075"/>
            <a:ext cx="642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Font typeface="Montserrat"/>
              <a:buNone/>
              <a:defRPr b="1" sz="6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36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950" y="494350"/>
            <a:ext cx="988651" cy="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2475" y="3457700"/>
            <a:ext cx="2414875" cy="2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97539" y="4312513"/>
            <a:ext cx="2470051" cy="21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886" y="-666430"/>
            <a:ext cx="2318363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855102">
            <a:off x="8024513" y="394377"/>
            <a:ext cx="1973573" cy="222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6"/>
          <p:cNvPicPr preferRelativeResize="0"/>
          <p:nvPr/>
        </p:nvPicPr>
        <p:blipFill rotWithShape="1">
          <a:blip r:embed="rId7">
            <a:alphaModFix/>
          </a:blip>
          <a:srcRect b="6401" l="0" r="0" t="0"/>
          <a:stretch/>
        </p:blipFill>
        <p:spPr>
          <a:xfrm>
            <a:off x="7638754" y="3543725"/>
            <a:ext cx="1140621" cy="1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1">
  <p:cSld name="SECTION_HEADER_1">
    <p:bg>
      <p:bgPr>
        <a:solidFill>
          <a:srgbClr val="F1F1F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 SemiBold"/>
              <a:buNone/>
              <a:defRPr sz="4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1" name="Google Shape;2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37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37"/>
          <p:cNvPicPr preferRelativeResize="0"/>
          <p:nvPr/>
        </p:nvPicPr>
        <p:blipFill rotWithShape="1">
          <a:blip r:embed="rId5">
            <a:alphaModFix/>
          </a:blip>
          <a:srcRect b="23692" l="43788" r="0" t="23692"/>
          <a:stretch/>
        </p:blipFill>
        <p:spPr>
          <a:xfrm>
            <a:off x="7413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35828">
            <a:off x="8554668" y="4520572"/>
            <a:ext cx="1518118" cy="171125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9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4" name="Google Shape;34;p39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" name="Google Shape;35;p39"/>
          <p:cNvPicPr preferRelativeResize="0"/>
          <p:nvPr/>
        </p:nvPicPr>
        <p:blipFill rotWithShape="1">
          <a:blip r:embed="rId3">
            <a:alphaModFix/>
          </a:blip>
          <a:srcRect b="23692" l="43788" r="0" t="23692"/>
          <a:stretch/>
        </p:blipFill>
        <p:spPr>
          <a:xfrm>
            <a:off x="7429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 SemiBold"/>
              <a:buNone/>
              <a:defRPr sz="4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0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40"/>
          <p:cNvPicPr preferRelativeResize="0"/>
          <p:nvPr/>
        </p:nvPicPr>
        <p:blipFill rotWithShape="1">
          <a:blip r:embed="rId5">
            <a:alphaModFix/>
          </a:blip>
          <a:srcRect b="23692" l="43788" r="0" t="23692"/>
          <a:stretch/>
        </p:blipFill>
        <p:spPr>
          <a:xfrm>
            <a:off x="7429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bg>
      <p:bgPr>
        <a:solidFill>
          <a:srgbClr val="F1F1F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55099">
            <a:off x="8168793" y="4004397"/>
            <a:ext cx="1518118" cy="171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1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9" name="Google Shape;49;p41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" name="Google Shape;50;p41"/>
          <p:cNvPicPr preferRelativeResize="0"/>
          <p:nvPr/>
        </p:nvPicPr>
        <p:blipFill rotWithShape="1">
          <a:blip r:embed="rId3">
            <a:alphaModFix/>
          </a:blip>
          <a:srcRect b="23692" l="43788" r="0" t="23692"/>
          <a:stretch/>
        </p:blipFill>
        <p:spPr>
          <a:xfrm>
            <a:off x="7413000" y="665375"/>
            <a:ext cx="879525" cy="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469400" y="894075"/>
            <a:ext cx="6458938" cy="2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800">
                <a:solidFill>
                  <a:schemeClr val="dk2"/>
                </a:solidFill>
              </a:rPr>
              <a:t>Manipulação e Análise de Dados</a:t>
            </a:r>
            <a:br>
              <a:rPr lang="pt-BR" sz="4800">
                <a:solidFill>
                  <a:schemeClr val="dk2"/>
                </a:solidFill>
              </a:rPr>
            </a:br>
            <a:r>
              <a:rPr b="0" lang="pt-BR" sz="4880">
                <a:latin typeface="Nunito Sans"/>
                <a:ea typeface="Nunito Sans"/>
                <a:cs typeface="Nunito Sans"/>
                <a:sym typeface="Nunito Sans"/>
              </a:rPr>
              <a:t>Trainee 2024.1</a:t>
            </a:r>
            <a:endParaRPr b="0" sz="488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41" name="Google Shape;141;p10"/>
          <p:cNvGraphicFramePr/>
          <p:nvPr/>
        </p:nvGraphicFramePr>
        <p:xfrm>
          <a:off x="2042492" y="177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42" name="Google Shape;142;p10"/>
          <p:cNvSpPr txBox="1"/>
          <p:nvPr/>
        </p:nvSpPr>
        <p:spPr>
          <a:xfrm>
            <a:off x="5456582" y="421419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</a:t>
            </a:r>
            <a:br>
              <a:rPr lang="pt-BR"/>
            </a:br>
            <a:r>
              <a:rPr lang="pt-BR" sz="2700"/>
              <a:t>Checar se é dataframe tidy</a:t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55" name="Google Shape;155;p12"/>
          <p:cNvGraphicFramePr/>
          <p:nvPr/>
        </p:nvGraphicFramePr>
        <p:xfrm>
          <a:off x="2042492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62" name="Google Shape;162;p13"/>
          <p:cNvGraphicFramePr/>
          <p:nvPr/>
        </p:nvGraphicFramePr>
        <p:xfrm>
          <a:off x="2042492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69" name="Google Shape;169;p14"/>
          <p:cNvGraphicFramePr/>
          <p:nvPr/>
        </p:nvGraphicFramePr>
        <p:xfrm>
          <a:off x="2548394" y="1838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76" name="Google Shape;176;p15"/>
          <p:cNvGraphicFramePr/>
          <p:nvPr/>
        </p:nvGraphicFramePr>
        <p:xfrm>
          <a:off x="2548394" y="1799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 – Checar se é dataframe tidy</a:t>
            </a:r>
            <a:endParaRPr/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2548394" y="1679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</a:t>
            </a:r>
            <a:br>
              <a:rPr lang="pt-BR"/>
            </a:br>
            <a:r>
              <a:rPr lang="pt-BR" sz="2700"/>
              <a:t>Alterações adicionais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6" name="Google Shape;196;p18"/>
          <p:cNvGraphicFramePr/>
          <p:nvPr/>
        </p:nvGraphicFramePr>
        <p:xfrm>
          <a:off x="2548394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03" name="Google Shape;203;p19"/>
          <p:cNvGraphicFramePr/>
          <p:nvPr/>
        </p:nvGraphicFramePr>
        <p:xfrm>
          <a:off x="2548394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10" name="Google Shape;210;p20"/>
          <p:cNvGraphicFramePr/>
          <p:nvPr/>
        </p:nvGraphicFramePr>
        <p:xfrm>
          <a:off x="2548394" y="1719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10.000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10.000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17" name="Google Shape;217;p21"/>
          <p:cNvGraphicFramePr/>
          <p:nvPr/>
        </p:nvGraphicFramePr>
        <p:xfrm>
          <a:off x="2548394" y="1719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cxnSp>
        <p:nvCxnSpPr>
          <p:cNvPr id="218" name="Google Shape;218;p21"/>
          <p:cNvCxnSpPr/>
          <p:nvPr/>
        </p:nvCxnSpPr>
        <p:spPr>
          <a:xfrm>
            <a:off x="2558333" y="3377068"/>
            <a:ext cx="40320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25" name="Google Shape;225;p22"/>
          <p:cNvGraphicFramePr/>
          <p:nvPr/>
        </p:nvGraphicFramePr>
        <p:xfrm>
          <a:off x="2548394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III – Alterações adicionais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3054295" y="164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23"/>
          <p:cNvCxnSpPr/>
          <p:nvPr/>
        </p:nvCxnSpPr>
        <p:spPr>
          <a:xfrm>
            <a:off x="3054295" y="1655877"/>
            <a:ext cx="0" cy="2304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</a:t>
            </a:r>
            <a:br>
              <a:rPr lang="pt-BR"/>
            </a:br>
            <a:r>
              <a:rPr lang="pt-BR" sz="2700"/>
              <a:t>Lidando com NAs</a:t>
            </a:r>
            <a:endParaRPr/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1240734" y="1391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91750"/>
                <a:gridCol w="891750"/>
                <a:gridCol w="891750"/>
              </a:tblGrid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ind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peso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altura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48,82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110,48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56,35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263,23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V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40,76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61,93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22,98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79,55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141,86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22,67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103,09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29,55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87,85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64,43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54,50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232,28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247" name="Google Shape;247;p25"/>
          <p:cNvGraphicFramePr/>
          <p:nvPr/>
        </p:nvGraphicFramePr>
        <p:xfrm>
          <a:off x="5387011" y="1391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/>
                <a:gridCol w="865250"/>
                <a:gridCol w="865250"/>
              </a:tblGrid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ind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peso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altura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48,82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110,48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56,35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263,23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V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40,76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61,93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22,98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79,55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141,86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22,67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103,09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29,55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132,11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87,85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64,43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132,11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54,50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232,28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48" name="Google Shape;248;p25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55" name="Google Shape;255;p26"/>
          <p:cNvGraphicFramePr/>
          <p:nvPr/>
        </p:nvGraphicFramePr>
        <p:xfrm>
          <a:off x="1240734" y="1391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91750"/>
                <a:gridCol w="891750"/>
                <a:gridCol w="891750"/>
              </a:tblGrid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tempo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altura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12,23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15,75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25,23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34,52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2004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53,53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2005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64,21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2006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67,30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2007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2008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80,20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L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D0D0D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NA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26"/>
          <p:cNvGraphicFramePr/>
          <p:nvPr/>
        </p:nvGraphicFramePr>
        <p:xfrm>
          <a:off x="5387011" y="1391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/>
                <a:gridCol w="865250"/>
                <a:gridCol w="865250"/>
              </a:tblGrid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tempo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altura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2000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12,23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15,75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25,23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34,52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2004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53,53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2005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64,21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2006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67,30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2007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74,12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FF0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2008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80,20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6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6"/>
          <p:cNvCxnSpPr/>
          <p:nvPr/>
        </p:nvCxnSpPr>
        <p:spPr>
          <a:xfrm>
            <a:off x="5387009" y="3961992"/>
            <a:ext cx="2594113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IV – Lidando com NAs</a:t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373217" y="2532757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27"/>
          <p:cNvGraphicFramePr/>
          <p:nvPr/>
        </p:nvGraphicFramePr>
        <p:xfrm>
          <a:off x="1789044" y="1813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/>
                <a:gridCol w="865250"/>
              </a:tblGrid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idade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renda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2415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312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1256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57321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BC93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7"/>
          <p:cNvGraphicFramePr/>
          <p:nvPr/>
        </p:nvGraphicFramePr>
        <p:xfrm>
          <a:off x="5768010" y="1813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5250"/>
                <a:gridCol w="865250"/>
              </a:tblGrid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idade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renda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2415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312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1256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57321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</a:t>
            </a:r>
            <a:br>
              <a:rPr lang="pt-BR"/>
            </a:br>
            <a:r>
              <a:rPr lang="pt-BR" sz="2700"/>
              <a:t>Manipulações avançadas</a:t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</a:t>
            </a:r>
            <a:r>
              <a:rPr lang="pt-BR" sz="2800"/>
              <a:t>Separate</a:t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80" name="Google Shape;280;p29"/>
          <p:cNvGraphicFramePr/>
          <p:nvPr/>
        </p:nvGraphicFramePr>
        <p:xfrm>
          <a:off x="707335" y="1759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52900"/>
                <a:gridCol w="518825"/>
                <a:gridCol w="1815875"/>
              </a:tblGrid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rate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745/19987071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2666/20595360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37737/172006362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80488/174504898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212258/1272915272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213766/1280428583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281" name="Google Shape;281;p29"/>
          <p:cNvGraphicFramePr/>
          <p:nvPr/>
        </p:nvGraphicFramePr>
        <p:xfrm>
          <a:off x="5492090" y="175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/>
                <a:gridCol w="471025"/>
                <a:gridCol w="651125"/>
                <a:gridCol w="1025175"/>
              </a:tblGrid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82" name="Google Shape;282;p29"/>
          <p:cNvSpPr/>
          <p:nvPr/>
        </p:nvSpPr>
        <p:spPr>
          <a:xfrm>
            <a:off x="4480423" y="2470585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19" y="160127"/>
            <a:ext cx="8314563" cy="482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P</a:t>
            </a:r>
            <a:r>
              <a:rPr lang="pt-BR" sz="2800"/>
              <a:t>ivot</a:t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89" name="Google Shape;289;p30"/>
          <p:cNvGraphicFramePr/>
          <p:nvPr/>
        </p:nvGraphicFramePr>
        <p:xfrm>
          <a:off x="5720687" y="1828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/>
                <a:gridCol w="471025"/>
                <a:gridCol w="651125"/>
                <a:gridCol w="1025175"/>
              </a:tblGrid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90" name="Google Shape;290;p30"/>
          <p:cNvSpPr/>
          <p:nvPr/>
        </p:nvSpPr>
        <p:spPr>
          <a:xfrm>
            <a:off x="4798475" y="2540158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0"/>
          <p:cNvGraphicFramePr/>
          <p:nvPr/>
        </p:nvGraphicFramePr>
        <p:xfrm>
          <a:off x="396460" y="1302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4075"/>
                <a:gridCol w="475050"/>
                <a:gridCol w="1662700"/>
                <a:gridCol w="1033950"/>
              </a:tblGrid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type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Melt</a:t>
            </a:r>
            <a:endParaRPr/>
          </a:p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98" name="Google Shape;298;p31"/>
          <p:cNvGraphicFramePr/>
          <p:nvPr/>
        </p:nvGraphicFramePr>
        <p:xfrm>
          <a:off x="5131436" y="2882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/>
                <a:gridCol w="471025"/>
                <a:gridCol w="651125"/>
                <a:gridCol w="1025175"/>
              </a:tblGrid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99" name="Google Shape;299;p31"/>
          <p:cNvSpPr/>
          <p:nvPr/>
        </p:nvSpPr>
        <p:spPr>
          <a:xfrm rot="5400000">
            <a:off x="2144760" y="2412054"/>
            <a:ext cx="340772" cy="319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1"/>
          <p:cNvGraphicFramePr/>
          <p:nvPr/>
        </p:nvGraphicFramePr>
        <p:xfrm>
          <a:off x="876159" y="1226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0125"/>
                <a:gridCol w="1018975"/>
                <a:gridCol w="1018975"/>
              </a:tblGrid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01" name="Google Shape;301;p31"/>
          <p:cNvGraphicFramePr/>
          <p:nvPr/>
        </p:nvGraphicFramePr>
        <p:xfrm>
          <a:off x="5556928" y="1226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3400"/>
                <a:gridCol w="649425"/>
                <a:gridCol w="649425"/>
              </a:tblGrid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02" name="Google Shape;302;p31"/>
          <p:cNvGraphicFramePr/>
          <p:nvPr/>
        </p:nvGraphicFramePr>
        <p:xfrm>
          <a:off x="818595" y="2882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5900"/>
                <a:gridCol w="471025"/>
                <a:gridCol w="651125"/>
                <a:gridCol w="1025175"/>
              </a:tblGrid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03" name="Google Shape;303;p31"/>
          <p:cNvSpPr/>
          <p:nvPr/>
        </p:nvSpPr>
        <p:spPr>
          <a:xfrm rot="5400000">
            <a:off x="6512659" y="2381995"/>
            <a:ext cx="340772" cy="319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Concatenate/Merge</a:t>
            </a:r>
            <a:endParaRPr/>
          </a:p>
        </p:txBody>
      </p: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10" name="Google Shape;310;p32"/>
          <p:cNvGraphicFramePr/>
          <p:nvPr/>
        </p:nvGraphicFramePr>
        <p:xfrm>
          <a:off x="5595731" y="1222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37375"/>
                <a:gridCol w="412625"/>
                <a:gridCol w="570375"/>
                <a:gridCol w="898050"/>
              </a:tblGrid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11" name="Google Shape;311;p32"/>
          <p:cNvGraphicFramePr/>
          <p:nvPr/>
        </p:nvGraphicFramePr>
        <p:xfrm>
          <a:off x="898108" y="1222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62275"/>
                <a:gridCol w="424875"/>
                <a:gridCol w="587350"/>
                <a:gridCol w="924750"/>
              </a:tblGrid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12" name="Google Shape;312;p32"/>
          <p:cNvGraphicFramePr/>
          <p:nvPr/>
        </p:nvGraphicFramePr>
        <p:xfrm>
          <a:off x="3282252" y="319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794575"/>
                <a:gridCol w="391525"/>
                <a:gridCol w="541225"/>
                <a:gridCol w="852150"/>
              </a:tblGrid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13" name="Google Shape;313;p32"/>
          <p:cNvSpPr/>
          <p:nvPr/>
        </p:nvSpPr>
        <p:spPr>
          <a:xfrm rot="7215104">
            <a:off x="5052469" y="2624284"/>
            <a:ext cx="340772" cy="319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 rot="4079871">
            <a:off x="3887958" y="2634116"/>
            <a:ext cx="340772" cy="319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Merge</a:t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21" name="Google Shape;321;p33"/>
          <p:cNvGraphicFramePr/>
          <p:nvPr/>
        </p:nvGraphicFramePr>
        <p:xfrm>
          <a:off x="586409" y="1521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8275"/>
                <a:gridCol w="472200"/>
                <a:gridCol w="652750"/>
                <a:gridCol w="1027725"/>
              </a:tblGrid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22" name="Google Shape;322;p33"/>
          <p:cNvGraphicFramePr/>
          <p:nvPr/>
        </p:nvGraphicFramePr>
        <p:xfrm>
          <a:off x="1311965" y="3776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24950"/>
                <a:gridCol w="824950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23" name="Google Shape;323;p33"/>
          <p:cNvGraphicFramePr/>
          <p:nvPr/>
        </p:nvGraphicFramePr>
        <p:xfrm>
          <a:off x="4975638" y="2018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/>
                <a:gridCol w="473625"/>
                <a:gridCol w="654700"/>
                <a:gridCol w="1030825"/>
                <a:gridCol w="459700"/>
              </a:tblGrid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24" name="Google Shape;324;p33"/>
          <p:cNvSpPr/>
          <p:nvPr/>
        </p:nvSpPr>
        <p:spPr>
          <a:xfrm>
            <a:off x="4051009" y="2571750"/>
            <a:ext cx="626166" cy="546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V – Merge (inner e outer)</a:t>
            </a:r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31" name="Google Shape;331;p34"/>
          <p:cNvGraphicFramePr/>
          <p:nvPr/>
        </p:nvGraphicFramePr>
        <p:xfrm>
          <a:off x="586409" y="1521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58275"/>
                <a:gridCol w="472200"/>
                <a:gridCol w="652750"/>
                <a:gridCol w="1027725"/>
              </a:tblGrid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32" name="Google Shape;332;p34"/>
          <p:cNvGraphicFramePr/>
          <p:nvPr/>
        </p:nvGraphicFramePr>
        <p:xfrm>
          <a:off x="1311965" y="3776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824950"/>
                <a:gridCol w="824950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333" name="Google Shape;333;p34"/>
          <p:cNvGraphicFramePr/>
          <p:nvPr/>
        </p:nvGraphicFramePr>
        <p:xfrm>
          <a:off x="4977571" y="13125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/>
                <a:gridCol w="473625"/>
                <a:gridCol w="654700"/>
                <a:gridCol w="1030825"/>
                <a:gridCol w="459700"/>
              </a:tblGrid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2666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20595360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80488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174504898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213766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1280428583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34" name="Google Shape;334;p34"/>
          <p:cNvSpPr/>
          <p:nvPr/>
        </p:nvSpPr>
        <p:spPr>
          <a:xfrm rot="-1001122">
            <a:off x="3979345" y="2669364"/>
            <a:ext cx="533729" cy="488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4977571" y="3496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961175"/>
                <a:gridCol w="473625"/>
                <a:gridCol w="654700"/>
                <a:gridCol w="1030825"/>
                <a:gridCol w="459700"/>
              </a:tblGrid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cat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Afghanistan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745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19987071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Brazil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37737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172006362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China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212258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1272915272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36" name="Google Shape;336;p34"/>
          <p:cNvSpPr/>
          <p:nvPr/>
        </p:nvSpPr>
        <p:spPr>
          <a:xfrm rot="1013466">
            <a:off x="3978782" y="3172156"/>
            <a:ext cx="533729" cy="488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</a:t>
            </a:r>
            <a:br>
              <a:rPr lang="pt-BR"/>
            </a:br>
            <a:r>
              <a:rPr lang="pt-BR" sz="2700"/>
              <a:t>Checar se é dataframe</a:t>
            </a:r>
            <a:endParaRPr/>
          </a:p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06" name="Google Shape;106;p5"/>
          <p:cNvGraphicFramePr/>
          <p:nvPr/>
        </p:nvGraphicFramePr>
        <p:xfrm>
          <a:off x="2042492" y="1341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Tabela de salários GVCode 100% atualizada 2024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homens: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13" name="Google Shape;113;p6"/>
          <p:cNvGraphicFramePr/>
          <p:nvPr/>
        </p:nvGraphicFramePr>
        <p:xfrm>
          <a:off x="2042492" y="1348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Tabela de salários GVCode 100% atualizada 2024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FDE9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homens: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2042492" y="1457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homens: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27" name="Google Shape;127;p8"/>
          <p:cNvGraphicFramePr/>
          <p:nvPr/>
        </p:nvGraphicFramePr>
        <p:xfrm>
          <a:off x="2042492" y="1457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mulheres: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homens: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>
                    <a:solidFill>
                      <a:srgbClr val="EB0A7C"/>
                    </a:solidFill>
                  </a:tcPr>
                </a:tc>
                <a:tc hMerge="1"/>
                <a:tc hMerge="1"/>
                <a:tc hMerge="1"/>
                <a:tc hMerge="1"/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I – Checar se é dataframe</a:t>
            </a:r>
            <a:endParaRPr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2042492" y="177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{73ECB98B-4742-4DAF-9FAF-F31F5CAEA050}</a:tableStyleId>
              </a:tblPr>
              <a:tblGrid>
                <a:gridCol w="1011800"/>
                <a:gridCol w="1011800"/>
                <a:gridCol w="1011800"/>
                <a:gridCol w="1011800"/>
                <a:gridCol w="1011800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índice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nome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curso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salário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Alissa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Luana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Luiza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Richard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Laube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Adm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Ricardo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Econo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</a:rPr>
                        <a:t>▓▓▓▓▓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081133"/>
      </a:lt1>
      <a:dk2>
        <a:srgbClr val="FFFFFF"/>
      </a:dk2>
      <a:lt2>
        <a:srgbClr val="FFFFFF"/>
      </a:lt2>
      <a:accent1>
        <a:srgbClr val="F751A5"/>
      </a:accent1>
      <a:accent2>
        <a:srgbClr val="914ECD"/>
      </a:accent2>
      <a:accent3>
        <a:srgbClr val="264FE8"/>
      </a:accent3>
      <a:accent4>
        <a:srgbClr val="05A31A"/>
      </a:accent4>
      <a:accent5>
        <a:srgbClr val="4EA0FF"/>
      </a:accent5>
      <a:accent6>
        <a:srgbClr val="EEFF41"/>
      </a:accent6>
      <a:hlink>
        <a:srgbClr val="F751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Ricardo Semião e Castro</dc:creator>
</cp:coreProperties>
</file>