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Montserrat" pitchFamily="2" charset="0"/>
      <p:regular r:id="rId37"/>
      <p:bold r:id="rId38"/>
      <p:italic r:id="rId39"/>
      <p:boldItalic r:id="rId40"/>
    </p:embeddedFont>
    <p:embeddedFont>
      <p:font typeface="Montserrat SemiBold" pitchFamily="2" charset="0"/>
      <p:regular r:id="rId41"/>
      <p:bold r:id="rId42"/>
      <p:italic r:id="rId43"/>
      <p:boldItalic r:id="rId44"/>
    </p:embeddedFont>
    <p:embeddedFont>
      <p:font typeface="Nunito Sans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ZjhaTfmR/MIwHHIGcvnRhpxpf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CB98B-4742-4DAF-9FAF-F31F5CAEA050}">
  <a:tblStyle styleId="{73ECB98B-4742-4DAF-9FAF-F31F5CAEA0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8F0"/>
          </a:solidFill>
        </a:fill>
      </a:tcStyle>
    </a:wholeTbl>
    <a:band1H>
      <a:tcTxStyle/>
      <a:tcStyle>
        <a:tcBdr/>
        <a:fill>
          <a:solidFill>
            <a:srgbClr val="FCCF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CF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5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emião e Castro" userId="c7dd956b4cb9528e" providerId="LiveId" clId="{D7DFD95A-250D-4D5C-8673-9E8CFF9772FE}"/>
    <pc:docChg chg="undo custSel modSld">
      <pc:chgData name="Ricardo Semião e Castro" userId="c7dd956b4cb9528e" providerId="LiveId" clId="{D7DFD95A-250D-4D5C-8673-9E8CFF9772FE}" dt="2024-09-27T21:15:28.082" v="20" actId="1035"/>
      <pc:docMkLst>
        <pc:docMk/>
      </pc:docMkLst>
      <pc:sldChg chg="modSp mod">
        <pc:chgData name="Ricardo Semião e Castro" userId="c7dd956b4cb9528e" providerId="LiveId" clId="{D7DFD95A-250D-4D5C-8673-9E8CFF9772FE}" dt="2024-09-27T21:14:01.294" v="4" actId="1076"/>
        <pc:sldMkLst>
          <pc:docMk/>
          <pc:sldMk cId="0" sldId="286"/>
        </pc:sldMkLst>
        <pc:graphicFrameChg chg="mod modGraphic">
          <ac:chgData name="Ricardo Semião e Castro" userId="c7dd956b4cb9528e" providerId="LiveId" clId="{D7DFD95A-250D-4D5C-8673-9E8CFF9772FE}" dt="2024-09-27T21:14:01.294" v="4" actId="1076"/>
          <ac:graphicFrameMkLst>
            <pc:docMk/>
            <pc:sldMk cId="0" sldId="286"/>
            <ac:graphicFrameMk id="298" creationId="{00000000-0000-0000-0000-000000000000}"/>
          </ac:graphicFrameMkLst>
        </pc:graphicFrameChg>
        <pc:graphicFrameChg chg="mod modGraphic">
          <ac:chgData name="Ricardo Semião e Castro" userId="c7dd956b4cb9528e" providerId="LiveId" clId="{D7DFD95A-250D-4D5C-8673-9E8CFF9772FE}" dt="2024-09-27T21:13:53.656" v="2" actId="1076"/>
          <ac:graphicFrameMkLst>
            <pc:docMk/>
            <pc:sldMk cId="0" sldId="286"/>
            <ac:graphicFrameMk id="302" creationId="{00000000-0000-0000-0000-000000000000}"/>
          </ac:graphicFrameMkLst>
        </pc:graphicFrameChg>
      </pc:sldChg>
      <pc:sldChg chg="modSp mod">
        <pc:chgData name="Ricardo Semião e Castro" userId="c7dd956b4cb9528e" providerId="LiveId" clId="{D7DFD95A-250D-4D5C-8673-9E8CFF9772FE}" dt="2024-09-27T21:15:28.082" v="20" actId="1035"/>
        <pc:sldMkLst>
          <pc:docMk/>
          <pc:sldMk cId="0" sldId="287"/>
        </pc:sldMkLst>
        <pc:spChg chg="mod">
          <ac:chgData name="Ricardo Semião e Castro" userId="c7dd956b4cb9528e" providerId="LiveId" clId="{D7DFD95A-250D-4D5C-8673-9E8CFF9772FE}" dt="2024-09-27T21:15:28.082" v="20" actId="1035"/>
          <ac:spMkLst>
            <pc:docMk/>
            <pc:sldMk cId="0" sldId="287"/>
            <ac:spMk id="313" creationId="{00000000-0000-0000-0000-000000000000}"/>
          </ac:spMkLst>
        </pc:spChg>
        <pc:spChg chg="mod">
          <ac:chgData name="Ricardo Semião e Castro" userId="c7dd956b4cb9528e" providerId="LiveId" clId="{D7DFD95A-250D-4D5C-8673-9E8CFF9772FE}" dt="2024-09-27T21:15:28.082" v="20" actId="1035"/>
          <ac:spMkLst>
            <pc:docMk/>
            <pc:sldMk cId="0" sldId="287"/>
            <ac:spMk id="314" creationId="{00000000-0000-0000-0000-000000000000}"/>
          </ac:spMkLst>
        </pc:spChg>
        <pc:graphicFrameChg chg="modGraphic">
          <ac:chgData name="Ricardo Semião e Castro" userId="c7dd956b4cb9528e" providerId="LiveId" clId="{D7DFD95A-250D-4D5C-8673-9E8CFF9772FE}" dt="2024-09-27T21:15:24.619" v="8" actId="2165"/>
          <ac:graphicFrameMkLst>
            <pc:docMk/>
            <pc:sldMk cId="0" sldId="287"/>
            <ac:graphicFrameMk id="310" creationId="{00000000-0000-0000-0000-000000000000}"/>
          </ac:graphicFrameMkLst>
        </pc:graphicFrameChg>
        <pc:graphicFrameChg chg="modGraphic">
          <ac:chgData name="Ricardo Semião e Castro" userId="c7dd956b4cb9528e" providerId="LiveId" clId="{D7DFD95A-250D-4D5C-8673-9E8CFF9772FE}" dt="2024-09-27T21:15:21.058" v="7" actId="2165"/>
          <ac:graphicFrameMkLst>
            <pc:docMk/>
            <pc:sldMk cId="0" sldId="287"/>
            <ac:graphicFrameMk id="31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ctrTitle"/>
          </p:nvPr>
        </p:nvSpPr>
        <p:spPr>
          <a:xfrm>
            <a:off x="469400" y="894075"/>
            <a:ext cx="642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Font typeface="Montserrat"/>
              <a:buNone/>
              <a:defRPr sz="6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cxnSp>
        <p:nvCxnSpPr>
          <p:cNvPr id="11" name="Google Shape;11;p36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Google Shape;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950" y="494350"/>
            <a:ext cx="988651" cy="1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2475" y="3457700"/>
            <a:ext cx="2414875" cy="2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97539" y="4312513"/>
            <a:ext cx="2470051" cy="21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9886" y="-666430"/>
            <a:ext cx="2318363" cy="20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9855102">
            <a:off x="8024513" y="394377"/>
            <a:ext cx="1973573" cy="222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6"/>
          <p:cNvPicPr preferRelativeResize="0"/>
          <p:nvPr/>
        </p:nvPicPr>
        <p:blipFill rotWithShape="1">
          <a:blip r:embed="rId7">
            <a:alphaModFix/>
          </a:blip>
          <a:srcRect b="6401"/>
          <a:stretch/>
        </p:blipFill>
        <p:spPr>
          <a:xfrm>
            <a:off x="7638754" y="3543725"/>
            <a:ext cx="1140621" cy="12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e seção 1">
  <p:cSld name="SECTION_HEADER_1">
    <p:bg>
      <p:bgPr>
        <a:solidFill>
          <a:srgbClr val="F1F1F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 SemiBold"/>
              <a:buNone/>
              <a:defRPr sz="4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1" name="Google Shape;2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426151" y="-393875"/>
            <a:ext cx="3102526" cy="15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1722" y="3466000"/>
            <a:ext cx="2375102" cy="20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10197">
            <a:off x="6582901" y="3960075"/>
            <a:ext cx="2082526" cy="184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37"/>
          <p:cNvCxnSpPr/>
          <p:nvPr/>
        </p:nvCxnSpPr>
        <p:spPr>
          <a:xfrm>
            <a:off x="1221900" y="3122450"/>
            <a:ext cx="6700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37"/>
          <p:cNvPicPr preferRelativeResize="0"/>
          <p:nvPr/>
        </p:nvPicPr>
        <p:blipFill rotWithShape="1">
          <a:blip r:embed="rId5">
            <a:alphaModFix/>
          </a:blip>
          <a:srcRect l="43788" t="23692" b="23692"/>
          <a:stretch/>
        </p:blipFill>
        <p:spPr>
          <a:xfrm>
            <a:off x="7413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5828">
            <a:off x="8554668" y="4520572"/>
            <a:ext cx="1518118" cy="171125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9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SemiBold"/>
              <a:buChar char="●"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4" name="Google Shape;34;p39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" name="Google Shape;35;p39"/>
          <p:cNvPicPr preferRelativeResize="0"/>
          <p:nvPr/>
        </p:nvPicPr>
        <p:blipFill rotWithShape="1">
          <a:blip r:embed="rId3">
            <a:alphaModFix/>
          </a:blip>
          <a:srcRect l="43788" t="23692" b="23692"/>
          <a:stretch/>
        </p:blipFill>
        <p:spPr>
          <a:xfrm>
            <a:off x="7429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 SemiBold"/>
              <a:buNone/>
              <a:defRPr sz="4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8" name="Google Shape;3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426151" y="-393875"/>
            <a:ext cx="3102526" cy="15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1722" y="3466000"/>
            <a:ext cx="2375102" cy="20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10197">
            <a:off x="6582901" y="3960075"/>
            <a:ext cx="2082526" cy="184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0"/>
          <p:cNvCxnSpPr/>
          <p:nvPr/>
        </p:nvCxnSpPr>
        <p:spPr>
          <a:xfrm>
            <a:off x="1221900" y="3122450"/>
            <a:ext cx="670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40"/>
          <p:cNvPicPr preferRelativeResize="0"/>
          <p:nvPr/>
        </p:nvPicPr>
        <p:blipFill rotWithShape="1">
          <a:blip r:embed="rId5">
            <a:alphaModFix/>
          </a:blip>
          <a:srcRect l="43788" t="23692" b="23692"/>
          <a:stretch/>
        </p:blipFill>
        <p:spPr>
          <a:xfrm>
            <a:off x="7429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>
  <p:cSld name="TITLE_AND_BODY_1">
    <p:bg>
      <p:bgPr>
        <a:solidFill>
          <a:srgbClr val="F1F1F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55099">
            <a:off x="8168793" y="4004397"/>
            <a:ext cx="1518118" cy="171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1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SemiBold"/>
              <a:buChar char="●"/>
              <a:defRPr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●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●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9" name="Google Shape;49;p41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" name="Google Shape;50;p41"/>
          <p:cNvPicPr preferRelativeResize="0"/>
          <p:nvPr/>
        </p:nvPicPr>
        <p:blipFill rotWithShape="1">
          <a:blip r:embed="rId3">
            <a:alphaModFix/>
          </a:blip>
          <a:srcRect l="43788" t="23692" b="23692"/>
          <a:stretch/>
        </p:blipFill>
        <p:spPr>
          <a:xfrm>
            <a:off x="7413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469400" y="894075"/>
            <a:ext cx="6458938" cy="2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800" dirty="0">
                <a:solidFill>
                  <a:schemeClr val="dk2"/>
                </a:solidFill>
              </a:rPr>
              <a:t>Manipulação e Análise de Dados</a:t>
            </a:r>
            <a:br>
              <a:rPr lang="pt-BR" sz="4800" dirty="0">
                <a:solidFill>
                  <a:schemeClr val="dk2"/>
                </a:solidFill>
              </a:rPr>
            </a:br>
            <a:r>
              <a:rPr lang="pt-BR" sz="4880" b="0" dirty="0">
                <a:latin typeface="Nunito Sans"/>
                <a:ea typeface="Nunito Sans"/>
                <a:cs typeface="Nunito Sans"/>
                <a:sym typeface="Nunito Sans"/>
              </a:rPr>
              <a:t>Trainee 2024.1</a:t>
            </a:r>
            <a:endParaRPr sz="4880" b="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graphicFrame>
        <p:nvGraphicFramePr>
          <p:cNvPr id="141" name="Google Shape;141;p10"/>
          <p:cNvGraphicFramePr/>
          <p:nvPr/>
        </p:nvGraphicFramePr>
        <p:xfrm>
          <a:off x="2042492" y="1779353"/>
          <a:ext cx="50590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2" name="Google Shape;142;p10"/>
          <p:cNvSpPr txBox="1"/>
          <p:nvPr/>
        </p:nvSpPr>
        <p:spPr>
          <a:xfrm>
            <a:off x="5456582" y="4214192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1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Exemplo II</a:t>
            </a:r>
            <a:br>
              <a:rPr lang="pt-BR" dirty="0"/>
            </a:br>
            <a:r>
              <a:rPr lang="pt-BR" sz="2700" dirty="0"/>
              <a:t>Checar se é </a:t>
            </a:r>
            <a:r>
              <a:rPr lang="pt-BR" sz="2700" dirty="0" err="1"/>
              <a:t>dataframe</a:t>
            </a:r>
            <a:r>
              <a:rPr lang="pt-BR" sz="2700" dirty="0"/>
              <a:t> </a:t>
            </a:r>
            <a:r>
              <a:rPr lang="pt-BR" sz="2700" dirty="0" err="1"/>
              <a:t>tidy</a:t>
            </a:r>
            <a:endParaRPr dirty="0"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graphicFrame>
        <p:nvGraphicFramePr>
          <p:cNvPr id="155" name="Google Shape;155;p12"/>
          <p:cNvGraphicFramePr/>
          <p:nvPr/>
        </p:nvGraphicFramePr>
        <p:xfrm>
          <a:off x="2042492" y="1645938"/>
          <a:ext cx="50590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graphicFrame>
        <p:nvGraphicFramePr>
          <p:cNvPr id="162" name="Google Shape;162;p13"/>
          <p:cNvGraphicFramePr/>
          <p:nvPr/>
        </p:nvGraphicFramePr>
        <p:xfrm>
          <a:off x="2042492" y="1645938"/>
          <a:ext cx="50590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graphicFrame>
        <p:nvGraphicFramePr>
          <p:cNvPr id="169" name="Google Shape;169;p14"/>
          <p:cNvGraphicFramePr/>
          <p:nvPr/>
        </p:nvGraphicFramePr>
        <p:xfrm>
          <a:off x="2548394" y="1838989"/>
          <a:ext cx="40472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graphicFrame>
        <p:nvGraphicFramePr>
          <p:cNvPr id="176" name="Google Shape;176;p15"/>
          <p:cNvGraphicFramePr/>
          <p:nvPr/>
        </p:nvGraphicFramePr>
        <p:xfrm>
          <a:off x="2548394" y="1799231"/>
          <a:ext cx="40472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2548394" y="1679959"/>
          <a:ext cx="40472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</a:t>
            </a:r>
            <a:br>
              <a:rPr lang="pt-BR"/>
            </a:br>
            <a:r>
              <a:rPr lang="pt-BR" sz="2700"/>
              <a:t>Alterações adicionais</a:t>
            </a: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graphicFrame>
        <p:nvGraphicFramePr>
          <p:cNvPr id="196" name="Google Shape;196;p18"/>
          <p:cNvGraphicFramePr/>
          <p:nvPr/>
        </p:nvGraphicFramePr>
        <p:xfrm>
          <a:off x="2548394" y="1645938"/>
          <a:ext cx="40472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graphicFrame>
        <p:nvGraphicFramePr>
          <p:cNvPr id="203" name="Google Shape;203;p19"/>
          <p:cNvGraphicFramePr/>
          <p:nvPr/>
        </p:nvGraphicFramePr>
        <p:xfrm>
          <a:off x="2548394" y="1645938"/>
          <a:ext cx="40472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Recapitulando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graphicFrame>
        <p:nvGraphicFramePr>
          <p:cNvPr id="210" name="Google Shape;210;p20"/>
          <p:cNvGraphicFramePr/>
          <p:nvPr/>
        </p:nvGraphicFramePr>
        <p:xfrm>
          <a:off x="2548394" y="1719718"/>
          <a:ext cx="40472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10.000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10.000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graphicFrame>
        <p:nvGraphicFramePr>
          <p:cNvPr id="217" name="Google Shape;217;p21"/>
          <p:cNvGraphicFramePr/>
          <p:nvPr/>
        </p:nvGraphicFramePr>
        <p:xfrm>
          <a:off x="2548394" y="1719718"/>
          <a:ext cx="4047200" cy="16573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18" name="Google Shape;218;p21"/>
          <p:cNvCxnSpPr/>
          <p:nvPr/>
        </p:nvCxnSpPr>
        <p:spPr>
          <a:xfrm>
            <a:off x="2558333" y="3377068"/>
            <a:ext cx="4032000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graphicFrame>
        <p:nvGraphicFramePr>
          <p:cNvPr id="225" name="Google Shape;225;p22"/>
          <p:cNvGraphicFramePr/>
          <p:nvPr/>
        </p:nvGraphicFramePr>
        <p:xfrm>
          <a:off x="2548394" y="1645938"/>
          <a:ext cx="40472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3054295" y="1645938"/>
          <a:ext cx="30354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33" name="Google Shape;233;p23"/>
          <p:cNvCxnSpPr/>
          <p:nvPr/>
        </p:nvCxnSpPr>
        <p:spPr>
          <a:xfrm>
            <a:off x="3054295" y="1655877"/>
            <a:ext cx="0" cy="2304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</a:t>
            </a:r>
            <a:br>
              <a:rPr lang="pt-BR"/>
            </a:br>
            <a:r>
              <a:rPr lang="pt-BR" sz="2700"/>
              <a:t>Lidando com NAs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 – Lidando com NAs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graphicFrame>
        <p:nvGraphicFramePr>
          <p:cNvPr id="246" name="Google Shape;246;p25"/>
          <p:cNvGraphicFramePr/>
          <p:nvPr/>
        </p:nvGraphicFramePr>
        <p:xfrm>
          <a:off x="1240734" y="1391758"/>
          <a:ext cx="2675250" cy="28286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ind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altura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48,82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110,48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56,35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263,23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V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40,76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61,93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U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22,98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79,55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141,86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Z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22,67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103,09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H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29,55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I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87,85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64,43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54,50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232,28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7" name="Google Shape;247;p25"/>
          <p:cNvGraphicFramePr/>
          <p:nvPr/>
        </p:nvGraphicFramePr>
        <p:xfrm>
          <a:off x="5387011" y="1391758"/>
          <a:ext cx="2595750" cy="28286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ind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altura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48,82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110,48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56,35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263,23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V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40,76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61,93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U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22,98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79,55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141,86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Z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22,67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103,09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H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29,55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132,11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I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87,85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64,43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132,11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54,50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232,28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/>
          <p:nvPr/>
        </p:nvSpPr>
        <p:spPr>
          <a:xfrm>
            <a:off x="4373217" y="2532757"/>
            <a:ext cx="626166" cy="5466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 – Lidando com NAs</a:t>
            </a: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graphicFrame>
        <p:nvGraphicFramePr>
          <p:cNvPr id="255" name="Google Shape;255;p26"/>
          <p:cNvGraphicFramePr/>
          <p:nvPr/>
        </p:nvGraphicFramePr>
        <p:xfrm>
          <a:off x="1240734" y="1391758"/>
          <a:ext cx="2675250" cy="28286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ind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tempo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altura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2000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12,23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2001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15,75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V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2002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25,23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U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2003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34,52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2004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53,53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2005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64,21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H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2006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67,30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2007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2008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80,20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L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56" name="Google Shape;256;p26"/>
          <p:cNvGraphicFramePr/>
          <p:nvPr/>
        </p:nvGraphicFramePr>
        <p:xfrm>
          <a:off x="5387011" y="1391758"/>
          <a:ext cx="2595750" cy="25715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tempo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altura</a:t>
                      </a:r>
                      <a:endParaRPr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2000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12,23</a:t>
                      </a:r>
                      <a:endParaRPr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2001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15,75</a:t>
                      </a:r>
                      <a:endParaRPr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V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2002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25,23</a:t>
                      </a:r>
                      <a:endParaRPr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U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2003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34,52</a:t>
                      </a:r>
                      <a:endParaRPr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2004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53,53</a:t>
                      </a:r>
                      <a:endParaRPr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2005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64,21</a:t>
                      </a:r>
                      <a:endParaRPr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H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2006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67,30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2007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74,12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2008</a:t>
                      </a:r>
                      <a:endParaRPr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80,20</a:t>
                      </a:r>
                      <a:endParaRPr/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7" name="Google Shape;257;p26"/>
          <p:cNvSpPr/>
          <p:nvPr/>
        </p:nvSpPr>
        <p:spPr>
          <a:xfrm>
            <a:off x="4373217" y="2532757"/>
            <a:ext cx="626166" cy="5466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26"/>
          <p:cNvCxnSpPr/>
          <p:nvPr/>
        </p:nvCxnSpPr>
        <p:spPr>
          <a:xfrm>
            <a:off x="5387009" y="3961992"/>
            <a:ext cx="2594113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 – Lidando com NAs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373217" y="2532757"/>
            <a:ext cx="626166" cy="5466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27"/>
          <p:cNvGraphicFramePr/>
          <p:nvPr/>
        </p:nvGraphicFramePr>
        <p:xfrm>
          <a:off x="1789044" y="1813903"/>
          <a:ext cx="1730500" cy="19844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idade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renda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2415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312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1256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57321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BC9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7" name="Google Shape;267;p27"/>
          <p:cNvGraphicFramePr/>
          <p:nvPr/>
        </p:nvGraphicFramePr>
        <p:xfrm>
          <a:off x="5768010" y="1813903"/>
          <a:ext cx="1730500" cy="19844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idade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renda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2415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312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1256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57321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</a:t>
            </a:r>
            <a:br>
              <a:rPr lang="pt-BR"/>
            </a:br>
            <a:r>
              <a:rPr lang="pt-BR" sz="2700"/>
              <a:t>Manipulações avançadas</a:t>
            </a: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Exemplo V – </a:t>
            </a:r>
            <a:r>
              <a:rPr lang="pt-BR" sz="2800" dirty="0" err="1"/>
              <a:t>Separate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graphicFrame>
        <p:nvGraphicFramePr>
          <p:cNvPr id="280" name="Google Shape;280;p29"/>
          <p:cNvGraphicFramePr/>
          <p:nvPr/>
        </p:nvGraphicFramePr>
        <p:xfrm>
          <a:off x="707335" y="1759226"/>
          <a:ext cx="3387600" cy="19694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rate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745/19987071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2666/20595360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37737/172006362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80488/174504898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212258/1272915272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213766/1280428583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1" name="Google Shape;281;p29"/>
          <p:cNvGraphicFramePr/>
          <p:nvPr/>
        </p:nvGraphicFramePr>
        <p:xfrm>
          <a:off x="5492090" y="1759225"/>
          <a:ext cx="3103225" cy="19694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2" name="Google Shape;282;p29"/>
          <p:cNvSpPr/>
          <p:nvPr/>
        </p:nvSpPr>
        <p:spPr>
          <a:xfrm>
            <a:off x="4480423" y="2470585"/>
            <a:ext cx="626166" cy="5466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719" y="160127"/>
            <a:ext cx="8314563" cy="482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P</a:t>
            </a:r>
            <a:r>
              <a:rPr lang="pt-BR" sz="2800"/>
              <a:t>ivot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graphicFrame>
        <p:nvGraphicFramePr>
          <p:cNvPr id="289" name="Google Shape;289;p30"/>
          <p:cNvGraphicFramePr/>
          <p:nvPr/>
        </p:nvGraphicFramePr>
        <p:xfrm>
          <a:off x="5720687" y="1828798"/>
          <a:ext cx="3103225" cy="19694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0" name="Google Shape;290;p30"/>
          <p:cNvSpPr/>
          <p:nvPr/>
        </p:nvSpPr>
        <p:spPr>
          <a:xfrm>
            <a:off x="4798475" y="2540158"/>
            <a:ext cx="626166" cy="5466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30"/>
          <p:cNvGraphicFramePr/>
          <p:nvPr/>
        </p:nvGraphicFramePr>
        <p:xfrm>
          <a:off x="396460" y="1302026"/>
          <a:ext cx="4135775" cy="33517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Melt</a:t>
            </a:r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graphicFrame>
        <p:nvGraphicFramePr>
          <p:cNvPr id="298" name="Google Shape;298;p31"/>
          <p:cNvGraphicFramePr/>
          <p:nvPr>
            <p:extLst>
              <p:ext uri="{D42A27DB-BD31-4B8C-83A1-F6EECF244321}">
                <p14:modId xmlns:p14="http://schemas.microsoft.com/office/powerpoint/2010/main" val="3841411417"/>
              </p:ext>
            </p:extLst>
          </p:nvPr>
        </p:nvGraphicFramePr>
        <p:xfrm>
          <a:off x="5644020" y="2877669"/>
          <a:ext cx="2078050" cy="19694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" name="Google Shape;299;p31"/>
          <p:cNvSpPr/>
          <p:nvPr/>
        </p:nvSpPr>
        <p:spPr>
          <a:xfrm rot="5400000">
            <a:off x="2144760" y="2412054"/>
            <a:ext cx="340772" cy="319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31"/>
          <p:cNvGraphicFramePr/>
          <p:nvPr/>
        </p:nvGraphicFramePr>
        <p:xfrm>
          <a:off x="876159" y="1226505"/>
          <a:ext cx="2988075" cy="10294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1" name="Google Shape;301;p31"/>
          <p:cNvGraphicFramePr/>
          <p:nvPr/>
        </p:nvGraphicFramePr>
        <p:xfrm>
          <a:off x="5556928" y="1226505"/>
          <a:ext cx="2252250" cy="10294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Google Shape;302;p31"/>
          <p:cNvGraphicFramePr/>
          <p:nvPr>
            <p:extLst>
              <p:ext uri="{D42A27DB-BD31-4B8C-83A1-F6EECF244321}">
                <p14:modId xmlns:p14="http://schemas.microsoft.com/office/powerpoint/2010/main" val="3765090224"/>
              </p:ext>
            </p:extLst>
          </p:nvPr>
        </p:nvGraphicFramePr>
        <p:xfrm>
          <a:off x="1089096" y="2883006"/>
          <a:ext cx="2452100" cy="19694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3" name="Google Shape;303;p31"/>
          <p:cNvSpPr/>
          <p:nvPr/>
        </p:nvSpPr>
        <p:spPr>
          <a:xfrm rot="5400000">
            <a:off x="6512659" y="2381995"/>
            <a:ext cx="340772" cy="319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Concatenate/Merge</a:t>
            </a:r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graphicFrame>
        <p:nvGraphicFramePr>
          <p:cNvPr id="310" name="Google Shape;310;p32"/>
          <p:cNvGraphicFramePr/>
          <p:nvPr>
            <p:extLst>
              <p:ext uri="{D42A27DB-BD31-4B8C-83A1-F6EECF244321}">
                <p14:modId xmlns:p14="http://schemas.microsoft.com/office/powerpoint/2010/main" val="2260548733"/>
              </p:ext>
            </p:extLst>
          </p:nvPr>
        </p:nvGraphicFramePr>
        <p:xfrm>
          <a:off x="5595731" y="1222216"/>
          <a:ext cx="2718425" cy="9197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32"/>
          <p:cNvGraphicFramePr/>
          <p:nvPr>
            <p:extLst>
              <p:ext uri="{D42A27DB-BD31-4B8C-83A1-F6EECF244321}">
                <p14:modId xmlns:p14="http://schemas.microsoft.com/office/powerpoint/2010/main" val="1637018602"/>
              </p:ext>
            </p:extLst>
          </p:nvPr>
        </p:nvGraphicFramePr>
        <p:xfrm>
          <a:off x="898108" y="1222216"/>
          <a:ext cx="2799250" cy="9197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2" name="Google Shape;312;p32"/>
          <p:cNvGraphicFramePr/>
          <p:nvPr/>
        </p:nvGraphicFramePr>
        <p:xfrm>
          <a:off x="3282252" y="3191590"/>
          <a:ext cx="2579475" cy="15583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7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3" name="Google Shape;313;p32"/>
          <p:cNvSpPr/>
          <p:nvPr/>
        </p:nvSpPr>
        <p:spPr>
          <a:xfrm rot="7215104">
            <a:off x="5052469" y="2450115"/>
            <a:ext cx="340772" cy="319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/>
          <p:nvPr/>
        </p:nvSpPr>
        <p:spPr>
          <a:xfrm rot="4079871">
            <a:off x="3887958" y="2459947"/>
            <a:ext cx="340772" cy="319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Merge</a:t>
            </a:r>
            <a:endParaRPr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graphicFrame>
        <p:nvGraphicFramePr>
          <p:cNvPr id="321" name="Google Shape;321;p33"/>
          <p:cNvGraphicFramePr/>
          <p:nvPr/>
        </p:nvGraphicFramePr>
        <p:xfrm>
          <a:off x="586409" y="1521293"/>
          <a:ext cx="3110950" cy="17585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2" name="Google Shape;322;p33"/>
          <p:cNvGraphicFramePr/>
          <p:nvPr/>
        </p:nvGraphicFramePr>
        <p:xfrm>
          <a:off x="1311965" y="3776868"/>
          <a:ext cx="1649900" cy="7851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cat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3" name="Google Shape;323;p33"/>
          <p:cNvGraphicFramePr/>
          <p:nvPr/>
        </p:nvGraphicFramePr>
        <p:xfrm>
          <a:off x="4975638" y="2018251"/>
          <a:ext cx="3580025" cy="17585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cat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4" name="Google Shape;324;p33"/>
          <p:cNvSpPr/>
          <p:nvPr/>
        </p:nvSpPr>
        <p:spPr>
          <a:xfrm>
            <a:off x="4051009" y="2571750"/>
            <a:ext cx="626166" cy="5466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Exemplo V – Merge (</a:t>
            </a:r>
            <a:r>
              <a:rPr lang="pt-BR" dirty="0" err="1"/>
              <a:t>inner</a:t>
            </a:r>
            <a:r>
              <a:rPr lang="pt-BR" dirty="0"/>
              <a:t> e </a:t>
            </a:r>
            <a:r>
              <a:rPr lang="pt-BR" dirty="0" err="1"/>
              <a:t>outer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graphicFrame>
        <p:nvGraphicFramePr>
          <p:cNvPr id="331" name="Google Shape;331;p34"/>
          <p:cNvGraphicFramePr/>
          <p:nvPr/>
        </p:nvGraphicFramePr>
        <p:xfrm>
          <a:off x="586409" y="1521293"/>
          <a:ext cx="3110950" cy="17585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2" name="Google Shape;332;p34"/>
          <p:cNvGraphicFramePr/>
          <p:nvPr/>
        </p:nvGraphicFramePr>
        <p:xfrm>
          <a:off x="1311965" y="3776868"/>
          <a:ext cx="1649900" cy="5234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cat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3" name="Google Shape;333;p34"/>
          <p:cNvGraphicFramePr/>
          <p:nvPr/>
        </p:nvGraphicFramePr>
        <p:xfrm>
          <a:off x="4977571" y="1312572"/>
          <a:ext cx="3580025" cy="17585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cat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2666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80488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213766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NA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4" name="Google Shape;334;p34"/>
          <p:cNvSpPr/>
          <p:nvPr/>
        </p:nvSpPr>
        <p:spPr>
          <a:xfrm rot="-1001122">
            <a:off x="3979345" y="2669364"/>
            <a:ext cx="533729" cy="4887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5" name="Google Shape;335;p34"/>
          <p:cNvGraphicFramePr/>
          <p:nvPr/>
        </p:nvGraphicFramePr>
        <p:xfrm>
          <a:off x="4977571" y="3496380"/>
          <a:ext cx="3580025" cy="10049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country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cases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cat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745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Brazil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37737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China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1999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212258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6" name="Google Shape;336;p34"/>
          <p:cNvSpPr/>
          <p:nvPr/>
        </p:nvSpPr>
        <p:spPr>
          <a:xfrm rot="1013466">
            <a:off x="3978782" y="3172156"/>
            <a:ext cx="533729" cy="4887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</a:t>
            </a:r>
            <a:br>
              <a:rPr lang="pt-BR"/>
            </a:br>
            <a:r>
              <a:rPr lang="pt-BR" sz="2700"/>
              <a:t>Checar se é dataframe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graphicFrame>
        <p:nvGraphicFramePr>
          <p:cNvPr id="106" name="Google Shape;106;p5"/>
          <p:cNvGraphicFramePr/>
          <p:nvPr/>
        </p:nvGraphicFramePr>
        <p:xfrm>
          <a:off x="2042492" y="1341782"/>
          <a:ext cx="5059000" cy="33147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Tabela de salários GVCode 100% atualizada 2024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homens: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graphicFrame>
        <p:nvGraphicFramePr>
          <p:cNvPr id="113" name="Google Shape;113;p6"/>
          <p:cNvGraphicFramePr/>
          <p:nvPr/>
        </p:nvGraphicFramePr>
        <p:xfrm>
          <a:off x="2042492" y="1348517"/>
          <a:ext cx="5059000" cy="331475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Tabela de salários </a:t>
                      </a:r>
                      <a:r>
                        <a:rPr lang="pt-BR" sz="1100" u="none" strike="noStrike" cap="none" dirty="0" err="1">
                          <a:solidFill>
                            <a:schemeClr val="lt1"/>
                          </a:solidFill>
                        </a:rPr>
                        <a:t>GVCode</a:t>
                      </a: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 100% atualizada 2024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homens: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2042492" y="1457822"/>
          <a:ext cx="5059000" cy="29832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homens: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graphicFrame>
        <p:nvGraphicFramePr>
          <p:cNvPr id="127" name="Google Shape;127;p8"/>
          <p:cNvGraphicFramePr/>
          <p:nvPr/>
        </p:nvGraphicFramePr>
        <p:xfrm>
          <a:off x="2042492" y="1457822"/>
          <a:ext cx="5059000" cy="298327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homens: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>
                    <a:solidFill>
                      <a:srgbClr val="EB0A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graphicFrame>
        <p:nvGraphicFramePr>
          <p:cNvPr id="134" name="Google Shape;134;p9"/>
          <p:cNvGraphicFramePr/>
          <p:nvPr/>
        </p:nvGraphicFramePr>
        <p:xfrm>
          <a:off x="2042492" y="1779353"/>
          <a:ext cx="5059000" cy="2320325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índice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nome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curso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Alissa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Luana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Luiza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Richard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Laube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Adm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Ricardo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Econo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FFFFF"/>
      </a:dk1>
      <a:lt1>
        <a:srgbClr val="081133"/>
      </a:lt1>
      <a:dk2>
        <a:srgbClr val="FFFFFF"/>
      </a:dk2>
      <a:lt2>
        <a:srgbClr val="FFFFFF"/>
      </a:lt2>
      <a:accent1>
        <a:srgbClr val="F751A5"/>
      </a:accent1>
      <a:accent2>
        <a:srgbClr val="914ECD"/>
      </a:accent2>
      <a:accent3>
        <a:srgbClr val="264FE8"/>
      </a:accent3>
      <a:accent4>
        <a:srgbClr val="05A31A"/>
      </a:accent4>
      <a:accent5>
        <a:srgbClr val="4EA0FF"/>
      </a:accent5>
      <a:accent6>
        <a:srgbClr val="EEFF41"/>
      </a:accent6>
      <a:hlink>
        <a:srgbClr val="F751A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Office PowerPoint</Application>
  <PresentationFormat>On-screen Show (16:9)</PresentationFormat>
  <Paragraphs>1158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Nunito Sans</vt:lpstr>
      <vt:lpstr>Montserrat SemiBold</vt:lpstr>
      <vt:lpstr>Montserrat</vt:lpstr>
      <vt:lpstr>Arial</vt:lpstr>
      <vt:lpstr>Simple Light</vt:lpstr>
      <vt:lpstr>Manipulação e Análise de Dados Trainee 2024.1</vt:lpstr>
      <vt:lpstr>Recapitulando</vt:lpstr>
      <vt:lpstr>PowerPoint Presentation</vt:lpstr>
      <vt:lpstr>Exemplo I Checar se é dataframe</vt:lpstr>
      <vt:lpstr>Exemplo I – Checar se é dataframe</vt:lpstr>
      <vt:lpstr>Exemplo I – Checar se é dataframe</vt:lpstr>
      <vt:lpstr>Exemplo I – Checar se é dataframe</vt:lpstr>
      <vt:lpstr>Exemplo I – Checar se é dataframe</vt:lpstr>
      <vt:lpstr>Exemplo I – Checar se é dataframe</vt:lpstr>
      <vt:lpstr>Exemplo I – Checar se é dataframe</vt:lpstr>
      <vt:lpstr>Exemplo II Checar se é dataframe tidy</vt:lpstr>
      <vt:lpstr>Exemplo II – Checar se é dataframe tidy</vt:lpstr>
      <vt:lpstr>Exemplo II – Checar se é dataframe tidy</vt:lpstr>
      <vt:lpstr>Exemplo II – Checar se é dataframe tidy</vt:lpstr>
      <vt:lpstr>Exemplo II – Checar se é dataframe tidy</vt:lpstr>
      <vt:lpstr>Exemplo II – Checar se é dataframe tidy</vt:lpstr>
      <vt:lpstr>Exemplo III Alterações adicionais</vt:lpstr>
      <vt:lpstr>Exemplo III – Alterações adicionais</vt:lpstr>
      <vt:lpstr>Exemplo III – Alterações adicionais</vt:lpstr>
      <vt:lpstr>Exemplo III – Alterações adicionais</vt:lpstr>
      <vt:lpstr>Exemplo III – Alterações adicionais</vt:lpstr>
      <vt:lpstr>Exemplo III – Alterações adicionais</vt:lpstr>
      <vt:lpstr>Exemplo III – Alterações adicionais</vt:lpstr>
      <vt:lpstr>Exemplo IV Lidando com NAs</vt:lpstr>
      <vt:lpstr>Exemplo IV – Lidando com NAs</vt:lpstr>
      <vt:lpstr>Exemplo IV – Lidando com NAs</vt:lpstr>
      <vt:lpstr>Exemplo IV – Lidando com NAs</vt:lpstr>
      <vt:lpstr>Exemplo V Manipulações avançadas</vt:lpstr>
      <vt:lpstr>Exemplo V – Separate</vt:lpstr>
      <vt:lpstr>Exemplo V – Pivot</vt:lpstr>
      <vt:lpstr>Exemplo V – Melt</vt:lpstr>
      <vt:lpstr>Exemplo V – Concatenate/Merge</vt:lpstr>
      <vt:lpstr>Exemplo V – Merge</vt:lpstr>
      <vt:lpstr>Exemplo V – Merge (inner e outer)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Ricardo Semião e Castro</dc:creator>
  <cp:lastModifiedBy>Ricardo Semião e Castro</cp:lastModifiedBy>
  <cp:revision>1</cp:revision>
  <dcterms:modified xsi:type="dcterms:W3CDTF">2024-09-27T21:15:32Z</dcterms:modified>
</cp:coreProperties>
</file>