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71" r:id="rId2"/>
  </p:sldMasterIdLst>
  <p:notesMasterIdLst>
    <p:notesMasterId r:id="rId64"/>
  </p:notesMasterIdLst>
  <p:sldIdLst>
    <p:sldId id="311" r:id="rId3"/>
    <p:sldId id="257" r:id="rId4"/>
    <p:sldId id="312" r:id="rId5"/>
    <p:sldId id="313" r:id="rId6"/>
    <p:sldId id="31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15" r:id="rId21"/>
    <p:sldId id="275" r:id="rId22"/>
    <p:sldId id="276" r:id="rId23"/>
    <p:sldId id="277" r:id="rId24"/>
    <p:sldId id="318" r:id="rId25"/>
    <p:sldId id="278" r:id="rId26"/>
    <p:sldId id="279" r:id="rId27"/>
    <p:sldId id="319" r:id="rId28"/>
    <p:sldId id="280" r:id="rId29"/>
    <p:sldId id="281" r:id="rId30"/>
    <p:sldId id="320" r:id="rId31"/>
    <p:sldId id="282" r:id="rId32"/>
    <p:sldId id="321" r:id="rId33"/>
    <p:sldId id="283" r:id="rId34"/>
    <p:sldId id="284" r:id="rId35"/>
    <p:sldId id="285" r:id="rId36"/>
    <p:sldId id="322" r:id="rId37"/>
    <p:sldId id="286" r:id="rId38"/>
    <p:sldId id="324" r:id="rId39"/>
    <p:sldId id="287" r:id="rId40"/>
    <p:sldId id="325" r:id="rId41"/>
    <p:sldId id="316" r:id="rId42"/>
    <p:sldId id="323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26" r:id="rId56"/>
    <p:sldId id="317" r:id="rId57"/>
    <p:sldId id="309" r:id="rId58"/>
    <p:sldId id="306" r:id="rId59"/>
    <p:sldId id="327" r:id="rId60"/>
    <p:sldId id="328" r:id="rId61"/>
    <p:sldId id="329" r:id="rId62"/>
    <p:sldId id="308" r:id="rId6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FC3415-F98B-48E5-A29C-B2680BEEC86A}">
  <a:tblStyle styleId="{00FC3415-F98B-48E5-A29C-B2680BEEC8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31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be.kdg.test;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javafx.application.Application;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javafx.geometry.Insets;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javafx.scene.Scene;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javafx.scene.control.CheckBox;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javafx.scene.control.Menu;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javafx.scene.control.MenuBar;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javafx.scene.control.MenuItem;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javafx.scene.image.Image;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javafx.scene.image.ImageView;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javafx.scene.layout.BorderPane;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javafx.stage.Stage;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OpdrachtSlidesControls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start(Stage primaryStage)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 borderPane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BorderPane();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MenuBar menuBar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MenuBar();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 menu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"Bestand"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menu.setGraphic(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ImageView(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"be/kdg/test/view/images/angrybird.png"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MenuItem menuItem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MenuItem(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"Afsluiten"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menuItem.setGraphic(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ImageView(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"be/kdg/test/view/images/angrybird.png"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menu.getItems().add(menuItem);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menuBar.getMenus().add(menu);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borderPane.setTop(menuBar);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CheckBox checkBox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checkBox.setGraphic(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ImageView(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"be/kdg/test/view/images/angrybird.png"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borderPane.setLeft(checkBox);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setMargin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(checkBox,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Insets(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primaryStage.getIcons().add(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"be/kdg/test/view/images/angrybird.png"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primaryStage.setScene(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Scene(borderPane));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primaryStage.setTitle(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"Opdracht"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primaryStage.setWidth(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220.0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primaryStage.setHeight(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200.0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primaryStage.show();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7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46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53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80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290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662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30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be.kdg.test;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javafx.application.Application;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javafx.event.ActionEvent;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javafx.event.EventHandler;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javafx.geometry.Insets;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javafx.geometry.Pos;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javafx.scene.Scene;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javafx.scene.control.Alert;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javafx.scene.control.Button;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javafx.scene.control.TextArea;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javafx.scene.input.KeyEvent;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javafx.scene.input.MouseButton;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javafx.scene.input.MouseEvent;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javafx.scene.layout.BorderPane;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javafx.stage.Stage;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javafx.stage.WindowEvent;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OpdrachtSlidesEvents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start(Stage stage)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 borderPane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BorderPane();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TextArea textArea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TextArea();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borderPane.setCenter(textArea);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Button button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"Clear"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borderPane.setBottom(button);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button.setOnAction(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EventHandler&lt;ActionEvent&gt;()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handle(ActionEvent event)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b="0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.clear();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stage.setOnCloseRequest(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EventHandler&lt;WindowEvent&gt;()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handle(WindowEvent event)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</a:t>
            </a:r>
            <a:r>
              <a:rPr lang="en-US" sz="1200" b="0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.getText().isEmpty())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alert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Alert(Alert.AlertType.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alert.setHeaderText(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"Je tekstveld is niet leeg!"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alert.setContentText(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"Je kan niet afsluiten zolang je tekstveld niet leeg is!"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alert.showAndWait();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event.consume();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textArea.setOnMouseClicked(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EventHandler&lt;MouseEvent&gt;()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handle(MouseEvent event)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// LET OP: event.isSecondaryButtonDown() is kan je helaas NIET gebruiken!</a:t>
            </a:r>
            <a:b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(event.getButton() == MouseButton.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US" sz="1200" b="0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.setText(</a:t>
            </a:r>
            <a:r>
              <a:rPr lang="en-US" sz="1200" b="0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.getText() + 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200" b="0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.getText());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textArea.setOnKeyTyped(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EventHandler&lt;KeyEvent&gt;()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@Override</a:t>
            </a:r>
            <a:b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808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handle(KeyEvent event)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(Character.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isAlphabetic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(event.getCharacter().charAt(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&amp;&amp; event.getCharacter().equals(event.getCharacter().toLowerCase()))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event.consume();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setMargin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(button,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Insets(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10.0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BorderPane.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setAlignment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(button, Pos.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stage.setScene(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Scene(borderPane));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stage.setTitle(</a:t>
            </a:r>
            <a:r>
              <a:rPr lang="en-US" sz="12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"Opdracht"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stage.show();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33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863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9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115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350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0605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3560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873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6063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69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723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Scher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8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 descr="kdg_ppt_chapters_2000x1024_v-03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60419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8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descr="kdg_ppt_chapters_2000x1024_v-18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6217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9225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8 - Wit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 descr="kdg_ppt_chapters_2000x1024-white_kdg_ppt_chapters_2000x1024-white-v18.png"/>
          <p:cNvPicPr preferRelativeResize="0"/>
          <p:nvPr/>
        </p:nvPicPr>
        <p:blipFill rotWithShape="1">
          <a:blip r:embed="rId2">
            <a:alphaModFix/>
          </a:blip>
          <a:srcRect l="8862"/>
          <a:stretch/>
        </p:blipFill>
        <p:spPr>
          <a:xfrm>
            <a:off x="0" y="5462"/>
            <a:ext cx="9144000" cy="6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759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kdg_ppt_chapters_2000x1024_v-19.jpg"/>
          <p:cNvPicPr preferRelativeResize="0"/>
          <p:nvPr/>
        </p:nvPicPr>
        <p:blipFill rotWithShape="1">
          <a:blip r:embed="rId2">
            <a:alphaModFix/>
          </a:blip>
          <a:srcRect l="8999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39176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 - Wi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kdg_ppt_chapters_2000x1024-white_kdg_ppt_chapters_2000x1024-white-v19.pn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0843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0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 descr="kdg_ppt_chapters_2000x1024_v-20.jpg"/>
          <p:cNvPicPr preferRelativeResize="0"/>
          <p:nvPr/>
        </p:nvPicPr>
        <p:blipFill rotWithShape="1">
          <a:blip r:embed="rId2">
            <a:alphaModFix/>
          </a:blip>
          <a:srcRect l="8814"/>
          <a:stretch/>
        </p:blipFill>
        <p:spPr>
          <a:xfrm>
            <a:off x="0" y="-1"/>
            <a:ext cx="9144000" cy="6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088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20 - Wi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kdg_ppt_chapters_2000x1024-white_kdg_ppt_chapters_2000x1024-white-v20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7965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 met bulle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95914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 - zwart vla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5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647065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 - groen vla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52116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 - 2 beelde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0010" y="943661"/>
            <a:ext cx="2903699" cy="5297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3688714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pic" idx="3"/>
          </p:nvPr>
        </p:nvSpPr>
        <p:spPr>
          <a:xfrm>
            <a:off x="6228785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"/>
          </p:nvPr>
        </p:nvSpPr>
        <p:spPr>
          <a:xfrm>
            <a:off x="3688714" y="5453736"/>
            <a:ext cx="4824271" cy="786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7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 - Wi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kdg_ppt_chapters_2000x1024-white_kdg_ppt_chapters_2000x1024-white-v03.png"/>
          <p:cNvPicPr preferRelativeResize="0"/>
          <p:nvPr/>
        </p:nvPicPr>
        <p:blipFill rotWithShape="1">
          <a:blip r:embed="rId2">
            <a:alphaModFix/>
          </a:blip>
          <a:srcRect l="9434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2917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one pictur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00010" y="2180514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pic" idx="2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3608069" y="5431790"/>
            <a:ext cx="4904999" cy="7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56195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87679" y="2595457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678680" y="266319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77800" marR="0" lvl="2" indent="-11430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76262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777067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719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210144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76262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0158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08403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499339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599259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5109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grafie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chart" idx="2"/>
          </p:nvPr>
        </p:nvSpPr>
        <p:spPr>
          <a:xfrm>
            <a:off x="462597" y="1680299"/>
            <a:ext cx="8021100" cy="4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00900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4927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Blac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Verdana"/>
              <a:buNone/>
              <a:defRPr sz="28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817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5634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media" idx="2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0249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ideo"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media" idx="2"/>
          </p:nvPr>
        </p:nvSpPr>
        <p:spPr>
          <a:xfrm>
            <a:off x="565150" y="2225626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12792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een titel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43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kdg_ppt_chapters_2000x1024_v-04.jpg"/>
          <p:cNvPicPr preferRelativeResize="0"/>
          <p:nvPr/>
        </p:nvPicPr>
        <p:blipFill rotWithShape="1">
          <a:blip r:embed="rId2">
            <a:alphaModFix/>
          </a:blip>
          <a:srcRect l="8844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8793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eg scherm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0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 - Wi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kdg_ppt_chapters_2000x1024-white_kdg_ppt_chapters_2000x1024-white-v04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68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kdg_ppt_chapters_2000x1024_v-05.jp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30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 - Wi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kdg_ppt_chapters_2000x1024-white_kdg_ppt_chapters_2000x1024-white-v05.png"/>
          <p:cNvPicPr preferRelativeResize="0"/>
          <p:nvPr/>
        </p:nvPicPr>
        <p:blipFill rotWithShape="1">
          <a:blip r:embed="rId2">
            <a:alphaModFix/>
          </a:blip>
          <a:srcRect l="9204"/>
          <a:stretch/>
        </p:blipFill>
        <p:spPr>
          <a:xfrm>
            <a:off x="0" y="0"/>
            <a:ext cx="91440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87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kdg_ppt_chapters_2000x1024_v-06.jpg"/>
          <p:cNvPicPr preferRelativeResize="0"/>
          <p:nvPr/>
        </p:nvPicPr>
        <p:blipFill rotWithShape="1">
          <a:blip r:embed="rId2">
            <a:alphaModFix/>
          </a:blip>
          <a:srcRect l="8708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397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 - Wi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kdg_ppt_chapters_2000x1024-white_kdg_ppt_chapters_2000x1024-white-v06.png"/>
          <p:cNvPicPr preferRelativeResize="0"/>
          <p:nvPr/>
        </p:nvPicPr>
        <p:blipFill rotWithShape="1">
          <a:blip r:embed="rId2">
            <a:alphaModFix/>
          </a:blip>
          <a:srcRect l="9114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2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7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kdg_ppt_chapters_2000x1024_v-07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382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7 - Whit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kdg_ppt_chapters_2000x1024-white_kdg_ppt_chapters_2000x1024-white-v07.png"/>
          <p:cNvPicPr preferRelativeResize="0"/>
          <p:nvPr/>
        </p:nvPicPr>
        <p:blipFill rotWithShape="1">
          <a:blip r:embed="rId2">
            <a:alphaModFix/>
          </a:blip>
          <a:srcRect l="9085"/>
          <a:stretch/>
        </p:blipFill>
        <p:spPr>
          <a:xfrm>
            <a:off x="31433" y="-11469"/>
            <a:ext cx="9144000" cy="6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24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kdg_ppt_chapters_2000x1024_v-01.jp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7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8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kdg_ppt_chapters_2000x1024_v-08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044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8 - Whi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kdg_ppt_chapters_2000x1024-white_kdg_ppt_chapters_2000x1024-white-v08.png"/>
          <p:cNvPicPr preferRelativeResize="0"/>
          <p:nvPr/>
        </p:nvPicPr>
        <p:blipFill rotWithShape="1">
          <a:blip r:embed="rId2">
            <a:alphaModFix/>
          </a:blip>
          <a:srcRect l="9206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7346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kdg_ppt_chapters_2000x1024_v-09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72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 - Wi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kdg_ppt_chapters_2000x1024-white_kdg_ppt_chapters_2000x1024-white-v09.png"/>
          <p:cNvPicPr preferRelativeResize="0"/>
          <p:nvPr/>
        </p:nvPicPr>
        <p:blipFill rotWithShape="1">
          <a:blip r:embed="rId2">
            <a:alphaModFix/>
          </a:blip>
          <a:srcRect l="932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86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kdg_ppt_chapters_2000x1024_v-10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3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 - Wi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kdg_ppt_chapters_2000x1024-white_kdg_ppt_chapters_2000x1024-white-v10.png"/>
          <p:cNvPicPr preferRelativeResize="0"/>
          <p:nvPr/>
        </p:nvPicPr>
        <p:blipFill rotWithShape="1">
          <a:blip r:embed="rId2">
            <a:alphaModFix/>
          </a:blip>
          <a:srcRect l="8745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2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kdg_ppt_chapters_2000x1024_v-11.jpg"/>
          <p:cNvPicPr preferRelativeResize="0"/>
          <p:nvPr/>
        </p:nvPicPr>
        <p:blipFill rotWithShape="1">
          <a:blip r:embed="rId2">
            <a:alphaModFix/>
          </a:blip>
          <a:srcRect l="7895"/>
          <a:stretch/>
        </p:blipFill>
        <p:spPr>
          <a:xfrm>
            <a:off x="-101600" y="0"/>
            <a:ext cx="9245700" cy="6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633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 - Wi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kdg_ppt_chapters_2000x1024-white_kdg_ppt_chapters_2000x1024-white-v11.png"/>
          <p:cNvPicPr preferRelativeResize="0"/>
          <p:nvPr/>
        </p:nvPicPr>
        <p:blipFill rotWithShape="1">
          <a:blip r:embed="rId2">
            <a:alphaModFix/>
          </a:blip>
          <a:srcRect l="9205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169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kdg_ppt_chapters_2000x1024_v-12.jpg"/>
          <p:cNvPicPr preferRelativeResize="0"/>
          <p:nvPr/>
        </p:nvPicPr>
        <p:blipFill rotWithShape="1">
          <a:blip r:embed="rId2">
            <a:alphaModFix/>
          </a:blip>
          <a:srcRect l="8629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242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 - Wit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kdg_ppt_chapters_2000x1024-white_kdg_ppt_chapters_2000x1024-white-v12.png"/>
          <p:cNvPicPr preferRelativeResize="0"/>
          <p:nvPr/>
        </p:nvPicPr>
        <p:blipFill rotWithShape="1">
          <a:blip r:embed="rId2">
            <a:alphaModFix/>
          </a:blip>
          <a:srcRect l="9435"/>
          <a:stretch/>
        </p:blipFill>
        <p:spPr>
          <a:xfrm>
            <a:off x="0" y="-16218"/>
            <a:ext cx="9144000" cy="6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5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2983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kdg_ppt_chapters_2000x1024_v-13.jpg"/>
          <p:cNvPicPr preferRelativeResize="0"/>
          <p:nvPr/>
        </p:nvPicPr>
        <p:blipFill rotWithShape="1">
          <a:blip r:embed="rId2">
            <a:alphaModFix/>
          </a:blip>
          <a:srcRect l="8935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883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 - Wi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kdg_ppt_chapters_2000x1024-white_kdg_ppt_chapters_2000x1024-white-v13.png"/>
          <p:cNvPicPr preferRelativeResize="0"/>
          <p:nvPr/>
        </p:nvPicPr>
        <p:blipFill rotWithShape="1">
          <a:blip r:embed="rId2">
            <a:alphaModFix/>
          </a:blip>
          <a:srcRect l="8976"/>
          <a:stretch/>
        </p:blipFill>
        <p:spPr>
          <a:xfrm>
            <a:off x="0" y="0"/>
            <a:ext cx="9144000" cy="6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195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kdg_ppt_chapters_2000x1024_v-14.jpg"/>
          <p:cNvPicPr preferRelativeResize="0"/>
          <p:nvPr/>
        </p:nvPicPr>
        <p:blipFill rotWithShape="1">
          <a:blip r:embed="rId2">
            <a:alphaModFix/>
          </a:blip>
          <a:srcRect l="9366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773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 - Wi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kdg_ppt_chapters_2000x1024-white_kdg_ppt_chapters_2000x1024-white-v14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432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 descr="kdg_ppt_chapters_2000x1024_v-15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053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 - Wi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kdg_ppt_chapters_2000x1024-white_kdg_ppt_chapters_2000x1024-white-v15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175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descr="kdg_ppt_chapters_2000x1024_v-16.jpg"/>
          <p:cNvPicPr preferRelativeResize="0"/>
          <p:nvPr/>
        </p:nvPicPr>
        <p:blipFill rotWithShape="1">
          <a:blip r:embed="rId2">
            <a:alphaModFix/>
          </a:blip>
          <a:srcRect l="88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818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 - Wit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kdg_ppt_chapters_2000x1024-white_kdg_ppt_chapters_2000x1024-white-v16.png"/>
          <p:cNvPicPr preferRelativeResize="0"/>
          <p:nvPr/>
        </p:nvPicPr>
        <p:blipFill rotWithShape="1">
          <a:blip r:embed="rId2">
            <a:alphaModFix/>
          </a:blip>
          <a:srcRect l="10431"/>
          <a:stretch/>
        </p:blipFill>
        <p:spPr>
          <a:xfrm>
            <a:off x="0" y="-1"/>
            <a:ext cx="9144000" cy="6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926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7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kdg_ppt_chapters_2000x1024_v-17.jpg"/>
          <p:cNvPicPr preferRelativeResize="0"/>
          <p:nvPr/>
        </p:nvPicPr>
        <p:blipFill rotWithShape="1">
          <a:blip r:embed="rId2">
            <a:alphaModFix/>
          </a:blip>
          <a:srcRect l="8375"/>
          <a:stretch/>
        </p:blipFill>
        <p:spPr>
          <a:xfrm>
            <a:off x="-81280" y="-5327"/>
            <a:ext cx="9225300" cy="6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10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7 - Wit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kdg_ppt_chapters_2000x1024-white_kdg_ppt_chapters_2000x1024-white-v17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5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tekst met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9446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8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descr="kdg_ppt_chapters_2000x1024_v-18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6217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60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8 - Wit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 descr="kdg_ppt_chapters_2000x1024-white_kdg_ppt_chapters_2000x1024-white-v18.png"/>
          <p:cNvPicPr preferRelativeResize="0"/>
          <p:nvPr/>
        </p:nvPicPr>
        <p:blipFill rotWithShape="1">
          <a:blip r:embed="rId2">
            <a:alphaModFix/>
          </a:blip>
          <a:srcRect l="8862"/>
          <a:stretch/>
        </p:blipFill>
        <p:spPr>
          <a:xfrm>
            <a:off x="0" y="5462"/>
            <a:ext cx="9144000" cy="6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166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kdg_ppt_chapters_2000x1024_v-19.jpg"/>
          <p:cNvPicPr preferRelativeResize="0"/>
          <p:nvPr/>
        </p:nvPicPr>
        <p:blipFill rotWithShape="1">
          <a:blip r:embed="rId2">
            <a:alphaModFix/>
          </a:blip>
          <a:srcRect l="8999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865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 - Wi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kdg_ppt_chapters_2000x1024-white_kdg_ppt_chapters_2000x1024-white-v19.pn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6071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0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 descr="kdg_ppt_chapters_2000x1024_v-20.jpg"/>
          <p:cNvPicPr preferRelativeResize="0"/>
          <p:nvPr/>
        </p:nvPicPr>
        <p:blipFill rotWithShape="1">
          <a:blip r:embed="rId2">
            <a:alphaModFix/>
          </a:blip>
          <a:srcRect l="8814"/>
          <a:stretch/>
        </p:blipFill>
        <p:spPr>
          <a:xfrm>
            <a:off x="0" y="-1"/>
            <a:ext cx="9144000" cy="6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485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20 - Wi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kdg_ppt_chapters_2000x1024-white_kdg_ppt_chapters_2000x1024-white-v20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865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met bulle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3994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zwart vla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737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groen vla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7575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2 beelde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0010" y="943661"/>
            <a:ext cx="2903699" cy="5297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3688714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pic" idx="3"/>
          </p:nvPr>
        </p:nvSpPr>
        <p:spPr>
          <a:xfrm>
            <a:off x="6228785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"/>
          </p:nvPr>
        </p:nvSpPr>
        <p:spPr>
          <a:xfrm>
            <a:off x="3688714" y="5453736"/>
            <a:ext cx="4824271" cy="786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zonder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6025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one pictur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00010" y="2180514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pic" idx="2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3608069" y="5431790"/>
            <a:ext cx="4904999" cy="7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60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87679" y="2595457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678680" y="266319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77800" marR="0" lvl="2" indent="-11430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76262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777067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93782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3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210144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76262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0158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08403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499339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599259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59067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grafie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chart" idx="2"/>
          </p:nvPr>
        </p:nvSpPr>
        <p:spPr>
          <a:xfrm>
            <a:off x="462597" y="1680299"/>
            <a:ext cx="8021100" cy="4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975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91791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Blac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Verdana"/>
              <a:buNone/>
              <a:defRPr sz="28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7094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35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media" idx="2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099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ideo"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media" idx="2"/>
          </p:nvPr>
        </p:nvSpPr>
        <p:spPr>
          <a:xfrm>
            <a:off x="565150" y="2225626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116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een titel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9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7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7265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eg scherm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9597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Scher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Shape 20" descr="kdg-logo-horizontal.wmf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00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kdg_ppt_chapters_2000x1024_v-01.jp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5832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878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tekst met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12613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 zonder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87061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7" name="Shape 20" descr="kdg-logo-horizontal.wmf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5208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 - Wi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kdg_ppt_chapters_2000x1024-white_kdg_ppt_chapters_2000x1024-white-v01.pn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2753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kdg_ppt_chapters_2000x1024_v-02.jpg"/>
          <p:cNvPicPr preferRelativeResize="0"/>
          <p:nvPr/>
        </p:nvPicPr>
        <p:blipFill rotWithShape="1">
          <a:blip r:embed="rId2">
            <a:alphaModFix/>
          </a:blip>
          <a:srcRect l="8619"/>
          <a:stretch/>
        </p:blipFill>
        <p:spPr>
          <a:xfrm>
            <a:off x="-40640" y="-14177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212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 - Wi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kdg_ppt_chapters_2000x1024-white_kdg_ppt_chapters_2000x1024-white-v02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3" name="Shape 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 - Wi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kdg_ppt_chapters_2000x1024-white_kdg_ppt_chapters_2000x1024-white-v01.pn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4628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 descr="kdg_ppt_chapters_2000x1024_v-03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5231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 - Wi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kdg_ppt_chapters_2000x1024-white_kdg_ppt_chapters_2000x1024-white-v03.png"/>
          <p:cNvPicPr preferRelativeResize="0"/>
          <p:nvPr/>
        </p:nvPicPr>
        <p:blipFill rotWithShape="1">
          <a:blip r:embed="rId2">
            <a:alphaModFix/>
          </a:blip>
          <a:srcRect l="9434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3408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kdg_ppt_chapters_2000x1024_v-04.jpg"/>
          <p:cNvPicPr preferRelativeResize="0"/>
          <p:nvPr/>
        </p:nvPicPr>
        <p:blipFill rotWithShape="1">
          <a:blip r:embed="rId2">
            <a:alphaModFix/>
          </a:blip>
          <a:srcRect l="8844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531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 - Wi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kdg_ppt_chapters_2000x1024-white_kdg_ppt_chapters_2000x1024-white-v04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063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kdg_ppt_chapters_2000x1024_v-05.jp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6481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 - Wi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kdg_ppt_chapters_2000x1024-white_kdg_ppt_chapters_2000x1024-white-v05.png"/>
          <p:cNvPicPr preferRelativeResize="0"/>
          <p:nvPr/>
        </p:nvPicPr>
        <p:blipFill rotWithShape="1">
          <a:blip r:embed="rId2">
            <a:alphaModFix/>
          </a:blip>
          <a:srcRect l="9204"/>
          <a:stretch/>
        </p:blipFill>
        <p:spPr>
          <a:xfrm>
            <a:off x="0" y="0"/>
            <a:ext cx="91440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6606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kdg_ppt_chapters_2000x1024_v-06.jpg"/>
          <p:cNvPicPr preferRelativeResize="0"/>
          <p:nvPr/>
        </p:nvPicPr>
        <p:blipFill rotWithShape="1">
          <a:blip r:embed="rId2">
            <a:alphaModFix/>
          </a:blip>
          <a:srcRect l="8708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6228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 - Wi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kdg_ppt_chapters_2000x1024-white_kdg_ppt_chapters_2000x1024-white-v06.png"/>
          <p:cNvPicPr preferRelativeResize="0"/>
          <p:nvPr/>
        </p:nvPicPr>
        <p:blipFill rotWithShape="1">
          <a:blip r:embed="rId2">
            <a:alphaModFix/>
          </a:blip>
          <a:srcRect l="9114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177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7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kdg_ppt_chapters_2000x1024_v-07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1478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7 - Whit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kdg_ppt_chapters_2000x1024-white_kdg_ppt_chapters_2000x1024-white-v07.png"/>
          <p:cNvPicPr preferRelativeResize="0"/>
          <p:nvPr/>
        </p:nvPicPr>
        <p:blipFill rotWithShape="1">
          <a:blip r:embed="rId2">
            <a:alphaModFix/>
          </a:blip>
          <a:srcRect l="9085"/>
          <a:stretch/>
        </p:blipFill>
        <p:spPr>
          <a:xfrm>
            <a:off x="31433" y="-11469"/>
            <a:ext cx="9144000" cy="6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64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kdg_ppt_chapters_2000x1024_v-02.jpg"/>
          <p:cNvPicPr preferRelativeResize="0"/>
          <p:nvPr/>
        </p:nvPicPr>
        <p:blipFill rotWithShape="1">
          <a:blip r:embed="rId2">
            <a:alphaModFix/>
          </a:blip>
          <a:srcRect l="8619"/>
          <a:stretch/>
        </p:blipFill>
        <p:spPr>
          <a:xfrm>
            <a:off x="-40640" y="-14177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528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8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kdg_ppt_chapters_2000x1024_v-08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1173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8 - Whi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kdg_ppt_chapters_2000x1024-white_kdg_ppt_chapters_2000x1024-white-v08.png"/>
          <p:cNvPicPr preferRelativeResize="0"/>
          <p:nvPr/>
        </p:nvPicPr>
        <p:blipFill rotWithShape="1">
          <a:blip r:embed="rId2">
            <a:alphaModFix/>
          </a:blip>
          <a:srcRect l="9206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723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kdg_ppt_chapters_2000x1024_v-09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1179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 - Wi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kdg_ppt_chapters_2000x1024-white_kdg_ppt_chapters_2000x1024-white-v09.png"/>
          <p:cNvPicPr preferRelativeResize="0"/>
          <p:nvPr/>
        </p:nvPicPr>
        <p:blipFill rotWithShape="1">
          <a:blip r:embed="rId2">
            <a:alphaModFix/>
          </a:blip>
          <a:srcRect l="932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161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kdg_ppt_chapters_2000x1024_v-10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4056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 - Wi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kdg_ppt_chapters_2000x1024-white_kdg_ppt_chapters_2000x1024-white-v10.png"/>
          <p:cNvPicPr preferRelativeResize="0"/>
          <p:nvPr/>
        </p:nvPicPr>
        <p:blipFill rotWithShape="1">
          <a:blip r:embed="rId2">
            <a:alphaModFix/>
          </a:blip>
          <a:srcRect l="8745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5316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kdg_ppt_chapters_2000x1024_v-11.jpg"/>
          <p:cNvPicPr preferRelativeResize="0"/>
          <p:nvPr/>
        </p:nvPicPr>
        <p:blipFill rotWithShape="1">
          <a:blip r:embed="rId2">
            <a:alphaModFix/>
          </a:blip>
          <a:srcRect l="7895"/>
          <a:stretch/>
        </p:blipFill>
        <p:spPr>
          <a:xfrm>
            <a:off x="-101600" y="0"/>
            <a:ext cx="9245700" cy="6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7699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 - Wi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kdg_ppt_chapters_2000x1024-white_kdg_ppt_chapters_2000x1024-white-v11.png"/>
          <p:cNvPicPr preferRelativeResize="0"/>
          <p:nvPr/>
        </p:nvPicPr>
        <p:blipFill rotWithShape="1">
          <a:blip r:embed="rId2">
            <a:alphaModFix/>
          </a:blip>
          <a:srcRect l="9205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070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kdg_ppt_chapters_2000x1024_v-12.jpg"/>
          <p:cNvPicPr preferRelativeResize="0"/>
          <p:nvPr/>
        </p:nvPicPr>
        <p:blipFill rotWithShape="1">
          <a:blip r:embed="rId2">
            <a:alphaModFix/>
          </a:blip>
          <a:srcRect l="8629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7278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 - Wit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kdg_ppt_chapters_2000x1024-white_kdg_ppt_chapters_2000x1024-white-v12.png"/>
          <p:cNvPicPr preferRelativeResize="0"/>
          <p:nvPr/>
        </p:nvPicPr>
        <p:blipFill rotWithShape="1">
          <a:blip r:embed="rId2">
            <a:alphaModFix/>
          </a:blip>
          <a:srcRect l="9435"/>
          <a:stretch/>
        </p:blipFill>
        <p:spPr>
          <a:xfrm>
            <a:off x="0" y="-16218"/>
            <a:ext cx="9144000" cy="6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8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 - Wi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kdg_ppt_chapters_2000x1024-white_kdg_ppt_chapters_2000x1024-white-v02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hape 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9503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kdg_ppt_chapters_2000x1024_v-13.jpg"/>
          <p:cNvPicPr preferRelativeResize="0"/>
          <p:nvPr/>
        </p:nvPicPr>
        <p:blipFill rotWithShape="1">
          <a:blip r:embed="rId2">
            <a:alphaModFix/>
          </a:blip>
          <a:srcRect l="8935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2132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 - Wi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kdg_ppt_chapters_2000x1024-white_kdg_ppt_chapters_2000x1024-white-v13.png"/>
          <p:cNvPicPr preferRelativeResize="0"/>
          <p:nvPr/>
        </p:nvPicPr>
        <p:blipFill rotWithShape="1">
          <a:blip r:embed="rId2">
            <a:alphaModFix/>
          </a:blip>
          <a:srcRect l="8976"/>
          <a:stretch/>
        </p:blipFill>
        <p:spPr>
          <a:xfrm>
            <a:off x="0" y="0"/>
            <a:ext cx="9144000" cy="6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3457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kdg_ppt_chapters_2000x1024_v-14.jpg"/>
          <p:cNvPicPr preferRelativeResize="0"/>
          <p:nvPr/>
        </p:nvPicPr>
        <p:blipFill rotWithShape="1">
          <a:blip r:embed="rId2">
            <a:alphaModFix/>
          </a:blip>
          <a:srcRect l="9366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3841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 - Wi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kdg_ppt_chapters_2000x1024-white_kdg_ppt_chapters_2000x1024-white-v14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9672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 descr="kdg_ppt_chapters_2000x1024_v-15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7865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 - Wi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kdg_ppt_chapters_2000x1024-white_kdg_ppt_chapters_2000x1024-white-v15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02631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descr="kdg_ppt_chapters_2000x1024_v-16.jpg"/>
          <p:cNvPicPr preferRelativeResize="0"/>
          <p:nvPr/>
        </p:nvPicPr>
        <p:blipFill rotWithShape="1">
          <a:blip r:embed="rId2">
            <a:alphaModFix/>
          </a:blip>
          <a:srcRect l="88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2457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 - Wit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kdg_ppt_chapters_2000x1024-white_kdg_ppt_chapters_2000x1024-white-v16.png"/>
          <p:cNvPicPr preferRelativeResize="0"/>
          <p:nvPr/>
        </p:nvPicPr>
        <p:blipFill rotWithShape="1">
          <a:blip r:embed="rId2">
            <a:alphaModFix/>
          </a:blip>
          <a:srcRect l="10431"/>
          <a:stretch/>
        </p:blipFill>
        <p:spPr>
          <a:xfrm>
            <a:off x="0" y="-1"/>
            <a:ext cx="9144000" cy="6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791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7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kdg_ppt_chapters_2000x1024_v-17.jpg"/>
          <p:cNvPicPr preferRelativeResize="0"/>
          <p:nvPr/>
        </p:nvPicPr>
        <p:blipFill rotWithShape="1">
          <a:blip r:embed="rId2">
            <a:alphaModFix/>
          </a:blip>
          <a:srcRect l="8375"/>
          <a:stretch/>
        </p:blipFill>
        <p:spPr>
          <a:xfrm>
            <a:off x="-81280" y="-5327"/>
            <a:ext cx="9225300" cy="6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7414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7 - Wit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kdg_ppt_chapters_2000x1024-white_kdg_ppt_chapters_2000x1024-white-v17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8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110.xml"/><Relationship Id="rId55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13.xml"/><Relationship Id="rId58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65.xml"/><Relationship Id="rId61" Type="http://schemas.openxmlformats.org/officeDocument/2006/relationships/theme" Target="../theme/theme2.xml"/><Relationship Id="rId1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Relationship Id="rId48" Type="http://schemas.openxmlformats.org/officeDocument/2006/relationships/slideLayout" Target="../slideLayouts/slideLayout108.xml"/><Relationship Id="rId56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6.xml"/><Relationship Id="rId59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101.xml"/><Relationship Id="rId54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49" Type="http://schemas.openxmlformats.org/officeDocument/2006/relationships/slideLayout" Target="../slideLayouts/slideLayout109.xml"/><Relationship Id="rId57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52" Type="http://schemas.openxmlformats.org/officeDocument/2006/relationships/slideLayout" Target="../slideLayouts/slideLayout112.xml"/><Relationship Id="rId6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4835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  <p:sldLayoutId id="2147483763" r:id="rId53"/>
    <p:sldLayoutId id="2147483764" r:id="rId54"/>
    <p:sldLayoutId id="2147483765" r:id="rId55"/>
    <p:sldLayoutId id="2147483766" r:id="rId56"/>
    <p:sldLayoutId id="2147483767" r:id="rId57"/>
    <p:sldLayoutId id="2147483768" r:id="rId58"/>
    <p:sldLayoutId id="2147483769" r:id="rId59"/>
    <p:sldLayoutId id="2147483770" r:id="rId6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1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L="342900" marR="0" lvl="1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2pPr>
      <a:lvl3pPr marL="539750" marR="0" lvl="2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◦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3pPr>
      <a:lvl4pPr marL="719138" marR="0" lvl="3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▫"/>
        <a:defRPr sz="18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4pPr>
      <a:lvl5pPr marL="900113" marR="0" lvl="4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20000"/>
        <a:buFont typeface="Verdana" panose="020B0604030504040204" pitchFamily="34" charset="0"/>
        <a:buChar char="▪"/>
        <a:defRPr sz="16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5pPr>
      <a:lvl6pPr marL="1079500" marR="0" lvl="5" indent="-28575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70000"/>
        <a:buFont typeface="Verdana" panose="020B0604030504040204" pitchFamily="34" charset="0"/>
        <a:buChar char="◊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77269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  <p:sldLayoutId id="2147483798" r:id="rId27"/>
    <p:sldLayoutId id="2147483799" r:id="rId28"/>
    <p:sldLayoutId id="2147483800" r:id="rId29"/>
    <p:sldLayoutId id="2147483801" r:id="rId30"/>
    <p:sldLayoutId id="2147483802" r:id="rId31"/>
    <p:sldLayoutId id="2147483803" r:id="rId32"/>
    <p:sldLayoutId id="2147483804" r:id="rId33"/>
    <p:sldLayoutId id="2147483805" r:id="rId34"/>
    <p:sldLayoutId id="2147483806" r:id="rId35"/>
    <p:sldLayoutId id="2147483807" r:id="rId36"/>
    <p:sldLayoutId id="2147483808" r:id="rId37"/>
    <p:sldLayoutId id="2147483809" r:id="rId38"/>
    <p:sldLayoutId id="2147483810" r:id="rId39"/>
    <p:sldLayoutId id="2147483811" r:id="rId40"/>
    <p:sldLayoutId id="2147483812" r:id="rId41"/>
    <p:sldLayoutId id="2147483813" r:id="rId42"/>
    <p:sldLayoutId id="2147483814" r:id="rId43"/>
    <p:sldLayoutId id="2147483815" r:id="rId44"/>
    <p:sldLayoutId id="2147483816" r:id="rId45"/>
    <p:sldLayoutId id="2147483817" r:id="rId46"/>
    <p:sldLayoutId id="2147483818" r:id="rId47"/>
    <p:sldLayoutId id="2147483819" r:id="rId48"/>
    <p:sldLayoutId id="2147483820" r:id="rId49"/>
    <p:sldLayoutId id="2147483821" r:id="rId50"/>
    <p:sldLayoutId id="2147483822" r:id="rId51"/>
    <p:sldLayoutId id="2147483823" r:id="rId52"/>
    <p:sldLayoutId id="2147483824" r:id="rId53"/>
    <p:sldLayoutId id="2147483825" r:id="rId54"/>
    <p:sldLayoutId id="2147483826" r:id="rId55"/>
    <p:sldLayoutId id="2147483827" r:id="rId56"/>
    <p:sldLayoutId id="2147483828" r:id="rId57"/>
    <p:sldLayoutId id="2147483829" r:id="rId58"/>
    <p:sldLayoutId id="2147483830" r:id="rId59"/>
    <p:sldLayoutId id="2147483831" r:id="rId6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1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1500"/>
        </a:spcAft>
        <a:buSzPct val="115000"/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L="342900" marR="0" lvl="1" indent="-342900" algn="l" rtl="0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2pPr>
      <a:lvl3pPr marL="539750" marR="0" lvl="2" indent="-342900" algn="l" rtl="0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◦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3pPr>
      <a:lvl4pPr marL="719138" marR="0" lvl="3" indent="-342900" algn="l" rtl="0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▫"/>
        <a:defRPr sz="18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4pPr>
      <a:lvl5pPr marL="900113" marR="0" lvl="4" indent="-342900" algn="l" rtl="0">
        <a:lnSpc>
          <a:spcPct val="100000"/>
        </a:lnSpc>
        <a:spcBef>
          <a:spcPts val="0"/>
        </a:spcBef>
        <a:spcAft>
          <a:spcPts val="1500"/>
        </a:spcAft>
        <a:buSzPct val="120000"/>
        <a:buFont typeface="Verdana" panose="020B0604030504040204" pitchFamily="34" charset="0"/>
        <a:buChar char="▪"/>
        <a:defRPr sz="16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5pPr>
      <a:lvl6pPr marL="1079500" marR="0" lvl="5" indent="-285750" algn="l" rtl="0">
        <a:lnSpc>
          <a:spcPct val="100000"/>
        </a:lnSpc>
        <a:spcBef>
          <a:spcPts val="0"/>
        </a:spcBef>
        <a:spcAft>
          <a:spcPts val="1500"/>
        </a:spcAft>
        <a:buSzPct val="70000"/>
        <a:buFont typeface="Verdana" panose="020B0604030504040204" pitchFamily="34" charset="0"/>
        <a:buChar char="◊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8/javafx/user-interface-tutorial/ui_controls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gif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fx/2/layout/builtin_layouts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8/javafx/api/index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g"/><Relationship Id="rId5" Type="http://schemas.openxmlformats.org/officeDocument/2006/relationships/hyperlink" Target="https://docs.oracle.com/javase/8/javafx/api/index.html" TargetMode="External"/><Relationship Id="rId4" Type="http://schemas.openxmlformats.org/officeDocument/2006/relationships/hyperlink" Target="http://docs.oracle.com/javase/8/javafx/user-interface-tutorial/ui_controls.htm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>
                <a:sym typeface="Verdana"/>
              </a:rPr>
              <a:t>Programmeren</a:t>
            </a:r>
            <a:r>
              <a:rPr lang="en-US" dirty="0">
                <a:sym typeface="Verdana"/>
              </a:rPr>
              <a:t> I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sym typeface="Verdana"/>
              </a:rPr>
              <a:t>Geavanceerde</a:t>
            </a:r>
            <a:r>
              <a:rPr lang="en-US" dirty="0">
                <a:sym typeface="Verdana"/>
              </a:rPr>
              <a:t> OO </a:t>
            </a:r>
            <a:r>
              <a:rPr lang="en-US" dirty="0" err="1">
                <a:sym typeface="Verdana"/>
              </a:rPr>
              <a:t>Technieken</a:t>
            </a:r>
            <a:endParaRPr lang="en-US" dirty="0"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6393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20"/>
          <p:cNvSpPr txBox="1">
            <a:spLocks noGrp="1"/>
          </p:cNvSpPr>
          <p:nvPr>
            <p:ph idx="1"/>
          </p:nvPr>
        </p:nvSpPr>
        <p:spPr>
          <a:xfrm>
            <a:off x="504900" y="729579"/>
            <a:ext cx="8639100" cy="61284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LabelView2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LabelView2()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"Accept"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setBackground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BackgroundFill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CornerRadii.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setBorder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BorderStroke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BorderStrokeStyle.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CornerRadii.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BorderWidths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setPrefSize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.setAlignment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Label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5895328" y="1700225"/>
            <a:ext cx="2971800" cy="14064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kan de achtergrond en de rand bepalen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kan de tekst aligneren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6651198" y="3437446"/>
            <a:ext cx="2337817" cy="984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setBorder,setBackground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setPrefSize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geërfde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bestaan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controls!</a:t>
            </a:r>
          </a:p>
        </p:txBody>
      </p:sp>
      <p:cxnSp>
        <p:nvCxnSpPr>
          <p:cNvPr id="424" name="Shape 424"/>
          <p:cNvCxnSpPr>
            <a:stCxn id="422" idx="1"/>
          </p:cNvCxnSpPr>
          <p:nvPr/>
        </p:nvCxnSpPr>
        <p:spPr>
          <a:xfrm flipH="1">
            <a:off x="4130298" y="3929896"/>
            <a:ext cx="2520900" cy="376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5" name="Shape 425"/>
          <p:cNvCxnSpPr>
            <a:stCxn id="422" idx="1"/>
          </p:cNvCxnSpPr>
          <p:nvPr/>
        </p:nvCxnSpPr>
        <p:spPr>
          <a:xfrm flipH="1">
            <a:off x="3572359" y="3929896"/>
            <a:ext cx="3078839" cy="7842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6" name="Shape 426"/>
          <p:cNvCxnSpPr>
            <a:stCxn id="422" idx="1"/>
          </p:cNvCxnSpPr>
          <p:nvPr/>
        </p:nvCxnSpPr>
        <p:spPr>
          <a:xfrm flipH="1">
            <a:off x="3835831" y="3929896"/>
            <a:ext cx="2815367" cy="14945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0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3" y="238053"/>
            <a:ext cx="1295581" cy="102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31"/>
          <p:cNvSpPr txBox="1">
            <a:spLocks noGrp="1"/>
          </p:cNvSpPr>
          <p:nvPr>
            <p:ph idx="1"/>
          </p:nvPr>
        </p:nvSpPr>
        <p:spPr>
          <a:xfrm>
            <a:off x="578947" y="1136864"/>
            <a:ext cx="7790400" cy="5395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"...../angrybird.png"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sym typeface="Verdana"/>
              </a:rPr>
              <a:t>ImageView</a:t>
            </a:r>
            <a:endParaRPr lang="en-US" dirty="0">
              <a:sym typeface="Verdana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5905487" y="1515065"/>
            <a:ext cx="3143100" cy="216627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 je enkel een afbeelding nodig hebt, gebruik dan een ImageView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Heeft niet de typische grijze achtergrondkleur van een Label of Button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37" y="238044"/>
            <a:ext cx="1257476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Button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idx="1"/>
          </p:nvPr>
        </p:nvSpPr>
        <p:spPr>
          <a:xfrm>
            <a:off x="507179" y="701269"/>
            <a:ext cx="8534400" cy="61567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button1,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button2, button3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button1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button2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"Accept"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imageOk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"be/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kdg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/test/view/images/angrybird.png"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button3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"Accept"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imageOk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.setTop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.setBottom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setAlignment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CENTER_LEFT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5494222" y="4202054"/>
            <a:ext cx="3519033" cy="967825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Button kan tekst en/of images bevatten (kan ook via setText en setGraphics)</a:t>
            </a:r>
          </a:p>
        </p:txBody>
      </p:sp>
      <p:sp>
        <p:nvSpPr>
          <p:cNvPr id="442" name="Shape 442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b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33" y="123678"/>
            <a:ext cx="1495634" cy="2095793"/>
          </a:xfrm>
          <a:prstGeom prst="rect">
            <a:avLst/>
          </a:prstGeom>
        </p:spPr>
      </p:pic>
      <p:sp>
        <p:nvSpPr>
          <p:cNvPr id="8" name="Shape 432"/>
          <p:cNvSpPr txBox="1">
            <a:spLocks/>
          </p:cNvSpPr>
          <p:nvPr/>
        </p:nvSpPr>
        <p:spPr>
          <a:xfrm>
            <a:off x="578947" y="169661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</a:lstStyle>
          <a:p>
            <a:r>
              <a:rPr lang="en-US" dirty="0">
                <a:sym typeface="Verdana"/>
              </a:rPr>
              <a:t>Button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sym typeface="Verdana"/>
              </a:rPr>
              <a:t>CheckBox</a:t>
            </a:r>
            <a:endParaRPr lang="en-US" dirty="0">
              <a:sym typeface="Verdana"/>
            </a:endParaRP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5876475" y="307709"/>
            <a:ext cx="2962688" cy="8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448"/>
          <p:cNvSpPr txBox="1">
            <a:spLocks noGrp="1"/>
          </p:cNvSpPr>
          <p:nvPr>
            <p:ph idx="1"/>
          </p:nvPr>
        </p:nvSpPr>
        <p:spPr>
          <a:xfrm>
            <a:off x="578947" y="1256929"/>
            <a:ext cx="7241393" cy="528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CheckBoxView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akkoord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CheckBoxView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akkoord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ga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akkoord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met de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algemene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voorwaarden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akkoord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akkoord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15.0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423922" y="1844296"/>
            <a:ext cx="3581400" cy="1410349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 eveneens tekst en/of een image bevatten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isSelected geeft terug of de CheckBox geselecteerd 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57"/>
          <p:cNvSpPr txBox="1">
            <a:spLocks noGrp="1"/>
          </p:cNvSpPr>
          <p:nvPr>
            <p:ph idx="1"/>
          </p:nvPr>
        </p:nvSpPr>
        <p:spPr>
          <a:xfrm>
            <a:off x="578947" y="968141"/>
            <a:ext cx="8534400" cy="586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.setLeft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.setRight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TextField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253925" y="1350938"/>
            <a:ext cx="3800869" cy="2026834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TextField is een editeerbaar tekstveld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kan één regel tekst bevatten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getText vraag je de inhoud op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b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652924" y="201315"/>
            <a:ext cx="21907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49"/>
          <p:cNvSpPr txBox="1">
            <a:spLocks/>
          </p:cNvSpPr>
          <p:nvPr/>
        </p:nvSpPr>
        <p:spPr>
          <a:xfrm>
            <a:off x="578947" y="150476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</a:lstStyle>
          <a:p>
            <a:r>
              <a:rPr lang="en-US" dirty="0" err="1">
                <a:sym typeface="Verdana"/>
              </a:rPr>
              <a:t>TextField</a:t>
            </a:r>
            <a:endParaRPr lang="en-US" dirty="0"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idx="1"/>
          </p:nvPr>
        </p:nvSpPr>
        <p:spPr>
          <a:xfrm>
            <a:off x="89845" y="1082823"/>
            <a:ext cx="8534400" cy="5457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ComboBoxView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ComboBox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ComboBoxView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ComboBox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ObservableList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FXCollections.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observableArrayList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"Jos"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"Frits"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Medard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.setItems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.getSelectionModel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().select(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cbNamen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501538" y="1674683"/>
            <a:ext cx="2564969" cy="3811717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ComboBox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keuzelijst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 je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lijst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ObservableList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Zo’n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ObservableList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vanuit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gekende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nsolas"/>
              </a:rPr>
              <a:t>Collections</a:t>
            </a:r>
            <a:r>
              <a:rPr lang="en-US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hulpmethodes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de </a:t>
            </a:r>
            <a:r>
              <a:rPr lang="en-US" sz="1600" b="1" dirty="0" err="1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FXCollections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b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7308619" y="40627"/>
            <a:ext cx="1524213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3822354" y="6095502"/>
            <a:ext cx="4366586" cy="624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ComboBox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ook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editeerbaar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je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ook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tekst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intypen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Probeer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9" name="Shape 449"/>
          <p:cNvSpPr txBox="1">
            <a:spLocks/>
          </p:cNvSpPr>
          <p:nvPr/>
        </p:nvSpPr>
        <p:spPr>
          <a:xfrm>
            <a:off x="578947" y="150476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</a:lstStyle>
          <a:p>
            <a:r>
              <a:rPr lang="en-US" dirty="0" err="1">
                <a:sym typeface="Verdana"/>
              </a:rPr>
              <a:t>ComboBox</a:t>
            </a:r>
            <a:endParaRPr lang="en-US" dirty="0">
              <a:sym typeface="Verdana"/>
            </a:endParaRPr>
          </a:p>
        </p:txBody>
      </p:sp>
      <p:pic>
        <p:nvPicPr>
          <p:cNvPr id="10" name="Shape 44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008656" y="6006576"/>
            <a:ext cx="880832" cy="83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76"/>
          <p:cNvSpPr txBox="1">
            <a:spLocks noGrp="1"/>
          </p:cNvSpPr>
          <p:nvPr>
            <p:ph idx="1"/>
          </p:nvPr>
        </p:nvSpPr>
        <p:spPr>
          <a:xfrm>
            <a:off x="91688" y="1193025"/>
            <a:ext cx="7790400" cy="550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bestandMenu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null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bestandMenu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.setTop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MenuBar, Menu, MenuItem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4657859" y="1577407"/>
            <a:ext cx="4362241" cy="1822841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bestandMenu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hoeven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menu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images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gebruiken</a:t>
            </a: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CheckMenuItem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RadioMenuItem</a:t>
            </a: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986450" y="125448"/>
            <a:ext cx="1952898" cy="14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7112190" y="5823286"/>
            <a:ext cx="1907910" cy="8177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 MenuBar heeft nul of meerdere Menu’s.</a:t>
            </a:r>
          </a:p>
        </p:txBody>
      </p:sp>
      <p:cxnSp>
        <p:nvCxnSpPr>
          <p:cNvPr id="481" name="Shape 481"/>
          <p:cNvCxnSpPr>
            <a:stCxn id="480" idx="0"/>
          </p:cNvCxnSpPr>
          <p:nvPr/>
        </p:nvCxnSpPr>
        <p:spPr>
          <a:xfrm flipH="1" flipV="1">
            <a:off x="4734732" y="5331031"/>
            <a:ext cx="3331413" cy="4922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82" name="Shape 482"/>
          <p:cNvSpPr txBox="1"/>
          <p:nvPr/>
        </p:nvSpPr>
        <p:spPr>
          <a:xfrm>
            <a:off x="6750851" y="4674316"/>
            <a:ext cx="2269249" cy="61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Menu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heeft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meerdere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MenuItem’s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83" name="Shape 483"/>
          <p:cNvCxnSpPr>
            <a:stCxn id="482" idx="1"/>
          </p:cNvCxnSpPr>
          <p:nvPr/>
        </p:nvCxnSpPr>
        <p:spPr>
          <a:xfrm flipH="1" flipV="1">
            <a:off x="4881966" y="4774717"/>
            <a:ext cx="1868885" cy="2073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84" name="Shape 484"/>
          <p:cNvSpPr txBox="1"/>
          <p:nvPr/>
        </p:nvSpPr>
        <p:spPr>
          <a:xfrm>
            <a:off x="1851367" y="6189944"/>
            <a:ext cx="2511406" cy="6138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MenuBar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 control die we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plaatsen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 het Pane.</a:t>
            </a:r>
          </a:p>
        </p:txBody>
      </p:sp>
      <p:cxnSp>
        <p:nvCxnSpPr>
          <p:cNvPr id="485" name="Shape 485"/>
          <p:cNvCxnSpPr>
            <a:stCxn id="484" idx="0"/>
          </p:cNvCxnSpPr>
          <p:nvPr/>
        </p:nvCxnSpPr>
        <p:spPr>
          <a:xfrm flipV="1">
            <a:off x="3107070" y="5656881"/>
            <a:ext cx="0" cy="5330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Overige controls?</a:t>
            </a:r>
          </a:p>
        </p:txBody>
      </p:sp>
      <p:pic>
        <p:nvPicPr>
          <p:cNvPr id="493" name="Shape 493" descr="https://docs.oracle.com/javase/8/javafx/get-started-tutorial/img/uicontrols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432077" y="1802803"/>
            <a:ext cx="4560795" cy="369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91"/>
          <p:cNvSpPr txBox="1">
            <a:spLocks noGrp="1"/>
          </p:cNvSpPr>
          <p:nvPr>
            <p:ph idx="1"/>
          </p:nvPr>
        </p:nvSpPr>
        <p:spPr>
          <a:xfrm>
            <a:off x="247810" y="2963177"/>
            <a:ext cx="4095600" cy="11051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ym typeface="Calibri"/>
              </a:rPr>
              <a:t>Check de tutorial op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dirty="0">
                <a:sym typeface="Calibri"/>
                <a:hlinkClick r:id="rId4"/>
              </a:rPr>
              <a:t>https://docs.oracle.com/javase/8/javafx/user-interface-tutorial/ui_controls.htm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>
                <a:sym typeface="Verdana"/>
              </a:rPr>
              <a:t>Opdracht</a:t>
            </a:r>
            <a:endParaRPr lang="en-US" dirty="0">
              <a:sym typeface="Verdana"/>
            </a:endParaRPr>
          </a:p>
        </p:txBody>
      </p:sp>
      <p:pic>
        <p:nvPicPr>
          <p:cNvPr id="503" name="Shape 50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276104" y="2060461"/>
            <a:ext cx="1648889" cy="149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7276104" y="4595169"/>
            <a:ext cx="1648889" cy="1498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7386711" y="3726479"/>
            <a:ext cx="1427674" cy="369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openen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499"/>
          <p:cNvSpPr txBox="1">
            <a:spLocks noGrp="1"/>
          </p:cNvSpPr>
          <p:nvPr>
            <p:ph idx="1"/>
          </p:nvPr>
        </p:nvSpPr>
        <p:spPr>
          <a:xfrm>
            <a:off x="578947" y="1051071"/>
            <a:ext cx="6558022" cy="4319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ym typeface="Verdana"/>
              </a:rPr>
              <a:t>Download “angrybird.png” van Blackboard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>
                <a:sym typeface="Verdana"/>
              </a:rPr>
              <a:t>Maak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View </a:t>
            </a:r>
            <a:r>
              <a:rPr lang="en-US" sz="2000" dirty="0" err="1">
                <a:sym typeface="Verdana"/>
              </a:rPr>
              <a:t>gebaseerd</a:t>
            </a:r>
            <a:r>
              <a:rPr lang="en-US" sz="2000" dirty="0">
                <a:sym typeface="Verdana"/>
              </a:rPr>
              <a:t> op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BorderPane</a:t>
            </a:r>
            <a:endParaRPr lang="en-US" sz="2000" dirty="0"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>
                <a:sym typeface="Verdana"/>
              </a:rPr>
              <a:t>Bovenaan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plaats</a:t>
            </a:r>
            <a:r>
              <a:rPr lang="en-US" sz="2000" dirty="0">
                <a:sym typeface="Verdana"/>
              </a:rPr>
              <a:t> je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MenuBar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waarvan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zowel</a:t>
            </a:r>
            <a:r>
              <a:rPr lang="en-US" sz="2000" dirty="0">
                <a:sym typeface="Verdana"/>
              </a:rPr>
              <a:t> het Menu </a:t>
            </a:r>
            <a:r>
              <a:rPr lang="en-US" sz="2000" dirty="0" err="1">
                <a:sym typeface="Verdana"/>
              </a:rPr>
              <a:t>als</a:t>
            </a:r>
            <a:r>
              <a:rPr lang="en-US" sz="2000" dirty="0">
                <a:sym typeface="Verdana"/>
              </a:rPr>
              <a:t> het </a:t>
            </a:r>
            <a:r>
              <a:rPr lang="en-US" sz="2000" dirty="0" err="1">
                <a:sym typeface="Verdana"/>
              </a:rPr>
              <a:t>MenuItem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afbeelding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heeft</a:t>
            </a:r>
            <a:endParaRPr lang="en-US" sz="2000" dirty="0"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>
                <a:sym typeface="Verdana"/>
              </a:rPr>
              <a:t>Voeg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CheckBox</a:t>
            </a:r>
            <a:r>
              <a:rPr lang="en-US" sz="2000" dirty="0">
                <a:sym typeface="Verdana"/>
              </a:rPr>
              <a:t> toe die </a:t>
            </a:r>
            <a:r>
              <a:rPr lang="en-US" sz="2000" dirty="0" err="1">
                <a:sym typeface="Verdana"/>
              </a:rPr>
              <a:t>eveneens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afbeelding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heeft</a:t>
            </a:r>
            <a:endParaRPr lang="en-US" sz="2000" dirty="0"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>
                <a:sym typeface="Verdana"/>
              </a:rPr>
              <a:t>Geef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tenslotte</a:t>
            </a:r>
            <a:r>
              <a:rPr lang="en-US" sz="2000" dirty="0">
                <a:sym typeface="Verdana"/>
              </a:rPr>
              <a:t> je </a:t>
            </a:r>
            <a:r>
              <a:rPr lang="en-US" sz="2000" dirty="0" err="1">
                <a:sym typeface="Verdana"/>
              </a:rPr>
              <a:t>venster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zelf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ook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een</a:t>
            </a:r>
            <a:r>
              <a:rPr lang="en-US" sz="2000" dirty="0">
                <a:sym typeface="Verdana"/>
              </a:rPr>
              <a:t> icon/</a:t>
            </a:r>
            <a:r>
              <a:rPr lang="en-US" sz="2000" dirty="0" err="1">
                <a:sym typeface="Verdana"/>
              </a:rPr>
              <a:t>afbeelding</a:t>
            </a:r>
            <a:r>
              <a:rPr lang="en-US" sz="2000" dirty="0">
                <a:sym typeface="Verdana"/>
              </a:rPr>
              <a:t>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dirty="0">
                <a:sym typeface="Verdana"/>
              </a:rPr>
              <a:t>	</a:t>
            </a:r>
            <a:r>
              <a:rPr lang="en-US" sz="1600" b="1" dirty="0" err="1">
                <a:solidFill>
                  <a:srgbClr val="0033CC"/>
                </a:solidFill>
                <a:latin typeface="Consolas" panose="020B0609020204030204" pitchFamily="49" charset="0"/>
                <a:sym typeface="Courier New"/>
              </a:rPr>
              <a:t>primaryStage.getIcons</a:t>
            </a: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sym typeface="Courier New"/>
              </a:rPr>
              <a:t>().add(new Image("..."));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ym typeface="Verdana"/>
              </a:rPr>
              <a:t>Je </a:t>
            </a:r>
            <a:r>
              <a:rPr lang="en-US" sz="2000" dirty="0" err="1">
                <a:sym typeface="Verdana"/>
              </a:rPr>
              <a:t>hebt</a:t>
            </a:r>
            <a:r>
              <a:rPr lang="en-US" sz="2000" dirty="0">
                <a:sym typeface="Verdana"/>
              </a:rPr>
              <a:t> de </a:t>
            </a:r>
            <a:r>
              <a:rPr lang="en-US" sz="2000" dirty="0" err="1">
                <a:sym typeface="Verdana"/>
              </a:rPr>
              <a:t>afbeelding</a:t>
            </a:r>
            <a:r>
              <a:rPr lang="en-US" sz="2000" dirty="0">
                <a:sym typeface="Verdana"/>
              </a:rPr>
              <a:t> in </a:t>
            </a:r>
            <a:r>
              <a:rPr lang="en-US" sz="2000" dirty="0" err="1">
                <a:sym typeface="Verdana"/>
              </a:rPr>
              <a:t>totaal</a:t>
            </a:r>
            <a:r>
              <a:rPr lang="en-US" sz="2000" dirty="0">
                <a:sym typeface="Verdana"/>
              </a:rPr>
              <a:t> </a:t>
            </a:r>
            <a:r>
              <a:rPr lang="en-US" sz="2000" b="1" dirty="0" err="1">
                <a:sym typeface="Verdana"/>
              </a:rPr>
              <a:t>vier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keer</a:t>
            </a:r>
            <a:r>
              <a:rPr lang="en-US" sz="2000" dirty="0">
                <a:sym typeface="Verdana"/>
              </a:rPr>
              <a:t> </a:t>
            </a:r>
            <a:r>
              <a:rPr lang="en-US" sz="2000" dirty="0" err="1">
                <a:sym typeface="Verdana"/>
              </a:rPr>
              <a:t>nodig</a:t>
            </a:r>
            <a:endParaRPr lang="en-US" sz="2000" dirty="0"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dirty="0">
              <a:sym typeface="Courier New"/>
            </a:endParaRPr>
          </a:p>
        </p:txBody>
      </p:sp>
      <p:pic>
        <p:nvPicPr>
          <p:cNvPr id="10" name="Shape 767" descr="exercise-clip-art--exercise-clipart-9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 rot="5400000">
            <a:off x="7900748" y="4105607"/>
            <a:ext cx="399600" cy="3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B03C8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580475" y="1205024"/>
            <a:ext cx="6169037" cy="4459607"/>
          </a:xfr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Controls</a:t>
            </a:r>
          </a:p>
          <a:p>
            <a:pPr lvl="2"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Label,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ImageView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Button,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CheckBox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TextField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Menu’s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Events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Panes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Project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Agenda deze week</a:t>
            </a:r>
            <a:endParaRPr lang="en-US" dirty="0">
              <a:sym typeface="Verdana"/>
            </a:endParaRPr>
          </a:p>
        </p:txBody>
      </p:sp>
      <p:pic>
        <p:nvPicPr>
          <p:cNvPr id="322" name="Shape 32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9703" y="848564"/>
            <a:ext cx="1074300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78947" y="2460383"/>
            <a:ext cx="6054328" cy="113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57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21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Nodes,</a:t>
            </a:r>
            <a:b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Event handling, Layout met Panes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3822920" y="2136165"/>
            <a:ext cx="1633292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Event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1898254" y="3525115"/>
            <a:ext cx="1633292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ActionEvent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Shape 523"/>
          <p:cNvCxnSpPr>
            <a:stCxn id="525" idx="0"/>
            <a:endCxn id="521" idx="2"/>
          </p:cNvCxnSpPr>
          <p:nvPr/>
        </p:nvCxnSpPr>
        <p:spPr>
          <a:xfrm rot="5400000" flipH="1" flipV="1">
            <a:off x="4170841" y="3056390"/>
            <a:ext cx="937450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4" name="Shape 524"/>
          <p:cNvCxnSpPr>
            <a:stCxn id="522" idx="0"/>
            <a:endCxn id="521" idx="2"/>
          </p:cNvCxnSpPr>
          <p:nvPr/>
        </p:nvCxnSpPr>
        <p:spPr>
          <a:xfrm rot="5400000" flipH="1" flipV="1">
            <a:off x="3208508" y="2094057"/>
            <a:ext cx="937450" cy="1924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3822920" y="3525115"/>
            <a:ext cx="1633292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InputEvent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5747586" y="3525115"/>
            <a:ext cx="1633292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WindowEvent</a:t>
            </a:r>
          </a:p>
        </p:txBody>
      </p:sp>
      <p:cxnSp>
        <p:nvCxnSpPr>
          <p:cNvPr id="527" name="Shape 527"/>
          <p:cNvCxnSpPr>
            <a:stCxn id="526" idx="0"/>
            <a:endCxn id="521" idx="2"/>
          </p:cNvCxnSpPr>
          <p:nvPr/>
        </p:nvCxnSpPr>
        <p:spPr>
          <a:xfrm rot="16200000" flipV="1">
            <a:off x="5133174" y="2094057"/>
            <a:ext cx="937450" cy="1924666"/>
          </a:xfrm>
          <a:prstGeom prst="bentConnector3">
            <a:avLst>
              <a:gd name="adj1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1898254" y="4914065"/>
            <a:ext cx="1633292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MouseEvent</a:t>
            </a:r>
          </a:p>
        </p:txBody>
      </p:sp>
      <p:cxnSp>
        <p:nvCxnSpPr>
          <p:cNvPr id="529" name="Shape 529"/>
          <p:cNvCxnSpPr>
            <a:stCxn id="528" idx="0"/>
            <a:endCxn id="525" idx="2"/>
          </p:cNvCxnSpPr>
          <p:nvPr/>
        </p:nvCxnSpPr>
        <p:spPr>
          <a:xfrm rot="5400000" flipH="1" flipV="1">
            <a:off x="3208508" y="3483007"/>
            <a:ext cx="937450" cy="1924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3823734" y="4914065"/>
            <a:ext cx="1632478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KeyEvent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531" name="Shape 531"/>
          <p:cNvCxnSpPr>
            <a:stCxn id="530" idx="0"/>
            <a:endCxn id="525" idx="2"/>
          </p:cNvCxnSpPr>
          <p:nvPr/>
        </p:nvCxnSpPr>
        <p:spPr>
          <a:xfrm rot="16200000" flipV="1">
            <a:off x="4171045" y="4445136"/>
            <a:ext cx="937450" cy="4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6006982" y="4914065"/>
            <a:ext cx="1114500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…</a:t>
            </a:r>
          </a:p>
        </p:txBody>
      </p:sp>
      <p:cxnSp>
        <p:nvCxnSpPr>
          <p:cNvPr id="533" name="Shape 533"/>
          <p:cNvCxnSpPr>
            <a:stCxn id="532" idx="0"/>
            <a:endCxn id="525" idx="2"/>
          </p:cNvCxnSpPr>
          <p:nvPr/>
        </p:nvCxnSpPr>
        <p:spPr>
          <a:xfrm rot="16200000" flipV="1">
            <a:off x="5133174" y="3483007"/>
            <a:ext cx="937450" cy="1924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7671968" y="3525115"/>
            <a:ext cx="1114500" cy="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…</a:t>
            </a:r>
          </a:p>
        </p:txBody>
      </p:sp>
      <p:cxnSp>
        <p:nvCxnSpPr>
          <p:cNvPr id="535" name="Shape 535"/>
          <p:cNvCxnSpPr>
            <a:stCxn id="534" idx="0"/>
            <a:endCxn id="521" idx="2"/>
          </p:cNvCxnSpPr>
          <p:nvPr/>
        </p:nvCxnSpPr>
        <p:spPr>
          <a:xfrm rot="16200000" flipV="1">
            <a:off x="5965667" y="1261564"/>
            <a:ext cx="937450" cy="35896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6" name="Shape 536"/>
          <p:cNvSpPr txBox="1"/>
          <p:nvPr/>
        </p:nvSpPr>
        <p:spPr>
          <a:xfrm>
            <a:off x="2302080" y="879944"/>
            <a:ext cx="2231476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sym typeface="Arial"/>
              </a:rPr>
              <a:t>Event is de </a:t>
            </a:r>
            <a:r>
              <a:rPr lang="en-US" dirty="0" err="1">
                <a:solidFill>
                  <a:schemeClr val="dk1"/>
                </a:solidFill>
                <a:sym typeface="Arial"/>
              </a:rPr>
              <a:t>basisklasse</a:t>
            </a:r>
            <a:r>
              <a:rPr lang="en-US" dirty="0">
                <a:solidFill>
                  <a:schemeClr val="dk1"/>
                </a:solidFill>
                <a:sym typeface="Arial"/>
              </a:rPr>
              <a:t> van </a:t>
            </a:r>
            <a:r>
              <a:rPr lang="en-US" dirty="0" err="1">
                <a:solidFill>
                  <a:schemeClr val="dk1"/>
                </a:solidFill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sym typeface="Arial"/>
              </a:rPr>
              <a:t> JavaFX events.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sym typeface="Arial"/>
              </a:rPr>
              <a:t>Bevat</a:t>
            </a:r>
            <a:r>
              <a:rPr lang="en-US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Arial"/>
              </a:rPr>
              <a:t>o.a</a:t>
            </a:r>
            <a:r>
              <a:rPr lang="en-US" dirty="0">
                <a:solidFill>
                  <a:schemeClr val="dk1"/>
                </a:solidFill>
                <a:sym typeface="Arial"/>
              </a:rPr>
              <a:t>. de </a:t>
            </a:r>
            <a:r>
              <a:rPr lang="en-US" dirty="0" err="1">
                <a:solidFill>
                  <a:schemeClr val="dk1"/>
                </a:solidFill>
                <a:sym typeface="Arial"/>
              </a:rPr>
              <a:t>methodes</a:t>
            </a:r>
            <a:r>
              <a:rPr lang="en-US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getSource</a:t>
            </a:r>
            <a:r>
              <a:rPr lang="en-US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Arial"/>
              </a:rPr>
              <a:t>en</a:t>
            </a:r>
            <a:r>
              <a:rPr lang="en-US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consume</a:t>
            </a:r>
            <a:r>
              <a:rPr lang="en-US" dirty="0">
                <a:solidFill>
                  <a:schemeClr val="dk1"/>
                </a:solidFill>
                <a:sym typeface="Arial"/>
              </a:rPr>
              <a:t>.</a:t>
            </a:r>
          </a:p>
        </p:txBody>
      </p:sp>
      <p:cxnSp>
        <p:nvCxnSpPr>
          <p:cNvPr id="537" name="Shape 537"/>
          <p:cNvCxnSpPr>
            <a:stCxn id="536" idx="2"/>
          </p:cNvCxnSpPr>
          <p:nvPr/>
        </p:nvCxnSpPr>
        <p:spPr>
          <a:xfrm>
            <a:off x="3417818" y="1823744"/>
            <a:ext cx="405102" cy="217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8" name="Shape 538"/>
          <p:cNvSpPr txBox="1"/>
          <p:nvPr/>
        </p:nvSpPr>
        <p:spPr>
          <a:xfrm>
            <a:off x="273684" y="2210106"/>
            <a:ext cx="2141120" cy="11528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ActionEvent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stelt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eender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soort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o.a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soorten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knoppen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maar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bij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39" name="Shape 539"/>
          <p:cNvCxnSpPr>
            <a:stCxn id="538" idx="2"/>
          </p:cNvCxnSpPr>
          <p:nvPr/>
        </p:nvCxnSpPr>
        <p:spPr>
          <a:xfrm>
            <a:off x="1344244" y="3362924"/>
            <a:ext cx="435647" cy="24810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0" name="Shape 540"/>
          <p:cNvSpPr txBox="1"/>
          <p:nvPr/>
        </p:nvSpPr>
        <p:spPr>
          <a:xfrm>
            <a:off x="6871042" y="1367434"/>
            <a:ext cx="2015219" cy="1354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WindowEvent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wanneer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venster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getoond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verborgen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wanneer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venster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sluiten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41" name="Shape 541"/>
          <p:cNvCxnSpPr>
            <a:stCxn id="540" idx="2"/>
          </p:cNvCxnSpPr>
          <p:nvPr/>
        </p:nvCxnSpPr>
        <p:spPr>
          <a:xfrm flipH="1">
            <a:off x="7019789" y="2721634"/>
            <a:ext cx="858863" cy="68772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677580" y="5851515"/>
            <a:ext cx="2191194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klikken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slepen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bewegen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MouseEvent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43" name="Shape 543"/>
          <p:cNvCxnSpPr>
            <a:stCxn id="542" idx="0"/>
          </p:cNvCxnSpPr>
          <p:nvPr/>
        </p:nvCxnSpPr>
        <p:spPr>
          <a:xfrm flipV="1">
            <a:off x="1773177" y="5492715"/>
            <a:ext cx="528903" cy="358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4633216" y="5772421"/>
            <a:ext cx="1971009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indrukken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loslaten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toetsen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 je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toetsenbord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KeyEvent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45" name="Shape 545"/>
          <p:cNvCxnSpPr>
            <a:stCxn id="544" idx="0"/>
          </p:cNvCxnSpPr>
          <p:nvPr/>
        </p:nvCxnSpPr>
        <p:spPr>
          <a:xfrm flipH="1" flipV="1">
            <a:off x="5103317" y="5413621"/>
            <a:ext cx="515404" cy="358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Handling</a:t>
            </a:r>
          </a:p>
        </p:txBody>
      </p:sp>
      <p:sp>
        <p:nvSpPr>
          <p:cNvPr id="118" name="Shape 554"/>
          <p:cNvSpPr/>
          <p:nvPr/>
        </p:nvSpPr>
        <p:spPr>
          <a:xfrm>
            <a:off x="4539516" y="2602173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554"/>
          <p:cNvSpPr/>
          <p:nvPr/>
        </p:nvSpPr>
        <p:spPr>
          <a:xfrm>
            <a:off x="4541906" y="3994299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idx="1"/>
          </p:nvPr>
        </p:nvSpPr>
        <p:spPr>
          <a:xfrm>
            <a:off x="500010" y="1120614"/>
            <a:ext cx="4733876" cy="53886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javafx.event.Event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consume()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oproept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event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kwestie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afgehandeld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java.util.EventObject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 Object </a:t>
            </a:r>
            <a:r>
              <a:rPr lang="en-US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getSource</a:t>
            </a:r>
            <a:r>
              <a:rPr lang="en-US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terug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welke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component de event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afkomstig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is.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457825" y="1265521"/>
            <a:ext cx="2914500" cy="451500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java.util.EventObject</a:t>
            </a:r>
          </a:p>
        </p:txBody>
      </p:sp>
      <p:cxnSp>
        <p:nvCxnSpPr>
          <p:cNvPr id="553" name="Shape 553"/>
          <p:cNvCxnSpPr>
            <a:endCxn id="552" idx="2"/>
          </p:cNvCxnSpPr>
          <p:nvPr/>
        </p:nvCxnSpPr>
        <p:spPr>
          <a:xfrm rot="-5400000">
            <a:off x="6620175" y="1999321"/>
            <a:ext cx="577200" cy="12600"/>
          </a:xfrm>
          <a:prstGeom prst="bentConnector3">
            <a:avLst>
              <a:gd name="adj1" fmla="val -208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54" name="Shape 554"/>
          <p:cNvSpPr/>
          <p:nvPr/>
        </p:nvSpPr>
        <p:spPr>
          <a:xfrm>
            <a:off x="6811963" y="1742326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Shape 555"/>
          <p:cNvCxnSpPr/>
          <p:nvPr/>
        </p:nvCxnSpPr>
        <p:spPr>
          <a:xfrm rot="-5400000">
            <a:off x="6293125" y="3023788"/>
            <a:ext cx="577200" cy="12600"/>
          </a:xfrm>
          <a:prstGeom prst="bentConnector3">
            <a:avLst>
              <a:gd name="adj1" fmla="val -59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56" name="Shape 556"/>
          <p:cNvSpPr/>
          <p:nvPr/>
        </p:nvSpPr>
        <p:spPr>
          <a:xfrm>
            <a:off x="6478587" y="2758326"/>
            <a:ext cx="200099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5457825" y="2294221"/>
            <a:ext cx="2914500" cy="451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javafx.event.Event</a:t>
            </a:r>
          </a:p>
        </p:txBody>
      </p:sp>
      <p:cxnSp>
        <p:nvCxnSpPr>
          <p:cNvPr id="558" name="Shape 558"/>
          <p:cNvCxnSpPr/>
          <p:nvPr/>
        </p:nvCxnSpPr>
        <p:spPr>
          <a:xfrm rot="-5400000">
            <a:off x="6150764" y="3402720"/>
            <a:ext cx="1336800" cy="14400"/>
          </a:xfrm>
          <a:prstGeom prst="bentConnector3">
            <a:avLst>
              <a:gd name="adj1" fmla="val -224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59" name="Shape 559"/>
          <p:cNvSpPr/>
          <p:nvPr/>
        </p:nvSpPr>
        <p:spPr>
          <a:xfrm>
            <a:off x="6716713" y="2758326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Shape 560"/>
          <p:cNvCxnSpPr/>
          <p:nvPr/>
        </p:nvCxnSpPr>
        <p:spPr>
          <a:xfrm rot="-5400000">
            <a:off x="6030278" y="3775334"/>
            <a:ext cx="2068800" cy="600"/>
          </a:xfrm>
          <a:prstGeom prst="bentConnector3">
            <a:avLst>
              <a:gd name="adj1" fmla="val -342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61" name="Shape 561"/>
          <p:cNvSpPr/>
          <p:nvPr/>
        </p:nvSpPr>
        <p:spPr>
          <a:xfrm>
            <a:off x="6954838" y="2758326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Shape 562"/>
          <p:cNvCxnSpPr/>
          <p:nvPr/>
        </p:nvCxnSpPr>
        <p:spPr>
          <a:xfrm rot="-5400000">
            <a:off x="5909453" y="4134490"/>
            <a:ext cx="2786700" cy="600"/>
          </a:xfrm>
          <a:prstGeom prst="bentConnector3">
            <a:avLst>
              <a:gd name="adj1" fmla="val -58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63" name="Shape 563"/>
          <p:cNvSpPr/>
          <p:nvPr/>
        </p:nvSpPr>
        <p:spPr>
          <a:xfrm>
            <a:off x="7192963" y="2758326"/>
            <a:ext cx="200100" cy="192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5451475" y="3311434"/>
            <a:ext cx="2914500" cy="451500"/>
          </a:xfrm>
          <a:prstGeom prst="rect">
            <a:avLst/>
          </a:prstGeom>
          <a:solidFill>
            <a:schemeClr val="lt1">
              <a:alpha val="69803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javafx.event.ActionEvent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5451475" y="4078320"/>
            <a:ext cx="2914500" cy="451500"/>
          </a:xfrm>
          <a:prstGeom prst="rect">
            <a:avLst/>
          </a:prstGeom>
          <a:solidFill>
            <a:schemeClr val="lt1">
              <a:alpha val="69803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javafx.event.KeyEvent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5451475" y="4810034"/>
            <a:ext cx="2914500" cy="451500"/>
          </a:xfrm>
          <a:prstGeom prst="rect">
            <a:avLst/>
          </a:prstGeom>
          <a:solidFill>
            <a:schemeClr val="lt1">
              <a:alpha val="69803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javafx.event.MouseEvent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451475" y="5528140"/>
            <a:ext cx="2914500" cy="451500"/>
          </a:xfrm>
          <a:prstGeom prst="rect">
            <a:avLst/>
          </a:prstGeom>
          <a:solidFill>
            <a:schemeClr val="lt1">
              <a:alpha val="69803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javafx.event.WindowEvent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idx="1"/>
          </p:nvPr>
        </p:nvSpPr>
        <p:spPr>
          <a:xfrm>
            <a:off x="10552" y="1268222"/>
            <a:ext cx="9218689" cy="49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7F7F7F"/>
              </a:buClr>
              <a:buSzPct val="25000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TestActionEvent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Aan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Uit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toggleButton.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setOnAction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.isSelected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Aft>
                <a:spcPts val="0"/>
              </a:spcAft>
              <a:buClr>
                <a:srgbClr val="7F7F7F"/>
              </a:buClr>
              <a:buSzPct val="25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?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endParaRPr lang="en-US"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borderPane.setCenter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Insets(30.0));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75" name="Shape 575" descr="http://farm4.static.flickr.com/3168/2960467043_c77bec7be3.jp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738996" y="5810379"/>
            <a:ext cx="1405004" cy="104762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3762656" y="6034481"/>
            <a:ext cx="3976340" cy="738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Wegens plaatsgebrek is er geen MVP toegepast bij de slides over events. Zorg er voor dat je dit wél doet in je oefeningen en project!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ActionEvent</a:t>
            </a:r>
            <a:endParaRPr lang="nl-BE" dirty="0"/>
          </a:p>
        </p:txBody>
      </p:sp>
      <p:pic>
        <p:nvPicPr>
          <p:cNvPr id="8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84" y="287124"/>
            <a:ext cx="1267002" cy="11717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idx="1"/>
          </p:nvPr>
        </p:nvSpPr>
        <p:spPr>
          <a:xfrm>
            <a:off x="80294" y="1268222"/>
            <a:ext cx="8961706" cy="49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TestActionEvent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Aan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Uit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toggleButton.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setOnAction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event -&gt;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toggleButton.isSelected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?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Aan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Uit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borderPane.setCenter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Insets(30.0));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75" name="Shape 575" descr="http://farm4.static.flickr.com/3168/2960467043_c77bec7be3.jp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738996" y="5810379"/>
            <a:ext cx="1405004" cy="104762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3762656" y="6034481"/>
            <a:ext cx="3976340" cy="738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Wegens plaatsgebrek is er geen MVP toegepast bij de slides over events. Zorg er voor dat je dit wél doet in je oefeningen en project!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ActionEvent</a:t>
            </a:r>
            <a:endParaRPr lang="nl-BE" dirty="0"/>
          </a:p>
        </p:txBody>
      </p:sp>
      <p:pic>
        <p:nvPicPr>
          <p:cNvPr id="8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84" y="287124"/>
            <a:ext cx="1267002" cy="1171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279911">
            <a:off x="1984467" y="2624154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59548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idx="1"/>
          </p:nvPr>
        </p:nvSpPr>
        <p:spPr>
          <a:xfrm>
            <a:off x="500009" y="1007389"/>
            <a:ext cx="8380519" cy="538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knoppen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menu’s,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comboboxen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event handler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setOnAction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ActionEvent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inner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implementeert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ben je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verplicht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handle(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ActionEvent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event)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enkel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knoppen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… we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komen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hierop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terug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animaties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ActionEvent</a:t>
            </a:r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idx="1"/>
          </p:nvPr>
        </p:nvSpPr>
        <p:spPr>
          <a:xfrm>
            <a:off x="128772" y="999701"/>
            <a:ext cx="8666515" cy="56180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7F7F7F"/>
              </a:buClr>
              <a:buSzPct val="25000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TestKeyEvent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0"/>
              </a:spcAft>
              <a:buClr>
                <a:srgbClr val="7F7F7F"/>
              </a:buClr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setOnKeyTyped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event.consume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endParaRPr lang="en-US"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borderPane.setCenter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Insets(30.0));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Klnkrs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695471" y="227508"/>
            <a:ext cx="2143424" cy="117173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6822531" y="3839949"/>
            <a:ext cx="1972756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event wordt nu niet verder afgehandeld!</a:t>
            </a:r>
          </a:p>
        </p:txBody>
      </p:sp>
      <p:cxnSp>
        <p:nvCxnSpPr>
          <p:cNvPr id="591" name="Shape 591"/>
          <p:cNvCxnSpPr>
            <a:stCxn id="590" idx="1"/>
          </p:cNvCxnSpPr>
          <p:nvPr/>
        </p:nvCxnSpPr>
        <p:spPr>
          <a:xfrm flipH="1" flipV="1">
            <a:off x="4946846" y="3836542"/>
            <a:ext cx="1875685" cy="27010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KeyEvent</a:t>
            </a:r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idx="1"/>
          </p:nvPr>
        </p:nvSpPr>
        <p:spPr>
          <a:xfrm>
            <a:off x="477485" y="1402654"/>
            <a:ext cx="8167324" cy="4796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TestKeyEvent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textField.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setOnKeyTyped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(event -&gt;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.contains(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event.getCharacter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event.consume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borderPane.setCenter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Insets(30.0));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Klnkrs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695471" y="227508"/>
            <a:ext cx="2143424" cy="117173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6866139" y="3584227"/>
            <a:ext cx="1972756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event wordt nu niet verder afgehandeld!</a:t>
            </a:r>
          </a:p>
        </p:txBody>
      </p:sp>
      <p:cxnSp>
        <p:nvCxnSpPr>
          <p:cNvPr id="591" name="Shape 591"/>
          <p:cNvCxnSpPr>
            <a:stCxn id="590" idx="1"/>
          </p:cNvCxnSpPr>
          <p:nvPr/>
        </p:nvCxnSpPr>
        <p:spPr>
          <a:xfrm flipH="1" flipV="1">
            <a:off x="4990454" y="3580820"/>
            <a:ext cx="1875685" cy="27010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KeyEvent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 rot="19279911">
            <a:off x="1984467" y="2624154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89856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idx="1"/>
          </p:nvPr>
        </p:nvSpPr>
        <p:spPr>
          <a:xfrm>
            <a:off x="524946" y="810002"/>
            <a:ext cx="8378829" cy="584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Node of Scene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event handler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setOnKeyPressed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KeyEvent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setOnKeyReleased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KeyEvent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setOnKeyTyped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KeyEvent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inner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implementeert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ben je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verplicht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handle(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KeyEvent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event)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Interessante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String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getCharacter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KeyCode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getCode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boolean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isControlDown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KeyEvent</a:t>
            </a:r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idx="1"/>
          </p:nvPr>
        </p:nvSpPr>
        <p:spPr>
          <a:xfrm>
            <a:off x="578947" y="793184"/>
            <a:ext cx="8373437" cy="4521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DemoView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VBox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DemoView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tfNaam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Label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Label();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dirty="0">
                <a:latin typeface="Courier New"/>
                <a:cs typeface="Courier New"/>
                <a:sym typeface="Courier New"/>
              </a:rPr>
              <a:t>        </a:t>
            </a:r>
            <a:r>
              <a:rPr lang="nl-BE" sz="1800" dirty="0" err="1">
                <a:latin typeface="Courier New"/>
              </a:rPr>
              <a:t>tfNaam.setOnKeyTyped</a:t>
            </a:r>
            <a:r>
              <a:rPr lang="nl-BE" sz="1800" dirty="0">
                <a:latin typeface="Courier New"/>
              </a:rPr>
              <a:t>(</a:t>
            </a:r>
            <a:r>
              <a:rPr lang="nl-BE" sz="1800" b="1" dirty="0">
                <a:solidFill>
                  <a:srgbClr val="000080"/>
                </a:solidFill>
                <a:latin typeface="Courier New"/>
              </a:rPr>
              <a:t>new </a:t>
            </a:r>
            <a:r>
              <a:rPr lang="nl-BE" sz="1800" dirty="0" err="1">
                <a:latin typeface="Courier New"/>
              </a:rPr>
              <a:t>EventHandler</a:t>
            </a:r>
            <a:r>
              <a:rPr lang="nl-BE" sz="1800" dirty="0">
                <a:latin typeface="Courier New"/>
              </a:rPr>
              <a:t>&lt;</a:t>
            </a:r>
            <a:r>
              <a:rPr lang="nl-BE" sz="1800" dirty="0" err="1">
                <a:latin typeface="Courier New"/>
              </a:rPr>
              <a:t>KeyEvent</a:t>
            </a:r>
            <a:r>
              <a:rPr lang="nl-BE" sz="1800" dirty="0">
                <a:latin typeface="Courier New"/>
              </a:rPr>
              <a:t>&gt;() {</a:t>
            </a:r>
            <a:br>
              <a:rPr lang="nl-BE" sz="1800" dirty="0">
                <a:latin typeface="Courier New"/>
              </a:rPr>
            </a:br>
            <a:r>
              <a:rPr lang="nl-BE" sz="1800" dirty="0">
                <a:latin typeface="Courier New"/>
              </a:rPr>
              <a:t>            </a:t>
            </a:r>
            <a:r>
              <a:rPr lang="nl-BE" sz="1800" dirty="0">
                <a:solidFill>
                  <a:srgbClr val="808000"/>
                </a:solidFill>
                <a:latin typeface="Courier New"/>
              </a:rPr>
              <a:t>@</a:t>
            </a:r>
            <a:r>
              <a:rPr lang="nl-BE" sz="1800" dirty="0" err="1">
                <a:solidFill>
                  <a:srgbClr val="808000"/>
                </a:solidFill>
                <a:latin typeface="Courier New"/>
              </a:rPr>
              <a:t>Override</a:t>
            </a:r>
            <a:br>
              <a:rPr lang="nl-BE" sz="1800" dirty="0">
                <a:solidFill>
                  <a:srgbClr val="808000"/>
                </a:solidFill>
                <a:latin typeface="Courier New"/>
              </a:rPr>
            </a:br>
            <a:r>
              <a:rPr lang="nl-BE" sz="1800" dirty="0">
                <a:solidFill>
                  <a:srgbClr val="808000"/>
                </a:solidFill>
                <a:latin typeface="Courier New"/>
              </a:rPr>
              <a:t>            </a:t>
            </a:r>
            <a:r>
              <a:rPr lang="nl-BE" sz="1800" b="1" dirty="0">
                <a:solidFill>
                  <a:srgbClr val="000080"/>
                </a:solidFill>
                <a:latin typeface="Courier New"/>
              </a:rPr>
              <a:t>public </a:t>
            </a:r>
            <a:r>
              <a:rPr lang="nl-BE" sz="1800" b="1" dirty="0" err="1">
                <a:solidFill>
                  <a:srgbClr val="000080"/>
                </a:solidFill>
                <a:latin typeface="Courier New"/>
              </a:rPr>
              <a:t>void</a:t>
            </a:r>
            <a:r>
              <a:rPr lang="nl-BE" sz="18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nl-BE" sz="1800" dirty="0">
                <a:latin typeface="Courier New"/>
              </a:rPr>
              <a:t>handle(</a:t>
            </a:r>
            <a:r>
              <a:rPr lang="nl-BE" sz="1800" dirty="0" err="1">
                <a:latin typeface="Courier New"/>
              </a:rPr>
              <a:t>KeyEvent</a:t>
            </a:r>
            <a:r>
              <a:rPr lang="nl-BE" sz="1800" dirty="0">
                <a:latin typeface="Courier New"/>
              </a:rPr>
              <a:t> event) {</a:t>
            </a:r>
            <a:br>
              <a:rPr lang="nl-BE" sz="1800" dirty="0">
                <a:latin typeface="Courier New"/>
              </a:rPr>
            </a:br>
            <a:r>
              <a:rPr lang="nl-BE" sz="1800" dirty="0">
                <a:latin typeface="Courier New"/>
              </a:rPr>
              <a:t>               </a:t>
            </a:r>
            <a:r>
              <a:rPr lang="nl-BE" sz="1800" dirty="0" err="1">
                <a:solidFill>
                  <a:srgbClr val="660E7A"/>
                </a:solidFill>
                <a:latin typeface="Courier New"/>
              </a:rPr>
              <a:t>label</a:t>
            </a:r>
            <a:r>
              <a:rPr lang="nl-BE" sz="1800" dirty="0" err="1">
                <a:latin typeface="Courier New"/>
              </a:rPr>
              <a:t>.setText</a:t>
            </a:r>
            <a:r>
              <a:rPr lang="nl-BE" sz="1800" dirty="0">
                <a:latin typeface="Courier New"/>
              </a:rPr>
              <a:t>(</a:t>
            </a:r>
            <a:r>
              <a:rPr lang="nl-BE" sz="1800" dirty="0" err="1">
                <a:latin typeface="Courier New"/>
              </a:rPr>
              <a:t>event.getCharacter</a:t>
            </a:r>
            <a:r>
              <a:rPr lang="nl-BE" sz="1800" dirty="0">
                <a:latin typeface="Courier New"/>
              </a:rPr>
              <a:t>()</a:t>
            </a: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nl-BE" sz="1800" dirty="0">
                <a:latin typeface="Courier New"/>
              </a:rPr>
              <a:t>                              + </a:t>
            </a:r>
            <a:r>
              <a:rPr lang="nl-BE" sz="1800" dirty="0" err="1">
                <a:solidFill>
                  <a:srgbClr val="660E7A"/>
                </a:solidFill>
                <a:latin typeface="Courier New"/>
              </a:rPr>
              <a:t>label</a:t>
            </a:r>
            <a:r>
              <a:rPr lang="nl-BE" sz="1800" dirty="0" err="1">
                <a:latin typeface="Courier New"/>
              </a:rPr>
              <a:t>.getText</a:t>
            </a:r>
            <a:r>
              <a:rPr lang="nl-BE" sz="1800" dirty="0">
                <a:latin typeface="Courier New"/>
              </a:rPr>
              <a:t>());</a:t>
            </a:r>
            <a:br>
              <a:rPr lang="nl-BE" sz="1800" dirty="0">
                <a:latin typeface="Courier New"/>
              </a:rPr>
            </a:br>
            <a:r>
              <a:rPr lang="nl-BE" sz="1800" dirty="0">
                <a:latin typeface="Courier New"/>
              </a:rPr>
              <a:t>            }</a:t>
            </a:r>
            <a:br>
              <a:rPr lang="nl-BE" sz="1800" dirty="0">
                <a:latin typeface="Courier New"/>
              </a:rPr>
            </a:br>
            <a:r>
              <a:rPr lang="nl-BE" sz="1800" dirty="0">
                <a:latin typeface="Courier New"/>
              </a:rPr>
              <a:t>        });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setSpacing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setPadding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getChildren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(label,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tfNaam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917944" y="6212708"/>
            <a:ext cx="5928747" cy="425070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“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Bananen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ingeven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6" name="Shape 60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419195" y="4662475"/>
            <a:ext cx="2427496" cy="1443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4608958" y="5157369"/>
            <a:ext cx="933600" cy="2916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1603816" y="5424932"/>
            <a:ext cx="17286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verschijnt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label?</a:t>
            </a:r>
          </a:p>
        </p:txBody>
      </p:sp>
      <p:cxnSp>
        <p:nvCxnSpPr>
          <p:cNvPr id="609" name="Shape 609"/>
          <p:cNvCxnSpPr>
            <a:stCxn id="608" idx="3"/>
          </p:cNvCxnSpPr>
          <p:nvPr/>
        </p:nvCxnSpPr>
        <p:spPr>
          <a:xfrm flipV="1">
            <a:off x="3332416" y="5351721"/>
            <a:ext cx="1325094" cy="3399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</a:t>
            </a:r>
          </a:p>
        </p:txBody>
      </p:sp>
      <p:pic>
        <p:nvPicPr>
          <p:cNvPr id="11" name="Shape 768" descr="thinking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150" y="5582344"/>
            <a:ext cx="2097850" cy="127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idx="1"/>
          </p:nvPr>
        </p:nvSpPr>
        <p:spPr>
          <a:xfrm>
            <a:off x="578947" y="1001742"/>
            <a:ext cx="6999724" cy="39941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DemoView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VBox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DemoView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tfNaam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Label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tfNaam.setOnKeyTyped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event -&gt;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.setText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event.getCharacter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0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.getText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setSpacing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setPadding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getChildren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(label,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tfNaam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917944" y="6088724"/>
            <a:ext cx="5928747" cy="425070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“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Bananen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ingeven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6" name="Shape 60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419195" y="4468750"/>
            <a:ext cx="2427496" cy="1443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4608958" y="4963644"/>
            <a:ext cx="933600" cy="2916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1603816" y="5231207"/>
            <a:ext cx="17286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verschijnt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label?</a:t>
            </a:r>
          </a:p>
        </p:txBody>
      </p:sp>
      <p:cxnSp>
        <p:nvCxnSpPr>
          <p:cNvPr id="609" name="Shape 609"/>
          <p:cNvCxnSpPr>
            <a:stCxn id="608" idx="3"/>
          </p:cNvCxnSpPr>
          <p:nvPr/>
        </p:nvCxnSpPr>
        <p:spPr>
          <a:xfrm flipV="1">
            <a:off x="3332416" y="5157996"/>
            <a:ext cx="1325094" cy="3399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</a:t>
            </a:r>
          </a:p>
        </p:txBody>
      </p:sp>
      <p:pic>
        <p:nvPicPr>
          <p:cNvPr id="11" name="Shape 768" descr="thinking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150" y="5582344"/>
            <a:ext cx="2097850" cy="127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 rot="19279911">
            <a:off x="1984467" y="2624154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5614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Shape 313"/>
          <p:cNvGraphicFramePr/>
          <p:nvPr>
            <p:extLst>
              <p:ext uri="{D42A27DB-BD31-4B8C-83A1-F6EECF244321}">
                <p14:modId xmlns:p14="http://schemas.microsoft.com/office/powerpoint/2010/main" val="2517444898"/>
              </p:ext>
            </p:extLst>
          </p:nvPr>
        </p:nvGraphicFramePr>
        <p:xfrm>
          <a:off x="257175" y="1059325"/>
          <a:ext cx="8632675" cy="51093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604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Geavanceerde</a:t>
                      </a: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OO </a:t>
                      </a: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Technieken</a:t>
                      </a:r>
                      <a:endParaRPr lang="en-US" sz="2400" b="1" u="none" strike="noStrike" cap="none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Periode</a:t>
                      </a:r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3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JavaFX –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Eerste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GUI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applicatie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MVP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Nodes – Event handling – Layouts met Panes 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Kleuren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tekenen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grafieken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Bestanden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lezen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schrijven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Exceptions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MVP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Krokusvakantie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285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5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CSS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6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Herhaling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Demo’s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Examen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-9526" y="2397502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 rot="10800000">
            <a:off x="8694490" y="2397603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976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idx="1"/>
          </p:nvPr>
        </p:nvSpPr>
        <p:spPr>
          <a:xfrm>
            <a:off x="1" y="776582"/>
            <a:ext cx="9275736" cy="47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TestMouseEvent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borderPane.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setOnMouseMoved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%3.0f,Y: %3.0f%n"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Coördinaten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4013650" y="4702639"/>
            <a:ext cx="1911473" cy="208966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110, Y: 164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112, Y: 164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116, Y: 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123, Y: 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136, Y: 166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151, Y: 167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176, Y: 167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115435" y="4702639"/>
            <a:ext cx="898215" cy="3692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Uitvoer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620" name="Shape 620"/>
          <p:cNvSpPr/>
          <p:nvPr/>
        </p:nvSpPr>
        <p:spPr>
          <a:xfrm>
            <a:off x="6303696" y="3815058"/>
            <a:ext cx="2689096" cy="1181822"/>
          </a:xfrm>
          <a:prstGeom prst="cloudCallout">
            <a:avLst>
              <a:gd name="adj1" fmla="val 18771"/>
              <a:gd name="adj2" fmla="val 8169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nl-B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is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oorsprong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(0,0) van het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coördinatenstelsel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MouseEvent</a:t>
            </a:r>
            <a:endParaRPr lang="nl-BE" dirty="0"/>
          </a:p>
        </p:txBody>
      </p:sp>
      <p:pic>
        <p:nvPicPr>
          <p:cNvPr id="11" name="Shape 768" descr="thinking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50" y="5582344"/>
            <a:ext cx="2097850" cy="127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idx="1"/>
          </p:nvPr>
        </p:nvSpPr>
        <p:spPr>
          <a:xfrm>
            <a:off x="578947" y="931562"/>
            <a:ext cx="7642561" cy="479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TestMouseEvent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setOnMouseMoved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event -&gt;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"X: %3.0f, Y: %3.0f%n"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event.getX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event.getY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Coördinaten</a:t>
            </a:r>
            <a:r>
              <a:rPr lang="en-US" sz="18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4013650" y="4594153"/>
            <a:ext cx="1911473" cy="208966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110, Y: 164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112, Y: 164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116, Y: 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123, Y: 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136, Y: 166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151, Y: 167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176, Y: 167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115435" y="4594153"/>
            <a:ext cx="898215" cy="3692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Uitvoer:</a:t>
            </a:r>
          </a:p>
        </p:txBody>
      </p:sp>
      <p:sp>
        <p:nvSpPr>
          <p:cNvPr id="620" name="Shape 620"/>
          <p:cNvSpPr/>
          <p:nvPr/>
        </p:nvSpPr>
        <p:spPr>
          <a:xfrm>
            <a:off x="6303696" y="3815058"/>
            <a:ext cx="2689096" cy="1181822"/>
          </a:xfrm>
          <a:prstGeom prst="cloudCallout">
            <a:avLst>
              <a:gd name="adj1" fmla="val 18771"/>
              <a:gd name="adj2" fmla="val 8169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nl-B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 is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oorsprong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(0,0) van het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coördinatenstelsel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MouseEvent</a:t>
            </a:r>
            <a:endParaRPr lang="nl-BE" dirty="0"/>
          </a:p>
        </p:txBody>
      </p:sp>
      <p:pic>
        <p:nvPicPr>
          <p:cNvPr id="11" name="Shape 768" descr="thinking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50" y="5582344"/>
            <a:ext cx="2097850" cy="12756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 rot="19279911">
            <a:off x="1984467" y="2624154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997442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idx="1"/>
          </p:nvPr>
        </p:nvSpPr>
        <p:spPr>
          <a:xfrm>
            <a:off x="402906" y="1068486"/>
            <a:ext cx="8741094" cy="529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Node of Scene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event handler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setOnMouseClicked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 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setOnMouseEntered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setOnMouseExited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setOnMouseMoved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setOnMousePressed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setOnMouseReleased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setOnMouseDragEntered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setOnMouseDragExited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setOnMouseDragged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setOnMouseDragOver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setOnMouseDragReleased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1778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MouseEvent</a:t>
            </a:r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idx="1"/>
          </p:nvPr>
        </p:nvSpPr>
        <p:spPr>
          <a:xfrm>
            <a:off x="524947" y="1272699"/>
            <a:ext cx="8072400" cy="427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inner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implementeert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ben je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verplicht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handle(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event)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Interessante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double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getX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double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MouseButton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getButton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MouseEvent</a:t>
            </a:r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idx="1"/>
          </p:nvPr>
        </p:nvSpPr>
        <p:spPr>
          <a:xfrm>
            <a:off x="152146" y="997240"/>
            <a:ext cx="8818002" cy="4787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7F7F7F"/>
              </a:buClr>
              <a:buSzPct val="25000"/>
              <a:buNone/>
            </a:pP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TestWindowEvent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stage.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setOnCloseRequest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benJeZeker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Alert.AlertType.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benJeZeker.setHeaderText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bent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toch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zeker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benJeZeker.setContentText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"Ben je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zeker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afsluiten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Optional&lt;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keuze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benJeZeker.showAndWait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keuze.get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"CANCEL"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event.consume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Bevestigen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4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b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WindowEvent</a:t>
            </a:r>
            <a:endParaRPr lang="nl-BE" dirty="0"/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12" y="5000457"/>
            <a:ext cx="2918658" cy="17384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idx="1"/>
          </p:nvPr>
        </p:nvSpPr>
        <p:spPr>
          <a:xfrm>
            <a:off x="550723" y="973993"/>
            <a:ext cx="8406542" cy="4787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TestWindowEvent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{</a:t>
            </a:r>
            <a:b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start(Stage stage)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stage.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setOnCloseRequest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(event -&gt;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benJeZeker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Alert.AlertType.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CONFIRMATION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benJeZeker.setHeaderText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"Je bent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toch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zeker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?"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benJeZeker.setContentText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"Ben je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zeker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dat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je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wil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?"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Optional&lt;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ButtonType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keuze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benJeZeker.showAndWait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keuze.get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"CANCEL"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event.consume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stage.setTitle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Bevestigen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stage.setScene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Scene(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b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stage.show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WindowEvent</a:t>
            </a:r>
            <a:endParaRPr lang="nl-BE" dirty="0"/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12" y="5000457"/>
            <a:ext cx="2918658" cy="1738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279911">
            <a:off x="1984467" y="2624154"/>
            <a:ext cx="552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75702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idx="1"/>
          </p:nvPr>
        </p:nvSpPr>
        <p:spPr>
          <a:xfrm>
            <a:off x="578947" y="712578"/>
            <a:ext cx="8247480" cy="6145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Window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o.a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Stage) of Tab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event handler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setOnCloseRequest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Window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event handler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koppelen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via: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setOnHidden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setOnHiding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setOnShown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setOnShowing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 handler)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inner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strike="noStrike" cap="none" dirty="0" err="1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2000" b="1" i="0" u="none" strike="noStrike" cap="none" dirty="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implementeert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anonieme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ben je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verplicht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→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public void handle(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WindowEvent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event)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WindowEvent</a:t>
            </a:r>
            <a:endParaRPr lang="nl-B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Verdana"/>
              </a:rPr>
              <a:t>MVP Cheat Sheet </a:t>
            </a:r>
            <a:r>
              <a:rPr lang="en-US" dirty="0" err="1">
                <a:sym typeface="Verdana"/>
              </a:rPr>
              <a:t>versie</a:t>
            </a:r>
            <a:r>
              <a:rPr lang="en-US" dirty="0">
                <a:sym typeface="Verdana"/>
              </a:rPr>
              <a:t>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3437">
            <a:off x="4680488" y="1123624"/>
            <a:ext cx="3997592" cy="5330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hape 847"/>
          <p:cNvSpPr txBox="1">
            <a:spLocks/>
          </p:cNvSpPr>
          <p:nvPr/>
        </p:nvSpPr>
        <p:spPr>
          <a:xfrm>
            <a:off x="578947" y="1404362"/>
            <a:ext cx="3907812" cy="374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500"/>
              </a:spcAft>
            </a:pPr>
            <a:r>
              <a:rPr lang="nl-BE" dirty="0">
                <a:sym typeface="Verdana"/>
              </a:rPr>
              <a:t>Waar plaats ik de </a:t>
            </a:r>
            <a:r>
              <a:rPr lang="nl-BE" i="1" dirty="0" err="1">
                <a:sym typeface="Verdana"/>
              </a:rPr>
              <a:t>window</a:t>
            </a:r>
            <a:r>
              <a:rPr lang="nl-BE" i="1" dirty="0">
                <a:sym typeface="Verdana"/>
              </a:rPr>
              <a:t> event </a:t>
            </a:r>
            <a:r>
              <a:rPr lang="nl-BE" i="1" dirty="0" err="1">
                <a:sym typeface="Verdana"/>
              </a:rPr>
              <a:t>handlers</a:t>
            </a:r>
            <a:r>
              <a:rPr lang="nl-BE" dirty="0">
                <a:sym typeface="Verdana"/>
              </a:rPr>
              <a:t>?</a:t>
            </a:r>
          </a:p>
          <a:p>
            <a:pPr>
              <a:spcAft>
                <a:spcPts val="500"/>
              </a:spcAft>
            </a:pPr>
            <a:endParaRPr lang="nl-BE" dirty="0">
              <a:sym typeface="Verdana"/>
            </a:endParaRPr>
          </a:p>
          <a:p>
            <a:pPr>
              <a:spcAft>
                <a:spcPts val="500"/>
              </a:spcAft>
            </a:pPr>
            <a:r>
              <a:rPr lang="nl-BE" dirty="0">
                <a:sym typeface="Verdana"/>
              </a:rPr>
              <a:t>Zie </a:t>
            </a:r>
            <a:r>
              <a:rPr lang="nl-BE" dirty="0" err="1">
                <a:sym typeface="Verdana"/>
              </a:rPr>
              <a:t>blackboard</a:t>
            </a:r>
            <a:endParaRPr lang="nl-BE" dirty="0">
              <a:sym typeface="Verdana"/>
            </a:endParaRPr>
          </a:p>
          <a:p>
            <a:pPr>
              <a:spcAft>
                <a:spcPts val="500"/>
              </a:spcAft>
            </a:pPr>
            <a:endParaRPr lang="nl-BE" dirty="0">
              <a:sym typeface="Verdana"/>
            </a:endParaRPr>
          </a:p>
          <a:p>
            <a:pPr>
              <a:spcAft>
                <a:spcPts val="500"/>
              </a:spcAft>
            </a:pPr>
            <a:r>
              <a:rPr lang="nl-BE" dirty="0">
                <a:sym typeface="Verdana"/>
              </a:rPr>
              <a:t>Er volgt nog een derde (en laatste) versie</a:t>
            </a:r>
          </a:p>
        </p:txBody>
      </p:sp>
      <p:pic>
        <p:nvPicPr>
          <p:cNvPr id="6" name="Shape 773" descr="Bb_transbkrd.png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269" y="2923611"/>
            <a:ext cx="792602" cy="57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48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idx="1"/>
          </p:nvPr>
        </p:nvSpPr>
        <p:spPr>
          <a:xfrm>
            <a:off x="578946" y="900830"/>
            <a:ext cx="6792897" cy="90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JavaFX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het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opschrift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Clear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</a:p>
        </p:txBody>
      </p:sp>
      <p:pic>
        <p:nvPicPr>
          <p:cNvPr id="655" name="Shape 65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877214" y="4884625"/>
            <a:ext cx="3367865" cy="179983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/>
        </p:nvSpPr>
        <p:spPr>
          <a:xfrm>
            <a:off x="755128" y="1810430"/>
            <a:ext cx="7788219" cy="3064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de knop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gedrukt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leeggemaakt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Elke letter die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intypt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genegeerd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tenzij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hoofdletter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middelste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muisknop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indrukt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gedupliceerd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r>
              <a:rPr lang="en-US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mag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venster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sluiten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zolang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nog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het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tekstveld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staat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Alert om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geven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pic>
        <p:nvPicPr>
          <p:cNvPr id="8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095" y="197968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4294967295"/>
          </p:nvPr>
        </p:nvSpPr>
        <p:spPr>
          <a:xfrm>
            <a:off x="1516594" y="3355380"/>
            <a:ext cx="6511528" cy="2340247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ym typeface="Verdana"/>
              </a:rPr>
              <a:t>Tijd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ym typeface="Verdana"/>
              </a:rPr>
              <a:t>Tegels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olidFill>
                  <a:schemeClr val="bg1">
                    <a:lumMod val="65000"/>
                  </a:schemeClr>
                </a:solidFill>
                <a:sym typeface="Verdana"/>
              </a:rPr>
              <a:t>Stadhuis (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  <a:sym typeface="Verdana"/>
              </a:rPr>
              <a:t>Vbox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  <a:sym typeface="Verdana"/>
              </a:rPr>
              <a:t> zie later)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olidFill>
                  <a:schemeClr val="bg1">
                    <a:lumMod val="65000"/>
                  </a:schemeClr>
                </a:solidFill>
                <a:sym typeface="Verdana"/>
              </a:rPr>
              <a:t>Rekenmachine (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  <a:sym typeface="Verdana"/>
              </a:rPr>
              <a:t>GridPane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  <a:sym typeface="Verdana"/>
              </a:rPr>
              <a:t> zie later)</a:t>
            </a:r>
          </a:p>
        </p:txBody>
      </p:sp>
      <p:sp>
        <p:nvSpPr>
          <p:cNvPr id="873" name="Shape 8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Oefeningen</a:t>
            </a:r>
          </a:p>
        </p:txBody>
      </p:sp>
      <p:pic>
        <p:nvPicPr>
          <p:cNvPr id="6" name="Shape 767" descr="exercise-clip-art--exercise-clipart-9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73" descr="Bb_transbkrd.png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79" y="904748"/>
            <a:ext cx="782664" cy="571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41"/>
          <p:cNvSpPr txBox="1">
            <a:spLocks/>
          </p:cNvSpPr>
          <p:nvPr/>
        </p:nvSpPr>
        <p:spPr>
          <a:xfrm>
            <a:off x="578947" y="958352"/>
            <a:ext cx="7964400" cy="2397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>
                <a:sym typeface="Verdana"/>
              </a:rPr>
              <a:t>Zie </a:t>
            </a:r>
            <a:r>
              <a:rPr lang="nl-BE" b="1" dirty="0">
                <a:solidFill>
                  <a:srgbClr val="0D2AFF"/>
                </a:solidFill>
                <a:latin typeface="Consolas" panose="020B0609020204030204" pitchFamily="49" charset="0"/>
                <a:sym typeface="Verdana"/>
              </a:rPr>
              <a:t>week2.zip</a:t>
            </a:r>
            <a:r>
              <a:rPr lang="nl-BE" dirty="0">
                <a:sym typeface="Verdana"/>
              </a:rPr>
              <a:t> op </a:t>
            </a:r>
            <a:r>
              <a:rPr lang="nl-BE" dirty="0" err="1">
                <a:sym typeface="Verdana"/>
              </a:rPr>
              <a:t>blackboard</a:t>
            </a:r>
            <a:endParaRPr lang="nl-BE" dirty="0">
              <a:sym typeface="Verdana"/>
            </a:endParaRPr>
          </a:p>
          <a:p>
            <a:pPr lvl="2"/>
            <a:r>
              <a:rPr lang="nl-BE" dirty="0">
                <a:sym typeface="Verdana"/>
              </a:rPr>
              <a:t>Eén start-project voor alle oefeningen</a:t>
            </a:r>
          </a:p>
          <a:p>
            <a:pPr lvl="2"/>
            <a:r>
              <a:rPr lang="nl-BE" b="1" dirty="0">
                <a:sym typeface="Verdana"/>
              </a:rPr>
              <a:t>Lees</a:t>
            </a:r>
            <a:r>
              <a:rPr lang="nl-BE" dirty="0">
                <a:sym typeface="Verdana"/>
              </a:rPr>
              <a:t> de code die je cadeau krijgt, je vindt veel herbruikbare code!</a:t>
            </a:r>
          </a:p>
          <a:p>
            <a:r>
              <a:rPr lang="nl-BE" dirty="0">
                <a:sym typeface="Verdana"/>
              </a:rPr>
              <a:t>De oefeningen staan in </a:t>
            </a:r>
            <a:r>
              <a:rPr lang="nl-BE" b="1" dirty="0">
                <a:sym typeface="Verdana"/>
              </a:rPr>
              <a:t>volgorde</a:t>
            </a:r>
            <a:r>
              <a:rPr lang="nl-BE" dirty="0">
                <a:sym typeface="Verdana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993" y="1999281"/>
            <a:ext cx="688859" cy="7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580475" y="1205024"/>
            <a:ext cx="6169037" cy="4459607"/>
          </a:xfr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Controls</a:t>
            </a:r>
          </a:p>
          <a:p>
            <a:pPr lvl="2"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Label,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ImageView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Button,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CheckBox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TextField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Menu’s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Events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Panes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Project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Agenda deze week</a:t>
            </a:r>
            <a:endParaRPr lang="en-US" dirty="0">
              <a:sym typeface="Verdana"/>
            </a:endParaRPr>
          </a:p>
        </p:txBody>
      </p:sp>
      <p:pic>
        <p:nvPicPr>
          <p:cNvPr id="322" name="Shape 32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9703" y="848564"/>
            <a:ext cx="1074300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78947" y="1205023"/>
            <a:ext cx="6054328" cy="113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6024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580475" y="1205024"/>
            <a:ext cx="6169037" cy="4459607"/>
          </a:xfr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Controls</a:t>
            </a:r>
          </a:p>
          <a:p>
            <a:pPr lvl="2"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Label,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ImageView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Button,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CheckBox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TextField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Menu’s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Events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Panes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Project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Agenda deze week</a:t>
            </a:r>
            <a:endParaRPr lang="en-US" dirty="0">
              <a:sym typeface="Verdana"/>
            </a:endParaRPr>
          </a:p>
        </p:txBody>
      </p:sp>
      <p:pic>
        <p:nvPicPr>
          <p:cNvPr id="322" name="Shape 32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9703" y="848564"/>
            <a:ext cx="1074300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78947" y="3777751"/>
            <a:ext cx="6054328" cy="887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072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4623031" y="5251603"/>
            <a:ext cx="1381335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497" name="Shape 497"/>
          <p:cNvCxnSpPr>
            <a:stCxn id="495" idx="0"/>
            <a:endCxn id="516" idx="2"/>
          </p:cNvCxnSpPr>
          <p:nvPr/>
        </p:nvCxnSpPr>
        <p:spPr>
          <a:xfrm rot="5400000" flipH="1" flipV="1">
            <a:off x="5064831" y="5000969"/>
            <a:ext cx="499502" cy="17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8" name="Shape 498"/>
          <p:cNvCxnSpPr>
            <a:stCxn id="500" idx="0"/>
            <a:endCxn id="515" idx="2"/>
          </p:cNvCxnSpPr>
          <p:nvPr/>
        </p:nvCxnSpPr>
        <p:spPr>
          <a:xfrm rot="16200000" flipV="1">
            <a:off x="3187423" y="5001348"/>
            <a:ext cx="500422" cy="3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2746809" y="5251716"/>
            <a:ext cx="1381961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501" name="Shape 501"/>
          <p:cNvCxnSpPr>
            <a:stCxn id="502" idx="0"/>
            <a:endCxn id="508" idx="2"/>
          </p:cNvCxnSpPr>
          <p:nvPr/>
        </p:nvCxnSpPr>
        <p:spPr>
          <a:xfrm rot="16200000" flipV="1">
            <a:off x="1308697" y="4999981"/>
            <a:ext cx="502527" cy="9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2" name="Shape 502"/>
          <p:cNvSpPr txBox="1"/>
          <p:nvPr/>
        </p:nvSpPr>
        <p:spPr>
          <a:xfrm>
            <a:off x="869450" y="5251716"/>
            <a:ext cx="1381961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507761" y="3380349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Webview</a:t>
            </a:r>
          </a:p>
        </p:txBody>
      </p:sp>
      <p:cxnSp>
        <p:nvCxnSpPr>
          <p:cNvPr id="504" name="Shape 504"/>
          <p:cNvCxnSpPr>
            <a:stCxn id="503" idx="0"/>
            <a:endCxn id="507" idx="2"/>
          </p:cNvCxnSpPr>
          <p:nvPr/>
        </p:nvCxnSpPr>
        <p:spPr>
          <a:xfrm rot="16200000" flipV="1">
            <a:off x="5920677" y="2102713"/>
            <a:ext cx="672424" cy="18828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5" name="Shape 5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Verdana"/>
              </a:rPr>
              <a:t>Pane in de </a:t>
            </a:r>
            <a:r>
              <a:rPr lang="en-US" dirty="0" err="1">
                <a:sym typeface="Verdana"/>
              </a:rPr>
              <a:t>Klasse</a:t>
            </a:r>
            <a:r>
              <a:rPr lang="en-US" dirty="0">
                <a:sym typeface="Verdana"/>
              </a:rPr>
              <a:t> </a:t>
            </a:r>
            <a:r>
              <a:rPr lang="en-US" dirty="0" err="1">
                <a:sym typeface="Verdana"/>
              </a:rPr>
              <a:t>Hiërarchie</a:t>
            </a:r>
            <a:endParaRPr lang="en-US" dirty="0">
              <a:sym typeface="Verdana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550068" y="1314500"/>
            <a:ext cx="1381102" cy="3770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624914" y="2359025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869450" y="4400289"/>
            <a:ext cx="1380076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747554" y="3380349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Region</a:t>
            </a:r>
          </a:p>
        </p:txBody>
      </p:sp>
      <p:cxnSp>
        <p:nvCxnSpPr>
          <p:cNvPr id="510" name="Shape 510"/>
          <p:cNvCxnSpPr>
            <a:stCxn id="520" idx="0"/>
            <a:endCxn id="506" idx="2"/>
          </p:cNvCxnSpPr>
          <p:nvPr/>
        </p:nvCxnSpPr>
        <p:spPr>
          <a:xfrm rot="16200000" flipV="1">
            <a:off x="6384441" y="1547682"/>
            <a:ext cx="670050" cy="9576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1" name="Shape 511"/>
          <p:cNvCxnSpPr>
            <a:stCxn id="507" idx="0"/>
            <a:endCxn id="506" idx="2"/>
          </p:cNvCxnSpPr>
          <p:nvPr/>
        </p:nvCxnSpPr>
        <p:spPr>
          <a:xfrm rot="5400000" flipH="1" flipV="1">
            <a:off x="5444282" y="1562688"/>
            <a:ext cx="667521" cy="9251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628232" y="3380349"/>
            <a:ext cx="1378805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</a:p>
        </p:txBody>
      </p:sp>
      <p:cxnSp>
        <p:nvCxnSpPr>
          <p:cNvPr id="513" name="Shape 513"/>
          <p:cNvCxnSpPr>
            <a:stCxn id="509" idx="0"/>
            <a:endCxn id="507" idx="2"/>
          </p:cNvCxnSpPr>
          <p:nvPr/>
        </p:nvCxnSpPr>
        <p:spPr>
          <a:xfrm rot="5400000" flipH="1" flipV="1">
            <a:off x="4040573" y="2105457"/>
            <a:ext cx="672424" cy="18773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4" name="Shape 514"/>
          <p:cNvCxnSpPr>
            <a:stCxn id="512" idx="0"/>
            <a:endCxn id="507" idx="2"/>
          </p:cNvCxnSpPr>
          <p:nvPr/>
        </p:nvCxnSpPr>
        <p:spPr>
          <a:xfrm rot="16200000" flipV="1">
            <a:off x="4980338" y="3043052"/>
            <a:ext cx="672424" cy="21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5" name="Shape 515"/>
          <p:cNvSpPr txBox="1"/>
          <p:nvPr/>
        </p:nvSpPr>
        <p:spPr>
          <a:xfrm>
            <a:off x="2746809" y="4402394"/>
            <a:ext cx="1381335" cy="348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4626563" y="4403201"/>
            <a:ext cx="1377803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517" name="Shape 517"/>
          <p:cNvCxnSpPr>
            <a:stCxn id="508" idx="0"/>
            <a:endCxn id="509" idx="2"/>
          </p:cNvCxnSpPr>
          <p:nvPr/>
        </p:nvCxnSpPr>
        <p:spPr>
          <a:xfrm rot="5400000" flipH="1" flipV="1">
            <a:off x="2163276" y="3125461"/>
            <a:ext cx="671040" cy="18786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8" name="Shape 518"/>
          <p:cNvCxnSpPr>
            <a:stCxn id="515" idx="0"/>
            <a:endCxn id="509" idx="2"/>
          </p:cNvCxnSpPr>
          <p:nvPr/>
        </p:nvCxnSpPr>
        <p:spPr>
          <a:xfrm rot="5400000" flipH="1" flipV="1">
            <a:off x="3101219" y="4065508"/>
            <a:ext cx="673145" cy="6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9" name="Shape 519"/>
          <p:cNvCxnSpPr>
            <a:stCxn id="516" idx="0"/>
            <a:endCxn id="509" idx="2"/>
          </p:cNvCxnSpPr>
          <p:nvPr/>
        </p:nvCxnSpPr>
        <p:spPr>
          <a:xfrm rot="16200000" flipV="1">
            <a:off x="4039809" y="3127545"/>
            <a:ext cx="673952" cy="18773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0" name="Shape 520"/>
          <p:cNvSpPr txBox="1"/>
          <p:nvPr/>
        </p:nvSpPr>
        <p:spPr>
          <a:xfrm>
            <a:off x="6507761" y="2361554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017379" y="965761"/>
            <a:ext cx="2071060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Sommig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zoals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ImageView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Shape, …</a:t>
            </a:r>
          </a:p>
        </p:txBody>
      </p:sp>
      <p:cxnSp>
        <p:nvCxnSpPr>
          <p:cNvPr id="522" name="Shape 522"/>
          <p:cNvCxnSpPr>
            <a:stCxn id="521" idx="2"/>
          </p:cNvCxnSpPr>
          <p:nvPr/>
        </p:nvCxnSpPr>
        <p:spPr>
          <a:xfrm flipH="1">
            <a:off x="7547675" y="1704361"/>
            <a:ext cx="505234" cy="5661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3" name="Shape 523"/>
          <p:cNvSpPr txBox="1"/>
          <p:nvPr/>
        </p:nvSpPr>
        <p:spPr>
          <a:xfrm>
            <a:off x="503808" y="5948709"/>
            <a:ext cx="2165348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Onder Control zitten alle UI controls, zoals Button, TextField, Label, …</a:t>
            </a:r>
          </a:p>
        </p:txBody>
      </p:sp>
      <p:cxnSp>
        <p:nvCxnSpPr>
          <p:cNvPr id="524" name="Shape 524"/>
          <p:cNvCxnSpPr>
            <a:stCxn id="523" idx="0"/>
          </p:cNvCxnSpPr>
          <p:nvPr/>
        </p:nvCxnSpPr>
        <p:spPr>
          <a:xfrm flipH="1" flipV="1">
            <a:off x="1559487" y="5693268"/>
            <a:ext cx="26995" cy="2554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3248893" y="5863620"/>
            <a:ext cx="2663176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Pane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zorgt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layout van de nodes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hij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bevat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26" name="Shape 526"/>
          <p:cNvCxnSpPr>
            <a:stCxn id="525" idx="0"/>
          </p:cNvCxnSpPr>
          <p:nvPr/>
        </p:nvCxnSpPr>
        <p:spPr>
          <a:xfrm flipH="1" flipV="1">
            <a:off x="4128144" y="4903623"/>
            <a:ext cx="452337" cy="95999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7" name="Shape 527"/>
          <p:cNvSpPr txBox="1"/>
          <p:nvPr/>
        </p:nvSpPr>
        <p:spPr>
          <a:xfrm>
            <a:off x="1314071" y="1963404"/>
            <a:ext cx="2511395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</a:rPr>
              <a:t>O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zitten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kinderen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hebben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 </a:t>
            </a: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scenegraph</a:t>
            </a:r>
            <a:endParaRPr lang="en-US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Shape 528"/>
          <p:cNvCxnSpPr>
            <a:stCxn id="527" idx="3"/>
          </p:cNvCxnSpPr>
          <p:nvPr/>
        </p:nvCxnSpPr>
        <p:spPr>
          <a:xfrm>
            <a:off x="3825466" y="2332704"/>
            <a:ext cx="690551" cy="1709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150817" y="3017746"/>
            <a:ext cx="2229375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Region is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herschaalbaar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is. </a:t>
            </a:r>
          </a:p>
        </p:txBody>
      </p:sp>
      <p:cxnSp>
        <p:nvCxnSpPr>
          <p:cNvPr id="530" name="Shape 530"/>
          <p:cNvCxnSpPr>
            <a:stCxn id="529" idx="3"/>
          </p:cNvCxnSpPr>
          <p:nvPr/>
        </p:nvCxnSpPr>
        <p:spPr>
          <a:xfrm>
            <a:off x="2380192" y="3284446"/>
            <a:ext cx="227190" cy="9590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1" name="Shape 531"/>
          <p:cNvSpPr txBox="1"/>
          <p:nvPr/>
        </p:nvSpPr>
        <p:spPr>
          <a:xfrm>
            <a:off x="6877091" y="4087657"/>
            <a:ext cx="2023544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groepeert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Eigenschappen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gezamenlijk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aangepast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worden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Shape 532"/>
          <p:cNvCxnSpPr>
            <a:stCxn id="531" idx="1"/>
          </p:cNvCxnSpPr>
          <p:nvPr/>
        </p:nvCxnSpPr>
        <p:spPr>
          <a:xfrm flipH="1" flipV="1">
            <a:off x="6004366" y="3827003"/>
            <a:ext cx="872725" cy="7325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3" name="Shape 533"/>
          <p:cNvSpPr txBox="1"/>
          <p:nvPr/>
        </p:nvSpPr>
        <p:spPr>
          <a:xfrm>
            <a:off x="6822984" y="5363054"/>
            <a:ext cx="2321016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Naast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Pane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nog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aantal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Region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zoals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Axis, Chart,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SwingView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</a:p>
        </p:txBody>
      </p:sp>
      <p:cxnSp>
        <p:nvCxnSpPr>
          <p:cNvPr id="534" name="Shape 534"/>
          <p:cNvCxnSpPr>
            <a:stCxn id="533" idx="1"/>
          </p:cNvCxnSpPr>
          <p:nvPr/>
        </p:nvCxnSpPr>
        <p:spPr>
          <a:xfrm flipH="1" flipV="1">
            <a:off x="5912069" y="4891154"/>
            <a:ext cx="910915" cy="943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5" name="Shape 535"/>
          <p:cNvSpPr txBox="1"/>
          <p:nvPr/>
        </p:nvSpPr>
        <p:spPr>
          <a:xfrm>
            <a:off x="2249526" y="936161"/>
            <a:ext cx="2293660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Node is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basisklasse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scenegraph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Shape 536"/>
          <p:cNvCxnSpPr>
            <a:stCxn id="535" idx="3"/>
          </p:cNvCxnSpPr>
          <p:nvPr/>
        </p:nvCxnSpPr>
        <p:spPr>
          <a:xfrm>
            <a:off x="4543186" y="1305461"/>
            <a:ext cx="920673" cy="1640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5" name="Isosceles Triangle 154"/>
          <p:cNvSpPr/>
          <p:nvPr/>
        </p:nvSpPr>
        <p:spPr>
          <a:xfrm>
            <a:off x="6133405" y="1695399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Isosceles Triangle 155"/>
          <p:cNvSpPr/>
          <p:nvPr/>
        </p:nvSpPr>
        <p:spPr>
          <a:xfrm>
            <a:off x="5206485" y="2712633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Isosceles Triangle 156"/>
          <p:cNvSpPr/>
          <p:nvPr/>
        </p:nvSpPr>
        <p:spPr>
          <a:xfrm>
            <a:off x="3330893" y="3735168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Isosceles Triangle 157"/>
          <p:cNvSpPr/>
          <p:nvPr/>
        </p:nvSpPr>
        <p:spPr>
          <a:xfrm>
            <a:off x="5206485" y="4775468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Isosceles Triangle 158"/>
          <p:cNvSpPr/>
          <p:nvPr/>
        </p:nvSpPr>
        <p:spPr>
          <a:xfrm>
            <a:off x="3329126" y="4756494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Isosceles Triangle 159"/>
          <p:cNvSpPr/>
          <p:nvPr/>
        </p:nvSpPr>
        <p:spPr>
          <a:xfrm>
            <a:off x="1450824" y="4747204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Shape 707"/>
          <p:cNvSpPr/>
          <p:nvPr/>
        </p:nvSpPr>
        <p:spPr>
          <a:xfrm>
            <a:off x="2603020" y="4270978"/>
            <a:ext cx="1707810" cy="629734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828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idx="1"/>
          </p:nvPr>
        </p:nvSpPr>
        <p:spPr>
          <a:xfrm>
            <a:off x="578947" y="1016573"/>
            <a:ext cx="7790400" cy="38653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bespreken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overige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Panes: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documentatie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http://docs.oracle.com/javafx/2/layout/builtin_layouts.htm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https://docs.oracle.com/javase/8/javafx/api/index.html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Pane: layout van de Nodes</a:t>
            </a:r>
            <a:endParaRPr lang="nl-B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/>
        </p:nvSpPr>
        <p:spPr>
          <a:xfrm>
            <a:off x="578947" y="826970"/>
            <a:ext cx="4829961" cy="4992644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Pane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opgedeeld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5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regio’s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centrale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herschaalt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verticaal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Maxwidth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/height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Top : </a:t>
            </a:r>
          </a:p>
          <a:p>
            <a:pPr marL="534988" marR="0" lvl="2" indent="-1793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herschaalt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maxWidth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534988" marR="0" lvl="2" indent="-1793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Vertikaal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vast op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prefWidth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Left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Right: net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omgekeerd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setters: de Node in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juiste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static method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setMargin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bepaal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ruimte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rond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Nodes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static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setAlignment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de Node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binnen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uitlijnen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4" name="Shape 734"/>
          <p:cNvSpPr txBox="1"/>
          <p:nvPr/>
        </p:nvSpPr>
        <p:spPr>
          <a:xfrm rot="21239404">
            <a:off x="871429" y="5899960"/>
            <a:ext cx="4244996" cy="6131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Typisch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menu in de top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statusbar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 bottom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7112" y="2548100"/>
            <a:ext cx="3139573" cy="558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nl-BE" sz="2400" b="1" dirty="0"/>
              <a:t>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7111" y="4456471"/>
            <a:ext cx="3139573" cy="558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nl-BE" sz="2400" b="1" dirty="0"/>
              <a:t>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1825" y="3105774"/>
            <a:ext cx="614859" cy="13506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vert" wrap="none" rtlCol="0" anchor="ctr">
            <a:noAutofit/>
          </a:bodyPr>
          <a:lstStyle/>
          <a:p>
            <a:pPr algn="ctr"/>
            <a:r>
              <a:rPr lang="nl-BE" sz="2400" b="1" dirty="0"/>
              <a:t>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7111" y="3105774"/>
            <a:ext cx="614859" cy="13506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vert270" wrap="none" rtlCol="0" anchor="ctr">
            <a:noAutofit/>
          </a:bodyPr>
          <a:lstStyle/>
          <a:p>
            <a:pPr algn="ctr"/>
            <a:r>
              <a:rPr lang="nl-BE" sz="2400" b="1" dirty="0"/>
              <a:t>LEFT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1970" y="3105775"/>
            <a:ext cx="1909854" cy="13506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nl-BE" sz="2400" b="1" dirty="0"/>
              <a:t>CENTER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BorderPane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idx="1"/>
          </p:nvPr>
        </p:nvSpPr>
        <p:spPr>
          <a:xfrm>
            <a:off x="83077" y="1077058"/>
            <a:ext cx="8041815" cy="55329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dictee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dictee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"Exit"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"Waiting for text."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.setStyle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"-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fx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-background-color: orange"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Menu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bestandMenu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afsluiten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bestandMenu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dictee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.setTop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menuBar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.setBottom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.setMaxWidth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6323309" y="5787011"/>
            <a:ext cx="2458247" cy="949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 je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control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onbeperkt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kan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herschalen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zet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zijn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maxWidth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/Height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op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Double.MAX_VALUE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742" name="Shape 742"/>
          <p:cNvCxnSpPr>
            <a:stCxn id="741" idx="1"/>
          </p:cNvCxnSpPr>
          <p:nvPr/>
        </p:nvCxnSpPr>
        <p:spPr>
          <a:xfrm flipH="1" flipV="1">
            <a:off x="5486400" y="5990095"/>
            <a:ext cx="836909" cy="2717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43" name="Shape 743"/>
          <p:cNvSpPr txBox="1"/>
          <p:nvPr/>
        </p:nvSpPr>
        <p:spPr>
          <a:xfrm>
            <a:off x="6780508" y="2674969"/>
            <a:ext cx="2326523" cy="7501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Eenvoudige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manier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om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achtergrondkleur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in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stellen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via CSS (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zie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later!)</a:t>
            </a:r>
          </a:p>
        </p:txBody>
      </p:sp>
      <p:cxnSp>
        <p:nvCxnSpPr>
          <p:cNvPr id="744" name="Shape 744"/>
          <p:cNvCxnSpPr>
            <a:stCxn id="743" idx="1"/>
          </p:cNvCxnSpPr>
          <p:nvPr/>
        </p:nvCxnSpPr>
        <p:spPr>
          <a:xfrm flipH="1">
            <a:off x="5982346" y="3050047"/>
            <a:ext cx="798162" cy="7237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745" name="Shape 74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904056" y="98717"/>
            <a:ext cx="2088742" cy="19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 txBox="1"/>
          <p:nvPr/>
        </p:nvSpPr>
        <p:spPr>
          <a:xfrm>
            <a:off x="3474757" y="98717"/>
            <a:ext cx="3305752" cy="7663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statusbar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het menu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herschalen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enkel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horizontaal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textarea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herschaalt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in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beiderichtingen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richtingen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2551711" cy="585851"/>
          </a:xfrm>
        </p:spPr>
        <p:txBody>
          <a:bodyPr/>
          <a:lstStyle/>
          <a:p>
            <a:r>
              <a:rPr lang="nl-BE" dirty="0" err="1"/>
              <a:t>BorderPane</a:t>
            </a:r>
            <a:endParaRPr lang="nl-B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idx="1"/>
          </p:nvPr>
        </p:nvSpPr>
        <p:spPr>
          <a:xfrm>
            <a:off x="93428" y="907831"/>
            <a:ext cx="8534400" cy="56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VBoxView1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VBoxView1()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Klik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"be/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kdg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/test/view/images/angrybird.png"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.setSpacing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4872633" y="166671"/>
            <a:ext cx="4181399" cy="3309665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plaatst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Nodes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vertikaal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elkaar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1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kolom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setSpacing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ruimte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tussen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Nodes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instellen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setAlignment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bepalen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hoe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gealigneerd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getChildren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().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addAll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(..) of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getChildren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().add(..)</a:t>
            </a:r>
          </a:p>
        </p:txBody>
      </p:sp>
      <p:pic>
        <p:nvPicPr>
          <p:cNvPr id="756" name="Shape 75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763652" y="3671589"/>
            <a:ext cx="1257475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VBox</a:t>
            </a:r>
            <a:endParaRPr lang="nl-B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idx="1"/>
          </p:nvPr>
        </p:nvSpPr>
        <p:spPr>
          <a:xfrm>
            <a:off x="184136" y="851264"/>
            <a:ext cx="8534400" cy="59524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VBoxView2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VBoxView2()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Klik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"be/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kdg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/test/view/images/angrybird.png"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.setMaxWidth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.setSpacing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5824597" y="249773"/>
            <a:ext cx="3161283" cy="2326800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grootte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nodes: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maxWidth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vertikaal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vast op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preferredHeight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5" name="Shape 76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651929" y="2978303"/>
            <a:ext cx="2333951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162100" y="5282198"/>
            <a:ext cx="5370436" cy="2584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VBox</a:t>
            </a:r>
            <a:endParaRPr lang="nl-B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idx="1"/>
          </p:nvPr>
        </p:nvSpPr>
        <p:spPr>
          <a:xfrm>
            <a:off x="199635" y="719308"/>
            <a:ext cx="8534400" cy="61386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VBoxView3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VBoxView3()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Klik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".../angrybird.png"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.setMaxWidth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.setMaxHeight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VBox.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setVgrow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.setSpacing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774" name="Shape 77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473456" y="3854677"/>
            <a:ext cx="1411317" cy="2071658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/>
        </p:nvSpPr>
        <p:spPr>
          <a:xfrm>
            <a:off x="5181342" y="1268311"/>
            <a:ext cx="3703431" cy="1871585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grootte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nodes: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 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vertikaal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toch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static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setVgrow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combinatie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Priority.ALWAYS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1204487" y="4890506"/>
            <a:ext cx="5258306" cy="7663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VBox</a:t>
            </a:r>
            <a:endParaRPr lang="nl-B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idx="1"/>
          </p:nvPr>
        </p:nvSpPr>
        <p:spPr>
          <a:xfrm>
            <a:off x="166796" y="817071"/>
            <a:ext cx="7790400" cy="59866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HBoxView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HBoxView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Klik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".../angrybird.png"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.setMaxWidth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HBox.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setHgrow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.setSpacing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85" name="Shape 785"/>
          <p:cNvSpPr/>
          <p:nvPr/>
        </p:nvSpPr>
        <p:spPr>
          <a:xfrm>
            <a:off x="1196737" y="4976605"/>
            <a:ext cx="5227309" cy="29281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4889715" y="1538721"/>
            <a:ext cx="4164394" cy="3234757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plaatst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Nodes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naast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elkaar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1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rij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vertikaal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maxHeight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vast op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preferredWidth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 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horizontaal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toch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herschalen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static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setHgrow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combinatie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Priority.ALWAYS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HBox</a:t>
            </a:r>
            <a:endParaRPr lang="nl-BE" dirty="0"/>
          </a:p>
        </p:txBody>
      </p:sp>
      <p:pic>
        <p:nvPicPr>
          <p:cNvPr id="9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93" y="134090"/>
            <a:ext cx="3877216" cy="125747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idx="1"/>
          </p:nvPr>
        </p:nvSpPr>
        <p:spPr>
          <a:xfrm>
            <a:off x="428621" y="785933"/>
            <a:ext cx="8534400" cy="5769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GridPaneView1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GridPaneView1()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Button(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Klik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".../angrybird.png"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.setGridLinesVisible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6015739" y="1903803"/>
            <a:ext cx="2947282" cy="3787633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de Nodes 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rooster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plaatsen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add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het rooster de Nodes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komen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setGridLinesVisible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tijdens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debuggen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cellen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br>
              <a:rPr lang="en-US" sz="1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5" name="Shape 79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610282" y="170489"/>
            <a:ext cx="1352739" cy="14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/>
          <p:nvPr/>
        </p:nvSpPr>
        <p:spPr>
          <a:xfrm>
            <a:off x="3625883" y="6319557"/>
            <a:ext cx="759417" cy="3398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Kolom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797" name="Shape 797"/>
          <p:cNvCxnSpPr/>
          <p:nvPr/>
        </p:nvCxnSpPr>
        <p:spPr>
          <a:xfrm flipV="1">
            <a:off x="4005592" y="5691436"/>
            <a:ext cx="0" cy="62812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98" name="Shape 798"/>
          <p:cNvSpPr txBox="1"/>
          <p:nvPr/>
        </p:nvSpPr>
        <p:spPr>
          <a:xfrm>
            <a:off x="4611877" y="6323725"/>
            <a:ext cx="457244" cy="3303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Rij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799" name="Shape 799"/>
          <p:cNvCxnSpPr>
            <a:stCxn id="798" idx="0"/>
          </p:cNvCxnSpPr>
          <p:nvPr/>
        </p:nvCxnSpPr>
        <p:spPr>
          <a:xfrm flipH="1" flipV="1">
            <a:off x="4385300" y="5691436"/>
            <a:ext cx="455199" cy="63228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0" name="Shape 800"/>
          <p:cNvSpPr/>
          <p:nvPr/>
        </p:nvSpPr>
        <p:spPr>
          <a:xfrm>
            <a:off x="1432412" y="4949625"/>
            <a:ext cx="3899004" cy="103544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GridPane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4623031" y="5251603"/>
            <a:ext cx="1381335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497" name="Shape 497"/>
          <p:cNvCxnSpPr>
            <a:stCxn id="495" idx="0"/>
            <a:endCxn id="516" idx="2"/>
          </p:cNvCxnSpPr>
          <p:nvPr/>
        </p:nvCxnSpPr>
        <p:spPr>
          <a:xfrm rot="5400000" flipH="1" flipV="1">
            <a:off x="5064831" y="5000969"/>
            <a:ext cx="499502" cy="17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8" name="Shape 498"/>
          <p:cNvCxnSpPr>
            <a:stCxn id="500" idx="0"/>
            <a:endCxn id="515" idx="2"/>
          </p:cNvCxnSpPr>
          <p:nvPr/>
        </p:nvCxnSpPr>
        <p:spPr>
          <a:xfrm rot="16200000" flipV="1">
            <a:off x="3187423" y="5001348"/>
            <a:ext cx="500422" cy="3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2746809" y="5251716"/>
            <a:ext cx="1381961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501" name="Shape 501"/>
          <p:cNvCxnSpPr>
            <a:stCxn id="502" idx="0"/>
            <a:endCxn id="508" idx="2"/>
          </p:cNvCxnSpPr>
          <p:nvPr/>
        </p:nvCxnSpPr>
        <p:spPr>
          <a:xfrm rot="16200000" flipV="1">
            <a:off x="1308697" y="4999981"/>
            <a:ext cx="502527" cy="9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2" name="Shape 502"/>
          <p:cNvSpPr txBox="1"/>
          <p:nvPr/>
        </p:nvSpPr>
        <p:spPr>
          <a:xfrm>
            <a:off x="869450" y="5251716"/>
            <a:ext cx="1381961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507761" y="3380349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Webview</a:t>
            </a:r>
          </a:p>
        </p:txBody>
      </p:sp>
      <p:cxnSp>
        <p:nvCxnSpPr>
          <p:cNvPr id="504" name="Shape 504"/>
          <p:cNvCxnSpPr>
            <a:stCxn id="503" idx="0"/>
            <a:endCxn id="507" idx="2"/>
          </p:cNvCxnSpPr>
          <p:nvPr/>
        </p:nvCxnSpPr>
        <p:spPr>
          <a:xfrm rot="16200000" flipV="1">
            <a:off x="5920677" y="2102713"/>
            <a:ext cx="672424" cy="18828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5" name="Shape 5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Verdana"/>
              </a:rPr>
              <a:t>Control in de </a:t>
            </a:r>
            <a:r>
              <a:rPr lang="en-US" dirty="0" err="1">
                <a:sym typeface="Verdana"/>
              </a:rPr>
              <a:t>Klasse</a:t>
            </a:r>
            <a:r>
              <a:rPr lang="en-US" dirty="0">
                <a:sym typeface="Verdana"/>
              </a:rPr>
              <a:t> </a:t>
            </a:r>
            <a:r>
              <a:rPr lang="en-US" dirty="0" err="1">
                <a:sym typeface="Verdana"/>
              </a:rPr>
              <a:t>Hiërarchie</a:t>
            </a:r>
            <a:endParaRPr lang="en-US" dirty="0">
              <a:sym typeface="Verdana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550068" y="1314500"/>
            <a:ext cx="1381102" cy="3770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624914" y="2359025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869450" y="4400289"/>
            <a:ext cx="1380076" cy="348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747554" y="3380349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Region</a:t>
            </a:r>
          </a:p>
        </p:txBody>
      </p:sp>
      <p:cxnSp>
        <p:nvCxnSpPr>
          <p:cNvPr id="510" name="Shape 510"/>
          <p:cNvCxnSpPr>
            <a:stCxn id="520" idx="0"/>
            <a:endCxn id="506" idx="2"/>
          </p:cNvCxnSpPr>
          <p:nvPr/>
        </p:nvCxnSpPr>
        <p:spPr>
          <a:xfrm rot="16200000" flipV="1">
            <a:off x="6384441" y="1547682"/>
            <a:ext cx="670050" cy="9576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1" name="Shape 511"/>
          <p:cNvCxnSpPr>
            <a:stCxn id="507" idx="0"/>
            <a:endCxn id="506" idx="2"/>
          </p:cNvCxnSpPr>
          <p:nvPr/>
        </p:nvCxnSpPr>
        <p:spPr>
          <a:xfrm rot="5400000" flipH="1" flipV="1">
            <a:off x="5444282" y="1562688"/>
            <a:ext cx="667521" cy="9251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628232" y="3380349"/>
            <a:ext cx="1378805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</a:p>
        </p:txBody>
      </p:sp>
      <p:cxnSp>
        <p:nvCxnSpPr>
          <p:cNvPr id="513" name="Shape 513"/>
          <p:cNvCxnSpPr>
            <a:stCxn id="509" idx="0"/>
            <a:endCxn id="507" idx="2"/>
          </p:cNvCxnSpPr>
          <p:nvPr/>
        </p:nvCxnSpPr>
        <p:spPr>
          <a:xfrm rot="5400000" flipH="1" flipV="1">
            <a:off x="4040573" y="2105457"/>
            <a:ext cx="672424" cy="18773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4" name="Shape 514"/>
          <p:cNvCxnSpPr>
            <a:stCxn id="512" idx="0"/>
            <a:endCxn id="507" idx="2"/>
          </p:cNvCxnSpPr>
          <p:nvPr/>
        </p:nvCxnSpPr>
        <p:spPr>
          <a:xfrm rot="16200000" flipV="1">
            <a:off x="4980338" y="3043052"/>
            <a:ext cx="672424" cy="21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5" name="Shape 515"/>
          <p:cNvSpPr txBox="1"/>
          <p:nvPr/>
        </p:nvSpPr>
        <p:spPr>
          <a:xfrm>
            <a:off x="2746809" y="4402394"/>
            <a:ext cx="1381335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Pane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4626563" y="4403201"/>
            <a:ext cx="1377803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517" name="Shape 517"/>
          <p:cNvCxnSpPr>
            <a:stCxn id="508" idx="0"/>
            <a:endCxn id="509" idx="2"/>
          </p:cNvCxnSpPr>
          <p:nvPr/>
        </p:nvCxnSpPr>
        <p:spPr>
          <a:xfrm rot="5400000" flipH="1" flipV="1">
            <a:off x="2163276" y="3125461"/>
            <a:ext cx="671040" cy="18786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8" name="Shape 518"/>
          <p:cNvCxnSpPr>
            <a:stCxn id="515" idx="0"/>
            <a:endCxn id="509" idx="2"/>
          </p:cNvCxnSpPr>
          <p:nvPr/>
        </p:nvCxnSpPr>
        <p:spPr>
          <a:xfrm rot="5400000" flipH="1" flipV="1">
            <a:off x="3101219" y="4065508"/>
            <a:ext cx="673145" cy="6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9" name="Shape 519"/>
          <p:cNvCxnSpPr>
            <a:stCxn id="516" idx="0"/>
            <a:endCxn id="509" idx="2"/>
          </p:cNvCxnSpPr>
          <p:nvPr/>
        </p:nvCxnSpPr>
        <p:spPr>
          <a:xfrm rot="16200000" flipV="1">
            <a:off x="4039809" y="3127545"/>
            <a:ext cx="673952" cy="18773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0" name="Shape 520"/>
          <p:cNvSpPr txBox="1"/>
          <p:nvPr/>
        </p:nvSpPr>
        <p:spPr>
          <a:xfrm>
            <a:off x="6507761" y="2361554"/>
            <a:ext cx="138110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017379" y="965761"/>
            <a:ext cx="2071060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Sommig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zoals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ImageView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Shape, …</a:t>
            </a:r>
          </a:p>
        </p:txBody>
      </p:sp>
      <p:cxnSp>
        <p:nvCxnSpPr>
          <p:cNvPr id="522" name="Shape 522"/>
          <p:cNvCxnSpPr>
            <a:stCxn id="521" idx="2"/>
          </p:cNvCxnSpPr>
          <p:nvPr/>
        </p:nvCxnSpPr>
        <p:spPr>
          <a:xfrm flipH="1">
            <a:off x="7547675" y="1704361"/>
            <a:ext cx="505234" cy="5661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3" name="Shape 523"/>
          <p:cNvSpPr txBox="1"/>
          <p:nvPr/>
        </p:nvSpPr>
        <p:spPr>
          <a:xfrm>
            <a:off x="503808" y="5948709"/>
            <a:ext cx="2165348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Onder Control zitten alle UI controls, zoals Button, TextField, Label, …</a:t>
            </a:r>
          </a:p>
        </p:txBody>
      </p:sp>
      <p:cxnSp>
        <p:nvCxnSpPr>
          <p:cNvPr id="524" name="Shape 524"/>
          <p:cNvCxnSpPr>
            <a:stCxn id="523" idx="0"/>
          </p:cNvCxnSpPr>
          <p:nvPr/>
        </p:nvCxnSpPr>
        <p:spPr>
          <a:xfrm flipH="1" flipV="1">
            <a:off x="1559487" y="5693268"/>
            <a:ext cx="26995" cy="2554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3248893" y="5863620"/>
            <a:ext cx="2663176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Pane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zorgt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layout van de nodes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hij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bevat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526" name="Shape 526"/>
          <p:cNvCxnSpPr>
            <a:stCxn id="525" idx="0"/>
          </p:cNvCxnSpPr>
          <p:nvPr/>
        </p:nvCxnSpPr>
        <p:spPr>
          <a:xfrm flipH="1" flipV="1">
            <a:off x="4128144" y="4903623"/>
            <a:ext cx="452337" cy="95999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7" name="Shape 527"/>
          <p:cNvSpPr txBox="1"/>
          <p:nvPr/>
        </p:nvSpPr>
        <p:spPr>
          <a:xfrm>
            <a:off x="1314071" y="1963404"/>
            <a:ext cx="2511395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</a:rPr>
              <a:t>O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zitten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kinderen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hebben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 </a:t>
            </a: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scenegraph</a:t>
            </a:r>
            <a:endParaRPr lang="en-US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Shape 528"/>
          <p:cNvCxnSpPr>
            <a:stCxn id="527" idx="3"/>
          </p:cNvCxnSpPr>
          <p:nvPr/>
        </p:nvCxnSpPr>
        <p:spPr>
          <a:xfrm>
            <a:off x="3825466" y="2332704"/>
            <a:ext cx="690551" cy="1709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150817" y="3017746"/>
            <a:ext cx="2229375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Region is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Parent die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herschaalbaar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is. </a:t>
            </a:r>
          </a:p>
        </p:txBody>
      </p:sp>
      <p:cxnSp>
        <p:nvCxnSpPr>
          <p:cNvPr id="530" name="Shape 530"/>
          <p:cNvCxnSpPr>
            <a:stCxn id="529" idx="3"/>
          </p:cNvCxnSpPr>
          <p:nvPr/>
        </p:nvCxnSpPr>
        <p:spPr>
          <a:xfrm>
            <a:off x="2380192" y="3284446"/>
            <a:ext cx="227190" cy="9590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1" name="Shape 531"/>
          <p:cNvSpPr txBox="1"/>
          <p:nvPr/>
        </p:nvSpPr>
        <p:spPr>
          <a:xfrm>
            <a:off x="6877091" y="4087657"/>
            <a:ext cx="2023544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groepeert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Eigenschappen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gezamenlijk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aangepast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worden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Shape 532"/>
          <p:cNvCxnSpPr>
            <a:stCxn id="531" idx="1"/>
          </p:cNvCxnSpPr>
          <p:nvPr/>
        </p:nvCxnSpPr>
        <p:spPr>
          <a:xfrm flipH="1" flipV="1">
            <a:off x="6004366" y="3827003"/>
            <a:ext cx="872725" cy="7325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3" name="Shape 533"/>
          <p:cNvSpPr txBox="1"/>
          <p:nvPr/>
        </p:nvSpPr>
        <p:spPr>
          <a:xfrm>
            <a:off x="6822984" y="5363054"/>
            <a:ext cx="2321016" cy="943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Naast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Pane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nog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aantal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Region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zoals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Axis, Chart,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SwingView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</a:p>
        </p:txBody>
      </p:sp>
      <p:cxnSp>
        <p:nvCxnSpPr>
          <p:cNvPr id="534" name="Shape 534"/>
          <p:cNvCxnSpPr>
            <a:stCxn id="533" idx="1"/>
          </p:cNvCxnSpPr>
          <p:nvPr/>
        </p:nvCxnSpPr>
        <p:spPr>
          <a:xfrm flipH="1" flipV="1">
            <a:off x="5912069" y="4891154"/>
            <a:ext cx="910915" cy="943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5" name="Shape 535"/>
          <p:cNvSpPr txBox="1"/>
          <p:nvPr/>
        </p:nvSpPr>
        <p:spPr>
          <a:xfrm>
            <a:off x="2249526" y="936161"/>
            <a:ext cx="2293660" cy="738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Node is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basisklasse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van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scenegraph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Shape 536"/>
          <p:cNvCxnSpPr>
            <a:stCxn id="535" idx="3"/>
          </p:cNvCxnSpPr>
          <p:nvPr/>
        </p:nvCxnSpPr>
        <p:spPr>
          <a:xfrm>
            <a:off x="4543186" y="1305461"/>
            <a:ext cx="920673" cy="1640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5" name="Isosceles Triangle 154"/>
          <p:cNvSpPr/>
          <p:nvPr/>
        </p:nvSpPr>
        <p:spPr>
          <a:xfrm>
            <a:off x="6133405" y="1695399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Isosceles Triangle 155"/>
          <p:cNvSpPr/>
          <p:nvPr/>
        </p:nvSpPr>
        <p:spPr>
          <a:xfrm>
            <a:off x="5206485" y="2712633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Isosceles Triangle 156"/>
          <p:cNvSpPr/>
          <p:nvPr/>
        </p:nvSpPr>
        <p:spPr>
          <a:xfrm>
            <a:off x="3330893" y="3735168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Isosceles Triangle 157"/>
          <p:cNvSpPr/>
          <p:nvPr/>
        </p:nvSpPr>
        <p:spPr>
          <a:xfrm>
            <a:off x="5206485" y="4775468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Isosceles Triangle 158"/>
          <p:cNvSpPr/>
          <p:nvPr/>
        </p:nvSpPr>
        <p:spPr>
          <a:xfrm>
            <a:off x="3329126" y="4756494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Isosceles Triangle 159"/>
          <p:cNvSpPr/>
          <p:nvPr/>
        </p:nvSpPr>
        <p:spPr>
          <a:xfrm>
            <a:off x="1450824" y="4747204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Oval 1"/>
          <p:cNvSpPr/>
          <p:nvPr/>
        </p:nvSpPr>
        <p:spPr>
          <a:xfrm>
            <a:off x="666427" y="4200041"/>
            <a:ext cx="1782305" cy="744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887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idx="1"/>
          </p:nvPr>
        </p:nvSpPr>
        <p:spPr>
          <a:xfrm>
            <a:off x="124026" y="1054129"/>
            <a:ext cx="6753477" cy="5594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.setPrefSize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.setAlignment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.setHgap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.setVgap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setHalignment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HPos.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.setGridLinesVisible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</p:txBody>
      </p:sp>
      <p:cxnSp>
        <p:nvCxnSpPr>
          <p:cNvPr id="811" name="Shape 811"/>
          <p:cNvCxnSpPr/>
          <p:nvPr/>
        </p:nvCxnSpPr>
        <p:spPr>
          <a:xfrm rot="10800000">
            <a:off x="5288712" y="3725021"/>
            <a:ext cx="553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5" name="Shape 815"/>
          <p:cNvCxnSpPr>
            <a:stCxn id="814" idx="0"/>
          </p:cNvCxnSpPr>
          <p:nvPr/>
        </p:nvCxnSpPr>
        <p:spPr>
          <a:xfrm flipH="1" flipV="1">
            <a:off x="6710766" y="5238427"/>
            <a:ext cx="843526" cy="1444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7" name="Shape 817"/>
          <p:cNvCxnSpPr>
            <a:stCxn id="816" idx="1"/>
          </p:cNvCxnSpPr>
          <p:nvPr/>
        </p:nvCxnSpPr>
        <p:spPr>
          <a:xfrm flipH="1">
            <a:off x="5288712" y="2347376"/>
            <a:ext cx="621816" cy="13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818" name="Shape 81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933921" y="211049"/>
            <a:ext cx="1991003" cy="168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GridPane</a:t>
            </a:r>
            <a:endParaRPr lang="nl-BE" dirty="0"/>
          </a:p>
        </p:txBody>
      </p:sp>
      <p:cxnSp>
        <p:nvCxnSpPr>
          <p:cNvPr id="29" name="Shape 817"/>
          <p:cNvCxnSpPr/>
          <p:nvPr/>
        </p:nvCxnSpPr>
        <p:spPr>
          <a:xfrm flipH="1">
            <a:off x="5288712" y="3158082"/>
            <a:ext cx="621816" cy="13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8" name="Shape 808"/>
          <p:cNvSpPr txBox="1"/>
          <p:nvPr/>
        </p:nvSpPr>
        <p:spPr>
          <a:xfrm>
            <a:off x="5764602" y="3000604"/>
            <a:ext cx="3160179" cy="31771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button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overspant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2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kolommen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1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rij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5764602" y="3422425"/>
            <a:ext cx="3160401" cy="52770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Via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setAlignment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kan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je heel de grid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centraal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plaatsen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5910528" y="4153499"/>
            <a:ext cx="3014408" cy="49653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Gebruik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Hgap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Vgap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om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ruimte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tussen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cellen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in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stellen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6183802" y="5382866"/>
            <a:ext cx="2740979" cy="5330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Via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setH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Valignment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kan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je Nodes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binnen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grid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aligneren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5910528" y="2188521"/>
            <a:ext cx="3014253" cy="31771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Gridpane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gebruikt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preferred size</a:t>
            </a:r>
          </a:p>
        </p:txBody>
      </p:sp>
      <p:cxnSp>
        <p:nvCxnSpPr>
          <p:cNvPr id="33" name="Shape 817"/>
          <p:cNvCxnSpPr/>
          <p:nvPr/>
        </p:nvCxnSpPr>
        <p:spPr>
          <a:xfrm flipH="1">
            <a:off x="5288712" y="4399043"/>
            <a:ext cx="621816" cy="13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idx="1"/>
          </p:nvPr>
        </p:nvSpPr>
        <p:spPr>
          <a:xfrm>
            <a:off x="578947" y="753238"/>
            <a:ext cx="8427707" cy="5064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.setPrefSize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column2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.getColumnConstraints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(column1, column2);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.getRowConstraints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.setGridLinesVisible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826" name="Shape 82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949397" y="126727"/>
            <a:ext cx="30099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Shape 827"/>
          <p:cNvSpPr txBox="1"/>
          <p:nvPr/>
        </p:nvSpPr>
        <p:spPr>
          <a:xfrm>
            <a:off x="6663596" y="1915885"/>
            <a:ext cx="2295701" cy="7485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Eerste kollom 100 pixels breed, tweede 200 pixels. Eerste rij 100 pixels hoog.</a:t>
            </a:r>
          </a:p>
        </p:txBody>
      </p:sp>
      <p:cxnSp>
        <p:nvCxnSpPr>
          <p:cNvPr id="828" name="Shape 828"/>
          <p:cNvCxnSpPr>
            <a:stCxn id="827" idx="2"/>
          </p:cNvCxnSpPr>
          <p:nvPr/>
        </p:nvCxnSpPr>
        <p:spPr>
          <a:xfrm>
            <a:off x="7811447" y="2664417"/>
            <a:ext cx="387156" cy="16745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29" name="Shape 829"/>
          <p:cNvSpPr txBox="1"/>
          <p:nvPr/>
        </p:nvSpPr>
        <p:spPr>
          <a:xfrm>
            <a:off x="2840946" y="5324128"/>
            <a:ext cx="6020736" cy="1363302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Column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RowConstraints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eigenschappen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rijen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kolommen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juiste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volgorde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toevoegen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getColumnConstraints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met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addAll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30" name="Shape 830"/>
          <p:cNvCxnSpPr>
            <a:stCxn id="827" idx="2"/>
          </p:cNvCxnSpPr>
          <p:nvPr/>
        </p:nvCxnSpPr>
        <p:spPr>
          <a:xfrm>
            <a:off x="7811447" y="2664417"/>
            <a:ext cx="387156" cy="59312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GridPane</a:t>
            </a:r>
            <a:r>
              <a:rPr lang="nl-BE" dirty="0"/>
              <a:t>: </a:t>
            </a:r>
            <a:r>
              <a:rPr lang="nl-BE" dirty="0" err="1"/>
              <a:t>constraints</a:t>
            </a:r>
            <a:endParaRPr lang="nl-B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/>
        </p:nvSpPr>
        <p:spPr>
          <a:xfrm>
            <a:off x="440012" y="960533"/>
            <a:ext cx="7180093" cy="50134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.setPrefSize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 =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column1.setPercentWidth(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33.0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column2 =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column2.setPercentWidth(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67.0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.getColumnConstraints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(column1, column2);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row1 =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row1.setVgrow(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row2 =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.getRowConstraints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(row1, row2);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setGridLinesVisible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837" name="Shape 837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502437" y="119277"/>
            <a:ext cx="2516262" cy="1318042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Shape 838"/>
          <p:cNvSpPr txBox="1"/>
          <p:nvPr/>
        </p:nvSpPr>
        <p:spPr>
          <a:xfrm>
            <a:off x="6441678" y="1673610"/>
            <a:ext cx="2577021" cy="3334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Verdeling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ongeveer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1/3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2/3</a:t>
            </a:r>
          </a:p>
        </p:txBody>
      </p:sp>
      <p:cxnSp>
        <p:nvCxnSpPr>
          <p:cNvPr id="839" name="Shape 839"/>
          <p:cNvCxnSpPr>
            <a:stCxn id="838" idx="1"/>
          </p:cNvCxnSpPr>
          <p:nvPr/>
        </p:nvCxnSpPr>
        <p:spPr>
          <a:xfrm flipH="1">
            <a:off x="5571642" y="1840321"/>
            <a:ext cx="870036" cy="7973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40" name="Shape 840"/>
          <p:cNvSpPr txBox="1"/>
          <p:nvPr/>
        </p:nvSpPr>
        <p:spPr>
          <a:xfrm>
            <a:off x="4310076" y="5208393"/>
            <a:ext cx="4628936" cy="1488244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percentage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gebruiken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Vgrow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Hgrow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beide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gevallen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volledige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ruimte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beslag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nemen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7160153" y="4090986"/>
            <a:ext cx="1778859" cy="9754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20 pixels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voor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onderste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rij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overige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ruimte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is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voor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bovenste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rij</a:t>
            </a:r>
            <a:endParaRPr lang="en-US"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842" name="Shape 842"/>
          <p:cNvCxnSpPr>
            <a:stCxn id="841" idx="1"/>
          </p:cNvCxnSpPr>
          <p:nvPr/>
        </p:nvCxnSpPr>
        <p:spPr>
          <a:xfrm flipH="1">
            <a:off x="6710766" y="4578704"/>
            <a:ext cx="449387" cy="1327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GridPane</a:t>
            </a:r>
            <a:r>
              <a:rPr lang="nl-BE" dirty="0"/>
              <a:t>: </a:t>
            </a:r>
            <a:r>
              <a:rPr lang="nl-BE" dirty="0" err="1"/>
              <a:t>constraints</a:t>
            </a:r>
            <a:endParaRPr lang="nl-B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/>
        </p:nvSpPr>
        <p:spPr>
          <a:xfrm>
            <a:off x="247553" y="1071666"/>
            <a:ext cx="7048357" cy="4749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.setPadding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.setPrefSize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GridPane.</a:t>
            </a:r>
            <a:r>
              <a:rPr lang="en-US" sz="160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GridPane.</a:t>
            </a:r>
            <a:r>
              <a:rPr lang="en-US" sz="160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GridPane.</a:t>
            </a:r>
            <a:r>
              <a:rPr lang="en-US" sz="160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setConstraints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VPos.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Priority.</a:t>
            </a:r>
            <a:r>
              <a:rPr lang="en-US" sz="16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NEVER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setGridLinesVisible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596543" y="5758570"/>
            <a:ext cx="4614264" cy="771033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hetzelfde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resultaat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verkrijgen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door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celniveau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0" name="Shape 850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508168" y="175906"/>
            <a:ext cx="1492955" cy="2218582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 txBox="1"/>
          <p:nvPr/>
        </p:nvSpPr>
        <p:spPr>
          <a:xfrm>
            <a:off x="6405047" y="5494186"/>
            <a:ext cx="2138300" cy="5091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cel van de knop groeit vertikaal </a:t>
            </a:r>
            <a:r>
              <a:rPr lang="en-US" sz="1400" b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niet</a:t>
            </a:r>
            <a:r>
              <a:rPr lang="en-US" sz="140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mee</a:t>
            </a:r>
          </a:p>
        </p:txBody>
      </p:sp>
      <p:cxnSp>
        <p:nvCxnSpPr>
          <p:cNvPr id="852" name="Shape 852"/>
          <p:cNvCxnSpPr>
            <a:stCxn id="851" idx="0"/>
          </p:cNvCxnSpPr>
          <p:nvPr/>
        </p:nvCxnSpPr>
        <p:spPr>
          <a:xfrm flipH="1" flipV="1">
            <a:off x="6629772" y="5073464"/>
            <a:ext cx="844425" cy="42072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" name="Group 2"/>
          <p:cNvGrpSpPr/>
          <p:nvPr/>
        </p:nvGrpSpPr>
        <p:grpSpPr>
          <a:xfrm>
            <a:off x="4690335" y="884258"/>
            <a:ext cx="2711704" cy="3122678"/>
            <a:chOff x="4429505" y="1933843"/>
            <a:chExt cx="2711704" cy="3122678"/>
          </a:xfrm>
        </p:grpSpPr>
        <p:sp>
          <p:nvSpPr>
            <p:cNvPr id="853" name="Shape 853"/>
            <p:cNvSpPr txBox="1"/>
            <p:nvPr/>
          </p:nvSpPr>
          <p:spPr>
            <a:xfrm>
              <a:off x="5044169" y="1933843"/>
              <a:ext cx="2097040" cy="97096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De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cellen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van het Label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en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de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ImageView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groeien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zowel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horizontaal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als</a:t>
              </a:r>
              <a:r>
                <a:rPr lang="en-US" sz="1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vertikaal</a:t>
              </a:r>
              <a:endParaRPr lang="en-US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4" name="Shape 854"/>
            <p:cNvCxnSpPr/>
            <p:nvPr/>
          </p:nvCxnSpPr>
          <p:spPr>
            <a:xfrm flipH="1">
              <a:off x="4513955" y="2904921"/>
              <a:ext cx="952568" cy="143030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55" name="Shape 855"/>
            <p:cNvCxnSpPr/>
            <p:nvPr/>
          </p:nvCxnSpPr>
          <p:spPr>
            <a:xfrm>
              <a:off x="6092689" y="2904921"/>
              <a:ext cx="0" cy="143030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56" name="Shape 856"/>
            <p:cNvCxnSpPr/>
            <p:nvPr/>
          </p:nvCxnSpPr>
          <p:spPr>
            <a:xfrm>
              <a:off x="6225212" y="2904921"/>
              <a:ext cx="0" cy="21516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857" name="Shape 857"/>
            <p:cNvCxnSpPr/>
            <p:nvPr/>
          </p:nvCxnSpPr>
          <p:spPr>
            <a:xfrm flipH="1">
              <a:off x="4429505" y="2904921"/>
              <a:ext cx="1136407" cy="21516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GridPane</a:t>
            </a:r>
            <a:r>
              <a:rPr lang="nl-BE" dirty="0"/>
              <a:t>: </a:t>
            </a:r>
            <a:r>
              <a:rPr lang="nl-BE" dirty="0" err="1"/>
              <a:t>constraints</a:t>
            </a:r>
            <a:endParaRPr lang="nl-B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4294967295"/>
          </p:nvPr>
        </p:nvSpPr>
        <p:spPr>
          <a:xfrm>
            <a:off x="1516594" y="3355380"/>
            <a:ext cx="6511528" cy="2340247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ym typeface="Verdana"/>
              </a:rPr>
              <a:t>Tijd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ym typeface="Verdana"/>
              </a:rPr>
              <a:t>Tegels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olidFill>
                  <a:schemeClr val="tx1"/>
                </a:solidFill>
                <a:sym typeface="Verdana"/>
              </a:rPr>
              <a:t>Stadhuis (</a:t>
            </a:r>
            <a:r>
              <a:rPr lang="nl-BE" dirty="0" err="1">
                <a:solidFill>
                  <a:schemeClr val="tx1"/>
                </a:solidFill>
                <a:sym typeface="Verdana"/>
              </a:rPr>
              <a:t>Vbox</a:t>
            </a:r>
            <a:r>
              <a:rPr lang="nl-BE" dirty="0">
                <a:solidFill>
                  <a:schemeClr val="tx1"/>
                </a:solidFill>
                <a:sym typeface="Verdana"/>
              </a:rPr>
              <a:t>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nl-BE" dirty="0">
                <a:solidFill>
                  <a:schemeClr val="tx1"/>
                </a:solidFill>
                <a:sym typeface="Verdana"/>
              </a:rPr>
              <a:t>Rekenmachine (</a:t>
            </a:r>
            <a:r>
              <a:rPr lang="nl-BE" dirty="0" err="1">
                <a:solidFill>
                  <a:schemeClr val="tx1"/>
                </a:solidFill>
                <a:sym typeface="Verdana"/>
              </a:rPr>
              <a:t>GridPane</a:t>
            </a:r>
            <a:r>
              <a:rPr lang="nl-BE" dirty="0">
                <a:solidFill>
                  <a:schemeClr val="tx1"/>
                </a:solidFill>
                <a:sym typeface="Verdana"/>
              </a:rPr>
              <a:t>)</a:t>
            </a:r>
          </a:p>
        </p:txBody>
      </p:sp>
      <p:sp>
        <p:nvSpPr>
          <p:cNvPr id="873" name="Shape 8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Oefeningen</a:t>
            </a:r>
          </a:p>
        </p:txBody>
      </p:sp>
      <p:pic>
        <p:nvPicPr>
          <p:cNvPr id="6" name="Shape 767" descr="exercise-clip-art--exercise-clipart-9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73" descr="Bb_transbkrd.png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79" y="904748"/>
            <a:ext cx="782664" cy="571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41"/>
          <p:cNvSpPr txBox="1">
            <a:spLocks/>
          </p:cNvSpPr>
          <p:nvPr/>
        </p:nvSpPr>
        <p:spPr>
          <a:xfrm>
            <a:off x="578947" y="958352"/>
            <a:ext cx="7964400" cy="2397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>
                <a:sym typeface="Verdana"/>
              </a:rPr>
              <a:t>Zie </a:t>
            </a:r>
            <a:r>
              <a:rPr lang="nl-BE" b="1" dirty="0">
                <a:solidFill>
                  <a:srgbClr val="0D2AFF"/>
                </a:solidFill>
                <a:latin typeface="Consolas" panose="020B0609020204030204" pitchFamily="49" charset="0"/>
                <a:sym typeface="Verdana"/>
              </a:rPr>
              <a:t>week2.zip</a:t>
            </a:r>
            <a:r>
              <a:rPr lang="nl-BE" dirty="0">
                <a:sym typeface="Verdana"/>
              </a:rPr>
              <a:t> op </a:t>
            </a:r>
            <a:r>
              <a:rPr lang="nl-BE" dirty="0" err="1">
                <a:sym typeface="Verdana"/>
              </a:rPr>
              <a:t>blackboard</a:t>
            </a:r>
            <a:endParaRPr lang="nl-BE" dirty="0">
              <a:sym typeface="Verdana"/>
            </a:endParaRPr>
          </a:p>
          <a:p>
            <a:pPr lvl="2"/>
            <a:r>
              <a:rPr lang="nl-BE" dirty="0">
                <a:sym typeface="Verdana"/>
              </a:rPr>
              <a:t>Eén start-project voor alle oefeningen</a:t>
            </a:r>
          </a:p>
          <a:p>
            <a:pPr lvl="2"/>
            <a:r>
              <a:rPr lang="nl-BE" b="1" dirty="0">
                <a:sym typeface="Verdana"/>
              </a:rPr>
              <a:t>Lees</a:t>
            </a:r>
            <a:r>
              <a:rPr lang="nl-BE" dirty="0">
                <a:sym typeface="Verdana"/>
              </a:rPr>
              <a:t> de code die je cadeau krijgt, je vindt veel herbruikbare code!</a:t>
            </a:r>
          </a:p>
          <a:p>
            <a:r>
              <a:rPr lang="nl-BE" dirty="0">
                <a:sym typeface="Verdana"/>
              </a:rPr>
              <a:t>De oefeningen staan in </a:t>
            </a:r>
            <a:r>
              <a:rPr lang="nl-BE" b="1" dirty="0">
                <a:sym typeface="Verdana"/>
              </a:rPr>
              <a:t>volgorde</a:t>
            </a:r>
            <a:r>
              <a:rPr lang="nl-BE" dirty="0">
                <a:sym typeface="Verdana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993" y="1999281"/>
            <a:ext cx="688859" cy="744952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929898" y="4486759"/>
            <a:ext cx="449451" cy="42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Arrow 9"/>
          <p:cNvSpPr/>
          <p:nvPr/>
        </p:nvSpPr>
        <p:spPr>
          <a:xfrm>
            <a:off x="929897" y="5065361"/>
            <a:ext cx="449451" cy="42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958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580475" y="1205024"/>
            <a:ext cx="6169037" cy="4459607"/>
          </a:xfr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Controls</a:t>
            </a:r>
          </a:p>
          <a:p>
            <a:pPr lvl="2"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Label,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ImageView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Button,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CheckBox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TextField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ComboBox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Menu’s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Events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Panes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Project</a:t>
            </a:r>
          </a:p>
          <a:p>
            <a:pPr lvl="2">
              <a:spcBef>
                <a:spcPts val="600"/>
              </a:spcBef>
              <a:buClr>
                <a:schemeClr val="lt1"/>
              </a:buClr>
              <a:buSzPct val="100000"/>
            </a:pP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Agenda deze week</a:t>
            </a:r>
            <a:endParaRPr lang="en-US" dirty="0">
              <a:sym typeface="Verdana"/>
            </a:endParaRPr>
          </a:p>
        </p:txBody>
      </p:sp>
      <p:pic>
        <p:nvPicPr>
          <p:cNvPr id="322" name="Shape 32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9703" y="848564"/>
            <a:ext cx="1074300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78947" y="4785138"/>
            <a:ext cx="6054328" cy="887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950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4294967295"/>
          </p:nvPr>
        </p:nvSpPr>
        <p:spPr>
          <a:xfrm>
            <a:off x="578947" y="826619"/>
            <a:ext cx="7964400" cy="5377520"/>
          </a:xfrm>
        </p:spPr>
        <p:txBody>
          <a:bodyPr/>
          <a:lstStyle/>
          <a:p>
            <a:pPr lvl="0"/>
            <a:r>
              <a:rPr lang="en-US" dirty="0" err="1">
                <a:sym typeface="Verdana"/>
              </a:rPr>
              <a:t>Analyse-fase</a:t>
            </a:r>
            <a:r>
              <a:rPr lang="en-US" dirty="0">
                <a:sym typeface="Verdana"/>
              </a:rPr>
              <a:t>: </a:t>
            </a:r>
          </a:p>
          <a:p>
            <a:pPr lvl="2"/>
            <a:r>
              <a:rPr lang="en-US" dirty="0" err="1">
                <a:sym typeface="Verdana"/>
              </a:rPr>
              <a:t>uitdenken</a:t>
            </a:r>
            <a:r>
              <a:rPr lang="en-US" dirty="0">
                <a:sym typeface="Verdana"/>
              </a:rPr>
              <a:t> van het model (</a:t>
            </a:r>
            <a:r>
              <a:rPr lang="en-US" dirty="0" err="1">
                <a:sym typeface="Verdana"/>
              </a:rPr>
              <a:t>klassediagram</a:t>
            </a:r>
            <a:r>
              <a:rPr lang="en-US" dirty="0">
                <a:sym typeface="Verdana"/>
              </a:rPr>
              <a:t>)</a:t>
            </a:r>
          </a:p>
          <a:p>
            <a:pPr lvl="2"/>
            <a:r>
              <a:rPr lang="en-US" dirty="0" err="1">
                <a:sym typeface="Verdana"/>
              </a:rPr>
              <a:t>Schetsen</a:t>
            </a:r>
            <a:r>
              <a:rPr lang="en-US" dirty="0">
                <a:sym typeface="Verdana"/>
              </a:rPr>
              <a:t> van de UI (wireframes)</a:t>
            </a:r>
          </a:p>
          <a:p>
            <a:pPr lvl="0"/>
            <a:r>
              <a:rPr lang="en-US" dirty="0" err="1">
                <a:sym typeface="Verdana"/>
              </a:rPr>
              <a:t>Implementatie</a:t>
            </a:r>
            <a:endParaRPr lang="en-US" dirty="0">
              <a:sym typeface="Verdana"/>
            </a:endParaRPr>
          </a:p>
          <a:p>
            <a:pPr lvl="2"/>
            <a:r>
              <a:rPr lang="en-US" dirty="0" err="1">
                <a:sym typeface="Verdana"/>
              </a:rPr>
              <a:t>Deel</a:t>
            </a:r>
            <a:r>
              <a:rPr lang="en-US" dirty="0">
                <a:sym typeface="Verdana"/>
              </a:rPr>
              <a:t> van model </a:t>
            </a:r>
            <a:r>
              <a:rPr lang="en-US" dirty="0" err="1">
                <a:sym typeface="Verdana"/>
              </a:rPr>
              <a:t>implementeren</a:t>
            </a:r>
            <a:endParaRPr lang="en-US" dirty="0">
              <a:sym typeface="Verdana"/>
            </a:endParaRPr>
          </a:p>
          <a:p>
            <a:pPr lvl="2"/>
            <a:r>
              <a:rPr lang="en-US" dirty="0" err="1">
                <a:sym typeface="Verdana"/>
              </a:rPr>
              <a:t>Aantal</a:t>
            </a:r>
            <a:r>
              <a:rPr lang="en-US" dirty="0">
                <a:sym typeface="Verdana"/>
              </a:rPr>
              <a:t> UI’s </a:t>
            </a:r>
            <a:r>
              <a:rPr lang="en-US" dirty="0" err="1">
                <a:sym typeface="Verdana"/>
              </a:rPr>
              <a:t>bouwen</a:t>
            </a:r>
            <a:r>
              <a:rPr lang="en-US" dirty="0">
                <a:sym typeface="Verdana"/>
              </a:rPr>
              <a:t> (</a:t>
            </a:r>
            <a:r>
              <a:rPr lang="en-US" dirty="0" err="1">
                <a:sym typeface="Verdana"/>
              </a:rPr>
              <a:t>stappenplan</a:t>
            </a:r>
            <a:r>
              <a:rPr lang="en-US" dirty="0">
                <a:sym typeface="Verdana"/>
              </a:rPr>
              <a:t>!)</a:t>
            </a:r>
          </a:p>
          <a:p>
            <a:pPr lvl="2"/>
            <a:r>
              <a:rPr lang="en-US" dirty="0" err="1">
                <a:sym typeface="Verdana"/>
              </a:rPr>
              <a:t>Koppelen</a:t>
            </a:r>
            <a:r>
              <a:rPr lang="en-US" dirty="0">
                <a:sym typeface="Verdana"/>
              </a:rPr>
              <a:t> UI’s </a:t>
            </a:r>
            <a:r>
              <a:rPr lang="en-US" dirty="0" err="1">
                <a:sym typeface="Verdana"/>
              </a:rPr>
              <a:t>en</a:t>
            </a:r>
            <a:r>
              <a:rPr lang="en-US" dirty="0">
                <a:sym typeface="Verdana"/>
              </a:rPr>
              <a:t> model via MVP</a:t>
            </a:r>
          </a:p>
          <a:p>
            <a:pPr lvl="0"/>
            <a:r>
              <a:rPr lang="en-US" dirty="0" err="1">
                <a:sym typeface="Verdana"/>
              </a:rPr>
              <a:t>Testen</a:t>
            </a:r>
            <a:endParaRPr lang="en-US" dirty="0">
              <a:sym typeface="Verdana"/>
            </a:endParaRPr>
          </a:p>
          <a:p>
            <a:pPr lvl="2"/>
            <a:r>
              <a:rPr lang="en-US" dirty="0" err="1">
                <a:sym typeface="Verdana"/>
              </a:rPr>
              <a:t>Bijsturen</a:t>
            </a:r>
            <a:r>
              <a:rPr lang="en-US" dirty="0">
                <a:sym typeface="Verdana"/>
              </a:rPr>
              <a:t> model</a:t>
            </a:r>
          </a:p>
          <a:p>
            <a:pPr lvl="2"/>
            <a:r>
              <a:rPr lang="en-US" dirty="0" err="1">
                <a:sym typeface="Verdana"/>
              </a:rPr>
              <a:t>Bijsturen</a:t>
            </a:r>
            <a:r>
              <a:rPr lang="en-US" dirty="0">
                <a:sym typeface="Verdana"/>
              </a:rPr>
              <a:t> UI’s</a:t>
            </a:r>
          </a:p>
          <a:p>
            <a:pPr lvl="3"/>
            <a:endParaRPr lang="en-US" dirty="0">
              <a:sym typeface="Verdana"/>
            </a:endParaRPr>
          </a:p>
          <a:p>
            <a:pPr lvl="2"/>
            <a:endParaRPr lang="en-US" dirty="0">
              <a:sym typeface="Verdana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Project: hoe aanpakken?</a:t>
            </a:r>
          </a:p>
        </p:txBody>
      </p:sp>
      <p:sp>
        <p:nvSpPr>
          <p:cNvPr id="342" name="Shape 342"/>
          <p:cNvSpPr/>
          <p:nvPr/>
        </p:nvSpPr>
        <p:spPr>
          <a:xfrm rot="10800000" flipH="1">
            <a:off x="5677867" y="2483473"/>
            <a:ext cx="638100" cy="2336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rgbClr val="B03C8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351202" y="5005767"/>
            <a:ext cx="3633527" cy="1012577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herhalen deze stappen telkens opnieuw, we noemen dit “</a:t>
            </a:r>
            <a:r>
              <a:rPr lang="en-US" sz="18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iteratief ontwikkelen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</a:p>
        </p:txBody>
      </p:sp>
      <p:pic>
        <p:nvPicPr>
          <p:cNvPr id="8" name="Shape 33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346196" y="0"/>
            <a:ext cx="1767723" cy="1434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553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Project: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sz="36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idx="1"/>
          </p:nvPr>
        </p:nvSpPr>
        <p:spPr>
          <a:xfrm>
            <a:off x="523257" y="2145961"/>
            <a:ext cx="6700800" cy="2097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model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Aantal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UI’s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bouwen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stappenplan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!)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Koppelen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UI’s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 via MVP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Shape 33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346196" y="0"/>
            <a:ext cx="1767723" cy="143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47" y="2145961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Project: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sz="36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idx="1"/>
          </p:nvPr>
        </p:nvSpPr>
        <p:spPr>
          <a:xfrm>
            <a:off x="578947" y="1185066"/>
            <a:ext cx="4930700" cy="38751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– View – Presenter: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Main-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standaard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business-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logica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Main-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endParaRPr lang="en-US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Main-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staat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package, </a:t>
            </a:r>
            <a:r>
              <a:rPr lang="en-US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Model of View package</a:t>
            </a:r>
            <a:endParaRPr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Shape 33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346196" y="0"/>
            <a:ext cx="1767723" cy="143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3437">
            <a:off x="5474216" y="2134345"/>
            <a:ext cx="3230075" cy="4306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 rot="538275">
            <a:off x="5768340" y="2490133"/>
            <a:ext cx="1613537" cy="15236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Shape 77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23" y="2282912"/>
            <a:ext cx="447648" cy="4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77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23" y="3087066"/>
            <a:ext cx="447648" cy="4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3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Project: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sz="36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idx="1"/>
          </p:nvPr>
        </p:nvSpPr>
        <p:spPr>
          <a:xfrm>
            <a:off x="578947" y="1535649"/>
            <a:ext cx="4930700" cy="2309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</a:t>
            </a:r>
            <a:r>
              <a:rPr lang="en-US" b="1" i="0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View – Presenter: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gebruik van de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JavaFX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API in Model-klasse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Variabelen zijn </a:t>
            </a:r>
            <a:r>
              <a:rPr lang="nl-BE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Gebruik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getters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setters waar nodig</a:t>
            </a:r>
            <a:endParaRPr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Shape 33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346196" y="0"/>
            <a:ext cx="1767723" cy="143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3437">
            <a:off x="5474216" y="2134345"/>
            <a:ext cx="3230075" cy="4306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 rot="538275">
            <a:off x="7380481" y="2847998"/>
            <a:ext cx="1327123" cy="14426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Shape 77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43" y="2112431"/>
            <a:ext cx="447648" cy="4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77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43" y="2916585"/>
            <a:ext cx="447648" cy="4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7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Controls</a:t>
            </a: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 rot="644767">
            <a:off x="4990204" y="1138462"/>
            <a:ext cx="3573996" cy="493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 rot="704836">
            <a:off x="4577632" y="5936023"/>
            <a:ext cx="1794278" cy="346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Veel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controls…</a:t>
            </a:r>
          </a:p>
        </p:txBody>
      </p:sp>
      <p:sp>
        <p:nvSpPr>
          <p:cNvPr id="9" name="Shape 376"/>
          <p:cNvSpPr txBox="1">
            <a:spLocks noGrp="1"/>
          </p:cNvSpPr>
          <p:nvPr>
            <p:ph idx="1"/>
          </p:nvPr>
        </p:nvSpPr>
        <p:spPr>
          <a:xfrm>
            <a:off x="628650" y="848564"/>
            <a:ext cx="4129330" cy="53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ym typeface="Verdana"/>
              </a:rPr>
              <a:t>In package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sym typeface="Verdana"/>
              </a:rPr>
              <a:t>javafx.scene.control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>
                <a:sym typeface="Verdana"/>
              </a:rPr>
              <a:t>Documentatie</a:t>
            </a:r>
            <a:r>
              <a:rPr lang="en-US" dirty="0">
                <a:sym typeface="Verdana"/>
              </a:rPr>
              <a:t>:</a:t>
            </a:r>
          </a:p>
          <a:p>
            <a:pPr marL="374650" lvl="2" indent="-17780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dirty="0">
                <a:sym typeface="Verdana"/>
                <a:hlinkClick r:id="rId4"/>
              </a:rPr>
              <a:t>http://docs.oracle.com/javase/8/javafx/user-interface-tutorial/ui_controls.htm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ym typeface="Verdana"/>
              </a:rPr>
              <a:t>JavaFX API </a:t>
            </a:r>
            <a:r>
              <a:rPr lang="en-US" dirty="0" err="1">
                <a:sym typeface="Verdana"/>
              </a:rPr>
              <a:t>documentatie</a:t>
            </a:r>
            <a:r>
              <a:rPr lang="en-US" dirty="0">
                <a:sym typeface="Verdana"/>
              </a:rPr>
              <a:t>:</a:t>
            </a:r>
          </a:p>
          <a:p>
            <a:pPr marL="374650" lvl="2" indent="-1778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dirty="0">
                <a:sym typeface="Verdana"/>
                <a:hlinkClick r:id="rId5"/>
              </a:rPr>
              <a:t>https://docs.oracle.com/javase/8/javafx/api/index.html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>
              <a:sym typeface="Verdana"/>
            </a:endParaRPr>
          </a:p>
        </p:txBody>
      </p:sp>
      <p:pic>
        <p:nvPicPr>
          <p:cNvPr id="6" name="Shape 780" descr="javadoc-logo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32" y="4510283"/>
            <a:ext cx="2290525" cy="9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Project: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sz="36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idx="1"/>
          </p:nvPr>
        </p:nvSpPr>
        <p:spPr>
          <a:xfrm>
            <a:off x="578947" y="1140440"/>
            <a:ext cx="4930700" cy="2966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0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– </a:t>
            </a:r>
            <a:r>
              <a:rPr lang="en-US" b="1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– Presenter</a:t>
            </a:r>
            <a:r>
              <a:rPr lang="en-US" b="1" i="0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Alles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mbt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GUI (dus ook image-folder) in View-package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Getters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View-klasse(n) zijn package-private, </a:t>
            </a:r>
            <a:r>
              <a:rPr lang="nl-BE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public</a:t>
            </a:r>
          </a:p>
          <a:p>
            <a:pPr marL="425450" lvl="2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Setters in View-klasse(n) kunnen vermeden worden</a:t>
            </a:r>
          </a:p>
        </p:txBody>
      </p:sp>
      <p:pic>
        <p:nvPicPr>
          <p:cNvPr id="6" name="Shape 33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346196" y="0"/>
            <a:ext cx="1767723" cy="143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3437">
            <a:off x="5474216" y="2134345"/>
            <a:ext cx="3230075" cy="4306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 rot="538275">
            <a:off x="5440280" y="4243951"/>
            <a:ext cx="2978847" cy="204619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Shape 770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43" y="2577381"/>
            <a:ext cx="447648" cy="4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501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/>
        </p:nvSpPr>
        <p:spPr>
          <a:xfrm>
            <a:off x="478604" y="699411"/>
            <a:ext cx="7812000" cy="672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</a:t>
            </a:r>
            <a:r>
              <a:rPr lang="en-US" sz="3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hebben</a:t>
            </a:r>
            <a:r>
              <a:rPr lang="en-US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3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geleerd</a:t>
            </a:r>
            <a:r>
              <a:rPr lang="en-US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500010" y="1371600"/>
            <a:ext cx="7790400" cy="40528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Controls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Geërfde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selectie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ActionEvent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MouseEvent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KeyEvent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WindowEvent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Panes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BorderPane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HBox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VBox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GridPane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  <a:p>
            <a:pPr marL="4635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Implementatie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Shape 100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284563" y="3952068"/>
            <a:ext cx="2389940" cy="249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84"/>
          <p:cNvSpPr txBox="1">
            <a:spLocks noGrp="1"/>
          </p:cNvSpPr>
          <p:nvPr>
            <p:ph idx="1"/>
          </p:nvPr>
        </p:nvSpPr>
        <p:spPr>
          <a:xfrm>
            <a:off x="500009" y="945397"/>
            <a:ext cx="6326993" cy="529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setPref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/Min/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/Width/Length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setBorder</a:t>
            </a:r>
            <a:endParaRPr lang="en-US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setBackground</a:t>
            </a:r>
            <a:endParaRPr lang="en-US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setVisible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setStyle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→ CSS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toepassen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zie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later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setTooltip</a:t>
            </a:r>
            <a:endParaRPr lang="en-US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setDisabled</a:t>
            </a:r>
            <a:endParaRPr lang="en-US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EventHandlers</a:t>
            </a:r>
            <a:endParaRPr lang="en-US" b="0" i="1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→ Nog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veel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geërfde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methodes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check API </a:t>
            </a:r>
            <a:r>
              <a:rPr lang="en-US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documentatie</a:t>
            </a:r>
            <a:r>
              <a:rPr lang="en-US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!!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Controls: geërfde methodes</a:t>
            </a:r>
            <a:endParaRPr lang="en-US" dirty="0">
              <a:sym typeface="Verdana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8189008" y="4874968"/>
            <a:ext cx="639900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…</a:t>
            </a:r>
          </a:p>
        </p:txBody>
      </p:sp>
      <p:cxnSp>
        <p:nvCxnSpPr>
          <p:cNvPr id="386" name="Shape 386"/>
          <p:cNvCxnSpPr>
            <a:stCxn id="387" idx="0"/>
            <a:endCxn id="390" idx="2"/>
          </p:cNvCxnSpPr>
          <p:nvPr/>
        </p:nvCxnSpPr>
        <p:spPr>
          <a:xfrm rot="5400000" flipH="1" flipV="1">
            <a:off x="7123772" y="4166087"/>
            <a:ext cx="726700" cy="6910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7" name="Shape 387"/>
          <p:cNvSpPr txBox="1"/>
          <p:nvPr/>
        </p:nvSpPr>
        <p:spPr>
          <a:xfrm>
            <a:off x="6821641" y="4874968"/>
            <a:ext cx="639900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…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7214458" y="1128227"/>
            <a:ext cx="123639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Node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214458" y="1996331"/>
            <a:ext cx="123639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Parent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7214458" y="3799368"/>
            <a:ext cx="1236391" cy="348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Control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7214458" y="2864435"/>
            <a:ext cx="1236392" cy="34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Region</a:t>
            </a:r>
          </a:p>
        </p:txBody>
      </p:sp>
      <p:cxnSp>
        <p:nvCxnSpPr>
          <p:cNvPr id="395" name="Shape 395"/>
          <p:cNvCxnSpPr>
            <a:stCxn id="385" idx="0"/>
            <a:endCxn id="390" idx="2"/>
          </p:cNvCxnSpPr>
          <p:nvPr/>
        </p:nvCxnSpPr>
        <p:spPr>
          <a:xfrm rot="16200000" flipV="1">
            <a:off x="7807456" y="4173466"/>
            <a:ext cx="726700" cy="6763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" name="Straight Arrow Connector 2"/>
          <p:cNvCxnSpPr>
            <a:stCxn id="389" idx="0"/>
            <a:endCxn id="388" idx="2"/>
          </p:cNvCxnSpPr>
          <p:nvPr/>
        </p:nvCxnSpPr>
        <p:spPr>
          <a:xfrm flipV="1">
            <a:off x="7832654" y="1477127"/>
            <a:ext cx="0" cy="51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1" idx="0"/>
            <a:endCxn id="389" idx="2"/>
          </p:cNvCxnSpPr>
          <p:nvPr/>
        </p:nvCxnSpPr>
        <p:spPr>
          <a:xfrm flipV="1">
            <a:off x="7832654" y="2345231"/>
            <a:ext cx="0" cy="51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0" idx="0"/>
            <a:endCxn id="391" idx="2"/>
          </p:cNvCxnSpPr>
          <p:nvPr/>
        </p:nvCxnSpPr>
        <p:spPr>
          <a:xfrm flipV="1">
            <a:off x="7832654" y="3213335"/>
            <a:ext cx="0" cy="58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7725440" y="1488568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Isosceles Triangle 51"/>
          <p:cNvSpPr/>
          <p:nvPr/>
        </p:nvSpPr>
        <p:spPr>
          <a:xfrm>
            <a:off x="7725440" y="2345230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Isosceles Triangle 52"/>
          <p:cNvSpPr/>
          <p:nvPr/>
        </p:nvSpPr>
        <p:spPr>
          <a:xfrm>
            <a:off x="7725440" y="3238006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Isosceles Triangle 53"/>
          <p:cNvSpPr/>
          <p:nvPr/>
        </p:nvSpPr>
        <p:spPr>
          <a:xfrm>
            <a:off x="7725440" y="4149187"/>
            <a:ext cx="214426" cy="1877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Controls: een bloemlezing…</a:t>
            </a:r>
          </a:p>
        </p:txBody>
      </p:sp>
      <p:sp>
        <p:nvSpPr>
          <p:cNvPr id="405" name="Shape 405"/>
          <p:cNvSpPr/>
          <p:nvPr/>
        </p:nvSpPr>
        <p:spPr>
          <a:xfrm>
            <a:off x="5833651" y="3699713"/>
            <a:ext cx="3265351" cy="1176646"/>
          </a:xfrm>
          <a:prstGeom prst="cloudCallout">
            <a:avLst>
              <a:gd name="adj1" fmla="val 15995"/>
              <a:gd name="adj2" fmla="val 9684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Moet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allemaal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vanbuiten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104750" y="5421796"/>
            <a:ext cx="2763300" cy="1273473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bespreken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aantal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de rest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zal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opzoeken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de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documentatie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</p:txBody>
      </p:sp>
      <p:sp>
        <p:nvSpPr>
          <p:cNvPr id="14" name="Shape 401"/>
          <p:cNvSpPr txBox="1">
            <a:spLocks noGrp="1"/>
          </p:cNvSpPr>
          <p:nvPr>
            <p:ph idx="1"/>
          </p:nvPr>
        </p:nvSpPr>
        <p:spPr>
          <a:xfrm>
            <a:off x="5666847" y="889368"/>
            <a:ext cx="1722900" cy="2264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TreeView</a:t>
            </a: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Enzovoort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enzovoort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15" name="Shape 402"/>
          <p:cNvSpPr txBox="1"/>
          <p:nvPr/>
        </p:nvSpPr>
        <p:spPr>
          <a:xfrm>
            <a:off x="778946" y="889369"/>
            <a:ext cx="2000399" cy="40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ComboBox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ColorPicker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" name="Shape 403"/>
          <p:cNvSpPr txBox="1"/>
          <p:nvPr/>
        </p:nvSpPr>
        <p:spPr>
          <a:xfrm>
            <a:off x="3126596" y="889369"/>
            <a:ext cx="2193000" cy="40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 –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PasswordField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ProgressBar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ScrollBar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Slider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Shape 768" descr="thinking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50" y="5582344"/>
            <a:ext cx="2097850" cy="127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12"/>
          <p:cNvSpPr txBox="1">
            <a:spLocks noGrp="1"/>
          </p:cNvSpPr>
          <p:nvPr>
            <p:ph idx="1"/>
          </p:nvPr>
        </p:nvSpPr>
        <p:spPr>
          <a:xfrm>
            <a:off x="628650" y="848564"/>
            <a:ext cx="8286748" cy="56839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LabelView1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LabelView1()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initialiseNodes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Image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imageOk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"be/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kdg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/test/view/images/angrybird.png"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"Accept"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imageOk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layoutNodes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.setCenter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setMargin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Insets(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Label</a:t>
            </a:r>
            <a:endParaRPr lang="en-US" dirty="0">
              <a:sym typeface="Verdana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6021089" y="1743102"/>
            <a:ext cx="2971800" cy="1533300"/>
          </a:xfrm>
          <a:prstGeom prst="rect">
            <a:avLst/>
          </a:prstGeom>
          <a:solidFill>
            <a:srgbClr val="FFFFFF">
              <a:alpha val="9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Label kan tekst en/of een image bevatten (kan ook via setText en setGraphics)</a:t>
            </a: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1" y="242676"/>
            <a:ext cx="1343213" cy="1162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_Ndl_KdGnieuw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W_template_v5.potx" id="{AE5EE26B-5408-4276-8110-C70C62650092}" vid="{9F24CB38-8FF3-4571-9F69-771F004ED30A}"/>
    </a:ext>
  </a:extLst>
</a:theme>
</file>

<file path=ppt/theme/theme2.xml><?xml version="1.0" encoding="utf-8"?>
<a:theme xmlns:a="http://schemas.openxmlformats.org/drawingml/2006/main" name="1_ppt_Ndl_KdGnieuw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W_template_v5.potx" id="{AE5EE26B-5408-4276-8110-C70C62650092}" vid="{9F24CB38-8FF3-4571-9F69-771F004ED30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LW_template_v6</Template>
  <TotalTime>247</TotalTime>
  <Words>3065</Words>
  <Application>Microsoft Macintosh PowerPoint</Application>
  <PresentationFormat>On-screen Show (4:3)</PresentationFormat>
  <Paragraphs>605</Paragraphs>
  <Slides>61</Slides>
  <Notes>61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Merriweather Sans</vt:lpstr>
      <vt:lpstr>Noto Sans Symbols</vt:lpstr>
      <vt:lpstr>Verdana</vt:lpstr>
      <vt:lpstr>ppt_Ndl_KdGnieuw</vt:lpstr>
      <vt:lpstr>1_ppt_Ndl_KdGnieuw</vt:lpstr>
      <vt:lpstr>Programmeren I</vt:lpstr>
      <vt:lpstr>Nodes, Event handling, Layout met Panes</vt:lpstr>
      <vt:lpstr>PowerPoint Presentation</vt:lpstr>
      <vt:lpstr>Agenda deze week</vt:lpstr>
      <vt:lpstr>Control in de Klasse Hiërarchie</vt:lpstr>
      <vt:lpstr>Controls</vt:lpstr>
      <vt:lpstr>Controls: geërfde methodes</vt:lpstr>
      <vt:lpstr>Controls: een bloemlezing…</vt:lpstr>
      <vt:lpstr>Label</vt:lpstr>
      <vt:lpstr>Label</vt:lpstr>
      <vt:lpstr>ImageView</vt:lpstr>
      <vt:lpstr>Button</vt:lpstr>
      <vt:lpstr>CheckBox</vt:lpstr>
      <vt:lpstr>TextField</vt:lpstr>
      <vt:lpstr>ComboBox</vt:lpstr>
      <vt:lpstr>MenuBar, Menu, MenuItem</vt:lpstr>
      <vt:lpstr>Overige controls?</vt:lpstr>
      <vt:lpstr>Opdracht</vt:lpstr>
      <vt:lpstr>Agenda deze week</vt:lpstr>
      <vt:lpstr>Event Handling</vt:lpstr>
      <vt:lpstr>Event</vt:lpstr>
      <vt:lpstr>ActionEvent</vt:lpstr>
      <vt:lpstr>ActionEvent</vt:lpstr>
      <vt:lpstr>ActionEvent</vt:lpstr>
      <vt:lpstr>KeyEvent</vt:lpstr>
      <vt:lpstr>KeyEvent</vt:lpstr>
      <vt:lpstr>KeyEvent</vt:lpstr>
      <vt:lpstr>Quiz</vt:lpstr>
      <vt:lpstr>Quiz</vt:lpstr>
      <vt:lpstr>MouseEvent</vt:lpstr>
      <vt:lpstr>MouseEvent</vt:lpstr>
      <vt:lpstr>MouseEvent</vt:lpstr>
      <vt:lpstr>MouseEvent</vt:lpstr>
      <vt:lpstr>WindowEvent</vt:lpstr>
      <vt:lpstr>WindowEvent</vt:lpstr>
      <vt:lpstr>WindowEvent</vt:lpstr>
      <vt:lpstr>MVP Cheat Sheet versie 2</vt:lpstr>
      <vt:lpstr>Opdracht</vt:lpstr>
      <vt:lpstr>Oefeningen</vt:lpstr>
      <vt:lpstr>Agenda deze week</vt:lpstr>
      <vt:lpstr>Pane in de Klasse Hiërarchie</vt:lpstr>
      <vt:lpstr>Pane: layout van de Nodes</vt:lpstr>
      <vt:lpstr>BorderPane</vt:lpstr>
      <vt:lpstr>BorderPane</vt:lpstr>
      <vt:lpstr>VBox</vt:lpstr>
      <vt:lpstr>VBox</vt:lpstr>
      <vt:lpstr>VBox</vt:lpstr>
      <vt:lpstr>HBox</vt:lpstr>
      <vt:lpstr>GridPane</vt:lpstr>
      <vt:lpstr>GridPane</vt:lpstr>
      <vt:lpstr>GridPane: constraints</vt:lpstr>
      <vt:lpstr>GridPane: constraints</vt:lpstr>
      <vt:lpstr>GridPane: constraints</vt:lpstr>
      <vt:lpstr>Oefeningen</vt:lpstr>
      <vt:lpstr>Agenda deze week</vt:lpstr>
      <vt:lpstr>Project: hoe aanpakken?</vt:lpstr>
      <vt:lpstr>Project: implementatie</vt:lpstr>
      <vt:lpstr>Project: implementatie</vt:lpstr>
      <vt:lpstr>Project: implementatie</vt:lpstr>
      <vt:lpstr>Project: implementatie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</dc:title>
  <dc:creator>Lars</dc:creator>
  <cp:lastModifiedBy>Microsoft Office User</cp:lastModifiedBy>
  <cp:revision>33</cp:revision>
  <dcterms:modified xsi:type="dcterms:W3CDTF">2018-02-09T07:21:26Z</dcterms:modified>
</cp:coreProperties>
</file>