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6" r:id="rId1"/>
  </p:sldMasterIdLst>
  <p:notesMasterIdLst>
    <p:notesMasterId r:id="rId45"/>
  </p:notesMasterIdLst>
  <p:sldIdLst>
    <p:sldId id="263" r:id="rId2"/>
    <p:sldId id="265" r:id="rId3"/>
    <p:sldId id="266" r:id="rId4"/>
    <p:sldId id="320" r:id="rId5"/>
    <p:sldId id="267" r:id="rId6"/>
    <p:sldId id="296" r:id="rId7"/>
    <p:sldId id="315" r:id="rId8"/>
    <p:sldId id="316" r:id="rId9"/>
    <p:sldId id="317" r:id="rId10"/>
    <p:sldId id="318" r:id="rId11"/>
    <p:sldId id="319" r:id="rId12"/>
    <p:sldId id="321" r:id="rId13"/>
    <p:sldId id="268" r:id="rId14"/>
    <p:sldId id="298" r:id="rId15"/>
    <p:sldId id="299" r:id="rId16"/>
    <p:sldId id="270" r:id="rId17"/>
    <p:sldId id="300" r:id="rId18"/>
    <p:sldId id="273" r:id="rId19"/>
    <p:sldId id="271" r:id="rId20"/>
    <p:sldId id="301" r:id="rId21"/>
    <p:sldId id="278" r:id="rId22"/>
    <p:sldId id="307" r:id="rId23"/>
    <p:sldId id="308" r:id="rId24"/>
    <p:sldId id="279" r:id="rId25"/>
    <p:sldId id="305" r:id="rId26"/>
    <p:sldId id="306" r:id="rId27"/>
    <p:sldId id="313" r:id="rId28"/>
    <p:sldId id="312" r:id="rId29"/>
    <p:sldId id="314" r:id="rId30"/>
    <p:sldId id="281" r:id="rId31"/>
    <p:sldId id="282" r:id="rId32"/>
    <p:sldId id="284" r:id="rId33"/>
    <p:sldId id="283" r:id="rId34"/>
    <p:sldId id="286" r:id="rId35"/>
    <p:sldId id="309" r:id="rId36"/>
    <p:sldId id="288" r:id="rId37"/>
    <p:sldId id="289" r:id="rId38"/>
    <p:sldId id="311" r:id="rId39"/>
    <p:sldId id="310" r:id="rId40"/>
    <p:sldId id="292" r:id="rId41"/>
    <p:sldId id="293" r:id="rId42"/>
    <p:sldId id="294" r:id="rId43"/>
    <p:sldId id="295" r:id="rId4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278"/>
    <a:srgbClr val="02107A"/>
    <a:srgbClr val="1C1F60"/>
    <a:srgbClr val="AEC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5761" autoAdjust="0"/>
  </p:normalViewPr>
  <p:slideViewPr>
    <p:cSldViewPr snapToGrid="0" snapToObjects="1">
      <p:cViewPr varScale="1">
        <p:scale>
          <a:sx n="56" d="100"/>
          <a:sy n="56" d="100"/>
        </p:scale>
        <p:origin x="85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A1E41-6605-4228-BDE6-1B7A14962082}" type="datetimeFigureOut">
              <a:rPr lang="nl-BE" smtClean="0"/>
              <a:pPr/>
              <a:t>13/11/2017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79821-39F4-4B1E-A162-F8E03CE0A60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1521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Testen</a:t>
            </a:r>
            <a:r>
              <a:rPr lang="en-US" dirty="0"/>
              <a:t>: regex101.com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893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2499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Online</a:t>
            </a:r>
            <a:r>
              <a:rPr lang="en-US" baseline="0" dirty="0"/>
              <a:t> </a:t>
            </a:r>
            <a:r>
              <a:rPr lang="en-US" baseline="0" dirty="0" err="1"/>
              <a:t>sql</a:t>
            </a:r>
            <a:r>
              <a:rPr lang="en-US" baseline="0" dirty="0"/>
              <a:t> ref appendix 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5594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662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452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Vanaf positie 1 zoeken naar een klinker,</a:t>
            </a:r>
            <a:r>
              <a:rPr lang="nl-BE" baseline="0" dirty="0"/>
              <a:t> neem de eerste die je tegenkomt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5387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Vanaf positie 1 zoeken naar een klinker </a:t>
            </a:r>
            <a:r>
              <a:rPr lang="nl-BE" baseline="0" dirty="0"/>
              <a:t>neem de 2</a:t>
            </a:r>
            <a:r>
              <a:rPr lang="nl-BE" baseline="30000" dirty="0"/>
              <a:t>e</a:t>
            </a:r>
            <a:r>
              <a:rPr lang="nl-BE" baseline="0" dirty="0"/>
              <a:t> die je tegenkomt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8103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7621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De nul duidt aan dat de teruggegeven positie het begin van </a:t>
            </a:r>
            <a:r>
              <a:rPr lang="nl-BE" dirty="0" err="1"/>
              <a:t>aa</a:t>
            </a:r>
            <a:r>
              <a:rPr lang="nl-BE" dirty="0"/>
              <a:t> of </a:t>
            </a:r>
            <a:r>
              <a:rPr lang="nl-BE" dirty="0" err="1"/>
              <a:t>ae</a:t>
            </a:r>
            <a:r>
              <a:rPr lang="nl-BE" dirty="0"/>
              <a:t> is, als </a:t>
            </a:r>
            <a:r>
              <a:rPr lang="nl-BE" baseline="0" dirty="0"/>
              <a:t>eerste </a:t>
            </a:r>
            <a:r>
              <a:rPr lang="nl-BE" baseline="0" dirty="0" err="1"/>
              <a:t>occurence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4608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De één duidt aan dat hij moet vertellen op welke positie de </a:t>
            </a:r>
            <a:r>
              <a:rPr lang="nl-BE" dirty="0" err="1"/>
              <a:t>aa</a:t>
            </a:r>
            <a:r>
              <a:rPr lang="nl-BE" dirty="0"/>
              <a:t> of </a:t>
            </a:r>
            <a:r>
              <a:rPr lang="nl-BE" dirty="0" err="1"/>
              <a:t>ae</a:t>
            </a:r>
            <a:r>
              <a:rPr lang="nl-BE" dirty="0"/>
              <a:t> eindigt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Regexp</a:t>
            </a:r>
            <a:r>
              <a:rPr lang="en-US" baseline="0" dirty="0" err="1"/>
              <a:t>_count</a:t>
            </a:r>
            <a:r>
              <a:rPr lang="en-US" baseline="0" dirty="0"/>
              <a:t>(): </a:t>
            </a:r>
            <a:r>
              <a:rPr lang="en-US" baseline="0" dirty="0" err="1"/>
              <a:t>aantal</a:t>
            </a:r>
            <a:r>
              <a:rPr lang="en-US" baseline="0" dirty="0"/>
              <a:t> </a:t>
            </a:r>
            <a:r>
              <a:rPr lang="en-US" baseline="0" dirty="0" err="1"/>
              <a:t>keer</a:t>
            </a:r>
            <a:r>
              <a:rPr lang="en-US" baseline="0" dirty="0"/>
              <a:t> </a:t>
            </a:r>
            <a:r>
              <a:rPr lang="en-US" baseline="0" dirty="0" err="1"/>
              <a:t>dat</a:t>
            </a:r>
            <a:r>
              <a:rPr lang="en-US" baseline="0" dirty="0"/>
              <a:t> expressive </a:t>
            </a:r>
            <a:r>
              <a:rPr lang="en-US" baseline="0" dirty="0" err="1"/>
              <a:t>voorkomt</a:t>
            </a:r>
            <a:r>
              <a:rPr lang="en-US" baseline="0" dirty="0"/>
              <a:t> in </a:t>
            </a:r>
            <a:r>
              <a:rPr lang="en-US" baseline="0" dirty="0" err="1"/>
              <a:t>een</a:t>
            </a:r>
            <a:r>
              <a:rPr lang="en-US" baseline="0" dirty="0"/>
              <a:t> string.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5488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Als</a:t>
            </a:r>
            <a:r>
              <a:rPr lang="en-US" baseline="0" dirty="0"/>
              <a:t> occurrence 0 is </a:t>
            </a:r>
            <a:r>
              <a:rPr lang="en-US" baseline="0" dirty="0" err="1"/>
              <a:t>worden</a:t>
            </a:r>
            <a:r>
              <a:rPr lang="en-US" baseline="0" dirty="0"/>
              <a:t> </a:t>
            </a:r>
            <a:r>
              <a:rPr lang="en-US" baseline="0" dirty="0" err="1"/>
              <a:t>alle</a:t>
            </a:r>
            <a:r>
              <a:rPr lang="en-US" baseline="0" dirty="0"/>
              <a:t> matches </a:t>
            </a:r>
            <a:r>
              <a:rPr lang="en-US" baseline="0" dirty="0" err="1"/>
              <a:t>vervangen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238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333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2105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184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2027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459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763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4464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595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Scher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5684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487400" h="7581900">
                <a:moveTo>
                  <a:pt x="0" y="7581900"/>
                </a:moveTo>
                <a:lnTo>
                  <a:pt x="13487400" y="7581900"/>
                </a:lnTo>
                <a:lnTo>
                  <a:pt x="13487400" y="0"/>
                </a:lnTo>
                <a:lnTo>
                  <a:pt x="0" y="0"/>
                </a:lnTo>
                <a:lnTo>
                  <a:pt x="0" y="7581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object 3"/>
          <p:cNvSpPr/>
          <p:nvPr/>
        </p:nvSpPr>
        <p:spPr>
          <a:xfrm>
            <a:off x="0" y="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487400" h="7581900">
                <a:moveTo>
                  <a:pt x="12083732" y="0"/>
                </a:moveTo>
                <a:lnTo>
                  <a:pt x="3320440" y="0"/>
                </a:lnTo>
                <a:lnTo>
                  <a:pt x="0" y="826719"/>
                </a:lnTo>
                <a:lnTo>
                  <a:pt x="0" y="4931460"/>
                </a:lnTo>
                <a:lnTo>
                  <a:pt x="702690" y="7581900"/>
                </a:lnTo>
                <a:lnTo>
                  <a:pt x="11045558" y="7581900"/>
                </a:lnTo>
                <a:lnTo>
                  <a:pt x="13487400" y="6973925"/>
                </a:lnTo>
                <a:lnTo>
                  <a:pt x="13487400" y="5294325"/>
                </a:lnTo>
                <a:lnTo>
                  <a:pt x="12083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2130429"/>
            <a:ext cx="5998505" cy="1470025"/>
          </a:xfrm>
        </p:spPr>
        <p:txBody>
          <a:bodyPr lIns="90000" tIns="46800" rIns="90000" anchor="b"/>
          <a:lstStyle>
            <a:lvl1pPr>
              <a:lnSpc>
                <a:spcPct val="90000"/>
              </a:lnSpc>
              <a:defRPr lang="en-US" sz="4000" b="1" kern="1200" dirty="0">
                <a:solidFill>
                  <a:schemeClr val="tx1"/>
                </a:solidFill>
                <a:latin typeface="KdG" pitchFamily="50" charset="0"/>
                <a:ea typeface="+mj-ea"/>
                <a:cs typeface="KdG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599" y="3654637"/>
            <a:ext cx="6018826" cy="1752600"/>
          </a:xfrm>
        </p:spPr>
        <p:txBody>
          <a:bodyPr lIns="90000" tIns="46800" rIns="90000">
            <a:normAutofit/>
          </a:bodyPr>
          <a:lstStyle>
            <a:lvl1pPr marL="0" indent="0" algn="l">
              <a:buNone/>
              <a:defRPr sz="1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kdg-logo-horizontal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269" y="5631500"/>
            <a:ext cx="1766665" cy="5380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2600" y="6164983"/>
            <a:ext cx="1766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</a:t>
            </a:r>
            <a:r>
              <a:rPr lang="en-US" sz="11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Verdana 11"/>
                <a:cs typeface="Verdana 11"/>
              </a:rPr>
              <a:t>2017</a:t>
            </a:r>
            <a:endParaRPr lang="nl-BE" sz="1100" dirty="0" err="1">
              <a:latin typeface="Verdana 11"/>
              <a:cs typeface="Verdana 11"/>
            </a:endParaRPr>
          </a:p>
        </p:txBody>
      </p:sp>
    </p:spTree>
    <p:extLst>
      <p:ext uri="{BB962C8B-B14F-4D97-AF65-F5344CB8AC3E}">
        <p14:creationId xmlns:p14="http://schemas.microsoft.com/office/powerpoint/2010/main" val="298691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-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45" y="872327"/>
            <a:ext cx="5007795" cy="4553752"/>
          </a:xfrm>
        </p:spPr>
        <p:txBody>
          <a:bodyPr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Quote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 hasCustomPrompt="1"/>
          </p:nvPr>
        </p:nvSpPr>
        <p:spPr>
          <a:xfrm>
            <a:off x="706543" y="5543100"/>
            <a:ext cx="5007796" cy="392973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Bron: #</a:t>
            </a:r>
            <a:endParaRPr lang="nl-BE" dirty="0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594437E-4E94-4580-B4F2-DF74F539E7EF}" type="datetime1">
              <a:rPr lang="nl-NL" smtClean="0"/>
              <a:t>13-11-2017</a:t>
            </a:fld>
            <a:endParaRPr lang="nl-NL" dirty="0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C3A490-6A5A-46E7-A6DB-72A961DA6280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84127"/>
            <a:ext cx="801835" cy="97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634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Media Placeholder 6"/>
          <p:cNvSpPr>
            <a:spLocks noGrp="1"/>
          </p:cNvSpPr>
          <p:nvPr>
            <p:ph type="media" sz="quarter" idx="13"/>
          </p:nvPr>
        </p:nvSpPr>
        <p:spPr>
          <a:xfrm>
            <a:off x="578947" y="1854451"/>
            <a:ext cx="8025501" cy="40603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3" name="Tijdelijke aanduiding voor tekst 3"/>
          <p:cNvSpPr>
            <a:spLocks noGrp="1"/>
          </p:cNvSpPr>
          <p:nvPr>
            <p:ph type="body" sz="quarter" idx="10" hasCustomPrompt="1"/>
          </p:nvPr>
        </p:nvSpPr>
        <p:spPr>
          <a:xfrm>
            <a:off x="578948" y="5906320"/>
            <a:ext cx="8025500" cy="392973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Bron: #</a:t>
            </a:r>
            <a:endParaRPr lang="nl-BE" dirty="0"/>
          </a:p>
        </p:txBody>
      </p:sp>
      <p:sp>
        <p:nvSpPr>
          <p:cNvPr id="16" name="Tijdelijke aanduiding voor datum 1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594437E-4E94-4580-B4F2-DF74F539E7EF}" type="datetime1">
              <a:rPr lang="nl-NL" smtClean="0"/>
              <a:t>13-11-2017</a:t>
            </a:fld>
            <a:endParaRPr lang="nl-NL" dirty="0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C3A490-6A5A-46E7-A6DB-72A961DA6280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84127"/>
            <a:ext cx="801835" cy="97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089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afbeeld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ijdelijke aanduiding voor tekst 3"/>
          <p:cNvSpPr>
            <a:spLocks noGrp="1"/>
          </p:cNvSpPr>
          <p:nvPr>
            <p:ph type="body" sz="quarter" idx="10" hasCustomPrompt="1"/>
          </p:nvPr>
        </p:nvSpPr>
        <p:spPr>
          <a:xfrm>
            <a:off x="578948" y="5906320"/>
            <a:ext cx="8025500" cy="392973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Bron: #</a:t>
            </a:r>
            <a:endParaRPr lang="nl-BE" dirty="0"/>
          </a:p>
        </p:txBody>
      </p:sp>
      <p:sp>
        <p:nvSpPr>
          <p:cNvPr id="6" name="Tijdelijke aanduiding voor afbeelding 5"/>
          <p:cNvSpPr>
            <a:spLocks noGrp="1"/>
          </p:cNvSpPr>
          <p:nvPr>
            <p:ph type="pic" sz="quarter" idx="14"/>
          </p:nvPr>
        </p:nvSpPr>
        <p:spPr>
          <a:xfrm>
            <a:off x="578950" y="1854451"/>
            <a:ext cx="8025499" cy="40603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594437E-4E94-4580-B4F2-DF74F539E7EF}" type="datetime1">
              <a:rPr lang="nl-NL" smtClean="0"/>
              <a:t>13-11-2017</a:t>
            </a:fld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C3A490-6A5A-46E7-A6DB-72A961DA6280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84127"/>
            <a:ext cx="801835" cy="97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0973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d Scher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5684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487400" h="7581900">
                <a:moveTo>
                  <a:pt x="0" y="7581900"/>
                </a:moveTo>
                <a:lnTo>
                  <a:pt x="13487400" y="7581900"/>
                </a:lnTo>
                <a:lnTo>
                  <a:pt x="13487400" y="0"/>
                </a:lnTo>
                <a:lnTo>
                  <a:pt x="0" y="0"/>
                </a:lnTo>
                <a:lnTo>
                  <a:pt x="0" y="7581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object 3"/>
          <p:cNvSpPr/>
          <p:nvPr/>
        </p:nvSpPr>
        <p:spPr>
          <a:xfrm>
            <a:off x="0" y="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487400" h="7581900">
                <a:moveTo>
                  <a:pt x="12083732" y="0"/>
                </a:moveTo>
                <a:lnTo>
                  <a:pt x="3320440" y="0"/>
                </a:lnTo>
                <a:lnTo>
                  <a:pt x="0" y="826719"/>
                </a:lnTo>
                <a:lnTo>
                  <a:pt x="0" y="4931460"/>
                </a:lnTo>
                <a:lnTo>
                  <a:pt x="702690" y="7581900"/>
                </a:lnTo>
                <a:lnTo>
                  <a:pt x="11045558" y="7581900"/>
                </a:lnTo>
                <a:lnTo>
                  <a:pt x="13487400" y="6973925"/>
                </a:lnTo>
                <a:lnTo>
                  <a:pt x="13487400" y="5294325"/>
                </a:lnTo>
                <a:lnTo>
                  <a:pt x="12083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2600" y="2130429"/>
            <a:ext cx="5998505" cy="1470025"/>
          </a:xfr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KdG" pitchFamily="50" charset="0"/>
                <a:ea typeface="+mj-ea"/>
                <a:cs typeface="KdG" pitchFamily="50" charset="0"/>
              </a:defRPr>
            </a:lvl1pPr>
          </a:lstStyle>
          <a:p>
            <a:r>
              <a:rPr lang="nl-BE" dirty="0"/>
              <a:t>Vragen?</a:t>
            </a:r>
            <a:endParaRPr lang="en-US" dirty="0"/>
          </a:p>
        </p:txBody>
      </p:sp>
      <p:pic>
        <p:nvPicPr>
          <p:cNvPr id="7" name="Picture 6" descr="kdg-logo-horizontal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269" y="5631500"/>
            <a:ext cx="1766665" cy="53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22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1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1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876" r="1"/>
          <a:stretch/>
        </p:blipFill>
        <p:spPr>
          <a:xfrm>
            <a:off x="5816410" y="0"/>
            <a:ext cx="332759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2220" y="3106421"/>
            <a:ext cx="4434238" cy="1362075"/>
          </a:xfrm>
        </p:spPr>
        <p:txBody>
          <a:bodyPr anchor="t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KdG" pitchFamily="50" charset="0"/>
                <a:ea typeface="+mj-ea"/>
                <a:cs typeface="KdG" pitchFamily="50" charset="0"/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9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005509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2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-white_kdg_ppt_chapters_2000x1024-white-v02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7863" r="-1"/>
          <a:stretch/>
        </p:blipFill>
        <p:spPr>
          <a:xfrm>
            <a:off x="5905786" y="-16933"/>
            <a:ext cx="3238213" cy="6874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2220" y="3106421"/>
            <a:ext cx="4434238" cy="1362075"/>
          </a:xfrm>
        </p:spPr>
        <p:txBody>
          <a:bodyPr anchor="t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KdG" pitchFamily="50" charset="0"/>
                <a:ea typeface="+mj-ea"/>
                <a:cs typeface="KdG" pitchFamily="50" charset="0"/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9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631062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3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3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94574" y="0"/>
            <a:ext cx="1849426" cy="6889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2220" y="3106421"/>
            <a:ext cx="4434238" cy="1362075"/>
          </a:xfrm>
        </p:spPr>
        <p:txBody>
          <a:bodyPr anchor="t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KdG" pitchFamily="50" charset="0"/>
                <a:ea typeface="+mj-ea"/>
                <a:cs typeface="KdG" pitchFamily="50" charset="0"/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9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008132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4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-white_kdg_ppt_chapters_2000x1024-white-v04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687"/>
          <a:stretch/>
        </p:blipFill>
        <p:spPr>
          <a:xfrm>
            <a:off x="5795783" y="0"/>
            <a:ext cx="334821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2220" y="3106421"/>
            <a:ext cx="4434238" cy="1362075"/>
          </a:xfrm>
        </p:spPr>
        <p:txBody>
          <a:bodyPr anchor="t"/>
          <a:lstStyle>
            <a:lvl1pPr algn="l">
              <a:lnSpc>
                <a:spcPct val="90000"/>
              </a:lnSpc>
              <a:defRPr lang="nl-BE" sz="4000" b="1" kern="1200" dirty="0">
                <a:solidFill>
                  <a:schemeClr val="tx1"/>
                </a:solidFill>
                <a:latin typeface="KdG" pitchFamily="50" charset="0"/>
                <a:ea typeface="+mj-ea"/>
                <a:cs typeface="KdG" pitchFamily="50" charset="0"/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9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482878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5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-white_kdg_ppt_chapters_2000x1024-white-v05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2284"/>
          <a:stretch/>
        </p:blipFill>
        <p:spPr>
          <a:xfrm>
            <a:off x="6352674" y="0"/>
            <a:ext cx="2791326" cy="6871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2220" y="3106421"/>
            <a:ext cx="4434238" cy="1362075"/>
          </a:xfrm>
        </p:spPr>
        <p:txBody>
          <a:bodyPr anchor="t"/>
          <a:lstStyle>
            <a:lvl1pPr algn="l">
              <a:lnSpc>
                <a:spcPct val="90000"/>
              </a:lnSpc>
              <a:defRPr lang="nl-BE" sz="4000" b="1" kern="1200" dirty="0">
                <a:solidFill>
                  <a:schemeClr val="tx1"/>
                </a:solidFill>
                <a:latin typeface="KdG" pitchFamily="50" charset="0"/>
                <a:ea typeface="+mj-ea"/>
                <a:cs typeface="KdG" pitchFamily="50" charset="0"/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9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222684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6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6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907"/>
          <a:stretch/>
        </p:blipFill>
        <p:spPr>
          <a:xfrm>
            <a:off x="6015789" y="-16933"/>
            <a:ext cx="3128211" cy="6874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2220" y="3106421"/>
            <a:ext cx="4434238" cy="1362075"/>
          </a:xfrm>
        </p:spPr>
        <p:txBody>
          <a:bodyPr anchor="t"/>
          <a:lstStyle>
            <a:lvl1pPr algn="l">
              <a:lnSpc>
                <a:spcPct val="90000"/>
              </a:lnSpc>
              <a:defRPr lang="nl-BE" sz="4000" b="1" kern="1200" dirty="0">
                <a:solidFill>
                  <a:schemeClr val="tx1"/>
                </a:solidFill>
                <a:latin typeface="KdG" pitchFamily="50" charset="0"/>
                <a:ea typeface="+mj-ea"/>
                <a:cs typeface="KdG" pitchFamily="50" charset="0"/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9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14448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8"/>
          <p:cNvSpPr>
            <a:spLocks noGrp="1"/>
          </p:cNvSpPr>
          <p:nvPr>
            <p:ph sz="quarter" idx="13"/>
          </p:nvPr>
        </p:nvSpPr>
        <p:spPr>
          <a:xfrm>
            <a:off x="578947" y="1220755"/>
            <a:ext cx="8025501" cy="4910356"/>
          </a:xfrm>
        </p:spPr>
        <p:txBody>
          <a:bodyPr/>
          <a:lstStyle>
            <a:lvl1pPr>
              <a:spcAft>
                <a:spcPts val="3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78947" y="260648"/>
            <a:ext cx="8025500" cy="96010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br>
              <a:rPr lang="en-US" dirty="0"/>
            </a:br>
            <a:endParaRPr lang="nl-BE" dirty="0"/>
          </a:p>
        </p:txBody>
      </p:sp>
      <p:sp>
        <p:nvSpPr>
          <p:cNvPr id="21" name="Tijdelijke aanduiding voor datum 2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594437E-4E94-4580-B4F2-DF74F539E7EF}" type="datetime1">
              <a:rPr lang="nl-NL" smtClean="0"/>
              <a:t>13-11-2017</a:t>
            </a:fld>
            <a:endParaRPr lang="nl-NL" dirty="0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EC3A490-6A5A-46E7-A6DB-72A961DA6280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2995893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er - 7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7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200"/>
          <a:stretch/>
        </p:blipFill>
        <p:spPr>
          <a:xfrm>
            <a:off x="6077666" y="-11469"/>
            <a:ext cx="3097768" cy="68694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2220" y="3106421"/>
            <a:ext cx="4434238" cy="1362075"/>
          </a:xfrm>
        </p:spPr>
        <p:txBody>
          <a:bodyPr anchor="t"/>
          <a:lstStyle>
            <a:lvl1pPr algn="l">
              <a:lnSpc>
                <a:spcPct val="90000"/>
              </a:lnSpc>
              <a:defRPr lang="nl-BE" sz="4000" b="1" kern="1200" dirty="0">
                <a:solidFill>
                  <a:schemeClr val="tx1"/>
                </a:solidFill>
                <a:latin typeface="KdG" pitchFamily="50" charset="0"/>
                <a:ea typeface="+mj-ea"/>
                <a:cs typeface="KdG" pitchFamily="50" charset="0"/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5652" y="698424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9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525930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er - 8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8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1328"/>
          <a:stretch/>
        </p:blipFill>
        <p:spPr>
          <a:xfrm>
            <a:off x="6256421" y="-16216"/>
            <a:ext cx="2887579" cy="6878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2220" y="3106421"/>
            <a:ext cx="4434238" cy="1362075"/>
          </a:xfrm>
        </p:spPr>
        <p:txBody>
          <a:bodyPr anchor="t"/>
          <a:lstStyle>
            <a:lvl1pPr algn="l">
              <a:lnSpc>
                <a:spcPct val="90000"/>
              </a:lnSpc>
              <a:defRPr lang="nl-BE" sz="4000" b="1" kern="1200" dirty="0">
                <a:solidFill>
                  <a:schemeClr val="tx1"/>
                </a:solidFill>
                <a:latin typeface="KdG" pitchFamily="50" charset="0"/>
                <a:ea typeface="+mj-ea"/>
                <a:cs typeface="KdG" pitchFamily="50" charset="0"/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9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717896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9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9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842"/>
          <a:stretch/>
        </p:blipFill>
        <p:spPr>
          <a:xfrm>
            <a:off x="6002039" y="-1"/>
            <a:ext cx="3141961" cy="68871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2220" y="3106421"/>
            <a:ext cx="4434238" cy="1362075"/>
          </a:xfrm>
        </p:spPr>
        <p:txBody>
          <a:bodyPr anchor="t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KdG" pitchFamily="50" charset="0"/>
                <a:ea typeface="+mj-ea"/>
                <a:cs typeface="KdG" pitchFamily="50" charset="0"/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9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85361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10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0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547"/>
          <a:stretch/>
        </p:blipFill>
        <p:spPr>
          <a:xfrm>
            <a:off x="5383272" y="-1"/>
            <a:ext cx="3760728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2220" y="3106421"/>
            <a:ext cx="4434238" cy="1362075"/>
          </a:xfrm>
        </p:spPr>
        <p:txBody>
          <a:bodyPr anchor="t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KdG" pitchFamily="50" charset="0"/>
                <a:ea typeface="+mj-ea"/>
                <a:cs typeface="KdG" pitchFamily="50" charset="0"/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9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5300572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en tekst zonder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06" y="826413"/>
            <a:ext cx="7811909" cy="63342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0010" y="1668379"/>
            <a:ext cx="7790504" cy="4572437"/>
          </a:xfrm>
        </p:spPr>
        <p:txBody>
          <a:bodyPr/>
          <a:lstStyle>
            <a:lvl1pPr marL="0" indent="0">
              <a:buNone/>
              <a:defRPr sz="2000" b="0"/>
            </a:lvl1pPr>
            <a:lvl2pPr marL="357188" indent="-179388">
              <a:buFont typeface="Arial"/>
              <a:buChar char="•"/>
              <a:defRPr sz="1800"/>
            </a:lvl2pPr>
            <a:lvl3pPr marL="534988" indent="-177800">
              <a:buFont typeface="Lucida Grande"/>
              <a:buChar char="-"/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03291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08575"/>
            <a:ext cx="7545375" cy="635024"/>
          </a:xfrm>
        </p:spPr>
        <p:txBody>
          <a:bodyPr anchor="t" anchorCtr="0">
            <a:noAutofit/>
          </a:bodyPr>
          <a:lstStyle>
            <a:lvl1pPr algn="l">
              <a:defRPr sz="2000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748991" y="6508750"/>
            <a:ext cx="970384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2F98EE9-DE09-4413-81CD-F2345CA84C2B}" type="datetime1">
              <a:rPr lang="nl-NL" smtClean="0"/>
              <a:t>13-11-2017</a:t>
            </a:fld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90390" y="6508750"/>
            <a:ext cx="8455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430299"/>
            <a:ext cx="7545388" cy="4908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BE" dirty="0"/>
              <a:t>Afbeelding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8948" y="260648"/>
            <a:ext cx="8025500" cy="960107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rgbClr val="34BEDC"/>
                </a:solidFill>
                <a:latin typeface="+mj-lt"/>
                <a:ea typeface="+mj-ea"/>
                <a:cs typeface="KdG" pitchFamily="50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3"/>
          </p:nvPr>
        </p:nvSpPr>
        <p:spPr>
          <a:xfrm>
            <a:off x="578947" y="1316766"/>
            <a:ext cx="3866400" cy="4814345"/>
          </a:xfrm>
        </p:spPr>
        <p:txBody>
          <a:bodyPr/>
          <a:lstStyle>
            <a:lvl1pPr>
              <a:spcAft>
                <a:spcPts val="3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11" name="Tijdelijke aanduiding voor inhoud 8"/>
          <p:cNvSpPr>
            <a:spLocks noGrp="1"/>
          </p:cNvSpPr>
          <p:nvPr>
            <p:ph sz="quarter" idx="14"/>
          </p:nvPr>
        </p:nvSpPr>
        <p:spPr>
          <a:xfrm>
            <a:off x="4572000" y="1316766"/>
            <a:ext cx="4032448" cy="4814345"/>
          </a:xfrm>
        </p:spPr>
        <p:txBody>
          <a:bodyPr/>
          <a:lstStyle>
            <a:lvl1pPr>
              <a:spcAft>
                <a:spcPts val="3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287E0FD-88C6-4BCF-AC8E-53BC9FDFAA56}" type="datetime1">
              <a:rPr lang="nl-NL" smtClean="0"/>
              <a:t>13-11-2017</a:t>
            </a:fld>
            <a:endParaRPr lang="nl-NL" dirty="0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EC3A490-6A5A-46E7-A6DB-72A961DA6280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902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en 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9822" y="224155"/>
            <a:ext cx="3866399" cy="9966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rgbClr val="34BEDC"/>
                </a:solidFill>
                <a:latin typeface="+mj-lt"/>
                <a:ea typeface="+mj-ea"/>
                <a:cs typeface="KdG" pitchFamily="50" charset="0"/>
              </a:defRPr>
            </a:lvl1pPr>
          </a:lstStyle>
          <a:p>
            <a:r>
              <a:rPr lang="en-US" dirty="0"/>
              <a:t>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3"/>
          </p:nvPr>
        </p:nvSpPr>
        <p:spPr>
          <a:xfrm>
            <a:off x="578947" y="1220755"/>
            <a:ext cx="3866400" cy="4910357"/>
          </a:xfrm>
        </p:spPr>
        <p:txBody>
          <a:bodyPr/>
          <a:lstStyle>
            <a:lvl1pPr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11" name="Tijdelijke aanduiding voor inhoud 8"/>
          <p:cNvSpPr>
            <a:spLocks noGrp="1"/>
          </p:cNvSpPr>
          <p:nvPr>
            <p:ph sz="quarter" idx="14"/>
          </p:nvPr>
        </p:nvSpPr>
        <p:spPr>
          <a:xfrm>
            <a:off x="4572000" y="1220755"/>
            <a:ext cx="4032448" cy="4910357"/>
          </a:xfrm>
        </p:spPr>
        <p:txBody>
          <a:bodyPr/>
          <a:lstStyle>
            <a:lvl1pPr>
              <a:spcAft>
                <a:spcPts val="3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594437E-4E94-4580-B4F2-DF74F539E7EF}" type="datetime1">
              <a:rPr lang="nl-NL" smtClean="0"/>
              <a:t>13-11-2017</a:t>
            </a:fld>
            <a:endParaRPr lang="nl-NL" dirty="0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EC3A490-6A5A-46E7-A6DB-72A961DA628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572198" y="233155"/>
            <a:ext cx="4032250" cy="987599"/>
          </a:xfrm>
        </p:spPr>
        <p:txBody>
          <a:bodyPr vert="horz" lIns="0" tIns="45720" rIns="0" bIns="45720" rtlCol="0" anchor="t">
            <a:noAutofit/>
          </a:bodyPr>
          <a:lstStyle>
            <a:lvl1pPr>
              <a:defRPr lang="en-US" sz="2400" b="1" smtClean="0">
                <a:solidFill>
                  <a:srgbClr val="34BEDC"/>
                </a:solidFill>
                <a:latin typeface="+mj-lt"/>
                <a:ea typeface="+mj-ea"/>
                <a:cs typeface="KdG" pitchFamily="50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nl-BE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245736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578948" y="1896980"/>
            <a:ext cx="8025500" cy="406030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342900" indent="-342900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538163" indent="-179388">
              <a:defRPr>
                <a:solidFill>
                  <a:schemeClr val="bg1"/>
                </a:solidFill>
              </a:defRPr>
            </a:lvl2pPr>
            <a:lvl3pPr marL="811213" indent="-177800"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8946" y="543477"/>
            <a:ext cx="8025502" cy="1142400"/>
          </a:xfrm>
        </p:spPr>
        <p:txBody>
          <a:bodyPr/>
          <a:lstStyle>
            <a:lvl1pPr marL="0" indent="0">
              <a:buNone/>
              <a:defRPr sz="2100" b="1">
                <a:solidFill>
                  <a:schemeClr val="bg1"/>
                </a:solidFill>
                <a:latin typeface="+mj-lt"/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Agenda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594437E-4E94-4580-B4F2-DF74F539E7EF}" type="datetime1">
              <a:rPr lang="nl-NL" smtClean="0"/>
              <a:t>13-11-2017</a:t>
            </a:fld>
            <a:endParaRPr lang="nl-NL" dirty="0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C3A490-6A5A-46E7-A6DB-72A961DA6280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84127"/>
            <a:ext cx="801835" cy="97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8742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g sch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atum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437E-4E94-4580-B4F2-DF74F539E7EF}" type="datetime1">
              <a:rPr lang="nl-NL" smtClean="0"/>
              <a:t>13-11-2017</a:t>
            </a:fld>
            <a:endParaRPr lang="nl-NL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3A490-6A5A-46E7-A6DB-72A961DA6280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7119023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 met icoon in de m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590" y="1896981"/>
            <a:ext cx="8041859" cy="1855957"/>
          </a:xfrm>
          <a:ln w="28575">
            <a:solidFill>
              <a:schemeClr val="accent1"/>
            </a:solidFill>
          </a:ln>
        </p:spPr>
        <p:txBody>
          <a:bodyPr wrap="square" lIns="1080000" tIns="46800" rIns="90000">
            <a:spAutoFit/>
          </a:bodyPr>
          <a:lstStyle>
            <a:lvl1pPr marL="180975" indent="-180975">
              <a:buFont typeface="Arial" panose="020B0604020202020204" pitchFamily="34" charset="0"/>
              <a:buChar char="•"/>
              <a:defRPr b="0"/>
            </a:lvl1pPr>
            <a:lvl2pPr marL="357188" indent="-179388">
              <a:buFont typeface="Arial"/>
              <a:buChar char="•"/>
              <a:defRPr/>
            </a:lvl2pPr>
            <a:lvl3pPr marL="534988" indent="-177800">
              <a:buFont typeface="Lucida Grande"/>
              <a:buChar char="-"/>
              <a:defRPr/>
            </a:lvl3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jdelijke aanduiding voor afbeelding 6"/>
          <p:cNvSpPr>
            <a:spLocks noGrp="1"/>
          </p:cNvSpPr>
          <p:nvPr>
            <p:ph type="pic" sz="quarter" idx="10"/>
          </p:nvPr>
        </p:nvSpPr>
        <p:spPr>
          <a:xfrm>
            <a:off x="609376" y="1946373"/>
            <a:ext cx="867600" cy="960000"/>
          </a:xfrm>
        </p:spPr>
        <p:txBody>
          <a:bodyPr/>
          <a:lstStyle>
            <a:lvl1pPr marL="0" indent="0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4BED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594437E-4E94-4580-B4F2-DF74F539E7EF}" type="datetime1">
              <a:rPr lang="nl-NL" smtClean="0"/>
              <a:t>13-11-2017</a:t>
            </a:fld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EC3A490-6A5A-46E7-A6DB-72A961DA6280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7229478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 - gekleurd vl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948" y="542877"/>
            <a:ext cx="80255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 bwMode="ltGray">
          <a:xfrm>
            <a:off x="6004124" y="1896979"/>
            <a:ext cx="2600325" cy="4206316"/>
          </a:xfrm>
          <a:solidFill>
            <a:schemeClr val="accent1"/>
          </a:solidFill>
        </p:spPr>
        <p:txBody>
          <a:bodyPr lIns="180000" tIns="234000" rIns="144000" bIns="234000"/>
          <a:lstStyle>
            <a:lvl1pPr marL="0" indent="0">
              <a:buNone/>
              <a:defRPr sz="1300" b="1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100">
                <a:solidFill>
                  <a:schemeClr val="bg1"/>
                </a:solidFill>
              </a:defRPr>
            </a:lvl2pPr>
            <a:lvl3pPr marL="357188" indent="0">
              <a:buFontTx/>
              <a:buNone/>
              <a:defRPr>
                <a:solidFill>
                  <a:schemeClr val="bg1"/>
                </a:solidFill>
              </a:defRPr>
            </a:lvl3pPr>
            <a:lvl4pPr marL="534987" indent="0">
              <a:buFontTx/>
              <a:buNone/>
              <a:defRPr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jdelijke aanduiding voor inhoud 8"/>
          <p:cNvSpPr>
            <a:spLocks noGrp="1"/>
          </p:cNvSpPr>
          <p:nvPr>
            <p:ph sz="quarter" idx="15"/>
          </p:nvPr>
        </p:nvSpPr>
        <p:spPr>
          <a:xfrm>
            <a:off x="578947" y="1894273"/>
            <a:ext cx="5001165" cy="42090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594437E-4E94-4580-B4F2-DF74F539E7EF}" type="datetime1">
              <a:rPr lang="nl-NL" smtClean="0"/>
              <a:t>13-11-2017</a:t>
            </a:fld>
            <a:endParaRPr lang="nl-NL" dirty="0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EC3A490-6A5A-46E7-A6DB-72A961DA6280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653691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8"/>
          <p:cNvSpPr>
            <a:spLocks noGrp="1"/>
          </p:cNvSpPr>
          <p:nvPr>
            <p:ph sz="quarter" idx="16"/>
          </p:nvPr>
        </p:nvSpPr>
        <p:spPr>
          <a:xfrm>
            <a:off x="578947" y="1922089"/>
            <a:ext cx="2520000" cy="42090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7"/>
          </p:nvPr>
        </p:nvSpPr>
        <p:spPr>
          <a:xfrm>
            <a:off x="3331697" y="1922089"/>
            <a:ext cx="2520000" cy="42090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10" name="Tijdelijke aanduiding voor inhoud 8"/>
          <p:cNvSpPr>
            <a:spLocks noGrp="1"/>
          </p:cNvSpPr>
          <p:nvPr>
            <p:ph sz="quarter" idx="18"/>
          </p:nvPr>
        </p:nvSpPr>
        <p:spPr>
          <a:xfrm>
            <a:off x="6084448" y="1922089"/>
            <a:ext cx="2520000" cy="42090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78948" y="542877"/>
            <a:ext cx="80255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91FF385F-1771-4F1F-9558-B00673C99511}" type="datetime1">
              <a:rPr lang="nl-NL" smtClean="0"/>
              <a:t>13-11-2017</a:t>
            </a:fld>
            <a:endParaRPr lang="nl-NL" dirty="0"/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EC3A490-6A5A-46E7-A6DB-72A961DA6280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8249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8948" y="260647"/>
            <a:ext cx="8025500" cy="978068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nl-BE" dirty="0"/>
              <a:t>Click to edit </a:t>
            </a:r>
            <a:br>
              <a:rPr lang="nl-BE" dirty="0"/>
            </a:br>
            <a:r>
              <a:rPr lang="nl-BE" dirty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8948" y="1238716"/>
            <a:ext cx="8025500" cy="4892395"/>
          </a:xfrm>
          <a:prstGeom prst="rect">
            <a:avLst/>
          </a:prstGeom>
        </p:spPr>
        <p:txBody>
          <a:bodyPr vert="horz" lIns="0" tIns="0" rIns="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2"/>
          </p:nvPr>
        </p:nvSpPr>
        <p:spPr>
          <a:xfrm>
            <a:off x="7596336" y="6356351"/>
            <a:ext cx="1008112" cy="366183"/>
          </a:xfrm>
          <a:prstGeom prst="rect">
            <a:avLst/>
          </a:prstGeom>
        </p:spPr>
        <p:txBody>
          <a:bodyPr vert="horz" lIns="72000" tIns="36000" rIns="0" bIns="3600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4437E-4E94-4580-B4F2-DF74F539E7EF}" type="datetime1">
              <a:rPr lang="nl-NL" smtClean="0"/>
              <a:t>13-11-2017</a:t>
            </a:fld>
            <a:endParaRPr lang="nl-NL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4"/>
          </p:nvPr>
        </p:nvSpPr>
        <p:spPr>
          <a:xfrm>
            <a:off x="8604448" y="6356351"/>
            <a:ext cx="432048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3A490-6A5A-46E7-A6DB-72A961DA6280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8" name="Afbeelding 5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3" b="16154"/>
          <a:stretch/>
        </p:blipFill>
        <p:spPr>
          <a:xfrm>
            <a:off x="34988" y="5662357"/>
            <a:ext cx="720588" cy="112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6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  <p:sldLayoutId id="2147483739" r:id="rId23"/>
    <p:sldLayoutId id="2147483740" r:id="rId24"/>
    <p:sldLayoutId id="2147483652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KdG" pitchFamily="50" charset="0"/>
        </a:defRPr>
      </a:lvl1pPr>
    </p:titleStyle>
    <p:bodyStyle>
      <a:lvl1pPr marL="177800" indent="-177800" algn="l" defTabSz="457200" rtl="0" eaLnBrk="1" latinLnBrk="0" hangingPunct="1">
        <a:lnSpc>
          <a:spcPct val="114000"/>
        </a:lnSpc>
        <a:spcBef>
          <a:spcPts val="300"/>
        </a:spcBef>
        <a:spcAft>
          <a:spcPts val="700"/>
        </a:spcAft>
        <a:buFont typeface="Arial"/>
        <a:buChar char="•"/>
        <a:defRPr sz="2000" kern="1200">
          <a:solidFill>
            <a:schemeClr val="tx1"/>
          </a:solidFill>
          <a:latin typeface="Verdana"/>
          <a:ea typeface="+mn-ea"/>
          <a:cs typeface="+mn-cs"/>
        </a:defRPr>
      </a:lvl1pPr>
      <a:lvl2pPr marL="357188" indent="-179388" algn="l" defTabSz="4572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Font typeface="Arial"/>
        <a:buChar char="–"/>
        <a:defRPr sz="1800" kern="1200">
          <a:solidFill>
            <a:schemeClr val="tx1"/>
          </a:solidFill>
          <a:latin typeface="Verdana"/>
          <a:ea typeface="+mn-ea"/>
          <a:cs typeface="+mn-cs"/>
        </a:defRPr>
      </a:lvl2pPr>
      <a:lvl3pPr marL="534988" indent="-177800" algn="l" defTabSz="4572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Font typeface="Wingdings" charset="2"/>
        <a:buChar char="§"/>
        <a:tabLst/>
        <a:defRPr sz="1600" kern="1200">
          <a:solidFill>
            <a:schemeClr val="tx1"/>
          </a:solidFill>
          <a:latin typeface="Verdana"/>
          <a:ea typeface="+mn-ea"/>
          <a:cs typeface="+mn-cs"/>
        </a:defRPr>
      </a:lvl3pPr>
      <a:lvl4pPr marL="720725" indent="-185738" algn="l" defTabSz="4572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Font typeface="Courier New"/>
        <a:buChar char="o"/>
        <a:defRPr sz="1400" kern="1200">
          <a:solidFill>
            <a:schemeClr val="tx1"/>
          </a:solidFill>
          <a:latin typeface="Verdana"/>
          <a:ea typeface="+mn-ea"/>
          <a:cs typeface="+mn-cs"/>
        </a:defRPr>
      </a:lvl4pPr>
      <a:lvl5pPr marL="898525" indent="-177800" algn="l" defTabSz="4572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Font typeface="Arial"/>
        <a:buChar char="»"/>
        <a:defRPr sz="1200" kern="1200">
          <a:solidFill>
            <a:schemeClr val="tx1"/>
          </a:solidFill>
          <a:latin typeface="Verdan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244600"/>
            <a:ext cx="7772400" cy="1470025"/>
          </a:xfrm>
        </p:spPr>
        <p:txBody>
          <a:bodyPr>
            <a:normAutofit/>
          </a:bodyPr>
          <a:lstStyle/>
          <a:p>
            <a:r>
              <a:rPr lang="nl-BE" sz="4000" dirty="0" err="1">
                <a:latin typeface="KdG" pitchFamily="50" charset="0"/>
                <a:cs typeface="KdG" pitchFamily="50" charset="0"/>
              </a:rPr>
              <a:t>Regular</a:t>
            </a:r>
            <a:r>
              <a:rPr lang="nl-BE" sz="4000" dirty="0">
                <a:latin typeface="KdG" pitchFamily="50" charset="0"/>
                <a:cs typeface="KdG" pitchFamily="50" charset="0"/>
              </a:rPr>
              <a:t> </a:t>
            </a:r>
            <a:r>
              <a:rPr lang="nl-BE" sz="4000" dirty="0" err="1">
                <a:latin typeface="KdG" pitchFamily="50" charset="0"/>
                <a:cs typeface="KdG" pitchFamily="50" charset="0"/>
              </a:rPr>
              <a:t>expressions</a:t>
            </a:r>
            <a:endParaRPr lang="nl-BE" sz="4000" dirty="0">
              <a:latin typeface="KdG" pitchFamily="50" charset="0"/>
              <a:cs typeface="KdG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47962"/>
            <a:ext cx="2057400" cy="101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8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nl-NL" sz="3400" dirty="0">
                <a:latin typeface="Verdana" panose="020B0604030504040204" pitchFamily="34" charset="0"/>
              </a:rPr>
              <a:t> </a:t>
            </a:r>
            <a:endParaRPr lang="nl-BE" sz="3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4000" b="1" dirty="0">
                <a:solidFill>
                  <a:srgbClr val="C00000"/>
                </a:solidFill>
                <a:latin typeface="Verdana" panose="020B0604030504040204" pitchFamily="34" charset="0"/>
              </a:rPr>
              <a:t>[^…]</a:t>
            </a:r>
            <a:r>
              <a:rPr lang="nl-NL" sz="4000" b="1" dirty="0">
                <a:latin typeface="Verdana" panose="020B0604030504040204" pitchFamily="34" charset="0"/>
              </a:rPr>
              <a:t> </a:t>
            </a:r>
            <a:r>
              <a:rPr lang="nl-NL" sz="4000" dirty="0">
                <a:latin typeface="Verdana" panose="020B0604030504040204" pitchFamily="34" charset="0"/>
              </a:rPr>
              <a:t>zoek naar gelijk welk teken dat </a:t>
            </a:r>
            <a:r>
              <a:rPr lang="nl-NL" sz="4000" dirty="0">
                <a:solidFill>
                  <a:srgbClr val="FF0000"/>
                </a:solidFill>
                <a:latin typeface="Verdana" panose="020B0604030504040204" pitchFamily="34" charset="0"/>
              </a:rPr>
              <a:t>niet</a:t>
            </a:r>
            <a:r>
              <a:rPr lang="nl-NL" sz="4000" dirty="0">
                <a:latin typeface="Verdana" panose="020B0604030504040204" pitchFamily="34" charset="0"/>
              </a:rPr>
              <a:t> in de lijst tussen de vierkante haken voorkomt. </a:t>
            </a:r>
            <a:r>
              <a:rPr lang="nl-NL" sz="4000" dirty="0">
                <a:solidFill>
                  <a:srgbClr val="FF0000"/>
                </a:solidFill>
                <a:latin typeface="Verdana" panose="020B0604030504040204" pitchFamily="34" charset="0"/>
              </a:rPr>
              <a:t>^</a:t>
            </a:r>
            <a:r>
              <a:rPr lang="nl-NL" sz="4000" dirty="0">
                <a:latin typeface="Verdana" panose="020B0604030504040204" pitchFamily="34" charset="0"/>
              </a:rPr>
              <a:t> werkt enkel als </a:t>
            </a:r>
            <a:r>
              <a:rPr lang="nl-NL" sz="4000" dirty="0">
                <a:solidFill>
                  <a:srgbClr val="FF0000"/>
                </a:solidFill>
                <a:latin typeface="Verdana" panose="020B0604030504040204" pitchFamily="34" charset="0"/>
              </a:rPr>
              <a:t>niet</a:t>
            </a:r>
            <a:r>
              <a:rPr lang="nl-NL" sz="4000" dirty="0">
                <a:latin typeface="Verdana" panose="020B0604030504040204" pitchFamily="34" charset="0"/>
              </a:rPr>
              <a:t> operator als het eerste teken in de lijst is.</a:t>
            </a:r>
            <a:endParaRPr lang="nl-BE" sz="40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800" dirty="0">
                <a:latin typeface="Verdana" panose="020B0604030504040204" pitchFamily="34" charset="0"/>
              </a:rPr>
              <a:t> </a:t>
            </a:r>
            <a:endParaRPr lang="nl-BE" sz="38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800" dirty="0">
                <a:latin typeface="Verdana" panose="020B0604030504040204" pitchFamily="34" charset="0"/>
              </a:rPr>
              <a:t>Je gebruikt deze operator om binnen een karakterstring op zoek te gaan naar karakters die niet voorkomen in de  lijst tussen de vierkante haken.</a:t>
            </a:r>
            <a:endParaRPr lang="nl-BE" sz="38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800" dirty="0">
                <a:latin typeface="Verdana" panose="020B0604030504040204" pitchFamily="34" charset="0"/>
              </a:rPr>
              <a:t> </a:t>
            </a:r>
            <a:endParaRPr lang="nl-BE" sz="38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800" dirty="0">
                <a:latin typeface="Verdana" panose="020B0604030504040204" pitchFamily="34" charset="0"/>
              </a:rPr>
              <a:t>Voorbeeld:  	</a:t>
            </a:r>
            <a:r>
              <a:rPr lang="nl-NL" sz="3800" i="1" dirty="0">
                <a:latin typeface="Verdana" panose="020B0604030504040204" pitchFamily="34" charset="0"/>
              </a:rPr>
              <a:t>[^abc]</a:t>
            </a:r>
            <a:endParaRPr lang="nl-BE" sz="38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800" dirty="0">
                <a:latin typeface="Verdana" panose="020B0604030504040204" pitchFamily="34" charset="0"/>
              </a:rPr>
              <a:t> </a:t>
            </a:r>
            <a:endParaRPr lang="nl-BE" sz="38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800" dirty="0" err="1">
                <a:latin typeface="Verdana" panose="020B0604030504040204" pitchFamily="34" charset="0"/>
              </a:rPr>
              <a:t>abc</a:t>
            </a:r>
            <a:r>
              <a:rPr lang="nl-NL" sz="3800" dirty="0" err="1">
                <a:solidFill>
                  <a:srgbClr val="00B050"/>
                </a:solidFill>
                <a:latin typeface="Verdana" panose="020B0604030504040204" pitchFamily="34" charset="0"/>
              </a:rPr>
              <a:t>d</a:t>
            </a:r>
            <a:r>
              <a:rPr lang="nl-NL" sz="3800" dirty="0" err="1">
                <a:latin typeface="Verdana" panose="020B0604030504040204" pitchFamily="34" charset="0"/>
              </a:rPr>
              <a:t>ef</a:t>
            </a:r>
            <a:endParaRPr lang="nl-BE" sz="38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800" dirty="0">
                <a:latin typeface="Verdana" panose="020B0604030504040204" pitchFamily="34" charset="0"/>
              </a:rPr>
              <a:t> </a:t>
            </a:r>
            <a:endParaRPr lang="nl-BE" sz="38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800" dirty="0">
                <a:latin typeface="Verdana" panose="020B0604030504040204" pitchFamily="34" charset="0"/>
              </a:rPr>
              <a:t>abc </a:t>
            </a:r>
            <a:endParaRPr lang="nl-BE" sz="38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800" dirty="0">
                <a:latin typeface="Verdana" panose="020B0604030504040204" pitchFamily="34" charset="0"/>
              </a:rPr>
              <a:t> </a:t>
            </a:r>
            <a:endParaRPr lang="nl-BE" sz="38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nl-BE" sz="6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Verdana" panose="020B0604030504040204" pitchFamily="34" charset="0"/>
              </a:rPr>
              <a:t>jokers: </a:t>
            </a:r>
            <a:r>
              <a:rPr lang="nl-NL" dirty="0">
                <a:latin typeface="Verdana" panose="020B0604030504040204" pitchFamily="34" charset="0"/>
              </a:rPr>
              <a:t>[^…] teken niet uit een lijst</a:t>
            </a:r>
            <a:endParaRPr lang="nl-BE" dirty="0">
              <a:latin typeface="Verdana" panose="020B060403050404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10</a:t>
            </a:fld>
            <a:endParaRPr lang="nl-NL" dirty="0"/>
          </a:p>
        </p:txBody>
      </p:sp>
      <p:pic>
        <p:nvPicPr>
          <p:cNvPr id="8" name="Afbeelding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087" y="4436093"/>
            <a:ext cx="428625" cy="57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Afbeelding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087" y="5299384"/>
            <a:ext cx="476250" cy="464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696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provincie </a:t>
            </a:r>
            <a:b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medewerkers </a:t>
            </a:r>
            <a:b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REGEXP_LIKE</a:t>
            </a:r>
            <a:r>
              <a:rPr lang="nl-BE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provincie</a:t>
            </a:r>
            <a:r>
              <a:rPr lang="nl-BE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'[^A-P]'</a:t>
            </a:r>
            <a:r>
              <a:rPr lang="nl-BE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nl-BE" sz="2400" dirty="0"/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PR</a:t>
            </a:r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--</a:t>
            </a:r>
          </a:p>
          <a:p>
            <a:pPr marL="0" indent="0">
              <a:buNone/>
            </a:pPr>
            <a:r>
              <a:rPr lang="nl-BE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Z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H</a:t>
            </a:r>
          </a:p>
          <a:p>
            <a:pPr marL="0" indent="0">
              <a:buNone/>
            </a:pPr>
            <a:r>
              <a:rPr lang="nl-BE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U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</a:p>
          <a:p>
            <a:pPr marL="0" indent="0">
              <a:buNone/>
            </a:pPr>
            <a:r>
              <a:rPr lang="nl-BE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Z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H</a:t>
            </a:r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G</a:t>
            </a:r>
            <a:r>
              <a:rPr lang="nl-BE" sz="1600" dirty="0">
                <a:solidFill>
                  <a:srgbClr val="00B050"/>
                </a:solidFill>
                <a:latin typeface="Courier New" panose="02070309020205020404" pitchFamily="49" charset="0"/>
              </a:rPr>
              <a:t>R</a:t>
            </a:r>
            <a:endParaRPr lang="nl-NL" sz="2400" dirty="0">
              <a:latin typeface="Verdana" panose="020B060403050404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Verdana" panose="020B0604030504040204" pitchFamily="34" charset="0"/>
              </a:rPr>
              <a:t>jokers: </a:t>
            </a:r>
            <a:r>
              <a:rPr lang="nl-NL" dirty="0">
                <a:latin typeface="Verdana" panose="020B0604030504040204" pitchFamily="34" charset="0"/>
              </a:rPr>
              <a:t>[^…] teken niet uit een lijst</a:t>
            </a:r>
            <a:endParaRPr lang="nl-BE" dirty="0">
              <a:latin typeface="Verdana" panose="020B060403050404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320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Herhaling metakarakters duiden aan dat het </a:t>
            </a:r>
            <a:r>
              <a:rPr lang="nl-BE" b="1" dirty="0">
                <a:solidFill>
                  <a:schemeClr val="accent1"/>
                </a:solidFill>
              </a:rPr>
              <a:t>voorgaande </a:t>
            </a:r>
            <a:r>
              <a:rPr lang="nl-BE" dirty="0"/>
              <a:t>element</a:t>
            </a:r>
            <a:r>
              <a:rPr lang="nl-BE" b="1" dirty="0">
                <a:solidFill>
                  <a:schemeClr val="accent1"/>
                </a:solidFill>
              </a:rPr>
              <a:t>  </a:t>
            </a:r>
            <a:r>
              <a:rPr lang="nl-BE" dirty="0"/>
              <a:t>een aantal keer herhaald wordt.</a:t>
            </a:r>
          </a:p>
          <a:p>
            <a:pPr marL="0" indent="0">
              <a:buNone/>
            </a:pPr>
            <a:r>
              <a:rPr lang="nl-BE" b="1" dirty="0">
                <a:solidFill>
                  <a:schemeClr val="accent1"/>
                </a:solidFill>
              </a:rPr>
              <a:t>+</a:t>
            </a:r>
            <a:r>
              <a:rPr lang="nl-BE" dirty="0"/>
              <a:t>			1 of meer keer</a:t>
            </a:r>
          </a:p>
          <a:p>
            <a:pPr marL="0" indent="0">
              <a:buNone/>
            </a:pPr>
            <a:r>
              <a:rPr lang="nl-BE" b="1" dirty="0">
                <a:solidFill>
                  <a:schemeClr val="accent1"/>
                </a:solidFill>
              </a:rPr>
              <a:t>*</a:t>
            </a:r>
            <a:r>
              <a:rPr lang="nl-BE" dirty="0">
                <a:solidFill>
                  <a:schemeClr val="accent1"/>
                </a:solidFill>
              </a:rPr>
              <a:t>		   	</a:t>
            </a:r>
            <a:r>
              <a:rPr lang="nl-BE" dirty="0"/>
              <a:t>0 of meer keer</a:t>
            </a:r>
          </a:p>
          <a:p>
            <a:pPr marL="0" indent="0">
              <a:buNone/>
            </a:pPr>
            <a:r>
              <a:rPr lang="nl-BE" b="1" dirty="0">
                <a:solidFill>
                  <a:schemeClr val="accent1"/>
                </a:solidFill>
              </a:rPr>
              <a:t>?</a:t>
            </a:r>
            <a:r>
              <a:rPr lang="nl-BE" dirty="0"/>
              <a:t>			0 of 1 keer</a:t>
            </a:r>
          </a:p>
          <a:p>
            <a:pPr marL="0" indent="0">
              <a:buNone/>
            </a:pPr>
            <a:r>
              <a:rPr lang="nl-BE" b="1" dirty="0">
                <a:solidFill>
                  <a:schemeClr val="accent1"/>
                </a:solidFill>
              </a:rPr>
              <a:t>{</a:t>
            </a:r>
            <a:r>
              <a:rPr lang="nl-BE" b="1" dirty="0" err="1">
                <a:solidFill>
                  <a:schemeClr val="accent1"/>
                </a:solidFill>
              </a:rPr>
              <a:t>n,m</a:t>
            </a:r>
            <a:r>
              <a:rPr lang="nl-BE" b="1" dirty="0">
                <a:solidFill>
                  <a:schemeClr val="accent1"/>
                </a:solidFill>
              </a:rPr>
              <a:t>}		</a:t>
            </a:r>
            <a:r>
              <a:rPr lang="nl-BE" dirty="0"/>
              <a:t>n tot m keer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Herhaling metakarakter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EC3A490-6A5A-46E7-A6DB-72A961DA6280}" type="slidenum">
              <a:rPr lang="nl-BE" smtClean="0"/>
              <a:pPr/>
              <a:t>12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8832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+</a:t>
            </a:r>
            <a:r>
              <a:rPr lang="nl-NL" sz="2400" dirty="0">
                <a:latin typeface="Verdana" panose="020B0604030504040204" pitchFamily="34" charset="0"/>
              </a:rPr>
              <a:t> voorgaand teken komt één- of meermaals voor.</a:t>
            </a:r>
            <a:endParaRPr lang="nl-BE" sz="2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2400" dirty="0">
                <a:latin typeface="Verdana" panose="020B0604030504040204" pitchFamily="34" charset="0"/>
              </a:rPr>
              <a:t>Voorbeeld:   o+</a:t>
            </a:r>
            <a:endParaRPr lang="nl-BE" sz="2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BE" sz="2400" dirty="0"/>
              <a:t>		</a:t>
            </a:r>
            <a:r>
              <a:rPr lang="nl-BE" sz="2400" dirty="0" err="1">
                <a:solidFill>
                  <a:srgbClr val="00B050"/>
                </a:solidFill>
              </a:rPr>
              <a:t>ooo</a:t>
            </a:r>
            <a:endParaRPr lang="nl-B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nl-BE" sz="2400" dirty="0"/>
              <a:t>		</a:t>
            </a:r>
            <a:r>
              <a:rPr lang="nl-BE" sz="2400" dirty="0" err="1"/>
              <a:t>bbb</a:t>
            </a:r>
            <a:endParaRPr lang="nl-BE" sz="2400" dirty="0"/>
          </a:p>
          <a:p>
            <a:pPr marL="0" indent="0">
              <a:buNone/>
            </a:pPr>
            <a:endParaRPr lang="nl-BE" sz="2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Verdana" panose="020B0604030504040204" pitchFamily="34" charset="0"/>
              </a:rPr>
              <a:t>Herhaling: </a:t>
            </a:r>
            <a:r>
              <a:rPr lang="nl-NL" dirty="0">
                <a:latin typeface="Verdana" panose="020B0604030504040204" pitchFamily="34" charset="0"/>
              </a:rPr>
              <a:t> +  (één of meer tekens</a:t>
            </a:r>
            <a:r>
              <a:rPr lang="nl-BE" dirty="0">
                <a:latin typeface="Verdana" panose="020B0604030504040204" pitchFamily="34" charset="0"/>
              </a:rPr>
              <a:t>)</a:t>
            </a:r>
            <a:br>
              <a:rPr lang="nl-BE" dirty="0">
                <a:latin typeface="Verdana" panose="020B0604030504040204" pitchFamily="34" charset="0"/>
              </a:rPr>
            </a:br>
            <a:endParaRPr lang="nl-BE" dirty="0">
              <a:latin typeface="Verdana" panose="020B060403050404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13</a:t>
            </a:fld>
            <a:endParaRPr lang="nl-NL" dirty="0"/>
          </a:p>
        </p:txBody>
      </p:sp>
      <p:pic>
        <p:nvPicPr>
          <p:cNvPr id="8" name="Afbeelding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099" y="2161183"/>
            <a:ext cx="428625" cy="57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Afbeelding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099" y="2814343"/>
            <a:ext cx="476250" cy="464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444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nl-BE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achternaam </a:t>
            </a:r>
            <a:br>
              <a:rPr lang="nl-BE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nl-BE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medewerkers </a:t>
            </a:r>
            <a:br>
              <a:rPr lang="nl-BE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nl-BE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REGEXP_LIKE</a:t>
            </a:r>
            <a:r>
              <a:rPr lang="nl-BE" sz="17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l-BE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nl-BE" sz="17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1700" dirty="0" err="1">
                <a:solidFill>
                  <a:srgbClr val="808080"/>
                </a:solidFill>
                <a:latin typeface="Courier New" panose="02070309020205020404" pitchFamily="49" charset="0"/>
              </a:rPr>
              <a:t>'o</a:t>
            </a:r>
            <a:r>
              <a:rPr lang="nl-BE" sz="1700" dirty="0">
                <a:solidFill>
                  <a:srgbClr val="808080"/>
                </a:solidFill>
                <a:latin typeface="Courier New" panose="02070309020205020404" pitchFamily="49" charset="0"/>
              </a:rPr>
              <a:t>+'</a:t>
            </a:r>
            <a:r>
              <a:rPr lang="nl-BE" sz="17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nl-BE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nl-BE" sz="1700" dirty="0"/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ACHTERNAAM              </a:t>
            </a:r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</a:t>
            </a:r>
          </a:p>
          <a:p>
            <a:pPr marL="0" indent="0">
              <a:buNone/>
            </a:pP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nl-BE" sz="16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o</a:t>
            </a:r>
            <a:r>
              <a:rPr lang="nl-BE" sz="1600" dirty="0" err="1">
                <a:latin typeface="Courier New" panose="02070309020205020404" pitchFamily="49" charset="0"/>
              </a:rPr>
              <a:t>r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doloi</a:t>
            </a:r>
            <a:endParaRPr lang="nl-BE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nl-BE" sz="16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o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chems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buNone/>
            </a:pP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Amelsv</a:t>
            </a:r>
            <a:r>
              <a:rPr lang="nl-BE" sz="16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o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ort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nl-BE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o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ck                     </a:t>
            </a:r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nl-BE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o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osten </a:t>
            </a:r>
          </a:p>
          <a:p>
            <a:pPr marL="0" indent="0">
              <a:buNone/>
            </a:pPr>
            <a:endParaRPr lang="nl-BE" sz="2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Verdana" panose="020B0604030504040204" pitchFamily="34" charset="0"/>
              </a:rPr>
              <a:t>Herhaling: </a:t>
            </a:r>
            <a:r>
              <a:rPr lang="nl-NL" dirty="0">
                <a:latin typeface="Verdana" panose="020B0604030504040204" pitchFamily="34" charset="0"/>
              </a:rPr>
              <a:t> +  (één of meer tekens</a:t>
            </a:r>
            <a:r>
              <a:rPr lang="nl-BE" dirty="0">
                <a:latin typeface="Verdana" panose="020B0604030504040204" pitchFamily="34" charset="0"/>
              </a:rPr>
              <a:t>)</a:t>
            </a:r>
            <a:br>
              <a:rPr lang="nl-BE" dirty="0">
                <a:latin typeface="Verdana" panose="020B0604030504040204" pitchFamily="34" charset="0"/>
              </a:rPr>
            </a:br>
            <a:endParaRPr lang="nl-BE" dirty="0">
              <a:latin typeface="Verdana" panose="020B060403050404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0412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*</a:t>
            </a:r>
            <a:r>
              <a:rPr lang="nl-NL" sz="2400" dirty="0">
                <a:latin typeface="Verdana" panose="020B0604030504040204" pitchFamily="34" charset="0"/>
              </a:rPr>
              <a:t> voorgaand teken komt niet of meermaals voor.</a:t>
            </a:r>
          </a:p>
          <a:p>
            <a:pPr marL="0" indent="0">
              <a:buNone/>
            </a:pPr>
            <a:endParaRPr lang="nl-BE" sz="2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BE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adres </a:t>
            </a:r>
            <a:b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medewerkers </a:t>
            </a:r>
            <a:b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REGEXP_LIKE</a:t>
            </a:r>
            <a:r>
              <a:rPr lang="nl-BE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l-BE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adres</a:t>
            </a:r>
            <a:r>
              <a:rPr lang="nl-BE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'en</a:t>
            </a:r>
            <a:r>
              <a:rPr lang="nl-BE" sz="2400" dirty="0">
                <a:solidFill>
                  <a:srgbClr val="808080"/>
                </a:solidFill>
                <a:latin typeface="Courier New" panose="02070309020205020404" pitchFamily="49" charset="0"/>
              </a:rPr>
              <a:t>*straat'</a:t>
            </a:r>
            <a:r>
              <a:rPr lang="nl-BE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nl-BE" sz="2400" dirty="0"/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ADRES                                            </a:t>
            </a:r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--------------------------------------------------</a:t>
            </a:r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Ze</a:t>
            </a:r>
            <a:r>
              <a:rPr lang="nl-BE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estraat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14                                      </a:t>
            </a:r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Eik</a:t>
            </a:r>
            <a:r>
              <a:rPr lang="nl-BE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enstraat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10 </a:t>
            </a:r>
            <a:endParaRPr lang="nl-BE" sz="2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Verdana" panose="020B0604030504040204" pitchFamily="34" charset="0"/>
              </a:rPr>
              <a:t>Herhaling: </a:t>
            </a:r>
            <a:r>
              <a:rPr lang="nl-NL" dirty="0">
                <a:latin typeface="Verdana" panose="020B0604030504040204" pitchFamily="34" charset="0"/>
              </a:rPr>
              <a:t> *  (nul of meer tekens</a:t>
            </a:r>
            <a:r>
              <a:rPr lang="nl-BE" dirty="0">
                <a:latin typeface="Verdana" panose="020B0604030504040204" pitchFamily="34" charset="0"/>
              </a:rPr>
              <a:t>)</a:t>
            </a:r>
            <a:br>
              <a:rPr lang="nl-BE" dirty="0">
                <a:latin typeface="Verdana" panose="020B0604030504040204" pitchFamily="34" charset="0"/>
              </a:rPr>
            </a:br>
            <a:endParaRPr lang="nl-BE" dirty="0">
              <a:latin typeface="Verdana" panose="020B060403050404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578947" y="5248643"/>
            <a:ext cx="74961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b="1" dirty="0">
                <a:solidFill>
                  <a:schemeClr val="accent1"/>
                </a:solidFill>
                <a:latin typeface="Verdana" panose="020B0604030504040204" pitchFamily="34" charset="0"/>
              </a:rPr>
              <a:t>.*</a:t>
            </a:r>
            <a:r>
              <a:rPr lang="nl-NL" sz="2400" dirty="0">
                <a:latin typeface="Verdana" panose="020B0604030504040204" pitchFamily="34" charset="0"/>
              </a:rPr>
              <a:t> is het </a:t>
            </a:r>
            <a:r>
              <a:rPr lang="nl-NL" sz="2400" dirty="0" err="1">
                <a:latin typeface="Verdana" panose="020B0604030504040204" pitchFamily="34" charset="0"/>
              </a:rPr>
              <a:t>regular</a:t>
            </a:r>
            <a:r>
              <a:rPr lang="nl-NL" sz="2400" dirty="0">
                <a:latin typeface="Verdana" panose="020B0604030504040204" pitchFamily="34" charset="0"/>
              </a:rPr>
              <a:t> </a:t>
            </a:r>
            <a:r>
              <a:rPr lang="nl-NL" sz="2400" dirty="0" err="1">
                <a:latin typeface="Verdana" panose="020B0604030504040204" pitchFamily="34" charset="0"/>
              </a:rPr>
              <a:t>expression</a:t>
            </a:r>
            <a:r>
              <a:rPr lang="nl-NL" sz="2400" dirty="0">
                <a:latin typeface="Verdana" panose="020B0604030504040204" pitchFamily="34" charset="0"/>
              </a:rPr>
              <a:t> equivalent van </a:t>
            </a:r>
            <a:r>
              <a:rPr lang="nl-NL" sz="2400" b="1" dirty="0">
                <a:latin typeface="Verdana" panose="020B0604030504040204" pitchFamily="34" charset="0"/>
              </a:rPr>
              <a:t>%</a:t>
            </a:r>
            <a:r>
              <a:rPr lang="nl-NL" sz="2400" dirty="0">
                <a:latin typeface="Verdana" panose="020B0604030504040204" pitchFamily="34" charset="0"/>
              </a:rPr>
              <a:t> in een gewone LIKE</a:t>
            </a:r>
            <a:endParaRPr lang="nl-BE" sz="24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22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?</a:t>
            </a:r>
            <a:r>
              <a:rPr lang="nl-NL" sz="2400" dirty="0">
                <a:latin typeface="Verdana" panose="020B0604030504040204" pitchFamily="34" charset="0"/>
              </a:rPr>
              <a:t> voorgaande teken komt niet of één maal voor.</a:t>
            </a:r>
            <a:endParaRPr lang="nl-BE" sz="2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2400" dirty="0">
                <a:latin typeface="Verdana" panose="020B0604030504040204" pitchFamily="34" charset="0"/>
              </a:rPr>
              <a:t>Voorbeeld:   </a:t>
            </a:r>
          </a:p>
          <a:p>
            <a:pPr marL="179388" lvl="1" indent="0">
              <a:buNone/>
            </a:pPr>
            <a:r>
              <a:rPr lang="nl-NL" sz="2200" dirty="0">
                <a:latin typeface="Verdana" panose="020B0604030504040204" pitchFamily="34" charset="0"/>
              </a:rPr>
              <a:t>Om een tekst te vinden die begint met ‘a’, optioneel gevolgd wordt door ‘b’ en gevolgd wordt door ‘c’ schrijf je:       </a:t>
            </a:r>
            <a:r>
              <a:rPr lang="nl-NL" sz="2200" i="1" dirty="0" err="1">
                <a:latin typeface="Verdana" panose="020B0604030504040204" pitchFamily="34" charset="0"/>
              </a:rPr>
              <a:t>ab?c</a:t>
            </a:r>
            <a:endParaRPr lang="nl-BE" sz="22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2400" dirty="0">
                <a:latin typeface="Verdana" panose="020B0604030504040204" pitchFamily="34" charset="0"/>
              </a:rPr>
              <a:t> 		</a:t>
            </a:r>
            <a:r>
              <a:rPr lang="nl-NL" sz="2400" dirty="0">
                <a:solidFill>
                  <a:srgbClr val="00B050"/>
                </a:solidFill>
                <a:latin typeface="Verdana" panose="020B0604030504040204" pitchFamily="34" charset="0"/>
              </a:rPr>
              <a:t>abc</a:t>
            </a:r>
          </a:p>
          <a:p>
            <a:pPr marL="0" indent="0">
              <a:buNone/>
            </a:pPr>
            <a:endParaRPr lang="nl-NL" sz="2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2400" dirty="0">
                <a:latin typeface="Verdana" panose="020B0604030504040204" pitchFamily="34" charset="0"/>
              </a:rPr>
              <a:t>		</a:t>
            </a:r>
            <a:r>
              <a:rPr lang="nl-NL" sz="2400" dirty="0" err="1">
                <a:latin typeface="Verdana" panose="020B0604030504040204" pitchFamily="34" charset="0"/>
              </a:rPr>
              <a:t>adc</a:t>
            </a:r>
            <a:endParaRPr lang="nl-NL" sz="2400" dirty="0">
              <a:latin typeface="Verdana" panose="020B060403050404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Verdana" panose="020B0604030504040204" pitchFamily="34" charset="0"/>
              </a:rPr>
              <a:t>Herhaling: ? (nul of één teken)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 dirty="0"/>
              <a:t>- p.</a:t>
            </a:r>
            <a:fld id="{E7D6941F-2026-3040-AA58-1A021F4957B9}" type="slidenum">
              <a:rPr lang="nl-NL" smtClean="0"/>
              <a:pPr/>
              <a:t>16</a:t>
            </a:fld>
            <a:endParaRPr lang="nl-NL" dirty="0"/>
          </a:p>
        </p:txBody>
      </p:sp>
      <p:pic>
        <p:nvPicPr>
          <p:cNvPr id="8" name="Afbeelding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95" y="3335682"/>
            <a:ext cx="428625" cy="57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Afbeelding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982" y="4423190"/>
            <a:ext cx="476250" cy="464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959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achternaam </a:t>
            </a:r>
            <a:b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medewerkers </a:t>
            </a:r>
            <a:b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REGEXP_LIKE</a:t>
            </a:r>
            <a:r>
              <a:rPr lang="nl-BE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nl-BE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nl-BE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rw?e</a:t>
            </a:r>
            <a:r>
              <a:rPr lang="nl-BE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nl-BE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nl-BE" sz="2400" dirty="0"/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ACHTERNAAM              </a:t>
            </a:r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</a:t>
            </a:r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Zuide</a:t>
            </a:r>
            <a:r>
              <a:rPr lang="nl-BE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rwe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g                </a:t>
            </a:r>
          </a:p>
          <a:p>
            <a:pPr marL="0" indent="0">
              <a:buNone/>
            </a:pP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Preg</a:t>
            </a:r>
            <a:r>
              <a:rPr lang="nl-BE" sz="16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er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endParaRPr lang="nl-NL" sz="2400" dirty="0">
              <a:latin typeface="Verdana" panose="020B060403050404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Verdana" panose="020B0604030504040204" pitchFamily="34" charset="0"/>
              </a:rPr>
              <a:t>Herhaling: ? (nul of één teken)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5076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nl-NL" sz="3400" dirty="0">
                <a:latin typeface="Verdana" panose="020B0604030504040204" pitchFamily="34" charset="0"/>
              </a:rPr>
              <a:t> </a:t>
            </a:r>
            <a:r>
              <a:rPr lang="nl-NL" sz="6000" b="1" dirty="0">
                <a:solidFill>
                  <a:srgbClr val="FF0000"/>
                </a:solidFill>
                <a:latin typeface="Verdana" panose="020B0604030504040204" pitchFamily="34" charset="0"/>
              </a:rPr>
              <a:t>{m,} </a:t>
            </a:r>
            <a:r>
              <a:rPr lang="nl-NL" sz="6000" dirty="0">
                <a:latin typeface="Verdana" panose="020B0604030504040204" pitchFamily="34" charset="0"/>
              </a:rPr>
              <a:t>voorgaand teken komt minimum m keer voor. Het maximum aantal keer, n, is vrij.</a:t>
            </a:r>
            <a:r>
              <a:rPr lang="nl-NL" sz="4400" dirty="0">
                <a:latin typeface="Verdana" panose="020B0604030504040204" pitchFamily="34" charset="0"/>
              </a:rPr>
              <a:t> </a:t>
            </a:r>
            <a:r>
              <a:rPr lang="nl-NL" sz="4400" b="1" dirty="0">
                <a:latin typeface="Verdana" panose="020B0604030504040204" pitchFamily="34" charset="0"/>
              </a:rPr>
              <a:t> </a:t>
            </a:r>
            <a:endParaRPr lang="nl-BE" sz="4400" dirty="0">
              <a:latin typeface="Verdana" panose="020B0604030504040204" pitchFamily="34" charset="0"/>
            </a:endParaRPr>
          </a:p>
          <a:p>
            <a:endParaRPr lang="nl-NL" sz="60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6000" dirty="0">
                <a:latin typeface="Verdana" panose="020B0604030504040204" pitchFamily="34" charset="0"/>
              </a:rPr>
              <a:t>Voorbeeld:</a:t>
            </a:r>
            <a:endParaRPr lang="nl-BE" sz="6000" dirty="0">
              <a:latin typeface="Verdana" panose="020B0604030504040204" pitchFamily="34" charset="0"/>
            </a:endParaRPr>
          </a:p>
          <a:p>
            <a:pPr marL="179388" lvl="1" indent="0">
              <a:buNone/>
            </a:pPr>
            <a:r>
              <a:rPr lang="nl-NL" sz="5800" dirty="0">
                <a:latin typeface="Verdana" panose="020B0604030504040204" pitchFamily="34" charset="0"/>
              </a:rPr>
              <a:t>Om op zoek te gaan naar een tekst waar a 5 keer of meer na mekaar voorkomt geef je:</a:t>
            </a:r>
            <a:endParaRPr lang="nl-BE" sz="58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6000" dirty="0">
                <a:latin typeface="Verdana" panose="020B0604030504040204" pitchFamily="34" charset="0"/>
              </a:rPr>
              <a:t>	</a:t>
            </a:r>
            <a:r>
              <a:rPr lang="nl-NL" sz="6000" i="1" dirty="0">
                <a:latin typeface="Verdana" panose="020B0604030504040204" pitchFamily="34" charset="0"/>
              </a:rPr>
              <a:t>a{5,}</a:t>
            </a:r>
            <a:endParaRPr lang="nl-BE" sz="60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6000" dirty="0">
                <a:latin typeface="Verdana" panose="020B0604030504040204" pitchFamily="34" charset="0"/>
              </a:rPr>
              <a:t> </a:t>
            </a:r>
            <a:endParaRPr lang="nl-BE" sz="60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6000" dirty="0">
                <a:latin typeface="Verdana" panose="020B0604030504040204" pitchFamily="34" charset="0"/>
              </a:rPr>
              <a:t>	</a:t>
            </a:r>
            <a:r>
              <a:rPr lang="nl-NL" sz="6000" dirty="0" err="1">
                <a:solidFill>
                  <a:srgbClr val="00B050"/>
                </a:solidFill>
                <a:latin typeface="Verdana" panose="020B0604030504040204" pitchFamily="34" charset="0"/>
              </a:rPr>
              <a:t>aaaaaa</a:t>
            </a:r>
            <a:r>
              <a:rPr lang="nl-NL" sz="6000" dirty="0">
                <a:latin typeface="Verdana" panose="020B0604030504040204" pitchFamily="34" charset="0"/>
              </a:rPr>
              <a:t> </a:t>
            </a:r>
            <a:endParaRPr lang="nl-BE" sz="60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6000" dirty="0">
                <a:latin typeface="Verdana" panose="020B0604030504040204" pitchFamily="34" charset="0"/>
              </a:rPr>
              <a:t> </a:t>
            </a:r>
            <a:endParaRPr lang="nl-BE" sz="60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6000" dirty="0">
                <a:latin typeface="Verdana" panose="020B0604030504040204" pitchFamily="34" charset="0"/>
              </a:rPr>
              <a:t>	</a:t>
            </a:r>
            <a:r>
              <a:rPr lang="nl-NL" sz="6000" dirty="0" err="1">
                <a:latin typeface="Verdana" panose="020B0604030504040204" pitchFamily="34" charset="0"/>
              </a:rPr>
              <a:t>aaaa</a:t>
            </a:r>
            <a:r>
              <a:rPr lang="nl-NL" sz="6000" dirty="0">
                <a:latin typeface="Verdana" panose="020B0604030504040204" pitchFamily="34" charset="0"/>
              </a:rPr>
              <a:t> </a:t>
            </a:r>
            <a:endParaRPr lang="nl-BE" sz="60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4400" i="1" dirty="0">
                <a:latin typeface="Verdana" panose="020B0604030504040204" pitchFamily="34" charset="0"/>
              </a:rPr>
              <a:t> </a:t>
            </a:r>
            <a:endParaRPr lang="nl-BE" sz="4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6000" i="1" dirty="0">
                <a:latin typeface="Verdana" panose="020B0604030504040204" pitchFamily="34" charset="0"/>
              </a:rPr>
              <a:t> </a:t>
            </a:r>
            <a:endParaRPr lang="nl-BE" sz="60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nl-BE" sz="6000" dirty="0"/>
          </a:p>
          <a:p>
            <a:pPr marL="0" indent="0">
              <a:buNone/>
            </a:pPr>
            <a:endParaRPr lang="nl-BE" sz="6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Verdana" panose="020B0604030504040204" pitchFamily="34" charset="0"/>
              </a:rPr>
              <a:t>Herhaling: </a:t>
            </a:r>
            <a:r>
              <a:rPr lang="nl-NL" dirty="0">
                <a:latin typeface="Verdana" panose="020B0604030504040204" pitchFamily="34" charset="0"/>
              </a:rPr>
              <a:t>{</a:t>
            </a:r>
            <a:r>
              <a:rPr lang="nl-NL" dirty="0" err="1">
                <a:latin typeface="Verdana" panose="020B0604030504040204" pitchFamily="34" charset="0"/>
              </a:rPr>
              <a:t>m,n</a:t>
            </a:r>
            <a:r>
              <a:rPr lang="nl-NL" dirty="0">
                <a:latin typeface="Verdana" panose="020B0604030504040204" pitchFamily="34" charset="0"/>
              </a:rPr>
              <a:t>} (m tot n keer)</a:t>
            </a:r>
            <a:endParaRPr lang="nl-BE" dirty="0">
              <a:latin typeface="Verdana" panose="020B060403050404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18</a:t>
            </a:fld>
            <a:endParaRPr lang="nl-NL" dirty="0"/>
          </a:p>
        </p:txBody>
      </p:sp>
      <p:pic>
        <p:nvPicPr>
          <p:cNvPr id="8" name="Afbeelding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656" y="3729557"/>
            <a:ext cx="428625" cy="57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Afbeelding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656" y="4694435"/>
            <a:ext cx="476250" cy="464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50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600" b="1" dirty="0">
                <a:solidFill>
                  <a:srgbClr val="FF0000"/>
                </a:solidFill>
                <a:latin typeface="Verdana" panose="020B0604030504040204" pitchFamily="34" charset="0"/>
              </a:rPr>
              <a:t>{m}</a:t>
            </a:r>
            <a:r>
              <a:rPr lang="nl-NL" sz="2600" b="1" dirty="0">
                <a:latin typeface="Verdana" panose="020B0604030504040204" pitchFamily="34" charset="0"/>
              </a:rPr>
              <a:t> </a:t>
            </a:r>
            <a:r>
              <a:rPr lang="nl-NL" sz="2600" dirty="0">
                <a:latin typeface="Verdana" panose="020B0604030504040204" pitchFamily="34" charset="0"/>
              </a:rPr>
              <a:t>voorgaand teken kom </a:t>
            </a:r>
            <a:r>
              <a:rPr lang="nl-NL" sz="2800" b="1" dirty="0">
                <a:latin typeface="Verdana" panose="020B0604030504040204" pitchFamily="34" charset="0"/>
              </a:rPr>
              <a:t>exact aantal</a:t>
            </a:r>
            <a:r>
              <a:rPr lang="nl-NL" sz="2800" dirty="0">
                <a:latin typeface="Verdana" panose="020B0604030504040204" pitchFamily="34" charset="0"/>
              </a:rPr>
              <a:t> keer voor </a:t>
            </a:r>
            <a:endParaRPr lang="nl-BE" sz="28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2600" dirty="0">
                <a:latin typeface="Verdana" panose="020B0604030504040204" pitchFamily="34" charset="0"/>
              </a:rPr>
              <a:t>Voorbeeld:</a:t>
            </a:r>
            <a:endParaRPr lang="nl-BE" sz="2600" dirty="0">
              <a:latin typeface="Verdana" panose="020B0604030504040204" pitchFamily="34" charset="0"/>
            </a:endParaRPr>
          </a:p>
          <a:p>
            <a:pPr marL="179388" lvl="1" indent="0">
              <a:buNone/>
            </a:pPr>
            <a:r>
              <a:rPr lang="nl-NL" sz="2400" dirty="0">
                <a:latin typeface="Verdana" panose="020B0604030504040204" pitchFamily="34" charset="0"/>
              </a:rPr>
              <a:t>Om op zoek te gaan naar een tekst waar a exact 5 keer na mekaar voorkomt geef je: </a:t>
            </a:r>
            <a:r>
              <a:rPr lang="nl-NL" sz="2400" i="1" dirty="0">
                <a:latin typeface="Verdana" panose="020B0604030504040204" pitchFamily="34" charset="0"/>
              </a:rPr>
              <a:t>a{5}</a:t>
            </a:r>
          </a:p>
          <a:p>
            <a:pPr marL="0" indent="0">
              <a:buNone/>
            </a:pPr>
            <a:r>
              <a:rPr lang="nl-NL" sz="2600" i="1" dirty="0">
                <a:latin typeface="Verdana" panose="020B0604030504040204" pitchFamily="34" charset="0"/>
              </a:rPr>
              <a:t>	</a:t>
            </a:r>
            <a:r>
              <a:rPr lang="nl-NL" sz="2600" i="1" dirty="0" err="1">
                <a:solidFill>
                  <a:srgbClr val="00B050"/>
                </a:solidFill>
                <a:latin typeface="Verdana" panose="020B0604030504040204" pitchFamily="34" charset="0"/>
              </a:rPr>
              <a:t>aaaaa</a:t>
            </a:r>
            <a:endParaRPr lang="nl-NL" sz="2600" i="1" dirty="0">
              <a:solidFill>
                <a:srgbClr val="00B05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nl-NL" sz="2600" i="1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2600" i="1" dirty="0">
                <a:latin typeface="Verdana" panose="020B0604030504040204" pitchFamily="34" charset="0"/>
              </a:rPr>
              <a:t>	</a:t>
            </a:r>
            <a:r>
              <a:rPr lang="nl-NL" sz="2600" i="1" dirty="0" err="1">
                <a:latin typeface="Verdana" panose="020B0604030504040204" pitchFamily="34" charset="0"/>
              </a:rPr>
              <a:t>aaa</a:t>
            </a:r>
            <a:endParaRPr lang="nl-BE" sz="2600" dirty="0">
              <a:latin typeface="Verdana" panose="020B060403050404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Verdana" panose="020B0604030504040204" pitchFamily="34" charset="0"/>
              </a:rPr>
              <a:t>Herhaling: </a:t>
            </a:r>
            <a:r>
              <a:rPr lang="nl-NL" dirty="0">
                <a:latin typeface="Verdana" panose="020B0604030504040204" pitchFamily="34" charset="0"/>
              </a:rPr>
              <a:t>{m} (exact aantal keer)</a:t>
            </a:r>
            <a:endParaRPr lang="nl-BE" dirty="0">
              <a:latin typeface="Verdana" panose="020B0604030504040204" pitchFamily="34" charset="0"/>
            </a:endParaRPr>
          </a:p>
        </p:txBody>
      </p:sp>
      <p:pic>
        <p:nvPicPr>
          <p:cNvPr id="8" name="Afbeelding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54" y="3779820"/>
            <a:ext cx="428625" cy="57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Afbeelding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429" y="4736766"/>
            <a:ext cx="476250" cy="464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89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8336" y="381000"/>
            <a:ext cx="8229600" cy="2209800"/>
          </a:xfrm>
        </p:spPr>
        <p:txBody>
          <a:bodyPr/>
          <a:lstStyle/>
          <a:p>
            <a:pPr indent="0" eaLnBrk="1" fontAlgn="auto" hangingPunct="1">
              <a:spcAft>
                <a:spcPts val="0"/>
              </a:spcAft>
              <a:defRPr/>
            </a:pPr>
            <a:r>
              <a:rPr lang="nl-BE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latin typeface="Verdana" panose="020B0604030504040204" pitchFamily="34" charset="0"/>
              </a:rPr>
              <a:t>cursusmateriaal</a:t>
            </a:r>
          </a:p>
        </p:txBody>
      </p:sp>
      <p:sp>
        <p:nvSpPr>
          <p:cNvPr id="11267" name="Tijdelijke aanduiding voor inhoud 2"/>
          <p:cNvSpPr>
            <a:spLocks noGrp="1"/>
          </p:cNvSpPr>
          <p:nvPr>
            <p:ph type="subTitle" idx="1"/>
          </p:nvPr>
        </p:nvSpPr>
        <p:spPr>
          <a:xfrm>
            <a:off x="344797" y="2590800"/>
            <a:ext cx="7984816" cy="3125499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nl-BE" sz="2400" dirty="0">
                <a:latin typeface="Verdana" panose="020B0604030504040204" pitchFamily="34" charset="0"/>
              </a:rPr>
              <a:t>Cursus databanken1 blz. 106-119</a:t>
            </a:r>
          </a:p>
          <a:p>
            <a:pPr marL="342900" indent="-342900" algn="l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nl-BE" sz="2400" dirty="0">
                <a:latin typeface="Verdana" panose="020B0604030504040204" pitchFamily="34" charset="0"/>
              </a:rPr>
              <a:t>Deze </a:t>
            </a:r>
            <a:r>
              <a:rPr lang="nl-BE" sz="2400" dirty="0" err="1">
                <a:latin typeface="Verdana" panose="020B0604030504040204" pitchFamily="34" charset="0"/>
              </a:rPr>
              <a:t>powerpoint</a:t>
            </a:r>
            <a:endParaRPr lang="nl-BE" sz="2400" dirty="0">
              <a:latin typeface="Verdana" panose="020B0604030504040204" pitchFamily="34" charset="0"/>
            </a:endParaRPr>
          </a:p>
          <a:p>
            <a:pPr marL="342900" indent="-342900" algn="l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nl-BE" sz="2400" dirty="0">
                <a:latin typeface="Verdana" panose="020B0604030504040204" pitchFamily="34" charset="0"/>
              </a:rPr>
              <a:t>SQL Reference blz. 15-19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Aanbevolen: Oracle Database 11g: SQL Fundamentals I </a:t>
            </a:r>
            <a:r>
              <a:rPr lang="nl-BE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</a:t>
            </a:r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Guide Blz. 498-499 	</a:t>
            </a:r>
            <a:endParaRPr lang="nl-BE" sz="2400" dirty="0">
              <a:latin typeface="Verdana" panose="020B060403050404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nl-BE" sz="2400" dirty="0"/>
              <a:t>			</a:t>
            </a:r>
          </a:p>
          <a:p>
            <a:pPr algn="l" eaLnBrk="1" hangingPunct="1">
              <a:spcBef>
                <a:spcPct val="0"/>
              </a:spcBef>
            </a:pPr>
            <a:endParaRPr lang="nl-BE" dirty="0"/>
          </a:p>
          <a:p>
            <a:pPr algn="l" eaLnBrk="1" hangingPunct="1">
              <a:spcBef>
                <a:spcPct val="0"/>
              </a:spcBef>
            </a:pP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159" y="247344"/>
            <a:ext cx="2448124" cy="20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90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achternaam </a:t>
            </a:r>
            <a:b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medewerkers </a:t>
            </a:r>
            <a:b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REGEXP_LIKE</a:t>
            </a:r>
            <a:r>
              <a:rPr lang="nl-BE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l-BE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nl-BE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'o</a:t>
            </a:r>
            <a:r>
              <a:rPr lang="nl-BE" sz="2400" dirty="0">
                <a:solidFill>
                  <a:srgbClr val="808080"/>
                </a:solidFill>
                <a:latin typeface="Courier New" panose="02070309020205020404" pitchFamily="49" charset="0"/>
              </a:rPr>
              <a:t>{2}'</a:t>
            </a:r>
            <a:r>
              <a:rPr lang="nl-BE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nl-BE" sz="2400" dirty="0"/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ACHTERNAAM              </a:t>
            </a:r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</a:t>
            </a:r>
          </a:p>
          <a:p>
            <a:pPr marL="0" indent="0">
              <a:buNone/>
            </a:pP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Amelsv</a:t>
            </a:r>
            <a:r>
              <a:rPr lang="nl-BE" sz="16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oo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rt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nl-BE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oo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sten </a:t>
            </a:r>
            <a:endParaRPr lang="nl-NL" sz="2400" dirty="0">
              <a:latin typeface="Verdana" panose="020B060403050404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Verdana" panose="020B0604030504040204" pitchFamily="34" charset="0"/>
              </a:rPr>
              <a:t>Herhaling:</a:t>
            </a:r>
            <a:r>
              <a:rPr lang="nl-NL" dirty="0">
                <a:latin typeface="Verdana" panose="020B0604030504040204" pitchFamily="34" charset="0"/>
              </a:rPr>
              <a:t>{m} (exact aantal keer)</a:t>
            </a:r>
            <a:endParaRPr lang="nl-BE" dirty="0">
              <a:latin typeface="Verdana" panose="020B060403050404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9171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600" dirty="0">
                <a:solidFill>
                  <a:srgbClr val="FF0000"/>
                </a:solidFill>
                <a:latin typeface="Verdana" panose="020B0604030504040204" pitchFamily="34" charset="0"/>
              </a:rPr>
              <a:t>tekst1</a:t>
            </a:r>
            <a:r>
              <a:rPr lang="nl-NL" sz="2600" b="1" dirty="0">
                <a:solidFill>
                  <a:srgbClr val="FF0000"/>
                </a:solidFill>
                <a:latin typeface="Verdana" panose="020B0604030504040204" pitchFamily="34" charset="0"/>
              </a:rPr>
              <a:t>|</a:t>
            </a:r>
            <a:r>
              <a:rPr lang="nl-NL" sz="2600" dirty="0">
                <a:solidFill>
                  <a:srgbClr val="FF0000"/>
                </a:solidFill>
                <a:latin typeface="Verdana" panose="020B0604030504040204" pitchFamily="34" charset="0"/>
              </a:rPr>
              <a:t>tekst2</a:t>
            </a:r>
            <a:r>
              <a:rPr lang="nl-NL" sz="2600" dirty="0">
                <a:latin typeface="Verdana" panose="020B0604030504040204" pitchFamily="34" charset="0"/>
              </a:rPr>
              <a:t>  komt overeen met de eerste of de tweede tekst. Werkt dus op strings, niet op enkelvoudige tekens.</a:t>
            </a:r>
            <a:endParaRPr lang="nl-BE" sz="26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2600" b="1" dirty="0">
                <a:latin typeface="Verdana" panose="020B0604030504040204" pitchFamily="34" charset="0"/>
              </a:rPr>
              <a:t>voorbeelden:</a:t>
            </a:r>
            <a:endParaRPr lang="nl-BE" sz="26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2600" b="1" dirty="0">
                <a:latin typeface="Verdana" panose="020B0604030504040204" pitchFamily="34" charset="0"/>
              </a:rPr>
              <a:t>	</a:t>
            </a:r>
            <a:r>
              <a:rPr lang="nl-NL" sz="2600" dirty="0" err="1">
                <a:latin typeface="Verdana" panose="020B0604030504040204" pitchFamily="34" charset="0"/>
              </a:rPr>
              <a:t>Dhr|Mevr</a:t>
            </a:r>
            <a:r>
              <a:rPr lang="nl-NL" sz="2600" dirty="0">
                <a:latin typeface="Verdana" panose="020B0604030504040204" pitchFamily="34" charset="0"/>
              </a:rPr>
              <a:t>  er moet een match zijn met ‘</a:t>
            </a:r>
            <a:r>
              <a:rPr lang="nl-NL" sz="2600" dirty="0" err="1">
                <a:latin typeface="Verdana" panose="020B0604030504040204" pitchFamily="34" charset="0"/>
              </a:rPr>
              <a:t>Dhr</a:t>
            </a:r>
            <a:r>
              <a:rPr lang="nl-NL" sz="2600" dirty="0">
                <a:latin typeface="Verdana" panose="020B0604030504040204" pitchFamily="34" charset="0"/>
              </a:rPr>
              <a:t>’ of ‘</a:t>
            </a:r>
            <a:r>
              <a:rPr lang="nl-NL" sz="2600" dirty="0" err="1">
                <a:latin typeface="Verdana" panose="020B0604030504040204" pitchFamily="34" charset="0"/>
              </a:rPr>
              <a:t>Mevr</a:t>
            </a:r>
            <a:r>
              <a:rPr lang="nl-NL" sz="2600" dirty="0">
                <a:latin typeface="Verdana" panose="020B0604030504040204" pitchFamily="34" charset="0"/>
              </a:rPr>
              <a:t>’</a:t>
            </a:r>
            <a:endParaRPr lang="nl-BE" sz="26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100" dirty="0">
                <a:latin typeface="Verdana" panose="020B0604030504040204" pitchFamily="34" charset="0"/>
              </a:rPr>
              <a:t> 		</a:t>
            </a:r>
            <a:r>
              <a:rPr lang="nl-NL" sz="3100" dirty="0" err="1">
                <a:solidFill>
                  <a:srgbClr val="00B050"/>
                </a:solidFill>
                <a:latin typeface="Verdana" panose="020B0604030504040204" pitchFamily="34" charset="0"/>
              </a:rPr>
              <a:t>Mevr</a:t>
            </a:r>
            <a:endParaRPr lang="nl-NL" sz="3100" dirty="0">
              <a:solidFill>
                <a:srgbClr val="00B05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100" dirty="0">
                <a:latin typeface="Verdana" panose="020B0604030504040204" pitchFamily="34" charset="0"/>
              </a:rPr>
              <a:t>		</a:t>
            </a:r>
            <a:r>
              <a:rPr lang="nl-BE" sz="3100" dirty="0">
                <a:latin typeface="Verdana" panose="020B0604030504040204" pitchFamily="34" charset="0"/>
              </a:rPr>
              <a:t>Mme</a:t>
            </a:r>
          </a:p>
          <a:p>
            <a:pPr marL="0" indent="0">
              <a:buNone/>
            </a:pPr>
            <a:r>
              <a:rPr lang="nl-NL" sz="3100" dirty="0">
                <a:latin typeface="Verdana" panose="020B0604030504040204" pitchFamily="34" charset="0"/>
              </a:rPr>
              <a:t> </a:t>
            </a:r>
            <a:endParaRPr lang="nl-BE" sz="31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400" dirty="0">
                <a:latin typeface="Verdana" panose="020B0604030504040204" pitchFamily="34" charset="0"/>
              </a:rPr>
              <a:t>   </a:t>
            </a:r>
            <a:endParaRPr lang="nl-BE" sz="3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nl-BE" sz="6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Verdana" panose="020B0604030504040204" pitchFamily="34" charset="0"/>
              </a:rPr>
              <a:t>Combineren: </a:t>
            </a:r>
            <a:r>
              <a:rPr lang="nl-NL" dirty="0">
                <a:latin typeface="Verdana" panose="020B0604030504040204" pitchFamily="34" charset="0"/>
              </a:rPr>
              <a:t>| OF</a:t>
            </a:r>
            <a:endParaRPr lang="nl-BE" dirty="0">
              <a:latin typeface="Verdana" panose="020B060403050404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21</a:t>
            </a:fld>
            <a:endParaRPr lang="nl-NL" dirty="0"/>
          </a:p>
        </p:txBody>
      </p:sp>
      <p:pic>
        <p:nvPicPr>
          <p:cNvPr id="8" name="Afbeelding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776" y="3640055"/>
            <a:ext cx="428625" cy="57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Afbeelding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776" y="4370966"/>
            <a:ext cx="476250" cy="464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959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901" y="2590092"/>
            <a:ext cx="428625" cy="5772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dirty="0"/>
              <a:t> </a:t>
            </a:r>
            <a:r>
              <a:rPr lang="en-US" dirty="0" err="1"/>
              <a:t>bakenen</a:t>
            </a:r>
            <a:r>
              <a:rPr lang="en-US" dirty="0"/>
              <a:t> de </a:t>
            </a:r>
            <a:r>
              <a:rPr lang="en-US" dirty="0" err="1"/>
              <a:t>expressie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waarop</a:t>
            </a:r>
            <a:r>
              <a:rPr lang="en-US" dirty="0"/>
              <a:t> de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metakarakters</a:t>
            </a:r>
            <a:r>
              <a:rPr lang="en-US" dirty="0"/>
              <a:t> </a:t>
            </a:r>
            <a:r>
              <a:rPr lang="en-US" dirty="0" err="1"/>
              <a:t>werken</a:t>
            </a:r>
            <a:endParaRPr lang="en-US" dirty="0"/>
          </a:p>
          <a:p>
            <a:pPr marL="0" indent="0">
              <a:buNone/>
            </a:pPr>
            <a:r>
              <a:rPr lang="nl-BE" dirty="0">
                <a:latin typeface="Verdana" panose="020B0604030504040204" pitchFamily="34" charset="0"/>
              </a:rPr>
              <a:t>Voorbeeld: (</a:t>
            </a:r>
            <a:r>
              <a:rPr lang="nl-BE" dirty="0" err="1">
                <a:latin typeface="Verdana" panose="020B0604030504040204" pitchFamily="34" charset="0"/>
              </a:rPr>
              <a:t>Dh|Mev|Jh</a:t>
            </a:r>
            <a:r>
              <a:rPr lang="nl-BE" dirty="0">
                <a:latin typeface="Verdana" panose="020B0604030504040204" pitchFamily="34" charset="0"/>
              </a:rPr>
              <a:t>)r</a:t>
            </a:r>
          </a:p>
          <a:p>
            <a:pPr marL="0" indent="0">
              <a:buNone/>
            </a:pPr>
            <a:r>
              <a:rPr lang="nl-NL" dirty="0">
                <a:latin typeface="Verdana" panose="020B0604030504040204" pitchFamily="34" charset="0"/>
              </a:rPr>
              <a:t>		</a:t>
            </a:r>
          </a:p>
          <a:p>
            <a:pPr marL="0" indent="0">
              <a:buNone/>
            </a:pPr>
            <a:r>
              <a:rPr lang="nl-NL" dirty="0">
                <a:latin typeface="Verdana" panose="020B0604030504040204" pitchFamily="34" charset="0"/>
              </a:rPr>
              <a:t>		</a:t>
            </a:r>
            <a:r>
              <a:rPr lang="nl-NL" dirty="0" err="1">
                <a:solidFill>
                  <a:schemeClr val="accent3"/>
                </a:solidFill>
                <a:latin typeface="Verdana" panose="020B0604030504040204" pitchFamily="34" charset="0"/>
              </a:rPr>
              <a:t>Jhr</a:t>
            </a:r>
            <a:endParaRPr lang="nl-NL" dirty="0">
              <a:solidFill>
                <a:schemeClr val="accent3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dirty="0">
                <a:latin typeface="Verdana" panose="020B0604030504040204" pitchFamily="34" charset="0"/>
              </a:rPr>
              <a:t>		</a:t>
            </a:r>
            <a:r>
              <a:rPr lang="nl-BE" dirty="0" err="1">
                <a:latin typeface="Verdana" panose="020B0604030504040204" pitchFamily="34" charset="0"/>
              </a:rPr>
              <a:t>Jh</a:t>
            </a:r>
            <a:endParaRPr lang="nl-BE" dirty="0">
              <a:latin typeface="Verdana" panose="020B0604030504040204" pitchFamily="34" charset="0"/>
            </a:endParaRPr>
          </a:p>
          <a:p>
            <a:endParaRPr lang="nl-BE" dirty="0">
              <a:latin typeface="Verdana" panose="020B0604030504040204" pitchFamily="34" charset="0"/>
            </a:endParaRPr>
          </a:p>
          <a:p>
            <a:r>
              <a:rPr lang="nl-BE" dirty="0">
                <a:latin typeface="Verdana" panose="020B0604030504040204" pitchFamily="34" charset="0"/>
              </a:rPr>
              <a:t>De herhaling metakarakters werken ook op een </a:t>
            </a:r>
            <a:r>
              <a:rPr lang="nl-BE" dirty="0" err="1">
                <a:latin typeface="Verdana" panose="020B0604030504040204" pitchFamily="34" charset="0"/>
              </a:rPr>
              <a:t>subexpressie</a:t>
            </a:r>
            <a:endParaRPr lang="nl-BE" dirty="0">
              <a:latin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Verdana" panose="020B0604030504040204" pitchFamily="34" charset="0"/>
              </a:rPr>
              <a:t>Groeperen: </a:t>
            </a:r>
            <a:r>
              <a:rPr lang="nl-NL" dirty="0">
                <a:latin typeface="Verdana" panose="020B0604030504040204" pitchFamily="34" charset="0"/>
              </a:rPr>
              <a:t>() </a:t>
            </a:r>
            <a:r>
              <a:rPr lang="nl-NL" dirty="0" err="1">
                <a:latin typeface="Verdana" panose="020B0604030504040204" pitchFamily="34" charset="0"/>
              </a:rPr>
              <a:t>subexpression</a:t>
            </a:r>
            <a:endParaRPr lang="en-GB" dirty="0"/>
          </a:p>
        </p:txBody>
      </p:sp>
      <p:pic>
        <p:nvPicPr>
          <p:cNvPr id="5" name="Afbeelding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901" y="3280337"/>
            <a:ext cx="476250" cy="464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546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nl-BE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achternaam </a:t>
            </a:r>
            <a:br>
              <a:rPr lang="nl-BE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nl-BE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medewerkers </a:t>
            </a:r>
            <a:br>
              <a:rPr lang="nl-BE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nl-BE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REGEXP_LIKE</a:t>
            </a:r>
            <a:r>
              <a:rPr lang="nl-BE" sz="17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l-BE" sz="1700" dirty="0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nl-BE" sz="17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1800" dirty="0">
                <a:latin typeface="Verdana" panose="020B0604030504040204" pitchFamily="34" charset="0"/>
              </a:rPr>
              <a:t> '</a:t>
            </a:r>
            <a:r>
              <a:rPr lang="nl-BE" sz="1700" dirty="0">
                <a:solidFill>
                  <a:srgbClr val="808080"/>
                </a:solidFill>
                <a:latin typeface="Courier New" panose="02070309020205020404" pitchFamily="49" charset="0"/>
              </a:rPr>
              <a:t>([</a:t>
            </a:r>
            <a:r>
              <a:rPr lang="nl-BE" sz="17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aeiou</a:t>
            </a:r>
            <a:r>
              <a:rPr lang="nl-BE" sz="1700" dirty="0">
                <a:solidFill>
                  <a:srgbClr val="808080"/>
                </a:solidFill>
                <a:latin typeface="Courier New" panose="02070309020205020404" pitchFamily="49" charset="0"/>
              </a:rPr>
              <a:t>][^</a:t>
            </a:r>
            <a:r>
              <a:rPr lang="nl-BE" sz="17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aeiou</a:t>
            </a:r>
            <a:r>
              <a:rPr lang="nl-BE" sz="1700" dirty="0">
                <a:solidFill>
                  <a:srgbClr val="808080"/>
                </a:solidFill>
                <a:latin typeface="Courier New" panose="02070309020205020404" pitchFamily="49" charset="0"/>
              </a:rPr>
              <a:t>]){2}'</a:t>
            </a:r>
            <a:r>
              <a:rPr lang="nl-BE" sz="17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nl-BE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nl-BE" sz="1700" dirty="0"/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ACHTERNAAM              </a:t>
            </a:r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</a:t>
            </a:r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Zu</a:t>
            </a:r>
            <a:r>
              <a:rPr lang="nl-BE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ider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weg                </a:t>
            </a:r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Mu</a:t>
            </a:r>
            <a:r>
              <a:rPr lang="nl-BE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iden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</a:t>
            </a:r>
          </a:p>
          <a:p>
            <a:pPr marL="0" indent="0">
              <a:buNone/>
            </a:pP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</a:t>
            </a:r>
            <a:r>
              <a:rPr lang="nl-BE" sz="16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eger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endParaRPr lang="nl-BE" sz="2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Verdana" panose="020B0604030504040204" pitchFamily="34" charset="0"/>
              </a:rPr>
              <a:t>Metakarakters: </a:t>
            </a:r>
            <a:r>
              <a:rPr lang="nl-NL" dirty="0">
                <a:latin typeface="Verdana" panose="020B0604030504040204" pitchFamily="34" charset="0"/>
              </a:rPr>
              <a:t>() </a:t>
            </a:r>
            <a:r>
              <a:rPr lang="nl-NL" dirty="0" err="1">
                <a:latin typeface="Verdana" panose="020B0604030504040204" pitchFamily="34" charset="0"/>
              </a:rPr>
              <a:t>subexpression</a:t>
            </a:r>
            <a:endParaRPr lang="nl-BE" dirty="0">
              <a:latin typeface="Verdana" panose="020B060403050404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23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4336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nl-NL" sz="3400" dirty="0">
                <a:latin typeface="Verdana" panose="020B0604030504040204" pitchFamily="34" charset="0"/>
              </a:rPr>
              <a:t> </a:t>
            </a:r>
            <a:endParaRPr lang="nl-BE" sz="3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9800" b="1" dirty="0">
                <a:solidFill>
                  <a:srgbClr val="FF0000"/>
                </a:solidFill>
                <a:latin typeface="Verdana" panose="020B0604030504040204" pitchFamily="34" charset="0"/>
              </a:rPr>
              <a:t>^</a:t>
            </a:r>
            <a:r>
              <a:rPr lang="nl-NL" sz="9800" dirty="0">
                <a:latin typeface="Verdana" panose="020B0604030504040204" pitchFamily="34" charset="0"/>
              </a:rPr>
              <a:t> </a:t>
            </a:r>
            <a:r>
              <a:rPr lang="en-US" sz="9800" dirty="0" err="1">
                <a:latin typeface="Verdana" panose="020B0604030504040204" pitchFamily="34" charset="0"/>
              </a:rPr>
              <a:t>komt</a:t>
            </a:r>
            <a:r>
              <a:rPr lang="en-US" sz="9800" dirty="0">
                <a:latin typeface="Verdana" panose="020B0604030504040204" pitchFamily="34" charset="0"/>
              </a:rPr>
              <a:t> </a:t>
            </a:r>
            <a:r>
              <a:rPr lang="en-US" sz="9800" dirty="0" err="1">
                <a:latin typeface="Verdana" panose="020B0604030504040204" pitchFamily="34" charset="0"/>
              </a:rPr>
              <a:t>overeen</a:t>
            </a:r>
            <a:r>
              <a:rPr lang="en-US" sz="9800" dirty="0">
                <a:latin typeface="Verdana" panose="020B0604030504040204" pitchFamily="34" charset="0"/>
              </a:rPr>
              <a:t> met het begin van </a:t>
            </a:r>
            <a:r>
              <a:rPr lang="en-US" sz="9800" dirty="0" err="1">
                <a:latin typeface="Verdana" panose="020B0604030504040204" pitchFamily="34" charset="0"/>
              </a:rPr>
              <a:t>een</a:t>
            </a:r>
            <a:r>
              <a:rPr lang="en-US" sz="9800" dirty="0">
                <a:latin typeface="Verdana" panose="020B0604030504040204" pitchFamily="34" charset="0"/>
              </a:rPr>
              <a:t> </a:t>
            </a:r>
            <a:r>
              <a:rPr lang="en-US" sz="9800" dirty="0" err="1">
                <a:latin typeface="Verdana" panose="020B0604030504040204" pitchFamily="34" charset="0"/>
              </a:rPr>
              <a:t>lijn</a:t>
            </a:r>
            <a:r>
              <a:rPr lang="en-US" sz="9800" dirty="0">
                <a:latin typeface="Verdana" panose="020B0604030504040204" pitchFamily="34" charset="0"/>
              </a:rPr>
              <a:t> (of databank veld)</a:t>
            </a:r>
            <a:endParaRPr lang="nl-BE" sz="98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6000" dirty="0">
                <a:latin typeface="Verdana" panose="020B0604030504040204" pitchFamily="34" charset="0"/>
              </a:rPr>
              <a:t> </a:t>
            </a:r>
            <a:endParaRPr lang="nl-BE" sz="60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9600" b="1" dirty="0">
                <a:latin typeface="Verdana" panose="020B0604030504040204" pitchFamily="34" charset="0"/>
              </a:rPr>
              <a:t>voorbeeld:</a:t>
            </a:r>
            <a:endParaRPr lang="nl-BE" sz="9600" dirty="0">
              <a:latin typeface="Verdana" panose="020B0604030504040204" pitchFamily="34" charset="0"/>
            </a:endParaRPr>
          </a:p>
          <a:p>
            <a:pPr marL="179388" lvl="1" indent="0">
              <a:buNone/>
            </a:pPr>
            <a:r>
              <a:rPr lang="nl-NL" sz="9400" i="1" dirty="0">
                <a:latin typeface="Verdana" panose="020B0604030504040204" pitchFamily="34" charset="0"/>
              </a:rPr>
              <a:t>^</a:t>
            </a:r>
            <a:r>
              <a:rPr lang="nl-NL" sz="9400" i="1" dirty="0" err="1">
                <a:latin typeface="Verdana" panose="020B0604030504040204" pitchFamily="34" charset="0"/>
              </a:rPr>
              <a:t>def</a:t>
            </a:r>
            <a:r>
              <a:rPr lang="nl-NL" sz="9400" dirty="0">
                <a:latin typeface="Verdana" panose="020B0604030504040204" pitchFamily="34" charset="0"/>
              </a:rPr>
              <a:t> zoekt naar de tekst ‘</a:t>
            </a:r>
            <a:r>
              <a:rPr lang="nl-NL" sz="9400" dirty="0" err="1">
                <a:latin typeface="Verdana" panose="020B0604030504040204" pitchFamily="34" charset="0"/>
              </a:rPr>
              <a:t>def</a:t>
            </a:r>
            <a:r>
              <a:rPr lang="nl-NL" sz="9400" dirty="0">
                <a:latin typeface="Verdana" panose="020B0604030504040204" pitchFamily="34" charset="0"/>
              </a:rPr>
              <a:t>’ aan het begin van een tekst.</a:t>
            </a:r>
            <a:endParaRPr lang="nl-BE" sz="9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9600" dirty="0">
                <a:latin typeface="Verdana" panose="020B0604030504040204" pitchFamily="34" charset="0"/>
              </a:rPr>
              <a:t> </a:t>
            </a:r>
            <a:endParaRPr lang="nl-BE" sz="96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9600" dirty="0">
                <a:latin typeface="Verdana" panose="020B0604030504040204" pitchFamily="34" charset="0"/>
              </a:rPr>
              <a:t>	</a:t>
            </a:r>
            <a:r>
              <a:rPr lang="nl-NL" sz="9600" dirty="0" err="1">
                <a:solidFill>
                  <a:srgbClr val="00B050"/>
                </a:solidFill>
                <a:latin typeface="Verdana" panose="020B0604030504040204" pitchFamily="34" charset="0"/>
              </a:rPr>
              <a:t>def</a:t>
            </a:r>
            <a:r>
              <a:rPr lang="nl-NL" sz="9600" dirty="0" err="1">
                <a:latin typeface="Verdana" panose="020B0604030504040204" pitchFamily="34" charset="0"/>
              </a:rPr>
              <a:t>ghi</a:t>
            </a:r>
            <a:r>
              <a:rPr lang="nl-NL" sz="9600" dirty="0">
                <a:latin typeface="Verdana" panose="020B0604030504040204" pitchFamily="34" charset="0"/>
              </a:rPr>
              <a:t> </a:t>
            </a:r>
            <a:endParaRPr lang="nl-BE" sz="96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9600" dirty="0">
                <a:latin typeface="Verdana" panose="020B0604030504040204" pitchFamily="34" charset="0"/>
              </a:rPr>
              <a:t> </a:t>
            </a:r>
            <a:endParaRPr lang="nl-BE" sz="96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9600" dirty="0">
                <a:latin typeface="Verdana" panose="020B0604030504040204" pitchFamily="34" charset="0"/>
              </a:rPr>
              <a:t>	</a:t>
            </a:r>
            <a:r>
              <a:rPr lang="nl-NL" sz="9600" dirty="0" err="1">
                <a:latin typeface="Verdana" panose="020B0604030504040204" pitchFamily="34" charset="0"/>
              </a:rPr>
              <a:t>abcdef</a:t>
            </a:r>
            <a:r>
              <a:rPr lang="nl-NL" sz="9600" dirty="0">
                <a:latin typeface="Verdana" panose="020B0604030504040204" pitchFamily="34" charset="0"/>
              </a:rPr>
              <a:t> </a:t>
            </a:r>
            <a:endParaRPr lang="nl-BE" sz="96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9600" dirty="0">
                <a:latin typeface="Verdana" panose="020B0604030504040204" pitchFamily="34" charset="0"/>
              </a:rPr>
              <a:t> </a:t>
            </a:r>
            <a:endParaRPr lang="nl-BE" sz="96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9600" dirty="0">
                <a:latin typeface="Verdana" panose="020B0604030504040204" pitchFamily="34" charset="0"/>
              </a:rPr>
              <a:t> </a:t>
            </a:r>
            <a:endParaRPr lang="nl-BE" sz="96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100" dirty="0">
                <a:latin typeface="Verdana" panose="020B0604030504040204" pitchFamily="34" charset="0"/>
              </a:rPr>
              <a:t> </a:t>
            </a:r>
            <a:endParaRPr lang="nl-BE" sz="31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400" dirty="0">
                <a:latin typeface="Verdana" panose="020B0604030504040204" pitchFamily="34" charset="0"/>
              </a:rPr>
              <a:t>   </a:t>
            </a:r>
            <a:endParaRPr lang="nl-BE" sz="3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nl-BE" sz="6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Verdana" panose="020B0604030504040204" pitchFamily="34" charset="0"/>
              </a:rPr>
              <a:t>Ankers: </a:t>
            </a:r>
            <a:r>
              <a:rPr lang="nl-NL" dirty="0">
                <a:latin typeface="Verdana" panose="020B0604030504040204" pitchFamily="34" charset="0"/>
              </a:rPr>
              <a:t>^ begin</a:t>
            </a:r>
            <a:endParaRPr lang="nl-BE" dirty="0">
              <a:latin typeface="Verdana" panose="020B060403050404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24</a:t>
            </a:fld>
            <a:endParaRPr lang="nl-NL" dirty="0"/>
          </a:p>
        </p:txBody>
      </p:sp>
      <p:pic>
        <p:nvPicPr>
          <p:cNvPr id="8" name="Afbeelding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336" y="3930429"/>
            <a:ext cx="428625" cy="57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Afbeelding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523" y="4890536"/>
            <a:ext cx="476250" cy="464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268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nl-NL" sz="3400" dirty="0">
                <a:latin typeface="Verdana" panose="020B0604030504040204" pitchFamily="34" charset="0"/>
              </a:rPr>
              <a:t> </a:t>
            </a:r>
            <a:endParaRPr lang="nl-BE" sz="3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9800" dirty="0">
                <a:solidFill>
                  <a:srgbClr val="FF0000"/>
                </a:solidFill>
                <a:latin typeface="Verdana" panose="020B0604030504040204" pitchFamily="34" charset="0"/>
              </a:rPr>
              <a:t>$</a:t>
            </a:r>
            <a:r>
              <a:rPr lang="nl-NL" sz="9800" dirty="0">
                <a:latin typeface="Verdana" panose="020B0604030504040204" pitchFamily="34" charset="0"/>
              </a:rPr>
              <a:t> </a:t>
            </a:r>
            <a:r>
              <a:rPr lang="en-US" sz="9800" dirty="0" err="1">
                <a:latin typeface="Verdana" panose="020B0604030504040204" pitchFamily="34" charset="0"/>
              </a:rPr>
              <a:t>komt</a:t>
            </a:r>
            <a:r>
              <a:rPr lang="en-US" sz="9800" dirty="0">
                <a:latin typeface="Verdana" panose="020B0604030504040204" pitchFamily="34" charset="0"/>
              </a:rPr>
              <a:t> </a:t>
            </a:r>
            <a:r>
              <a:rPr lang="en-US" sz="9800" dirty="0" err="1">
                <a:latin typeface="Verdana" panose="020B0604030504040204" pitchFamily="34" charset="0"/>
              </a:rPr>
              <a:t>overeen</a:t>
            </a:r>
            <a:r>
              <a:rPr lang="en-US" sz="9800" dirty="0">
                <a:latin typeface="Verdana" panose="020B0604030504040204" pitchFamily="34" charset="0"/>
              </a:rPr>
              <a:t> met het </a:t>
            </a:r>
            <a:r>
              <a:rPr lang="en-US" sz="9800" dirty="0" err="1">
                <a:latin typeface="Verdana" panose="020B0604030504040204" pitchFamily="34" charset="0"/>
              </a:rPr>
              <a:t>einde</a:t>
            </a:r>
            <a:r>
              <a:rPr lang="en-US" sz="9800" dirty="0">
                <a:latin typeface="Verdana" panose="020B0604030504040204" pitchFamily="34" charset="0"/>
              </a:rPr>
              <a:t> van </a:t>
            </a:r>
            <a:r>
              <a:rPr lang="en-US" sz="9800" dirty="0" err="1">
                <a:latin typeface="Verdana" panose="020B0604030504040204" pitchFamily="34" charset="0"/>
              </a:rPr>
              <a:t>een</a:t>
            </a:r>
            <a:r>
              <a:rPr lang="en-US" sz="9800" dirty="0">
                <a:latin typeface="Verdana" panose="020B0604030504040204" pitchFamily="34" charset="0"/>
              </a:rPr>
              <a:t> </a:t>
            </a:r>
            <a:r>
              <a:rPr lang="en-US" sz="9800" dirty="0" err="1">
                <a:latin typeface="Verdana" panose="020B0604030504040204" pitchFamily="34" charset="0"/>
              </a:rPr>
              <a:t>lijn</a:t>
            </a:r>
            <a:r>
              <a:rPr lang="en-US" sz="9800" dirty="0">
                <a:latin typeface="Verdana" panose="020B0604030504040204" pitchFamily="34" charset="0"/>
              </a:rPr>
              <a:t> (of databank veld)</a:t>
            </a:r>
            <a:endParaRPr lang="nl-BE" sz="98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nl-BE" sz="60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9600" b="1" dirty="0">
                <a:latin typeface="Verdana" panose="020B0604030504040204" pitchFamily="34" charset="0"/>
              </a:rPr>
              <a:t>voorbeeld:</a:t>
            </a:r>
            <a:endParaRPr lang="nl-BE" sz="9600" dirty="0">
              <a:latin typeface="Verdana" panose="020B0604030504040204" pitchFamily="34" charset="0"/>
            </a:endParaRPr>
          </a:p>
          <a:p>
            <a:pPr marL="179388" lvl="1" indent="0">
              <a:buNone/>
            </a:pPr>
            <a:r>
              <a:rPr lang="nl-NL" sz="9400" i="1" dirty="0" err="1">
                <a:latin typeface="Verdana" panose="020B0604030504040204" pitchFamily="34" charset="0"/>
              </a:rPr>
              <a:t>def</a:t>
            </a:r>
            <a:r>
              <a:rPr lang="nl-NL" sz="9400" i="1" dirty="0">
                <a:latin typeface="Verdana" panose="020B0604030504040204" pitchFamily="34" charset="0"/>
              </a:rPr>
              <a:t>$</a:t>
            </a:r>
            <a:r>
              <a:rPr lang="nl-NL" sz="9400" dirty="0">
                <a:latin typeface="Verdana" panose="020B0604030504040204" pitchFamily="34" charset="0"/>
              </a:rPr>
              <a:t> zoekt naar de tekst ‘</a:t>
            </a:r>
            <a:r>
              <a:rPr lang="nl-NL" sz="9400" dirty="0" err="1">
                <a:latin typeface="Verdana" panose="020B0604030504040204" pitchFamily="34" charset="0"/>
              </a:rPr>
              <a:t>def</a:t>
            </a:r>
            <a:r>
              <a:rPr lang="nl-NL" sz="9400" dirty="0">
                <a:latin typeface="Verdana" panose="020B0604030504040204" pitchFamily="34" charset="0"/>
              </a:rPr>
              <a:t>’ aan het einde van een tekst.</a:t>
            </a:r>
            <a:endParaRPr lang="nl-BE" sz="9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9600" dirty="0">
                <a:latin typeface="Verdana" panose="020B0604030504040204" pitchFamily="34" charset="0"/>
              </a:rPr>
              <a:t> </a:t>
            </a:r>
            <a:endParaRPr lang="nl-BE" sz="96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9600" dirty="0">
                <a:latin typeface="Verdana" panose="020B0604030504040204" pitchFamily="34" charset="0"/>
              </a:rPr>
              <a:t>	 </a:t>
            </a:r>
            <a:r>
              <a:rPr lang="nl-NL" sz="9600" dirty="0" err="1">
                <a:latin typeface="Verdana" panose="020B0604030504040204" pitchFamily="34" charset="0"/>
              </a:rPr>
              <a:t>abc</a:t>
            </a:r>
            <a:r>
              <a:rPr lang="nl-NL" sz="9600" dirty="0" err="1">
                <a:solidFill>
                  <a:srgbClr val="00B050"/>
                </a:solidFill>
                <a:latin typeface="Verdana" panose="020B0604030504040204" pitchFamily="34" charset="0"/>
              </a:rPr>
              <a:t>def</a:t>
            </a:r>
            <a:endParaRPr lang="nl-NL" sz="9600" dirty="0">
              <a:solidFill>
                <a:srgbClr val="00B05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nl-NL" sz="96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9600" dirty="0">
                <a:latin typeface="Verdana" panose="020B0604030504040204" pitchFamily="34" charset="0"/>
              </a:rPr>
              <a:t>	 </a:t>
            </a:r>
            <a:r>
              <a:rPr lang="nl-NL" sz="9600" dirty="0" err="1">
                <a:latin typeface="Verdana" panose="020B0604030504040204" pitchFamily="34" charset="0"/>
              </a:rPr>
              <a:t>defghi</a:t>
            </a:r>
            <a:r>
              <a:rPr lang="nl-NL" sz="9600" dirty="0">
                <a:latin typeface="Verdana" panose="020B0604030504040204" pitchFamily="34" charset="0"/>
              </a:rPr>
              <a:t> </a:t>
            </a:r>
            <a:endParaRPr lang="nl-BE" sz="96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9600" dirty="0">
                <a:latin typeface="Verdana" panose="020B0604030504040204" pitchFamily="34" charset="0"/>
              </a:rPr>
              <a:t> </a:t>
            </a:r>
            <a:endParaRPr lang="nl-BE" sz="96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9600" dirty="0">
                <a:latin typeface="Verdana" panose="020B0604030504040204" pitchFamily="34" charset="0"/>
              </a:rPr>
              <a:t>	</a:t>
            </a:r>
            <a:endParaRPr lang="nl-BE" sz="96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9600" dirty="0">
                <a:latin typeface="Verdana" panose="020B0604030504040204" pitchFamily="34" charset="0"/>
              </a:rPr>
              <a:t> </a:t>
            </a:r>
            <a:endParaRPr lang="nl-BE" sz="96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9600" dirty="0">
                <a:latin typeface="Verdana" panose="020B0604030504040204" pitchFamily="34" charset="0"/>
              </a:rPr>
              <a:t> </a:t>
            </a:r>
            <a:endParaRPr lang="nl-BE" sz="96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100" dirty="0">
                <a:latin typeface="Verdana" panose="020B0604030504040204" pitchFamily="34" charset="0"/>
              </a:rPr>
              <a:t> </a:t>
            </a:r>
            <a:endParaRPr lang="nl-BE" sz="31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400" dirty="0">
                <a:latin typeface="Verdana" panose="020B0604030504040204" pitchFamily="34" charset="0"/>
              </a:rPr>
              <a:t>   </a:t>
            </a:r>
            <a:endParaRPr lang="nl-BE" sz="3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nl-BE" sz="6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Verdana" panose="020B0604030504040204" pitchFamily="34" charset="0"/>
              </a:rPr>
              <a:t>Ankers: </a:t>
            </a:r>
            <a:r>
              <a:rPr lang="nl-NL" dirty="0">
                <a:latin typeface="Verdana" panose="020B0604030504040204" pitchFamily="34" charset="0"/>
              </a:rPr>
              <a:t>$ eind</a:t>
            </a:r>
            <a:endParaRPr lang="nl-BE" dirty="0">
              <a:latin typeface="Verdana" panose="020B060403050404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25</a:t>
            </a:fld>
            <a:endParaRPr lang="nl-NL" dirty="0"/>
          </a:p>
        </p:txBody>
      </p:sp>
      <p:pic>
        <p:nvPicPr>
          <p:cNvPr id="8" name="Afbeelding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961" y="3964495"/>
            <a:ext cx="428625" cy="57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Afbeelding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961" y="4915318"/>
            <a:ext cx="476250" cy="464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346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nl-NL" sz="3400" dirty="0">
                <a:latin typeface="Verdana" panose="020B0604030504040204" pitchFamily="34" charset="0"/>
              </a:rPr>
              <a:t> </a:t>
            </a:r>
            <a:endParaRPr lang="nl-BE" sz="3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9800" b="1" dirty="0">
                <a:solidFill>
                  <a:srgbClr val="C00000"/>
                </a:solidFill>
                <a:latin typeface="Verdana" panose="020B0604030504040204" pitchFamily="34" charset="0"/>
              </a:rPr>
              <a:t>\</a:t>
            </a:r>
            <a:r>
              <a:rPr lang="nl-NL" sz="9800" dirty="0">
                <a:latin typeface="Verdana" panose="020B0604030504040204" pitchFamily="34" charset="0"/>
              </a:rPr>
              <a:t> </a:t>
            </a:r>
            <a:r>
              <a:rPr lang="en-US" sz="9800" dirty="0" err="1">
                <a:latin typeface="Verdana" panose="020B0604030504040204" pitchFamily="34" charset="0"/>
              </a:rPr>
              <a:t>zorgt</a:t>
            </a:r>
            <a:r>
              <a:rPr lang="en-US" sz="9800" dirty="0">
                <a:latin typeface="Verdana" panose="020B0604030504040204" pitchFamily="34" charset="0"/>
              </a:rPr>
              <a:t> </a:t>
            </a:r>
            <a:r>
              <a:rPr lang="en-US" sz="9800" dirty="0" err="1">
                <a:latin typeface="Verdana" panose="020B0604030504040204" pitchFamily="34" charset="0"/>
              </a:rPr>
              <a:t>ervoor</a:t>
            </a:r>
            <a:r>
              <a:rPr lang="en-US" sz="9800" dirty="0">
                <a:latin typeface="Verdana" panose="020B0604030504040204" pitchFamily="34" charset="0"/>
              </a:rPr>
              <a:t> </a:t>
            </a:r>
            <a:r>
              <a:rPr lang="en-US" sz="9800" dirty="0" err="1">
                <a:latin typeface="Verdana" panose="020B0604030504040204" pitchFamily="34" charset="0"/>
              </a:rPr>
              <a:t>dat</a:t>
            </a:r>
            <a:r>
              <a:rPr lang="en-US" sz="9800" dirty="0">
                <a:latin typeface="Verdana" panose="020B0604030504040204" pitchFamily="34" charset="0"/>
              </a:rPr>
              <a:t> het </a:t>
            </a:r>
            <a:r>
              <a:rPr lang="en-US" sz="9800" dirty="0" err="1">
                <a:latin typeface="Verdana" panose="020B0604030504040204" pitchFamily="34" charset="0"/>
              </a:rPr>
              <a:t>volgende</a:t>
            </a:r>
            <a:r>
              <a:rPr lang="en-US" sz="9800" dirty="0">
                <a:latin typeface="Verdana" panose="020B0604030504040204" pitchFamily="34" charset="0"/>
              </a:rPr>
              <a:t> </a:t>
            </a:r>
            <a:r>
              <a:rPr lang="en-US" sz="9800" dirty="0" err="1">
                <a:latin typeface="Verdana" panose="020B0604030504040204" pitchFamily="34" charset="0"/>
              </a:rPr>
              <a:t>karakter</a:t>
            </a:r>
            <a:r>
              <a:rPr lang="en-US" sz="9800" dirty="0">
                <a:latin typeface="Verdana" panose="020B0604030504040204" pitchFamily="34" charset="0"/>
              </a:rPr>
              <a:t> </a:t>
            </a:r>
            <a:r>
              <a:rPr lang="en-US" sz="9800" dirty="0" err="1">
                <a:latin typeface="Verdana" panose="020B0604030504040204" pitchFamily="34" charset="0"/>
              </a:rPr>
              <a:t>niet</a:t>
            </a:r>
            <a:r>
              <a:rPr lang="en-US" sz="9800" dirty="0">
                <a:latin typeface="Verdana" panose="020B0604030504040204" pitchFamily="34" charset="0"/>
              </a:rPr>
              <a:t> </a:t>
            </a:r>
            <a:r>
              <a:rPr lang="en-US" sz="9800" dirty="0" err="1">
                <a:latin typeface="Verdana" panose="020B0604030504040204" pitchFamily="34" charset="0"/>
              </a:rPr>
              <a:t>als</a:t>
            </a:r>
            <a:r>
              <a:rPr lang="en-US" sz="9800" dirty="0">
                <a:latin typeface="Verdana" panose="020B0604030504040204" pitchFamily="34" charset="0"/>
              </a:rPr>
              <a:t> </a:t>
            </a:r>
            <a:r>
              <a:rPr lang="en-US" sz="9800" dirty="0" err="1">
                <a:latin typeface="Verdana" panose="020B0604030504040204" pitchFamily="34" charset="0"/>
              </a:rPr>
              <a:t>metakarakter</a:t>
            </a:r>
            <a:r>
              <a:rPr lang="en-US" sz="9800" dirty="0">
                <a:latin typeface="Verdana" panose="020B0604030504040204" pitchFamily="34" charset="0"/>
              </a:rPr>
              <a:t> </a:t>
            </a:r>
            <a:r>
              <a:rPr lang="en-US" sz="9800" dirty="0" err="1">
                <a:latin typeface="Verdana" panose="020B0604030504040204" pitchFamily="34" charset="0"/>
              </a:rPr>
              <a:t>geïnterpreteerd</a:t>
            </a:r>
            <a:r>
              <a:rPr lang="en-US" sz="9800" dirty="0">
                <a:latin typeface="Verdana" panose="020B0604030504040204" pitchFamily="34" charset="0"/>
              </a:rPr>
              <a:t> </a:t>
            </a:r>
            <a:r>
              <a:rPr lang="en-US" sz="9800" dirty="0" err="1">
                <a:latin typeface="Verdana" panose="020B0604030504040204" pitchFamily="34" charset="0"/>
              </a:rPr>
              <a:t>wordt</a:t>
            </a:r>
            <a:endParaRPr lang="nl-BE" sz="98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6000" dirty="0">
                <a:latin typeface="Verdana" panose="020B0604030504040204" pitchFamily="34" charset="0"/>
              </a:rPr>
              <a:t> </a:t>
            </a:r>
            <a:endParaRPr lang="nl-BE" sz="60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9600" b="1" dirty="0">
                <a:latin typeface="Verdana" panose="020B0604030504040204" pitchFamily="34" charset="0"/>
              </a:rPr>
              <a:t>voorbeeld:</a:t>
            </a:r>
            <a:endParaRPr lang="nl-BE" sz="9600" dirty="0">
              <a:latin typeface="Verdana" panose="020B0604030504040204" pitchFamily="34" charset="0"/>
            </a:endParaRPr>
          </a:p>
          <a:p>
            <a:pPr marL="357188" lvl="2" indent="0">
              <a:buNone/>
            </a:pPr>
            <a:r>
              <a:rPr lang="nl-NL" sz="9200" i="1" dirty="0">
                <a:latin typeface="Verdana" panose="020B0604030504040204" pitchFamily="34" charset="0"/>
              </a:rPr>
              <a:t>[0-9]\.[0-9]</a:t>
            </a:r>
            <a:r>
              <a:rPr lang="nl-NL" sz="9200" dirty="0">
                <a:latin typeface="Verdana" panose="020B0604030504040204" pitchFamily="34" charset="0"/>
              </a:rPr>
              <a:t> zoekt naar twee cijfers gescheiden door een punt. (Het punt wordt dus niet als metakarakter gezien)</a:t>
            </a:r>
            <a:endParaRPr lang="nl-BE" sz="92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9600" dirty="0">
                <a:latin typeface="Verdana" panose="020B0604030504040204" pitchFamily="34" charset="0"/>
              </a:rPr>
              <a:t> </a:t>
            </a:r>
            <a:endParaRPr lang="nl-BE" sz="96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9600" dirty="0">
                <a:latin typeface="Verdana" panose="020B0604030504040204" pitchFamily="34" charset="0"/>
              </a:rPr>
              <a:t>	 </a:t>
            </a:r>
            <a:r>
              <a:rPr lang="nl-NL" sz="9600" dirty="0">
                <a:solidFill>
                  <a:srgbClr val="00B050"/>
                </a:solidFill>
                <a:latin typeface="Verdana" panose="020B0604030504040204" pitchFamily="34" charset="0"/>
              </a:rPr>
              <a:t>1.5</a:t>
            </a:r>
          </a:p>
          <a:p>
            <a:pPr marL="0" indent="0">
              <a:buNone/>
            </a:pPr>
            <a:endParaRPr lang="nl-NL" sz="96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9600" dirty="0">
                <a:latin typeface="Verdana" panose="020B0604030504040204" pitchFamily="34" charset="0"/>
              </a:rPr>
              <a:t>	 165 </a:t>
            </a:r>
            <a:endParaRPr lang="nl-BE" sz="96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9600" dirty="0">
                <a:latin typeface="Verdana" panose="020B0604030504040204" pitchFamily="34" charset="0"/>
              </a:rPr>
              <a:t> </a:t>
            </a:r>
            <a:endParaRPr lang="nl-BE" sz="96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9600" dirty="0">
                <a:latin typeface="Verdana" panose="020B0604030504040204" pitchFamily="34" charset="0"/>
              </a:rPr>
              <a:t>	</a:t>
            </a:r>
            <a:endParaRPr lang="nl-BE" sz="96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9600" dirty="0">
                <a:latin typeface="Verdana" panose="020B0604030504040204" pitchFamily="34" charset="0"/>
              </a:rPr>
              <a:t> </a:t>
            </a:r>
            <a:endParaRPr lang="nl-BE" sz="96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9600" dirty="0">
                <a:latin typeface="Verdana" panose="020B0604030504040204" pitchFamily="34" charset="0"/>
              </a:rPr>
              <a:t> </a:t>
            </a:r>
            <a:endParaRPr lang="nl-BE" sz="96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100" dirty="0">
                <a:latin typeface="Verdana" panose="020B0604030504040204" pitchFamily="34" charset="0"/>
              </a:rPr>
              <a:t> </a:t>
            </a:r>
            <a:endParaRPr lang="nl-BE" sz="31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400" dirty="0">
                <a:latin typeface="Verdana" panose="020B0604030504040204" pitchFamily="34" charset="0"/>
              </a:rPr>
              <a:t>   </a:t>
            </a:r>
            <a:endParaRPr lang="nl-BE" sz="3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nl-BE" sz="6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Verdana" panose="020B0604030504040204" pitchFamily="34" charset="0"/>
              </a:rPr>
              <a:t>Geen metakarakter: </a:t>
            </a:r>
            <a:r>
              <a:rPr lang="nl-NL" dirty="0">
                <a:latin typeface="Verdana" panose="020B0604030504040204" pitchFamily="34" charset="0"/>
              </a:rPr>
              <a:t>\ escape</a:t>
            </a:r>
            <a:endParaRPr lang="nl-BE" dirty="0">
              <a:latin typeface="Verdana" panose="020B060403050404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26</a:t>
            </a:fld>
            <a:endParaRPr lang="nl-NL" dirty="0"/>
          </a:p>
        </p:txBody>
      </p:sp>
      <p:pic>
        <p:nvPicPr>
          <p:cNvPr id="8" name="Afbeelding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711" y="4293683"/>
            <a:ext cx="428625" cy="57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Afbeelding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711" y="5223472"/>
            <a:ext cx="476250" cy="464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905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21289126"/>
              </p:ext>
            </p:extLst>
          </p:nvPr>
        </p:nvGraphicFramePr>
        <p:xfrm>
          <a:off x="579438" y="1220788"/>
          <a:ext cx="8024813" cy="5100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34176">
                  <a:extLst>
                    <a:ext uri="{9D8B030D-6E8A-4147-A177-3AD203B41FA5}">
                      <a16:colId xmlns:a16="http://schemas.microsoft.com/office/drawing/2014/main" val="948702104"/>
                    </a:ext>
                  </a:extLst>
                </a:gridCol>
                <a:gridCol w="2698644">
                  <a:extLst>
                    <a:ext uri="{9D8B030D-6E8A-4147-A177-3AD203B41FA5}">
                      <a16:colId xmlns:a16="http://schemas.microsoft.com/office/drawing/2014/main" val="1574868553"/>
                    </a:ext>
                  </a:extLst>
                </a:gridCol>
                <a:gridCol w="4491993">
                  <a:extLst>
                    <a:ext uri="{9D8B030D-6E8A-4147-A177-3AD203B41FA5}">
                      <a16:colId xmlns:a16="http://schemas.microsoft.com/office/drawing/2014/main" val="384690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Syntax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37" marR="29437" marT="28575" marB="2857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Operator Name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37" marR="29437" marT="28575" marB="2857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Description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37" marR="29437" marT="28575" marB="28575" anchor="b"/>
                </a:tc>
                <a:extLst>
                  <a:ext uri="{0D108BD9-81ED-4DB2-BD59-A6C34878D82A}">
                    <a16:rowId xmlns:a16="http://schemas.microsoft.com/office/drawing/2014/main" val="14724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 dirty="0">
                          <a:effectLst/>
                        </a:rPr>
                        <a:t>.</a:t>
                      </a:r>
                      <a:endParaRPr lang="en-GB" sz="1600" b="1" spc="-15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>
                          <a:effectLst/>
                        </a:rPr>
                        <a:t>Any Character -- Dot</a:t>
                      </a:r>
                      <a:endParaRPr lang="en-GB" sz="1600" b="1" spc="-15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>
                          <a:effectLst/>
                        </a:rPr>
                        <a:t>Matches any character</a:t>
                      </a:r>
                      <a:endParaRPr lang="en-GB" sz="1600" b="1" spc="-15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extLst>
                  <a:ext uri="{0D108BD9-81ED-4DB2-BD59-A6C34878D82A}">
                    <a16:rowId xmlns:a16="http://schemas.microsoft.com/office/drawing/2014/main" val="339619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>
                          <a:effectLst/>
                        </a:rPr>
                        <a:t>+</a:t>
                      </a:r>
                      <a:endParaRPr lang="en-GB" sz="1600" b="1" spc="-15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 dirty="0">
                          <a:effectLst/>
                        </a:rPr>
                        <a:t>One or More -- Plus Quantifier</a:t>
                      </a:r>
                      <a:endParaRPr lang="en-GB" sz="1600" b="1" spc="-15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>
                          <a:effectLst/>
                        </a:rPr>
                        <a:t>Matches one or more occurrences of the preceding subexpression</a:t>
                      </a:r>
                      <a:endParaRPr lang="en-GB" sz="1600" b="1" spc="-15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extLst>
                  <a:ext uri="{0D108BD9-81ED-4DB2-BD59-A6C34878D82A}">
                    <a16:rowId xmlns:a16="http://schemas.microsoft.com/office/drawing/2014/main" val="305955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>
                          <a:effectLst/>
                        </a:rPr>
                        <a:t>?</a:t>
                      </a:r>
                      <a:endParaRPr lang="en-GB" sz="1600" b="1" spc="-15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>
                          <a:effectLst/>
                        </a:rPr>
                        <a:t>Zero or One -- Question Mark Quantifier</a:t>
                      </a:r>
                      <a:endParaRPr lang="en-GB" sz="1600" b="1" spc="-15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>
                          <a:effectLst/>
                        </a:rPr>
                        <a:t>Matches zero or one occurrence of the preceding subexpression</a:t>
                      </a:r>
                      <a:endParaRPr lang="en-GB" sz="1600" b="1" spc="-15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extLst>
                  <a:ext uri="{0D108BD9-81ED-4DB2-BD59-A6C34878D82A}">
                    <a16:rowId xmlns:a16="http://schemas.microsoft.com/office/drawing/2014/main" val="236968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>
                          <a:effectLst/>
                        </a:rPr>
                        <a:t>*</a:t>
                      </a:r>
                      <a:endParaRPr lang="en-GB" sz="1600" b="1" spc="-15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>
                          <a:effectLst/>
                        </a:rPr>
                        <a:t>Zero or More -- Star Quantifier</a:t>
                      </a:r>
                      <a:endParaRPr lang="en-GB" sz="1600" b="1" spc="-15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>
                          <a:effectLst/>
                        </a:rPr>
                        <a:t>Matches zero or more occurrences of the preceding subexpression</a:t>
                      </a:r>
                      <a:endParaRPr lang="en-GB" sz="1600" b="1" spc="-15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extLst>
                  <a:ext uri="{0D108BD9-81ED-4DB2-BD59-A6C34878D82A}">
                    <a16:rowId xmlns:a16="http://schemas.microsoft.com/office/drawing/2014/main" val="393232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>
                          <a:effectLst/>
                        </a:rPr>
                        <a:t>{m}</a:t>
                      </a:r>
                      <a:endParaRPr lang="en-GB" sz="1600" b="1" spc="-15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>
                          <a:effectLst/>
                        </a:rPr>
                        <a:t>Interval--Exact Count</a:t>
                      </a:r>
                      <a:endParaRPr lang="en-GB" sz="1600" b="1" spc="-15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>
                          <a:effectLst/>
                        </a:rPr>
                        <a:t>Matches exactlym occurrences of the preceding subexpression</a:t>
                      </a:r>
                      <a:endParaRPr lang="en-GB" sz="1600" b="1" spc="-15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extLst>
                  <a:ext uri="{0D108BD9-81ED-4DB2-BD59-A6C34878D82A}">
                    <a16:rowId xmlns:a16="http://schemas.microsoft.com/office/drawing/2014/main" val="343461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 dirty="0">
                          <a:effectLst/>
                        </a:rPr>
                        <a:t>{m,}</a:t>
                      </a:r>
                      <a:endParaRPr lang="en-GB" sz="1600" b="1" spc="-15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>
                          <a:effectLst/>
                        </a:rPr>
                        <a:t>Interval--At Least Count</a:t>
                      </a:r>
                      <a:endParaRPr lang="en-GB" sz="1600" b="1" spc="-15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>
                          <a:effectLst/>
                        </a:rPr>
                        <a:t>Matches at least m occurrences of the preceding subexpression</a:t>
                      </a:r>
                      <a:endParaRPr lang="en-GB" sz="1600" b="1" spc="-15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extLst>
                  <a:ext uri="{0D108BD9-81ED-4DB2-BD59-A6C34878D82A}">
                    <a16:rowId xmlns:a16="http://schemas.microsoft.com/office/drawing/2014/main" val="265858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 dirty="0">
                          <a:effectLst/>
                        </a:rPr>
                        <a:t>{</a:t>
                      </a:r>
                      <a:r>
                        <a:rPr lang="en-US" sz="1600" spc="-15" dirty="0" err="1">
                          <a:effectLst/>
                        </a:rPr>
                        <a:t>m,n</a:t>
                      </a:r>
                      <a:r>
                        <a:rPr lang="en-US" sz="1600" spc="-15" dirty="0">
                          <a:effectLst/>
                        </a:rPr>
                        <a:t>}</a:t>
                      </a:r>
                      <a:endParaRPr lang="en-GB" sz="1600" b="1" spc="-15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 dirty="0">
                          <a:effectLst/>
                        </a:rPr>
                        <a:t>Interval--Between Count</a:t>
                      </a:r>
                      <a:endParaRPr lang="en-GB" sz="1600" b="1" spc="-15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 dirty="0">
                          <a:effectLst/>
                        </a:rPr>
                        <a:t>Matches at least m, but not more than n occurrences of the preceding subexpression</a:t>
                      </a:r>
                      <a:endParaRPr lang="en-GB" sz="1600" b="1" spc="-15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extLst>
                  <a:ext uri="{0D108BD9-81ED-4DB2-BD59-A6C34878D82A}">
                    <a16:rowId xmlns:a16="http://schemas.microsoft.com/office/drawing/2014/main" val="112666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>
                          <a:effectLst/>
                        </a:rPr>
                        <a:t>[ ... ]</a:t>
                      </a:r>
                      <a:endParaRPr lang="en-GB" sz="1600" b="1" spc="-15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 dirty="0">
                          <a:effectLst/>
                        </a:rPr>
                        <a:t>Matching Character List</a:t>
                      </a:r>
                      <a:endParaRPr lang="en-GB" sz="1600" b="1" spc="-15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>
                          <a:effectLst/>
                        </a:rPr>
                        <a:t>Matches any character in list ...</a:t>
                      </a:r>
                      <a:endParaRPr lang="en-GB" sz="1600" b="1" spc="-15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extLst>
                  <a:ext uri="{0D108BD9-81ED-4DB2-BD59-A6C34878D82A}">
                    <a16:rowId xmlns:a16="http://schemas.microsoft.com/office/drawing/2014/main" val="8982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>
                          <a:effectLst/>
                        </a:rPr>
                        <a:t>[^ ... ]</a:t>
                      </a:r>
                      <a:endParaRPr lang="en-GB" sz="1600" b="1" spc="-15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>
                          <a:effectLst/>
                        </a:rPr>
                        <a:t>Non-Matching Character List</a:t>
                      </a:r>
                      <a:endParaRPr lang="en-GB" sz="1600" b="1" spc="-15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 dirty="0">
                          <a:effectLst/>
                        </a:rPr>
                        <a:t>Matches any character not in list ...</a:t>
                      </a:r>
                      <a:endParaRPr lang="en-GB" sz="1600" b="1" spc="-15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extLst>
                  <a:ext uri="{0D108BD9-81ED-4DB2-BD59-A6C34878D82A}">
                    <a16:rowId xmlns:a16="http://schemas.microsoft.com/office/drawing/2014/main" val="254419834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Metakarakters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GB" dirty="0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488" y="103695"/>
            <a:ext cx="723924" cy="546519"/>
          </a:xfrm>
          <a:prstGeom prst="rect">
            <a:avLst/>
          </a:prstGeom>
        </p:spPr>
      </p:pic>
      <p:sp>
        <p:nvSpPr>
          <p:cNvPr id="6" name="Tekstvak 3"/>
          <p:cNvSpPr txBox="1">
            <a:spLocks noChangeArrowheads="1"/>
          </p:cNvSpPr>
          <p:nvPr/>
        </p:nvSpPr>
        <p:spPr bwMode="auto">
          <a:xfrm>
            <a:off x="6820881" y="103695"/>
            <a:ext cx="8851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nl-BE" altLang="en-US" sz="2400" dirty="0">
                <a:latin typeface="Bernard MT Condensed" panose="02050806060905020404" pitchFamily="18" charset="0"/>
              </a:rPr>
              <a:t>S Q 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nl-BE" altLang="en-US" sz="1200" dirty="0">
                <a:latin typeface="Bernard MT Condensed" panose="02050806060905020404" pitchFamily="18" charset="0"/>
              </a:rPr>
              <a:t>Reference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nl-BE" altLang="en-US" sz="1800" dirty="0">
                <a:latin typeface="Bernard MT Condensed" panose="02050806060905020404" pitchFamily="18" charset="0"/>
              </a:rPr>
              <a:t>p. 15-16</a:t>
            </a:r>
          </a:p>
        </p:txBody>
      </p:sp>
    </p:spTree>
    <p:extLst>
      <p:ext uri="{BB962C8B-B14F-4D97-AF65-F5344CB8AC3E}">
        <p14:creationId xmlns:p14="http://schemas.microsoft.com/office/powerpoint/2010/main" val="358427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8300355"/>
              </p:ext>
            </p:extLst>
          </p:nvPr>
        </p:nvGraphicFramePr>
        <p:xfrm>
          <a:off x="579438" y="1220788"/>
          <a:ext cx="8024813" cy="467233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34176">
                  <a:extLst>
                    <a:ext uri="{9D8B030D-6E8A-4147-A177-3AD203B41FA5}">
                      <a16:colId xmlns:a16="http://schemas.microsoft.com/office/drawing/2014/main" val="948702104"/>
                    </a:ext>
                  </a:extLst>
                </a:gridCol>
                <a:gridCol w="2698644">
                  <a:extLst>
                    <a:ext uri="{9D8B030D-6E8A-4147-A177-3AD203B41FA5}">
                      <a16:colId xmlns:a16="http://schemas.microsoft.com/office/drawing/2014/main" val="1574868553"/>
                    </a:ext>
                  </a:extLst>
                </a:gridCol>
                <a:gridCol w="4491993">
                  <a:extLst>
                    <a:ext uri="{9D8B030D-6E8A-4147-A177-3AD203B41FA5}">
                      <a16:colId xmlns:a16="http://schemas.microsoft.com/office/drawing/2014/main" val="384690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Syntax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37" marR="29437" marT="28575" marB="2857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Operator Name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37" marR="29437" marT="28575" marB="2857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Description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37" marR="29437" marT="28575" marB="28575" anchor="b"/>
                </a:tc>
                <a:extLst>
                  <a:ext uri="{0D108BD9-81ED-4DB2-BD59-A6C34878D82A}">
                    <a16:rowId xmlns:a16="http://schemas.microsoft.com/office/drawing/2014/main" val="14724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 dirty="0">
                          <a:effectLst/>
                        </a:rPr>
                        <a:t>|</a:t>
                      </a:r>
                      <a:endParaRPr lang="en-GB" sz="1600" b="1" spc="-15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>
                          <a:effectLst/>
                        </a:rPr>
                        <a:t>Or</a:t>
                      </a:r>
                      <a:endParaRPr lang="en-GB" sz="1600" b="1" spc="-15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 dirty="0">
                          <a:effectLst/>
                        </a:rPr>
                        <a:t>'</a:t>
                      </a:r>
                      <a:r>
                        <a:rPr lang="en-US" sz="1600" spc="-15" dirty="0" err="1">
                          <a:effectLst/>
                        </a:rPr>
                        <a:t>a|b</a:t>
                      </a:r>
                      <a:r>
                        <a:rPr lang="en-US" sz="1600" spc="-15" dirty="0">
                          <a:effectLst/>
                        </a:rPr>
                        <a:t>' matches character 'a' or 'b'.</a:t>
                      </a:r>
                      <a:endParaRPr lang="en-GB" sz="1600" b="1" spc="-15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extLst>
                  <a:ext uri="{0D108BD9-81ED-4DB2-BD59-A6C34878D82A}">
                    <a16:rowId xmlns:a16="http://schemas.microsoft.com/office/drawing/2014/main" val="2295728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>
                          <a:effectLst/>
                        </a:rPr>
                        <a:t>( ... )</a:t>
                      </a:r>
                      <a:endParaRPr lang="en-GB" sz="1600" b="1" spc="-15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>
                          <a:effectLst/>
                        </a:rPr>
                        <a:t>Subexpression or Grouping</a:t>
                      </a:r>
                      <a:endParaRPr lang="en-GB" sz="1600" b="1" spc="-15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 dirty="0">
                          <a:effectLst/>
                        </a:rPr>
                        <a:t>Treat expression ... as a unit. The subexpression can be a string of literals or a complex expression containing operators.</a:t>
                      </a:r>
                      <a:endParaRPr lang="en-GB" sz="1600" b="1" spc="-15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extLst>
                  <a:ext uri="{0D108BD9-81ED-4DB2-BD59-A6C34878D82A}">
                    <a16:rowId xmlns:a16="http://schemas.microsoft.com/office/drawing/2014/main" val="22432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 dirty="0">
                          <a:effectLst/>
                        </a:rPr>
                        <a:t>\n</a:t>
                      </a:r>
                      <a:endParaRPr lang="en-GB" sz="1600" b="1" spc="-15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 dirty="0" err="1">
                          <a:effectLst/>
                        </a:rPr>
                        <a:t>Backreference</a:t>
                      </a:r>
                      <a:endParaRPr lang="en-GB" sz="1600" b="1" spc="-15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 dirty="0">
                          <a:effectLst/>
                        </a:rPr>
                        <a:t>Matches the n</a:t>
                      </a:r>
                      <a:r>
                        <a:rPr lang="en-US" sz="1600" spc="-15" baseline="30000" dirty="0">
                          <a:effectLst/>
                        </a:rPr>
                        <a:t>th</a:t>
                      </a:r>
                      <a:r>
                        <a:rPr lang="en-US" sz="1600" spc="-15" dirty="0">
                          <a:effectLst/>
                        </a:rPr>
                        <a:t> preceding subexpression, where n is an integer from 1 to 9.</a:t>
                      </a:r>
                      <a:endParaRPr lang="en-GB" sz="1600" b="1" spc="-15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17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>
                          <a:effectLst/>
                        </a:rPr>
                        <a:t>\</a:t>
                      </a:r>
                      <a:endParaRPr lang="en-GB" sz="1600" b="1" spc="-15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>
                          <a:effectLst/>
                        </a:rPr>
                        <a:t>Escape Character</a:t>
                      </a:r>
                      <a:endParaRPr lang="en-GB" sz="1600" b="1" spc="-15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 dirty="0">
                          <a:effectLst/>
                        </a:rPr>
                        <a:t>Treat the subsequent </a:t>
                      </a:r>
                      <a:r>
                        <a:rPr lang="en-US" sz="1600" spc="-15" dirty="0" err="1">
                          <a:effectLst/>
                        </a:rPr>
                        <a:t>metacharacter</a:t>
                      </a:r>
                      <a:r>
                        <a:rPr lang="en-US" sz="1600" spc="-15" dirty="0">
                          <a:effectLst/>
                        </a:rPr>
                        <a:t> in the expression as a literal.</a:t>
                      </a:r>
                      <a:endParaRPr lang="en-GB" sz="1600" b="1" spc="-15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extLst>
                  <a:ext uri="{0D108BD9-81ED-4DB2-BD59-A6C34878D82A}">
                    <a16:rowId xmlns:a16="http://schemas.microsoft.com/office/drawing/2014/main" val="371407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>
                          <a:effectLst/>
                        </a:rPr>
                        <a:t>^</a:t>
                      </a:r>
                      <a:endParaRPr lang="en-GB" sz="1600" b="1" spc="-15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>
                          <a:effectLst/>
                        </a:rPr>
                        <a:t>Beginning of Line Anchor</a:t>
                      </a:r>
                      <a:endParaRPr lang="en-GB" sz="1600" b="1" spc="-15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 dirty="0">
                          <a:effectLst/>
                        </a:rPr>
                        <a:t>Match the subsequent expression only when it occurs at the beginning of a line.</a:t>
                      </a:r>
                      <a:endParaRPr lang="en-GB" sz="1600" b="1" spc="-15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extLst>
                  <a:ext uri="{0D108BD9-81ED-4DB2-BD59-A6C34878D82A}">
                    <a16:rowId xmlns:a16="http://schemas.microsoft.com/office/drawing/2014/main" val="212882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>
                          <a:effectLst/>
                        </a:rPr>
                        <a:t>$</a:t>
                      </a:r>
                      <a:endParaRPr lang="en-GB" sz="1600" b="1" spc="-15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 dirty="0">
                          <a:effectLst/>
                        </a:rPr>
                        <a:t>End of Line Anchor</a:t>
                      </a:r>
                      <a:endParaRPr lang="en-GB" sz="1600" b="1" spc="-15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tc>
                  <a:txBody>
                    <a:bodyPr/>
                    <a:lstStyle/>
                    <a:p>
                      <a:pPr marL="0" marR="0" indent="3810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spc="-15" dirty="0">
                          <a:effectLst/>
                        </a:rPr>
                        <a:t>Match the preceding expression only when it occurs at the end of a line.</a:t>
                      </a:r>
                      <a:endParaRPr lang="en-GB" sz="1600" b="1" spc="-15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29437" marR="29437" marT="28575" marB="28575"/>
                </a:tc>
                <a:extLst>
                  <a:ext uri="{0D108BD9-81ED-4DB2-BD59-A6C34878D82A}">
                    <a16:rowId xmlns:a16="http://schemas.microsoft.com/office/drawing/2014/main" val="15426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3810" algn="l" defTabSz="457200" rtl="0" eaLnBrk="1" latinLnBrk="0" hangingPunct="1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kern="1200" spc="-1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[:class:]</a:t>
                      </a:r>
                      <a:endParaRPr lang="en-GB" sz="1600" kern="1200" spc="-15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437" marR="29437" marT="28575" marB="285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3810" algn="l" defTabSz="457200" rtl="0" eaLnBrk="1" latinLnBrk="0" hangingPunct="1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kern="1200" spc="-1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POSIX Character Class</a:t>
                      </a:r>
                      <a:endParaRPr lang="en-GB" sz="1600" kern="1200" spc="-15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437" marR="29437" marT="28575" marB="285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3810" algn="l" defTabSz="457200" rtl="0" eaLnBrk="1" latinLnBrk="0" hangingPunct="1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kern="1200" spc="-1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any character belonging to the specified character class. Can be used inside any list expression.</a:t>
                      </a:r>
                      <a:endParaRPr lang="en-GB" sz="1600" kern="1200" spc="-15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437" marR="29437" marT="28575" marB="2857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42786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Metakarakters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GB" dirty="0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88" y="103695"/>
            <a:ext cx="723924" cy="54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75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61942493"/>
              </p:ext>
            </p:extLst>
          </p:nvPr>
        </p:nvGraphicFramePr>
        <p:xfrm>
          <a:off x="579438" y="1220788"/>
          <a:ext cx="8024813" cy="19481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41518">
                  <a:extLst>
                    <a:ext uri="{9D8B030D-6E8A-4147-A177-3AD203B41FA5}">
                      <a16:colId xmlns:a16="http://schemas.microsoft.com/office/drawing/2014/main" val="948702104"/>
                    </a:ext>
                  </a:extLst>
                </a:gridCol>
                <a:gridCol w="2291302">
                  <a:extLst>
                    <a:ext uri="{9D8B030D-6E8A-4147-A177-3AD203B41FA5}">
                      <a16:colId xmlns:a16="http://schemas.microsoft.com/office/drawing/2014/main" val="1574868553"/>
                    </a:ext>
                  </a:extLst>
                </a:gridCol>
                <a:gridCol w="4491993">
                  <a:extLst>
                    <a:ext uri="{9D8B030D-6E8A-4147-A177-3AD203B41FA5}">
                      <a16:colId xmlns:a16="http://schemas.microsoft.com/office/drawing/2014/main" val="384690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Syntax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37" marR="29437" marT="28575" marB="2857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Operator Name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37" marR="29437" marT="28575" marB="2857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Description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37" marR="29437" marT="28575" marB="28575" anchor="b"/>
                </a:tc>
                <a:extLst>
                  <a:ext uri="{0D108BD9-81ED-4DB2-BD59-A6C34878D82A}">
                    <a16:rowId xmlns:a16="http://schemas.microsoft.com/office/drawing/2014/main" val="14724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3810" algn="l" defTabSz="457200" rtl="0" eaLnBrk="1" latinLnBrk="0" hangingPunct="1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kern="1200" spc="-1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[.element.]</a:t>
                      </a:r>
                      <a:endParaRPr lang="en-GB" sz="1600" kern="1200" spc="-15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437" marR="29437" marT="28575" marB="285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3810" algn="l" defTabSz="457200" rtl="0" eaLnBrk="1" latinLnBrk="0" hangingPunct="1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kern="1200" spc="-1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POSIX Collating Sequence</a:t>
                      </a:r>
                      <a:endParaRPr lang="en-GB" sz="1600" kern="1200" spc="-15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437" marR="29437" marT="28575" marB="285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3810" algn="l" defTabSz="457200" rtl="0" eaLnBrk="1" latinLnBrk="0" hangingPunct="1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kern="1200" spc="-1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a collating sequence to use in the regular expression. The element you use must be a defined collating sequence, in the current locale.</a:t>
                      </a:r>
                      <a:endParaRPr lang="en-GB" sz="1600" kern="1200" spc="-15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437" marR="29437" marT="28575" marB="2857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41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3810" algn="l" defTabSz="457200" rtl="0" eaLnBrk="1" latinLnBrk="0" hangingPunct="1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kern="1200" spc="-15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[=character=]</a:t>
                      </a:r>
                      <a:endParaRPr lang="en-GB" sz="1600" kern="1200" spc="-15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437" marR="29437" marT="28575" marB="285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3810" algn="l" defTabSz="457200" rtl="0" eaLnBrk="1" latinLnBrk="0" hangingPunct="1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kern="1200" spc="-15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POSIX Character Equivalence Class</a:t>
                      </a:r>
                      <a:endParaRPr lang="en-GB" sz="1600" kern="1200" spc="-15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437" marR="29437" marT="28575" marB="285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3810" algn="l" defTabSz="457200" rtl="0" eaLnBrk="1" latinLnBrk="0" hangingPunct="1">
                        <a:tabLst>
                          <a:tab pos="-914400" algn="l"/>
                          <a:tab pos="-457200" algn="l"/>
                          <a:tab pos="900430" algn="l"/>
                          <a:tab pos="990600" algn="l"/>
                          <a:tab pos="2250440" algn="l"/>
                          <a:tab pos="4231005" algn="l"/>
                        </a:tabLst>
                      </a:pPr>
                      <a:r>
                        <a:rPr lang="en-US" sz="1600" kern="1200" spc="-1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characters having the same base character as the character you specify.</a:t>
                      </a:r>
                      <a:endParaRPr lang="en-GB" sz="1600" kern="1200" spc="-15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437" marR="29437" marT="28575" marB="2857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77968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Metakarakters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GB" dirty="0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88" y="103695"/>
            <a:ext cx="723924" cy="54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5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inhoud 10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sz="2600" dirty="0">
                <a:latin typeface="Verdana" panose="020B0604030504040204" pitchFamily="34" charset="0"/>
              </a:rPr>
              <a:t>Een </a:t>
            </a:r>
            <a:r>
              <a:rPr lang="nl-NL" sz="2600" b="1" dirty="0">
                <a:latin typeface="Verdana" panose="020B0604030504040204" pitchFamily="34" charset="0"/>
              </a:rPr>
              <a:t>reguliere expressie</a:t>
            </a:r>
            <a:r>
              <a:rPr lang="nl-NL" sz="2600" dirty="0">
                <a:latin typeface="Verdana" panose="020B0604030504040204" pitchFamily="34" charset="0"/>
              </a:rPr>
              <a:t> is een manier om </a:t>
            </a:r>
            <a:r>
              <a:rPr lang="nl-NL" sz="2600" u="sng" dirty="0">
                <a:solidFill>
                  <a:schemeClr val="accent1"/>
                </a:solidFill>
                <a:latin typeface="Verdana" panose="020B0604030504040204" pitchFamily="34" charset="0"/>
              </a:rPr>
              <a:t>patronen</a:t>
            </a:r>
            <a:r>
              <a:rPr lang="nl-NL" sz="2600" dirty="0">
                <a:latin typeface="Verdana" panose="020B0604030504040204" pitchFamily="34" charset="0"/>
              </a:rPr>
              <a:t> te beschrijven waarmee een computer </a:t>
            </a:r>
            <a:r>
              <a:rPr lang="nl-NL" sz="2600" dirty="0">
                <a:solidFill>
                  <a:srgbClr val="FF0000"/>
                </a:solidFill>
                <a:latin typeface="Verdana" panose="020B0604030504040204" pitchFamily="34" charset="0"/>
              </a:rPr>
              <a:t>tekst</a:t>
            </a:r>
            <a:r>
              <a:rPr lang="nl-NL" sz="2600" dirty="0">
                <a:latin typeface="Verdana" panose="020B0604030504040204" pitchFamily="34" charset="0"/>
              </a:rPr>
              <a:t> kan </a:t>
            </a:r>
            <a:r>
              <a:rPr lang="nl-NL" sz="2600" dirty="0">
                <a:solidFill>
                  <a:srgbClr val="FF0000"/>
                </a:solidFill>
                <a:latin typeface="Verdana" panose="020B0604030504040204" pitchFamily="34" charset="0"/>
              </a:rPr>
              <a:t>herkennen</a:t>
            </a:r>
            <a:r>
              <a:rPr lang="nl-NL" sz="2600" dirty="0">
                <a:latin typeface="Verdana" panose="020B0604030504040204" pitchFamily="34" charset="0"/>
              </a:rPr>
              <a:t>. </a:t>
            </a:r>
            <a:r>
              <a:rPr lang="nl-NL" sz="2600" dirty="0" err="1">
                <a:latin typeface="Verdana" panose="020B0604030504040204" pitchFamily="34" charset="0"/>
              </a:rPr>
              <a:t>Regular</a:t>
            </a:r>
            <a:r>
              <a:rPr lang="nl-NL" sz="2600" dirty="0">
                <a:latin typeface="Verdana" panose="020B0604030504040204" pitchFamily="34" charset="0"/>
              </a:rPr>
              <a:t> </a:t>
            </a:r>
            <a:r>
              <a:rPr lang="nl-NL" sz="2600" dirty="0" err="1">
                <a:latin typeface="Verdana" panose="020B0604030504040204" pitchFamily="34" charset="0"/>
              </a:rPr>
              <a:t>expressions</a:t>
            </a:r>
            <a:r>
              <a:rPr lang="nl-NL" sz="2600" dirty="0">
                <a:latin typeface="Verdana" panose="020B0604030504040204" pitchFamily="34" charset="0"/>
              </a:rPr>
              <a:t> is een standaard die  door vele tools en programmeertalen ondersteund wordt.</a:t>
            </a:r>
          </a:p>
          <a:p>
            <a:r>
              <a:rPr lang="nl-NL" sz="2600" dirty="0">
                <a:latin typeface="Verdana" panose="020B0604030504040204" pitchFamily="34" charset="0"/>
              </a:rPr>
              <a:t>Oracle ondersteunt het gebruik van  </a:t>
            </a:r>
            <a:r>
              <a:rPr lang="nl-NL" sz="2600" dirty="0" err="1">
                <a:latin typeface="Verdana" panose="020B0604030504040204" pitchFamily="34" charset="0"/>
              </a:rPr>
              <a:t>regular</a:t>
            </a:r>
            <a:r>
              <a:rPr lang="nl-NL" sz="2600" dirty="0">
                <a:latin typeface="Verdana" panose="020B0604030504040204" pitchFamily="34" charset="0"/>
              </a:rPr>
              <a:t> </a:t>
            </a:r>
            <a:r>
              <a:rPr lang="nl-NL" sz="2600" dirty="0" err="1">
                <a:latin typeface="Verdana" panose="020B0604030504040204" pitchFamily="34" charset="0"/>
              </a:rPr>
              <a:t>expressions</a:t>
            </a:r>
            <a:r>
              <a:rPr lang="nl-NL" sz="2600" dirty="0">
                <a:latin typeface="Verdana" panose="020B0604030504040204" pitchFamily="34" charset="0"/>
              </a:rPr>
              <a:t> om de zoekmogelijkheden van de functies LIKE, SUBSTR, INSTR, REPLACE aanzienlijk uit te breiden. Het heeft daarom een aantal functies aan SQL toegevoegd:</a:t>
            </a:r>
          </a:p>
          <a:p>
            <a:pPr marL="0" indent="0">
              <a:buNone/>
            </a:pPr>
            <a:r>
              <a:rPr lang="nl-NL" sz="2600" b="1" i="1" dirty="0">
                <a:latin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nl-NL" sz="2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REGEXP_LIKE</a:t>
            </a:r>
          </a:p>
          <a:p>
            <a:pPr marL="0" indent="0">
              <a:buNone/>
            </a:pPr>
            <a:r>
              <a:rPr lang="nl-NL" sz="2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REGEXP_SUBSTR</a:t>
            </a:r>
          </a:p>
          <a:p>
            <a:pPr marL="0" indent="0">
              <a:buNone/>
            </a:pPr>
            <a:r>
              <a:rPr lang="nl-NL" sz="2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REGEXP_INSTR</a:t>
            </a:r>
          </a:p>
          <a:p>
            <a:pPr marL="0" indent="0">
              <a:buNone/>
            </a:pPr>
            <a:r>
              <a:rPr lang="nl-NL" sz="2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REGEXP_REPLACE</a:t>
            </a:r>
            <a:endParaRPr lang="nl-BE" sz="2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Verdana" panose="020B0604030504040204" pitchFamily="34" charset="0"/>
              </a:rPr>
              <a:t>Regular</a:t>
            </a:r>
            <a:r>
              <a:rPr lang="nl-NL" dirty="0">
                <a:latin typeface="Verdana" panose="020B0604030504040204" pitchFamily="34" charset="0"/>
              </a:rPr>
              <a:t> </a:t>
            </a:r>
            <a:r>
              <a:rPr lang="nl-NL" dirty="0" err="1">
                <a:latin typeface="Verdana" panose="020B0604030504040204" pitchFamily="34" charset="0"/>
              </a:rPr>
              <a:t>expressions</a:t>
            </a:r>
            <a:endParaRPr lang="nl-NL" dirty="0">
              <a:latin typeface="Verdana" panose="020B060403050404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3</a:t>
            </a:fld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392" y="823657"/>
            <a:ext cx="1959358" cy="277797"/>
          </a:xfrm>
          <a:prstGeom prst="rect">
            <a:avLst/>
          </a:prstGeom>
        </p:spPr>
      </p:pic>
      <p:pic>
        <p:nvPicPr>
          <p:cNvPr id="7" name="Content Placeholder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826" y="226861"/>
            <a:ext cx="723924" cy="54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1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277812" indent="0">
              <a:buNone/>
            </a:pPr>
            <a:r>
              <a:rPr lang="nl-NL" sz="2600" dirty="0">
                <a:latin typeface="Verdana" panose="020B0604030504040204" pitchFamily="34" charset="0"/>
              </a:rPr>
              <a:t>We overlopen 4 Oracle functies die gebruik maken van </a:t>
            </a:r>
            <a:r>
              <a:rPr lang="nl-NL" sz="2600" dirty="0" err="1">
                <a:latin typeface="Verdana" panose="020B0604030504040204" pitchFamily="34" charset="0"/>
              </a:rPr>
              <a:t>regular</a:t>
            </a:r>
            <a:r>
              <a:rPr lang="nl-NL" sz="2600" dirty="0">
                <a:latin typeface="Verdana" panose="020B0604030504040204" pitchFamily="34" charset="0"/>
              </a:rPr>
              <a:t> </a:t>
            </a:r>
            <a:r>
              <a:rPr lang="nl-NL" sz="2600" dirty="0" err="1">
                <a:latin typeface="Verdana" panose="020B0604030504040204" pitchFamily="34" charset="0"/>
              </a:rPr>
              <a:t>expressions</a:t>
            </a:r>
            <a:r>
              <a:rPr lang="nl-NL" sz="2600" dirty="0">
                <a:latin typeface="Verdana" panose="020B0604030504040204" pitchFamily="34" charset="0"/>
              </a:rPr>
              <a:t>:</a:t>
            </a:r>
          </a:p>
          <a:p>
            <a:pPr marL="457200" lvl="1" indent="0">
              <a:buNone/>
            </a:pPr>
            <a:endParaRPr lang="nl-NL" sz="2400" dirty="0">
              <a:latin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REGEXP_LIKE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REGEXP_SUBSTR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REGEXP_INSTR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REGEXP_REPLACE</a:t>
            </a:r>
            <a:endParaRPr lang="nl-BE" sz="2400" dirty="0"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nl-NL" sz="2400" dirty="0"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r>
              <a:rPr lang="nl-NL" sz="9600" dirty="0">
                <a:latin typeface="Verdana" panose="020B0604030504040204" pitchFamily="34" charset="0"/>
              </a:rPr>
              <a:t> </a:t>
            </a:r>
            <a:endParaRPr lang="nl-BE" sz="7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100" dirty="0">
                <a:latin typeface="Verdana" panose="020B0604030504040204" pitchFamily="34" charset="0"/>
              </a:rPr>
              <a:t> </a:t>
            </a:r>
            <a:endParaRPr lang="nl-BE" sz="31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400" dirty="0">
                <a:latin typeface="Verdana" panose="020B0604030504040204" pitchFamily="34" charset="0"/>
              </a:rPr>
              <a:t>   </a:t>
            </a:r>
            <a:endParaRPr lang="nl-BE" sz="3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nl-BE" sz="6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nl-NL" dirty="0" err="1">
                <a:latin typeface="Verdana" panose="020B0604030504040204" pitchFamily="34" charset="0"/>
              </a:rPr>
              <a:t>Regular</a:t>
            </a:r>
            <a:r>
              <a:rPr lang="nl-NL" dirty="0">
                <a:latin typeface="Verdana" panose="020B0604030504040204" pitchFamily="34" charset="0"/>
              </a:rPr>
              <a:t> </a:t>
            </a:r>
            <a:r>
              <a:rPr lang="nl-NL" dirty="0" err="1">
                <a:latin typeface="Verdana" panose="020B0604030504040204" pitchFamily="34" charset="0"/>
              </a:rPr>
              <a:t>expression</a:t>
            </a:r>
            <a:r>
              <a:rPr lang="nl-NL" dirty="0">
                <a:latin typeface="Verdana" panose="020B0604030504040204" pitchFamily="34" charset="0"/>
              </a:rPr>
              <a:t> functies</a:t>
            </a:r>
            <a:endParaRPr lang="nl-BE" dirty="0">
              <a:latin typeface="Verdana" panose="020B060403050404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30</a:t>
            </a:fld>
            <a:endParaRPr lang="nl-NL" dirty="0"/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88" y="103695"/>
            <a:ext cx="723924" cy="54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22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100012"/>
            <a:r>
              <a:rPr lang="nl-BE" sz="2800" dirty="0">
                <a:latin typeface="Verdana" panose="020B0604030504040204" pitchFamily="34" charset="0"/>
              </a:rPr>
              <a:t>REGEXP_LIKE is te vergelijken met de LIKE conditie maar  REGEXP_LIKE gebruikt “</a:t>
            </a:r>
            <a:r>
              <a:rPr lang="nl-BE" sz="2800" dirty="0" err="1">
                <a:latin typeface="Verdana" panose="020B0604030504040204" pitchFamily="34" charset="0"/>
              </a:rPr>
              <a:t>regular</a:t>
            </a:r>
            <a:r>
              <a:rPr lang="nl-BE" sz="2800" dirty="0">
                <a:latin typeface="Verdana" panose="020B0604030504040204" pitchFamily="34" charset="0"/>
              </a:rPr>
              <a:t> </a:t>
            </a:r>
            <a:r>
              <a:rPr lang="nl-BE" sz="2800" dirty="0" err="1">
                <a:latin typeface="Verdana" panose="020B0604030504040204" pitchFamily="34" charset="0"/>
              </a:rPr>
              <a:t>expression</a:t>
            </a:r>
            <a:r>
              <a:rPr lang="nl-BE" sz="2800" dirty="0">
                <a:latin typeface="Verdana" panose="020B0604030504040204" pitchFamily="34" charset="0"/>
              </a:rPr>
              <a:t>” matching in plaats van  de “simpele patroon” matching (% en _)  bij  LIKE.</a:t>
            </a:r>
          </a:p>
          <a:p>
            <a:pPr marL="100012"/>
            <a:r>
              <a:rPr lang="nl-BE" sz="2600" dirty="0">
                <a:latin typeface="Verdana" panose="020B0604030504040204" pitchFamily="34" charset="0"/>
              </a:rPr>
              <a:t>REGEXP_LIKE() heeft een functie syntax, LIKE een operator syntax</a:t>
            </a:r>
            <a:endParaRPr lang="nl-NL" sz="2600" dirty="0"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nl-NL" sz="2400" dirty="0"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nl-NL" sz="2400" dirty="0"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r>
              <a:rPr lang="nl-NL" sz="9600" dirty="0">
                <a:latin typeface="Verdana" panose="020B0604030504040204" pitchFamily="34" charset="0"/>
              </a:rPr>
              <a:t> </a:t>
            </a:r>
            <a:endParaRPr lang="nl-BE" sz="7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100" dirty="0">
                <a:latin typeface="Verdana" panose="020B0604030504040204" pitchFamily="34" charset="0"/>
              </a:rPr>
              <a:t> </a:t>
            </a:r>
            <a:endParaRPr lang="nl-BE" sz="31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400" dirty="0">
                <a:latin typeface="Verdana" panose="020B0604030504040204" pitchFamily="34" charset="0"/>
              </a:rPr>
              <a:t>   </a:t>
            </a:r>
            <a:endParaRPr lang="nl-BE" sz="3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nl-BE" sz="6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nl-NL" sz="2400" b="1" dirty="0">
                <a:latin typeface="Verdana" panose="020B0604030504040204" pitchFamily="34" charset="0"/>
              </a:rPr>
              <a:t>REGEXP_LIKE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31</a:t>
            </a:fld>
            <a:endParaRPr lang="nl-NL" dirty="0"/>
          </a:p>
        </p:txBody>
      </p:sp>
      <p:pic>
        <p:nvPicPr>
          <p:cNvPr id="6" name="Afbeelding 5" descr="Description of regexp_like_condition.gif follow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163" y="3845547"/>
            <a:ext cx="5910263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762" y="115726"/>
            <a:ext cx="571504" cy="52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8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nl-NL" sz="2400" dirty="0"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nl-NL" sz="2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achternaam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FROM test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i="1" dirty="0">
                <a:latin typeface="Courier New" panose="02070309020205020404" pitchFamily="49" charset="0"/>
                <a:cs typeface="Courier New" panose="02070309020205020404" pitchFamily="49" charset="0"/>
              </a:rPr>
              <a:t>WHERE  </a:t>
            </a:r>
            <a:r>
              <a:rPr lang="nl-BE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REGEXP_LIKE(</a:t>
            </a:r>
            <a:r>
              <a:rPr lang="nl-BE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achternaam,'a</a:t>
            </a:r>
            <a:r>
              <a:rPr lang="nl-BE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{2}');</a:t>
            </a:r>
            <a:endParaRPr lang="nl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BE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BE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BE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BE" sz="6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nl-NL" dirty="0">
                <a:latin typeface="Verdana" panose="020B0604030504040204" pitchFamily="34" charset="0"/>
              </a:rPr>
              <a:t>REGEXP_LIKE</a:t>
            </a:r>
            <a:endParaRPr lang="nl-BE" dirty="0">
              <a:latin typeface="Verdana" panose="020B060403050404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32</a:t>
            </a:fld>
            <a:endParaRPr lang="nl-NL" dirty="0"/>
          </a:p>
        </p:txBody>
      </p:sp>
      <p:pic>
        <p:nvPicPr>
          <p:cNvPr id="7" name="Afbeelding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413" y="556386"/>
            <a:ext cx="876300" cy="132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4210050"/>
            <a:ext cx="857250" cy="409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07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457200" lvl="1" indent="0">
              <a:buNone/>
            </a:pPr>
            <a:endParaRPr lang="nl-NL" sz="2400" dirty="0"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nl-NL" sz="2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100" dirty="0">
                <a:latin typeface="Verdana" panose="020B0604030504040204" pitchFamily="34" charset="0"/>
              </a:rPr>
              <a:t> </a:t>
            </a:r>
            <a:endParaRPr lang="nl-BE" sz="31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achternaam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FROM test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WHERE  </a:t>
            </a:r>
            <a:r>
              <a:rPr lang="nl-BE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REGEXP_LIKE(achternaam,'</a:t>
            </a:r>
            <a:r>
              <a:rPr lang="nl-BE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Goov</a:t>
            </a:r>
            <a:r>
              <a:rPr lang="nl-BE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aa|ae</a:t>
            </a:r>
            <a:r>
              <a:rPr lang="nl-BE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l-BE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rts</a:t>
            </a:r>
            <a:r>
              <a:rPr lang="nl-BE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','i')</a:t>
            </a:r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BE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BE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BE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BE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er geldt geen hoofdlettergevoeligheid (= case- </a:t>
            </a:r>
            <a:r>
              <a:rPr lang="nl-BE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l-B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nsensitive</a:t>
            </a:r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BE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BE" i="1" dirty="0">
                <a:latin typeface="Courier New" panose="02070309020205020404" pitchFamily="49" charset="0"/>
                <a:cs typeface="Courier New" panose="02070309020205020404" pitchFamily="49" charset="0"/>
              </a:rPr>
              <a:t> = er geldt WEL hoofdlettergevoeligheid (</a:t>
            </a:r>
            <a:r>
              <a:rPr lang="nl-BE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BE" i="1" dirty="0">
                <a:latin typeface="Courier New" panose="02070309020205020404" pitchFamily="49" charset="0"/>
                <a:cs typeface="Courier New" panose="02070309020205020404" pitchFamily="49" charset="0"/>
              </a:rPr>
              <a:t>ase </a:t>
            </a:r>
            <a:r>
              <a:rPr lang="nl-B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sensitive</a:t>
            </a:r>
            <a:r>
              <a:rPr lang="nl-BE" i="1" dirty="0">
                <a:latin typeface="Courier New" panose="02070309020205020404" pitchFamily="49" charset="0"/>
                <a:cs typeface="Courier New" panose="02070309020205020404" pitchFamily="49" charset="0"/>
              </a:rPr>
              <a:t>). Dit is de default.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nl-NL" dirty="0">
                <a:latin typeface="Verdana" panose="020B0604030504040204" pitchFamily="34" charset="0"/>
              </a:rPr>
              <a:t>REGEXP_LIKE</a:t>
            </a:r>
            <a:endParaRPr lang="nl-BE" dirty="0">
              <a:latin typeface="Verdana" panose="020B060403050404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33</a:t>
            </a:fld>
            <a:endParaRPr lang="nl-NL" dirty="0"/>
          </a:p>
        </p:txBody>
      </p:sp>
      <p:pic>
        <p:nvPicPr>
          <p:cNvPr id="8" name="Afbeelding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7" y="3675933"/>
            <a:ext cx="8477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Afbeelding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413" y="556386"/>
            <a:ext cx="876300" cy="1328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206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endParaRPr lang="nl-NL" sz="2400" dirty="0"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nl-NL" sz="2400" dirty="0"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nl-NL" sz="2400" b="1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BE" sz="2800" dirty="0">
                <a:latin typeface="Verdana" panose="020B0604030504040204" pitchFamily="34" charset="0"/>
              </a:rPr>
              <a:t>REGEXP_SUBSTR breidt de functionaliteit van de SUBSTR functie uit door de gebruiker een tekstonderdeel te laten kiezen gebruik makend van een </a:t>
            </a:r>
            <a:r>
              <a:rPr lang="nl-BE" sz="2800" dirty="0" err="1">
                <a:latin typeface="Verdana" panose="020B0604030504040204" pitchFamily="34" charset="0"/>
              </a:rPr>
              <a:t>regular</a:t>
            </a:r>
            <a:r>
              <a:rPr lang="nl-BE" sz="2800" dirty="0">
                <a:latin typeface="Verdana" panose="020B0604030504040204" pitchFamily="34" charset="0"/>
              </a:rPr>
              <a:t> </a:t>
            </a:r>
            <a:r>
              <a:rPr lang="nl-BE" sz="2800" dirty="0" err="1">
                <a:latin typeface="Verdana" panose="020B0604030504040204" pitchFamily="34" charset="0"/>
              </a:rPr>
              <a:t>expression</a:t>
            </a:r>
            <a:r>
              <a:rPr lang="nl-BE" sz="2800" dirty="0">
                <a:latin typeface="Verdana" panose="020B0604030504040204" pitchFamily="34" charset="0"/>
              </a:rPr>
              <a:t> patroon</a:t>
            </a:r>
            <a:r>
              <a:rPr lang="nl-BE" dirty="0"/>
              <a:t>. </a:t>
            </a:r>
          </a:p>
          <a:p>
            <a:pPr marL="457200" lvl="1" indent="0">
              <a:buNone/>
            </a:pPr>
            <a:endParaRPr lang="nl-NL" sz="2400" dirty="0"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nl-NL" sz="2400" dirty="0"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r>
              <a:rPr lang="nl-NL" sz="9600" dirty="0">
                <a:latin typeface="Verdana" panose="020B0604030504040204" pitchFamily="34" charset="0"/>
              </a:rPr>
              <a:t> </a:t>
            </a:r>
            <a:endParaRPr lang="nl-BE" sz="7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100" dirty="0">
                <a:latin typeface="Verdana" panose="020B0604030504040204" pitchFamily="34" charset="0"/>
              </a:rPr>
              <a:t> </a:t>
            </a:r>
            <a:endParaRPr lang="nl-BE" sz="31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400" dirty="0">
                <a:latin typeface="Verdana" panose="020B0604030504040204" pitchFamily="34" charset="0"/>
              </a:rPr>
              <a:t>   </a:t>
            </a:r>
            <a:endParaRPr lang="nl-BE" sz="3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nl-BE" sz="6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nl-NL" dirty="0">
                <a:latin typeface="Verdana" panose="020B0604030504040204" pitchFamily="34" charset="0"/>
              </a:rPr>
              <a:t>REGEXP_SUBSTR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34</a:t>
            </a:fld>
            <a:endParaRPr lang="nl-NL" dirty="0"/>
          </a:p>
        </p:txBody>
      </p:sp>
      <p:pic>
        <p:nvPicPr>
          <p:cNvPr id="7" name="Afbeelding 6" descr="Description of regexp_substr.gif follow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4" y="3718242"/>
            <a:ext cx="6145453" cy="196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968" y="260648"/>
            <a:ext cx="571504" cy="52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7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BE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achternaam</a:t>
            </a:r>
            <a: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nl-BE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regexp_substr</a:t>
            </a:r>
            <a: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dirty="0">
                <a:solidFill>
                  <a:srgbClr val="808080"/>
                </a:solidFill>
                <a:latin typeface="Courier New" panose="02070309020205020404" pitchFamily="49" charset="0"/>
              </a:rPr>
              <a:t>'[</a:t>
            </a:r>
            <a:r>
              <a:rPr lang="nl-BE" dirty="0" err="1">
                <a:solidFill>
                  <a:srgbClr val="808080"/>
                </a:solidFill>
                <a:latin typeface="Courier New" panose="02070309020205020404" pitchFamily="49" charset="0"/>
              </a:rPr>
              <a:t>aeiou</a:t>
            </a:r>
            <a:r>
              <a:rPr lang="nl-BE" dirty="0">
                <a:solidFill>
                  <a:srgbClr val="808080"/>
                </a:solidFill>
                <a:latin typeface="Courier New" panose="02070309020205020404" pitchFamily="49" charset="0"/>
              </a:rPr>
              <a:t>]'</a:t>
            </a:r>
            <a: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urier New" panose="02070309020205020404" pitchFamily="49" charset="0"/>
              </a:rPr>
              <a:t>"eerste klinker"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medewerkers</a:t>
            </a:r>
            <a: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nl-BE" dirty="0"/>
          </a:p>
          <a:p>
            <a:pPr marL="0" indent="0">
              <a:buNone/>
            </a:pPr>
            <a:r>
              <a:rPr lang="nl-BE" b="1" dirty="0">
                <a:solidFill>
                  <a:srgbClr val="000000"/>
                </a:solidFill>
                <a:latin typeface="Courier New" panose="02070309020205020404" pitchFamily="49" charset="0"/>
              </a:rPr>
              <a:t>ACHTERNAAM                eerste klinker          </a:t>
            </a:r>
          </a:p>
          <a:p>
            <a:pPr marL="0" indent="0">
              <a:buNone/>
            </a:pPr>
            <a:r>
              <a:rPr lang="nl-BE" b="1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 -------------------------</a:t>
            </a:r>
          </a:p>
          <a:p>
            <a:pPr marL="0" indent="0">
              <a:buNone/>
            </a:pP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Bordoloi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o                        </a:t>
            </a:r>
          </a:p>
          <a:p>
            <a:pPr marL="0" indent="0">
              <a:buNone/>
            </a:pP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Jochems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o                        </a:t>
            </a:r>
          </a:p>
          <a:p>
            <a:pPr marL="0" indent="0">
              <a:buNone/>
            </a:pP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Zuiderweg                 u                        </a:t>
            </a:r>
          </a:p>
          <a:p>
            <a:pPr marL="0" indent="0">
              <a:buNone/>
            </a:pP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Muiden                    u                        </a:t>
            </a:r>
          </a:p>
          <a:p>
            <a:pPr marL="0" indent="0">
              <a:buNone/>
            </a:pP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Amelsvoort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e                        </a:t>
            </a:r>
          </a:p>
          <a:p>
            <a:pPr marL="0" indent="0">
              <a:buNone/>
            </a:pP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Bock                      o                        </a:t>
            </a:r>
          </a:p>
          <a:p>
            <a:pPr marL="0" indent="0">
              <a:buNone/>
            </a:pP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Joosten                   o                        </a:t>
            </a:r>
          </a:p>
          <a:p>
            <a:pPr marL="0" indent="0">
              <a:buNone/>
            </a:pP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Pregers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e </a:t>
            </a:r>
          </a:p>
          <a:p>
            <a:pPr marL="0" indent="0">
              <a:buNone/>
            </a:pPr>
            <a:endParaRPr lang="nl-BE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nl-BE" sz="6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nl-NL" dirty="0">
                <a:latin typeface="Verdana" panose="020B0604030504040204" pitchFamily="34" charset="0"/>
              </a:rPr>
              <a:t>REGEXP_SUBSTR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35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5375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nl-NL" sz="2400" dirty="0">
                <a:latin typeface="Verdana" panose="020B0604030504040204" pitchFamily="34" charset="0"/>
              </a:rPr>
              <a:t>							</a:t>
            </a:r>
            <a:endParaRPr lang="nl-NL" sz="2000" dirty="0"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r>
              <a:rPr lang="nl-NL" sz="3100" dirty="0">
                <a:latin typeface="Verdana" panose="020B0604030504040204" pitchFamily="34" charset="0"/>
              </a:rPr>
              <a:t> </a:t>
            </a:r>
          </a:p>
          <a:p>
            <a:pPr marL="0" indent="0">
              <a:buNone/>
            </a:pPr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nl-B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contact_id,last_name</a:t>
            </a:r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REGEXP_SUBSTR(</a:t>
            </a:r>
            <a:r>
              <a:rPr lang="nl-BE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nl-BE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,'[</a:t>
            </a:r>
            <a:r>
              <a:rPr lang="nl-BE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aeiou</a:t>
            </a:r>
            <a:r>
              <a:rPr lang="nl-BE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]',</a:t>
            </a:r>
            <a:r>
              <a:rPr lang="nl-BE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1,2,'i') </a:t>
            </a:r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"tweede klinker"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FROM CONTACT;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BE" sz="31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400" dirty="0">
                <a:latin typeface="Verdana" panose="020B0604030504040204" pitchFamily="34" charset="0"/>
              </a:rPr>
              <a:t>   </a:t>
            </a:r>
            <a:endParaRPr lang="nl-BE" sz="3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nl-BE" sz="6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nl-NL" dirty="0">
                <a:latin typeface="Verdana" panose="020B0604030504040204" pitchFamily="34" charset="0"/>
              </a:rPr>
              <a:t>REGEXP_SUBSTR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36</a:t>
            </a:fld>
            <a:endParaRPr lang="nl-NL" dirty="0"/>
          </a:p>
        </p:txBody>
      </p:sp>
      <p:pic>
        <p:nvPicPr>
          <p:cNvPr id="10" name="Afbeelding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525" y="1471798"/>
            <a:ext cx="16859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3" y="4543425"/>
            <a:ext cx="2628902" cy="98583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kstvak 8"/>
          <p:cNvSpPr txBox="1"/>
          <p:nvPr/>
        </p:nvSpPr>
        <p:spPr>
          <a:xfrm>
            <a:off x="2953696" y="3773939"/>
            <a:ext cx="248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Vanaf positie (default=1)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4803766" y="4246370"/>
            <a:ext cx="333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Hoeveelste </a:t>
            </a:r>
            <a:r>
              <a:rPr lang="nl-BE" dirty="0" err="1"/>
              <a:t>occurence</a:t>
            </a:r>
            <a:r>
              <a:rPr lang="nl-BE" dirty="0"/>
              <a:t> (default=1)</a:t>
            </a:r>
          </a:p>
        </p:txBody>
      </p:sp>
      <p:cxnSp>
        <p:nvCxnSpPr>
          <p:cNvPr id="12" name="Rechte verbindingslijn met pijl 11"/>
          <p:cNvCxnSpPr/>
          <p:nvPr/>
        </p:nvCxnSpPr>
        <p:spPr>
          <a:xfrm flipH="1">
            <a:off x="5443608" y="3142083"/>
            <a:ext cx="351227" cy="564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endCxn id="11" idx="0"/>
          </p:cNvCxnSpPr>
          <p:nvPr/>
        </p:nvCxnSpPr>
        <p:spPr>
          <a:xfrm>
            <a:off x="6177183" y="3042827"/>
            <a:ext cx="295277" cy="12035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487409" y="1102466"/>
            <a:ext cx="1389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>
                <a:latin typeface="Verdana 11"/>
                <a:cs typeface="Verdana 11"/>
              </a:rPr>
              <a:t>Contract tabel</a:t>
            </a:r>
          </a:p>
        </p:txBody>
      </p:sp>
    </p:spTree>
    <p:extLst>
      <p:ext uri="{BB962C8B-B14F-4D97-AF65-F5344CB8AC3E}">
        <p14:creationId xmlns:p14="http://schemas.microsoft.com/office/powerpoint/2010/main" val="108112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endParaRPr lang="nl-NL" sz="2400" dirty="0"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nl-NL" sz="2400" dirty="0"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nl-NL" sz="2400" b="1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BE" sz="2600" dirty="0">
                <a:latin typeface="Verdana" panose="020B0604030504040204" pitchFamily="34" charset="0"/>
              </a:rPr>
              <a:t>REGEXP_INSTR breidt de functionaliteit van de INSTR functie uit door de gebruiker te laten zoeken  naar de positie van een tekst gebruik makend van een </a:t>
            </a:r>
            <a:r>
              <a:rPr lang="nl-BE" sz="2600" dirty="0" err="1">
                <a:latin typeface="Verdana" panose="020B0604030504040204" pitchFamily="34" charset="0"/>
              </a:rPr>
              <a:t>regular</a:t>
            </a:r>
            <a:r>
              <a:rPr lang="nl-BE" sz="2600" dirty="0">
                <a:latin typeface="Verdana" panose="020B0604030504040204" pitchFamily="34" charset="0"/>
              </a:rPr>
              <a:t> </a:t>
            </a:r>
            <a:r>
              <a:rPr lang="nl-BE" sz="2600" dirty="0" err="1">
                <a:latin typeface="Verdana" panose="020B0604030504040204" pitchFamily="34" charset="0"/>
              </a:rPr>
              <a:t>expression</a:t>
            </a:r>
            <a:r>
              <a:rPr lang="nl-BE" sz="2600" dirty="0">
                <a:latin typeface="Verdana" panose="020B0604030504040204" pitchFamily="34" charset="0"/>
              </a:rPr>
              <a:t> patroon</a:t>
            </a:r>
            <a:r>
              <a:rPr lang="nl-BE" sz="2600" dirty="0"/>
              <a:t>. </a:t>
            </a:r>
          </a:p>
          <a:p>
            <a:pPr marL="457200" lvl="1" indent="0">
              <a:buNone/>
            </a:pPr>
            <a:endParaRPr lang="nl-NL" sz="2400" dirty="0"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nl-NL" sz="2400" dirty="0"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r>
              <a:rPr lang="nl-NL" sz="9600" dirty="0">
                <a:latin typeface="Verdana" panose="020B0604030504040204" pitchFamily="34" charset="0"/>
              </a:rPr>
              <a:t> </a:t>
            </a:r>
            <a:endParaRPr lang="nl-BE" sz="7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100" dirty="0">
                <a:latin typeface="Verdana" panose="020B0604030504040204" pitchFamily="34" charset="0"/>
              </a:rPr>
              <a:t> </a:t>
            </a:r>
            <a:endParaRPr lang="nl-BE" sz="31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400" dirty="0">
                <a:latin typeface="Verdana" panose="020B0604030504040204" pitchFamily="34" charset="0"/>
              </a:rPr>
              <a:t>   </a:t>
            </a:r>
            <a:endParaRPr lang="nl-BE" sz="3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nl-BE" sz="6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nl-NL" dirty="0">
                <a:latin typeface="Verdana" panose="020B0604030504040204" pitchFamily="34" charset="0"/>
              </a:rPr>
              <a:t>REGEXP_INSTR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37</a:t>
            </a:fld>
            <a:endParaRPr lang="nl-NL" dirty="0"/>
          </a:p>
        </p:txBody>
      </p:sp>
      <p:pic>
        <p:nvPicPr>
          <p:cNvPr id="8" name="Afbeelding 7" descr="Description of regexp_instr.gif follow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95" y="3483980"/>
            <a:ext cx="6940564" cy="217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762" y="103694"/>
            <a:ext cx="571504" cy="52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846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BE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achternaam</a:t>
            </a:r>
            <a: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b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nl-BE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regexp_instr</a:t>
            </a:r>
            <a: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nl-BE" dirty="0" err="1">
                <a:solidFill>
                  <a:srgbClr val="808080"/>
                </a:solidFill>
                <a:latin typeface="Courier New" panose="02070309020205020404" pitchFamily="49" charset="0"/>
              </a:rPr>
              <a:t>en|er</a:t>
            </a:r>
            <a:r>
              <a:rPr lang="nl-BE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urier New" panose="02070309020205020404" pitchFamily="49" charset="0"/>
              </a:rPr>
              <a:t>" "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medewerkers</a:t>
            </a:r>
            <a: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nl-BE" dirty="0"/>
          </a:p>
          <a:p>
            <a:pPr marL="0" indent="0">
              <a:buNone/>
            </a:pPr>
            <a:r>
              <a:rPr lang="nl-BE" b="1" dirty="0">
                <a:solidFill>
                  <a:srgbClr val="000000"/>
                </a:solidFill>
                <a:latin typeface="Courier New" panose="02070309020205020404" pitchFamily="49" charset="0"/>
              </a:rPr>
              <a:t>ACHTERNAAM                         </a:t>
            </a:r>
          </a:p>
          <a:p>
            <a:pPr marL="0" indent="0">
              <a:buNone/>
            </a:pPr>
            <a:r>
              <a:rPr lang="nl-BE" b="1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 ----------</a:t>
            </a:r>
          </a:p>
          <a:p>
            <a:pPr marL="0" indent="0">
              <a:buNone/>
            </a:pP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Bordoloi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0</a:t>
            </a:r>
          </a:p>
          <a:p>
            <a:pPr marL="0" indent="0">
              <a:buNone/>
            </a:pP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Jochems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0</a:t>
            </a:r>
          </a:p>
          <a:p>
            <a:pPr marL="0" indent="0">
              <a:buNone/>
            </a:pP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Zuiderweg                          5</a:t>
            </a:r>
          </a:p>
          <a:p>
            <a:pPr marL="0" indent="0">
              <a:buNone/>
            </a:pP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Muiden                             5</a:t>
            </a:r>
          </a:p>
          <a:p>
            <a:pPr marL="0" indent="0">
              <a:buNone/>
            </a:pP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Amelsvoort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0</a:t>
            </a:r>
          </a:p>
          <a:p>
            <a:pPr marL="0" indent="0">
              <a:buNone/>
            </a:pP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Bock                               0</a:t>
            </a:r>
          </a:p>
          <a:p>
            <a:pPr marL="0" indent="0">
              <a:buNone/>
            </a:pP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Joosten                            6</a:t>
            </a:r>
          </a:p>
          <a:p>
            <a:pPr marL="0" indent="0">
              <a:buNone/>
            </a:pP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Pregers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5</a:t>
            </a:r>
          </a:p>
          <a:p>
            <a:pPr marL="0" indent="0">
              <a:buNone/>
            </a:pPr>
            <a:endParaRPr lang="nl-BE" sz="6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nl-NL" dirty="0">
                <a:latin typeface="Verdana" panose="020B0604030504040204" pitchFamily="34" charset="0"/>
              </a:rPr>
              <a:t>REGEXP_INSTR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38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3160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nl-NL" sz="2400" dirty="0"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nl-NL" sz="2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BE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achternaam,</a:t>
            </a:r>
          </a:p>
          <a:p>
            <a:pPr marL="0" indent="0">
              <a:buNone/>
            </a:pPr>
            <a:r>
              <a:rPr lang="nl-BE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REGEXP_INSTR(achternaam,'aa|ae',1,1,0,'i') " "</a:t>
            </a:r>
          </a:p>
          <a:p>
            <a:pPr marL="0" indent="0">
              <a:buNone/>
            </a:pPr>
            <a:r>
              <a:rPr lang="nl-BE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FROM test;</a:t>
            </a:r>
            <a:endParaRPr lang="nl-NL" sz="2400" dirty="0"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r>
              <a:rPr lang="nl-NL" sz="9600" dirty="0">
                <a:latin typeface="Verdana" panose="020B0604030504040204" pitchFamily="34" charset="0"/>
              </a:rPr>
              <a:t> </a:t>
            </a:r>
            <a:endParaRPr lang="nl-BE" sz="7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100" dirty="0">
                <a:latin typeface="Verdana" panose="020B0604030504040204" pitchFamily="34" charset="0"/>
              </a:rPr>
              <a:t> </a:t>
            </a:r>
            <a:endParaRPr lang="nl-BE" sz="31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400" dirty="0">
                <a:latin typeface="Verdana" panose="020B0604030504040204" pitchFamily="34" charset="0"/>
              </a:rPr>
              <a:t>   </a:t>
            </a:r>
            <a:endParaRPr lang="nl-BE" sz="3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nl-BE" sz="6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nl-NL" dirty="0">
                <a:latin typeface="Verdana" panose="020B0604030504040204" pitchFamily="34" charset="0"/>
              </a:rPr>
              <a:t>REGEXP_INSTR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39</a:t>
            </a:fld>
            <a:endParaRPr lang="nl-NL" dirty="0"/>
          </a:p>
        </p:txBody>
      </p:sp>
      <p:pic>
        <p:nvPicPr>
          <p:cNvPr id="7" name="Afbeelding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359" y="504143"/>
            <a:ext cx="876300" cy="132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4029075"/>
            <a:ext cx="1362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kstvak 7"/>
          <p:cNvSpPr txBox="1"/>
          <p:nvPr/>
        </p:nvSpPr>
        <p:spPr>
          <a:xfrm>
            <a:off x="3753198" y="3389793"/>
            <a:ext cx="167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Vanaf positie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5144094" y="4234638"/>
            <a:ext cx="270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Hoeveelste </a:t>
            </a:r>
            <a:r>
              <a:rPr lang="nl-BE" dirty="0" err="1"/>
              <a:t>occurence</a:t>
            </a:r>
            <a:endParaRPr lang="nl-BE" dirty="0"/>
          </a:p>
        </p:txBody>
      </p:sp>
      <p:cxnSp>
        <p:nvCxnSpPr>
          <p:cNvPr id="10" name="Rechte verbindingslijn met pijl 9"/>
          <p:cNvCxnSpPr/>
          <p:nvPr/>
        </p:nvCxnSpPr>
        <p:spPr>
          <a:xfrm flipH="1">
            <a:off x="4943472" y="2803184"/>
            <a:ext cx="571500" cy="564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>
            <a:off x="5882326" y="2803184"/>
            <a:ext cx="265674" cy="1431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6667500" y="3382744"/>
            <a:ext cx="221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Geef Beginpositie (default=0)</a:t>
            </a:r>
          </a:p>
        </p:txBody>
      </p:sp>
      <p:cxnSp>
        <p:nvCxnSpPr>
          <p:cNvPr id="14" name="Rechte verbindingslijn met pijl 13"/>
          <p:cNvCxnSpPr/>
          <p:nvPr/>
        </p:nvCxnSpPr>
        <p:spPr>
          <a:xfrm>
            <a:off x="6168428" y="2819115"/>
            <a:ext cx="499072" cy="801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25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Een joker of wildcard is een metakarakter dat zegt dat op </a:t>
            </a:r>
            <a:r>
              <a:rPr lang="nl-BE" dirty="0">
                <a:solidFill>
                  <a:schemeClr val="accent1"/>
                </a:solidFill>
              </a:rPr>
              <a:t>één positie in de tekst</a:t>
            </a:r>
            <a:r>
              <a:rPr lang="nl-BE" dirty="0"/>
              <a:t>, verschillende tekens kunnen staan</a:t>
            </a:r>
          </a:p>
          <a:p>
            <a:pPr marL="0" indent="0">
              <a:buNone/>
            </a:pPr>
            <a:r>
              <a:rPr lang="nl-BE" b="1" dirty="0">
                <a:solidFill>
                  <a:schemeClr val="accent1"/>
                </a:solidFill>
              </a:rPr>
              <a:t>.</a:t>
            </a:r>
            <a:r>
              <a:rPr lang="nl-BE" dirty="0"/>
              <a:t> 		(punt) om het even welk teken</a:t>
            </a:r>
          </a:p>
          <a:p>
            <a:pPr marL="0" indent="0">
              <a:buNone/>
            </a:pPr>
            <a:r>
              <a:rPr lang="nl-BE" b="1" dirty="0">
                <a:solidFill>
                  <a:schemeClr val="accent1"/>
                </a:solidFill>
              </a:rPr>
              <a:t>[</a:t>
            </a:r>
            <a:r>
              <a:rPr lang="nl-BE" dirty="0"/>
              <a:t>…</a:t>
            </a:r>
            <a:r>
              <a:rPr lang="nl-BE" b="1" dirty="0">
                <a:solidFill>
                  <a:schemeClr val="accent1"/>
                </a:solidFill>
              </a:rPr>
              <a:t>]</a:t>
            </a:r>
            <a:r>
              <a:rPr lang="nl-BE" dirty="0">
                <a:solidFill>
                  <a:schemeClr val="accent1"/>
                </a:solidFill>
              </a:rPr>
              <a:t>	</a:t>
            </a:r>
            <a:r>
              <a:rPr lang="nl-BE" dirty="0"/>
              <a:t>één van de tekens uit de lijst tussen </a:t>
            </a:r>
            <a:r>
              <a:rPr lang="nl-BE" b="1" dirty="0">
                <a:solidFill>
                  <a:schemeClr val="accent1"/>
                </a:solidFill>
              </a:rPr>
              <a:t>[</a:t>
            </a:r>
            <a:r>
              <a:rPr lang="nl-BE" dirty="0"/>
              <a:t>vierkante haken</a:t>
            </a:r>
            <a:r>
              <a:rPr lang="nl-BE" b="1" dirty="0">
                <a:solidFill>
                  <a:schemeClr val="accent1"/>
                </a:solidFill>
              </a:rPr>
              <a:t>]</a:t>
            </a:r>
            <a:endParaRPr lang="nl-B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jokers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EC3A490-6A5A-46E7-A6DB-72A961DA6280}" type="slidenum">
              <a:rPr lang="nl-BE" smtClean="0"/>
              <a:pPr/>
              <a:t>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8742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nl-NL" sz="2400" dirty="0"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nl-NL" sz="2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BE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achternaam,</a:t>
            </a:r>
          </a:p>
          <a:p>
            <a:pPr marL="0" indent="0">
              <a:buNone/>
            </a:pPr>
            <a:r>
              <a:rPr lang="nl-BE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REGEXP_INSTR(achternaam,'aa|ae',1,1,1) " "</a:t>
            </a:r>
          </a:p>
          <a:p>
            <a:pPr marL="0" indent="0">
              <a:buNone/>
            </a:pPr>
            <a:r>
              <a:rPr lang="nl-BE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FROM test;</a:t>
            </a:r>
            <a:endParaRPr lang="nl-NL" sz="2400" dirty="0"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r>
              <a:rPr lang="nl-NL" sz="9600" dirty="0">
                <a:latin typeface="Verdana" panose="020B0604030504040204" pitchFamily="34" charset="0"/>
              </a:rPr>
              <a:t> </a:t>
            </a:r>
            <a:endParaRPr lang="nl-BE" sz="7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100" dirty="0">
                <a:latin typeface="Verdana" panose="020B0604030504040204" pitchFamily="34" charset="0"/>
              </a:rPr>
              <a:t> </a:t>
            </a:r>
            <a:endParaRPr lang="nl-BE" sz="31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400" dirty="0">
                <a:latin typeface="Verdana" panose="020B0604030504040204" pitchFamily="34" charset="0"/>
              </a:rPr>
              <a:t>   </a:t>
            </a:r>
            <a:endParaRPr lang="nl-BE" sz="3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nl-BE" sz="6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nl-NL" dirty="0">
                <a:latin typeface="Verdana" panose="020B0604030504040204" pitchFamily="34" charset="0"/>
              </a:rPr>
              <a:t>REGEXP_INSTR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40</a:t>
            </a:fld>
            <a:endParaRPr lang="nl-NL" dirty="0"/>
          </a:p>
        </p:txBody>
      </p:sp>
      <p:pic>
        <p:nvPicPr>
          <p:cNvPr id="7" name="Afbeelding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235868"/>
            <a:ext cx="876300" cy="132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7" y="3838575"/>
            <a:ext cx="13525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kstvak 7"/>
          <p:cNvSpPr txBox="1"/>
          <p:nvPr/>
        </p:nvSpPr>
        <p:spPr>
          <a:xfrm>
            <a:off x="3563024" y="3825359"/>
            <a:ext cx="167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Vanaf positie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5715594" y="4286251"/>
            <a:ext cx="2705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Hoeveelste </a:t>
            </a:r>
            <a:r>
              <a:rPr lang="nl-BE" dirty="0" err="1"/>
              <a:t>occurence</a:t>
            </a:r>
            <a:endParaRPr lang="nl-BE" dirty="0"/>
          </a:p>
        </p:txBody>
      </p:sp>
      <p:cxnSp>
        <p:nvCxnSpPr>
          <p:cNvPr id="10" name="Rechte verbindingslijn met pijl 9"/>
          <p:cNvCxnSpPr/>
          <p:nvPr/>
        </p:nvCxnSpPr>
        <p:spPr>
          <a:xfrm flipH="1">
            <a:off x="4888795" y="3261241"/>
            <a:ext cx="571500" cy="564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>
            <a:off x="5891753" y="3261241"/>
            <a:ext cx="282917" cy="1025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6950771" y="3775592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Geef eindpositie</a:t>
            </a:r>
          </a:p>
        </p:txBody>
      </p:sp>
      <p:cxnSp>
        <p:nvCxnSpPr>
          <p:cNvPr id="13" name="Rechte verbindingslijn met pijl 12"/>
          <p:cNvCxnSpPr/>
          <p:nvPr/>
        </p:nvCxnSpPr>
        <p:spPr>
          <a:xfrm>
            <a:off x="6174670" y="3261241"/>
            <a:ext cx="519500" cy="410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94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endParaRPr lang="nl-NL" sz="2400" dirty="0"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nl-NL" sz="2400" dirty="0"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nl-NL" sz="2400" b="1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BE" sz="2600" dirty="0">
                <a:latin typeface="Verdana" panose="020B0604030504040204" pitchFamily="34" charset="0"/>
              </a:rPr>
              <a:t>REGEXP_REPLACE breidt de functionaliteit van de REPLACE functie uit door de gebruiker te laten zoeken  naar een karakterstring gebruik makend van een </a:t>
            </a:r>
            <a:r>
              <a:rPr lang="nl-BE" sz="2600" dirty="0" err="1">
                <a:latin typeface="Verdana" panose="020B0604030504040204" pitchFamily="34" charset="0"/>
              </a:rPr>
              <a:t>regular</a:t>
            </a:r>
            <a:r>
              <a:rPr lang="nl-BE" sz="2600" dirty="0">
                <a:latin typeface="Verdana" panose="020B0604030504040204" pitchFamily="34" charset="0"/>
              </a:rPr>
              <a:t> </a:t>
            </a:r>
            <a:r>
              <a:rPr lang="nl-BE" sz="2600" dirty="0" err="1">
                <a:latin typeface="Verdana" panose="020B0604030504040204" pitchFamily="34" charset="0"/>
              </a:rPr>
              <a:t>expression</a:t>
            </a:r>
            <a:r>
              <a:rPr lang="nl-BE" sz="2600" dirty="0">
                <a:latin typeface="Verdana" panose="020B0604030504040204" pitchFamily="34" charset="0"/>
              </a:rPr>
              <a:t> patroon</a:t>
            </a:r>
            <a:r>
              <a:rPr lang="nl-BE" sz="2600" dirty="0"/>
              <a:t>. </a:t>
            </a:r>
          </a:p>
          <a:p>
            <a:pPr marL="457200" lvl="1" indent="0">
              <a:buNone/>
            </a:pPr>
            <a:endParaRPr lang="nl-NL" sz="2400" dirty="0"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nl-NL" sz="2400" dirty="0"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r>
              <a:rPr lang="nl-NL" sz="9600" dirty="0">
                <a:latin typeface="Verdana" panose="020B0604030504040204" pitchFamily="34" charset="0"/>
              </a:rPr>
              <a:t> </a:t>
            </a:r>
            <a:endParaRPr lang="nl-BE" sz="7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100" dirty="0">
                <a:latin typeface="Verdana" panose="020B0604030504040204" pitchFamily="34" charset="0"/>
              </a:rPr>
              <a:t> </a:t>
            </a:r>
            <a:endParaRPr lang="nl-BE" sz="31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400" dirty="0">
                <a:latin typeface="Verdana" panose="020B0604030504040204" pitchFamily="34" charset="0"/>
              </a:rPr>
              <a:t>   </a:t>
            </a:r>
            <a:endParaRPr lang="nl-BE" sz="3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nl-BE" sz="6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nl-NL" dirty="0">
                <a:latin typeface="Verdana" panose="020B0604030504040204" pitchFamily="34" charset="0"/>
              </a:rPr>
              <a:t>REGEXP_REPLACE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41</a:t>
            </a:fld>
            <a:endParaRPr lang="nl-NL" dirty="0"/>
          </a:p>
        </p:txBody>
      </p:sp>
      <p:pic>
        <p:nvPicPr>
          <p:cNvPr id="7" name="Afbeelding 6" descr="Description of regexp_replace.gif follow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30" y="3680750"/>
            <a:ext cx="6933236" cy="2071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762" y="103694"/>
            <a:ext cx="571504" cy="52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10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BE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nl-BE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adres,regexp_replace</a:t>
            </a:r>
            <a:r>
              <a:rPr lang="nl-BE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l-BE" sz="2200" dirty="0">
                <a:solidFill>
                  <a:srgbClr val="000000"/>
                </a:solidFill>
                <a:latin typeface="Courier New" panose="02070309020205020404" pitchFamily="49" charset="0"/>
              </a:rPr>
              <a:t>adres</a:t>
            </a:r>
            <a:r>
              <a:rPr lang="nl-BE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2200" dirty="0">
                <a:solidFill>
                  <a:srgbClr val="808080"/>
                </a:solidFill>
                <a:latin typeface="Courier New" panose="02070309020205020404" pitchFamily="49" charset="0"/>
              </a:rPr>
              <a:t>'o'</a:t>
            </a:r>
            <a:r>
              <a:rPr lang="nl-BE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2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nl-BE" sz="2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opo</a:t>
            </a:r>
            <a:r>
              <a:rPr lang="nl-BE" sz="2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nl-BE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nl-BE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2200" dirty="0">
                <a:solidFill>
                  <a:srgbClr val="808080"/>
                </a:solidFill>
                <a:latin typeface="Courier New" panose="02070309020205020404" pitchFamily="49" charset="0"/>
              </a:rPr>
              <a:t>" "</a:t>
            </a:r>
            <a:r>
              <a:rPr lang="nl-BE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nl-BE" sz="2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nl-BE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medewerkers</a:t>
            </a:r>
            <a:r>
              <a:rPr lang="nl-BE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nl-BE" sz="2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ADRES</a:t>
            </a:r>
            <a:r>
              <a:rPr lang="nl-BE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        </a:t>
            </a:r>
          </a:p>
          <a:p>
            <a:pPr marL="0" indent="0">
              <a:buNone/>
            </a:pPr>
            <a:r>
              <a:rPr lang="nl-BE" sz="2200" dirty="0">
                <a:solidFill>
                  <a:srgbClr val="000000"/>
                </a:solidFill>
                <a:latin typeface="Courier New" panose="02070309020205020404" pitchFamily="49" charset="0"/>
              </a:rPr>
              <a:t>Zuidelijke Rondweg 12  Zuidelijke </a:t>
            </a:r>
            <a:r>
              <a:rPr lang="nl-BE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Ropondweg</a:t>
            </a:r>
            <a:r>
              <a:rPr lang="nl-BE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12  </a:t>
            </a:r>
          </a:p>
          <a:p>
            <a:pPr marL="0" indent="0">
              <a:buNone/>
            </a:pPr>
            <a:r>
              <a:rPr lang="nl-BE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Nuthseweg</a:t>
            </a:r>
            <a:r>
              <a:rPr lang="nl-BE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17           </a:t>
            </a:r>
            <a:r>
              <a:rPr lang="nl-BE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Nuthseweg</a:t>
            </a:r>
            <a:r>
              <a:rPr lang="nl-BE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17             </a:t>
            </a:r>
          </a:p>
          <a:p>
            <a:pPr marL="0" indent="0">
              <a:buNone/>
            </a:pPr>
            <a:r>
              <a:rPr lang="nl-BE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Lindberghdreef</a:t>
            </a:r>
            <a:r>
              <a:rPr lang="nl-BE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303     </a:t>
            </a:r>
            <a:r>
              <a:rPr lang="nl-BE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Lindberghdreef</a:t>
            </a:r>
            <a:r>
              <a:rPr lang="nl-BE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303       </a:t>
            </a:r>
          </a:p>
          <a:p>
            <a:pPr marL="0" indent="0">
              <a:buNone/>
            </a:pPr>
            <a:r>
              <a:rPr lang="nl-BE" sz="2200" dirty="0">
                <a:solidFill>
                  <a:srgbClr val="000000"/>
                </a:solidFill>
                <a:latin typeface="Courier New" panose="02070309020205020404" pitchFamily="49" charset="0"/>
              </a:rPr>
              <a:t>Hoofdstraat 14         </a:t>
            </a:r>
            <a:r>
              <a:rPr lang="nl-BE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Hopoopofdstraat</a:t>
            </a:r>
            <a:r>
              <a:rPr lang="nl-BE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14       </a:t>
            </a:r>
          </a:p>
          <a:p>
            <a:pPr marL="0" indent="0">
              <a:buNone/>
            </a:pPr>
            <a:r>
              <a:rPr lang="nl-BE" sz="2200" dirty="0">
                <a:solidFill>
                  <a:srgbClr val="000000"/>
                </a:solidFill>
                <a:latin typeface="Courier New" panose="02070309020205020404" pitchFamily="49" charset="0"/>
              </a:rPr>
              <a:t>Zeestraat 14           Zeestraat 14             </a:t>
            </a:r>
          </a:p>
          <a:p>
            <a:pPr marL="0" indent="0">
              <a:buNone/>
            </a:pPr>
            <a:r>
              <a:rPr lang="nl-BE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Monteverdidreef</a:t>
            </a:r>
            <a:r>
              <a:rPr lang="nl-BE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2      </a:t>
            </a:r>
            <a:r>
              <a:rPr lang="nl-BE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Moponteverdidreef</a:t>
            </a:r>
            <a:r>
              <a:rPr lang="nl-BE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2      </a:t>
            </a:r>
          </a:p>
          <a:p>
            <a:pPr marL="0" indent="0">
              <a:buNone/>
            </a:pPr>
            <a:r>
              <a:rPr lang="nl-BE" sz="2200" dirty="0">
                <a:solidFill>
                  <a:srgbClr val="000000"/>
                </a:solidFill>
                <a:latin typeface="Courier New" panose="02070309020205020404" pitchFamily="49" charset="0"/>
              </a:rPr>
              <a:t>Eikenstraat 10         Eikenstraat 10           </a:t>
            </a:r>
          </a:p>
          <a:p>
            <a:pPr marL="0" indent="0">
              <a:buNone/>
            </a:pPr>
            <a:r>
              <a:rPr lang="nl-BE" sz="2200" dirty="0">
                <a:solidFill>
                  <a:srgbClr val="000000"/>
                </a:solidFill>
                <a:latin typeface="Courier New" panose="02070309020205020404" pitchFamily="49" charset="0"/>
              </a:rPr>
              <a:t>Overtoomweg 44         </a:t>
            </a:r>
            <a:r>
              <a:rPr lang="nl-BE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Overtopoopomweg</a:t>
            </a:r>
            <a:r>
              <a:rPr lang="nl-BE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44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nl-NL" dirty="0">
                <a:latin typeface="Verdana" panose="020B0604030504040204" pitchFamily="34" charset="0"/>
              </a:rPr>
              <a:t>REGEXP_REPLACE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42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3202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adres</a:t>
            </a:r>
            <a:r>
              <a:rPr lang="nl-BE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regexp_replace</a:t>
            </a:r>
            <a:r>
              <a:rPr lang="nl-B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adres</a:t>
            </a:r>
            <a:r>
              <a:rPr lang="nl-B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'o'</a:t>
            </a:r>
            <a:r>
              <a:rPr lang="nl-B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'opo'</a:t>
            </a:r>
            <a:r>
              <a:rPr lang="nl-B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16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nl-B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16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nl-B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'i'</a:t>
            </a:r>
            <a:r>
              <a:rPr lang="nl-B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 "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medewerkers</a:t>
            </a:r>
            <a:r>
              <a:rPr lang="nl-B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ADRES                                           </a:t>
            </a:r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Zuidelijke Rondweg 12  Zuidelijke 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Ropondweg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12  </a:t>
            </a:r>
          </a:p>
          <a:p>
            <a:pPr marL="0" indent="0">
              <a:buNone/>
            </a:pP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Nuthseweg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17           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Nuthseweg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17             </a:t>
            </a:r>
          </a:p>
          <a:p>
            <a:pPr marL="0" indent="0">
              <a:buNone/>
            </a:pP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Lindberghdreef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303     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Lindberghdreef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303       </a:t>
            </a:r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Hoofdstraat 14         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Hopoofdstraat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14         </a:t>
            </a:r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Zeestraat 14           Zeestraat 14             </a:t>
            </a:r>
          </a:p>
          <a:p>
            <a:pPr marL="0" indent="0">
              <a:buNone/>
            </a:pP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Monteverdidreef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2      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Moponteverdidreef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2      </a:t>
            </a:r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Eikenstraat 10         Eikenstraat 10           </a:t>
            </a:r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Overtoomweg 44         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opovertoomweg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44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nl-NL" dirty="0">
                <a:latin typeface="Verdana" panose="020B0604030504040204" pitchFamily="34" charset="0"/>
              </a:rPr>
              <a:t>REGEXP_REPLACE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43</a:t>
            </a:fld>
            <a:endParaRPr lang="nl-NL" dirty="0"/>
          </a:p>
        </p:txBody>
      </p:sp>
      <p:sp>
        <p:nvSpPr>
          <p:cNvPr id="6" name="Ovaal 5"/>
          <p:cNvSpPr/>
          <p:nvPr/>
        </p:nvSpPr>
        <p:spPr>
          <a:xfrm>
            <a:off x="6124762" y="1241794"/>
            <a:ext cx="300037" cy="242888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8"/>
          <p:cNvSpPr txBox="1"/>
          <p:nvPr/>
        </p:nvSpPr>
        <p:spPr>
          <a:xfrm>
            <a:off x="3489184" y="1859296"/>
            <a:ext cx="248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Vanaf positie (default=1)</a:t>
            </a:r>
          </a:p>
        </p:txBody>
      </p:sp>
      <p:sp>
        <p:nvSpPr>
          <p:cNvPr id="10" name="Tekstvak 10"/>
          <p:cNvSpPr txBox="1"/>
          <p:nvPr/>
        </p:nvSpPr>
        <p:spPr>
          <a:xfrm>
            <a:off x="6258107" y="2771250"/>
            <a:ext cx="2778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Hoeveelste </a:t>
            </a:r>
            <a:r>
              <a:rPr lang="nl-BE" dirty="0" err="1"/>
              <a:t>occurence</a:t>
            </a:r>
            <a:br>
              <a:rPr lang="nl-BE" dirty="0"/>
            </a:br>
            <a:r>
              <a:rPr lang="nl-BE" dirty="0"/>
              <a:t>(default=0: alle </a:t>
            </a:r>
            <a:r>
              <a:rPr lang="nl-BE" dirty="0" err="1"/>
              <a:t>occurences</a:t>
            </a:r>
            <a:r>
              <a:rPr lang="nl-BE" dirty="0"/>
              <a:t>)</a:t>
            </a:r>
          </a:p>
        </p:txBody>
      </p:sp>
      <p:cxnSp>
        <p:nvCxnSpPr>
          <p:cNvPr id="11" name="Rechte verbindingslijn met pijl 11"/>
          <p:cNvCxnSpPr/>
          <p:nvPr/>
        </p:nvCxnSpPr>
        <p:spPr>
          <a:xfrm flipH="1">
            <a:off x="5695198" y="1452084"/>
            <a:ext cx="283898" cy="339182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2"/>
          <p:cNvCxnSpPr>
            <a:stCxn id="6" idx="4"/>
          </p:cNvCxnSpPr>
          <p:nvPr/>
        </p:nvCxnSpPr>
        <p:spPr>
          <a:xfrm>
            <a:off x="6274781" y="1484682"/>
            <a:ext cx="668779" cy="1102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al 5"/>
          <p:cNvSpPr/>
          <p:nvPr/>
        </p:nvSpPr>
        <p:spPr>
          <a:xfrm>
            <a:off x="4208337" y="4706343"/>
            <a:ext cx="300037" cy="242888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al 5"/>
          <p:cNvSpPr/>
          <p:nvPr/>
        </p:nvSpPr>
        <p:spPr>
          <a:xfrm>
            <a:off x="6479890" y="1182797"/>
            <a:ext cx="314449" cy="339843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Ovaal 5"/>
          <p:cNvSpPr/>
          <p:nvPr/>
        </p:nvSpPr>
        <p:spPr>
          <a:xfrm>
            <a:off x="3274708" y="4706343"/>
            <a:ext cx="575397" cy="242888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340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400" b="1" dirty="0">
                <a:solidFill>
                  <a:schemeClr val="accent1"/>
                </a:solidFill>
                <a:latin typeface="Verdana" panose="020B0604030504040204" pitchFamily="34" charset="0"/>
              </a:rPr>
              <a:t>.</a:t>
            </a:r>
            <a:r>
              <a:rPr lang="nl-NL" sz="2400" dirty="0">
                <a:solidFill>
                  <a:schemeClr val="accent1"/>
                </a:solidFill>
                <a:latin typeface="Verdana" panose="020B0604030504040204" pitchFamily="34" charset="0"/>
              </a:rPr>
              <a:t> </a:t>
            </a:r>
            <a:r>
              <a:rPr lang="nl-NL" sz="2400" dirty="0">
                <a:latin typeface="Verdana" panose="020B0604030504040204" pitchFamily="34" charset="0"/>
              </a:rPr>
              <a:t>	(punt) komt overeen met een willekeurig teken in een karakterset.</a:t>
            </a:r>
            <a:endParaRPr lang="nl-BE" sz="2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2400" dirty="0">
                <a:latin typeface="Verdana" panose="020B0604030504040204" pitchFamily="34" charset="0"/>
              </a:rPr>
              <a:t>Voorbeeld:</a:t>
            </a:r>
            <a:endParaRPr lang="nl-BE" sz="2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2400" i="1" dirty="0" err="1">
                <a:latin typeface="Verdana" panose="020B0604030504040204" pitchFamily="34" charset="0"/>
              </a:rPr>
              <a:t>a.c</a:t>
            </a:r>
            <a:endParaRPr lang="nl-BE" sz="2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2400" dirty="0">
                <a:latin typeface="Verdana" panose="020B0604030504040204" pitchFamily="34" charset="0"/>
              </a:rPr>
              <a:t>zoekt een tekst bestaande uit 3 karakters, met als eerste teken een ‘a’ en als derde teken een ‘c’.  Het middelste teken is willekeurig.</a:t>
            </a:r>
            <a:endParaRPr lang="nl-BE" sz="2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2400" dirty="0">
                <a:latin typeface="Verdana" panose="020B0604030504040204" pitchFamily="34" charset="0"/>
              </a:rPr>
              <a:t>		</a:t>
            </a:r>
            <a:r>
              <a:rPr lang="nl-NL" sz="2400" dirty="0">
                <a:solidFill>
                  <a:srgbClr val="00B050"/>
                </a:solidFill>
                <a:latin typeface="Verdana" panose="020B0604030504040204" pitchFamily="34" charset="0"/>
              </a:rPr>
              <a:t>abc</a:t>
            </a:r>
            <a:r>
              <a:rPr lang="nl-NL" sz="2400" dirty="0">
                <a:latin typeface="Verdana" panose="020B0604030504040204" pitchFamily="34" charset="0"/>
              </a:rPr>
              <a:t>  </a:t>
            </a:r>
            <a:endParaRPr lang="nl-BE" sz="2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2400" dirty="0">
                <a:latin typeface="Verdana" panose="020B0604030504040204" pitchFamily="34" charset="0"/>
              </a:rPr>
              <a:t>		</a:t>
            </a:r>
          </a:p>
          <a:p>
            <a:pPr marL="0" indent="0">
              <a:buNone/>
            </a:pPr>
            <a:r>
              <a:rPr lang="nl-NL" sz="2400" dirty="0">
                <a:latin typeface="Verdana" panose="020B0604030504040204" pitchFamily="34" charset="0"/>
              </a:rPr>
              <a:t>		</a:t>
            </a:r>
            <a:r>
              <a:rPr lang="nl-NL" sz="2400" dirty="0" err="1">
                <a:latin typeface="Verdana" panose="020B0604030504040204" pitchFamily="34" charset="0"/>
              </a:rPr>
              <a:t>a&amp;d</a:t>
            </a:r>
            <a:r>
              <a:rPr lang="nl-NL" sz="2400" dirty="0">
                <a:latin typeface="Verdana" panose="020B0604030504040204" pitchFamily="34" charset="0"/>
              </a:rPr>
              <a:t>    </a:t>
            </a:r>
            <a:endParaRPr lang="nl-BE" sz="2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chemeClr val="accent1"/>
                </a:solidFill>
                <a:latin typeface="Verdana" panose="020B0604030504040204" pitchFamily="34" charset="0"/>
              </a:rPr>
              <a:t>.</a:t>
            </a:r>
            <a:r>
              <a:rPr lang="nl-NL" sz="2400" dirty="0">
                <a:latin typeface="Verdana" panose="020B0604030504040204" pitchFamily="34" charset="0"/>
              </a:rPr>
              <a:t>  is het </a:t>
            </a:r>
            <a:r>
              <a:rPr lang="nl-NL" sz="2400" dirty="0" err="1">
                <a:latin typeface="Verdana" panose="020B0604030504040204" pitchFamily="34" charset="0"/>
              </a:rPr>
              <a:t>regular</a:t>
            </a:r>
            <a:r>
              <a:rPr lang="nl-NL" sz="2400" dirty="0">
                <a:latin typeface="Verdana" panose="020B0604030504040204" pitchFamily="34" charset="0"/>
              </a:rPr>
              <a:t> </a:t>
            </a:r>
            <a:r>
              <a:rPr lang="nl-NL" sz="2400" dirty="0" err="1">
                <a:latin typeface="Verdana" panose="020B0604030504040204" pitchFamily="34" charset="0"/>
              </a:rPr>
              <a:t>expression</a:t>
            </a:r>
            <a:r>
              <a:rPr lang="nl-NL" sz="2400" dirty="0">
                <a:latin typeface="Verdana" panose="020B0604030504040204" pitchFamily="34" charset="0"/>
              </a:rPr>
              <a:t> equivalent van ‘_’ in een gewone LIKE</a:t>
            </a:r>
            <a:endParaRPr lang="nl-BE" sz="2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nl-BE" sz="2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Verdana" panose="020B0604030504040204" pitchFamily="34" charset="0"/>
              </a:rPr>
              <a:t>jokers: </a:t>
            </a:r>
            <a:r>
              <a:rPr lang="nl-NL" dirty="0"/>
              <a:t> .  </a:t>
            </a:r>
            <a:r>
              <a:rPr lang="nl-NL" dirty="0">
                <a:latin typeface="Verdana" panose="020B0604030504040204" pitchFamily="34" charset="0"/>
              </a:rPr>
              <a:t>(</a:t>
            </a:r>
            <a:r>
              <a:rPr lang="nl-BE" dirty="0">
                <a:latin typeface="Verdana" panose="020B0604030504040204" pitchFamily="34" charset="0"/>
              </a:rPr>
              <a:t>één willekeurig teken) </a:t>
            </a:r>
            <a:br>
              <a:rPr lang="nl-BE" dirty="0">
                <a:latin typeface="Verdana" panose="020B0604030504040204" pitchFamily="34" charset="0"/>
              </a:rPr>
            </a:br>
            <a:endParaRPr lang="nl-BE" dirty="0">
              <a:latin typeface="Verdana" panose="020B060403050404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5</a:t>
            </a:fld>
            <a:endParaRPr lang="nl-NL" dirty="0"/>
          </a:p>
        </p:txBody>
      </p:sp>
      <p:pic>
        <p:nvPicPr>
          <p:cNvPr id="8" name="Afbeelding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3952116"/>
            <a:ext cx="428625" cy="57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Afbeelding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4760912"/>
            <a:ext cx="476250" cy="464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84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achternaam </a:t>
            </a:r>
            <a:b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medewerkers </a:t>
            </a:r>
            <a:b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REGEXP_LIKE</a:t>
            </a:r>
            <a:r>
              <a:rPr lang="nl-BE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nl-BE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nl-BE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B.r</a:t>
            </a:r>
            <a:r>
              <a:rPr lang="nl-BE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nl-BE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nl-BE" sz="2400" dirty="0"/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ACHTERNAAM              </a:t>
            </a:r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</a:t>
            </a:r>
          </a:p>
          <a:p>
            <a:pPr marL="0" indent="0">
              <a:buNone/>
            </a:pPr>
            <a:r>
              <a:rPr lang="nl-BE" sz="16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Bor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doloi</a:t>
            </a:r>
            <a:endParaRPr lang="nl-BE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Verdana" panose="020B0604030504040204" pitchFamily="34" charset="0"/>
              </a:rPr>
              <a:t>jokers: </a:t>
            </a:r>
            <a:r>
              <a:rPr lang="nl-NL" dirty="0"/>
              <a:t> .  </a:t>
            </a:r>
            <a:r>
              <a:rPr lang="nl-NL" dirty="0">
                <a:latin typeface="Verdana" panose="020B0604030504040204" pitchFamily="34" charset="0"/>
              </a:rPr>
              <a:t>(</a:t>
            </a:r>
            <a:r>
              <a:rPr lang="nl-BE" dirty="0">
                <a:latin typeface="Verdana" panose="020B0604030504040204" pitchFamily="34" charset="0"/>
              </a:rPr>
              <a:t>één willekeurig teken) </a:t>
            </a:r>
            <a:br>
              <a:rPr lang="nl-BE" dirty="0">
                <a:latin typeface="Verdana" panose="020B0604030504040204" pitchFamily="34" charset="0"/>
              </a:rPr>
            </a:br>
            <a:endParaRPr lang="nl-BE" dirty="0">
              <a:latin typeface="Verdana" panose="020B060403050404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935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l-NL" sz="3400" dirty="0">
                <a:latin typeface="Verdana" panose="020B0604030504040204" pitchFamily="34" charset="0"/>
              </a:rPr>
              <a:t> </a:t>
            </a:r>
            <a:endParaRPr lang="nl-BE" sz="3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4000" b="1" dirty="0">
                <a:solidFill>
                  <a:srgbClr val="C00000"/>
                </a:solidFill>
                <a:latin typeface="Verdana" panose="020B0604030504040204" pitchFamily="34" charset="0"/>
              </a:rPr>
              <a:t>[…]</a:t>
            </a:r>
            <a:r>
              <a:rPr lang="nl-NL" sz="4000" b="1" dirty="0">
                <a:latin typeface="Verdana" panose="020B0604030504040204" pitchFamily="34" charset="0"/>
              </a:rPr>
              <a:t> </a:t>
            </a:r>
            <a:r>
              <a:rPr lang="nl-NL" sz="4000" dirty="0">
                <a:latin typeface="Verdana" panose="020B0604030504040204" pitchFamily="34" charset="0"/>
              </a:rPr>
              <a:t>zoek naar gelijk welk teken uit de lijst tussen de vierkante haken.</a:t>
            </a:r>
            <a:endParaRPr lang="nl-BE" sz="40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800" dirty="0">
                <a:latin typeface="Verdana" panose="020B0604030504040204" pitchFamily="34" charset="0"/>
              </a:rPr>
              <a:t> </a:t>
            </a:r>
            <a:endParaRPr lang="nl-BE" sz="38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800" dirty="0">
                <a:latin typeface="Verdana" panose="020B0604030504040204" pitchFamily="34" charset="0"/>
              </a:rPr>
              <a:t>Voorbeeld:</a:t>
            </a:r>
            <a:endParaRPr lang="nl-BE" sz="3800" dirty="0">
              <a:latin typeface="Verdana" panose="020B0604030504040204" pitchFamily="34" charset="0"/>
            </a:endParaRPr>
          </a:p>
          <a:p>
            <a:pPr marL="179388" lvl="1" indent="0">
              <a:buNone/>
            </a:pPr>
            <a:r>
              <a:rPr lang="nl-NL" sz="3600" dirty="0">
                <a:latin typeface="Verdana" panose="020B0604030504040204" pitchFamily="34" charset="0"/>
              </a:rPr>
              <a:t>Op zoek naar een ‘a’ of ‘b’ of ‘c’ in een tekst geef je:	</a:t>
            </a:r>
            <a:r>
              <a:rPr lang="nl-NL" sz="3600" i="1" dirty="0">
                <a:latin typeface="Verdana" panose="020B0604030504040204" pitchFamily="34" charset="0"/>
              </a:rPr>
              <a:t>[abc]</a:t>
            </a:r>
            <a:endParaRPr lang="nl-BE" sz="36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800" i="1" dirty="0">
                <a:latin typeface="Verdana" panose="020B0604030504040204" pitchFamily="34" charset="0"/>
              </a:rPr>
              <a:t> </a:t>
            </a:r>
            <a:endParaRPr lang="nl-BE" sz="38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800" dirty="0">
                <a:latin typeface="Verdana" panose="020B0604030504040204" pitchFamily="34" charset="0"/>
              </a:rPr>
              <a:t>	</a:t>
            </a:r>
            <a:r>
              <a:rPr lang="nl-NL" sz="3800" dirty="0">
                <a:solidFill>
                  <a:srgbClr val="00B050"/>
                </a:solidFill>
                <a:latin typeface="Verdana" panose="020B0604030504040204" pitchFamily="34" charset="0"/>
              </a:rPr>
              <a:t>a</a:t>
            </a:r>
            <a:r>
              <a:rPr lang="nl-NL" sz="3800" dirty="0">
                <a:latin typeface="Verdana" panose="020B0604030504040204" pitchFamily="34" charset="0"/>
              </a:rPr>
              <a:t>t</a:t>
            </a:r>
            <a:endParaRPr lang="nl-BE" sz="38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800" b="1" dirty="0">
                <a:latin typeface="Verdana" panose="020B0604030504040204" pitchFamily="34" charset="0"/>
              </a:rPr>
              <a:t> </a:t>
            </a:r>
            <a:endParaRPr lang="nl-BE" sz="38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3800" dirty="0">
                <a:latin typeface="Verdana" panose="020B0604030504040204" pitchFamily="34" charset="0"/>
              </a:rPr>
              <a:t>	</a:t>
            </a:r>
            <a:r>
              <a:rPr lang="nl-NL" sz="3800" dirty="0" err="1">
                <a:latin typeface="Verdana" panose="020B0604030504040204" pitchFamily="34" charset="0"/>
              </a:rPr>
              <a:t>def</a:t>
            </a:r>
            <a:r>
              <a:rPr lang="nl-NL" sz="3800" dirty="0">
                <a:latin typeface="Verdana" panose="020B0604030504040204" pitchFamily="34" charset="0"/>
              </a:rPr>
              <a:t> </a:t>
            </a:r>
            <a:endParaRPr lang="nl-BE" sz="38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nl-BE" sz="6000" dirty="0"/>
          </a:p>
          <a:p>
            <a:pPr marL="0" indent="0">
              <a:buNone/>
            </a:pPr>
            <a:endParaRPr lang="nl-BE" sz="6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Verdana" panose="020B0604030504040204" pitchFamily="34" charset="0"/>
              </a:rPr>
              <a:t>jokers: </a:t>
            </a:r>
            <a:r>
              <a:rPr lang="nl-NL" dirty="0">
                <a:latin typeface="Verdana" panose="020B0604030504040204" pitchFamily="34" charset="0"/>
              </a:rPr>
              <a:t>[…]  een teken uit een lijst</a:t>
            </a:r>
            <a:endParaRPr lang="nl-BE" dirty="0">
              <a:latin typeface="Verdana" panose="020B060403050404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7</a:t>
            </a:fld>
            <a:endParaRPr lang="nl-NL" dirty="0"/>
          </a:p>
        </p:txBody>
      </p:sp>
      <p:pic>
        <p:nvPicPr>
          <p:cNvPr id="8" name="Afbeelding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219" y="4577580"/>
            <a:ext cx="428625" cy="57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Afbeelding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406" y="5443720"/>
            <a:ext cx="476250" cy="464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72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achternaam </a:t>
            </a:r>
            <a:b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medewerkers </a:t>
            </a:r>
            <a:b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REGEXP_LIKE</a:t>
            </a:r>
            <a:r>
              <a:rPr lang="nl-BE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nl-BE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2400" dirty="0">
                <a:solidFill>
                  <a:srgbClr val="808080"/>
                </a:solidFill>
                <a:latin typeface="Courier New" panose="02070309020205020404" pitchFamily="49" charset="0"/>
              </a:rPr>
              <a:t> '[</a:t>
            </a:r>
            <a:r>
              <a:rPr lang="nl-BE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imu</a:t>
            </a:r>
            <a:r>
              <a:rPr lang="nl-BE" sz="2400" dirty="0">
                <a:solidFill>
                  <a:srgbClr val="808080"/>
                </a:solidFill>
                <a:latin typeface="Courier New" panose="02070309020205020404" pitchFamily="49" charset="0"/>
              </a:rPr>
              <a:t>]'</a:t>
            </a:r>
            <a:r>
              <a:rPr lang="nl-BE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nl-B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nl-BE" sz="2400" dirty="0"/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ACHTERNAAM              </a:t>
            </a:r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</a:t>
            </a:r>
          </a:p>
          <a:p>
            <a:pPr marL="0" indent="0">
              <a:buNone/>
            </a:pP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Bordolo</a:t>
            </a:r>
            <a:r>
              <a:rPr lang="nl-BE" sz="16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i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</a:p>
          <a:p>
            <a:pPr marL="0" indent="0">
              <a:buNone/>
            </a:pP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Joche</a:t>
            </a:r>
            <a:r>
              <a:rPr lang="nl-BE" sz="16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m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Z</a:t>
            </a:r>
            <a:r>
              <a:rPr lang="nl-BE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u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iderweg                </a:t>
            </a:r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nl-BE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u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iden                   </a:t>
            </a:r>
          </a:p>
          <a:p>
            <a:pPr marL="0" indent="0">
              <a:buNone/>
            </a:pP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nl-BE" sz="16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m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elsvoort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nl-NL" sz="2400" dirty="0">
              <a:latin typeface="Verdana" panose="020B060403050404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Verdana" panose="020B0604030504040204" pitchFamily="34" charset="0"/>
              </a:rPr>
              <a:t>jokers: </a:t>
            </a:r>
            <a:r>
              <a:rPr lang="nl-NL" dirty="0">
                <a:latin typeface="Verdana" panose="020B0604030504040204" pitchFamily="34" charset="0"/>
              </a:rPr>
              <a:t>[…]  een teken uit een lijst</a:t>
            </a:r>
            <a:endParaRPr lang="nl-BE" dirty="0">
              <a:latin typeface="Verdana" panose="020B060403050404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777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l-NL" sz="3400" dirty="0">
                <a:latin typeface="Verdana" panose="020B0604030504040204" pitchFamily="34" charset="0"/>
              </a:rPr>
              <a:t> </a:t>
            </a:r>
            <a:endParaRPr lang="nl-BE" sz="3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4000" b="1" dirty="0">
                <a:solidFill>
                  <a:srgbClr val="C00000"/>
                </a:solidFill>
                <a:latin typeface="Verdana" panose="020B0604030504040204" pitchFamily="34" charset="0"/>
              </a:rPr>
              <a:t>[</a:t>
            </a:r>
            <a:r>
              <a:rPr lang="nl-NL" sz="4000" b="1" dirty="0" err="1">
                <a:solidFill>
                  <a:srgbClr val="C00000"/>
                </a:solidFill>
                <a:latin typeface="Verdana" panose="020B0604030504040204" pitchFamily="34" charset="0"/>
              </a:rPr>
              <a:t>m-p</a:t>
            </a:r>
            <a:r>
              <a:rPr lang="nl-NL" sz="4000" b="1" dirty="0">
                <a:solidFill>
                  <a:srgbClr val="C00000"/>
                </a:solidFill>
                <a:latin typeface="Verdana" panose="020B0604030504040204" pitchFamily="34" charset="0"/>
              </a:rPr>
              <a:t>]</a:t>
            </a:r>
            <a:r>
              <a:rPr lang="nl-NL" sz="4000" b="1" dirty="0">
                <a:latin typeface="Verdana" panose="020B0604030504040204" pitchFamily="34" charset="0"/>
              </a:rPr>
              <a:t> </a:t>
            </a:r>
            <a:r>
              <a:rPr lang="nl-NL" sz="4000" dirty="0">
                <a:latin typeface="Verdana" panose="020B0604030504040204" pitchFamily="34" charset="0"/>
              </a:rPr>
              <a:t>als je in de lijst een koppelteken gebruikt, komt dit overeen met alle tekens tussen m en p</a:t>
            </a:r>
            <a:endParaRPr lang="nl-BE" sz="38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4000" dirty="0">
                <a:latin typeface="Verdana" panose="020B0604030504040204" pitchFamily="34" charset="0"/>
              </a:rPr>
              <a:t>voorbeelden:</a:t>
            </a:r>
            <a:endParaRPr lang="nl-BE" sz="40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4000" b="1" dirty="0">
                <a:latin typeface="Verdana" panose="020B0604030504040204" pitchFamily="34" charset="0"/>
              </a:rPr>
              <a:t>	</a:t>
            </a:r>
            <a:r>
              <a:rPr lang="nl-NL" sz="4000" i="1" dirty="0">
                <a:latin typeface="Verdana" panose="020B0604030504040204" pitchFamily="34" charset="0"/>
              </a:rPr>
              <a:t>[</a:t>
            </a:r>
            <a:r>
              <a:rPr lang="nl-NL" sz="4000" i="1" dirty="0" err="1">
                <a:latin typeface="Verdana" panose="020B0604030504040204" pitchFamily="34" charset="0"/>
              </a:rPr>
              <a:t>a-i</a:t>
            </a:r>
            <a:r>
              <a:rPr lang="nl-NL" sz="4000" i="1" dirty="0">
                <a:latin typeface="Verdana" panose="020B0604030504040204" pitchFamily="34" charset="0"/>
              </a:rPr>
              <a:t>] </a:t>
            </a:r>
            <a:r>
              <a:rPr lang="nl-NL" sz="4000" dirty="0">
                <a:latin typeface="Verdana" panose="020B0604030504040204" pitchFamily="34" charset="0"/>
              </a:rPr>
              <a:t>geeft een bereik aan van a tot en met i</a:t>
            </a:r>
          </a:p>
          <a:p>
            <a:pPr marL="0" indent="0">
              <a:buNone/>
            </a:pPr>
            <a:endParaRPr lang="nl-BE" sz="40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4000" dirty="0">
                <a:latin typeface="Verdana" panose="020B0604030504040204" pitchFamily="34" charset="0"/>
              </a:rPr>
              <a:t>	</a:t>
            </a:r>
            <a:r>
              <a:rPr lang="nl-NL" sz="4000" dirty="0" err="1">
                <a:solidFill>
                  <a:srgbClr val="00B050"/>
                </a:solidFill>
                <a:latin typeface="Verdana" panose="020B0604030504040204" pitchFamily="34" charset="0"/>
              </a:rPr>
              <a:t>a</a:t>
            </a:r>
            <a:r>
              <a:rPr lang="nl-NL" sz="4000" dirty="0" err="1">
                <a:latin typeface="Verdana" panose="020B0604030504040204" pitchFamily="34" charset="0"/>
              </a:rPr>
              <a:t>bcde</a:t>
            </a:r>
            <a:r>
              <a:rPr lang="nl-NL" sz="4000" dirty="0">
                <a:latin typeface="Verdana" panose="020B0604030504040204" pitchFamily="34" charset="0"/>
              </a:rPr>
              <a:t> </a:t>
            </a:r>
            <a:endParaRPr lang="nl-BE" sz="40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nl-NL" sz="4000" dirty="0">
                <a:latin typeface="Verdana" panose="020B0604030504040204" pitchFamily="34" charset="0"/>
              </a:rPr>
              <a:t>	</a:t>
            </a:r>
            <a:r>
              <a:rPr lang="nl-NL" sz="4000" dirty="0" err="1">
                <a:latin typeface="Verdana" panose="020B0604030504040204" pitchFamily="34" charset="0"/>
              </a:rPr>
              <a:t>jkl</a:t>
            </a:r>
            <a:r>
              <a:rPr lang="nl-NL" sz="4000" dirty="0">
                <a:latin typeface="Verdana" panose="020B0604030504040204" pitchFamily="34" charset="0"/>
              </a:rPr>
              <a:t> </a:t>
            </a:r>
          </a:p>
          <a:p>
            <a:pPr marL="0" indent="0">
              <a:buNone/>
            </a:pPr>
            <a:r>
              <a:rPr lang="nl-NL" sz="4000" dirty="0">
                <a:latin typeface="Verdana" panose="020B0604030504040204" pitchFamily="34" charset="0"/>
              </a:rPr>
              <a:t>Je kan dit combineren met een lijst:</a:t>
            </a:r>
          </a:p>
          <a:p>
            <a:pPr marL="0" indent="0">
              <a:buNone/>
            </a:pPr>
            <a:r>
              <a:rPr lang="nl-NL" sz="4000" dirty="0">
                <a:latin typeface="Verdana" panose="020B0604030504040204" pitchFamily="34" charset="0"/>
              </a:rPr>
              <a:t>[ae0-9iou] staat voor een klinker of een cijfer </a:t>
            </a:r>
            <a:r>
              <a:rPr lang="nl-NL" sz="4800" dirty="0">
                <a:latin typeface="Verdana" panose="020B0604030504040204" pitchFamily="34" charset="0"/>
              </a:rPr>
              <a:t>   </a:t>
            </a:r>
            <a:endParaRPr lang="nl-BE" sz="48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nl-BE" sz="6000" dirty="0"/>
          </a:p>
          <a:p>
            <a:pPr marL="0" indent="0">
              <a:buNone/>
            </a:pPr>
            <a:endParaRPr lang="nl-BE" sz="6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Verdana" panose="020B0604030504040204" pitchFamily="34" charset="0"/>
              </a:rPr>
              <a:t>jokers: </a:t>
            </a:r>
            <a:r>
              <a:rPr lang="nl-NL" dirty="0">
                <a:latin typeface="Verdana" panose="020B0604030504040204" pitchFamily="34" charset="0"/>
              </a:rPr>
              <a:t>[…]  een teken uit een bereik</a:t>
            </a:r>
            <a:endParaRPr lang="nl-BE" dirty="0">
              <a:latin typeface="Verdana" panose="020B060403050404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9</a:t>
            </a:fld>
            <a:endParaRPr lang="nl-NL" dirty="0"/>
          </a:p>
        </p:txBody>
      </p:sp>
      <p:pic>
        <p:nvPicPr>
          <p:cNvPr id="8" name="Afbeelding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972" y="3529638"/>
            <a:ext cx="428625" cy="57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Afbeelding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59" y="4107385"/>
            <a:ext cx="476250" cy="464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581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dG_MH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4BEDC"/>
      </a:accent1>
      <a:accent2>
        <a:srgbClr val="0094BA"/>
      </a:accent2>
      <a:accent3>
        <a:srgbClr val="7AB82C"/>
      </a:accent3>
      <a:accent4>
        <a:srgbClr val="A9CB59"/>
      </a:accent4>
      <a:accent5>
        <a:srgbClr val="8460AC"/>
      </a:accent5>
      <a:accent6>
        <a:srgbClr val="AC5A96"/>
      </a:accent6>
      <a:hlink>
        <a:srgbClr val="0070C0"/>
      </a:hlink>
      <a:folHlink>
        <a:srgbClr val="0070C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100" dirty="0" err="1" smtClean="0">
            <a:latin typeface="Verdana 11"/>
            <a:cs typeface="Verdana 11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dg_template.potx" id="{36EEA1D1-5500-477F-BBE1-024988931BED}" vid="{029FA908-8C58-4B91-8A42-C5E9088D3598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kdg_template</Template>
  <TotalTime>0</TotalTime>
  <Words>1412</Words>
  <Application>Microsoft Office PowerPoint</Application>
  <PresentationFormat>On-screen Show (4:3)</PresentationFormat>
  <Paragraphs>502</Paragraphs>
  <Slides>43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Arial</vt:lpstr>
      <vt:lpstr>Arial Unicode MS</vt:lpstr>
      <vt:lpstr>Bernard MT Condensed</vt:lpstr>
      <vt:lpstr>Calibri</vt:lpstr>
      <vt:lpstr>Courier New</vt:lpstr>
      <vt:lpstr>KdG</vt:lpstr>
      <vt:lpstr>Lucida Grande</vt:lpstr>
      <vt:lpstr>Times New Roman</vt:lpstr>
      <vt:lpstr>Verdana</vt:lpstr>
      <vt:lpstr>Verdana 11</vt:lpstr>
      <vt:lpstr>Wingdings</vt:lpstr>
      <vt:lpstr>KdG_MH</vt:lpstr>
      <vt:lpstr>Regular expressions</vt:lpstr>
      <vt:lpstr>cursusmateriaal</vt:lpstr>
      <vt:lpstr>Regular expressions</vt:lpstr>
      <vt:lpstr>jokers</vt:lpstr>
      <vt:lpstr>jokers:  .  (één willekeurig teken)  </vt:lpstr>
      <vt:lpstr>jokers:  .  (één willekeurig teken)  </vt:lpstr>
      <vt:lpstr>jokers: […]  een teken uit een lijst</vt:lpstr>
      <vt:lpstr>jokers: […]  een teken uit een lijst</vt:lpstr>
      <vt:lpstr>jokers: […]  een teken uit een bereik</vt:lpstr>
      <vt:lpstr>jokers: [^…] teken niet uit een lijst</vt:lpstr>
      <vt:lpstr>jokers: [^…] teken niet uit een lijst</vt:lpstr>
      <vt:lpstr>Herhaling metakarakter</vt:lpstr>
      <vt:lpstr>Herhaling:  +  (één of meer tekens) </vt:lpstr>
      <vt:lpstr>Herhaling:  +  (één of meer tekens) </vt:lpstr>
      <vt:lpstr>Herhaling:  *  (nul of meer tekens) </vt:lpstr>
      <vt:lpstr>Herhaling: ? (nul of één teken)</vt:lpstr>
      <vt:lpstr>Herhaling: ? (nul of één teken)</vt:lpstr>
      <vt:lpstr>Herhaling: {m,n} (m tot n keer)</vt:lpstr>
      <vt:lpstr>Herhaling: {m} (exact aantal keer)</vt:lpstr>
      <vt:lpstr>Herhaling:{m} (exact aantal keer)</vt:lpstr>
      <vt:lpstr>Combineren: | OF</vt:lpstr>
      <vt:lpstr>Groeperen: () subexpression</vt:lpstr>
      <vt:lpstr>Metakarakters: () subexpression</vt:lpstr>
      <vt:lpstr>Ankers: ^ begin</vt:lpstr>
      <vt:lpstr>Ankers: $ eind</vt:lpstr>
      <vt:lpstr>Geen metakarakter: \ escape</vt:lpstr>
      <vt:lpstr>Metakarakters tabel</vt:lpstr>
      <vt:lpstr>Metakarakters tabel</vt:lpstr>
      <vt:lpstr>Metakarakters tabel</vt:lpstr>
      <vt:lpstr>Regular expression functies</vt:lpstr>
      <vt:lpstr>REGEXP_LIKE</vt:lpstr>
      <vt:lpstr>REGEXP_LIKE</vt:lpstr>
      <vt:lpstr>REGEXP_LIKE</vt:lpstr>
      <vt:lpstr>REGEXP_SUBSTR</vt:lpstr>
      <vt:lpstr>REGEXP_SUBSTR</vt:lpstr>
      <vt:lpstr>REGEXP_SUBSTR</vt:lpstr>
      <vt:lpstr>REGEXP_INSTR</vt:lpstr>
      <vt:lpstr>REGEXP_INSTR</vt:lpstr>
      <vt:lpstr>REGEXP_INSTR</vt:lpstr>
      <vt:lpstr>REGEXP_INSTR</vt:lpstr>
      <vt:lpstr>REGEXP_REPLACE</vt:lpstr>
      <vt:lpstr>REGEXP_REPLACE</vt:lpstr>
      <vt:lpstr>REGEXP_REPLACE</vt:lpstr>
    </vt:vector>
  </TitlesOfParts>
  <Company>Karel de Grote-Hogeschool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ridderm</dc:creator>
  <cp:lastModifiedBy>de Rijke Jan</cp:lastModifiedBy>
  <cp:revision>113</cp:revision>
  <dcterms:created xsi:type="dcterms:W3CDTF">2012-08-11T08:48:52Z</dcterms:created>
  <dcterms:modified xsi:type="dcterms:W3CDTF">2017-11-13T21:24:50Z</dcterms:modified>
</cp:coreProperties>
</file>