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2" r:id="rId1"/>
  </p:sldMasterIdLst>
  <p:notesMasterIdLst>
    <p:notesMasterId r:id="rId46"/>
  </p:notesMasterIdLst>
  <p:sldIdLst>
    <p:sldId id="256" r:id="rId2"/>
    <p:sldId id="257" r:id="rId3"/>
    <p:sldId id="29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7" r:id="rId31"/>
    <p:sldId id="286" r:id="rId32"/>
    <p:sldId id="287" r:id="rId33"/>
    <p:sldId id="288" r:id="rId34"/>
    <p:sldId id="289" r:id="rId35"/>
    <p:sldId id="290" r:id="rId36"/>
    <p:sldId id="298" r:id="rId37"/>
    <p:sldId id="302" r:id="rId38"/>
    <p:sldId id="299" r:id="rId39"/>
    <p:sldId id="300" r:id="rId40"/>
    <p:sldId id="301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1C15BD-2E3F-40A7-91C3-3506CFD2C60B}">
  <a:tblStyle styleId="{A81C15BD-2E3F-40A7-91C3-3506CFD2C60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F189B466-9329-40B6-99CD-D35E39B93030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530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8" name="Shape 7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0" name="Shape 7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8" name="Shape 7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6" name="Shape 7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0" name="Shape 7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8" name="Shape 7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private void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animate() {</a:t>
            </a:r>
            <a:br>
              <a:rPr lang="en-US" sz="1200" b="0" i="1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1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   //////////////////////////////////////</a:t>
            </a:r>
            <a:br>
              <a:rPr lang="en-US" sz="1200" b="0" i="1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1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   // De finale versie best met arrays //</a:t>
            </a:r>
            <a:br>
              <a:rPr lang="en-US" sz="1200" b="0" i="1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1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   //////////////////////////////////////</a:t>
            </a:r>
            <a:br>
              <a:rPr lang="en-US" sz="1200" b="0" i="1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1" u="none" strike="noStrike" cap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TranslateTransition[] translateTransitions =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TranslateTransition[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i &lt; translateTransitions.</a:t>
            </a:r>
            <a:r>
              <a:rPr lang="en-US" sz="1200" b="1" i="0" u="none" strike="noStrike" cap="none">
                <a:solidFill>
                  <a:srgbClr val="660E7A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i++) {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translateTransitions[i] =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TranslateTransition();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translateTransitions[i].setNode(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200" b="1" i="0" u="none" strike="noStrike" cap="none">
                <a:solidFill>
                  <a:srgbClr val="660E7A"/>
                </a:solidFill>
                <a:latin typeface="Calibri"/>
                <a:ea typeface="Calibri"/>
                <a:cs typeface="Calibri"/>
                <a:sym typeface="Calibri"/>
              </a:rPr>
              <a:t>movingRectangle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translateTransitions[i].setDuration(Duration.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translateTransitions[i].setCycleCount(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translateTransitions[i].setInterpolator(Interpolator.</a:t>
            </a:r>
            <a:r>
              <a:rPr lang="en-US" sz="1200" b="1" i="1" u="none" strike="noStrike" cap="none">
                <a:solidFill>
                  <a:srgbClr val="660E7A"/>
                </a:solidFill>
                <a:latin typeface="Calibri"/>
                <a:ea typeface="Calibri"/>
                <a:cs typeface="Calibri"/>
                <a:sym typeface="Calibri"/>
              </a:rPr>
              <a:t>EASE_BOTH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translateTransitions[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].setByX(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translateTransitions[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].setByY(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translateTransitions[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].setByX(-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translateTransitions[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].setByY(-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RotateTransition[] rotateTransitions =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RotateTransition[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i &lt; rotateTransitions.</a:t>
            </a:r>
            <a:r>
              <a:rPr lang="en-US" sz="1200" b="1" i="0" u="none" strike="noStrike" cap="none">
                <a:solidFill>
                  <a:srgbClr val="660E7A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i++) {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rotateTransitions[i] =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RotateTransition();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rotateTransitions[i].setNode(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200" b="1" i="0" u="none" strike="noStrike" cap="none">
                <a:solidFill>
                  <a:srgbClr val="660E7A"/>
                </a:solidFill>
                <a:latin typeface="Calibri"/>
                <a:ea typeface="Calibri"/>
                <a:cs typeface="Calibri"/>
                <a:sym typeface="Calibri"/>
              </a:rPr>
              <a:t>movingRectangle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rotateTransitions[i].setDuration(Duration.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millis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rotateTransitions[i].setByAngle(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rotateTransitions[i].setCycleCount(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rotateTransitions[i].setInterpolator(Interpolator.</a:t>
            </a:r>
            <a:r>
              <a:rPr lang="en-US" sz="1200" b="1" i="1" u="none" strike="noStrike" cap="none">
                <a:solidFill>
                  <a:srgbClr val="660E7A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SequentialTransition seqTransition =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SequentialTransition();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seqTransition.setCycleCount(Timeline.</a:t>
            </a:r>
            <a:r>
              <a:rPr lang="en-US" sz="1200" b="1" i="1" u="none" strike="noStrike" cap="none">
                <a:solidFill>
                  <a:srgbClr val="660E7A"/>
                </a:solidFill>
                <a:latin typeface="Calibri"/>
                <a:ea typeface="Calibri"/>
                <a:cs typeface="Calibri"/>
                <a:sym typeface="Calibri"/>
              </a:rPr>
              <a:t>INDEFINITE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b="1" i="0" u="none" strike="noStrike" cap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i &lt; </a:t>
            </a:r>
            <a:r>
              <a:rPr lang="en-US" sz="12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i++) {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seqTransition.getChildren().add(translateTransitions[i]);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seqTransition.getChildren().add(rotateTransitions[i]);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seqTransition.play();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809" name="Shape 8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834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1606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3" name="Shape 8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9" name="Shape 8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5" name="Shape 8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4" name="Shape 8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0" name="Shape 8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6" name="Shape 8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3" name="Shape 8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1" name="Shape 6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Scherm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5683" y="0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0" y="2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511" y="0"/>
                </a:moveTo>
                <a:lnTo>
                  <a:pt x="29542" y="0"/>
                </a:lnTo>
                <a:lnTo>
                  <a:pt x="0" y="13084"/>
                </a:lnTo>
                <a:lnTo>
                  <a:pt x="0" y="78051"/>
                </a:lnTo>
                <a:lnTo>
                  <a:pt x="6251" y="119999"/>
                </a:lnTo>
                <a:lnTo>
                  <a:pt x="98274" y="119999"/>
                </a:lnTo>
                <a:lnTo>
                  <a:pt x="120000" y="110377"/>
                </a:lnTo>
                <a:lnTo>
                  <a:pt x="120000" y="83794"/>
                </a:lnTo>
                <a:lnTo>
                  <a:pt x="1075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482599" y="2130425"/>
            <a:ext cx="5998500" cy="146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494983" y="3654637"/>
            <a:ext cx="60063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Courier New"/>
              <a:buNone/>
              <a:defRPr sz="105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8" name="Shape 20" descr="kdg-logo-horizontal.wm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268" y="5631500"/>
            <a:ext cx="2367388" cy="5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05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3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 descr="kdg_ppt_chapters_2000x1024_v-03.jp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-1"/>
            <a:ext cx="9144000" cy="68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7" name="Shape 5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42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3 - Wit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 descr="kdg_ppt_chapters_2000x1024-white_kdg_ppt_chapters_2000x1024-white-v03.png"/>
          <p:cNvPicPr preferRelativeResize="0"/>
          <p:nvPr/>
        </p:nvPicPr>
        <p:blipFill rotWithShape="1">
          <a:blip r:embed="rId2">
            <a:alphaModFix/>
          </a:blip>
          <a:srcRect l="9434"/>
          <a:stretch/>
        </p:blipFill>
        <p:spPr>
          <a:xfrm>
            <a:off x="0" y="0"/>
            <a:ext cx="9144000" cy="68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Shape 6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134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4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kdg_ppt_chapters_2000x1024_v-04.jpg"/>
          <p:cNvPicPr preferRelativeResize="0"/>
          <p:nvPr/>
        </p:nvPicPr>
        <p:blipFill rotWithShape="1">
          <a:blip r:embed="rId2">
            <a:alphaModFix/>
          </a:blip>
          <a:srcRect l="8844"/>
          <a:stretch/>
        </p:blipFill>
        <p:spPr>
          <a:xfrm>
            <a:off x="0" y="13546"/>
            <a:ext cx="9144000" cy="68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1086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4 - Wit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 descr="kdg_ppt_chapters_2000x1024-white_kdg_ppt_chapters_2000x1024-white-v04.png"/>
          <p:cNvPicPr preferRelativeResize="0"/>
          <p:nvPr/>
        </p:nvPicPr>
        <p:blipFill rotWithShape="1">
          <a:blip r:embed="rId2">
            <a:alphaModFix/>
          </a:blip>
          <a:srcRect l="9023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9" name="Shape 6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988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5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descr="kdg_ppt_chapters_2000x1024_v-05.jpg"/>
          <p:cNvPicPr preferRelativeResize="0"/>
          <p:nvPr/>
        </p:nvPicPr>
        <p:blipFill rotWithShape="1">
          <a:blip r:embed="rId2">
            <a:alphaModFix/>
          </a:blip>
          <a:srcRect l="9023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3" name="Shape 7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1072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5 - Wit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 descr="kdg_ppt_chapters_2000x1024-white_kdg_ppt_chapters_2000x1024-white-v05.png"/>
          <p:cNvPicPr preferRelativeResize="0"/>
          <p:nvPr/>
        </p:nvPicPr>
        <p:blipFill rotWithShape="1">
          <a:blip r:embed="rId2">
            <a:alphaModFix/>
          </a:blip>
          <a:srcRect l="9204"/>
          <a:stretch/>
        </p:blipFill>
        <p:spPr>
          <a:xfrm>
            <a:off x="0" y="0"/>
            <a:ext cx="9144000" cy="6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7" name="Shape 7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954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6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kdg_ppt_chapters_2000x1024_v-06.jpg"/>
          <p:cNvPicPr preferRelativeResize="0"/>
          <p:nvPr/>
        </p:nvPicPr>
        <p:blipFill rotWithShape="1">
          <a:blip r:embed="rId2">
            <a:alphaModFix/>
          </a:blip>
          <a:srcRect l="8708"/>
          <a:stretch/>
        </p:blipFill>
        <p:spPr>
          <a:xfrm>
            <a:off x="0" y="13546"/>
            <a:ext cx="9144000" cy="68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1" name="Shape 8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2725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6 - Wit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 descr="kdg_ppt_chapters_2000x1024-white_kdg_ppt_chapters_2000x1024-white-v06.png"/>
          <p:cNvPicPr preferRelativeResize="0"/>
          <p:nvPr/>
        </p:nvPicPr>
        <p:blipFill rotWithShape="1">
          <a:blip r:embed="rId2">
            <a:alphaModFix/>
          </a:blip>
          <a:srcRect l="9114"/>
          <a:stretch/>
        </p:blipFill>
        <p:spPr>
          <a:xfrm>
            <a:off x="0" y="-16933"/>
            <a:ext cx="9144000" cy="6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5" name="Shape 8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9824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7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 descr="kdg_ppt_chapters_2000x1024_v-07.jpg"/>
          <p:cNvPicPr preferRelativeResize="0"/>
          <p:nvPr/>
        </p:nvPicPr>
        <p:blipFill rotWithShape="1">
          <a:blip r:embed="rId2">
            <a:alphaModFix/>
          </a:blip>
          <a:srcRect l="8907"/>
          <a:stretch/>
        </p:blipFill>
        <p:spPr>
          <a:xfrm>
            <a:off x="0" y="-1"/>
            <a:ext cx="9144000" cy="6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315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Header - 7 - White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 descr="kdg_ppt_chapters_2000x1024-white_kdg_ppt_chapters_2000x1024-white-v07.png"/>
          <p:cNvPicPr preferRelativeResize="0"/>
          <p:nvPr/>
        </p:nvPicPr>
        <p:blipFill rotWithShape="1">
          <a:blip r:embed="rId2">
            <a:alphaModFix/>
          </a:blip>
          <a:srcRect l="9085"/>
          <a:stretch/>
        </p:blipFill>
        <p:spPr>
          <a:xfrm>
            <a:off x="31433" y="-11469"/>
            <a:ext cx="9144000" cy="68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86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kdg_ppt_chapters_2000x1024_v-01.jpg"/>
          <p:cNvPicPr preferRelativeResize="0"/>
          <p:nvPr/>
        </p:nvPicPr>
        <p:blipFill rotWithShape="1">
          <a:blip r:embed="rId2">
            <a:alphaModFix/>
          </a:blip>
          <a:srcRect l="897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4" name="Shape 24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5099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8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 descr="kdg_ppt_chapters_2000x1024_v-08.jpg"/>
          <p:cNvPicPr preferRelativeResize="0"/>
          <p:nvPr/>
        </p:nvPicPr>
        <p:blipFill rotWithShape="1">
          <a:blip r:embed="rId2">
            <a:alphaModFix/>
          </a:blip>
          <a:srcRect l="8907"/>
          <a:stretch/>
        </p:blipFill>
        <p:spPr>
          <a:xfrm>
            <a:off x="0" y="2073"/>
            <a:ext cx="9144000" cy="6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1670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Header - 8 - Whi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 descr="kdg_ppt_chapters_2000x1024-white_kdg_ppt_chapters_2000x1024-white-v08.png"/>
          <p:cNvPicPr preferRelativeResize="0"/>
          <p:nvPr/>
        </p:nvPicPr>
        <p:blipFill rotWithShape="1">
          <a:blip r:embed="rId2">
            <a:alphaModFix/>
          </a:blip>
          <a:srcRect l="9206"/>
          <a:stretch/>
        </p:blipFill>
        <p:spPr>
          <a:xfrm>
            <a:off x="0" y="-16218"/>
            <a:ext cx="9144000" cy="68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3414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9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 descr="kdg_ppt_chapters_2000x1024_v-09.jpg"/>
          <p:cNvPicPr preferRelativeResize="0"/>
          <p:nvPr/>
        </p:nvPicPr>
        <p:blipFill rotWithShape="1">
          <a:blip r:embed="rId2">
            <a:alphaModFix/>
          </a:blip>
          <a:srcRect l="8907"/>
          <a:stretch/>
        </p:blipFill>
        <p:spPr>
          <a:xfrm>
            <a:off x="0" y="2073"/>
            <a:ext cx="9144000" cy="6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0603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9 - Wit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kdg_ppt_chapters_2000x1024-white_kdg_ppt_chapters_2000x1024-white-v09.png"/>
          <p:cNvPicPr preferRelativeResize="0"/>
          <p:nvPr/>
        </p:nvPicPr>
        <p:blipFill rotWithShape="1">
          <a:blip r:embed="rId2">
            <a:alphaModFix/>
          </a:blip>
          <a:srcRect l="9320"/>
          <a:stretch/>
        </p:blipFill>
        <p:spPr>
          <a:xfrm>
            <a:off x="0" y="-1"/>
            <a:ext cx="9144000" cy="68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14010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0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 descr="kdg_ppt_chapters_2000x1024_v-10.jp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0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6428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0 - Wit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 descr="kdg_ppt_chapters_2000x1024-white_kdg_ppt_chapters_2000x1024-white-v10.png"/>
          <p:cNvPicPr preferRelativeResize="0"/>
          <p:nvPr/>
        </p:nvPicPr>
        <p:blipFill rotWithShape="1">
          <a:blip r:embed="rId2">
            <a:alphaModFix/>
          </a:blip>
          <a:srcRect l="8745"/>
          <a:stretch/>
        </p:blipFill>
        <p:spPr>
          <a:xfrm>
            <a:off x="-18998" y="-1"/>
            <a:ext cx="916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825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kdg_ppt_chapters_2000x1024_v-11.jpg"/>
          <p:cNvPicPr preferRelativeResize="0"/>
          <p:nvPr/>
        </p:nvPicPr>
        <p:blipFill rotWithShape="1">
          <a:blip r:embed="rId2">
            <a:alphaModFix/>
          </a:blip>
          <a:srcRect l="7895"/>
          <a:stretch/>
        </p:blipFill>
        <p:spPr>
          <a:xfrm>
            <a:off x="-101600" y="0"/>
            <a:ext cx="9245700" cy="68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8876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1 - Wit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 descr="kdg_ppt_chapters_2000x1024-white_kdg_ppt_chapters_2000x1024-white-v11.png"/>
          <p:cNvPicPr preferRelativeResize="0"/>
          <p:nvPr/>
        </p:nvPicPr>
        <p:blipFill rotWithShape="1">
          <a:blip r:embed="rId2">
            <a:alphaModFix/>
          </a:blip>
          <a:srcRect l="9205"/>
          <a:stretch/>
        </p:blipFill>
        <p:spPr>
          <a:xfrm>
            <a:off x="0" y="-1"/>
            <a:ext cx="9144000" cy="6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00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2"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 descr="kdg_ppt_chapters_2000x1024_v-12.jpg"/>
          <p:cNvPicPr preferRelativeResize="0"/>
          <p:nvPr/>
        </p:nvPicPr>
        <p:blipFill rotWithShape="1">
          <a:blip r:embed="rId2">
            <a:alphaModFix/>
          </a:blip>
          <a:srcRect l="8629"/>
          <a:stretch/>
        </p:blipFill>
        <p:spPr>
          <a:xfrm>
            <a:off x="0" y="-2670"/>
            <a:ext cx="9144000" cy="68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4375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2 - Wit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 descr="kdg_ppt_chapters_2000x1024-white_kdg_ppt_chapters_2000x1024-white-v12.png"/>
          <p:cNvPicPr preferRelativeResize="0"/>
          <p:nvPr/>
        </p:nvPicPr>
        <p:blipFill rotWithShape="1">
          <a:blip r:embed="rId2">
            <a:alphaModFix/>
          </a:blip>
          <a:srcRect l="9435"/>
          <a:stretch/>
        </p:blipFill>
        <p:spPr>
          <a:xfrm>
            <a:off x="0" y="-16218"/>
            <a:ext cx="9144000" cy="68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502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5" name="Text Placeholder 3"/>
          <p:cNvSpPr>
            <a:spLocks noGrp="1"/>
          </p:cNvSpPr>
          <p:nvPr>
            <p:ph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51486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3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 descr="kdg_ppt_chapters_2000x1024_v-13.jpg"/>
          <p:cNvPicPr preferRelativeResize="0"/>
          <p:nvPr/>
        </p:nvPicPr>
        <p:blipFill rotWithShape="1">
          <a:blip r:embed="rId2">
            <a:alphaModFix/>
          </a:blip>
          <a:srcRect l="8935"/>
          <a:stretch/>
        </p:blipFill>
        <p:spPr>
          <a:xfrm>
            <a:off x="0" y="-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109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3 - Wit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kdg_ppt_chapters_2000x1024-white_kdg_ppt_chapters_2000x1024-white-v13.png"/>
          <p:cNvPicPr preferRelativeResize="0"/>
          <p:nvPr/>
        </p:nvPicPr>
        <p:blipFill rotWithShape="1">
          <a:blip r:embed="rId2">
            <a:alphaModFix/>
          </a:blip>
          <a:srcRect l="8976"/>
          <a:stretch/>
        </p:blipFill>
        <p:spPr>
          <a:xfrm>
            <a:off x="0" y="0"/>
            <a:ext cx="9144000" cy="6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3001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4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 descr="kdg_ppt_chapters_2000x1024_v-14.jpg"/>
          <p:cNvPicPr preferRelativeResize="0"/>
          <p:nvPr/>
        </p:nvPicPr>
        <p:blipFill rotWithShape="1">
          <a:blip r:embed="rId2">
            <a:alphaModFix/>
          </a:blip>
          <a:srcRect l="9366"/>
          <a:stretch/>
        </p:blipFill>
        <p:spPr>
          <a:xfrm>
            <a:off x="0" y="4233"/>
            <a:ext cx="9144000" cy="68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1536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4 - Wit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 descr="kdg_ppt_chapters_2000x1024-white_kdg_ppt_chapters_2000x1024-white-v14.png"/>
          <p:cNvPicPr preferRelativeResize="0"/>
          <p:nvPr/>
        </p:nvPicPr>
        <p:blipFill rotWithShape="1">
          <a:blip r:embed="rId2">
            <a:alphaModFix/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9874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5"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 descr="kdg_ppt_chapters_2000x1024_v-15.jp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0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516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5 - Wit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kdg_ppt_chapters_2000x1024-white_kdg_ppt_chapters_2000x1024-white-v15.png"/>
          <p:cNvPicPr preferRelativeResize="0"/>
          <p:nvPr/>
        </p:nvPicPr>
        <p:blipFill rotWithShape="1">
          <a:blip r:embed="rId2">
            <a:alphaModFix/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500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6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 descr="kdg_ppt_chapters_2000x1024_v-16.jpg"/>
          <p:cNvPicPr preferRelativeResize="0"/>
          <p:nvPr/>
        </p:nvPicPr>
        <p:blipFill rotWithShape="1">
          <a:blip r:embed="rId2">
            <a:alphaModFix/>
          </a:blip>
          <a:srcRect l="8889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60237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6 - Wit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 descr="kdg_ppt_chapters_2000x1024-white_kdg_ppt_chapters_2000x1024-white-v16.png"/>
          <p:cNvPicPr preferRelativeResize="0"/>
          <p:nvPr/>
        </p:nvPicPr>
        <p:blipFill rotWithShape="1">
          <a:blip r:embed="rId2">
            <a:alphaModFix/>
          </a:blip>
          <a:srcRect l="10431"/>
          <a:stretch/>
        </p:blipFill>
        <p:spPr>
          <a:xfrm>
            <a:off x="0" y="-1"/>
            <a:ext cx="9144000" cy="69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1344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7">
    <p:bg>
      <p:bgPr>
        <a:solidFill>
          <a:schemeClr val="dk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 descr="kdg_ppt_chapters_2000x1024_v-17.jpg"/>
          <p:cNvPicPr preferRelativeResize="0"/>
          <p:nvPr/>
        </p:nvPicPr>
        <p:blipFill rotWithShape="1">
          <a:blip r:embed="rId2">
            <a:alphaModFix/>
          </a:blip>
          <a:srcRect l="8375"/>
          <a:stretch/>
        </p:blipFill>
        <p:spPr>
          <a:xfrm>
            <a:off x="-81280" y="-5327"/>
            <a:ext cx="9225300" cy="68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0723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7 - Wit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 descr="kdg_ppt_chapters_2000x1024-white_kdg_ppt_chapters_2000x1024-white-v17.png"/>
          <p:cNvPicPr preferRelativeResize="0"/>
          <p:nvPr/>
        </p:nvPicPr>
        <p:blipFill rotWithShape="1">
          <a:blip r:embed="rId2">
            <a:alphaModFix/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479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tekst met bulle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91584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8"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 descr="kdg_ppt_chapters_2000x1024_v-18.jp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-16217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3386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8 - Wit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 descr="kdg_ppt_chapters_2000x1024-white_kdg_ppt_chapters_2000x1024-white-v18.png"/>
          <p:cNvPicPr preferRelativeResize="0"/>
          <p:nvPr/>
        </p:nvPicPr>
        <p:blipFill rotWithShape="1">
          <a:blip r:embed="rId2">
            <a:alphaModFix/>
          </a:blip>
          <a:srcRect l="8862"/>
          <a:stretch/>
        </p:blipFill>
        <p:spPr>
          <a:xfrm>
            <a:off x="0" y="5462"/>
            <a:ext cx="9144000" cy="68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4919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9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 descr="kdg_ppt_chapters_2000x1024_v-19.jpg"/>
          <p:cNvPicPr preferRelativeResize="0"/>
          <p:nvPr/>
        </p:nvPicPr>
        <p:blipFill rotWithShape="1">
          <a:blip r:embed="rId2">
            <a:alphaModFix/>
          </a:blip>
          <a:srcRect l="8999"/>
          <a:stretch/>
        </p:blipFill>
        <p:spPr>
          <a:xfrm>
            <a:off x="0" y="-16218"/>
            <a:ext cx="9144000" cy="68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626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19 - Wit"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 descr="kdg_ppt_chapters_2000x1024-white_kdg_ppt_chapters_2000x1024-white-v19.png"/>
          <p:cNvPicPr preferRelativeResize="0"/>
          <p:nvPr/>
        </p:nvPicPr>
        <p:blipFill rotWithShape="1">
          <a:blip r:embed="rId2">
            <a:alphaModFix/>
          </a:blip>
          <a:srcRect l="9091"/>
          <a:stretch/>
        </p:blipFill>
        <p:spPr>
          <a:xfrm>
            <a:off x="0" y="0"/>
            <a:ext cx="9144000" cy="6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46037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20">
    <p:bg>
      <p:bgPr>
        <a:solidFill>
          <a:schemeClr val="dk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 descr="kdg_ppt_chapters_2000x1024_v-20.jpg"/>
          <p:cNvPicPr preferRelativeResize="0"/>
          <p:nvPr/>
        </p:nvPicPr>
        <p:blipFill rotWithShape="1">
          <a:blip r:embed="rId2">
            <a:alphaModFix/>
          </a:blip>
          <a:srcRect l="8814"/>
          <a:stretch/>
        </p:blipFill>
        <p:spPr>
          <a:xfrm>
            <a:off x="0" y="-1"/>
            <a:ext cx="9144000" cy="68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88560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20 - Wit"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 descr="kdg_ppt_chapters_2000x1024-white_kdg_ppt_chapters_2000x1024-white-v20.png"/>
          <p:cNvPicPr preferRelativeResize="0"/>
          <p:nvPr/>
        </p:nvPicPr>
        <p:blipFill rotWithShape="1">
          <a:blip r:embed="rId2">
            <a:alphaModFix/>
          </a:blip>
          <a:srcRect l="893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7023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 met bullet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84590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 - zwart vla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2"/>
          </p:nvPr>
        </p:nvSpPr>
        <p:spPr>
          <a:xfrm>
            <a:off x="6015037" y="2330452"/>
            <a:ext cx="2600400" cy="344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57188" marR="0" lvl="2" indent="-1588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Courier New"/>
              <a:buNone/>
              <a:defRPr sz="10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5" name="Text Placeholder 3"/>
          <p:cNvSpPr>
            <a:spLocks noGrp="1"/>
          </p:cNvSpPr>
          <p:nvPr>
            <p:ph idx="10"/>
          </p:nvPr>
        </p:nvSpPr>
        <p:spPr>
          <a:xfrm>
            <a:off x="628650" y="848564"/>
            <a:ext cx="5201564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04365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 - groen vla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2"/>
          </p:nvPr>
        </p:nvSpPr>
        <p:spPr>
          <a:xfrm>
            <a:off x="6015037" y="2330452"/>
            <a:ext cx="2600400" cy="3440400"/>
          </a:xfrm>
          <a:prstGeom prst="rect">
            <a:avLst/>
          </a:prstGeom>
          <a:solidFill>
            <a:srgbClr val="43B109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lt1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57188" marR="0" lvl="2" indent="-1588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Courier New"/>
              <a:buNone/>
              <a:defRPr sz="10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idx="10"/>
          </p:nvPr>
        </p:nvSpPr>
        <p:spPr>
          <a:xfrm>
            <a:off x="628650" y="848564"/>
            <a:ext cx="5201564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38870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 - 2 beelde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500010" y="943661"/>
            <a:ext cx="2903699" cy="5297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4" name="Shape 224"/>
          <p:cNvSpPr>
            <a:spLocks noGrp="1"/>
          </p:cNvSpPr>
          <p:nvPr>
            <p:ph type="pic" idx="2"/>
          </p:nvPr>
        </p:nvSpPr>
        <p:spPr>
          <a:xfrm>
            <a:off x="3688714" y="943661"/>
            <a:ext cx="2284200" cy="4339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pic" idx="3"/>
          </p:nvPr>
        </p:nvSpPr>
        <p:spPr>
          <a:xfrm>
            <a:off x="6228785" y="943661"/>
            <a:ext cx="2284200" cy="4339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4"/>
          </p:nvPr>
        </p:nvSpPr>
        <p:spPr>
          <a:xfrm>
            <a:off x="3688714" y="5453736"/>
            <a:ext cx="4824271" cy="7869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53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 zonder bulle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759858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one pictur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500010" y="2180514"/>
            <a:ext cx="2903699" cy="406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Merriweather Sans"/>
              <a:buChar char="-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>
            <a:spLocks noGrp="1"/>
          </p:cNvSpPr>
          <p:nvPr>
            <p:ph type="pic" idx="2"/>
          </p:nvPr>
        </p:nvSpPr>
        <p:spPr>
          <a:xfrm>
            <a:off x="3688714" y="2235625"/>
            <a:ext cx="4824300" cy="30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3"/>
          </p:nvPr>
        </p:nvSpPr>
        <p:spPr>
          <a:xfrm>
            <a:off x="3608069" y="5431790"/>
            <a:ext cx="4904999" cy="7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86285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87679" y="2595457"/>
            <a:ext cx="40386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563" marR="0" lvl="2" indent="-119063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2"/>
          </p:nvPr>
        </p:nvSpPr>
        <p:spPr>
          <a:xfrm>
            <a:off x="4678680" y="2663190"/>
            <a:ext cx="40386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77800" marR="0" lvl="2" indent="-11430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576262" y="2419991"/>
            <a:ext cx="3949500" cy="24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777067" y="2419991"/>
            <a:ext cx="3949500" cy="24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88033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3 columns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210144" y="2609003"/>
            <a:ext cx="24495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563" marR="0" lvl="2" indent="-119063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576262" y="2419991"/>
            <a:ext cx="24495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3301585" y="2419991"/>
            <a:ext cx="24495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6084035" y="2419991"/>
            <a:ext cx="2449500" cy="6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2"/>
          </p:nvPr>
        </p:nvSpPr>
        <p:spPr>
          <a:xfrm>
            <a:off x="499339" y="2609003"/>
            <a:ext cx="24495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563" marR="0" lvl="2" indent="-119063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3"/>
          </p:nvPr>
        </p:nvSpPr>
        <p:spPr>
          <a:xfrm>
            <a:off x="5992596" y="2609003"/>
            <a:ext cx="2449500" cy="3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563" marR="0" lvl="2" indent="-119063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534987" marR="0" lvl="3" indent="-158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720725" marR="0" lvl="4" indent="-9525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56978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grafiek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chart" idx="2"/>
          </p:nvPr>
        </p:nvSpPr>
        <p:spPr>
          <a:xfrm>
            <a:off x="462597" y="1680299"/>
            <a:ext cx="8021100" cy="4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6625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able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905180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Black">
    <p:bg>
      <p:bgPr>
        <a:solidFill>
          <a:schemeClr val="dk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78604" y="1165077"/>
            <a:ext cx="5007900" cy="48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Verdana"/>
              <a:buNone/>
              <a:defRPr sz="28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195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78604" y="1165077"/>
            <a:ext cx="5007900" cy="48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ftr" idx="11"/>
          </p:nvPr>
        </p:nvSpPr>
        <p:spPr>
          <a:xfrm>
            <a:off x="3025651" y="6984237"/>
            <a:ext cx="2895599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nl-BE"/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6481105" y="697609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8635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bg>
      <p:bgPr>
        <a:solidFill>
          <a:schemeClr val="dk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>
            <a:spLocks noGrp="1"/>
          </p:cNvSpPr>
          <p:nvPr>
            <p:ph type="media" idx="2"/>
          </p:nvPr>
        </p:nvSpPr>
        <p:spPr>
          <a:xfrm>
            <a:off x="578947" y="1071030"/>
            <a:ext cx="7964400" cy="50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media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35350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ideo">
    <p:bg>
      <p:bgPr>
        <a:solidFill>
          <a:schemeClr val="dk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media" idx="2"/>
          </p:nvPr>
        </p:nvSpPr>
        <p:spPr>
          <a:xfrm>
            <a:off x="565150" y="2225626"/>
            <a:ext cx="6709500" cy="427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spcAft>
                <a:spcPts val="7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57188" marR="0" lvl="1" indent="-103188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534988" marR="0" lvl="2" indent="-109537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720725" marR="0" lvl="3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Courier New"/>
              <a:buChar char="o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898525" marR="0" lvl="4" indent="-120650" algn="l" rtl="0"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media</a:t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8728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een titel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53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 Slide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5683" y="0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120000" y="0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2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511" y="0"/>
                </a:moveTo>
                <a:lnTo>
                  <a:pt x="29542" y="0"/>
                </a:lnTo>
                <a:lnTo>
                  <a:pt x="0" y="13084"/>
                </a:lnTo>
                <a:lnTo>
                  <a:pt x="0" y="78051"/>
                </a:lnTo>
                <a:lnTo>
                  <a:pt x="6251" y="119999"/>
                </a:lnTo>
                <a:lnTo>
                  <a:pt x="98274" y="119999"/>
                </a:lnTo>
                <a:lnTo>
                  <a:pt x="120000" y="110377"/>
                </a:lnTo>
                <a:lnTo>
                  <a:pt x="120000" y="83794"/>
                </a:lnTo>
                <a:lnTo>
                  <a:pt x="1075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82599" y="2130425"/>
            <a:ext cx="5998500" cy="146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7" name="Shape 20" descr="kdg-logo-horizontal.wm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268" y="5631500"/>
            <a:ext cx="2367388" cy="5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24552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eg scherm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26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1 - Wit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 descr="kdg_ppt_chapters_2000x1024-white_kdg_ppt_chapters_2000x1024-white-v01.png"/>
          <p:cNvPicPr preferRelativeResize="0"/>
          <p:nvPr/>
        </p:nvPicPr>
        <p:blipFill rotWithShape="1">
          <a:blip r:embed="rId2">
            <a:alphaModFix/>
          </a:blip>
          <a:srcRect l="897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5" name="Shape 45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670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2">
    <p:bg>
      <p:bgPr>
        <a:solidFill>
          <a:schemeClr val="dk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 descr="kdg_ppt_chapters_2000x1024_v-02.jpg"/>
          <p:cNvPicPr preferRelativeResize="0"/>
          <p:nvPr/>
        </p:nvPicPr>
        <p:blipFill rotWithShape="1">
          <a:blip r:embed="rId2">
            <a:alphaModFix/>
          </a:blip>
          <a:srcRect l="8619"/>
          <a:stretch/>
        </p:blipFill>
        <p:spPr>
          <a:xfrm>
            <a:off x="-40640" y="-14177"/>
            <a:ext cx="9184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Verdana"/>
              <a:buNone/>
              <a:defRPr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9" name="Shape 49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31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ofdstuk - 2 - Wi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kdg_ppt_chapters_2000x1024-white_kdg_ppt_chapters_2000x1024-white-v02.png"/>
          <p:cNvPicPr preferRelativeResize="0"/>
          <p:nvPr/>
        </p:nvPicPr>
        <p:blipFill rotWithShape="1">
          <a:blip r:embed="rId2">
            <a:alphaModFix/>
          </a:blip>
          <a:srcRect l="9023"/>
          <a:stretch/>
        </p:blipFill>
        <p:spPr>
          <a:xfrm>
            <a:off x="-22577" y="-16933"/>
            <a:ext cx="9166500" cy="6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88633" y="3106421"/>
            <a:ext cx="45279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Verdana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hape 53"/>
          <p:cNvSpPr/>
          <p:nvPr/>
        </p:nvSpPr>
        <p:spPr>
          <a:xfrm>
            <a:off x="582220" y="2775297"/>
            <a:ext cx="4434300" cy="91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0" y="0"/>
                </a:lnTo>
                <a:lnTo>
                  <a:pt x="120000" y="0"/>
                </a:lnTo>
                <a:lnTo>
                  <a:pt x="120000" y="11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25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78947" y="712578"/>
            <a:ext cx="796440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8947" y="126727"/>
            <a:ext cx="7964400" cy="585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848564"/>
            <a:ext cx="7886700" cy="532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00800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792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799" r:id="rId27"/>
    <p:sldLayoutId id="2147483800" r:id="rId28"/>
    <p:sldLayoutId id="2147483801" r:id="rId29"/>
    <p:sldLayoutId id="2147483802" r:id="rId30"/>
    <p:sldLayoutId id="2147483803" r:id="rId31"/>
    <p:sldLayoutId id="2147483804" r:id="rId32"/>
    <p:sldLayoutId id="2147483805" r:id="rId33"/>
    <p:sldLayoutId id="2147483806" r:id="rId34"/>
    <p:sldLayoutId id="2147483807" r:id="rId35"/>
    <p:sldLayoutId id="2147483808" r:id="rId36"/>
    <p:sldLayoutId id="2147483809" r:id="rId37"/>
    <p:sldLayoutId id="2147483810" r:id="rId38"/>
    <p:sldLayoutId id="2147483811" r:id="rId39"/>
    <p:sldLayoutId id="2147483812" r:id="rId40"/>
    <p:sldLayoutId id="2147483813" r:id="rId41"/>
    <p:sldLayoutId id="2147483814" r:id="rId42"/>
    <p:sldLayoutId id="2147483815" r:id="rId43"/>
    <p:sldLayoutId id="2147483816" r:id="rId44"/>
    <p:sldLayoutId id="2147483817" r:id="rId45"/>
    <p:sldLayoutId id="2147483818" r:id="rId46"/>
    <p:sldLayoutId id="2147483819" r:id="rId47"/>
    <p:sldLayoutId id="2147483820" r:id="rId48"/>
    <p:sldLayoutId id="2147483821" r:id="rId49"/>
    <p:sldLayoutId id="2147483822" r:id="rId50"/>
    <p:sldLayoutId id="2147483823" r:id="rId51"/>
    <p:sldLayoutId id="2147483824" r:id="rId52"/>
    <p:sldLayoutId id="2147483825" r:id="rId53"/>
    <p:sldLayoutId id="2147483826" r:id="rId54"/>
    <p:sldLayoutId id="2147483827" r:id="rId55"/>
    <p:sldLayoutId id="2147483828" r:id="rId56"/>
    <p:sldLayoutId id="2147483829" r:id="rId57"/>
    <p:sldLayoutId id="2147483830" r:id="rId58"/>
    <p:sldLayoutId id="2147483831" r:id="rId59"/>
    <p:sldLayoutId id="2147483832" r:id="rId6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2400" b="1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 eaLnBrk="1" hangingPunct="1">
        <a:lnSpc>
          <a:spcPct val="100000"/>
        </a:lnSpc>
        <a:spcBef>
          <a:spcPts val="0"/>
        </a:spcBef>
        <a:spcAft>
          <a:spcPts val="1500"/>
        </a:spcAft>
        <a:buSzPct val="115000"/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1pPr>
      <a:lvl2pPr marL="342900" marR="0" lvl="1" indent="-342900" algn="l" rtl="0" eaLnBrk="1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2pPr>
      <a:lvl3pPr marL="539750" marR="0" lvl="2" indent="-342900" algn="l" rtl="0" eaLnBrk="1" hangingPunct="1">
        <a:lnSpc>
          <a:spcPct val="100000"/>
        </a:lnSpc>
        <a:spcBef>
          <a:spcPts val="0"/>
        </a:spcBef>
        <a:spcAft>
          <a:spcPts val="1500"/>
        </a:spcAft>
        <a:buSzPct val="115000"/>
        <a:buFont typeface="Verdana" panose="020B0604030504040204" pitchFamily="34" charset="0"/>
        <a:buChar char="◦"/>
        <a:defRPr sz="20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3pPr>
      <a:lvl4pPr marL="719138" marR="0" lvl="3" indent="-342900" algn="l" rtl="0" eaLnBrk="1" hangingPunct="1">
        <a:lnSpc>
          <a:spcPct val="100000"/>
        </a:lnSpc>
        <a:spcBef>
          <a:spcPts val="0"/>
        </a:spcBef>
        <a:spcAft>
          <a:spcPts val="1500"/>
        </a:spcAft>
        <a:buSzPct val="115000"/>
        <a:buFont typeface="Verdana" panose="020B0604030504040204" pitchFamily="34" charset="0"/>
        <a:buChar char="▫"/>
        <a:defRPr sz="18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4pPr>
      <a:lvl5pPr marL="900113" marR="0" lvl="4" indent="-342900" algn="l" rtl="0" eaLnBrk="1" hangingPunct="1">
        <a:lnSpc>
          <a:spcPct val="100000"/>
        </a:lnSpc>
        <a:spcBef>
          <a:spcPts val="0"/>
        </a:spcBef>
        <a:spcAft>
          <a:spcPts val="1500"/>
        </a:spcAft>
        <a:buSzPct val="120000"/>
        <a:buFont typeface="Verdana" panose="020B0604030504040204" pitchFamily="34" charset="0"/>
        <a:buChar char="▪"/>
        <a:defRPr sz="16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5pPr>
      <a:lvl6pPr marL="1079500" marR="0" lvl="5" indent="-285750" algn="l" rtl="0" eaLnBrk="1" hangingPunct="1">
        <a:lnSpc>
          <a:spcPct val="100000"/>
        </a:lnSpc>
        <a:spcBef>
          <a:spcPts val="0"/>
        </a:spcBef>
        <a:spcAft>
          <a:spcPts val="1500"/>
        </a:spcAft>
        <a:buSzPct val="70000"/>
        <a:buFont typeface="Verdana" panose="020B0604030504040204" pitchFamily="34" charset="0"/>
        <a:buChar char="◊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articles/java/index-137868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deployment/jar/build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Programmeren I</a:t>
            </a:r>
          </a:p>
        </p:txBody>
      </p:sp>
      <p:sp>
        <p:nvSpPr>
          <p:cNvPr id="592" name="Shape 59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>
                <a:sym typeface="Verdana"/>
              </a:rPr>
              <a:t>Geavanceerde OO Technieken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idx="1"/>
          </p:nvPr>
        </p:nvSpPr>
        <p:spPr>
          <a:xfrm>
            <a:off x="370118" y="1777417"/>
            <a:ext cx="8556900" cy="35617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writeProperties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naam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level, </a:t>
            </a:r>
            <a:r>
              <a:rPr lang="en-US" sz="15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score)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out = </a:t>
            </a:r>
            <a:r>
              <a:rPr lang="en-US" sz="15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PROPERTIES_FILE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Properties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gameProps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500" b="1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Properties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gameProps.</a:t>
            </a:r>
            <a:r>
              <a:rPr lang="en-US" sz="1500" b="1" i="0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setProperty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"Level"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String.</a:t>
            </a:r>
            <a:r>
              <a:rPr lang="en-US" sz="15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(level));</a:t>
            </a: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gameProps.</a:t>
            </a:r>
            <a:r>
              <a:rPr lang="en-US" sz="1500" b="1" i="0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setProperty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"Score"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String.</a:t>
            </a:r>
            <a:r>
              <a:rPr lang="en-US" sz="15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(score));</a:t>
            </a: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gameProps.</a:t>
            </a:r>
            <a:r>
              <a:rPr lang="en-US" sz="1500" b="1" i="0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setProperty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5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Naam</a:t>
            </a:r>
            <a:r>
              <a:rPr lang="en-US" sz="15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naam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n-US" sz="15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gameProps.</a:t>
            </a:r>
            <a:r>
              <a:rPr lang="en-US" sz="1500" b="1" i="0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storeToXML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(out, </a:t>
            </a:r>
            <a:r>
              <a:rPr lang="en-US" sz="15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5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Instellingen</a:t>
            </a:r>
            <a:r>
              <a:rPr lang="en-US" sz="15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van Mastermind"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US" sz="15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//...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67" name="Shape 667"/>
          <p:cNvSpPr/>
          <p:nvPr/>
        </p:nvSpPr>
        <p:spPr>
          <a:xfrm>
            <a:off x="3913323" y="4585622"/>
            <a:ext cx="5129842" cy="219936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38100" dir="8100000" algn="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&lt;?xml </a:t>
            </a:r>
            <a:r>
              <a:rPr lang="en-US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version="1.0" encoding="UTF-8" standalone="no"?&gt;</a:t>
            </a:r>
            <a:br>
              <a:rPr lang="en-US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lang="en-US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properties SYSTEM "http://java.sun.com/dtd/properties.dtd"&gt;</a:t>
            </a:r>
            <a:br>
              <a:rPr lang="en-US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&lt;properties&gt;</a:t>
            </a:r>
            <a:br>
              <a:rPr lang="en-US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&lt;comment&gt;</a:t>
            </a:r>
            <a:r>
              <a:rPr lang="en-US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Instellingen van Mastermind</a:t>
            </a:r>
            <a:r>
              <a:rPr lang="en-US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&lt;/comment&gt;</a:t>
            </a:r>
            <a:br>
              <a:rPr lang="en-US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&lt;entry </a:t>
            </a:r>
            <a:r>
              <a:rPr lang="en-US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key="Naam"&gt;Slongs Dievanongs</a:t>
            </a:r>
            <a:r>
              <a:rPr lang="en-US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&lt;/entry&gt;</a:t>
            </a:r>
            <a:br>
              <a:rPr lang="en-US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&lt;entry </a:t>
            </a:r>
            <a:r>
              <a:rPr lang="en-US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key="Score"&gt;185</a:t>
            </a:r>
            <a:r>
              <a:rPr lang="en-US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&lt;/entry&gt;</a:t>
            </a:r>
            <a:br>
              <a:rPr lang="en-US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&lt;entry </a:t>
            </a:r>
            <a:r>
              <a:rPr lang="en-US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key="Level"&gt;5</a:t>
            </a:r>
            <a:r>
              <a:rPr lang="en-US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&lt;/entry&gt;</a:t>
            </a:r>
            <a:br>
              <a:rPr lang="en-US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&lt;/properties&gt;</a:t>
            </a:r>
          </a:p>
        </p:txBody>
      </p:sp>
      <p:cxnSp>
        <p:nvCxnSpPr>
          <p:cNvPr id="669" name="Shape 669"/>
          <p:cNvCxnSpPr>
            <a:stCxn id="670" idx="5"/>
          </p:cNvCxnSpPr>
          <p:nvPr/>
        </p:nvCxnSpPr>
        <p:spPr>
          <a:xfrm>
            <a:off x="3560531" y="4155540"/>
            <a:ext cx="631761" cy="43008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70" name="Shape 670"/>
          <p:cNvSpPr/>
          <p:nvPr/>
        </p:nvSpPr>
        <p:spPr>
          <a:xfrm>
            <a:off x="2452789" y="3783988"/>
            <a:ext cx="1297801" cy="4353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Programma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attributen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vb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(2)</a:t>
            </a:r>
            <a:endParaRPr lang="nl-BE" dirty="0"/>
          </a:p>
        </p:txBody>
      </p:sp>
      <p:sp>
        <p:nvSpPr>
          <p:cNvPr id="13" name="Shape 649"/>
          <p:cNvSpPr txBox="1"/>
          <p:nvPr/>
        </p:nvSpPr>
        <p:spPr>
          <a:xfrm>
            <a:off x="6827309" y="939603"/>
            <a:ext cx="1979388" cy="5253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 en bestandsnaam als String</a:t>
            </a:r>
          </a:p>
        </p:txBody>
      </p:sp>
      <p:cxnSp>
        <p:nvCxnSpPr>
          <p:cNvPr id="14" name="Shape 650"/>
          <p:cNvCxnSpPr>
            <a:stCxn id="13" idx="2"/>
          </p:cNvCxnSpPr>
          <p:nvPr/>
        </p:nvCxnSpPr>
        <p:spPr>
          <a:xfrm flipH="1">
            <a:off x="7663912" y="1464968"/>
            <a:ext cx="153091" cy="7644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" name="Shape 651"/>
          <p:cNvSpPr txBox="1"/>
          <p:nvPr/>
        </p:nvSpPr>
        <p:spPr>
          <a:xfrm>
            <a:off x="7524427" y="3520829"/>
            <a:ext cx="1518737" cy="76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 – value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waarden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moeten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strings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zijn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cxnSp>
        <p:nvCxnSpPr>
          <p:cNvPr id="16" name="Shape 652"/>
          <p:cNvCxnSpPr>
            <a:stCxn id="15" idx="0"/>
          </p:cNvCxnSpPr>
          <p:nvPr/>
        </p:nvCxnSpPr>
        <p:spPr>
          <a:xfrm flipH="1" flipV="1">
            <a:off x="7663912" y="3311717"/>
            <a:ext cx="619884" cy="20911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" name="Shape 654"/>
          <p:cNvSpPr txBox="1"/>
          <p:nvPr/>
        </p:nvSpPr>
        <p:spPr>
          <a:xfrm>
            <a:off x="7977635" y="4416983"/>
            <a:ext cx="989694" cy="28373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idx="1"/>
          </p:nvPr>
        </p:nvSpPr>
        <p:spPr>
          <a:xfrm>
            <a:off x="393364" y="1661182"/>
            <a:ext cx="8580155" cy="3786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readProperties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 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PROPERTIES_FILE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Properties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gameProps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600" b="1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Properties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gameProps.</a:t>
            </a:r>
            <a:r>
              <a:rPr lang="en-US" sz="1600" b="1" i="0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Aft>
                <a:spcPts val="0"/>
              </a:spcAft>
              <a:buClr>
                <a:srgbClr val="808080"/>
              </a:buClr>
              <a:buSzPct val="25000"/>
              <a:buNone/>
            </a:pPr>
            <a:r>
              <a:rPr lang="en-US" sz="16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"%s zit in level %d 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behaalde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een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score "</a:t>
            </a:r>
            <a:b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"van %d"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gameProps.</a:t>
            </a:r>
            <a:r>
              <a:rPr lang="en-US" sz="1600" b="1" i="0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getProperty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Naam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Integer.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gameProps.</a:t>
            </a:r>
            <a:r>
              <a:rPr lang="en-US" sz="1600" b="1" i="0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getProperty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"Level"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Integer.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gameProps.</a:t>
            </a:r>
            <a:r>
              <a:rPr lang="en-US" sz="1600" b="1" i="0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getProperty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"Score"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r>
              <a:rPr lang="en-US" sz="1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6694436" y="2505555"/>
            <a:ext cx="1763671" cy="584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ofwel: </a:t>
            </a:r>
            <a:r>
              <a:rPr lang="en-US" sz="18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loadFromXML</a:t>
            </a:r>
          </a:p>
        </p:txBody>
      </p:sp>
      <p:cxnSp>
        <p:nvCxnSpPr>
          <p:cNvPr id="678" name="Shape 678"/>
          <p:cNvCxnSpPr>
            <a:stCxn id="677" idx="1"/>
          </p:cNvCxnSpPr>
          <p:nvPr/>
        </p:nvCxnSpPr>
        <p:spPr>
          <a:xfrm flipH="1" flipV="1">
            <a:off x="3696346" y="2797446"/>
            <a:ext cx="2998090" cy="45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Programma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attributen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vb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(3)</a:t>
            </a:r>
            <a:endParaRPr lang="nl-B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>
            <a:spLocks noGrp="1"/>
          </p:cNvSpPr>
          <p:nvPr>
            <p:ph idx="1"/>
          </p:nvPr>
        </p:nvSpPr>
        <p:spPr>
          <a:xfrm>
            <a:off x="698391" y="1127532"/>
            <a:ext cx="5105723" cy="2258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Properties</a:t>
            </a:r>
          </a:p>
          <a:p>
            <a:pPr marL="717550" lvl="2">
              <a:spcAft>
                <a:spcPts val="5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System Properties</a:t>
            </a:r>
          </a:p>
          <a:p>
            <a:pPr marL="717550" lvl="2">
              <a:spcAft>
                <a:spcPts val="5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Custom Properties</a:t>
            </a:r>
            <a:endParaRPr lang="en-US" b="1" i="0" u="none" strike="noStrike" cap="none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Javadoc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Distributie</a:t>
            </a: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JAR</a:t>
            </a:r>
          </a:p>
        </p:txBody>
      </p:sp>
      <p:pic>
        <p:nvPicPr>
          <p:cNvPr id="611" name="Shape 6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2985" y="942688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Agenda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deze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week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698391" y="2421641"/>
            <a:ext cx="4726016" cy="4377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363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idx="1"/>
          </p:nvPr>
        </p:nvSpPr>
        <p:spPr>
          <a:xfrm>
            <a:off x="500008" y="1030637"/>
            <a:ext cx="8088900" cy="4941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Contra:</a:t>
            </a:r>
          </a:p>
          <a:p>
            <a:pPr marL="357188" marR="0" lvl="1" indent="-1793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Goed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geschreven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documenteert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zichzelf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Pro:</a:t>
            </a:r>
          </a:p>
          <a:p>
            <a:pPr marL="357188" marR="0" lvl="1" indent="-1793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Bevordert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534988" marR="0" lvl="2" indent="-17938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communicatie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tussen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informatici</a:t>
            </a:r>
            <a:endParaRPr lang="en-US"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34988" marR="0" lvl="2" indent="-17938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onderhoudbaarheid</a:t>
            </a:r>
            <a:endParaRPr lang="en-US"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34988" marR="0" lvl="2" indent="-17938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uitbreidbaarheid</a:t>
            </a:r>
            <a:endParaRPr lang="en-US"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Brengt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structuur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beeld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(packages,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hun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relaties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Waarom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documenteren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lang="nl-B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idx="1"/>
          </p:nvPr>
        </p:nvSpPr>
        <p:spPr>
          <a:xfrm>
            <a:off x="500008" y="960895"/>
            <a:ext cx="8088900" cy="50115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63562" marR="0" lvl="0" indent="-2968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1" u="none" strike="noStrike" cap="none" dirty="0">
                <a:solidFill>
                  <a:srgbClr val="CA333F"/>
                </a:solidFill>
                <a:latin typeface="Verdana"/>
                <a:ea typeface="Verdana"/>
                <a:cs typeface="Verdana"/>
                <a:sym typeface="Verdana"/>
              </a:rPr>
              <a:t>command line</a:t>
            </a:r>
            <a:r>
              <a:rPr lang="en-US" b="0" i="0" u="none" strike="noStrike" cap="none" dirty="0">
                <a:solidFill>
                  <a:srgbClr val="CA333F"/>
                </a:solidFill>
                <a:latin typeface="Verdana"/>
                <a:ea typeface="Verdana"/>
                <a:cs typeface="Verdana"/>
                <a:sym typeface="Verdana"/>
              </a:rPr>
              <a:t> tool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uit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 JDK die de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declaraties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commentaar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 java-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bestanden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overloopt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daaruit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automatisch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>
                <a:solidFill>
                  <a:srgbClr val="CA333F"/>
                </a:solidFill>
                <a:latin typeface="Verdana"/>
                <a:ea typeface="Verdana"/>
                <a:cs typeface="Verdana"/>
                <a:sym typeface="Verdana"/>
              </a:rPr>
              <a:t>HTML </a:t>
            </a:r>
            <a:r>
              <a:rPr lang="en-US" b="0" i="0" u="none" strike="noStrike" cap="none" dirty="0" err="1">
                <a:solidFill>
                  <a:srgbClr val="CA333F"/>
                </a:solidFill>
                <a:latin typeface="Verdana"/>
                <a:ea typeface="Verdana"/>
                <a:cs typeface="Verdana"/>
                <a:sym typeface="Verdana"/>
              </a:rPr>
              <a:t>documentatie</a:t>
            </a:r>
            <a:r>
              <a:rPr lang="en-US" b="0" i="0" u="none" strike="noStrike" cap="none" dirty="0">
                <a:solidFill>
                  <a:srgbClr val="CA333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genereert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marL="563562" marR="0" lvl="0" indent="-296862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63562" marR="0" lvl="0" indent="-296862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toepasbaar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op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volledige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packages of op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afzonderlijke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klassen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 </a:t>
            </a:r>
          </a:p>
          <a:p>
            <a:pPr marL="563562" marR="0" lvl="0" indent="-296862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63562" marR="0" lvl="0" indent="-296862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kan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doorlinken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naar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andere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HTML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pagina's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</a:p>
          <a:p>
            <a:pPr marL="563562" marR="0" lvl="0" indent="-296862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63562" marR="0" lvl="0" indent="-296862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is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geïntegreerd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vrijwel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alle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Java IDE's (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ook</a:t>
            </a:r>
            <a:r>
              <a:rPr lang="en-US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IntelliJ)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Javadoc</a:t>
            </a:r>
            <a:endParaRPr lang="nl-B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idx="1"/>
          </p:nvPr>
        </p:nvSpPr>
        <p:spPr>
          <a:xfrm>
            <a:off x="578947" y="1056746"/>
            <a:ext cx="8471667" cy="425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Dit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is het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klassieke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formaat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een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documentatie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commentaar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over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meer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dan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één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regel.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*/ </a:t>
            </a:r>
            <a:b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Deze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commentaar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wordt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NIET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gelezen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door de Javadoc tool!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Deze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commentaar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ook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NIET!</a:t>
            </a:r>
          </a:p>
        </p:txBody>
      </p:sp>
      <p:cxnSp>
        <p:nvCxnSpPr>
          <p:cNvPr id="704" name="Shape 704"/>
          <p:cNvCxnSpPr/>
          <p:nvPr/>
        </p:nvCxnSpPr>
        <p:spPr>
          <a:xfrm>
            <a:off x="1456348" y="2785855"/>
            <a:ext cx="3456300" cy="27843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05" name="Shape 705"/>
          <p:cNvCxnSpPr/>
          <p:nvPr/>
        </p:nvCxnSpPr>
        <p:spPr>
          <a:xfrm rot="10800000" flipH="1">
            <a:off x="1600364" y="2785865"/>
            <a:ext cx="3024300" cy="27843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Documentatiecommentaar</a:t>
            </a:r>
            <a:endParaRPr lang="nl-B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>
            <a:spLocks noGrp="1"/>
          </p:cNvSpPr>
          <p:nvPr>
            <p:ph idx="1"/>
          </p:nvPr>
        </p:nvSpPr>
        <p:spPr>
          <a:xfrm>
            <a:off x="466550" y="1084881"/>
            <a:ext cx="8088900" cy="47984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Javadoc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herkent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commentaar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wanneer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i="0" u="none" strike="noStrike" cap="none" dirty="0" err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juist</a:t>
            </a:r>
            <a:r>
              <a:rPr lang="en-US" b="1" i="0" u="none" strike="noStrike" cap="none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i="0" u="none" strike="noStrike" cap="none" dirty="0" err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boven</a:t>
            </a:r>
            <a:r>
              <a:rPr lang="en-US" b="1" i="0" u="none" strike="noStrike" cap="none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-, interface-, constructor-,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of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attribuut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declaratie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staat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 </a:t>
            </a:r>
          </a:p>
          <a:p>
            <a:pPr marL="177800" marR="0" lvl="0" indent="-177800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volgende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dus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i="0" u="none" strike="noStrike" cap="none" dirty="0" err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fout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522288" marR="0" lvl="1" indent="-344488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/** </a:t>
            </a:r>
          </a:p>
          <a:p>
            <a:pPr marL="522288" marR="0" lvl="1" indent="-344488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*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Commentaar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voor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de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klasse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Foo</a:t>
            </a:r>
          </a:p>
          <a:p>
            <a:pPr marL="522288" marR="0" lvl="1" indent="-344488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*/</a:t>
            </a:r>
          </a:p>
          <a:p>
            <a:pPr marL="522288" marR="0" lvl="1" indent="-344488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import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java.util.List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522288" marR="0" lvl="1" indent="-344488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22288" marR="0" lvl="1" indent="-344488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 class Foo {</a:t>
            </a:r>
          </a:p>
          <a:p>
            <a:pPr marL="522288" marR="0" lvl="1" indent="-344488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// . . . </a:t>
            </a:r>
          </a:p>
          <a:p>
            <a:pPr marL="522288" marR="0" lvl="1" indent="-344488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Waar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documenteren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lang="nl-B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/>
        </p:nvSpPr>
        <p:spPr>
          <a:xfrm>
            <a:off x="478604" y="836908"/>
            <a:ext cx="8424900" cy="52849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documentatiecommentaar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bestaat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uit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i="0" u="none" strike="noStrike" cap="none" dirty="0" err="1">
                <a:solidFill>
                  <a:srgbClr val="CA333F"/>
                </a:solidFill>
                <a:latin typeface="Verdana"/>
                <a:ea typeface="Verdana"/>
                <a:cs typeface="Verdana"/>
                <a:sym typeface="Verdana"/>
              </a:rPr>
              <a:t>beschrijving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gevolgd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door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i="0" u="none" strike="noStrike" cap="none" dirty="0">
                <a:solidFill>
                  <a:srgbClr val="CA333F"/>
                </a:solidFill>
                <a:latin typeface="Verdana"/>
                <a:ea typeface="Verdana"/>
                <a:cs typeface="Verdana"/>
                <a:sym typeface="Verdana"/>
              </a:rPr>
              <a:t>tag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gedeelte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*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Maakt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een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nieuw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Vierkant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object.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*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* </a:t>
            </a:r>
            <a:r>
              <a:rPr lang="en-US" sz="1800" b="1" i="0" u="none" strike="noStrike" cap="none" dirty="0">
                <a:solidFill>
                  <a:srgbClr val="CA333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800" b="1" i="0" u="none" strike="noStrike" cap="none" dirty="0" err="1">
                <a:solidFill>
                  <a:srgbClr val="CA333F"/>
                </a:solidFill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en-US" sz="1800" b="1" i="0" u="none" strike="noStrike" cap="none" dirty="0">
                <a:solidFill>
                  <a:srgbClr val="CA333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zijde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De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zijde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van het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vierkant</a:t>
            </a:r>
            <a:endParaRPr lang="en-US" sz="18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* </a:t>
            </a:r>
            <a:r>
              <a:rPr lang="en-US" sz="1800" b="1" i="0" u="none" strike="noStrike" cap="none" dirty="0">
                <a:solidFill>
                  <a:srgbClr val="CA333F"/>
                </a:solidFill>
                <a:latin typeface="Courier New"/>
                <a:ea typeface="Courier New"/>
                <a:cs typeface="Courier New"/>
                <a:sym typeface="Courier New"/>
              </a:rPr>
              <a:t>@return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Een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Vierkant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object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*/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>
                <a:solidFill>
                  <a:srgbClr val="CA333F"/>
                </a:solidFill>
                <a:latin typeface="Verdana"/>
                <a:ea typeface="Verdana"/>
                <a:cs typeface="Verdana"/>
                <a:sym typeface="Verdana"/>
              </a:rPr>
              <a:t>tag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annotation in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commentaarzone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voor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 Javadoc tool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betekenis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heeft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</p:txBody>
      </p:sp>
      <p:sp>
        <p:nvSpPr>
          <p:cNvPr id="718" name="Shape 718"/>
          <p:cNvSpPr/>
          <p:nvPr/>
        </p:nvSpPr>
        <p:spPr>
          <a:xfrm>
            <a:off x="6948220" y="2281817"/>
            <a:ext cx="216000" cy="566100"/>
          </a:xfrm>
          <a:prstGeom prst="rightBrace">
            <a:avLst>
              <a:gd name="adj1" fmla="val 22619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6947361" y="2958091"/>
            <a:ext cx="216900" cy="862200"/>
          </a:xfrm>
          <a:prstGeom prst="rightBrace">
            <a:avLst>
              <a:gd name="adj1" fmla="val 22619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Structuur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commentaar</a:t>
            </a:r>
            <a:endParaRPr lang="nl-B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idx="1"/>
          </p:nvPr>
        </p:nvSpPr>
        <p:spPr>
          <a:xfrm>
            <a:off x="416610" y="1568190"/>
            <a:ext cx="9035400" cy="357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b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De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klasse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Mastermind is de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belangrijkste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modelklasse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die de </a:t>
            </a:r>
            <a:b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spelintelligentie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bevat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b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Alle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gokken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hints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worden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hier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 de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vorm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van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een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opgeslagen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b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Ook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geheime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code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wordt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hier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gegenereerd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gecontroleerd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b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Hier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wordt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ook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beslist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wanneer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het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spel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gedaan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gewonnen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werd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b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b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b="1" i="1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@author 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Willy Wonka</a:t>
            </a:r>
            <a:b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b="1" i="1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@version 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b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br>
              <a:rPr lang="en-US" sz="14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Mastermind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//...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Javadoc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boven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class header</a:t>
            </a:r>
            <a:endParaRPr lang="nl-B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/>
        </p:nvSpPr>
        <p:spPr>
          <a:xfrm>
            <a:off x="1115506" y="5760017"/>
            <a:ext cx="1926900" cy="69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Resultaat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html: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Javadoc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boven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class header</a:t>
            </a:r>
            <a:endParaRPr lang="nl-BE" dirty="0"/>
          </a:p>
        </p:txBody>
      </p:sp>
      <p:sp>
        <p:nvSpPr>
          <p:cNvPr id="9" name="Shape 724"/>
          <p:cNvSpPr txBox="1">
            <a:spLocks noGrp="1"/>
          </p:cNvSpPr>
          <p:nvPr>
            <p:ph idx="1"/>
          </p:nvPr>
        </p:nvSpPr>
        <p:spPr>
          <a:xfrm>
            <a:off x="416610" y="1568190"/>
            <a:ext cx="9035400" cy="357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b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De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klasse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Mastermind is de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belangrijkste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modelklasse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die de </a:t>
            </a:r>
            <a:b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spelintelligentie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bevat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b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Alle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gokken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hints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worden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hier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 de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vorm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van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een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opgeslagen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b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Ook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geheime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code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wordt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hier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gegenereerd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gecontroleerd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b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Hier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wordt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ook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beslist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wanneer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het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spel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gedaan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gewonnen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werd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b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b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b="1" i="1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@author 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Willy Wonka</a:t>
            </a:r>
            <a:b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b="1" i="1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@version 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b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br>
              <a:rPr lang="en-US" sz="14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Mastermind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//...</a:t>
            </a:r>
          </a:p>
        </p:txBody>
      </p:sp>
      <p:pic>
        <p:nvPicPr>
          <p:cNvPr id="732" name="Shape 732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3298395" y="3009533"/>
            <a:ext cx="5668166" cy="36485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Properties,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JavaDoc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JAR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idx="1"/>
          </p:nvPr>
        </p:nvSpPr>
        <p:spPr>
          <a:xfrm>
            <a:off x="478604" y="1754170"/>
            <a:ext cx="9035400" cy="184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De constructor genereert een nieuwe geheime code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en maakt de Lists van gokken en hints aan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br>
              <a:rPr lang="en-US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Mastermind() {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//...</a:t>
            </a:r>
          </a:p>
        </p:txBody>
      </p:sp>
      <p:pic>
        <p:nvPicPr>
          <p:cNvPr id="740" name="Shape 740"/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3570112" y="4798426"/>
            <a:ext cx="5325218" cy="18766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741" name="Shape 741"/>
          <p:cNvSpPr/>
          <p:nvPr/>
        </p:nvSpPr>
        <p:spPr>
          <a:xfrm>
            <a:off x="1448906" y="5736769"/>
            <a:ext cx="1926900" cy="69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Resultaat in html: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Javadoc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boven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constructor</a:t>
            </a:r>
            <a:endParaRPr lang="nl-B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>
            <a:spLocks noGrp="1"/>
          </p:cNvSpPr>
          <p:nvPr>
            <p:ph idx="1"/>
          </p:nvPr>
        </p:nvSpPr>
        <p:spPr>
          <a:xfrm>
            <a:off x="478604" y="1754170"/>
            <a:ext cx="9035400" cy="2708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De methode doGuess controleert de gok van de gebruiker: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Is het maximum aantal beurten al bereikt? Is de combinatie juist?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Welke hint moet gegeven worden?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b="1" i="1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@param </a:t>
            </a:r>
            <a:r>
              <a:rPr lang="en-US" sz="1400" b="1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guess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 gok van de gebuiker in de vorm van 4 kleuren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br>
              <a:rPr lang="en-US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doGuess(Combination guess) {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Javadoc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boven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(1)</a:t>
            </a:r>
            <a:endParaRPr lang="nl-B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>
            <a:spLocks noGrp="1"/>
          </p:cNvSpPr>
          <p:nvPr>
            <p:ph idx="1"/>
          </p:nvPr>
        </p:nvSpPr>
        <p:spPr>
          <a:xfrm>
            <a:off x="478604" y="1754170"/>
            <a:ext cx="9035400" cy="2708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De methode doGuess controleert de gok van de gebruiker: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Is het maximum aantal beurten al bereikt? Is de combinatie juist?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Welke hint moet gegeven worden?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b="1" i="1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@param </a:t>
            </a:r>
            <a:r>
              <a:rPr lang="en-US" sz="1400" b="1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guess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 gok van de gebuiker in de vorm van 4 kleuren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br>
              <a:rPr lang="en-US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doGuess(Combination guess) {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</a:p>
        </p:txBody>
      </p:sp>
      <p:pic>
        <p:nvPicPr>
          <p:cNvPr id="754" name="Shape 754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3560886" y="4253241"/>
            <a:ext cx="5325218" cy="23625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755" name="Shape 755"/>
          <p:cNvSpPr/>
          <p:nvPr/>
        </p:nvSpPr>
        <p:spPr>
          <a:xfrm>
            <a:off x="1425659" y="5636031"/>
            <a:ext cx="1926900" cy="69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Resultaat in html: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Javadoc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boven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(1)</a:t>
            </a:r>
            <a:endParaRPr 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idx="1"/>
          </p:nvPr>
        </p:nvSpPr>
        <p:spPr>
          <a:xfrm>
            <a:off x="478604" y="1754170"/>
            <a:ext cx="9035400" cy="2421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Geeft de laatste gok van de gebruiker terug.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b="1" i="1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@return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 laatste gok van de gebruiker, of null indien er nog 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geen beurt gespeeld werd.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Combination getLatestGuess(){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</a:p>
        </p:txBody>
      </p:sp>
      <p:pic>
        <p:nvPicPr>
          <p:cNvPr id="762" name="Shape 762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3616628" y="4623367"/>
            <a:ext cx="5077534" cy="18100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763" name="Shape 763"/>
          <p:cNvSpPr/>
          <p:nvPr/>
        </p:nvSpPr>
        <p:spPr>
          <a:xfrm>
            <a:off x="1317170" y="5736770"/>
            <a:ext cx="1926900" cy="69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Resultaat in html: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Javadoc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boven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(2)</a:t>
            </a:r>
            <a:endParaRPr lang="nl-B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idx="1"/>
          </p:nvPr>
        </p:nvSpPr>
        <p:spPr>
          <a:xfrm>
            <a:off x="478604" y="1754170"/>
            <a:ext cx="9035400" cy="2708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Deze methode bewaart het spel in een binair bestand zodat het later verder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gespeeld kan worden. De effectieve benadering van het externe bestand 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gebeurt in de klasse MastermindSaver.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b="1" i="1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@throws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MastermindException indien het opslaan niet lukt.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br>
              <a:rPr lang="en-US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saveGame() 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MastermindException {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Javadoc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boven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(3)</a:t>
            </a:r>
            <a:endParaRPr lang="nl-B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idx="1"/>
          </p:nvPr>
        </p:nvSpPr>
        <p:spPr>
          <a:xfrm>
            <a:off x="478604" y="1754170"/>
            <a:ext cx="9035400" cy="2708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Deze methode bewaart het spel in een binair bestand zodat het later verder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gespeeld kan worden. De effectieve benadering van het externe bestand 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gebeurt in de klasse MastermindSaver.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b="1" i="1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@throws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MastermindException indien het opslaan niet lukt.</a:t>
            </a:r>
            <a:b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br>
              <a:rPr lang="en-US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saveGame() </a:t>
            </a:r>
            <a:r>
              <a:rPr lang="en-US" sz="1400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throws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MastermindException {</a:t>
            </a:r>
            <a:b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</a:p>
        </p:txBody>
      </p:sp>
      <p:sp>
        <p:nvSpPr>
          <p:cNvPr id="776" name="Shape 776"/>
          <p:cNvSpPr/>
          <p:nvPr/>
        </p:nvSpPr>
        <p:spPr>
          <a:xfrm>
            <a:off x="1317170" y="5736770"/>
            <a:ext cx="1926900" cy="69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Resultaat in html:</a:t>
            </a:r>
          </a:p>
        </p:txBody>
      </p:sp>
      <p:pic>
        <p:nvPicPr>
          <p:cNvPr id="777" name="Shape 777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3550934" y="4252257"/>
            <a:ext cx="5277587" cy="23720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Javadoc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boven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methode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(3)</a:t>
            </a:r>
            <a:endParaRPr lang="nl-B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/>
        </p:nvSpPr>
        <p:spPr>
          <a:xfrm>
            <a:off x="578947" y="1139871"/>
            <a:ext cx="4038600" cy="3982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A333F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CA333F"/>
                </a:solidFill>
                <a:latin typeface="Verdana"/>
                <a:ea typeface="Verdana"/>
                <a:cs typeface="Verdana"/>
                <a:sym typeface="Verdana"/>
              </a:rPr>
              <a:t>Block tags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@author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@deprecated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@exception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endParaRPr lang="en-US" sz="20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@return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@see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@serial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serialdata</a:t>
            </a:r>
            <a:endParaRPr lang="en-US" sz="20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serialfield</a:t>
            </a:r>
            <a:endParaRPr lang="en-US" sz="20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@since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@throws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@version</a:t>
            </a:r>
          </a:p>
        </p:txBody>
      </p:sp>
      <p:sp>
        <p:nvSpPr>
          <p:cNvPr id="784" name="Shape 784"/>
          <p:cNvSpPr txBox="1"/>
          <p:nvPr/>
        </p:nvSpPr>
        <p:spPr>
          <a:xfrm>
            <a:off x="4087195" y="1139871"/>
            <a:ext cx="4038600" cy="23007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A333F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CA333F"/>
                </a:solidFill>
                <a:latin typeface="Verdana"/>
                <a:ea typeface="Verdana"/>
                <a:cs typeface="Verdana"/>
                <a:sym typeface="Verdana"/>
              </a:rPr>
              <a:t>Inline tags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{@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docRoot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{@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inheritDoc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{@link}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{@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linkplain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{@value}</a:t>
            </a:r>
          </a:p>
        </p:txBody>
      </p:sp>
      <p:sp>
        <p:nvSpPr>
          <p:cNvPr id="785" name="Shape 785"/>
          <p:cNvSpPr txBox="1"/>
          <p:nvPr/>
        </p:nvSpPr>
        <p:spPr>
          <a:xfrm>
            <a:off x="1057298" y="5729083"/>
            <a:ext cx="7486049" cy="842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Meer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weten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http://www.oracle.com/technetwork/articles/java/index-137868.html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Javadoc tags</a:t>
            </a:r>
            <a:endParaRPr lang="nl-B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Shape 791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470854" y="1495978"/>
            <a:ext cx="8305800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Shape 792"/>
          <p:cNvSpPr txBox="1"/>
          <p:nvPr/>
        </p:nvSpPr>
        <p:spPr>
          <a:xfrm>
            <a:off x="6411684" y="3138988"/>
            <a:ext cx="1740423" cy="554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via: Tools &gt; </a:t>
            </a:r>
            <a:b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JavaDoc</a:t>
            </a:r>
          </a:p>
        </p:txBody>
      </p:sp>
      <p:cxnSp>
        <p:nvCxnSpPr>
          <p:cNvPr id="793" name="Shape 793"/>
          <p:cNvCxnSpPr>
            <a:stCxn id="792" idx="1"/>
          </p:cNvCxnSpPr>
          <p:nvPr/>
        </p:nvCxnSpPr>
        <p:spPr>
          <a:xfrm flipH="1" flipV="1">
            <a:off x="4746086" y="2352838"/>
            <a:ext cx="1665598" cy="1063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Javadoc tool in IntelliJ</a:t>
            </a:r>
            <a:endParaRPr lang="nl-B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" name="Shape 798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4071461" y="1247613"/>
            <a:ext cx="4819650" cy="52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Shape 800"/>
          <p:cNvSpPr txBox="1"/>
          <p:nvPr/>
        </p:nvSpPr>
        <p:spPr>
          <a:xfrm>
            <a:off x="1170124" y="2594217"/>
            <a:ext cx="1921537" cy="338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Kies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"Whole project"</a:t>
            </a:r>
          </a:p>
        </p:txBody>
      </p:sp>
      <p:cxnSp>
        <p:nvCxnSpPr>
          <p:cNvPr id="801" name="Shape 801"/>
          <p:cNvCxnSpPr>
            <a:stCxn id="800" idx="3"/>
          </p:cNvCxnSpPr>
          <p:nvPr/>
        </p:nvCxnSpPr>
        <p:spPr>
          <a:xfrm flipV="1">
            <a:off x="3091661" y="2053525"/>
            <a:ext cx="1201370" cy="71004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02" name="Shape 802"/>
          <p:cNvSpPr txBox="1"/>
          <p:nvPr/>
        </p:nvSpPr>
        <p:spPr>
          <a:xfrm>
            <a:off x="1170122" y="3268223"/>
            <a:ext cx="1921537" cy="76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Kies het </a:t>
            </a: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output-pad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van de documentatie (liefst een "doc"-map)</a:t>
            </a:r>
          </a:p>
        </p:txBody>
      </p:sp>
      <p:cxnSp>
        <p:nvCxnSpPr>
          <p:cNvPr id="803" name="Shape 803"/>
          <p:cNvCxnSpPr>
            <a:stCxn id="802" idx="3"/>
          </p:cNvCxnSpPr>
          <p:nvPr/>
        </p:nvCxnSpPr>
        <p:spPr>
          <a:xfrm flipV="1">
            <a:off x="3091659" y="3587858"/>
            <a:ext cx="1139378" cy="6511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04" name="Shape 804"/>
          <p:cNvSpPr txBox="1"/>
          <p:nvPr/>
        </p:nvSpPr>
        <p:spPr>
          <a:xfrm>
            <a:off x="1170124" y="4294010"/>
            <a:ext cx="1921537" cy="76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Kies het </a:t>
            </a: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privacy level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 de documentatie</a:t>
            </a:r>
          </a:p>
        </p:txBody>
      </p:sp>
      <p:cxnSp>
        <p:nvCxnSpPr>
          <p:cNvPr id="805" name="Shape 805"/>
          <p:cNvCxnSpPr>
            <a:stCxn id="804" idx="3"/>
          </p:cNvCxnSpPr>
          <p:nvPr/>
        </p:nvCxnSpPr>
        <p:spPr>
          <a:xfrm flipV="1">
            <a:off x="3091661" y="4564251"/>
            <a:ext cx="1139376" cy="11450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Javadoc tool in IntelliJ</a:t>
            </a:r>
            <a:endParaRPr lang="nl-B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>
            <a:spLocks noGrp="1"/>
          </p:cNvSpPr>
          <p:nvPr>
            <p:ph idx="1"/>
          </p:nvPr>
        </p:nvSpPr>
        <p:spPr>
          <a:xfrm>
            <a:off x="578947" y="1112204"/>
            <a:ext cx="7790400" cy="4908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programmeerproject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belangrijkste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modelklasse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(die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meestal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naam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het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heeft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Schrijf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Javadoc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commentaar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boven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class header 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Gebruik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@author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@version)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boven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constructor(s)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boven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methods →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merk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op hoe IntelliJ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zelf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al Javadoc annotations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genereert</a:t>
            </a:r>
            <a:endParaRPr lang="en-US"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Genereer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Javadoc files via: Tools &gt; Generate Javadoc in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aparte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doc-map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Controleer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html-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pagina's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browser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bekijk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commentaar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zelf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hebt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geschreven</a:t>
            </a:r>
            <a:endParaRPr lang="en-US"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merk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op hoe de Javadoc tool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zelf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ook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documentatie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aanmaakt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op basis van de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Opdracht</a:t>
            </a:r>
            <a:endParaRPr lang="nl-BE" dirty="0"/>
          </a:p>
        </p:txBody>
      </p:sp>
      <p:pic>
        <p:nvPicPr>
          <p:cNvPr id="5" name="Shape 767" descr="exercise-clip-art--exercise-clipart-9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993" y="188310"/>
            <a:ext cx="1411000" cy="95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Shape 313"/>
          <p:cNvGraphicFramePr/>
          <p:nvPr>
            <p:extLst>
              <p:ext uri="{D42A27DB-BD31-4B8C-83A1-F6EECF244321}">
                <p14:modId xmlns:p14="http://schemas.microsoft.com/office/powerpoint/2010/main" val="1698010190"/>
              </p:ext>
            </p:extLst>
          </p:nvPr>
        </p:nvGraphicFramePr>
        <p:xfrm>
          <a:off x="257175" y="1059325"/>
          <a:ext cx="8632675" cy="51093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2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2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604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1" u="none" strike="noStrike" cap="none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Geavanceerde</a:t>
                      </a:r>
                      <a:r>
                        <a:rPr lang="en-US" sz="2400" b="1" u="none" strike="noStrike" cap="none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OO </a:t>
                      </a:r>
                      <a:r>
                        <a:rPr lang="en-US" sz="2400" b="1" u="none" strike="noStrike" cap="none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Technieken</a:t>
                      </a:r>
                      <a:endParaRPr lang="en-US" sz="2400" b="1" u="none" strike="noStrike" cap="none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1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Periode</a:t>
                      </a:r>
                      <a:r>
                        <a:rPr lang="en-US" sz="2400" b="1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3</a:t>
                      </a: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1</a:t>
                      </a:r>
                    </a:p>
                  </a:txBody>
                  <a:tcPr marL="91450" marR="91450" marT="60975" marB="6097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JavaFX – 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Eerste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GUI 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applicatie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- MVP</a:t>
                      </a: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2</a:t>
                      </a:r>
                    </a:p>
                  </a:txBody>
                  <a:tcPr marL="91450" marR="91450" marT="60975" marB="6097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Nodes – Event handling – Layouts met Panes </a:t>
                      </a: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3</a:t>
                      </a:r>
                    </a:p>
                  </a:txBody>
                  <a:tcPr marL="91450" marR="91450" marT="60975" marB="6097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Kleuren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– </a:t>
                      </a: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Tekenen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– </a:t>
                      </a: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Grafieken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– </a:t>
                      </a: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Schermen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4</a:t>
                      </a:r>
                    </a:p>
                  </a:txBody>
                  <a:tcPr marL="91450" marR="91450" marT="60975" marB="60975">
                    <a:lnB w="12700" cmpd="sng">
                      <a:noFill/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Bestanden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lezen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schrijven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– Exceptions </a:t>
                      </a: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MVP</a:t>
                      </a:r>
                    </a:p>
                  </a:txBody>
                  <a:tcPr marL="91450" marR="91450" marT="60975" marB="60975"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</a:t>
                      </a: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Krokusvakantie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endParaRPr lang="en-US"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32850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5</a:t>
                      </a:r>
                    </a:p>
                  </a:txBody>
                  <a:tcPr marL="91450" marR="91450" marT="60975" marB="60975">
                    <a:lnT w="12700" cmpd="sng">
                      <a:noFill/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Animaties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– CSS</a:t>
                      </a:r>
                    </a:p>
                  </a:txBody>
                  <a:tcPr marL="91450" marR="91450" marT="60975" marB="60975"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>
                    <a:lnB w="12700" cmpd="sng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6</a:t>
                      </a:r>
                    </a:p>
                  </a:txBody>
                  <a:tcPr marL="91450" marR="91450" marT="60975" marB="60975">
                    <a:lnB w="12700" cmpd="sng">
                      <a:noFill/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Presentaties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– Properties – Javadoc – JAR</a:t>
                      </a:r>
                    </a:p>
                  </a:txBody>
                  <a:tcPr marL="91450" marR="91450" marT="60975" marB="60975">
                    <a:lnB w="12700" cmpd="sng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60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Examen</a:t>
                      </a:r>
                      <a:endParaRPr lang="en-US" sz="2000" dirty="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60975" marB="60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dirty="0"/>
                    </a:p>
                  </a:txBody>
                  <a:tcPr marL="91450" marR="91450" marT="60975" marB="60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4" name="Shape 314"/>
          <p:cNvSpPr/>
          <p:nvPr/>
        </p:nvSpPr>
        <p:spPr>
          <a:xfrm>
            <a:off x="-9526" y="4559514"/>
            <a:ext cx="466800" cy="43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 rot="10800000">
            <a:off x="8694490" y="4559615"/>
            <a:ext cx="466800" cy="43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797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>
            <a:spLocks noGrp="1"/>
          </p:cNvSpPr>
          <p:nvPr>
            <p:ph idx="1"/>
          </p:nvPr>
        </p:nvSpPr>
        <p:spPr>
          <a:xfrm>
            <a:off x="698391" y="1127532"/>
            <a:ext cx="5105723" cy="2258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Properties</a:t>
            </a:r>
          </a:p>
          <a:p>
            <a:pPr marL="717550" lvl="2">
              <a:spcAft>
                <a:spcPts val="5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System Properties</a:t>
            </a:r>
          </a:p>
          <a:p>
            <a:pPr marL="717550" lvl="2">
              <a:spcAft>
                <a:spcPts val="5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Custom Properties</a:t>
            </a:r>
            <a:endParaRPr lang="en-US" b="1" i="0" u="none" strike="noStrike" cap="none" dirty="0">
              <a:solidFill>
                <a:schemeClr val="bg1">
                  <a:lumMod val="50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SzPct val="100000"/>
              <a:buFont typeface="Calibri"/>
              <a:buAutoNum type="arabicPeriod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Javadoc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Distributie</a:t>
            </a: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JAR</a:t>
            </a:r>
          </a:p>
        </p:txBody>
      </p:sp>
      <p:pic>
        <p:nvPicPr>
          <p:cNvPr id="611" name="Shape 6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2985" y="942688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Agenda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deze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week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698391" y="2871091"/>
            <a:ext cx="4726016" cy="4377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443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>
            <a:spLocks noGrp="1"/>
          </p:cNvSpPr>
          <p:nvPr>
            <p:ph idx="1"/>
          </p:nvPr>
        </p:nvSpPr>
        <p:spPr>
          <a:xfrm>
            <a:off x="578947" y="990141"/>
            <a:ext cx="8371324" cy="4914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 </a:t>
            </a:r>
            <a:r>
              <a:rPr lang="nl-BE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ava </a:t>
            </a:r>
            <a:r>
              <a:rPr lang="nl-BE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</a:t>
            </a:r>
            <a:r>
              <a:rPr lang="nl-BE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chive</a:t>
            </a: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bestand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 manier om alle onderdelen (resources) van een programma in één bestand samen te voegen. 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 vergelijken met een .ZIP bestand.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 kunt een JAR uitvoerbaar maken alsof het een EXE was – enige voorwaarde: Java Runtime (JRE) moet geïnstalleerd zijn.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nl-BE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</a:t>
            </a:r>
            <a:r>
              <a:rPr lang="nl-BE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standaard</a:t>
            </a: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manier om een gecompileerd Java programma of Java class files (een API) te distribueren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 is een JAR?</a:t>
            </a:r>
            <a:endParaRPr lang="nl-B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idx="1"/>
          </p:nvPr>
        </p:nvSpPr>
        <p:spPr>
          <a:xfrm>
            <a:off x="578947" y="1024340"/>
            <a:ext cx="8380521" cy="406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BE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IntelliJ</a:t>
            </a: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heeft een ingebouwde JAR-builder (zie volgende slides).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nl-BE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</a:t>
            </a:r>
            <a:endParaRPr lang="nl-BE" b="0" i="1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indent="-177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Via de JAR-tool die bij de JDK zit. Dit is een </a:t>
            </a:r>
            <a:r>
              <a:rPr lang="nl-B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command</a:t>
            </a: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-line tool.</a:t>
            </a:r>
          </a:p>
          <a:p>
            <a:pPr marL="177800" indent="-177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nl-BE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nl-BE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Meer info over alle mogelijkheden:</a:t>
            </a:r>
            <a:b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nl-BE" sz="1800" b="0" i="0" u="sng" strike="noStrike" cap="none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https://docs.oracle.com/javase/tutorial/deployment/jar/build.html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nl-BE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nl-BE"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 JAR maken</a:t>
            </a:r>
            <a:endParaRPr lang="nl-B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Shape 838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518185" y="1065424"/>
            <a:ext cx="4371975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Shape 839"/>
          <p:cNvSpPr/>
          <p:nvPr/>
        </p:nvSpPr>
        <p:spPr>
          <a:xfrm>
            <a:off x="3187966" y="4451926"/>
            <a:ext cx="533399" cy="50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0" name="Shape 840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3837764" y="1940898"/>
            <a:ext cx="5038725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Shape 841"/>
          <p:cNvSpPr txBox="1"/>
          <p:nvPr/>
        </p:nvSpPr>
        <p:spPr>
          <a:xfrm>
            <a:off x="5979575" y="3836373"/>
            <a:ext cx="3013313" cy="1415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via: File 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Structure 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Artifacts +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JAR 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modules with dependencies</a:t>
            </a:r>
          </a:p>
        </p:txBody>
      </p:sp>
      <p:cxnSp>
        <p:nvCxnSpPr>
          <p:cNvPr id="842" name="Shape 842"/>
          <p:cNvCxnSpPr>
            <a:stCxn id="841" idx="0"/>
          </p:cNvCxnSpPr>
          <p:nvPr/>
        </p:nvCxnSpPr>
        <p:spPr>
          <a:xfrm flipH="1" flipV="1">
            <a:off x="6245817" y="3417376"/>
            <a:ext cx="1240415" cy="41899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JAR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maken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IntelliJ (1)</a:t>
            </a:r>
            <a:endParaRPr lang="nl-BE" dirty="0"/>
          </a:p>
        </p:txBody>
      </p:sp>
      <p:sp>
        <p:nvSpPr>
          <p:cNvPr id="3" name="Oval 2"/>
          <p:cNvSpPr/>
          <p:nvPr/>
        </p:nvSpPr>
        <p:spPr>
          <a:xfrm>
            <a:off x="4890160" y="2231756"/>
            <a:ext cx="224281" cy="240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Shape 839"/>
          <p:cNvSpPr/>
          <p:nvPr/>
        </p:nvSpPr>
        <p:spPr>
          <a:xfrm rot="7529343">
            <a:off x="5046978" y="1923152"/>
            <a:ext cx="307145" cy="2322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8" name="Shape 848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2222047" y="1534332"/>
            <a:ext cx="5764572" cy="3555193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Shape 850"/>
          <p:cNvSpPr txBox="1"/>
          <p:nvPr/>
        </p:nvSpPr>
        <p:spPr>
          <a:xfrm>
            <a:off x="650928" y="2173571"/>
            <a:ext cx="1192884" cy="554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Selecteer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</a:p>
        </p:txBody>
      </p:sp>
      <p:cxnSp>
        <p:nvCxnSpPr>
          <p:cNvPr id="851" name="Shape 851"/>
          <p:cNvCxnSpPr>
            <a:stCxn id="850" idx="3"/>
          </p:cNvCxnSpPr>
          <p:nvPr/>
        </p:nvCxnSpPr>
        <p:spPr>
          <a:xfrm>
            <a:off x="1843812" y="2450621"/>
            <a:ext cx="5988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JAR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maken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IntelliJ (2)</a:t>
            </a:r>
            <a:endParaRPr lang="nl-BE" dirty="0"/>
          </a:p>
        </p:txBody>
      </p:sp>
      <p:sp>
        <p:nvSpPr>
          <p:cNvPr id="7" name="Oval 6"/>
          <p:cNvSpPr/>
          <p:nvPr/>
        </p:nvSpPr>
        <p:spPr>
          <a:xfrm>
            <a:off x="7415939" y="2249144"/>
            <a:ext cx="355096" cy="3855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hape 839"/>
          <p:cNvSpPr/>
          <p:nvPr/>
        </p:nvSpPr>
        <p:spPr>
          <a:xfrm rot="8299157">
            <a:off x="7777027" y="2057433"/>
            <a:ext cx="307145" cy="2322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01" y="1335417"/>
            <a:ext cx="7744906" cy="4915586"/>
          </a:xfrm>
          <a:prstGeom prst="rect">
            <a:avLst/>
          </a:prstGeom>
        </p:spPr>
      </p:pic>
      <p:sp>
        <p:nvSpPr>
          <p:cNvPr id="860" name="Shape 860"/>
          <p:cNvSpPr txBox="1"/>
          <p:nvPr/>
        </p:nvSpPr>
        <p:spPr>
          <a:xfrm>
            <a:off x="284481" y="3299870"/>
            <a:ext cx="1976742" cy="338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in project build</a:t>
            </a:r>
          </a:p>
        </p:txBody>
      </p:sp>
      <p:cxnSp>
        <p:nvCxnSpPr>
          <p:cNvPr id="861" name="Shape 861"/>
          <p:cNvCxnSpPr>
            <a:stCxn id="860" idx="3"/>
          </p:cNvCxnSpPr>
          <p:nvPr/>
        </p:nvCxnSpPr>
        <p:spPr>
          <a:xfrm flipV="1">
            <a:off x="2261223" y="2611464"/>
            <a:ext cx="1396377" cy="85775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JAR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maken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IntelliJ(3)</a:t>
            </a:r>
            <a:endParaRPr lang="nl-B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Aanpassingen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95097"/>
            <a:ext cx="8205383" cy="3832951"/>
          </a:xfrm>
        </p:spPr>
        <p:txBody>
          <a:bodyPr/>
          <a:lstStyle/>
          <a:p>
            <a:r>
              <a:rPr lang="nl-BE" dirty="0"/>
              <a:t>Bestanden die door je programma </a:t>
            </a:r>
            <a:r>
              <a:rPr lang="nl-BE" b="1" dirty="0">
                <a:solidFill>
                  <a:schemeClr val="accent1"/>
                </a:solidFill>
              </a:rPr>
              <a:t>beschreven</a:t>
            </a:r>
            <a:r>
              <a:rPr lang="nl-BE" dirty="0"/>
              <a:t> worden komen </a:t>
            </a:r>
            <a:r>
              <a:rPr lang="nl-BE" u="sng" dirty="0"/>
              <a:t>niet</a:t>
            </a:r>
            <a:r>
              <a:rPr lang="nl-BE" dirty="0"/>
              <a:t> in de JAR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    </a:t>
            </a:r>
            <a:r>
              <a:rPr lang="nl-BE" dirty="0"/>
              <a:t>geen aanpassing in code</a:t>
            </a:r>
            <a:endParaRPr lang="nl-BE" dirty="0">
              <a:solidFill>
                <a:schemeClr val="tx1"/>
              </a:solidFill>
            </a:endParaRPr>
          </a:p>
          <a:p>
            <a:pPr>
              <a:spcBef>
                <a:spcPts val="500"/>
              </a:spcBef>
            </a:pPr>
            <a:r>
              <a:rPr lang="nl-BE" dirty="0"/>
              <a:t>Bestanden die door je programma </a:t>
            </a:r>
            <a:r>
              <a:rPr lang="nl-BE" b="1" dirty="0">
                <a:solidFill>
                  <a:schemeClr val="accent1"/>
                </a:solidFill>
              </a:rPr>
              <a:t>ingelezen</a:t>
            </a:r>
            <a:r>
              <a:rPr lang="nl-BE" dirty="0"/>
              <a:t> worden nemen we </a:t>
            </a:r>
            <a:r>
              <a:rPr lang="nl-BE" u="sng" dirty="0"/>
              <a:t>wel</a:t>
            </a:r>
            <a:r>
              <a:rPr lang="nl-BE" dirty="0"/>
              <a:t> op in de JAR, </a:t>
            </a:r>
            <a:r>
              <a:rPr lang="nl-BE" dirty="0" err="1"/>
              <a:t>bvb</a:t>
            </a:r>
            <a:r>
              <a:rPr lang="nl-BE" dirty="0"/>
              <a:t>.:</a:t>
            </a:r>
          </a:p>
          <a:p>
            <a:pPr lvl="2">
              <a:spcBef>
                <a:spcPts val="500"/>
              </a:spcBef>
            </a:pPr>
            <a:r>
              <a:rPr lang="nl-BE" dirty="0"/>
              <a:t>Images</a:t>
            </a:r>
          </a:p>
          <a:p>
            <a:pPr lvl="2">
              <a:spcBef>
                <a:spcPts val="500"/>
              </a:spcBef>
            </a:pPr>
            <a:r>
              <a:rPr lang="nl-BE" dirty="0"/>
              <a:t>Tekst of binaire bestanden waar je niet in schrijft</a:t>
            </a:r>
          </a:p>
        </p:txBody>
      </p:sp>
      <p:sp>
        <p:nvSpPr>
          <p:cNvPr id="29" name="Shape 860"/>
          <p:cNvSpPr txBox="1"/>
          <p:nvPr/>
        </p:nvSpPr>
        <p:spPr>
          <a:xfrm>
            <a:off x="4364361" y="4711753"/>
            <a:ext cx="3533466" cy="5826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Voor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deze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gevallen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moeten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(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misschien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aanpassing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code.</a:t>
            </a:r>
          </a:p>
        </p:txBody>
      </p:sp>
    </p:spTree>
    <p:extLst>
      <p:ext uri="{BB962C8B-B14F-4D97-AF65-F5344CB8AC3E}">
        <p14:creationId xmlns:p14="http://schemas.microsoft.com/office/powerpoint/2010/main" val="1010490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Aanpassingen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844245"/>
            <a:ext cx="8205383" cy="1846788"/>
          </a:xfrm>
        </p:spPr>
        <p:txBody>
          <a:bodyPr/>
          <a:lstStyle/>
          <a:p>
            <a:r>
              <a:rPr lang="nl-BE" dirty="0"/>
              <a:t>Op het moment dat je programma uitgevoerd wordt heeft het geen kennis van </a:t>
            </a:r>
            <a:r>
              <a:rPr lang="nl-BE" dirty="0" err="1"/>
              <a:t>IntelliJ</a:t>
            </a:r>
            <a:endParaRPr lang="nl-BE" dirty="0"/>
          </a:p>
          <a:p>
            <a:r>
              <a:rPr lang="nl-BE" dirty="0"/>
              <a:t>In het geval van een JAR file ontbreekt zelfs de </a:t>
            </a:r>
            <a:r>
              <a:rPr lang="nl-BE" dirty="0" err="1"/>
              <a:t>src</a:t>
            </a:r>
            <a:r>
              <a:rPr lang="nl-BE" dirty="0"/>
              <a:t> 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65" y="3093764"/>
            <a:ext cx="1783942" cy="2973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848" y="3712557"/>
            <a:ext cx="1181265" cy="1162212"/>
          </a:xfrm>
          <a:prstGeom prst="rect">
            <a:avLst/>
          </a:prstGeom>
        </p:spPr>
      </p:pic>
      <p:sp>
        <p:nvSpPr>
          <p:cNvPr id="6" name="Shape 860"/>
          <p:cNvSpPr txBox="1"/>
          <p:nvPr/>
        </p:nvSpPr>
        <p:spPr>
          <a:xfrm>
            <a:off x="181865" y="2957778"/>
            <a:ext cx="988371" cy="338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IntelliJ</a:t>
            </a:r>
          </a:p>
        </p:txBody>
      </p:sp>
      <p:cxnSp>
        <p:nvCxnSpPr>
          <p:cNvPr id="7" name="Shape 861"/>
          <p:cNvCxnSpPr>
            <a:stCxn id="6" idx="3"/>
          </p:cNvCxnSpPr>
          <p:nvPr/>
        </p:nvCxnSpPr>
        <p:spPr>
          <a:xfrm>
            <a:off x="1170236" y="3127128"/>
            <a:ext cx="210805" cy="1693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" name="Shape 860"/>
          <p:cNvSpPr txBox="1"/>
          <p:nvPr/>
        </p:nvSpPr>
        <p:spPr>
          <a:xfrm>
            <a:off x="6816248" y="3403730"/>
            <a:ext cx="2114889" cy="9531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de jar file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zitten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dezelfde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bestanden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maar 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.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bestanden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ipv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.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</a:rPr>
              <a:t>java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bestanden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861"/>
          <p:cNvCxnSpPr>
            <a:stCxn id="9" idx="1"/>
          </p:cNvCxnSpPr>
          <p:nvPr/>
        </p:nvCxnSpPr>
        <p:spPr>
          <a:xfrm flipH="1">
            <a:off x="6588254" y="3880303"/>
            <a:ext cx="227994" cy="8136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6" name="Shape 860"/>
          <p:cNvSpPr txBox="1"/>
          <p:nvPr/>
        </p:nvSpPr>
        <p:spPr>
          <a:xfrm>
            <a:off x="5348848" y="5184165"/>
            <a:ext cx="1931810" cy="3343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sym typeface="Arial"/>
              </a:rPr>
              <a:t>src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folder!</a:t>
            </a:r>
          </a:p>
        </p:txBody>
      </p:sp>
      <p:pic>
        <p:nvPicPr>
          <p:cNvPr id="27" name="Shape 770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6102" y="5227094"/>
            <a:ext cx="272992" cy="24849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Arrow: Right 27"/>
          <p:cNvSpPr/>
          <p:nvPr/>
        </p:nvSpPr>
        <p:spPr>
          <a:xfrm>
            <a:off x="3824446" y="3798937"/>
            <a:ext cx="1092631" cy="1177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Build</a:t>
            </a:r>
            <a:r>
              <a:rPr lang="nl-BE" dirty="0"/>
              <a:t> JAR</a:t>
            </a:r>
          </a:p>
        </p:txBody>
      </p:sp>
      <p:cxnSp>
        <p:nvCxnSpPr>
          <p:cNvPr id="13" name="Shape 861"/>
          <p:cNvCxnSpPr>
            <a:stCxn id="26" idx="0"/>
          </p:cNvCxnSpPr>
          <p:nvPr/>
        </p:nvCxnSpPr>
        <p:spPr>
          <a:xfrm flipH="1" flipV="1">
            <a:off x="6182315" y="4950969"/>
            <a:ext cx="132438" cy="23319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07089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6" grpId="0" animBg="1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Aanpassingen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044"/>
            <a:ext cx="3718625" cy="577279"/>
          </a:xfrm>
        </p:spPr>
        <p:txBody>
          <a:bodyPr/>
          <a:lstStyle/>
          <a:p>
            <a:r>
              <a:rPr lang="nl-BE" dirty="0"/>
              <a:t>De </a:t>
            </a:r>
            <a:r>
              <a:rPr lang="nl-BE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nl-BE" dirty="0"/>
              <a:t> klasse: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28650" y="3862495"/>
            <a:ext cx="3664381" cy="577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  <a:lvl2pPr marL="3429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2pPr>
            <a:lvl3pPr marL="53975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◦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3pPr>
            <a:lvl4pPr marL="719138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▫"/>
              <a:defRPr sz="18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4pPr>
            <a:lvl5pPr marL="900113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20000"/>
              <a:buFont typeface="Verdana" panose="020B0604030504040204" pitchFamily="34" charset="0"/>
              <a:buChar char="▪"/>
              <a:defRPr sz="16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5pPr>
            <a:lvl6pPr marL="1079500" marR="0" lvl="5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70000"/>
              <a:buFont typeface="Verdana" panose="020B0604030504040204" pitchFamily="34" charset="0"/>
              <a:buChar char="◊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dirty="0"/>
              <a:t>Een CSS bestand: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1627169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u="sng" dirty="0"/>
              <a:t>Voorbeeld:</a:t>
            </a:r>
            <a:endParaRPr lang="nl-BE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766805" y="1627169"/>
            <a:ext cx="5796367" cy="368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kdg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/view/images/angrybird.png</a:t>
            </a:r>
            <a:endParaRPr kumimoji="0" lang="nl-BE" altLang="nl-BE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295077" y="1986513"/>
            <a:ext cx="7492462" cy="32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birdImage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kdg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/view/images/angrybird.png"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nl-BE" altLang="nl-B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Arrow: Right 18"/>
          <p:cNvSpPr/>
          <p:nvPr/>
        </p:nvSpPr>
        <p:spPr>
          <a:xfrm>
            <a:off x="796364" y="2072216"/>
            <a:ext cx="357430" cy="166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Shape 860"/>
          <p:cNvSpPr txBox="1"/>
          <p:nvPr/>
        </p:nvSpPr>
        <p:spPr>
          <a:xfrm>
            <a:off x="2471983" y="2661033"/>
            <a:ext cx="3363130" cy="78979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sym typeface="Arial"/>
              </a:rPr>
              <a:t>src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folder</a:t>
            </a:r>
          </a:p>
          <a:p>
            <a:pPr marL="285750" lvl="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Beginnen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 de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bovenste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package</a:t>
            </a:r>
          </a:p>
          <a:p>
            <a:pPr marL="285750" lvl="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gewone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slashes</a:t>
            </a:r>
          </a:p>
        </p:txBody>
      </p:sp>
      <p:cxnSp>
        <p:nvCxnSpPr>
          <p:cNvPr id="21" name="Shape 861"/>
          <p:cNvCxnSpPr>
            <a:stCxn id="20" idx="0"/>
          </p:cNvCxnSpPr>
          <p:nvPr/>
        </p:nvCxnSpPr>
        <p:spPr>
          <a:xfrm flipV="1">
            <a:off x="4153548" y="2276782"/>
            <a:ext cx="54242" cy="38425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1295077" y="4846512"/>
            <a:ext cx="6943241" cy="3537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getStylesheets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kdg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/view/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/style.css"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nl-BE" altLang="nl-B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947" y="4488541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u="sng" dirty="0"/>
              <a:t>Voorbeeld:</a:t>
            </a:r>
            <a:endParaRPr lang="nl-BE" dirty="0"/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1717102" y="4488541"/>
            <a:ext cx="5796367" cy="368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kdg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/view/</a:t>
            </a: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/style.css</a:t>
            </a:r>
            <a:endParaRPr kumimoji="0" lang="nl-BE" altLang="nl-BE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Arrow: Right 31"/>
          <p:cNvSpPr/>
          <p:nvPr/>
        </p:nvSpPr>
        <p:spPr>
          <a:xfrm>
            <a:off x="796364" y="4940100"/>
            <a:ext cx="357430" cy="166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264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9" grpId="0" animBg="1"/>
      <p:bldP spid="30" grpId="0"/>
      <p:bldP spid="31" grpId="0" animBg="1"/>
      <p:bldP spid="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Aanpassingen in code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874384"/>
            <a:ext cx="4268814" cy="577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  <a:lvl2pPr marL="3429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2pPr>
            <a:lvl3pPr marL="53975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◦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3pPr>
            <a:lvl4pPr marL="719138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▫"/>
              <a:defRPr sz="18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4pPr>
            <a:lvl5pPr marL="900113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20000"/>
              <a:buFont typeface="Verdana" panose="020B0604030504040204" pitchFamily="34" charset="0"/>
              <a:buChar char="▪"/>
              <a:defRPr sz="16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5pPr>
            <a:lvl6pPr marL="1079500" marR="0" lvl="5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70000"/>
              <a:buFont typeface="Verdana" panose="020B0604030504040204" pitchFamily="34" charset="0"/>
              <a:buChar char="◊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dirty="0"/>
              <a:t>Alle andere bestanden: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650" y="149543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u="sng" dirty="0"/>
              <a:t>Voorbeeld:</a:t>
            </a:r>
            <a:endParaRPr lang="nl-BE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766805" y="1495436"/>
            <a:ext cx="5796367" cy="368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kdg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/model/levels/level1.txt</a:t>
            </a:r>
            <a:endParaRPr kumimoji="0" lang="nl-BE" altLang="nl-BE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/>
          <p:cNvSpPr/>
          <p:nvPr/>
        </p:nvSpPr>
        <p:spPr>
          <a:xfrm>
            <a:off x="796364" y="1963730"/>
            <a:ext cx="357430" cy="166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40504" y="1877328"/>
            <a:ext cx="7903496" cy="3393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3E7EFF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3E7E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getResourceAsStream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"levels/level1.txt"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nl-BE" altLang="nl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920304" y="2130286"/>
            <a:ext cx="1958178" cy="945189"/>
            <a:chOff x="5770531" y="2784242"/>
            <a:chExt cx="1958178" cy="945189"/>
          </a:xfrm>
        </p:grpSpPr>
        <p:grpSp>
          <p:nvGrpSpPr>
            <p:cNvPr id="7" name="Group 6"/>
            <p:cNvGrpSpPr/>
            <p:nvPr/>
          </p:nvGrpSpPr>
          <p:grpSpPr>
            <a:xfrm>
              <a:off x="5770531" y="3170156"/>
              <a:ext cx="1958178" cy="559275"/>
              <a:chOff x="6192594" y="2365228"/>
              <a:chExt cx="1958178" cy="559275"/>
            </a:xfrm>
          </p:grpSpPr>
          <p:sp>
            <p:nvSpPr>
              <p:cNvPr id="23" name="Shape 860"/>
              <p:cNvSpPr txBox="1"/>
              <p:nvPr/>
            </p:nvSpPr>
            <p:spPr>
              <a:xfrm>
                <a:off x="6192594" y="2365228"/>
                <a:ext cx="1958178" cy="559275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799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>
                  <a:buSzPct val="25000"/>
                </a:pPr>
                <a:r>
                  <a:rPr lang="en-US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Het pad is </a:t>
                </a:r>
                <a:r>
                  <a:rPr lang="en-US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relatief</a:t>
                </a:r>
                <a:r>
                  <a:rPr lang="en-US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tov. de </a:t>
                </a:r>
                <a:r>
                  <a:rPr lang="en-US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huidige</a:t>
                </a:r>
                <a:r>
                  <a:rPr lang="en-US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klasse</a:t>
                </a:r>
                <a:endParaRPr lang="en-US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" name="Shape 770"/>
              <p:cNvPicPr preferRelativeResize="0"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728708" y="2626587"/>
                <a:ext cx="222992" cy="2112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5" name="Shape 861"/>
            <p:cNvCxnSpPr>
              <a:stCxn id="23" idx="0"/>
            </p:cNvCxnSpPr>
            <p:nvPr/>
          </p:nvCxnSpPr>
          <p:spPr>
            <a:xfrm flipV="1">
              <a:off x="6749620" y="2784242"/>
              <a:ext cx="163558" cy="385914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440112" y="3250123"/>
            <a:ext cx="7502978" cy="1117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  <a:lvl2pPr marL="3429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2pPr>
            <a:lvl3pPr marL="53975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◦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3pPr>
            <a:lvl4pPr marL="719138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▫"/>
              <a:defRPr sz="18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4pPr>
            <a:lvl5pPr marL="900113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20000"/>
              <a:buFont typeface="Verdana" panose="020B0604030504040204" pitchFamily="34" charset="0"/>
              <a:buChar char="▪"/>
              <a:defRPr sz="16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5pPr>
            <a:lvl6pPr marL="1079500" marR="0" lvl="5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70000"/>
              <a:buFont typeface="Verdana" panose="020B0604030504040204" pitchFamily="34" charset="0"/>
              <a:buChar char="◊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/>
            <a:r>
              <a:rPr lang="nl-BE" sz="2400" dirty="0"/>
              <a:t>Werkt met </a:t>
            </a:r>
            <a:r>
              <a:rPr lang="nl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InputStream</a:t>
            </a:r>
            <a:endParaRPr lang="nl-BE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2"/>
            <a:r>
              <a:rPr lang="nl-BE" sz="2400" dirty="0">
                <a:solidFill>
                  <a:schemeClr val="tx1"/>
                </a:solidFill>
              </a:rPr>
              <a:t>… </a:t>
            </a:r>
            <a:r>
              <a:rPr lang="nl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BufferedReader</a:t>
            </a:r>
            <a:r>
              <a:rPr lang="nl-BE" sz="2400" dirty="0">
                <a:solidFill>
                  <a:schemeClr val="tx1"/>
                </a:solidFill>
              </a:rPr>
              <a:t> nodig?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40112" y="5223248"/>
            <a:ext cx="7502978" cy="525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  <a:lvl2pPr marL="3429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2pPr>
            <a:lvl3pPr marL="53975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◦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3pPr>
            <a:lvl4pPr marL="719138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▫"/>
              <a:defRPr sz="18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4pPr>
            <a:lvl5pPr marL="900113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20000"/>
              <a:buFont typeface="Verdana" panose="020B0604030504040204" pitchFamily="34" charset="0"/>
              <a:buChar char="▪"/>
              <a:defRPr sz="16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5pPr>
            <a:lvl6pPr marL="1079500" marR="0" lvl="5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70000"/>
              <a:buFont typeface="Verdana" panose="020B0604030504040204" pitchFamily="34" charset="0"/>
              <a:buChar char="◊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/>
            <a:r>
              <a:rPr lang="nl-BE" sz="2400" dirty="0">
                <a:solidFill>
                  <a:schemeClr val="tx1"/>
                </a:solidFill>
              </a:rPr>
              <a:t>… </a:t>
            </a:r>
            <a:r>
              <a:rPr lang="nl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DataInputStream</a:t>
            </a:r>
            <a:r>
              <a:rPr lang="nl-BE" sz="2400" dirty="0">
                <a:solidFill>
                  <a:schemeClr val="tx1"/>
                </a:solidFill>
              </a:rPr>
              <a:t> nodig?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1224575" y="4305100"/>
            <a:ext cx="7096866" cy="727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3E7EFF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3E7E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reader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InputStreamReader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getResourceAsStream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altLang="nl-BE" b="1" dirty="0">
                <a:solidFill>
                  <a:srgbClr val="4EB041"/>
                </a:solidFill>
                <a:latin typeface="Consolas" panose="020B0609020204030204" pitchFamily="49" charset="0"/>
              </a:rPr>
              <a:t>levels/level1.txt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nl-BE" altLang="nl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224575" y="5745236"/>
            <a:ext cx="7042777" cy="7748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3E7EFF"/>
                </a:solidFill>
                <a:effectLst/>
                <a:latin typeface="Consolas" panose="020B0609020204030204" pitchFamily="49" charset="0"/>
              </a:rPr>
              <a:t>DataInputStream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3E7E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DataInputStream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BufferedInputStream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getResourceAsStream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altLang="nl-BE" b="1" dirty="0">
                <a:solidFill>
                  <a:srgbClr val="4EB041"/>
                </a:solidFill>
                <a:latin typeface="Consolas" panose="020B0609020204030204" pitchFamily="49" charset="0"/>
              </a:rPr>
              <a:t>levels/level1.txt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nl-BE" altLang="nl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1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>
            <a:spLocks noGrp="1"/>
          </p:cNvSpPr>
          <p:nvPr>
            <p:ph idx="1"/>
          </p:nvPr>
        </p:nvSpPr>
        <p:spPr>
          <a:xfrm>
            <a:off x="698391" y="1127532"/>
            <a:ext cx="5105723" cy="2258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Properties</a:t>
            </a:r>
          </a:p>
          <a:p>
            <a:pPr marL="717550" lvl="2">
              <a:spcAft>
                <a:spcPts val="500"/>
              </a:spcAft>
              <a:buClr>
                <a:schemeClr val="lt1"/>
              </a:buClr>
              <a:buSzPct val="100000"/>
            </a:pPr>
            <a:r>
              <a:rPr lang="en-US" sz="24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System Properties</a:t>
            </a:r>
          </a:p>
          <a:p>
            <a:pPr marL="717550" lvl="2">
              <a:spcAft>
                <a:spcPts val="500"/>
              </a:spcAft>
              <a:buClr>
                <a:schemeClr val="lt1"/>
              </a:buClr>
              <a:buSzPct val="100000"/>
            </a:pPr>
            <a:r>
              <a:rPr lang="en-US" sz="24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Custom Properties</a:t>
            </a:r>
            <a:endParaRPr lang="en-US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Javadoc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50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Distributie</a:t>
            </a: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b="1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JAR</a:t>
            </a:r>
          </a:p>
        </p:txBody>
      </p:sp>
      <p:pic>
        <p:nvPicPr>
          <p:cNvPr id="611" name="Shape 6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2985" y="942688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Agenda </a:t>
            </a:r>
            <a:r>
              <a:rPr lang="en-US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deze</a:t>
            </a:r>
            <a:r>
              <a:rPr lang="en-US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week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698391" y="1127532"/>
            <a:ext cx="4726016" cy="13057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Quiz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874384"/>
            <a:ext cx="7914697" cy="86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  <a:lvl2pPr marL="3429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2pPr>
            <a:lvl3pPr marL="53975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◦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3pPr>
            <a:lvl4pPr marL="719138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▫"/>
              <a:defRPr sz="18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4pPr>
            <a:lvl5pPr marL="900113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20000"/>
              <a:buFont typeface="Verdana" panose="020B0604030504040204" pitchFamily="34" charset="0"/>
              <a:buChar char="▪"/>
              <a:defRPr sz="16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5pPr>
            <a:lvl6pPr marL="1079500" marR="0" lvl="5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70000"/>
              <a:buFont typeface="Verdana" panose="020B0604030504040204" pitchFamily="34" charset="0"/>
              <a:buChar char="◊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</a:pPr>
            <a:r>
              <a:rPr lang="nl-BE" dirty="0">
                <a:solidFill>
                  <a:schemeClr val="accent1"/>
                </a:solidFill>
              </a:rPr>
              <a:t>In welke package</a:t>
            </a:r>
            <a:r>
              <a:rPr lang="nl-BE" dirty="0"/>
              <a:t> staat de klasse die volgende code bevat?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751307" y="1774405"/>
            <a:ext cx="5796367" cy="368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kdg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BE" altLang="nl-BE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kumimoji="0" lang="nl-BE" altLang="nl-BE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/model/levels/level1.txt</a:t>
            </a:r>
            <a:endParaRPr kumimoji="0" lang="nl-BE" altLang="nl-BE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5322" y="2257338"/>
            <a:ext cx="7903496" cy="3393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3E7EFF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3E7E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getResourceAsStream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"levels/level1.txt"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nl-BE" altLang="nl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8650" y="3408667"/>
            <a:ext cx="7914698" cy="1248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Arial" panose="020B0604020202020204" pitchFamily="34" charset="0"/>
              <a:buChar char="•"/>
              <a:defRPr sz="24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1pPr>
            <a:lvl2pPr marL="3429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2pPr>
            <a:lvl3pPr marL="53975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◦"/>
              <a:defRPr sz="20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3pPr>
            <a:lvl4pPr marL="719138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15000"/>
              <a:buFont typeface="Verdana" panose="020B0604030504040204" pitchFamily="34" charset="0"/>
              <a:buChar char="▫"/>
              <a:defRPr sz="18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4pPr>
            <a:lvl5pPr marL="900113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20000"/>
              <a:buFont typeface="Verdana" panose="020B0604030504040204" pitchFamily="34" charset="0"/>
              <a:buChar char="▪"/>
              <a:defRPr sz="1600" b="0" i="0" u="none" strike="noStrike" cap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defRPr>
            </a:lvl5pPr>
            <a:lvl6pPr marL="1079500" marR="0" lvl="5" indent="-2857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70000"/>
              <a:buFont typeface="Verdana" panose="020B0604030504040204" pitchFamily="34" charset="0"/>
              <a:buChar char="◊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BE" dirty="0"/>
              <a:t>Als mijn klasse in de package </a:t>
            </a:r>
            <a:r>
              <a:rPr lang="nl-BE" altLang="nl-BE" dirty="0" err="1">
                <a:solidFill>
                  <a:schemeClr val="tx1"/>
                </a:solidFill>
                <a:latin typeface="Consolas" panose="020B0609020204030204" pitchFamily="49" charset="0"/>
              </a:rPr>
              <a:t>be.kdg.myproject.model</a:t>
            </a:r>
            <a:r>
              <a:rPr lang="nl-BE" dirty="0"/>
              <a:t> staat, </a:t>
            </a:r>
            <a:r>
              <a:rPr lang="nl-BE" dirty="0">
                <a:solidFill>
                  <a:schemeClr val="accent1"/>
                </a:solidFill>
              </a:rPr>
              <a:t>waar moet </a:t>
            </a:r>
            <a:r>
              <a:rPr lang="nl-BE" dirty="0">
                <a:solidFill>
                  <a:schemeClr val="accent1"/>
                </a:solidFill>
                <a:latin typeface="Consolas" panose="020B0609020204030204" pitchFamily="49" charset="0"/>
              </a:rPr>
              <a:t>level1.txt</a:t>
            </a:r>
            <a:r>
              <a:rPr lang="nl-BE" dirty="0">
                <a:solidFill>
                  <a:schemeClr val="accent1"/>
                </a:solidFill>
              </a:rPr>
              <a:t> dan staan</a:t>
            </a:r>
            <a:r>
              <a:rPr lang="nl-BE" dirty="0"/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5322" y="1774405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u="sng" dirty="0"/>
              <a:t>Het bestand: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984181" y="2592380"/>
            <a:ext cx="3323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altLang="nl-BE" sz="18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nl-BE" altLang="nl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be.kdg.myproject.model</a:t>
            </a:r>
            <a:endParaRPr lang="nl-BE" sz="1800" dirty="0"/>
          </a:p>
        </p:txBody>
      </p:sp>
      <p:pic>
        <p:nvPicPr>
          <p:cNvPr id="27" name="Shape 768" descr="thinking2.jpg"/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95126" y="5246176"/>
            <a:ext cx="2650687" cy="161182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625322" y="4608591"/>
            <a:ext cx="8169966" cy="3393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3E7EFF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3E7E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getResourceAsStream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altLang="nl-BE" b="1" dirty="0">
                <a:solidFill>
                  <a:srgbClr val="4EB041"/>
                </a:solidFill>
                <a:latin typeface="Consolas" panose="020B0609020204030204" pitchFamily="49" charset="0"/>
              </a:rPr>
              <a:t>"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4EB041"/>
                </a:solidFill>
                <a:effectLst/>
                <a:latin typeface="Consolas" panose="020B0609020204030204" pitchFamily="49" charset="0"/>
              </a:rPr>
              <a:t>../files/level1.txt"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nl-BE" altLang="nl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84181" y="5029397"/>
            <a:ext cx="5096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altLang="nl-BE" sz="18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nl-BE" altLang="nl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MyProject</a:t>
            </a:r>
            <a:r>
              <a:rPr lang="nl-BE" altLang="nl-BE" sz="18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nl-BE" altLang="nl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src</a:t>
            </a:r>
            <a:r>
              <a:rPr lang="nl-BE" altLang="nl-BE" sz="18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nl-BE" altLang="nl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be</a:t>
            </a:r>
            <a:r>
              <a:rPr lang="nl-BE" altLang="nl-BE" sz="18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nl-BE" altLang="nl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kdg</a:t>
            </a:r>
            <a:r>
              <a:rPr lang="nl-BE" altLang="nl-BE" sz="18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nl-BE" altLang="nl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myproject</a:t>
            </a:r>
            <a:r>
              <a:rPr lang="nl-BE" altLang="nl-BE" sz="1800" dirty="0">
                <a:solidFill>
                  <a:schemeClr val="tx1"/>
                </a:solidFill>
                <a:latin typeface="Consolas" panose="020B0609020204030204" pitchFamily="49" charset="0"/>
              </a:rPr>
              <a:t>/files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420843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  <p:bldP spid="33" grpId="0" animBg="1"/>
      <p:bldP spid="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>
            <a:spLocks noGrp="1"/>
          </p:cNvSpPr>
          <p:nvPr>
            <p:ph idx="1"/>
          </p:nvPr>
        </p:nvSpPr>
        <p:spPr>
          <a:xfrm>
            <a:off x="578947" y="1094083"/>
            <a:ext cx="8088900" cy="29277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Bij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aanmaken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JAR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automatisch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manifest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aangemaakt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gewoon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tekstbestand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informatie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over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onderdelen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geplaatst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folder </a:t>
            </a:r>
            <a:r>
              <a:rPr lang="en-US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META-INF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het JAR-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bestand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Manifest file</a:t>
            </a:r>
            <a:endParaRPr lang="nl-B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>
            <a:spLocks noGrp="1"/>
          </p:cNvSpPr>
          <p:nvPr>
            <p:ph idx="1"/>
          </p:nvPr>
        </p:nvSpPr>
        <p:spPr>
          <a:xfrm>
            <a:off x="578947" y="1001092"/>
            <a:ext cx="8088900" cy="52524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vindt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.jar 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file in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map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out/artifacts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principe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platformonafhankelijk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n-US" b="1" i="0" u="none" strike="noStrike" cap="none" dirty="0" err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Opgelet</a:t>
            </a:r>
            <a:r>
              <a:rPr lang="en-US" b="1" i="0" u="none" strike="noStrike" cap="none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kunnen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optreden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JDK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waarmee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JAR is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aangemaakt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anders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JRE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waarmee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JAR gerund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wordt</a:t>
            </a:r>
            <a:endParaRPr lang="en-US" sz="2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kunnen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optreden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het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platform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waarop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JAR is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aangemaakt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anders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het platform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waarop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JAR gerund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Mac &lt;&gt; Windows)</a:t>
            </a:r>
          </a:p>
          <a:p>
            <a:pPr marL="17780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Uitproberen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Executable JAR</a:t>
            </a:r>
            <a:endParaRPr lang="nl-B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>
            <a:spLocks noGrp="1"/>
          </p:cNvSpPr>
          <p:nvPr>
            <p:ph idx="1"/>
          </p:nvPr>
        </p:nvSpPr>
        <p:spPr>
          <a:xfrm>
            <a:off x="578947" y="1231500"/>
            <a:ext cx="8272800" cy="46346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Voorzie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Javadoc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project:</a:t>
            </a:r>
          </a:p>
          <a:p>
            <a:pPr marL="407988" marR="0" lvl="1" indent="-230187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Niet</a:t>
            </a:r>
            <a:r>
              <a:rPr lang="en-US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alles</a:t>
            </a:r>
            <a:r>
              <a:rPr lang="en-US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moet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gedocumenteerd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</a:p>
          <a:p>
            <a:pPr marL="407988" marR="0" lvl="1" indent="-23018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Liefst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bovenaan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elke</a:t>
            </a:r>
            <a:r>
              <a:rPr lang="en-US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Javadoc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commentaarblok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met:</a:t>
            </a:r>
          </a:p>
          <a:p>
            <a:pPr marL="585788" marR="0" lvl="2" indent="-23018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korte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beschrijving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van wat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deze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klasse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doet</a:t>
            </a:r>
            <a:endParaRPr lang="en-US"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85788" marR="0" lvl="2" indent="-23018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Auteur,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versie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datum</a:t>
            </a:r>
          </a:p>
          <a:p>
            <a:pPr marL="407988" marR="0" lvl="1" indent="-23018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Inline comment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enkel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op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plaatsen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waar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het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ingewikkeld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</a:t>
            </a:r>
          </a:p>
          <a:p>
            <a:pPr marL="2286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Maak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JAR van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spel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407988" marR="0" lvl="1" indent="-230187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Probeer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hem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op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verschillende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platformen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07988" marR="0" lvl="1" indent="-23018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Controleer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ook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afbeeldingen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gevonden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getoond</a:t>
            </a:r>
            <a:r>
              <a:rPr lang="en-US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worden</a:t>
            </a:r>
            <a:endParaRPr lang="en-US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85788" marR="0" lvl="2" indent="-230187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7780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</a:t>
            </a:r>
            <a:endParaRPr lang="nl-BE" dirty="0"/>
          </a:p>
        </p:txBody>
      </p:sp>
      <p:pic>
        <p:nvPicPr>
          <p:cNvPr id="5" name="Shape 1069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6722943" y="50723"/>
            <a:ext cx="23241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/>
        </p:nvSpPr>
        <p:spPr>
          <a:xfrm>
            <a:off x="478604" y="489205"/>
            <a:ext cx="78120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3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 hebben we geleerd?</a:t>
            </a:r>
          </a:p>
        </p:txBody>
      </p:sp>
      <p:pic>
        <p:nvPicPr>
          <p:cNvPr id="886" name="Shape 88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5887715" y="2638000"/>
            <a:ext cx="268605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Shape 887"/>
          <p:cNvSpPr txBox="1"/>
          <p:nvPr/>
        </p:nvSpPr>
        <p:spPr>
          <a:xfrm>
            <a:off x="786383" y="2134098"/>
            <a:ext cx="4909244" cy="20969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spcAft>
                <a:spcPts val="500"/>
              </a:spcAft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Properties</a:t>
            </a:r>
          </a:p>
          <a:p>
            <a:pPr lvl="8">
              <a:spcAft>
                <a:spcPts val="500"/>
              </a:spcAft>
              <a:buSzPct val="100000"/>
            </a:pP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    - System Properties</a:t>
            </a:r>
          </a:p>
          <a:p>
            <a:pPr lvl="8">
              <a:spcAft>
                <a:spcPts val="500"/>
              </a:spcAft>
              <a:buSzPct val="100000"/>
            </a:pP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    - Custom Properties</a:t>
            </a:r>
            <a:endParaRPr lang="en-US" sz="1200" b="1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>
              <a:spcAft>
                <a:spcPts val="500"/>
              </a:spcAft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Javadoc</a:t>
            </a:r>
          </a:p>
          <a:p>
            <a:pPr marL="342900" lvl="0" indent="-342900">
              <a:spcAft>
                <a:spcPts val="500"/>
              </a:spcAft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Distributie</a:t>
            </a:r>
            <a:r>
              <a:rPr lang="en-US" sz="24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met </a:t>
            </a:r>
            <a:r>
              <a:rPr lang="en-US" sz="2400" b="1" dirty="0" err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een</a:t>
            </a:r>
            <a:r>
              <a:rPr lang="en-US" sz="24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JAR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idx="1"/>
          </p:nvPr>
        </p:nvSpPr>
        <p:spPr>
          <a:xfrm>
            <a:off x="578947" y="915853"/>
            <a:ext cx="8320500" cy="14011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00"/>
              <a:buFont typeface="Arial"/>
              <a:buChar char="•"/>
            </a:pP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Via </a:t>
            </a:r>
            <a:r>
              <a:rPr lang="nl-BE" sz="2800" b="1" i="0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System.getProperties</a:t>
            </a:r>
            <a:r>
              <a:rPr lang="nl-BE" b="0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kan je de systee</a:t>
            </a: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m- </a:t>
            </a: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eigenschappen opvragen.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00"/>
              <a:buNone/>
            </a:pPr>
            <a:endParaRPr lang="nl-BE"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00"/>
              <a:buNone/>
            </a:pP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interessantste eigenschappen:</a:t>
            </a:r>
          </a:p>
        </p:txBody>
      </p:sp>
      <p:graphicFrame>
        <p:nvGraphicFramePr>
          <p:cNvPr id="618" name="Shape 618"/>
          <p:cNvGraphicFramePr/>
          <p:nvPr>
            <p:extLst>
              <p:ext uri="{D42A27DB-BD31-4B8C-83A1-F6EECF244321}">
                <p14:modId xmlns:p14="http://schemas.microsoft.com/office/powerpoint/2010/main" val="2812469796"/>
              </p:ext>
            </p:extLst>
          </p:nvPr>
        </p:nvGraphicFramePr>
        <p:xfrm>
          <a:off x="700029" y="2379782"/>
          <a:ext cx="7954352" cy="3977160"/>
        </p:xfrm>
        <a:graphic>
          <a:graphicData uri="http://schemas.openxmlformats.org/drawingml/2006/table">
            <a:tbl>
              <a:tblPr>
                <a:noFill/>
                <a:tableStyleId>{F189B466-9329-40B6-99CD-D35E39B93030}</a:tableStyleId>
              </a:tblPr>
              <a:tblGrid>
                <a:gridCol w="2651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u="none" strike="noStrike" cap="none">
                          <a:solidFill>
                            <a:schemeClr val="bg1"/>
                          </a:solidFill>
                        </a:rPr>
                        <a:t>Key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33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u="none" strike="noStrike" cap="none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33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b="1" u="none" strike="noStrike" cap="none">
                          <a:latin typeface="Consolas" panose="020B0609020204030204" pitchFamily="49" charset="0"/>
                        </a:rPr>
                        <a:t>"file.separator"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u="none" strike="noStrike" cap="none" dirty="0"/>
                        <a:t>Char that separates components of a file path. 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b="1" u="none" strike="noStrike" cap="none">
                          <a:latin typeface="Consolas" panose="020B0609020204030204" pitchFamily="49" charset="0"/>
                        </a:rPr>
                        <a:t>"java.class.path"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u="none" strike="noStrike" cap="none"/>
                        <a:t>Java class path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b="1" u="none" strike="noStrike" cap="none">
                          <a:latin typeface="Consolas" panose="020B0609020204030204" pitchFamily="49" charset="0"/>
                        </a:rPr>
                        <a:t>"java.home"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u="none" strike="noStrike" cap="none"/>
                        <a:t>Installation directory for JRE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b="1" u="none" strike="noStrike" cap="none">
                          <a:latin typeface="Consolas" panose="020B0609020204030204" pitchFamily="49" charset="0"/>
                        </a:rPr>
                        <a:t>"java.vendor"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u="none" strike="noStrike" cap="none" dirty="0"/>
                        <a:t>JRE vendor name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b="1" u="none" strike="noStrike" cap="none">
                          <a:latin typeface="Consolas" panose="020B0609020204030204" pitchFamily="49" charset="0"/>
                        </a:rPr>
                        <a:t>"os.arch"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u="none" strike="noStrike" cap="none"/>
                        <a:t>Operating system architecture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b="1" u="none" strike="noStrike" cap="none">
                          <a:latin typeface="Consolas" panose="020B0609020204030204" pitchFamily="49" charset="0"/>
                        </a:rPr>
                        <a:t>"os.name"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u="none" strike="noStrike" cap="none"/>
                        <a:t>Operating system name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b="1" u="none" strike="noStrike" cap="none">
                          <a:latin typeface="Consolas" panose="020B0609020204030204" pitchFamily="49" charset="0"/>
                        </a:rPr>
                        <a:t>"os.version"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u="none" strike="noStrike" cap="none"/>
                        <a:t>Operating system version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b="1" u="none" strike="noStrike" cap="none">
                          <a:latin typeface="Consolas" panose="020B0609020204030204" pitchFamily="49" charset="0"/>
                        </a:rPr>
                        <a:t>"user.dir"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u="none" strike="noStrike" cap="none"/>
                        <a:t>User working directory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b="1" u="none" strike="noStrike" cap="none">
                          <a:latin typeface="Consolas" panose="020B0609020204030204" pitchFamily="49" charset="0"/>
                        </a:rPr>
                        <a:t>"user.home"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u="none" strike="noStrike" cap="none"/>
                        <a:t>User home directory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b="1" u="none" strike="noStrike" cap="none" dirty="0">
                          <a:latin typeface="Consolas" panose="020B0609020204030204" pitchFamily="49" charset="0"/>
                        </a:rPr>
                        <a:t>"user.name"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900" u="none" strike="noStrike" cap="none" dirty="0"/>
                        <a:t>User account name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82D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Systeemeigenschappen</a:t>
            </a:r>
            <a:endParaRPr lang="nl-B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idx="1"/>
          </p:nvPr>
        </p:nvSpPr>
        <p:spPr>
          <a:xfrm>
            <a:off x="479211" y="1882908"/>
            <a:ext cx="8454600" cy="30843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Properties prop =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1" i="1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getProperties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"LAND: "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prop.</a:t>
            </a:r>
            <a:r>
              <a:rPr lang="en-US" sz="1600" b="1" i="0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getProperty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user.country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"NAAM: "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prop.getProperty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"user.name"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"HUIDIGE DIR: "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prop.getProperty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user.dir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"TAAL: "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prop.getProperty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user.language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"OS: "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prop.getProperty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"os.name"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16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16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PROPERTIES:"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 key 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prop.</a:t>
            </a:r>
            <a:r>
              <a:rPr lang="en-US" sz="1600" b="1" i="0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stringPropertyNames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1" i="1" u="none" strike="noStrike" cap="none" dirty="0" err="1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"%-30s -&gt; %s</a:t>
            </a:r>
            <a:r>
              <a:rPr lang="en-US" sz="16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key,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prop.getProperty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(key));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6041984" y="1515045"/>
            <a:ext cx="2321700" cy="7357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Geef een string als </a:t>
            </a: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mee om de bijhorende </a:t>
            </a: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 te vragen</a:t>
            </a:r>
          </a:p>
        </p:txBody>
      </p:sp>
      <p:cxnSp>
        <p:nvCxnSpPr>
          <p:cNvPr id="626" name="Shape 626"/>
          <p:cNvCxnSpPr>
            <a:stCxn id="625" idx="2"/>
          </p:cNvCxnSpPr>
          <p:nvPr/>
        </p:nvCxnSpPr>
        <p:spPr>
          <a:xfrm>
            <a:off x="7202834" y="2250770"/>
            <a:ext cx="0" cy="19067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27" name="Shape 627"/>
          <p:cNvSpPr txBox="1"/>
          <p:nvPr/>
        </p:nvSpPr>
        <p:spPr>
          <a:xfrm>
            <a:off x="5817260" y="3796235"/>
            <a:ext cx="1722666" cy="3418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 keys opvragen</a:t>
            </a:r>
          </a:p>
        </p:txBody>
      </p:sp>
      <p:cxnSp>
        <p:nvCxnSpPr>
          <p:cNvPr id="628" name="Shape 628"/>
          <p:cNvCxnSpPr>
            <a:stCxn id="627" idx="1"/>
          </p:cNvCxnSpPr>
          <p:nvPr/>
        </p:nvCxnSpPr>
        <p:spPr>
          <a:xfrm flipH="1">
            <a:off x="5537061" y="3967142"/>
            <a:ext cx="280199" cy="16764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Voorbeeld </a:t>
            </a:r>
            <a:r>
              <a:rPr lang="nl-B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Properties</a:t>
            </a: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(1)</a:t>
            </a:r>
            <a:endParaRPr lang="nl-B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idx="1"/>
          </p:nvPr>
        </p:nvSpPr>
        <p:spPr>
          <a:xfrm>
            <a:off x="578947" y="1172659"/>
            <a:ext cx="8089556" cy="406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Output:</a:t>
            </a:r>
          </a:p>
          <a:p>
            <a:pPr marL="179388" marR="0" lvl="1" indent="-1587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LAND: BE</a:t>
            </a:r>
          </a:p>
          <a:p>
            <a:pPr marL="179388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NAAM: </a:t>
            </a:r>
            <a:r>
              <a:rPr lang="en-US" sz="1200" b="1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goovaerm</a:t>
            </a:r>
            <a:endParaRPr lang="en-US" sz="1200" b="1" i="0" u="none" strike="noStrike" cap="none" dirty="0">
              <a:solidFill>
                <a:schemeClr val="accent4">
                  <a:lumMod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388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HUIDIGE DIR: C:\Eigen\OOPROG1\P3_GEAVANC\P3W6\demo\Voorbeelden_overschot</a:t>
            </a:r>
          </a:p>
          <a:p>
            <a:pPr marL="179388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TAAL: </a:t>
            </a:r>
            <a:r>
              <a:rPr lang="en-US" sz="1200" b="1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nl</a:t>
            </a:r>
            <a:endParaRPr lang="en-US" sz="1200" b="1" i="0" u="none" strike="noStrike" cap="none" dirty="0">
              <a:solidFill>
                <a:schemeClr val="accent4">
                  <a:lumMod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388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OS: Windows 7</a:t>
            </a:r>
          </a:p>
          <a:p>
            <a:pPr marL="179388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1" i="0" u="none" strike="noStrike" cap="none" dirty="0">
              <a:solidFill>
                <a:schemeClr val="accent4">
                  <a:lumMod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9388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ALL PROPERTIES:</a:t>
            </a:r>
          </a:p>
          <a:p>
            <a:pPr marL="179388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java.runtime.name              -&gt; Java(TM) SE Runtime Environment</a:t>
            </a:r>
          </a:p>
          <a:p>
            <a:pPr marL="179388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sun.boot.library.path</a:t>
            </a:r>
            <a:r>
              <a:rPr lang="en-US" sz="12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      -&gt; C:\Program Files (x86)\Java\jdk1.8.0_60\</a:t>
            </a:r>
            <a:r>
              <a:rPr lang="en-US" sz="1200" b="1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jre</a:t>
            </a:r>
            <a:r>
              <a:rPr lang="en-US" sz="12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\bin</a:t>
            </a:r>
          </a:p>
          <a:p>
            <a:pPr marL="179388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java.vm.version</a:t>
            </a:r>
            <a:r>
              <a:rPr lang="en-US" sz="12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-&gt; 25.60-b23</a:t>
            </a:r>
          </a:p>
          <a:p>
            <a:pPr marL="179388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java.vm.vendor</a:t>
            </a:r>
            <a:r>
              <a:rPr lang="en-US" sz="12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-&gt; Oracle Corporation</a:t>
            </a:r>
          </a:p>
          <a:p>
            <a:pPr marL="179388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java.vendor.url                -&gt; http://java.oracle.com/</a:t>
            </a:r>
          </a:p>
          <a:p>
            <a:pPr marL="179388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path.separator</a:t>
            </a:r>
            <a:r>
              <a:rPr lang="en-US" sz="12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-&gt; ;</a:t>
            </a:r>
          </a:p>
          <a:p>
            <a:pPr marL="179388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java.vm.name                   -&gt; Java </a:t>
            </a:r>
            <a:r>
              <a:rPr lang="en-US" sz="1200" b="1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HotSpot</a:t>
            </a:r>
            <a:r>
              <a:rPr lang="en-US" sz="12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(TM) Client VM</a:t>
            </a:r>
          </a:p>
          <a:p>
            <a:pPr marL="179388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file.encoding.pkg</a:t>
            </a:r>
            <a:r>
              <a:rPr lang="en-US" sz="12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-&gt; sun.io</a:t>
            </a:r>
          </a:p>
          <a:p>
            <a:pPr marL="179388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idea.launcher.port</a:t>
            </a:r>
            <a:r>
              <a:rPr lang="en-US" sz="1200" b="1" i="0" u="none" strike="noStrike" cap="none" dirty="0">
                <a:solidFill>
                  <a:schemeClr val="accent4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-&gt; 7532</a:t>
            </a:r>
          </a:p>
          <a:p>
            <a:pPr marL="179388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200" b="1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enz</a:t>
            </a:r>
            <a:r>
              <a:rPr lang="en-US" sz="12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635" name="Shape 635"/>
          <p:cNvSpPr/>
          <p:nvPr/>
        </p:nvSpPr>
        <p:spPr>
          <a:xfrm>
            <a:off x="5013702" y="5900143"/>
            <a:ext cx="3006840" cy="554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Probeer het zelf uit: welke systeem instellingen zijn er op jouw laptop?</a:t>
            </a:r>
          </a:p>
        </p:txBody>
      </p:sp>
      <p:pic>
        <p:nvPicPr>
          <p:cNvPr id="636" name="Shape 63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7970079" y="5778281"/>
            <a:ext cx="797716" cy="7548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Voorbeeld </a:t>
            </a:r>
            <a:r>
              <a:rPr lang="nl-B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Properties</a:t>
            </a:r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(2)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idx="1"/>
          </p:nvPr>
        </p:nvSpPr>
        <p:spPr>
          <a:xfrm>
            <a:off x="578947" y="997889"/>
            <a:ext cx="8088900" cy="5139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Programma-attributen zijn voorkeuren van de gebruiker die we willen bewaren voor de volgende uitvoering.</a:t>
            </a: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2500"/>
              <a:buFont typeface="Arial"/>
              <a:buChar char="•"/>
            </a:pP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creëren nu zélf een </a:t>
            </a:r>
            <a:r>
              <a:rPr lang="nl-BE" sz="2800" b="1" i="0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Properties</a:t>
            </a:r>
            <a:r>
              <a:rPr lang="nl-BE" b="0" i="0" u="none" strike="noStrike" cap="none" dirty="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–object en voegen </a:t>
            </a:r>
            <a:r>
              <a:rPr lang="nl-BE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key-value</a:t>
            </a: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pairs toe via </a:t>
            </a:r>
            <a:r>
              <a:rPr lang="nl-BE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getProperty</a:t>
            </a: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en </a:t>
            </a:r>
            <a:r>
              <a:rPr lang="nl-BE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setProperty</a:t>
            </a:r>
            <a:endParaRPr lang="nl-BE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0" lvl="0" indent="-177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Er zijn 2 mogelijke bestandsformaten (allebei </a:t>
            </a:r>
            <a:r>
              <a:rPr lang="nl-BE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textfiles</a:t>
            </a: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</a:p>
          <a:p>
            <a:pPr marL="357188" marR="0" lvl="1" indent="-17938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Arial"/>
              <a:buChar char="–"/>
            </a:pPr>
            <a:r>
              <a:rPr lang="nl-BE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Properties</a:t>
            </a: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-bestand: gebruik dan de methoden </a:t>
            </a:r>
            <a:r>
              <a:rPr lang="nl-BE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en </a:t>
            </a:r>
            <a:r>
              <a:rPr lang="nl-BE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</a:t>
            </a:r>
          </a:p>
          <a:p>
            <a:pPr marL="357188" marR="0" lvl="1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4285"/>
              <a:buFont typeface="Arial"/>
              <a:buChar char="–"/>
            </a:pPr>
            <a:r>
              <a:rPr lang="nl-BE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XML-bestand</a:t>
            </a: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gebruik dan de methoden </a:t>
            </a:r>
            <a:r>
              <a:rPr lang="nl-BE" sz="24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storeToXML</a:t>
            </a:r>
            <a:r>
              <a:rPr lang="nl-BE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en </a:t>
            </a:r>
            <a:r>
              <a:rPr lang="nl-BE" sz="24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loadFromXML</a:t>
            </a:r>
            <a:endParaRPr lang="nl-BE" sz="24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Programma-attributen</a:t>
            </a:r>
            <a:endParaRPr lang="nl-B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idx="1"/>
          </p:nvPr>
        </p:nvSpPr>
        <p:spPr>
          <a:xfrm>
            <a:off x="370118" y="1754170"/>
            <a:ext cx="8556900" cy="3509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writeProperties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naam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level, </a:t>
            </a:r>
            <a:r>
              <a:rPr lang="en-US" sz="1500" b="1" i="0" u="none" strike="noStrike" cap="none" dirty="0" err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score)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out = </a:t>
            </a:r>
            <a:r>
              <a:rPr lang="en-US" sz="15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1" i="1" u="none" strike="noStrike" cap="none" dirty="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PROPERTIES_FILE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Properties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gameProps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5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500" b="1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Properties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gameProps.</a:t>
            </a:r>
            <a:r>
              <a:rPr lang="en-US" sz="1500" b="1" i="0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setProperty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"Level"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String.</a:t>
            </a:r>
            <a:r>
              <a:rPr lang="en-US" sz="15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(level));</a:t>
            </a: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gameProps.</a:t>
            </a:r>
            <a:r>
              <a:rPr lang="en-US" sz="1500" b="1" i="0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setProperty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"Score"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String.</a:t>
            </a:r>
            <a:r>
              <a:rPr lang="en-US" sz="1500" b="0" i="1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(score));</a:t>
            </a: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gameProps.</a:t>
            </a:r>
            <a:r>
              <a:rPr lang="en-US" sz="1500" b="1" i="0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setProperty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5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Naam</a:t>
            </a:r>
            <a:r>
              <a:rPr lang="en-US" sz="15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naam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lang="en-US" sz="15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1" u="none" strike="noStrike" cap="none" dirty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gameProps.</a:t>
            </a:r>
            <a:r>
              <a:rPr lang="en-US" sz="1500" b="1" i="0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(out, </a:t>
            </a:r>
            <a:r>
              <a:rPr lang="en-US" sz="15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5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Instellingen</a:t>
            </a:r>
            <a:r>
              <a:rPr lang="en-US" sz="15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van Mastermind"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US" sz="1500" b="1" i="0" u="none" strike="noStrike" cap="none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5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6827309" y="939603"/>
            <a:ext cx="1979388" cy="5253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 en bestandsnaam als String</a:t>
            </a:r>
          </a:p>
        </p:txBody>
      </p:sp>
      <p:cxnSp>
        <p:nvCxnSpPr>
          <p:cNvPr id="650" name="Shape 650"/>
          <p:cNvCxnSpPr>
            <a:stCxn id="649" idx="2"/>
          </p:cNvCxnSpPr>
          <p:nvPr/>
        </p:nvCxnSpPr>
        <p:spPr>
          <a:xfrm flipH="1">
            <a:off x="7663912" y="1464968"/>
            <a:ext cx="153091" cy="7644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51" name="Shape 651"/>
          <p:cNvSpPr txBox="1"/>
          <p:nvPr/>
        </p:nvSpPr>
        <p:spPr>
          <a:xfrm>
            <a:off x="7524427" y="3520829"/>
            <a:ext cx="1518737" cy="76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 – value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waarden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moeten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strings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zijn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cxnSp>
        <p:nvCxnSpPr>
          <p:cNvPr id="652" name="Shape 652"/>
          <p:cNvCxnSpPr>
            <a:stCxn id="651" idx="0"/>
          </p:cNvCxnSpPr>
          <p:nvPr/>
        </p:nvCxnSpPr>
        <p:spPr>
          <a:xfrm flipH="1" flipV="1">
            <a:off x="7663912" y="3311717"/>
            <a:ext cx="619884" cy="20911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53" name="Shape 653"/>
          <p:cNvSpPr/>
          <p:nvPr/>
        </p:nvSpPr>
        <p:spPr>
          <a:xfrm>
            <a:off x="5649696" y="5309835"/>
            <a:ext cx="3260400" cy="138543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38100" dir="8100000" algn="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Courier New"/>
              <a:buNone/>
            </a:pPr>
            <a:r>
              <a:rPr lang="en-US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#Instellingen van Mastermind</a:t>
            </a:r>
            <a:br>
              <a:rPr lang="en-US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#Sat Mar 12 19:40:03 CET 2016</a:t>
            </a:r>
            <a:br>
              <a:rPr lang="en-US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Naam</a:t>
            </a:r>
            <a:r>
              <a:rPr lang="en-US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Slongs Dievanongs</a:t>
            </a:r>
            <a:br>
              <a:rPr lang="en-US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-US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185</a:t>
            </a:r>
            <a:br>
              <a:rPr lang="en-US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 i="0" u="none" strike="noStrike" cap="non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en-US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7817003" y="5055431"/>
            <a:ext cx="989694" cy="28373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</a:p>
        </p:txBody>
      </p:sp>
      <p:cxnSp>
        <p:nvCxnSpPr>
          <p:cNvPr id="655" name="Shape 655"/>
          <p:cNvCxnSpPr>
            <a:stCxn id="656" idx="5"/>
          </p:cNvCxnSpPr>
          <p:nvPr/>
        </p:nvCxnSpPr>
        <p:spPr>
          <a:xfrm>
            <a:off x="3061670" y="4115413"/>
            <a:ext cx="2478974" cy="126249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56" name="Shape 656"/>
          <p:cNvSpPr/>
          <p:nvPr/>
        </p:nvSpPr>
        <p:spPr>
          <a:xfrm>
            <a:off x="2467085" y="3791736"/>
            <a:ext cx="696600" cy="379211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Programma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attributen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vb</a:t>
            </a:r>
            <a:r>
              <a:rPr lang="en-US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(1)</a:t>
            </a:r>
            <a:endParaRPr lang="nl-B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_Ndl_KdGnieuw">
  <a:themeElements>
    <a:clrScheme name="Custom 60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B34185"/>
      </a:accent1>
      <a:accent2>
        <a:srgbClr val="7D47A0"/>
      </a:accent2>
      <a:accent3>
        <a:srgbClr val="2863B4"/>
      </a:accent3>
      <a:accent4>
        <a:srgbClr val="039BCF"/>
      </a:accent4>
      <a:accent5>
        <a:srgbClr val="008E28"/>
      </a:accent5>
      <a:accent6>
        <a:srgbClr val="43B109"/>
      </a:accent6>
      <a:hlink>
        <a:srgbClr val="8AC53F"/>
      </a:hlink>
      <a:folHlink>
        <a:srgbClr val="00B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W_template_v5.potx" id="{AE5EE26B-5408-4276-8110-C70C62650092}" vid="{9F24CB38-8FF3-4571-9F69-771F004ED30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1517</Words>
  <Application>Microsoft Office PowerPoint</Application>
  <PresentationFormat>On-screen Show (4:3)</PresentationFormat>
  <Paragraphs>330</Paragraphs>
  <Slides>44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Consolas</vt:lpstr>
      <vt:lpstr>Courier New</vt:lpstr>
      <vt:lpstr>Merriweather Sans</vt:lpstr>
      <vt:lpstr>Noto Sans Symbols</vt:lpstr>
      <vt:lpstr>Verdana</vt:lpstr>
      <vt:lpstr>Wingdings</vt:lpstr>
      <vt:lpstr>ppt_Ndl_KdGnieuw</vt:lpstr>
      <vt:lpstr>Programmeren I</vt:lpstr>
      <vt:lpstr>Properties, JavaDoc en JAR</vt:lpstr>
      <vt:lpstr>PowerPoint Presentation</vt:lpstr>
      <vt:lpstr>Agenda deze week</vt:lpstr>
      <vt:lpstr>Systeemeigenschappen</vt:lpstr>
      <vt:lpstr>Voorbeeld Properties (1)</vt:lpstr>
      <vt:lpstr>Voorbeeld Properties (2)</vt:lpstr>
      <vt:lpstr>Programma-attributen</vt:lpstr>
      <vt:lpstr>Programma attributen: vb(1)</vt:lpstr>
      <vt:lpstr>Programma attributen: vb(2)</vt:lpstr>
      <vt:lpstr>Programma attributen: vb(3)</vt:lpstr>
      <vt:lpstr>Agenda deze week</vt:lpstr>
      <vt:lpstr>Waarom documenteren?</vt:lpstr>
      <vt:lpstr>Javadoc</vt:lpstr>
      <vt:lpstr>Documentatiecommentaar</vt:lpstr>
      <vt:lpstr>Waar documenteren?</vt:lpstr>
      <vt:lpstr>Structuur van commentaar</vt:lpstr>
      <vt:lpstr>Javadoc boven de class header</vt:lpstr>
      <vt:lpstr>Javadoc boven de class header</vt:lpstr>
      <vt:lpstr>Javadoc boven de constructor</vt:lpstr>
      <vt:lpstr>Javadoc boven een methode (1)</vt:lpstr>
      <vt:lpstr>Javadoc boven een methode (1)</vt:lpstr>
      <vt:lpstr>Javadoc boven een methode (2)</vt:lpstr>
      <vt:lpstr>Javadoc boven een methode (3)</vt:lpstr>
      <vt:lpstr>Javadoc boven een methode (3)</vt:lpstr>
      <vt:lpstr>Javadoc tags</vt:lpstr>
      <vt:lpstr>De Javadoc tool in IntelliJ</vt:lpstr>
      <vt:lpstr>De Javadoc tool in IntelliJ</vt:lpstr>
      <vt:lpstr>Opdracht</vt:lpstr>
      <vt:lpstr>Agenda deze week</vt:lpstr>
      <vt:lpstr>Wat is een JAR?</vt:lpstr>
      <vt:lpstr>Een JAR maken</vt:lpstr>
      <vt:lpstr>Een JAR maken in IntelliJ (1)</vt:lpstr>
      <vt:lpstr>Een JAR maken in IntelliJ (2)</vt:lpstr>
      <vt:lpstr>Een JAR maken in IntelliJ(3)</vt:lpstr>
      <vt:lpstr>Aanpassingen in code</vt:lpstr>
      <vt:lpstr>Aanpassingen in code</vt:lpstr>
      <vt:lpstr>Aanpassingen in code</vt:lpstr>
      <vt:lpstr>Aanpassingen in code</vt:lpstr>
      <vt:lpstr>Quiz</vt:lpstr>
      <vt:lpstr>Manifest file</vt:lpstr>
      <vt:lpstr>Executable JAR</vt:lpstr>
      <vt:lpstr>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I</dc:title>
  <dc:creator>Lars</dc:creator>
  <cp:lastModifiedBy>Lars Willemsens</cp:lastModifiedBy>
  <cp:revision>21</cp:revision>
  <dcterms:modified xsi:type="dcterms:W3CDTF">2017-03-10T14:23:10Z</dcterms:modified>
</cp:coreProperties>
</file>