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5" r:id="rId1"/>
  </p:sldMasterIdLst>
  <p:notesMasterIdLst>
    <p:notesMasterId r:id="rId105"/>
  </p:notesMasterIdLst>
  <p:handoutMasterIdLst>
    <p:handoutMasterId r:id="rId106"/>
  </p:handoutMasterIdLst>
  <p:sldIdLst>
    <p:sldId id="320" r:id="rId2"/>
    <p:sldId id="381" r:id="rId3"/>
    <p:sldId id="321" r:id="rId4"/>
    <p:sldId id="323" r:id="rId5"/>
    <p:sldId id="324" r:id="rId6"/>
    <p:sldId id="423" r:id="rId7"/>
    <p:sldId id="327" r:id="rId8"/>
    <p:sldId id="449" r:id="rId9"/>
    <p:sldId id="329" r:id="rId10"/>
    <p:sldId id="330" r:id="rId11"/>
    <p:sldId id="331" r:id="rId12"/>
    <p:sldId id="450" r:id="rId13"/>
    <p:sldId id="333" r:id="rId14"/>
    <p:sldId id="334" r:id="rId15"/>
    <p:sldId id="335" r:id="rId16"/>
    <p:sldId id="451" r:id="rId17"/>
    <p:sldId id="337" r:id="rId18"/>
    <p:sldId id="338" r:id="rId19"/>
    <p:sldId id="452" r:id="rId20"/>
    <p:sldId id="395" r:id="rId21"/>
    <p:sldId id="396" r:id="rId22"/>
    <p:sldId id="453" r:id="rId23"/>
    <p:sldId id="397" r:id="rId24"/>
    <p:sldId id="398" r:id="rId25"/>
    <p:sldId id="411" r:id="rId26"/>
    <p:sldId id="454" r:id="rId27"/>
    <p:sldId id="399" r:id="rId28"/>
    <p:sldId id="400" r:id="rId29"/>
    <p:sldId id="435" r:id="rId30"/>
    <p:sldId id="340" r:id="rId31"/>
    <p:sldId id="341" r:id="rId32"/>
    <p:sldId id="436" r:id="rId33"/>
    <p:sldId id="343" r:id="rId34"/>
    <p:sldId id="344" r:id="rId35"/>
    <p:sldId id="437" r:id="rId36"/>
    <p:sldId id="346" r:id="rId37"/>
    <p:sldId id="402" r:id="rId38"/>
    <p:sldId id="401" r:id="rId39"/>
    <p:sldId id="424" r:id="rId40"/>
    <p:sldId id="425" r:id="rId41"/>
    <p:sldId id="426" r:id="rId42"/>
    <p:sldId id="427" r:id="rId43"/>
    <p:sldId id="428" r:id="rId44"/>
    <p:sldId id="347" r:id="rId45"/>
    <p:sldId id="348" r:id="rId46"/>
    <p:sldId id="438" r:id="rId47"/>
    <p:sldId id="350" r:id="rId48"/>
    <p:sldId id="351" r:id="rId49"/>
    <p:sldId id="429" r:id="rId50"/>
    <p:sldId id="353" r:id="rId51"/>
    <p:sldId id="354" r:id="rId52"/>
    <p:sldId id="355" r:id="rId53"/>
    <p:sldId id="430" r:id="rId54"/>
    <p:sldId id="439" r:id="rId55"/>
    <p:sldId id="388" r:id="rId56"/>
    <p:sldId id="440" r:id="rId57"/>
    <p:sldId id="389" r:id="rId58"/>
    <p:sldId id="441" r:id="rId59"/>
    <p:sldId id="390" r:id="rId60"/>
    <p:sldId id="391" r:id="rId61"/>
    <p:sldId id="392" r:id="rId62"/>
    <p:sldId id="412" r:id="rId63"/>
    <p:sldId id="393" r:id="rId64"/>
    <p:sldId id="394" r:id="rId65"/>
    <p:sldId id="442" r:id="rId66"/>
    <p:sldId id="361" r:id="rId67"/>
    <p:sldId id="362" r:id="rId68"/>
    <p:sldId id="363" r:id="rId69"/>
    <p:sldId id="443" r:id="rId70"/>
    <p:sldId id="365" r:id="rId71"/>
    <p:sldId id="366" r:id="rId72"/>
    <p:sldId id="367" r:id="rId73"/>
    <p:sldId id="369" r:id="rId74"/>
    <p:sldId id="370" r:id="rId75"/>
    <p:sldId id="371" r:id="rId76"/>
    <p:sldId id="444" r:id="rId77"/>
    <p:sldId id="418" r:id="rId78"/>
    <p:sldId id="419" r:id="rId79"/>
    <p:sldId id="431" r:id="rId80"/>
    <p:sldId id="421" r:id="rId81"/>
    <p:sldId id="448" r:id="rId82"/>
    <p:sldId id="422" r:id="rId83"/>
    <p:sldId id="445" r:id="rId84"/>
    <p:sldId id="432" r:id="rId85"/>
    <p:sldId id="433" r:id="rId86"/>
    <p:sldId id="434" r:id="rId87"/>
    <p:sldId id="382" r:id="rId88"/>
    <p:sldId id="383" r:id="rId89"/>
    <p:sldId id="446" r:id="rId90"/>
    <p:sldId id="386" r:id="rId91"/>
    <p:sldId id="387" r:id="rId92"/>
    <p:sldId id="447" r:id="rId93"/>
    <p:sldId id="403" r:id="rId94"/>
    <p:sldId id="404" r:id="rId95"/>
    <p:sldId id="405" r:id="rId96"/>
    <p:sldId id="406" r:id="rId97"/>
    <p:sldId id="407" r:id="rId98"/>
    <p:sldId id="408" r:id="rId99"/>
    <p:sldId id="414" r:id="rId100"/>
    <p:sldId id="377" r:id="rId101"/>
    <p:sldId id="376" r:id="rId102"/>
    <p:sldId id="409" r:id="rId103"/>
    <p:sldId id="410" r:id="rId104"/>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CC2A"/>
    <a:srgbClr val="F44E0C"/>
    <a:srgbClr val="1C1F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90" autoAdjust="0"/>
    <p:restoredTop sz="75375" autoAdjust="0"/>
  </p:normalViewPr>
  <p:slideViewPr>
    <p:cSldViewPr snapToGrid="0" snapToObjects="1">
      <p:cViewPr varScale="1">
        <p:scale>
          <a:sx n="86" d="100"/>
          <a:sy n="86" d="100"/>
        </p:scale>
        <p:origin x="90" y="66"/>
      </p:cViewPr>
      <p:guideLst>
        <p:guide orient="horz" pos="2160"/>
        <p:guide pos="2880"/>
      </p:guideLst>
    </p:cSldViewPr>
  </p:slideViewPr>
  <p:outlineViewPr>
    <p:cViewPr>
      <p:scale>
        <a:sx n="33" d="100"/>
        <a:sy n="33" d="100"/>
      </p:scale>
      <p:origin x="0" y="-20131"/>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0" d="100"/>
          <a:sy n="60" d="100"/>
        </p:scale>
        <p:origin x="-2490" y="-7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613F244-16B6-4295-899E-3B622569904C}"/>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nl-BE"/>
          </a:p>
        </p:txBody>
      </p:sp>
      <p:sp>
        <p:nvSpPr>
          <p:cNvPr id="3" name="Date Placeholder 2">
            <a:extLst>
              <a:ext uri="{FF2B5EF4-FFF2-40B4-BE49-F238E27FC236}">
                <a16:creationId xmlns:a16="http://schemas.microsoft.com/office/drawing/2014/main" id="{1B465E9B-02CF-44BD-8E02-F2B9D52635B5}"/>
              </a:ext>
            </a:extLst>
          </p:cNvPr>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5AD2CCA9-DC97-4F89-B899-8F985B7046AD}" type="datetimeFigureOut">
              <a:rPr lang="nl-BE" smtClean="0"/>
              <a:t>15/11/2017</a:t>
            </a:fld>
            <a:endParaRPr lang="nl-BE"/>
          </a:p>
        </p:txBody>
      </p:sp>
      <p:sp>
        <p:nvSpPr>
          <p:cNvPr id="4" name="Footer Placeholder 3">
            <a:extLst>
              <a:ext uri="{FF2B5EF4-FFF2-40B4-BE49-F238E27FC236}">
                <a16:creationId xmlns:a16="http://schemas.microsoft.com/office/drawing/2014/main" id="{BF0EF71E-17B2-428A-BAA5-55D86483AED6}"/>
              </a:ext>
            </a:extLst>
          </p:cNvPr>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nl-BE"/>
          </a:p>
        </p:txBody>
      </p:sp>
      <p:sp>
        <p:nvSpPr>
          <p:cNvPr id="5" name="Slide Number Placeholder 4">
            <a:extLst>
              <a:ext uri="{FF2B5EF4-FFF2-40B4-BE49-F238E27FC236}">
                <a16:creationId xmlns:a16="http://schemas.microsoft.com/office/drawing/2014/main" id="{9FA9229E-833C-466C-815C-456DFAE80D98}"/>
              </a:ext>
            </a:extLst>
          </p:cNvPr>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8A027E74-514B-45EC-B6F8-CAE5ED325DA9}" type="slidenum">
              <a:rPr lang="nl-BE" smtClean="0"/>
              <a:t>‹#›</a:t>
            </a:fld>
            <a:endParaRPr lang="nl-BE"/>
          </a:p>
        </p:txBody>
      </p:sp>
    </p:spTree>
    <p:extLst>
      <p:ext uri="{BB962C8B-B14F-4D97-AF65-F5344CB8AC3E}">
        <p14:creationId xmlns:p14="http://schemas.microsoft.com/office/powerpoint/2010/main" val="5900855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CBFA1E41-6605-4228-BDE6-1B7A14962082}" type="datetimeFigureOut">
              <a:rPr lang="nl-BE" smtClean="0"/>
              <a:pPr/>
              <a:t>15/11/2017</a:t>
            </a:fld>
            <a:endParaRPr lang="nl-BE"/>
          </a:p>
        </p:txBody>
      </p:sp>
      <p:sp>
        <p:nvSpPr>
          <p:cNvPr id="4" name="Tijdelijke aanduiding voor dia-afbeelding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19879821-39F4-4B1E-A162-F8E03CE0A609}" type="slidenum">
              <a:rPr lang="nl-BE" smtClean="0"/>
              <a:pPr/>
              <a:t>‹#›</a:t>
            </a:fld>
            <a:endParaRPr lang="nl-BE"/>
          </a:p>
        </p:txBody>
      </p:sp>
    </p:spTree>
    <p:extLst>
      <p:ext uri="{BB962C8B-B14F-4D97-AF65-F5344CB8AC3E}">
        <p14:creationId xmlns:p14="http://schemas.microsoft.com/office/powerpoint/2010/main" val="2701521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879821-39F4-4B1E-A162-F8E03CE0A609}" type="slidenum">
              <a:rPr lang="nl-BE" smtClean="0"/>
              <a:pPr/>
              <a:t>6</a:t>
            </a:fld>
            <a:endParaRPr lang="nl-BE"/>
          </a:p>
        </p:txBody>
      </p:sp>
    </p:spTree>
    <p:extLst>
      <p:ext uri="{BB962C8B-B14F-4D97-AF65-F5344CB8AC3E}">
        <p14:creationId xmlns:p14="http://schemas.microsoft.com/office/powerpoint/2010/main" val="392821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Ansi</a:t>
            </a:r>
            <a:r>
              <a:rPr lang="en-US" baseline="0" dirty="0"/>
              <a:t> </a:t>
            </a:r>
            <a:r>
              <a:rPr lang="en-US" baseline="0" dirty="0" err="1"/>
              <a:t>sql</a:t>
            </a:r>
            <a:r>
              <a:rPr lang="en-US" baseline="0" dirty="0"/>
              <a:t>: cast </a:t>
            </a:r>
            <a:r>
              <a:rPr lang="en-US" i="1" baseline="0" dirty="0"/>
              <a:t>n</a:t>
            </a:r>
            <a:r>
              <a:rPr lang="en-US" baseline="0" dirty="0"/>
              <a:t> as decimal (</a:t>
            </a:r>
            <a:r>
              <a:rPr lang="en-US" i="1" baseline="0" dirty="0" err="1"/>
              <a:t>voor_komma,na_komma</a:t>
            </a:r>
            <a:r>
              <a:rPr lang="en-US" baseline="0" dirty="0"/>
              <a:t>)</a:t>
            </a:r>
            <a:endParaRPr lang="en-US" dirty="0"/>
          </a:p>
        </p:txBody>
      </p:sp>
      <p:sp>
        <p:nvSpPr>
          <p:cNvPr id="4" name="Slide Number Placeholder 3"/>
          <p:cNvSpPr>
            <a:spLocks noGrp="1"/>
          </p:cNvSpPr>
          <p:nvPr>
            <p:ph type="sldNum" sz="quarter" idx="10"/>
          </p:nvPr>
        </p:nvSpPr>
        <p:spPr/>
        <p:txBody>
          <a:bodyPr/>
          <a:lstStyle/>
          <a:p>
            <a:fld id="{19879821-39F4-4B1E-A162-F8E03CE0A609}" type="slidenum">
              <a:rPr lang="nl-BE" smtClean="0"/>
              <a:pPr/>
              <a:t>30</a:t>
            </a:fld>
            <a:endParaRPr lang="nl-BE"/>
          </a:p>
        </p:txBody>
      </p:sp>
    </p:spTree>
    <p:extLst>
      <p:ext uri="{BB962C8B-B14F-4D97-AF65-F5344CB8AC3E}">
        <p14:creationId xmlns:p14="http://schemas.microsoft.com/office/powerpoint/2010/main" val="4276434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19879821-39F4-4B1E-A162-F8E03CE0A609}" type="slidenum">
              <a:rPr lang="nl-BE" smtClean="0"/>
              <a:pPr/>
              <a:t>31</a:t>
            </a:fld>
            <a:endParaRPr lang="nl-BE"/>
          </a:p>
        </p:txBody>
      </p:sp>
    </p:spTree>
    <p:extLst>
      <p:ext uri="{BB962C8B-B14F-4D97-AF65-F5344CB8AC3E}">
        <p14:creationId xmlns:p14="http://schemas.microsoft.com/office/powerpoint/2010/main" val="2033083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Ansi</a:t>
            </a:r>
            <a:r>
              <a:rPr lang="en-US" dirty="0"/>
              <a:t> </a:t>
            </a:r>
            <a:r>
              <a:rPr lang="en-US" dirty="0" err="1"/>
              <a:t>sql</a:t>
            </a:r>
            <a:r>
              <a:rPr lang="en-US" dirty="0"/>
              <a:t>: floor</a:t>
            </a:r>
            <a:endParaRPr lang="en-GB" dirty="0"/>
          </a:p>
        </p:txBody>
      </p:sp>
      <p:sp>
        <p:nvSpPr>
          <p:cNvPr id="4" name="Slide Number Placeholder 3"/>
          <p:cNvSpPr>
            <a:spLocks noGrp="1"/>
          </p:cNvSpPr>
          <p:nvPr>
            <p:ph type="sldNum" sz="quarter" idx="10"/>
          </p:nvPr>
        </p:nvSpPr>
        <p:spPr/>
        <p:txBody>
          <a:bodyPr/>
          <a:lstStyle/>
          <a:p>
            <a:fld id="{19879821-39F4-4B1E-A162-F8E03CE0A609}" type="slidenum">
              <a:rPr lang="nl-BE" smtClean="0"/>
              <a:pPr/>
              <a:t>33</a:t>
            </a:fld>
            <a:endParaRPr lang="nl-BE"/>
          </a:p>
        </p:txBody>
      </p:sp>
    </p:spTree>
    <p:extLst>
      <p:ext uri="{BB962C8B-B14F-4D97-AF65-F5344CB8AC3E}">
        <p14:creationId xmlns:p14="http://schemas.microsoft.com/office/powerpoint/2010/main" val="540688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19879821-39F4-4B1E-A162-F8E03CE0A609}" type="slidenum">
              <a:rPr lang="nl-BE" smtClean="0"/>
              <a:pPr/>
              <a:t>36</a:t>
            </a:fld>
            <a:endParaRPr lang="nl-BE"/>
          </a:p>
        </p:txBody>
      </p:sp>
    </p:spTree>
    <p:extLst>
      <p:ext uri="{BB962C8B-B14F-4D97-AF65-F5344CB8AC3E}">
        <p14:creationId xmlns:p14="http://schemas.microsoft.com/office/powerpoint/2010/main" val="21113448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Env</a:t>
            </a:r>
            <a:r>
              <a:rPr lang="en-US" baseline="0" dirty="0"/>
              <a:t> </a:t>
            </a:r>
            <a:r>
              <a:rPr lang="en-US" baseline="0" dirty="0" err="1"/>
              <a:t>variabelen</a:t>
            </a:r>
            <a:r>
              <a:rPr lang="en-US" baseline="0" dirty="0"/>
              <a:t> NLS_DATE_FORMAT, </a:t>
            </a:r>
            <a:r>
              <a:rPr lang="en-US" dirty="0"/>
              <a:t>NLS_DATE_LANGUAGE</a:t>
            </a:r>
          </a:p>
          <a:p>
            <a:endParaRPr lang="en-US" dirty="0"/>
          </a:p>
        </p:txBody>
      </p:sp>
      <p:sp>
        <p:nvSpPr>
          <p:cNvPr id="4" name="Slide Number Placeholder 3"/>
          <p:cNvSpPr>
            <a:spLocks noGrp="1"/>
          </p:cNvSpPr>
          <p:nvPr>
            <p:ph type="sldNum" sz="quarter" idx="10"/>
          </p:nvPr>
        </p:nvSpPr>
        <p:spPr/>
        <p:txBody>
          <a:bodyPr/>
          <a:lstStyle/>
          <a:p>
            <a:fld id="{19879821-39F4-4B1E-A162-F8E03CE0A609}" type="slidenum">
              <a:rPr lang="nl-BE" smtClean="0"/>
              <a:pPr/>
              <a:t>38</a:t>
            </a:fld>
            <a:endParaRPr lang="nl-BE"/>
          </a:p>
        </p:txBody>
      </p:sp>
    </p:spTree>
    <p:extLst>
      <p:ext uri="{BB962C8B-B14F-4D97-AF65-F5344CB8AC3E}">
        <p14:creationId xmlns:p14="http://schemas.microsoft.com/office/powerpoint/2010/main" val="28986459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879821-39F4-4B1E-A162-F8E03CE0A609}" type="slidenum">
              <a:rPr lang="nl-BE" smtClean="0"/>
              <a:pPr/>
              <a:t>39</a:t>
            </a:fld>
            <a:endParaRPr lang="nl-BE"/>
          </a:p>
        </p:txBody>
      </p:sp>
    </p:spTree>
    <p:extLst>
      <p:ext uri="{BB962C8B-B14F-4D97-AF65-F5344CB8AC3E}">
        <p14:creationId xmlns:p14="http://schemas.microsoft.com/office/powerpoint/2010/main" val="3086765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879821-39F4-4B1E-A162-F8E03CE0A609}" type="slidenum">
              <a:rPr lang="nl-BE" smtClean="0"/>
              <a:pPr/>
              <a:t>40</a:t>
            </a:fld>
            <a:endParaRPr lang="nl-BE"/>
          </a:p>
        </p:txBody>
      </p:sp>
    </p:spTree>
    <p:extLst>
      <p:ext uri="{BB962C8B-B14F-4D97-AF65-F5344CB8AC3E}">
        <p14:creationId xmlns:p14="http://schemas.microsoft.com/office/powerpoint/2010/main" val="30867650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879821-39F4-4B1E-A162-F8E03CE0A609}" type="slidenum">
              <a:rPr lang="nl-BE" smtClean="0"/>
              <a:pPr/>
              <a:t>42</a:t>
            </a:fld>
            <a:endParaRPr lang="nl-BE"/>
          </a:p>
        </p:txBody>
      </p:sp>
    </p:spTree>
    <p:extLst>
      <p:ext uri="{BB962C8B-B14F-4D97-AF65-F5344CB8AC3E}">
        <p14:creationId xmlns:p14="http://schemas.microsoft.com/office/powerpoint/2010/main" val="6523725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879821-39F4-4B1E-A162-F8E03CE0A609}" type="slidenum">
              <a:rPr lang="nl-BE" smtClean="0"/>
              <a:pPr/>
              <a:t>43</a:t>
            </a:fld>
            <a:endParaRPr lang="nl-BE"/>
          </a:p>
        </p:txBody>
      </p:sp>
    </p:spTree>
    <p:extLst>
      <p:ext uri="{BB962C8B-B14F-4D97-AF65-F5344CB8AC3E}">
        <p14:creationId xmlns:p14="http://schemas.microsoft.com/office/powerpoint/2010/main" val="2244680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SQL*Plus/run/F5 script will try to fit all the number data in limited # spaces (header</a:t>
            </a:r>
            <a:r>
              <a:rPr lang="en-GB" baseline="0" dirty="0"/>
              <a:t> length) and show scientific notation, run command(CTRL ENTER) shows entire length</a:t>
            </a:r>
            <a:endParaRPr lang="en-GB" dirty="0"/>
          </a:p>
          <a:p>
            <a:endParaRPr lang="en-GB" dirty="0"/>
          </a:p>
        </p:txBody>
      </p:sp>
      <p:sp>
        <p:nvSpPr>
          <p:cNvPr id="4" name="Slide Number Placeholder 3"/>
          <p:cNvSpPr>
            <a:spLocks noGrp="1"/>
          </p:cNvSpPr>
          <p:nvPr>
            <p:ph type="sldNum" sz="quarter" idx="10"/>
          </p:nvPr>
        </p:nvSpPr>
        <p:spPr/>
        <p:txBody>
          <a:bodyPr/>
          <a:lstStyle/>
          <a:p>
            <a:fld id="{19879821-39F4-4B1E-A162-F8E03CE0A609}" type="slidenum">
              <a:rPr lang="nl-BE" smtClean="0"/>
              <a:pPr/>
              <a:t>44</a:t>
            </a:fld>
            <a:endParaRPr lang="nl-BE"/>
          </a:p>
        </p:txBody>
      </p:sp>
    </p:spTree>
    <p:extLst>
      <p:ext uri="{BB962C8B-B14F-4D97-AF65-F5344CB8AC3E}">
        <p14:creationId xmlns:p14="http://schemas.microsoft.com/office/powerpoint/2010/main" val="1446405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Ansi</a:t>
            </a:r>
            <a:r>
              <a:rPr lang="en-US" dirty="0"/>
              <a:t> </a:t>
            </a:r>
            <a:r>
              <a:rPr lang="en-US" dirty="0" err="1"/>
              <a:t>sql</a:t>
            </a:r>
            <a:r>
              <a:rPr lang="en-US" dirty="0"/>
              <a:t>: </a:t>
            </a:r>
            <a:r>
              <a:rPr lang="en-US" dirty="0" err="1"/>
              <a:t>character_length</a:t>
            </a:r>
            <a:r>
              <a:rPr lang="en-US" dirty="0"/>
              <a:t>()</a:t>
            </a:r>
            <a:endParaRPr lang="en-GB" dirty="0"/>
          </a:p>
        </p:txBody>
      </p:sp>
      <p:sp>
        <p:nvSpPr>
          <p:cNvPr id="4" name="Slide Number Placeholder 3"/>
          <p:cNvSpPr>
            <a:spLocks noGrp="1"/>
          </p:cNvSpPr>
          <p:nvPr>
            <p:ph type="sldNum" sz="quarter" idx="10"/>
          </p:nvPr>
        </p:nvSpPr>
        <p:spPr/>
        <p:txBody>
          <a:bodyPr/>
          <a:lstStyle/>
          <a:p>
            <a:fld id="{19879821-39F4-4B1E-A162-F8E03CE0A609}" type="slidenum">
              <a:rPr lang="nl-BE" smtClean="0"/>
              <a:pPr/>
              <a:t>9</a:t>
            </a:fld>
            <a:endParaRPr lang="nl-BE"/>
          </a:p>
        </p:txBody>
      </p:sp>
    </p:spTree>
    <p:extLst>
      <p:ext uri="{BB962C8B-B14F-4D97-AF65-F5344CB8AC3E}">
        <p14:creationId xmlns:p14="http://schemas.microsoft.com/office/powerpoint/2010/main" val="37208178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879821-39F4-4B1E-A162-F8E03CE0A609}" type="slidenum">
              <a:rPr lang="nl-BE" smtClean="0"/>
              <a:pPr/>
              <a:t>47</a:t>
            </a:fld>
            <a:endParaRPr lang="nl-BE"/>
          </a:p>
        </p:txBody>
      </p:sp>
    </p:spTree>
    <p:extLst>
      <p:ext uri="{BB962C8B-B14F-4D97-AF65-F5344CB8AC3E}">
        <p14:creationId xmlns:p14="http://schemas.microsoft.com/office/powerpoint/2010/main" val="20250189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879821-39F4-4B1E-A162-F8E03CE0A609}" type="slidenum">
              <a:rPr lang="nl-BE" smtClean="0"/>
              <a:pPr/>
              <a:t>48</a:t>
            </a:fld>
            <a:endParaRPr lang="nl-BE"/>
          </a:p>
        </p:txBody>
      </p:sp>
    </p:spTree>
    <p:extLst>
      <p:ext uri="{BB962C8B-B14F-4D97-AF65-F5344CB8AC3E}">
        <p14:creationId xmlns:p14="http://schemas.microsoft.com/office/powerpoint/2010/main" val="5622806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879821-39F4-4B1E-A162-F8E03CE0A609}" type="slidenum">
              <a:rPr lang="nl-BE" smtClean="0"/>
              <a:pPr/>
              <a:t>49</a:t>
            </a:fld>
            <a:endParaRPr lang="nl-BE"/>
          </a:p>
        </p:txBody>
      </p:sp>
    </p:spTree>
    <p:extLst>
      <p:ext uri="{BB962C8B-B14F-4D97-AF65-F5344CB8AC3E}">
        <p14:creationId xmlns:p14="http://schemas.microsoft.com/office/powerpoint/2010/main" val="31365033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879821-39F4-4B1E-A162-F8E03CE0A609}" type="slidenum">
              <a:rPr lang="nl-BE" smtClean="0"/>
              <a:pPr/>
              <a:t>53</a:t>
            </a:fld>
            <a:endParaRPr lang="nl-BE"/>
          </a:p>
        </p:txBody>
      </p:sp>
    </p:spTree>
    <p:extLst>
      <p:ext uri="{BB962C8B-B14F-4D97-AF65-F5344CB8AC3E}">
        <p14:creationId xmlns:p14="http://schemas.microsoft.com/office/powerpoint/2010/main" val="27814035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9879821-39F4-4B1E-A162-F8E03CE0A609}" type="slidenum">
              <a:rPr lang="nl-BE" smtClean="0"/>
              <a:pPr/>
              <a:t>55</a:t>
            </a:fld>
            <a:endParaRPr lang="nl-BE"/>
          </a:p>
        </p:txBody>
      </p:sp>
    </p:spTree>
    <p:extLst>
      <p:ext uri="{BB962C8B-B14F-4D97-AF65-F5344CB8AC3E}">
        <p14:creationId xmlns:p14="http://schemas.microsoft.com/office/powerpoint/2010/main" val="12818993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879821-39F4-4B1E-A162-F8E03CE0A609}" type="slidenum">
              <a:rPr lang="nl-BE" smtClean="0"/>
              <a:pPr/>
              <a:t>59</a:t>
            </a:fld>
            <a:endParaRPr lang="nl-BE"/>
          </a:p>
        </p:txBody>
      </p:sp>
    </p:spTree>
    <p:extLst>
      <p:ext uri="{BB962C8B-B14F-4D97-AF65-F5344CB8AC3E}">
        <p14:creationId xmlns:p14="http://schemas.microsoft.com/office/powerpoint/2010/main" val="38263797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9879821-39F4-4B1E-A162-F8E03CE0A609}" type="slidenum">
              <a:rPr lang="nl-BE" smtClean="0"/>
              <a:pPr/>
              <a:t>67</a:t>
            </a:fld>
            <a:endParaRPr lang="nl-BE"/>
          </a:p>
        </p:txBody>
      </p:sp>
    </p:spTree>
    <p:extLst>
      <p:ext uri="{BB962C8B-B14F-4D97-AF65-F5344CB8AC3E}">
        <p14:creationId xmlns:p14="http://schemas.microsoft.com/office/powerpoint/2010/main" val="32442560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9879821-39F4-4B1E-A162-F8E03CE0A609}" type="slidenum">
              <a:rPr lang="nl-BE" smtClean="0"/>
              <a:pPr/>
              <a:t>70</a:t>
            </a:fld>
            <a:endParaRPr lang="nl-BE"/>
          </a:p>
        </p:txBody>
      </p:sp>
    </p:spTree>
    <p:extLst>
      <p:ext uri="{BB962C8B-B14F-4D97-AF65-F5344CB8AC3E}">
        <p14:creationId xmlns:p14="http://schemas.microsoft.com/office/powerpoint/2010/main" val="13884669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Expr1</a:t>
            </a:r>
            <a:r>
              <a:rPr lang="en-US" baseline="0" dirty="0"/>
              <a:t> </a:t>
            </a:r>
            <a:r>
              <a:rPr lang="en-US" baseline="0" dirty="0" err="1"/>
              <a:t>en</a:t>
            </a:r>
            <a:r>
              <a:rPr lang="en-US" baseline="0" dirty="0"/>
              <a:t> expr2 </a:t>
            </a:r>
            <a:r>
              <a:rPr lang="en-US" baseline="0" dirty="0" err="1"/>
              <a:t>moeten</a:t>
            </a:r>
            <a:r>
              <a:rPr lang="en-US" baseline="0" dirty="0"/>
              <a:t> van </a:t>
            </a:r>
            <a:r>
              <a:rPr lang="en-US" baseline="0" dirty="0" err="1"/>
              <a:t>hetzelfde</a:t>
            </a:r>
            <a:r>
              <a:rPr lang="en-US" baseline="0" dirty="0"/>
              <a:t> type </a:t>
            </a:r>
            <a:r>
              <a:rPr lang="en-US" baseline="0" dirty="0" err="1"/>
              <a:t>zijn</a:t>
            </a:r>
            <a:endParaRPr lang="en-US" dirty="0"/>
          </a:p>
        </p:txBody>
      </p:sp>
      <p:sp>
        <p:nvSpPr>
          <p:cNvPr id="4" name="Slide Number Placeholder 3"/>
          <p:cNvSpPr>
            <a:spLocks noGrp="1"/>
          </p:cNvSpPr>
          <p:nvPr>
            <p:ph type="sldNum" sz="quarter" idx="10"/>
          </p:nvPr>
        </p:nvSpPr>
        <p:spPr/>
        <p:txBody>
          <a:bodyPr/>
          <a:lstStyle/>
          <a:p>
            <a:fld id="{19879821-39F4-4B1E-A162-F8E03CE0A609}" type="slidenum">
              <a:rPr lang="nl-BE" smtClean="0"/>
              <a:pPr/>
              <a:t>77</a:t>
            </a:fld>
            <a:endParaRPr lang="nl-BE"/>
          </a:p>
        </p:txBody>
      </p:sp>
    </p:spTree>
    <p:extLst>
      <p:ext uri="{BB962C8B-B14F-4D97-AF65-F5344CB8AC3E}">
        <p14:creationId xmlns:p14="http://schemas.microsoft.com/office/powerpoint/2010/main" val="6475575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9879821-39F4-4B1E-A162-F8E03CE0A609}" type="slidenum">
              <a:rPr lang="nl-BE" smtClean="0"/>
              <a:pPr/>
              <a:t>78</a:t>
            </a:fld>
            <a:endParaRPr lang="nl-BE"/>
          </a:p>
        </p:txBody>
      </p:sp>
    </p:spTree>
    <p:extLst>
      <p:ext uri="{BB962C8B-B14F-4D97-AF65-F5344CB8AC3E}">
        <p14:creationId xmlns:p14="http://schemas.microsoft.com/office/powerpoint/2010/main" val="2092588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Numeriek</a:t>
            </a:r>
            <a:r>
              <a:rPr lang="en-US" dirty="0"/>
              <a:t> </a:t>
            </a:r>
            <a:r>
              <a:rPr lang="en-US" dirty="0" err="1"/>
              <a:t>resultaat</a:t>
            </a:r>
            <a:endParaRPr lang="en-GB" dirty="0"/>
          </a:p>
        </p:txBody>
      </p:sp>
      <p:sp>
        <p:nvSpPr>
          <p:cNvPr id="4" name="Slide Number Placeholder 3"/>
          <p:cNvSpPr>
            <a:spLocks noGrp="1"/>
          </p:cNvSpPr>
          <p:nvPr>
            <p:ph type="sldNum" sz="quarter" idx="10"/>
          </p:nvPr>
        </p:nvSpPr>
        <p:spPr/>
        <p:txBody>
          <a:bodyPr/>
          <a:lstStyle/>
          <a:p>
            <a:fld id="{19879821-39F4-4B1E-A162-F8E03CE0A609}" type="slidenum">
              <a:rPr lang="nl-BE" smtClean="0"/>
              <a:pPr/>
              <a:t>10</a:t>
            </a:fld>
            <a:endParaRPr lang="nl-BE"/>
          </a:p>
        </p:txBody>
      </p:sp>
    </p:spTree>
    <p:extLst>
      <p:ext uri="{BB962C8B-B14F-4D97-AF65-F5344CB8AC3E}">
        <p14:creationId xmlns:p14="http://schemas.microsoft.com/office/powerpoint/2010/main" val="23771251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9879821-39F4-4B1E-A162-F8E03CE0A609}" type="slidenum">
              <a:rPr lang="nl-BE" smtClean="0"/>
              <a:pPr/>
              <a:t>79</a:t>
            </a:fld>
            <a:endParaRPr lang="nl-BE"/>
          </a:p>
        </p:txBody>
      </p:sp>
    </p:spTree>
    <p:extLst>
      <p:ext uri="{BB962C8B-B14F-4D97-AF65-F5344CB8AC3E}">
        <p14:creationId xmlns:p14="http://schemas.microsoft.com/office/powerpoint/2010/main" val="11751288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9879821-39F4-4B1E-A162-F8E03CE0A609}" type="slidenum">
              <a:rPr lang="nl-BE" smtClean="0"/>
              <a:pPr/>
              <a:t>94</a:t>
            </a:fld>
            <a:endParaRPr lang="nl-BE"/>
          </a:p>
        </p:txBody>
      </p:sp>
    </p:spTree>
    <p:extLst>
      <p:ext uri="{BB962C8B-B14F-4D97-AF65-F5344CB8AC3E}">
        <p14:creationId xmlns:p14="http://schemas.microsoft.com/office/powerpoint/2010/main" val="17638668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Fm</a:t>
            </a:r>
            <a:r>
              <a:rPr lang="en-US" dirty="0"/>
              <a:t> </a:t>
            </a:r>
            <a:r>
              <a:rPr lang="en-US" dirty="0" err="1"/>
              <a:t>werkt</a:t>
            </a:r>
            <a:r>
              <a:rPr lang="en-US" dirty="0"/>
              <a:t> </a:t>
            </a:r>
            <a:r>
              <a:rPr lang="en-US" dirty="0" err="1"/>
              <a:t>als</a:t>
            </a:r>
            <a:r>
              <a:rPr lang="en-US" dirty="0"/>
              <a:t> </a:t>
            </a:r>
            <a:r>
              <a:rPr lang="en-US" dirty="0" err="1"/>
              <a:t>een</a:t>
            </a:r>
            <a:r>
              <a:rPr lang="en-US" dirty="0"/>
              <a:t> toggle, </a:t>
            </a:r>
            <a:r>
              <a:rPr lang="en-US" dirty="0" err="1"/>
              <a:t>een</a:t>
            </a:r>
            <a:r>
              <a:rPr lang="en-US" dirty="0"/>
              <a:t> </a:t>
            </a:r>
            <a:r>
              <a:rPr lang="en-US" dirty="0" err="1"/>
              <a:t>tweede</a:t>
            </a:r>
            <a:r>
              <a:rPr lang="en-US" dirty="0"/>
              <a:t> </a:t>
            </a:r>
            <a:r>
              <a:rPr lang="en-US" dirty="0" err="1"/>
              <a:t>fm</a:t>
            </a:r>
            <a:r>
              <a:rPr lang="en-US" dirty="0"/>
              <a:t> in </a:t>
            </a:r>
            <a:r>
              <a:rPr lang="en-US"/>
              <a:t>de format string </a:t>
            </a:r>
            <a:r>
              <a:rPr lang="en-US" dirty="0" err="1"/>
              <a:t>zet</a:t>
            </a:r>
            <a:r>
              <a:rPr lang="en-US" dirty="0"/>
              <a:t> fill mode </a:t>
            </a:r>
            <a:r>
              <a:rPr lang="en-US" dirty="0" err="1"/>
              <a:t>terug</a:t>
            </a:r>
            <a:r>
              <a:rPr lang="en-US" dirty="0"/>
              <a:t> </a:t>
            </a:r>
            <a:r>
              <a:rPr lang="en-US" dirty="0" err="1"/>
              <a:t>aan</a:t>
            </a:r>
            <a:endParaRPr lang="en-US" dirty="0"/>
          </a:p>
        </p:txBody>
      </p:sp>
      <p:sp>
        <p:nvSpPr>
          <p:cNvPr id="4" name="Slide Number Placeholder 3"/>
          <p:cNvSpPr>
            <a:spLocks noGrp="1"/>
          </p:cNvSpPr>
          <p:nvPr>
            <p:ph type="sldNum" sz="quarter" idx="10"/>
          </p:nvPr>
        </p:nvSpPr>
        <p:spPr/>
        <p:txBody>
          <a:bodyPr/>
          <a:lstStyle/>
          <a:p>
            <a:fld id="{19879821-39F4-4B1E-A162-F8E03CE0A609}" type="slidenum">
              <a:rPr lang="nl-BE" smtClean="0"/>
              <a:pPr/>
              <a:t>95</a:t>
            </a:fld>
            <a:endParaRPr lang="nl-BE"/>
          </a:p>
        </p:txBody>
      </p:sp>
    </p:spTree>
    <p:extLst>
      <p:ext uri="{BB962C8B-B14F-4D97-AF65-F5344CB8AC3E}">
        <p14:creationId xmlns:p14="http://schemas.microsoft.com/office/powerpoint/2010/main" val="36319517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879821-39F4-4B1E-A162-F8E03CE0A609}" type="slidenum">
              <a:rPr lang="nl-BE" smtClean="0"/>
              <a:pPr/>
              <a:t>96</a:t>
            </a:fld>
            <a:endParaRPr lang="nl-BE"/>
          </a:p>
        </p:txBody>
      </p:sp>
    </p:spTree>
    <p:extLst>
      <p:ext uri="{BB962C8B-B14F-4D97-AF65-F5344CB8AC3E}">
        <p14:creationId xmlns:p14="http://schemas.microsoft.com/office/powerpoint/2010/main" val="37394971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&gt;5cijfers output:</a:t>
            </a:r>
            <a:r>
              <a:rPr lang="en-US" baseline="0" dirty="0"/>
              <a:t> #####</a:t>
            </a:r>
            <a:endParaRPr lang="en-US" dirty="0"/>
          </a:p>
        </p:txBody>
      </p:sp>
      <p:sp>
        <p:nvSpPr>
          <p:cNvPr id="4" name="Slide Number Placeholder 3"/>
          <p:cNvSpPr>
            <a:spLocks noGrp="1"/>
          </p:cNvSpPr>
          <p:nvPr>
            <p:ph type="sldNum" sz="quarter" idx="10"/>
          </p:nvPr>
        </p:nvSpPr>
        <p:spPr/>
        <p:txBody>
          <a:bodyPr/>
          <a:lstStyle/>
          <a:p>
            <a:fld id="{19879821-39F4-4B1E-A162-F8E03CE0A609}" type="slidenum">
              <a:rPr lang="nl-BE" smtClean="0"/>
              <a:pPr/>
              <a:t>97</a:t>
            </a:fld>
            <a:endParaRPr lang="nl-BE"/>
          </a:p>
        </p:txBody>
      </p:sp>
    </p:spTree>
    <p:extLst>
      <p:ext uri="{BB962C8B-B14F-4D97-AF65-F5344CB8AC3E}">
        <p14:creationId xmlns:p14="http://schemas.microsoft.com/office/powerpoint/2010/main" val="27443899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 </a:t>
            </a:r>
            <a:r>
              <a:rPr lang="en-US" dirty="0" err="1"/>
              <a:t>sql</a:t>
            </a:r>
            <a:r>
              <a:rPr lang="en-US" dirty="0"/>
              <a:t> developer &gt;</a:t>
            </a:r>
            <a:r>
              <a:rPr lang="en-US" baseline="0" dirty="0"/>
              <a:t> database &gt;</a:t>
            </a:r>
            <a:r>
              <a:rPr lang="en-US" baseline="0" dirty="0" err="1"/>
              <a:t>nls</a:t>
            </a:r>
            <a:r>
              <a:rPr lang="en-US" baseline="0" dirty="0"/>
              <a:t>: Currency: €, Territory: Belgium</a:t>
            </a:r>
          </a:p>
          <a:p>
            <a:endParaRPr lang="en-GB" dirty="0"/>
          </a:p>
        </p:txBody>
      </p:sp>
      <p:sp>
        <p:nvSpPr>
          <p:cNvPr id="4" name="Slide Number Placeholder 3"/>
          <p:cNvSpPr>
            <a:spLocks noGrp="1"/>
          </p:cNvSpPr>
          <p:nvPr>
            <p:ph type="sldNum" sz="quarter" idx="10"/>
          </p:nvPr>
        </p:nvSpPr>
        <p:spPr/>
        <p:txBody>
          <a:bodyPr/>
          <a:lstStyle/>
          <a:p>
            <a:fld id="{19879821-39F4-4B1E-A162-F8E03CE0A609}" type="slidenum">
              <a:rPr lang="nl-BE" smtClean="0"/>
              <a:pPr/>
              <a:t>98</a:t>
            </a:fld>
            <a:endParaRPr lang="nl-BE"/>
          </a:p>
        </p:txBody>
      </p:sp>
    </p:spTree>
    <p:extLst>
      <p:ext uri="{BB962C8B-B14F-4D97-AF65-F5344CB8AC3E}">
        <p14:creationId xmlns:p14="http://schemas.microsoft.com/office/powerpoint/2010/main" val="26520094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Bij</a:t>
            </a:r>
            <a:r>
              <a:rPr lang="en-US" dirty="0"/>
              <a:t> </a:t>
            </a:r>
            <a:r>
              <a:rPr lang="en-US" dirty="0" err="1"/>
              <a:t>beperkt</a:t>
            </a:r>
            <a:r>
              <a:rPr lang="en-US" dirty="0"/>
              <a:t> </a:t>
            </a:r>
            <a:r>
              <a:rPr lang="en-US" dirty="0" err="1"/>
              <a:t>aantal</a:t>
            </a:r>
            <a:r>
              <a:rPr lang="en-US" baseline="0" dirty="0"/>
              <a:t> </a:t>
            </a:r>
            <a:r>
              <a:rPr lang="en-US" baseline="0" dirty="0" err="1"/>
              <a:t>plaatsen</a:t>
            </a:r>
            <a:r>
              <a:rPr lang="en-US" baseline="0" dirty="0"/>
              <a:t> </a:t>
            </a:r>
            <a:r>
              <a:rPr lang="en-US" baseline="0" dirty="0" err="1"/>
              <a:t>na</a:t>
            </a:r>
            <a:r>
              <a:rPr lang="en-US" baseline="0" dirty="0"/>
              <a:t> de </a:t>
            </a:r>
            <a:r>
              <a:rPr lang="en-US" baseline="0" dirty="0" err="1"/>
              <a:t>komma</a:t>
            </a:r>
            <a:r>
              <a:rPr lang="en-US" baseline="0" dirty="0"/>
              <a:t> </a:t>
            </a:r>
            <a:r>
              <a:rPr lang="en-US" baseline="0" dirty="0" err="1"/>
              <a:t>wordt</a:t>
            </a:r>
            <a:r>
              <a:rPr lang="en-US" baseline="0" dirty="0"/>
              <a:t> </a:t>
            </a:r>
            <a:r>
              <a:rPr lang="en-US" baseline="0" dirty="0" err="1"/>
              <a:t>afgerond</a:t>
            </a:r>
            <a:r>
              <a:rPr lang="en-US" baseline="0" dirty="0"/>
              <a:t>.</a:t>
            </a:r>
            <a:endParaRPr lang="nl-BE" dirty="0"/>
          </a:p>
        </p:txBody>
      </p:sp>
      <p:sp>
        <p:nvSpPr>
          <p:cNvPr id="4" name="Slide Number Placeholder 3"/>
          <p:cNvSpPr>
            <a:spLocks noGrp="1"/>
          </p:cNvSpPr>
          <p:nvPr>
            <p:ph type="sldNum" sz="quarter" idx="10"/>
          </p:nvPr>
        </p:nvSpPr>
        <p:spPr/>
        <p:txBody>
          <a:bodyPr/>
          <a:lstStyle/>
          <a:p>
            <a:fld id="{19879821-39F4-4B1E-A162-F8E03CE0A609}" type="slidenum">
              <a:rPr lang="nl-BE" smtClean="0"/>
              <a:pPr/>
              <a:t>99</a:t>
            </a:fld>
            <a:endParaRPr lang="nl-BE"/>
          </a:p>
        </p:txBody>
      </p:sp>
    </p:spTree>
    <p:extLst>
      <p:ext uri="{BB962C8B-B14F-4D97-AF65-F5344CB8AC3E}">
        <p14:creationId xmlns:p14="http://schemas.microsoft.com/office/powerpoint/2010/main" val="39355121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Tijd</a:t>
            </a:r>
            <a:r>
              <a:rPr lang="en-US" baseline="0" dirty="0"/>
              <a:t> is default 0:0:0 </a:t>
            </a:r>
            <a:r>
              <a:rPr lang="en-US" baseline="0" dirty="0" err="1"/>
              <a:t>uur</a:t>
            </a:r>
            <a:endParaRPr lang="en-US" dirty="0"/>
          </a:p>
        </p:txBody>
      </p:sp>
      <p:sp>
        <p:nvSpPr>
          <p:cNvPr id="4" name="Slide Number Placeholder 3"/>
          <p:cNvSpPr>
            <a:spLocks noGrp="1"/>
          </p:cNvSpPr>
          <p:nvPr>
            <p:ph type="sldNum" sz="quarter" idx="10"/>
          </p:nvPr>
        </p:nvSpPr>
        <p:spPr/>
        <p:txBody>
          <a:bodyPr/>
          <a:lstStyle/>
          <a:p>
            <a:fld id="{19879821-39F4-4B1E-A162-F8E03CE0A609}" type="slidenum">
              <a:rPr lang="nl-BE" smtClean="0"/>
              <a:pPr/>
              <a:t>101</a:t>
            </a:fld>
            <a:endParaRPr lang="nl-BE"/>
          </a:p>
        </p:txBody>
      </p:sp>
    </p:spTree>
    <p:extLst>
      <p:ext uri="{BB962C8B-B14F-4D97-AF65-F5344CB8AC3E}">
        <p14:creationId xmlns:p14="http://schemas.microsoft.com/office/powerpoint/2010/main" val="23357780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todate</a:t>
            </a:r>
            <a:r>
              <a:rPr lang="en-US" dirty="0"/>
              <a:t>(‘25-05-2015’,’DD-MM-YYYY’[, 'NLS_DATE_LANGUAGE=DUTCH'])</a:t>
            </a:r>
          </a:p>
          <a:p>
            <a:endParaRPr lang="en-US" dirty="0"/>
          </a:p>
        </p:txBody>
      </p:sp>
      <p:sp>
        <p:nvSpPr>
          <p:cNvPr id="4" name="Slide Number Placeholder 3"/>
          <p:cNvSpPr>
            <a:spLocks noGrp="1"/>
          </p:cNvSpPr>
          <p:nvPr>
            <p:ph type="sldNum" sz="quarter" idx="10"/>
          </p:nvPr>
        </p:nvSpPr>
        <p:spPr/>
        <p:txBody>
          <a:bodyPr/>
          <a:lstStyle/>
          <a:p>
            <a:fld id="{19879821-39F4-4B1E-A162-F8E03CE0A609}" type="slidenum">
              <a:rPr lang="nl-BE" smtClean="0"/>
              <a:pPr/>
              <a:t>102</a:t>
            </a:fld>
            <a:endParaRPr lang="nl-BE"/>
          </a:p>
        </p:txBody>
      </p:sp>
    </p:spTree>
    <p:extLst>
      <p:ext uri="{BB962C8B-B14F-4D97-AF65-F5344CB8AC3E}">
        <p14:creationId xmlns:p14="http://schemas.microsoft.com/office/powerpoint/2010/main" val="181190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ANSI SQL: substring()</a:t>
            </a:r>
            <a:endParaRPr lang="en-GB" dirty="0"/>
          </a:p>
        </p:txBody>
      </p:sp>
      <p:sp>
        <p:nvSpPr>
          <p:cNvPr id="4" name="Slide Number Placeholder 3"/>
          <p:cNvSpPr>
            <a:spLocks noGrp="1"/>
          </p:cNvSpPr>
          <p:nvPr>
            <p:ph type="sldNum" sz="quarter" idx="10"/>
          </p:nvPr>
        </p:nvSpPr>
        <p:spPr/>
        <p:txBody>
          <a:bodyPr/>
          <a:lstStyle/>
          <a:p>
            <a:fld id="{19879821-39F4-4B1E-A162-F8E03CE0A609}" type="slidenum">
              <a:rPr lang="nl-BE" smtClean="0"/>
              <a:pPr/>
              <a:t>13</a:t>
            </a:fld>
            <a:endParaRPr lang="nl-BE"/>
          </a:p>
        </p:txBody>
      </p:sp>
    </p:spTree>
    <p:extLst>
      <p:ext uri="{BB962C8B-B14F-4D97-AF65-F5344CB8AC3E}">
        <p14:creationId xmlns:p14="http://schemas.microsoft.com/office/powerpoint/2010/main" val="561499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19879821-39F4-4B1E-A162-F8E03CE0A609}" type="slidenum">
              <a:rPr lang="nl-BE" smtClean="0"/>
              <a:pPr/>
              <a:t>15</a:t>
            </a:fld>
            <a:endParaRPr lang="nl-BE"/>
          </a:p>
        </p:txBody>
      </p:sp>
    </p:spTree>
    <p:extLst>
      <p:ext uri="{BB962C8B-B14F-4D97-AF65-F5344CB8AC3E}">
        <p14:creationId xmlns:p14="http://schemas.microsoft.com/office/powerpoint/2010/main" val="3216671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Niet</a:t>
            </a:r>
            <a:r>
              <a:rPr lang="en-US" dirty="0"/>
              <a:t> </a:t>
            </a:r>
            <a:r>
              <a:rPr lang="en-US" dirty="0" err="1"/>
              <a:t>gevonden</a:t>
            </a:r>
            <a:r>
              <a:rPr lang="en-US" dirty="0"/>
              <a:t>: 0</a:t>
            </a:r>
          </a:p>
        </p:txBody>
      </p:sp>
      <p:sp>
        <p:nvSpPr>
          <p:cNvPr id="4" name="Slide Number Placeholder 3"/>
          <p:cNvSpPr>
            <a:spLocks noGrp="1"/>
          </p:cNvSpPr>
          <p:nvPr>
            <p:ph type="sldNum" sz="quarter" idx="10"/>
          </p:nvPr>
        </p:nvSpPr>
        <p:spPr/>
        <p:txBody>
          <a:bodyPr/>
          <a:lstStyle/>
          <a:p>
            <a:fld id="{19879821-39F4-4B1E-A162-F8E03CE0A609}" type="slidenum">
              <a:rPr lang="nl-BE" smtClean="0"/>
              <a:pPr/>
              <a:t>18</a:t>
            </a:fld>
            <a:endParaRPr lang="nl-BE"/>
          </a:p>
        </p:txBody>
      </p:sp>
    </p:spTree>
    <p:extLst>
      <p:ext uri="{BB962C8B-B14F-4D97-AF65-F5344CB8AC3E}">
        <p14:creationId xmlns:p14="http://schemas.microsoft.com/office/powerpoint/2010/main" val="4114172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9879821-39F4-4B1E-A162-F8E03CE0A609}" type="slidenum">
              <a:rPr lang="nl-BE" smtClean="0"/>
              <a:pPr/>
              <a:t>20</a:t>
            </a:fld>
            <a:endParaRPr lang="nl-BE"/>
          </a:p>
        </p:txBody>
      </p:sp>
    </p:spTree>
    <p:extLst>
      <p:ext uri="{BB962C8B-B14F-4D97-AF65-F5344CB8AC3E}">
        <p14:creationId xmlns:p14="http://schemas.microsoft.com/office/powerpoint/2010/main" val="2809082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Numerieke en datum </a:t>
            </a:r>
            <a:r>
              <a:rPr lang="nl-BE" sz="1200" kern="1200" dirty="0" err="1">
                <a:solidFill>
                  <a:schemeClr val="tx1"/>
                </a:solidFill>
                <a:effectLst/>
                <a:latin typeface="+mn-lt"/>
                <a:ea typeface="+mn-ea"/>
                <a:cs typeface="+mn-cs"/>
              </a:rPr>
              <a:t>literals</a:t>
            </a:r>
            <a:r>
              <a:rPr lang="nl-BE" sz="1200" kern="1200" dirty="0">
                <a:solidFill>
                  <a:schemeClr val="tx1"/>
                </a:solidFill>
                <a:effectLst/>
                <a:latin typeface="+mn-lt"/>
                <a:ea typeface="+mn-ea"/>
                <a:cs typeface="+mn-cs"/>
              </a:rPr>
              <a:t> die als parameters voorkomen van een LPAD of RPAD functie, worden impliciet omgezet naar karakters. Numerieke en datumexpressies die dienen om op te vullen, worden eerst geëvalueerd alvorens ze worden geconverteerd naar strings. </a:t>
            </a:r>
            <a:endParaRPr lang="en-GB"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19879821-39F4-4B1E-A162-F8E03CE0A609}" type="slidenum">
              <a:rPr lang="nl-BE" smtClean="0"/>
              <a:pPr/>
              <a:t>23</a:t>
            </a:fld>
            <a:endParaRPr lang="nl-BE"/>
          </a:p>
        </p:txBody>
      </p:sp>
    </p:spTree>
    <p:extLst>
      <p:ext uri="{BB962C8B-B14F-4D97-AF65-F5344CB8AC3E}">
        <p14:creationId xmlns:p14="http://schemas.microsoft.com/office/powerpoint/2010/main" val="984426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19879821-39F4-4B1E-A162-F8E03CE0A609}" type="slidenum">
              <a:rPr lang="nl-BE" smtClean="0"/>
              <a:pPr/>
              <a:t>27</a:t>
            </a:fld>
            <a:endParaRPr lang="nl-BE"/>
          </a:p>
        </p:txBody>
      </p:sp>
    </p:spTree>
    <p:extLst>
      <p:ext uri="{BB962C8B-B14F-4D97-AF65-F5344CB8AC3E}">
        <p14:creationId xmlns:p14="http://schemas.microsoft.com/office/powerpoint/2010/main" val="35257416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 Scherm">
    <p:bg>
      <p:bgPr>
        <a:solidFill>
          <a:schemeClr val="tx1"/>
        </a:solidFill>
        <a:effectLst/>
      </p:bgPr>
    </p:bg>
    <p:spTree>
      <p:nvGrpSpPr>
        <p:cNvPr id="1" name=""/>
        <p:cNvGrpSpPr/>
        <p:nvPr/>
      </p:nvGrpSpPr>
      <p:grpSpPr>
        <a:xfrm>
          <a:off x="0" y="0"/>
          <a:ext cx="0" cy="0"/>
          <a:chOff x="0" y="0"/>
          <a:chExt cx="0" cy="0"/>
        </a:xfrm>
      </p:grpSpPr>
      <p:sp>
        <p:nvSpPr>
          <p:cNvPr id="8" name="object 2"/>
          <p:cNvSpPr/>
          <p:nvPr/>
        </p:nvSpPr>
        <p:spPr>
          <a:xfrm>
            <a:off x="5684" y="0"/>
            <a:ext cx="9144000" cy="6858000"/>
          </a:xfrm>
          <a:custGeom>
            <a:avLst/>
            <a:gdLst/>
            <a:ahLst/>
            <a:cxnLst/>
            <a:rect l="l" t="t" r="r" b="b"/>
            <a:pathLst>
              <a:path w="13487400" h="7581900">
                <a:moveTo>
                  <a:pt x="0" y="7581900"/>
                </a:moveTo>
                <a:lnTo>
                  <a:pt x="13487400" y="7581900"/>
                </a:lnTo>
                <a:lnTo>
                  <a:pt x="13487400" y="0"/>
                </a:lnTo>
                <a:lnTo>
                  <a:pt x="0" y="0"/>
                </a:lnTo>
                <a:lnTo>
                  <a:pt x="0" y="7581900"/>
                </a:lnTo>
                <a:close/>
              </a:path>
            </a:pathLst>
          </a:custGeom>
          <a:solidFill>
            <a:srgbClr val="000000"/>
          </a:solidFill>
        </p:spPr>
        <p:txBody>
          <a:bodyPr wrap="square" lIns="0" tIns="0" rIns="0" bIns="0" rtlCol="0"/>
          <a:lstStyle/>
          <a:p>
            <a:endParaRPr sz="1800"/>
          </a:p>
        </p:txBody>
      </p:sp>
      <p:sp>
        <p:nvSpPr>
          <p:cNvPr id="9" name="object 3"/>
          <p:cNvSpPr/>
          <p:nvPr/>
        </p:nvSpPr>
        <p:spPr>
          <a:xfrm>
            <a:off x="0" y="3"/>
            <a:ext cx="9144000" cy="6858000"/>
          </a:xfrm>
          <a:custGeom>
            <a:avLst/>
            <a:gdLst/>
            <a:ahLst/>
            <a:cxnLst/>
            <a:rect l="l" t="t" r="r" b="b"/>
            <a:pathLst>
              <a:path w="13487400" h="7581900">
                <a:moveTo>
                  <a:pt x="12083732" y="0"/>
                </a:moveTo>
                <a:lnTo>
                  <a:pt x="3320440" y="0"/>
                </a:lnTo>
                <a:lnTo>
                  <a:pt x="0" y="826719"/>
                </a:lnTo>
                <a:lnTo>
                  <a:pt x="0" y="4931460"/>
                </a:lnTo>
                <a:lnTo>
                  <a:pt x="702690" y="7581900"/>
                </a:lnTo>
                <a:lnTo>
                  <a:pt x="11045558" y="7581900"/>
                </a:lnTo>
                <a:lnTo>
                  <a:pt x="13487400" y="6973925"/>
                </a:lnTo>
                <a:lnTo>
                  <a:pt x="13487400" y="5294325"/>
                </a:lnTo>
                <a:lnTo>
                  <a:pt x="12083732" y="0"/>
                </a:lnTo>
                <a:close/>
              </a:path>
            </a:pathLst>
          </a:custGeom>
          <a:solidFill>
            <a:srgbClr val="FFFFFF"/>
          </a:solidFill>
        </p:spPr>
        <p:txBody>
          <a:bodyPr wrap="square" lIns="0" tIns="0" rIns="0" bIns="0" rtlCol="0"/>
          <a:lstStyle/>
          <a:p>
            <a:endParaRPr sz="1800"/>
          </a:p>
        </p:txBody>
      </p:sp>
      <p:sp>
        <p:nvSpPr>
          <p:cNvPr id="4" name="Date Placeholder 3"/>
          <p:cNvSpPr>
            <a:spLocks noGrp="1"/>
          </p:cNvSpPr>
          <p:nvPr>
            <p:ph type="dt" sz="half" idx="10"/>
          </p:nvPr>
        </p:nvSpPr>
        <p:spPr>
          <a:xfrm>
            <a:off x="6501425" y="5869094"/>
            <a:ext cx="2133600" cy="365125"/>
          </a:xfrm>
        </p:spPr>
        <p:txBody>
          <a:bodyPr/>
          <a:lstStyle/>
          <a:p>
            <a:fld id="{F58CBED6-F1F5-4589-BFE0-7B636B96AC6E}" type="datetime1">
              <a:rPr lang="nl-NL" smtClean="0"/>
              <a:t>15-11-2017</a:t>
            </a:fld>
            <a:endParaRPr lang="nl-NL" dirty="0"/>
          </a:p>
        </p:txBody>
      </p:sp>
      <p:sp>
        <p:nvSpPr>
          <p:cNvPr id="2" name="Title 1"/>
          <p:cNvSpPr>
            <a:spLocks noGrp="1"/>
          </p:cNvSpPr>
          <p:nvPr>
            <p:ph type="ctrTitle"/>
          </p:nvPr>
        </p:nvSpPr>
        <p:spPr>
          <a:xfrm>
            <a:off x="482600" y="2130426"/>
            <a:ext cx="5998505" cy="1470025"/>
          </a:xfrm>
        </p:spPr>
        <p:txBody>
          <a:bodyPr anchor="b"/>
          <a:lstStyle>
            <a:lvl1pPr>
              <a:lnSpc>
                <a:spcPct val="90000"/>
              </a:lnSpc>
              <a:defRPr sz="3700"/>
            </a:lvl1pPr>
          </a:lstStyle>
          <a:p>
            <a:r>
              <a:rPr lang="en-US"/>
              <a:t>Click to edit Master title style</a:t>
            </a:r>
            <a:endParaRPr lang="en-US" dirty="0"/>
          </a:p>
        </p:txBody>
      </p:sp>
      <p:sp>
        <p:nvSpPr>
          <p:cNvPr id="3" name="Subtitle 2"/>
          <p:cNvSpPr>
            <a:spLocks noGrp="1"/>
          </p:cNvSpPr>
          <p:nvPr>
            <p:ph type="subTitle" idx="1"/>
          </p:nvPr>
        </p:nvSpPr>
        <p:spPr>
          <a:xfrm>
            <a:off x="494983" y="3654637"/>
            <a:ext cx="6006442" cy="1752600"/>
          </a:xfrm>
        </p:spPr>
        <p:txBody>
          <a:bodyPr/>
          <a:lstStyle>
            <a:lvl1pPr marL="0" indent="0" algn="l">
              <a:buNone/>
              <a:defRPr sz="16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descr="kdg-logo-horizontal.wm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269" y="5631500"/>
            <a:ext cx="1766665" cy="538093"/>
          </a:xfrm>
          <a:prstGeom prst="rect">
            <a:avLst/>
          </a:prstGeom>
        </p:spPr>
      </p:pic>
    </p:spTree>
    <p:extLst>
      <p:ext uri="{BB962C8B-B14F-4D97-AF65-F5344CB8AC3E}">
        <p14:creationId xmlns:p14="http://schemas.microsoft.com/office/powerpoint/2010/main" val="257025600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itel en twee kolomm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87680" y="2595457"/>
            <a:ext cx="4038600" cy="3394075"/>
          </a:xfrm>
        </p:spPr>
        <p:txBody>
          <a:bodyPr/>
          <a:lstStyle>
            <a:lvl1pPr marL="0" indent="0">
              <a:buNone/>
              <a:defRPr sz="1100" b="1"/>
            </a:lvl1pPr>
            <a:lvl2pPr marL="0" indent="0">
              <a:buNone/>
              <a:defRPr sz="1050"/>
            </a:lvl2pPr>
            <a:lvl3pPr marL="182563" indent="-182563">
              <a:buFont typeface="Arial"/>
              <a:buChar char="•"/>
              <a:defRPr sz="1000"/>
            </a:lvl3pPr>
            <a:lvl4pPr marL="534987" indent="0">
              <a:buNone/>
              <a:defRPr sz="900"/>
            </a:lvl4pPr>
            <a:lvl5pPr marL="720725" indent="0">
              <a:buNone/>
              <a:defRPr sz="9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78680" y="2595457"/>
            <a:ext cx="4038600" cy="3394075"/>
          </a:xfrm>
        </p:spPr>
        <p:txBody>
          <a:bodyPr/>
          <a:lstStyle>
            <a:lvl1pPr marL="0" indent="0">
              <a:buNone/>
              <a:defRPr sz="1100" b="1"/>
            </a:lvl1pPr>
            <a:lvl2pPr marL="0" indent="0">
              <a:buFont typeface="Arial"/>
              <a:buNone/>
              <a:defRPr sz="1050"/>
            </a:lvl2pPr>
            <a:lvl3pPr marL="177800" indent="-177800">
              <a:buFont typeface="Arial"/>
              <a:buChar char="•"/>
              <a:defRPr sz="1000"/>
            </a:lvl3pPr>
            <a:lvl4pPr marL="534987" indent="0">
              <a:buNone/>
              <a:defRPr sz="900"/>
            </a:lvl4pPr>
            <a:lvl5pPr marL="720725" indent="0">
              <a:buNone/>
              <a:defRPr sz="9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5" name="Date Placeholder 4"/>
          <p:cNvSpPr>
            <a:spLocks noGrp="1"/>
          </p:cNvSpPr>
          <p:nvPr>
            <p:ph type="dt" sz="half" idx="10"/>
          </p:nvPr>
        </p:nvSpPr>
        <p:spPr/>
        <p:txBody>
          <a:bodyPr/>
          <a:lstStyle/>
          <a:p>
            <a:fld id="{F58CBED6-F1F5-4589-BFE0-7B636B96AC6E}" type="datetime1">
              <a:rPr lang="nl-NL" smtClean="0"/>
              <a:t>15-11-2017</a:t>
            </a:fld>
            <a:endParaRPr lang="nl-NL" dirty="0"/>
          </a:p>
        </p:txBody>
      </p:sp>
      <p:sp>
        <p:nvSpPr>
          <p:cNvPr id="8" name="object 7"/>
          <p:cNvSpPr/>
          <p:nvPr/>
        </p:nvSpPr>
        <p:spPr>
          <a:xfrm>
            <a:off x="576263" y="2419992"/>
            <a:ext cx="3949398" cy="246800"/>
          </a:xfrm>
          <a:custGeom>
            <a:avLst/>
            <a:gdLst/>
            <a:ahLst/>
            <a:cxnLst/>
            <a:rect l="l" t="t" r="r" b="b"/>
            <a:pathLst>
              <a:path w="3632200">
                <a:moveTo>
                  <a:pt x="0" y="0"/>
                </a:moveTo>
                <a:lnTo>
                  <a:pt x="3632200" y="0"/>
                </a:lnTo>
              </a:path>
            </a:pathLst>
          </a:custGeom>
          <a:ln w="76200">
            <a:solidFill>
              <a:srgbClr val="000000"/>
            </a:solidFill>
          </a:ln>
        </p:spPr>
        <p:txBody>
          <a:bodyPr wrap="square" lIns="0" tIns="0" rIns="0" bIns="0" rtlCol="0"/>
          <a:lstStyle/>
          <a:p>
            <a:endParaRPr sz="1800"/>
          </a:p>
        </p:txBody>
      </p:sp>
      <p:sp>
        <p:nvSpPr>
          <p:cNvPr id="10" name="object 7"/>
          <p:cNvSpPr/>
          <p:nvPr/>
        </p:nvSpPr>
        <p:spPr>
          <a:xfrm>
            <a:off x="4777067" y="2419992"/>
            <a:ext cx="3949398" cy="246800"/>
          </a:xfrm>
          <a:custGeom>
            <a:avLst/>
            <a:gdLst/>
            <a:ahLst/>
            <a:cxnLst/>
            <a:rect l="l" t="t" r="r" b="b"/>
            <a:pathLst>
              <a:path w="3632200">
                <a:moveTo>
                  <a:pt x="0" y="0"/>
                </a:moveTo>
                <a:lnTo>
                  <a:pt x="3632200" y="0"/>
                </a:lnTo>
              </a:path>
            </a:pathLst>
          </a:custGeom>
          <a:ln w="76200">
            <a:solidFill>
              <a:srgbClr val="000000"/>
            </a:solidFill>
          </a:ln>
        </p:spPr>
        <p:txBody>
          <a:bodyPr wrap="square" lIns="0" tIns="0" rIns="0" bIns="0" rtlCol="0"/>
          <a:lstStyle/>
          <a:p>
            <a:endParaRPr sz="1800"/>
          </a:p>
        </p:txBody>
      </p:sp>
    </p:spTree>
    <p:extLst>
      <p:ext uri="{BB962C8B-B14F-4D97-AF65-F5344CB8AC3E}">
        <p14:creationId xmlns:p14="http://schemas.microsoft.com/office/powerpoint/2010/main" val="137143883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en 3 kolomm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3210146" y="2609004"/>
            <a:ext cx="2449389" cy="3394075"/>
          </a:xfrm>
        </p:spPr>
        <p:txBody>
          <a:bodyPr/>
          <a:lstStyle>
            <a:lvl1pPr marL="0" indent="0">
              <a:buNone/>
              <a:defRPr sz="1100" b="1"/>
            </a:lvl1pPr>
            <a:lvl2pPr marL="0" indent="0">
              <a:buNone/>
              <a:defRPr sz="1050"/>
            </a:lvl2pPr>
            <a:lvl3pPr marL="182563" indent="-182563">
              <a:buFont typeface="Arial"/>
              <a:buChar char="•"/>
              <a:defRPr sz="1000"/>
            </a:lvl3pPr>
            <a:lvl4pPr marL="534987" indent="0">
              <a:buNone/>
              <a:defRPr sz="900"/>
            </a:lvl4pPr>
            <a:lvl5pPr marL="720725" indent="0">
              <a:buNone/>
              <a:defRPr sz="9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5" name="Date Placeholder 4"/>
          <p:cNvSpPr>
            <a:spLocks noGrp="1"/>
          </p:cNvSpPr>
          <p:nvPr>
            <p:ph type="dt" sz="half" idx="10"/>
          </p:nvPr>
        </p:nvSpPr>
        <p:spPr/>
        <p:txBody>
          <a:bodyPr/>
          <a:lstStyle/>
          <a:p>
            <a:fld id="{F58CBED6-F1F5-4589-BFE0-7B636B96AC6E}" type="datetime1">
              <a:rPr lang="nl-NL" smtClean="0"/>
              <a:t>15-11-2017</a:t>
            </a:fld>
            <a:endParaRPr lang="nl-NL" dirty="0"/>
          </a:p>
        </p:txBody>
      </p:sp>
      <p:sp>
        <p:nvSpPr>
          <p:cNvPr id="8" name="object 7"/>
          <p:cNvSpPr/>
          <p:nvPr/>
        </p:nvSpPr>
        <p:spPr>
          <a:xfrm>
            <a:off x="576264" y="2419993"/>
            <a:ext cx="2449389" cy="60959"/>
          </a:xfrm>
          <a:custGeom>
            <a:avLst/>
            <a:gdLst/>
            <a:ahLst/>
            <a:cxnLst/>
            <a:rect l="l" t="t" r="r" b="b"/>
            <a:pathLst>
              <a:path w="3632200">
                <a:moveTo>
                  <a:pt x="0" y="0"/>
                </a:moveTo>
                <a:lnTo>
                  <a:pt x="3632200" y="0"/>
                </a:lnTo>
              </a:path>
            </a:pathLst>
          </a:custGeom>
          <a:ln w="76200">
            <a:solidFill>
              <a:srgbClr val="000000"/>
            </a:solidFill>
          </a:ln>
        </p:spPr>
        <p:txBody>
          <a:bodyPr wrap="square" lIns="0" tIns="0" rIns="0" bIns="0" rtlCol="0"/>
          <a:lstStyle/>
          <a:p>
            <a:endParaRPr sz="1800"/>
          </a:p>
        </p:txBody>
      </p:sp>
      <p:sp>
        <p:nvSpPr>
          <p:cNvPr id="11" name="object 7"/>
          <p:cNvSpPr/>
          <p:nvPr/>
        </p:nvSpPr>
        <p:spPr>
          <a:xfrm>
            <a:off x="3301586" y="2419993"/>
            <a:ext cx="2449389" cy="60959"/>
          </a:xfrm>
          <a:custGeom>
            <a:avLst/>
            <a:gdLst/>
            <a:ahLst/>
            <a:cxnLst/>
            <a:rect l="l" t="t" r="r" b="b"/>
            <a:pathLst>
              <a:path w="3632200">
                <a:moveTo>
                  <a:pt x="0" y="0"/>
                </a:moveTo>
                <a:lnTo>
                  <a:pt x="3632200" y="0"/>
                </a:lnTo>
              </a:path>
            </a:pathLst>
          </a:custGeom>
          <a:ln w="76200">
            <a:solidFill>
              <a:srgbClr val="000000"/>
            </a:solidFill>
          </a:ln>
        </p:spPr>
        <p:txBody>
          <a:bodyPr wrap="square" lIns="0" tIns="0" rIns="0" bIns="0" rtlCol="0"/>
          <a:lstStyle/>
          <a:p>
            <a:endParaRPr sz="1800"/>
          </a:p>
        </p:txBody>
      </p:sp>
      <p:sp>
        <p:nvSpPr>
          <p:cNvPr id="12" name="object 7"/>
          <p:cNvSpPr/>
          <p:nvPr/>
        </p:nvSpPr>
        <p:spPr>
          <a:xfrm>
            <a:off x="6084037" y="2419993"/>
            <a:ext cx="2449389" cy="60959"/>
          </a:xfrm>
          <a:custGeom>
            <a:avLst/>
            <a:gdLst/>
            <a:ahLst/>
            <a:cxnLst/>
            <a:rect l="l" t="t" r="r" b="b"/>
            <a:pathLst>
              <a:path w="3632200">
                <a:moveTo>
                  <a:pt x="0" y="0"/>
                </a:moveTo>
                <a:lnTo>
                  <a:pt x="3632200" y="0"/>
                </a:lnTo>
              </a:path>
            </a:pathLst>
          </a:custGeom>
          <a:ln w="76200">
            <a:solidFill>
              <a:srgbClr val="000000"/>
            </a:solidFill>
          </a:ln>
        </p:spPr>
        <p:txBody>
          <a:bodyPr wrap="square" lIns="0" tIns="0" rIns="0" bIns="0" rtlCol="0"/>
          <a:lstStyle/>
          <a:p>
            <a:endParaRPr sz="1800"/>
          </a:p>
        </p:txBody>
      </p:sp>
      <p:sp>
        <p:nvSpPr>
          <p:cNvPr id="14" name="Content Placeholder 3"/>
          <p:cNvSpPr>
            <a:spLocks noGrp="1"/>
          </p:cNvSpPr>
          <p:nvPr>
            <p:ph sz="half" idx="13"/>
          </p:nvPr>
        </p:nvSpPr>
        <p:spPr>
          <a:xfrm>
            <a:off x="499340" y="2609004"/>
            <a:ext cx="2449389" cy="3394075"/>
          </a:xfrm>
        </p:spPr>
        <p:txBody>
          <a:bodyPr/>
          <a:lstStyle>
            <a:lvl1pPr marL="0" indent="0">
              <a:buNone/>
              <a:defRPr sz="1100" b="1"/>
            </a:lvl1pPr>
            <a:lvl2pPr marL="0" indent="0">
              <a:buNone/>
              <a:defRPr sz="1050"/>
            </a:lvl2pPr>
            <a:lvl3pPr marL="182563" indent="-182563">
              <a:buFont typeface="Arial"/>
              <a:buChar char="•"/>
              <a:defRPr sz="1000"/>
            </a:lvl3pPr>
            <a:lvl4pPr marL="534987" indent="0">
              <a:buNone/>
              <a:defRPr sz="900"/>
            </a:lvl4pPr>
            <a:lvl5pPr marL="720725" indent="0">
              <a:buNone/>
              <a:defRPr sz="9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15" name="Content Placeholder 3"/>
          <p:cNvSpPr>
            <a:spLocks noGrp="1"/>
          </p:cNvSpPr>
          <p:nvPr>
            <p:ph sz="half" idx="14"/>
          </p:nvPr>
        </p:nvSpPr>
        <p:spPr>
          <a:xfrm>
            <a:off x="5992597" y="2609004"/>
            <a:ext cx="2449389" cy="3394075"/>
          </a:xfrm>
        </p:spPr>
        <p:txBody>
          <a:bodyPr/>
          <a:lstStyle>
            <a:lvl1pPr marL="0" indent="0">
              <a:buNone/>
              <a:defRPr sz="1100" b="1"/>
            </a:lvl1pPr>
            <a:lvl2pPr marL="0" indent="0">
              <a:buNone/>
              <a:defRPr sz="1050"/>
            </a:lvl2pPr>
            <a:lvl3pPr marL="182563" indent="-182563">
              <a:buFont typeface="Arial"/>
              <a:buChar char="•"/>
              <a:defRPr sz="1000"/>
            </a:lvl3pPr>
            <a:lvl4pPr marL="534987" indent="0">
              <a:buNone/>
              <a:defRPr sz="900"/>
            </a:lvl4pPr>
            <a:lvl5pPr marL="720725" indent="0">
              <a:buNone/>
              <a:defRPr sz="9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5062036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el en grafie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58CBED6-F1F5-4589-BFE0-7B636B96AC6E}" type="datetime1">
              <a:rPr lang="nl-NL" smtClean="0"/>
              <a:t>15-11-2017</a:t>
            </a:fld>
            <a:endParaRPr lang="nl-NL" dirty="0"/>
          </a:p>
        </p:txBody>
      </p:sp>
      <p:sp>
        <p:nvSpPr>
          <p:cNvPr id="7" name="Chart Placeholder 6"/>
          <p:cNvSpPr>
            <a:spLocks noGrp="1"/>
          </p:cNvSpPr>
          <p:nvPr>
            <p:ph type="chart" sz="quarter" idx="13"/>
          </p:nvPr>
        </p:nvSpPr>
        <p:spPr>
          <a:xfrm>
            <a:off x="462598" y="2302089"/>
            <a:ext cx="8021002" cy="4159672"/>
          </a:xfrm>
        </p:spPr>
        <p:txBody>
          <a:bodyPr/>
          <a:lstStyle>
            <a:lvl1pPr marL="0" indent="0" algn="ctr">
              <a:buNone/>
              <a:defRPr/>
            </a:lvl1pPr>
          </a:lstStyle>
          <a:p>
            <a:r>
              <a:rPr lang="en-US"/>
              <a:t>Click icon to add chart</a:t>
            </a:r>
            <a:endParaRPr lang="en-US" dirty="0"/>
          </a:p>
        </p:txBody>
      </p:sp>
    </p:spTree>
    <p:extLst>
      <p:ext uri="{BB962C8B-B14F-4D97-AF65-F5344CB8AC3E}">
        <p14:creationId xmlns:p14="http://schemas.microsoft.com/office/powerpoint/2010/main" val="278037138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el en tab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58CBED6-F1F5-4589-BFE0-7B636B96AC6E}" type="datetime1">
              <a:rPr lang="nl-NL" smtClean="0"/>
              <a:t>15-11-2017</a:t>
            </a:fld>
            <a:endParaRPr lang="nl-NL" dirty="0"/>
          </a:p>
        </p:txBody>
      </p:sp>
      <p:sp>
        <p:nvSpPr>
          <p:cNvPr id="9" name="Table Placeholder 7"/>
          <p:cNvSpPr>
            <a:spLocks noGrp="1"/>
          </p:cNvSpPr>
          <p:nvPr>
            <p:ph type="tbl" sz="quarter" idx="14"/>
          </p:nvPr>
        </p:nvSpPr>
        <p:spPr>
          <a:xfrm>
            <a:off x="461964" y="2302933"/>
            <a:ext cx="8021637" cy="4159251"/>
          </a:xfrm>
        </p:spPr>
        <p:txBody>
          <a:bodyPr/>
          <a:lstStyle>
            <a:lvl1pPr marL="0" indent="0" algn="ctr">
              <a:buNone/>
              <a:defRPr/>
            </a:lvl1pPr>
          </a:lstStyle>
          <a:p>
            <a:r>
              <a:rPr lang="en-US"/>
              <a:t>Click icon to add table</a:t>
            </a:r>
          </a:p>
        </p:txBody>
      </p:sp>
    </p:spTree>
    <p:extLst>
      <p:ext uri="{BB962C8B-B14F-4D97-AF65-F5344CB8AC3E}">
        <p14:creationId xmlns:p14="http://schemas.microsoft.com/office/powerpoint/2010/main" val="305783499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 Zwar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8606" y="1165078"/>
            <a:ext cx="5007795" cy="4886473"/>
          </a:xfrm>
        </p:spPr>
        <p:txBody>
          <a:bodyPr/>
          <a:lstStyle>
            <a:lvl1pPr>
              <a:defRPr sz="2800">
                <a:solidFill>
                  <a:srgbClr val="FFFFFF"/>
                </a:solidFill>
              </a:defRPr>
            </a:lvl1pPr>
          </a:lstStyle>
          <a:p>
            <a:r>
              <a:rPr lang="nl-BE" dirty="0"/>
              <a:t>Quote</a:t>
            </a:r>
            <a:endParaRPr lang="en-US" dirty="0"/>
          </a:p>
        </p:txBody>
      </p:sp>
      <p:sp>
        <p:nvSpPr>
          <p:cNvPr id="3" name="Date Placeholder 2"/>
          <p:cNvSpPr>
            <a:spLocks noGrp="1"/>
          </p:cNvSpPr>
          <p:nvPr>
            <p:ph type="dt" sz="half" idx="10"/>
          </p:nvPr>
        </p:nvSpPr>
        <p:spPr/>
        <p:txBody>
          <a:bodyPr/>
          <a:lstStyle>
            <a:lvl1pPr>
              <a:defRPr>
                <a:solidFill>
                  <a:srgbClr val="FFFFFF"/>
                </a:solidFill>
              </a:defRPr>
            </a:lvl1pPr>
          </a:lstStyle>
          <a:p>
            <a:fld id="{F58CBED6-F1F5-4589-BFE0-7B636B96AC6E}" type="datetime1">
              <a:rPr lang="nl-NL" smtClean="0"/>
              <a:t>15-11-2017</a:t>
            </a:fld>
            <a:endParaRPr lang="nl-NL" dirty="0"/>
          </a:p>
        </p:txBody>
      </p:sp>
      <p:sp>
        <p:nvSpPr>
          <p:cNvPr id="8" name="object 3"/>
          <p:cNvSpPr/>
          <p:nvPr/>
        </p:nvSpPr>
        <p:spPr>
          <a:xfrm>
            <a:off x="578949" y="712579"/>
            <a:ext cx="7964407" cy="0"/>
          </a:xfrm>
          <a:custGeom>
            <a:avLst/>
            <a:gdLst/>
            <a:ahLst/>
            <a:cxnLst/>
            <a:rect l="l" t="t" r="r" b="b"/>
            <a:pathLst>
              <a:path w="11747500">
                <a:moveTo>
                  <a:pt x="0" y="0"/>
                </a:moveTo>
                <a:lnTo>
                  <a:pt x="11747500" y="0"/>
                </a:lnTo>
              </a:path>
            </a:pathLst>
          </a:custGeom>
          <a:ln w="76200">
            <a:solidFill>
              <a:schemeClr val="bg1"/>
            </a:solidFill>
          </a:ln>
        </p:spPr>
        <p:txBody>
          <a:bodyPr wrap="square" lIns="0" tIns="0" rIns="0" bIns="0" rtlCol="0"/>
          <a:lstStyle/>
          <a:p>
            <a:endParaRPr sz="1800"/>
          </a:p>
        </p:txBody>
      </p:sp>
    </p:spTree>
    <p:extLst>
      <p:ext uri="{BB962C8B-B14F-4D97-AF65-F5344CB8AC3E}">
        <p14:creationId xmlns:p14="http://schemas.microsoft.com/office/powerpoint/2010/main" val="194030431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8606" y="1165078"/>
            <a:ext cx="5007795" cy="4886473"/>
          </a:xfrm>
        </p:spPr>
        <p:txBody>
          <a:bodyPr/>
          <a:lstStyle>
            <a:lvl1pPr>
              <a:defRPr sz="2800"/>
            </a:lvl1pPr>
          </a:lstStyle>
          <a:p>
            <a:r>
              <a:rPr lang="nl-BE" dirty="0"/>
              <a:t>Quote</a:t>
            </a:r>
            <a:endParaRPr lang="en-US" dirty="0"/>
          </a:p>
        </p:txBody>
      </p:sp>
      <p:sp>
        <p:nvSpPr>
          <p:cNvPr id="3" name="Date Placeholder 2"/>
          <p:cNvSpPr>
            <a:spLocks noGrp="1"/>
          </p:cNvSpPr>
          <p:nvPr>
            <p:ph type="dt" sz="half" idx="10"/>
          </p:nvPr>
        </p:nvSpPr>
        <p:spPr/>
        <p:txBody>
          <a:bodyPr/>
          <a:lstStyle/>
          <a:p>
            <a:fld id="{F58CBED6-F1F5-4589-BFE0-7B636B96AC6E}" type="datetime1">
              <a:rPr lang="nl-NL" smtClean="0"/>
              <a:t>15-11-2017</a:t>
            </a:fld>
            <a:endParaRPr lang="nl-NL" dirty="0"/>
          </a:p>
        </p:txBody>
      </p:sp>
    </p:spTree>
    <p:extLst>
      <p:ext uri="{BB962C8B-B14F-4D97-AF65-F5344CB8AC3E}">
        <p14:creationId xmlns:p14="http://schemas.microsoft.com/office/powerpoint/2010/main" val="790145169"/>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Video">
    <p:bg>
      <p:bgPr>
        <a:solidFill>
          <a:schemeClr val="tx1"/>
        </a:solidFill>
        <a:effectLst/>
      </p:bgPr>
    </p:bg>
    <p:spTree>
      <p:nvGrpSpPr>
        <p:cNvPr id="1" name=""/>
        <p:cNvGrpSpPr/>
        <p:nvPr/>
      </p:nvGrpSpPr>
      <p:grpSpPr>
        <a:xfrm>
          <a:off x="0" y="0"/>
          <a:ext cx="0" cy="0"/>
          <a:chOff x="0" y="0"/>
          <a:chExt cx="0" cy="0"/>
        </a:xfrm>
      </p:grpSpPr>
      <p:sp>
        <p:nvSpPr>
          <p:cNvPr id="8" name="object 3"/>
          <p:cNvSpPr/>
          <p:nvPr/>
        </p:nvSpPr>
        <p:spPr>
          <a:xfrm>
            <a:off x="578949" y="712579"/>
            <a:ext cx="7964407" cy="0"/>
          </a:xfrm>
          <a:custGeom>
            <a:avLst/>
            <a:gdLst/>
            <a:ahLst/>
            <a:cxnLst/>
            <a:rect l="l" t="t" r="r" b="b"/>
            <a:pathLst>
              <a:path w="11747500">
                <a:moveTo>
                  <a:pt x="0" y="0"/>
                </a:moveTo>
                <a:lnTo>
                  <a:pt x="11747500" y="0"/>
                </a:lnTo>
              </a:path>
            </a:pathLst>
          </a:custGeom>
          <a:ln w="76200">
            <a:solidFill>
              <a:schemeClr val="bg1"/>
            </a:solidFill>
          </a:ln>
        </p:spPr>
        <p:txBody>
          <a:bodyPr wrap="square" lIns="0" tIns="0" rIns="0" bIns="0" rtlCol="0"/>
          <a:lstStyle/>
          <a:p>
            <a:endParaRPr sz="1800"/>
          </a:p>
        </p:txBody>
      </p:sp>
      <p:sp>
        <p:nvSpPr>
          <p:cNvPr id="7" name="Media Placeholder 6"/>
          <p:cNvSpPr>
            <a:spLocks noGrp="1"/>
          </p:cNvSpPr>
          <p:nvPr>
            <p:ph type="media" sz="quarter" idx="13"/>
          </p:nvPr>
        </p:nvSpPr>
        <p:spPr>
          <a:xfrm>
            <a:off x="578948" y="1071031"/>
            <a:ext cx="7964407" cy="5073653"/>
          </a:xfrm>
        </p:spPr>
        <p:txBody>
          <a:bodyPr/>
          <a:lstStyle>
            <a:lvl1pPr marL="0" indent="0" algn="ctr">
              <a:buNone/>
              <a:defRPr>
                <a:solidFill>
                  <a:srgbClr val="FFFFFF"/>
                </a:solidFill>
              </a:defRPr>
            </a:lvl1pPr>
          </a:lstStyle>
          <a:p>
            <a:r>
              <a:rPr lang="en-US"/>
              <a:t>Click icon to add media</a:t>
            </a:r>
          </a:p>
        </p:txBody>
      </p:sp>
    </p:spTree>
    <p:extLst>
      <p:ext uri="{BB962C8B-B14F-4D97-AF65-F5344CB8AC3E}">
        <p14:creationId xmlns:p14="http://schemas.microsoft.com/office/powerpoint/2010/main" val="4252791335"/>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 and video">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rgbClr val="FFFFFF"/>
                </a:solidFill>
              </a:defRPr>
            </a:lvl1pPr>
          </a:lstStyle>
          <a:p>
            <a:fld id="{F58CBED6-F1F5-4589-BFE0-7B636B96AC6E}" type="datetime1">
              <a:rPr lang="nl-NL" smtClean="0"/>
              <a:t>15-11-2017</a:t>
            </a:fld>
            <a:endParaRPr lang="nl-NL" dirty="0"/>
          </a:p>
        </p:txBody>
      </p:sp>
      <p:sp>
        <p:nvSpPr>
          <p:cNvPr id="4" name="Footer Placeholder 3"/>
          <p:cNvSpPr>
            <a:spLocks noGrp="1"/>
          </p:cNvSpPr>
          <p:nvPr>
            <p:ph type="ftr" sz="quarter" idx="11"/>
          </p:nvPr>
        </p:nvSpPr>
        <p:spPr>
          <a:xfrm>
            <a:off x="3025652" y="6984238"/>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481105" y="6976097"/>
            <a:ext cx="2133600" cy="365125"/>
          </a:xfrm>
          <a:prstGeom prst="rect">
            <a:avLst/>
          </a:prstGeom>
        </p:spPr>
        <p:txBody>
          <a:bodyPr/>
          <a:lstStyle/>
          <a:p>
            <a:r>
              <a:rPr lang="nl-NL"/>
              <a:t>- p.</a:t>
            </a:r>
            <a:fld id="{E7D6941F-2026-3040-AA58-1A021F4957B9}" type="slidenum">
              <a:rPr lang="nl-NL" smtClean="0"/>
              <a:pPr/>
              <a:t>‹#›</a:t>
            </a:fld>
            <a:endParaRPr lang="nl-NL" dirty="0"/>
          </a:p>
        </p:txBody>
      </p:sp>
      <p:sp>
        <p:nvSpPr>
          <p:cNvPr id="8" name="Media Placeholder 6"/>
          <p:cNvSpPr>
            <a:spLocks noGrp="1"/>
          </p:cNvSpPr>
          <p:nvPr>
            <p:ph type="media" sz="quarter" idx="13"/>
          </p:nvPr>
        </p:nvSpPr>
        <p:spPr>
          <a:xfrm>
            <a:off x="565151" y="2225628"/>
            <a:ext cx="6709410" cy="4274169"/>
          </a:xfrm>
        </p:spPr>
        <p:txBody>
          <a:bodyPr/>
          <a:lstStyle>
            <a:lvl1pPr marL="0" indent="0" algn="ctr">
              <a:buNone/>
              <a:defRPr>
                <a:solidFill>
                  <a:srgbClr val="FFFFFF"/>
                </a:solidFill>
              </a:defRPr>
            </a:lvl1pPr>
          </a:lstStyle>
          <a:p>
            <a:r>
              <a:rPr lang="en-US"/>
              <a:t>Click icon to add media</a:t>
            </a:r>
            <a:endParaRPr lang="en-US" dirty="0"/>
          </a:p>
        </p:txBody>
      </p:sp>
      <p:sp>
        <p:nvSpPr>
          <p:cNvPr id="9" name="object 3"/>
          <p:cNvSpPr/>
          <p:nvPr/>
        </p:nvSpPr>
        <p:spPr>
          <a:xfrm>
            <a:off x="578949" y="712579"/>
            <a:ext cx="7964407" cy="0"/>
          </a:xfrm>
          <a:custGeom>
            <a:avLst/>
            <a:gdLst/>
            <a:ahLst/>
            <a:cxnLst/>
            <a:rect l="l" t="t" r="r" b="b"/>
            <a:pathLst>
              <a:path w="11747500">
                <a:moveTo>
                  <a:pt x="0" y="0"/>
                </a:moveTo>
                <a:lnTo>
                  <a:pt x="11747500" y="0"/>
                </a:lnTo>
              </a:path>
            </a:pathLst>
          </a:custGeom>
          <a:ln w="76200">
            <a:solidFill>
              <a:schemeClr val="bg1"/>
            </a:solidFill>
          </a:ln>
        </p:spPr>
        <p:txBody>
          <a:bodyPr wrap="square" lIns="0" tIns="0" rIns="0" bIns="0" rtlCol="0"/>
          <a:lstStyle/>
          <a:p>
            <a:endParaRPr sz="1800">
              <a:solidFill>
                <a:srgbClr val="FFFFFF"/>
              </a:solidFill>
            </a:endParaRPr>
          </a:p>
        </p:txBody>
      </p:sp>
    </p:spTree>
    <p:extLst>
      <p:ext uri="{BB962C8B-B14F-4D97-AF65-F5344CB8AC3E}">
        <p14:creationId xmlns:p14="http://schemas.microsoft.com/office/powerpoint/2010/main" val="1718794887"/>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58CBED6-F1F5-4589-BFE0-7B636B96AC6E}" type="datetime1">
              <a:rPr lang="nl-NL" smtClean="0"/>
              <a:t>15-11-2017</a:t>
            </a:fld>
            <a:endParaRPr lang="nl-NL" dirty="0"/>
          </a:p>
        </p:txBody>
      </p:sp>
    </p:spTree>
    <p:extLst>
      <p:ext uri="{BB962C8B-B14F-4D97-AF65-F5344CB8AC3E}">
        <p14:creationId xmlns:p14="http://schemas.microsoft.com/office/powerpoint/2010/main" val="2494497609"/>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co scher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8CBED6-F1F5-4589-BFE0-7B636B96AC6E}" type="datetime1">
              <a:rPr lang="nl-NL" smtClean="0"/>
              <a:t>15-11-2017</a:t>
            </a:fld>
            <a:endParaRPr lang="nl-NL" dirty="0"/>
          </a:p>
        </p:txBody>
      </p:sp>
    </p:spTree>
    <p:extLst>
      <p:ext uri="{BB962C8B-B14F-4D97-AF65-F5344CB8AC3E}">
        <p14:creationId xmlns:p14="http://schemas.microsoft.com/office/powerpoint/2010/main" val="263415403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el en tekst zonder bullets">
    <p:spTree>
      <p:nvGrpSpPr>
        <p:cNvPr id="1" name=""/>
        <p:cNvGrpSpPr/>
        <p:nvPr/>
      </p:nvGrpSpPr>
      <p:grpSpPr>
        <a:xfrm>
          <a:off x="0" y="0"/>
          <a:ext cx="0" cy="0"/>
          <a:chOff x="0" y="0"/>
          <a:chExt cx="0" cy="0"/>
        </a:xfrm>
      </p:grpSpPr>
      <p:sp>
        <p:nvSpPr>
          <p:cNvPr id="2" name="Title 1"/>
          <p:cNvSpPr>
            <a:spLocks noGrp="1"/>
          </p:cNvSpPr>
          <p:nvPr>
            <p:ph type="title"/>
          </p:nvPr>
        </p:nvSpPr>
        <p:spPr>
          <a:xfrm>
            <a:off x="478606" y="826413"/>
            <a:ext cx="7811909" cy="633420"/>
          </a:xfrm>
        </p:spPr>
        <p:txBody>
          <a:bodyPr/>
          <a:lstStyle>
            <a:lvl1pPr>
              <a:defRPr sz="2400"/>
            </a:lvl1pPr>
          </a:lstStyle>
          <a:p>
            <a:r>
              <a:rPr lang="en-US"/>
              <a:t>Click to edit Master title style</a:t>
            </a:r>
            <a:endParaRPr lang="en-US" dirty="0"/>
          </a:p>
        </p:txBody>
      </p:sp>
      <p:sp>
        <p:nvSpPr>
          <p:cNvPr id="3" name="Content Placeholder 2"/>
          <p:cNvSpPr>
            <a:spLocks noGrp="1"/>
          </p:cNvSpPr>
          <p:nvPr>
            <p:ph idx="1" hasCustomPrompt="1"/>
          </p:nvPr>
        </p:nvSpPr>
        <p:spPr>
          <a:xfrm>
            <a:off x="500010" y="1668379"/>
            <a:ext cx="7790504" cy="4572437"/>
          </a:xfrm>
        </p:spPr>
        <p:txBody>
          <a:bodyPr/>
          <a:lstStyle>
            <a:lvl1pPr marL="0" indent="0">
              <a:buNone/>
              <a:defRPr sz="2000" b="0"/>
            </a:lvl1pPr>
            <a:lvl2pPr marL="357188" indent="-179388">
              <a:buFont typeface="Arial"/>
              <a:buChar char="•"/>
              <a:defRPr sz="1800"/>
            </a:lvl2pPr>
            <a:lvl3pPr marL="534988" indent="-177800">
              <a:buFont typeface="Lucida Grande"/>
              <a:buChar char="-"/>
              <a:defRPr sz="1600"/>
            </a:lvl3pPr>
            <a:lvl4pPr>
              <a:defRPr sz="1400"/>
            </a:lvl4pPr>
            <a:lvl5pPr>
              <a:defRPr sz="1200"/>
            </a:lvl5pPr>
          </a:lstStyle>
          <a:p>
            <a:pPr lvl="0"/>
            <a:r>
              <a:rPr lang="en-US" dirty="0"/>
              <a:t>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35160502"/>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Leeg Scherm">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5222503"/>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Eind Scherm">
    <p:bg>
      <p:bgPr>
        <a:solidFill>
          <a:schemeClr val="tx1"/>
        </a:solidFill>
        <a:effectLst/>
      </p:bgPr>
    </p:bg>
    <p:spTree>
      <p:nvGrpSpPr>
        <p:cNvPr id="1" name=""/>
        <p:cNvGrpSpPr/>
        <p:nvPr/>
      </p:nvGrpSpPr>
      <p:grpSpPr>
        <a:xfrm>
          <a:off x="0" y="0"/>
          <a:ext cx="0" cy="0"/>
          <a:chOff x="0" y="0"/>
          <a:chExt cx="0" cy="0"/>
        </a:xfrm>
      </p:grpSpPr>
      <p:sp>
        <p:nvSpPr>
          <p:cNvPr id="8" name="object 2"/>
          <p:cNvSpPr/>
          <p:nvPr/>
        </p:nvSpPr>
        <p:spPr>
          <a:xfrm>
            <a:off x="5684" y="0"/>
            <a:ext cx="9144000" cy="6858000"/>
          </a:xfrm>
          <a:custGeom>
            <a:avLst/>
            <a:gdLst/>
            <a:ahLst/>
            <a:cxnLst/>
            <a:rect l="l" t="t" r="r" b="b"/>
            <a:pathLst>
              <a:path w="13487400" h="7581900">
                <a:moveTo>
                  <a:pt x="0" y="7581900"/>
                </a:moveTo>
                <a:lnTo>
                  <a:pt x="13487400" y="7581900"/>
                </a:lnTo>
                <a:lnTo>
                  <a:pt x="13487400" y="0"/>
                </a:lnTo>
                <a:lnTo>
                  <a:pt x="0" y="0"/>
                </a:lnTo>
                <a:lnTo>
                  <a:pt x="0" y="7581900"/>
                </a:lnTo>
                <a:close/>
              </a:path>
            </a:pathLst>
          </a:custGeom>
          <a:solidFill>
            <a:srgbClr val="000000"/>
          </a:solidFill>
        </p:spPr>
        <p:txBody>
          <a:bodyPr wrap="square" lIns="0" tIns="0" rIns="0" bIns="0" rtlCol="0"/>
          <a:lstStyle/>
          <a:p>
            <a:endParaRPr sz="1800"/>
          </a:p>
        </p:txBody>
      </p:sp>
      <p:sp>
        <p:nvSpPr>
          <p:cNvPr id="9" name="object 3"/>
          <p:cNvSpPr/>
          <p:nvPr/>
        </p:nvSpPr>
        <p:spPr>
          <a:xfrm>
            <a:off x="0" y="3"/>
            <a:ext cx="9144000" cy="6858000"/>
          </a:xfrm>
          <a:custGeom>
            <a:avLst/>
            <a:gdLst/>
            <a:ahLst/>
            <a:cxnLst/>
            <a:rect l="l" t="t" r="r" b="b"/>
            <a:pathLst>
              <a:path w="13487400" h="7581900">
                <a:moveTo>
                  <a:pt x="12083732" y="0"/>
                </a:moveTo>
                <a:lnTo>
                  <a:pt x="3320440" y="0"/>
                </a:lnTo>
                <a:lnTo>
                  <a:pt x="0" y="826719"/>
                </a:lnTo>
                <a:lnTo>
                  <a:pt x="0" y="4931460"/>
                </a:lnTo>
                <a:lnTo>
                  <a:pt x="702690" y="7581900"/>
                </a:lnTo>
                <a:lnTo>
                  <a:pt x="11045558" y="7581900"/>
                </a:lnTo>
                <a:lnTo>
                  <a:pt x="13487400" y="6973925"/>
                </a:lnTo>
                <a:lnTo>
                  <a:pt x="13487400" y="5294325"/>
                </a:lnTo>
                <a:lnTo>
                  <a:pt x="12083732" y="0"/>
                </a:lnTo>
                <a:close/>
              </a:path>
            </a:pathLst>
          </a:custGeom>
          <a:solidFill>
            <a:srgbClr val="FFFFFF"/>
          </a:solidFill>
        </p:spPr>
        <p:txBody>
          <a:bodyPr wrap="square" lIns="0" tIns="0" rIns="0" bIns="0" rtlCol="0"/>
          <a:lstStyle/>
          <a:p>
            <a:endParaRPr sz="1800"/>
          </a:p>
        </p:txBody>
      </p:sp>
      <p:sp>
        <p:nvSpPr>
          <p:cNvPr id="4" name="Date Placeholder 3"/>
          <p:cNvSpPr>
            <a:spLocks noGrp="1"/>
          </p:cNvSpPr>
          <p:nvPr>
            <p:ph type="dt" sz="half" idx="10"/>
          </p:nvPr>
        </p:nvSpPr>
        <p:spPr>
          <a:xfrm>
            <a:off x="6501425" y="5869094"/>
            <a:ext cx="2133600" cy="365125"/>
          </a:xfrm>
        </p:spPr>
        <p:txBody>
          <a:bodyPr/>
          <a:lstStyle/>
          <a:p>
            <a:fld id="{F58CBED6-F1F5-4589-BFE0-7B636B96AC6E}" type="datetime1">
              <a:rPr lang="nl-NL" smtClean="0"/>
              <a:t>15-11-2017</a:t>
            </a:fld>
            <a:endParaRPr lang="nl-NL" dirty="0"/>
          </a:p>
        </p:txBody>
      </p:sp>
      <p:sp>
        <p:nvSpPr>
          <p:cNvPr id="2" name="Title 1"/>
          <p:cNvSpPr>
            <a:spLocks noGrp="1"/>
          </p:cNvSpPr>
          <p:nvPr>
            <p:ph type="ctrTitle" hasCustomPrompt="1"/>
          </p:nvPr>
        </p:nvSpPr>
        <p:spPr>
          <a:xfrm>
            <a:off x="482600" y="2130426"/>
            <a:ext cx="5998505" cy="1470025"/>
          </a:xfrm>
        </p:spPr>
        <p:txBody>
          <a:bodyPr anchor="b"/>
          <a:lstStyle>
            <a:lvl1pPr>
              <a:lnSpc>
                <a:spcPct val="90000"/>
              </a:lnSpc>
              <a:defRPr sz="3700" baseline="0"/>
            </a:lvl1pPr>
          </a:lstStyle>
          <a:p>
            <a:r>
              <a:rPr lang="nl-BE" dirty="0"/>
              <a:t>Dank u.</a:t>
            </a:r>
            <a:endParaRPr lang="en-US" dirty="0"/>
          </a:p>
        </p:txBody>
      </p:sp>
      <p:pic>
        <p:nvPicPr>
          <p:cNvPr id="7" name="Picture 6" descr="kdg-logo-horizontal.wm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269" y="5631500"/>
            <a:ext cx="1766665" cy="538093"/>
          </a:xfrm>
          <a:prstGeom prst="rect">
            <a:avLst/>
          </a:prstGeom>
        </p:spPr>
      </p:pic>
    </p:spTree>
    <p:extLst>
      <p:ext uri="{BB962C8B-B14F-4D97-AF65-F5344CB8AC3E}">
        <p14:creationId xmlns:p14="http://schemas.microsoft.com/office/powerpoint/2010/main" val="693744720"/>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Hoofdstuk - 1">
    <p:bg>
      <p:bgPr>
        <a:solidFill>
          <a:schemeClr val="tx1"/>
        </a:solidFill>
        <a:effectLst/>
      </p:bgPr>
    </p:bg>
    <p:spTree>
      <p:nvGrpSpPr>
        <p:cNvPr id="1" name=""/>
        <p:cNvGrpSpPr/>
        <p:nvPr/>
      </p:nvGrpSpPr>
      <p:grpSpPr>
        <a:xfrm>
          <a:off x="0" y="0"/>
          <a:ext cx="0" cy="0"/>
          <a:chOff x="0" y="0"/>
          <a:chExt cx="0" cy="0"/>
        </a:xfrm>
      </p:grpSpPr>
      <p:pic>
        <p:nvPicPr>
          <p:cNvPr id="3" name="Picture 2" descr="kdg_ppt_chapters_2000x1024_v-01.jpg"/>
          <p:cNvPicPr>
            <a:picLocks noChangeAspect="1"/>
          </p:cNvPicPr>
          <p:nvPr/>
        </p:nvPicPr>
        <p:blipFill rotWithShape="1">
          <a:blip r:embed="rId2">
            <a:extLst>
              <a:ext uri="{28A0092B-C50C-407E-A947-70E740481C1C}">
                <a14:useLocalDpi xmlns:a14="http://schemas.microsoft.com/office/drawing/2010/main" val="0"/>
              </a:ext>
            </a:extLst>
          </a:blip>
          <a:srcRect l="8978"/>
          <a:stretch/>
        </p:blipFill>
        <p:spPr bwMode="invGray">
          <a:xfrm>
            <a:off x="0" y="0"/>
            <a:ext cx="9144000" cy="6858000"/>
          </a:xfrm>
          <a:prstGeom prst="rect">
            <a:avLst/>
          </a:prstGeom>
        </p:spPr>
      </p:pic>
      <p:sp>
        <p:nvSpPr>
          <p:cNvPr id="2" name="Title 1"/>
          <p:cNvSpPr>
            <a:spLocks noGrp="1"/>
          </p:cNvSpPr>
          <p:nvPr>
            <p:ph type="title" hasCustomPrompt="1"/>
          </p:nvPr>
        </p:nvSpPr>
        <p:spPr>
          <a:xfrm>
            <a:off x="488634" y="3106421"/>
            <a:ext cx="4527824" cy="1362075"/>
          </a:xfrm>
        </p:spPr>
        <p:txBody>
          <a:bodyPr anchor="t"/>
          <a:lstStyle>
            <a:lvl1pPr algn="l">
              <a:lnSpc>
                <a:spcPct val="90000"/>
              </a:lnSpc>
              <a:defRPr sz="3200" b="1" cap="none">
                <a:solidFill>
                  <a:schemeClr val="bg1"/>
                </a:solidFill>
              </a:defRPr>
            </a:lvl1pPr>
          </a:lstStyle>
          <a:p>
            <a:r>
              <a:rPr lang="nl-BE" dirty="0"/>
              <a:t>Click to edit master title style</a:t>
            </a:r>
            <a:endParaRPr lang="en-US" dirty="0"/>
          </a:p>
        </p:txBody>
      </p:sp>
      <p:sp>
        <p:nvSpPr>
          <p:cNvPr id="8" name="object 7"/>
          <p:cNvSpPr/>
          <p:nvPr/>
        </p:nvSpPr>
        <p:spPr bwMode="black">
          <a:xfrm>
            <a:off x="582220" y="2775298"/>
            <a:ext cx="4434237" cy="91900"/>
          </a:xfrm>
          <a:custGeom>
            <a:avLst/>
            <a:gdLst/>
            <a:ahLst/>
            <a:cxnLst/>
            <a:rect l="l" t="t" r="r" b="b"/>
            <a:pathLst>
              <a:path w="6540500" h="101600">
                <a:moveTo>
                  <a:pt x="6540500" y="101600"/>
                </a:moveTo>
                <a:lnTo>
                  <a:pt x="0" y="101600"/>
                </a:lnTo>
                <a:lnTo>
                  <a:pt x="0" y="0"/>
                </a:lnTo>
                <a:lnTo>
                  <a:pt x="6540500" y="0"/>
                </a:lnTo>
                <a:lnTo>
                  <a:pt x="6540500" y="101600"/>
                </a:lnTo>
                <a:close/>
              </a:path>
            </a:pathLst>
          </a:custGeom>
          <a:solidFill>
            <a:srgbClr val="FFFFFF"/>
          </a:solidFill>
        </p:spPr>
        <p:txBody>
          <a:bodyPr wrap="square" lIns="0" tIns="0" rIns="0" bIns="0" rtlCol="0"/>
          <a:lstStyle/>
          <a:p>
            <a:endParaRPr sz="1800"/>
          </a:p>
        </p:txBody>
      </p:sp>
    </p:spTree>
    <p:extLst>
      <p:ext uri="{BB962C8B-B14F-4D97-AF65-F5344CB8AC3E}">
        <p14:creationId xmlns:p14="http://schemas.microsoft.com/office/powerpoint/2010/main" val="1025666311"/>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Hoofdstuk - 1 - Wit">
    <p:bg>
      <p:bgPr>
        <a:solidFill>
          <a:schemeClr val="bg1"/>
        </a:solidFill>
        <a:effectLst/>
      </p:bgPr>
    </p:bg>
    <p:spTree>
      <p:nvGrpSpPr>
        <p:cNvPr id="1" name=""/>
        <p:cNvGrpSpPr/>
        <p:nvPr/>
      </p:nvGrpSpPr>
      <p:grpSpPr>
        <a:xfrm>
          <a:off x="0" y="0"/>
          <a:ext cx="0" cy="0"/>
          <a:chOff x="0" y="0"/>
          <a:chExt cx="0" cy="0"/>
        </a:xfrm>
      </p:grpSpPr>
      <p:pic>
        <p:nvPicPr>
          <p:cNvPr id="4" name="Picture 3" descr="kdg_ppt_chapters_2000x1024-white_kdg_ppt_chapters_2000x1024-white-v01.png"/>
          <p:cNvPicPr>
            <a:picLocks noChangeAspect="1"/>
          </p:cNvPicPr>
          <p:nvPr/>
        </p:nvPicPr>
        <p:blipFill rotWithShape="1">
          <a:blip r:embed="rId2">
            <a:extLst>
              <a:ext uri="{28A0092B-C50C-407E-A947-70E740481C1C}">
                <a14:useLocalDpi xmlns:a14="http://schemas.microsoft.com/office/drawing/2010/main" val="0"/>
              </a:ext>
            </a:extLst>
          </a:blip>
          <a:srcRect l="8978"/>
          <a:stretch/>
        </p:blipFill>
        <p:spPr>
          <a:xfrm>
            <a:off x="0" y="0"/>
            <a:ext cx="9144000" cy="6858000"/>
          </a:xfrm>
          <a:prstGeom prst="rect">
            <a:avLst/>
          </a:prstGeom>
        </p:spPr>
      </p:pic>
      <p:sp>
        <p:nvSpPr>
          <p:cNvPr id="2" name="Title 1"/>
          <p:cNvSpPr>
            <a:spLocks noGrp="1"/>
          </p:cNvSpPr>
          <p:nvPr>
            <p:ph type="title" hasCustomPrompt="1"/>
          </p:nvPr>
        </p:nvSpPr>
        <p:spPr>
          <a:xfrm>
            <a:off x="488634" y="3106421"/>
            <a:ext cx="4527824" cy="1362075"/>
          </a:xfrm>
        </p:spPr>
        <p:txBody>
          <a:bodyPr anchor="t"/>
          <a:lstStyle>
            <a:lvl1pPr algn="l">
              <a:lnSpc>
                <a:spcPct val="90000"/>
              </a:lnSpc>
              <a:defRPr sz="3200" b="1" cap="none">
                <a:solidFill>
                  <a:schemeClr val="tx1"/>
                </a:solidFill>
              </a:defRPr>
            </a:lvl1pPr>
          </a:lstStyle>
          <a:p>
            <a:r>
              <a:rPr lang="nl-BE" dirty="0"/>
              <a:t>Click to edit master title style</a:t>
            </a:r>
            <a:endParaRPr lang="en-US" dirty="0"/>
          </a:p>
        </p:txBody>
      </p:sp>
      <p:sp>
        <p:nvSpPr>
          <p:cNvPr id="8" name="object 7"/>
          <p:cNvSpPr/>
          <p:nvPr/>
        </p:nvSpPr>
        <p:spPr bwMode="black">
          <a:xfrm>
            <a:off x="582220" y="2775298"/>
            <a:ext cx="4434237" cy="91900"/>
          </a:xfrm>
          <a:custGeom>
            <a:avLst/>
            <a:gdLst/>
            <a:ahLst/>
            <a:cxnLst/>
            <a:rect l="l" t="t" r="r" b="b"/>
            <a:pathLst>
              <a:path w="6540500" h="101600">
                <a:moveTo>
                  <a:pt x="6540500" y="101600"/>
                </a:moveTo>
                <a:lnTo>
                  <a:pt x="0" y="101600"/>
                </a:lnTo>
                <a:lnTo>
                  <a:pt x="0" y="0"/>
                </a:lnTo>
                <a:lnTo>
                  <a:pt x="6540500" y="0"/>
                </a:lnTo>
                <a:lnTo>
                  <a:pt x="6540500" y="101600"/>
                </a:lnTo>
                <a:close/>
              </a:path>
            </a:pathLst>
          </a:custGeom>
          <a:solidFill>
            <a:schemeClr val="tx1"/>
          </a:solidFill>
        </p:spPr>
        <p:txBody>
          <a:bodyPr wrap="square" lIns="0" tIns="0" rIns="0" bIns="0" rtlCol="0"/>
          <a:lstStyle/>
          <a:p>
            <a:endParaRPr sz="1800"/>
          </a:p>
        </p:txBody>
      </p:sp>
    </p:spTree>
    <p:extLst>
      <p:ext uri="{BB962C8B-B14F-4D97-AF65-F5344CB8AC3E}">
        <p14:creationId xmlns:p14="http://schemas.microsoft.com/office/powerpoint/2010/main" val="1281665964"/>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Hoofdstuk - 2">
    <p:bg>
      <p:bgPr>
        <a:solidFill>
          <a:schemeClr val="tx1"/>
        </a:solidFill>
        <a:effectLst/>
      </p:bgPr>
    </p:bg>
    <p:spTree>
      <p:nvGrpSpPr>
        <p:cNvPr id="1" name=""/>
        <p:cNvGrpSpPr/>
        <p:nvPr/>
      </p:nvGrpSpPr>
      <p:grpSpPr>
        <a:xfrm>
          <a:off x="0" y="0"/>
          <a:ext cx="0" cy="0"/>
          <a:chOff x="0" y="0"/>
          <a:chExt cx="0" cy="0"/>
        </a:xfrm>
      </p:grpSpPr>
      <p:pic>
        <p:nvPicPr>
          <p:cNvPr id="12" name="Picture 11" descr="kdg_ppt_chapters_2000x1024_v-02.jpg"/>
          <p:cNvPicPr>
            <a:picLocks noChangeAspect="1"/>
          </p:cNvPicPr>
          <p:nvPr/>
        </p:nvPicPr>
        <p:blipFill rotWithShape="1">
          <a:blip r:embed="rId2">
            <a:extLst>
              <a:ext uri="{28A0092B-C50C-407E-A947-70E740481C1C}">
                <a14:useLocalDpi xmlns:a14="http://schemas.microsoft.com/office/drawing/2010/main" val="0"/>
              </a:ext>
            </a:extLst>
          </a:blip>
          <a:srcRect l="8619"/>
          <a:stretch/>
        </p:blipFill>
        <p:spPr bwMode="invGray">
          <a:xfrm>
            <a:off x="-40640" y="-14177"/>
            <a:ext cx="9184640" cy="6858000"/>
          </a:xfrm>
          <a:prstGeom prst="rect">
            <a:avLst/>
          </a:prstGeom>
        </p:spPr>
      </p:pic>
      <p:sp>
        <p:nvSpPr>
          <p:cNvPr id="2" name="Title 1"/>
          <p:cNvSpPr>
            <a:spLocks noGrp="1"/>
          </p:cNvSpPr>
          <p:nvPr>
            <p:ph type="title" hasCustomPrompt="1"/>
          </p:nvPr>
        </p:nvSpPr>
        <p:spPr>
          <a:xfrm>
            <a:off x="488634" y="3106421"/>
            <a:ext cx="4527824" cy="1362075"/>
          </a:xfrm>
        </p:spPr>
        <p:txBody>
          <a:bodyPr anchor="t"/>
          <a:lstStyle>
            <a:lvl1pPr algn="l">
              <a:lnSpc>
                <a:spcPct val="90000"/>
              </a:lnSpc>
              <a:defRPr sz="3200" b="1" cap="none">
                <a:solidFill>
                  <a:schemeClr val="bg1"/>
                </a:solidFill>
              </a:defRPr>
            </a:lvl1pPr>
          </a:lstStyle>
          <a:p>
            <a:r>
              <a:rPr lang="nl-BE" dirty="0"/>
              <a:t>Click to edit master title style</a:t>
            </a:r>
            <a:endParaRPr lang="en-US" dirty="0"/>
          </a:p>
        </p:txBody>
      </p:sp>
      <p:sp>
        <p:nvSpPr>
          <p:cNvPr id="8" name="object 7"/>
          <p:cNvSpPr/>
          <p:nvPr/>
        </p:nvSpPr>
        <p:spPr bwMode="black">
          <a:xfrm>
            <a:off x="582220" y="2775298"/>
            <a:ext cx="4434237" cy="91900"/>
          </a:xfrm>
          <a:custGeom>
            <a:avLst/>
            <a:gdLst/>
            <a:ahLst/>
            <a:cxnLst/>
            <a:rect l="l" t="t" r="r" b="b"/>
            <a:pathLst>
              <a:path w="6540500" h="101600">
                <a:moveTo>
                  <a:pt x="6540500" y="101600"/>
                </a:moveTo>
                <a:lnTo>
                  <a:pt x="0" y="101600"/>
                </a:lnTo>
                <a:lnTo>
                  <a:pt x="0" y="0"/>
                </a:lnTo>
                <a:lnTo>
                  <a:pt x="6540500" y="0"/>
                </a:lnTo>
                <a:lnTo>
                  <a:pt x="6540500" y="101600"/>
                </a:lnTo>
                <a:close/>
              </a:path>
            </a:pathLst>
          </a:custGeom>
          <a:solidFill>
            <a:srgbClr val="FFFFFF"/>
          </a:solidFill>
        </p:spPr>
        <p:txBody>
          <a:bodyPr wrap="square" lIns="0" tIns="0" rIns="0" bIns="0" rtlCol="0"/>
          <a:lstStyle/>
          <a:p>
            <a:endParaRPr sz="1800"/>
          </a:p>
        </p:txBody>
      </p:sp>
    </p:spTree>
    <p:extLst>
      <p:ext uri="{BB962C8B-B14F-4D97-AF65-F5344CB8AC3E}">
        <p14:creationId xmlns:p14="http://schemas.microsoft.com/office/powerpoint/2010/main" val="1103735457"/>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Hoofdstuk - 2 - Wit">
    <p:bg>
      <p:bgPr>
        <a:solidFill>
          <a:schemeClr val="bg1"/>
        </a:solidFill>
        <a:effectLst/>
      </p:bgPr>
    </p:bg>
    <p:spTree>
      <p:nvGrpSpPr>
        <p:cNvPr id="1" name=""/>
        <p:cNvGrpSpPr/>
        <p:nvPr/>
      </p:nvGrpSpPr>
      <p:grpSpPr>
        <a:xfrm>
          <a:off x="0" y="0"/>
          <a:ext cx="0" cy="0"/>
          <a:chOff x="0" y="0"/>
          <a:chExt cx="0" cy="0"/>
        </a:xfrm>
      </p:grpSpPr>
      <p:pic>
        <p:nvPicPr>
          <p:cNvPr id="3" name="Picture 2" descr="kdg_ppt_chapters_2000x1024-white_kdg_ppt_chapters_2000x1024-white-v02.png"/>
          <p:cNvPicPr>
            <a:picLocks noChangeAspect="1"/>
          </p:cNvPicPr>
          <p:nvPr/>
        </p:nvPicPr>
        <p:blipFill rotWithShape="1">
          <a:blip r:embed="rId2">
            <a:extLst>
              <a:ext uri="{28A0092B-C50C-407E-A947-70E740481C1C}">
                <a14:useLocalDpi xmlns:a14="http://schemas.microsoft.com/office/drawing/2010/main" val="0"/>
              </a:ext>
            </a:extLst>
          </a:blip>
          <a:srcRect l="9023"/>
          <a:stretch/>
        </p:blipFill>
        <p:spPr>
          <a:xfrm>
            <a:off x="-22578" y="-16933"/>
            <a:ext cx="9166578" cy="6874933"/>
          </a:xfrm>
          <a:prstGeom prst="rect">
            <a:avLst/>
          </a:prstGeom>
        </p:spPr>
      </p:pic>
      <p:sp>
        <p:nvSpPr>
          <p:cNvPr id="2" name="Title 1"/>
          <p:cNvSpPr>
            <a:spLocks noGrp="1"/>
          </p:cNvSpPr>
          <p:nvPr>
            <p:ph type="title" hasCustomPrompt="1"/>
          </p:nvPr>
        </p:nvSpPr>
        <p:spPr>
          <a:xfrm>
            <a:off x="488634" y="3106421"/>
            <a:ext cx="4527824" cy="1362075"/>
          </a:xfrm>
        </p:spPr>
        <p:txBody>
          <a:bodyPr anchor="t"/>
          <a:lstStyle>
            <a:lvl1pPr algn="l">
              <a:lnSpc>
                <a:spcPct val="90000"/>
              </a:lnSpc>
              <a:defRPr sz="3200" b="1" cap="none">
                <a:solidFill>
                  <a:schemeClr val="tx1"/>
                </a:solidFill>
              </a:defRPr>
            </a:lvl1pPr>
          </a:lstStyle>
          <a:p>
            <a:r>
              <a:rPr lang="nl-BE" dirty="0"/>
              <a:t>Click to edit master title style</a:t>
            </a:r>
            <a:endParaRPr lang="en-US" dirty="0"/>
          </a:p>
        </p:txBody>
      </p:sp>
      <p:sp>
        <p:nvSpPr>
          <p:cNvPr id="8" name="object 7"/>
          <p:cNvSpPr/>
          <p:nvPr/>
        </p:nvSpPr>
        <p:spPr bwMode="black">
          <a:xfrm>
            <a:off x="582220" y="2775298"/>
            <a:ext cx="4434237" cy="91900"/>
          </a:xfrm>
          <a:custGeom>
            <a:avLst/>
            <a:gdLst/>
            <a:ahLst/>
            <a:cxnLst/>
            <a:rect l="l" t="t" r="r" b="b"/>
            <a:pathLst>
              <a:path w="6540500" h="101600">
                <a:moveTo>
                  <a:pt x="6540500" y="101600"/>
                </a:moveTo>
                <a:lnTo>
                  <a:pt x="0" y="101600"/>
                </a:lnTo>
                <a:lnTo>
                  <a:pt x="0" y="0"/>
                </a:lnTo>
                <a:lnTo>
                  <a:pt x="6540500" y="0"/>
                </a:lnTo>
                <a:lnTo>
                  <a:pt x="6540500" y="101600"/>
                </a:lnTo>
                <a:close/>
              </a:path>
            </a:pathLst>
          </a:custGeom>
          <a:solidFill>
            <a:schemeClr val="tx1"/>
          </a:solidFill>
        </p:spPr>
        <p:txBody>
          <a:bodyPr wrap="square" lIns="0" tIns="0" rIns="0" bIns="0" rtlCol="0"/>
          <a:lstStyle/>
          <a:p>
            <a:endParaRPr sz="1800"/>
          </a:p>
        </p:txBody>
      </p:sp>
    </p:spTree>
    <p:extLst>
      <p:ext uri="{BB962C8B-B14F-4D97-AF65-F5344CB8AC3E}">
        <p14:creationId xmlns:p14="http://schemas.microsoft.com/office/powerpoint/2010/main" val="3648182297"/>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Hoofdstuk - 3">
    <p:bg>
      <p:bgPr>
        <a:solidFill>
          <a:schemeClr val="tx1"/>
        </a:solidFill>
        <a:effectLst/>
      </p:bgPr>
    </p:bg>
    <p:spTree>
      <p:nvGrpSpPr>
        <p:cNvPr id="1" name=""/>
        <p:cNvGrpSpPr/>
        <p:nvPr/>
      </p:nvGrpSpPr>
      <p:grpSpPr>
        <a:xfrm>
          <a:off x="0" y="0"/>
          <a:ext cx="0" cy="0"/>
          <a:chOff x="0" y="0"/>
          <a:chExt cx="0" cy="0"/>
        </a:xfrm>
      </p:grpSpPr>
      <p:pic>
        <p:nvPicPr>
          <p:cNvPr id="3" name="Picture 2" descr="kdg_ppt_chapters_2000x1024_v-03.jpg"/>
          <p:cNvPicPr>
            <a:picLocks noChangeAspect="1"/>
          </p:cNvPicPr>
          <p:nvPr/>
        </p:nvPicPr>
        <p:blipFill rotWithShape="1">
          <a:blip r:embed="rId2">
            <a:extLst>
              <a:ext uri="{28A0092B-C50C-407E-A947-70E740481C1C}">
                <a14:useLocalDpi xmlns:a14="http://schemas.microsoft.com/office/drawing/2010/main" val="0"/>
              </a:ext>
            </a:extLst>
          </a:blip>
          <a:srcRect l="9091"/>
          <a:stretch/>
        </p:blipFill>
        <p:spPr bwMode="invGray">
          <a:xfrm>
            <a:off x="0" y="-1"/>
            <a:ext cx="9144000" cy="6863103"/>
          </a:xfrm>
          <a:prstGeom prst="rect">
            <a:avLst/>
          </a:prstGeom>
        </p:spPr>
      </p:pic>
      <p:sp>
        <p:nvSpPr>
          <p:cNvPr id="2" name="Title 1"/>
          <p:cNvSpPr>
            <a:spLocks noGrp="1"/>
          </p:cNvSpPr>
          <p:nvPr>
            <p:ph type="title" hasCustomPrompt="1"/>
          </p:nvPr>
        </p:nvSpPr>
        <p:spPr>
          <a:xfrm>
            <a:off x="488634" y="3106421"/>
            <a:ext cx="4527824" cy="1362075"/>
          </a:xfrm>
        </p:spPr>
        <p:txBody>
          <a:bodyPr anchor="t"/>
          <a:lstStyle>
            <a:lvl1pPr algn="l">
              <a:lnSpc>
                <a:spcPct val="90000"/>
              </a:lnSpc>
              <a:defRPr sz="3200" b="1" cap="none">
                <a:solidFill>
                  <a:schemeClr val="bg1"/>
                </a:solidFill>
              </a:defRPr>
            </a:lvl1pPr>
          </a:lstStyle>
          <a:p>
            <a:r>
              <a:rPr lang="nl-BE" dirty="0"/>
              <a:t>Click to edit master title style</a:t>
            </a:r>
            <a:endParaRPr lang="en-US" dirty="0"/>
          </a:p>
        </p:txBody>
      </p:sp>
      <p:sp>
        <p:nvSpPr>
          <p:cNvPr id="8" name="object 7"/>
          <p:cNvSpPr/>
          <p:nvPr/>
        </p:nvSpPr>
        <p:spPr bwMode="black">
          <a:xfrm>
            <a:off x="582220" y="2775298"/>
            <a:ext cx="4434237" cy="91900"/>
          </a:xfrm>
          <a:custGeom>
            <a:avLst/>
            <a:gdLst/>
            <a:ahLst/>
            <a:cxnLst/>
            <a:rect l="l" t="t" r="r" b="b"/>
            <a:pathLst>
              <a:path w="6540500" h="101600">
                <a:moveTo>
                  <a:pt x="6540500" y="101600"/>
                </a:moveTo>
                <a:lnTo>
                  <a:pt x="0" y="101600"/>
                </a:lnTo>
                <a:lnTo>
                  <a:pt x="0" y="0"/>
                </a:lnTo>
                <a:lnTo>
                  <a:pt x="6540500" y="0"/>
                </a:lnTo>
                <a:lnTo>
                  <a:pt x="6540500" y="101600"/>
                </a:lnTo>
                <a:close/>
              </a:path>
            </a:pathLst>
          </a:custGeom>
          <a:solidFill>
            <a:srgbClr val="FFFFFF"/>
          </a:solidFill>
        </p:spPr>
        <p:txBody>
          <a:bodyPr wrap="square" lIns="0" tIns="0" rIns="0" bIns="0" rtlCol="0"/>
          <a:lstStyle/>
          <a:p>
            <a:endParaRPr sz="1800"/>
          </a:p>
        </p:txBody>
      </p:sp>
    </p:spTree>
    <p:extLst>
      <p:ext uri="{BB962C8B-B14F-4D97-AF65-F5344CB8AC3E}">
        <p14:creationId xmlns:p14="http://schemas.microsoft.com/office/powerpoint/2010/main" val="2560658552"/>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Hoofdstuk - 3 - Wit">
    <p:bg>
      <p:bgPr>
        <a:solidFill>
          <a:schemeClr val="bg1"/>
        </a:solidFill>
        <a:effectLst/>
      </p:bgPr>
    </p:bg>
    <p:spTree>
      <p:nvGrpSpPr>
        <p:cNvPr id="1" name=""/>
        <p:cNvGrpSpPr/>
        <p:nvPr/>
      </p:nvGrpSpPr>
      <p:grpSpPr>
        <a:xfrm>
          <a:off x="0" y="0"/>
          <a:ext cx="0" cy="0"/>
          <a:chOff x="0" y="0"/>
          <a:chExt cx="0" cy="0"/>
        </a:xfrm>
      </p:grpSpPr>
      <p:pic>
        <p:nvPicPr>
          <p:cNvPr id="4" name="Picture 3" descr="kdg_ppt_chapters_2000x1024-white_kdg_ppt_chapters_2000x1024-white-v03.png"/>
          <p:cNvPicPr>
            <a:picLocks noChangeAspect="1"/>
          </p:cNvPicPr>
          <p:nvPr/>
        </p:nvPicPr>
        <p:blipFill rotWithShape="1">
          <a:blip r:embed="rId2">
            <a:extLst>
              <a:ext uri="{28A0092B-C50C-407E-A947-70E740481C1C}">
                <a14:useLocalDpi xmlns:a14="http://schemas.microsoft.com/office/drawing/2010/main" val="0"/>
              </a:ext>
            </a:extLst>
          </a:blip>
          <a:srcRect l="9434"/>
          <a:stretch/>
        </p:blipFill>
        <p:spPr>
          <a:xfrm>
            <a:off x="0" y="0"/>
            <a:ext cx="9144000" cy="6889099"/>
          </a:xfrm>
          <a:prstGeom prst="rect">
            <a:avLst/>
          </a:prstGeom>
        </p:spPr>
      </p:pic>
      <p:sp>
        <p:nvSpPr>
          <p:cNvPr id="2" name="Title 1"/>
          <p:cNvSpPr>
            <a:spLocks noGrp="1"/>
          </p:cNvSpPr>
          <p:nvPr>
            <p:ph type="title" hasCustomPrompt="1"/>
          </p:nvPr>
        </p:nvSpPr>
        <p:spPr>
          <a:xfrm>
            <a:off x="488634" y="3106421"/>
            <a:ext cx="4527824" cy="1362075"/>
          </a:xfrm>
        </p:spPr>
        <p:txBody>
          <a:bodyPr anchor="t"/>
          <a:lstStyle>
            <a:lvl1pPr algn="l">
              <a:lnSpc>
                <a:spcPct val="90000"/>
              </a:lnSpc>
              <a:defRPr sz="3200" b="1" cap="none">
                <a:solidFill>
                  <a:schemeClr val="tx1"/>
                </a:solidFill>
              </a:defRPr>
            </a:lvl1pPr>
          </a:lstStyle>
          <a:p>
            <a:r>
              <a:rPr lang="nl-BE" dirty="0"/>
              <a:t>Click to edit master title style</a:t>
            </a:r>
            <a:endParaRPr lang="en-US" dirty="0"/>
          </a:p>
        </p:txBody>
      </p:sp>
      <p:sp>
        <p:nvSpPr>
          <p:cNvPr id="8" name="object 7"/>
          <p:cNvSpPr/>
          <p:nvPr/>
        </p:nvSpPr>
        <p:spPr bwMode="black">
          <a:xfrm>
            <a:off x="582220" y="2775298"/>
            <a:ext cx="4434237" cy="91900"/>
          </a:xfrm>
          <a:custGeom>
            <a:avLst/>
            <a:gdLst/>
            <a:ahLst/>
            <a:cxnLst/>
            <a:rect l="l" t="t" r="r" b="b"/>
            <a:pathLst>
              <a:path w="6540500" h="101600">
                <a:moveTo>
                  <a:pt x="6540500" y="101600"/>
                </a:moveTo>
                <a:lnTo>
                  <a:pt x="0" y="101600"/>
                </a:lnTo>
                <a:lnTo>
                  <a:pt x="0" y="0"/>
                </a:lnTo>
                <a:lnTo>
                  <a:pt x="6540500" y="0"/>
                </a:lnTo>
                <a:lnTo>
                  <a:pt x="6540500" y="101600"/>
                </a:lnTo>
                <a:close/>
              </a:path>
            </a:pathLst>
          </a:custGeom>
          <a:solidFill>
            <a:schemeClr val="tx1"/>
          </a:solidFill>
        </p:spPr>
        <p:txBody>
          <a:bodyPr wrap="square" lIns="0" tIns="0" rIns="0" bIns="0" rtlCol="0"/>
          <a:lstStyle/>
          <a:p>
            <a:endParaRPr sz="1800"/>
          </a:p>
        </p:txBody>
      </p:sp>
    </p:spTree>
    <p:extLst>
      <p:ext uri="{BB962C8B-B14F-4D97-AF65-F5344CB8AC3E}">
        <p14:creationId xmlns:p14="http://schemas.microsoft.com/office/powerpoint/2010/main" val="1750971433"/>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Hoofdstuk - 4">
    <p:bg>
      <p:bgPr>
        <a:solidFill>
          <a:schemeClr val="tx1"/>
        </a:solidFill>
        <a:effectLst/>
      </p:bgPr>
    </p:bg>
    <p:spTree>
      <p:nvGrpSpPr>
        <p:cNvPr id="1" name=""/>
        <p:cNvGrpSpPr/>
        <p:nvPr/>
      </p:nvGrpSpPr>
      <p:grpSpPr>
        <a:xfrm>
          <a:off x="0" y="0"/>
          <a:ext cx="0" cy="0"/>
          <a:chOff x="0" y="0"/>
          <a:chExt cx="0" cy="0"/>
        </a:xfrm>
      </p:grpSpPr>
      <p:pic>
        <p:nvPicPr>
          <p:cNvPr id="3" name="Picture 2" descr="kdg_ppt_chapters_2000x1024_v-04.jpg"/>
          <p:cNvPicPr>
            <a:picLocks noChangeAspect="1"/>
          </p:cNvPicPr>
          <p:nvPr/>
        </p:nvPicPr>
        <p:blipFill rotWithShape="1">
          <a:blip r:embed="rId2">
            <a:extLst>
              <a:ext uri="{28A0092B-C50C-407E-A947-70E740481C1C}">
                <a14:useLocalDpi xmlns:a14="http://schemas.microsoft.com/office/drawing/2010/main" val="0"/>
              </a:ext>
            </a:extLst>
          </a:blip>
          <a:srcRect l="8844"/>
          <a:stretch/>
        </p:blipFill>
        <p:spPr bwMode="invGray">
          <a:xfrm>
            <a:off x="0" y="13547"/>
            <a:ext cx="9144000" cy="6844453"/>
          </a:xfrm>
          <a:prstGeom prst="rect">
            <a:avLst/>
          </a:prstGeom>
        </p:spPr>
      </p:pic>
      <p:sp>
        <p:nvSpPr>
          <p:cNvPr id="2" name="Title 1"/>
          <p:cNvSpPr>
            <a:spLocks noGrp="1"/>
          </p:cNvSpPr>
          <p:nvPr>
            <p:ph type="title" hasCustomPrompt="1"/>
          </p:nvPr>
        </p:nvSpPr>
        <p:spPr>
          <a:xfrm>
            <a:off x="488634" y="3106421"/>
            <a:ext cx="4527824" cy="1362075"/>
          </a:xfrm>
        </p:spPr>
        <p:txBody>
          <a:bodyPr anchor="t"/>
          <a:lstStyle>
            <a:lvl1pPr algn="l">
              <a:lnSpc>
                <a:spcPct val="90000"/>
              </a:lnSpc>
              <a:defRPr sz="3200" b="1" cap="none">
                <a:solidFill>
                  <a:schemeClr val="bg1"/>
                </a:solidFill>
              </a:defRPr>
            </a:lvl1pPr>
          </a:lstStyle>
          <a:p>
            <a:r>
              <a:rPr lang="nl-BE" dirty="0"/>
              <a:t>Click to edit master title style</a:t>
            </a:r>
            <a:endParaRPr lang="en-US" dirty="0"/>
          </a:p>
        </p:txBody>
      </p:sp>
      <p:sp>
        <p:nvSpPr>
          <p:cNvPr id="8" name="object 7"/>
          <p:cNvSpPr/>
          <p:nvPr/>
        </p:nvSpPr>
        <p:spPr bwMode="black">
          <a:xfrm>
            <a:off x="582220" y="2775298"/>
            <a:ext cx="4434237" cy="91900"/>
          </a:xfrm>
          <a:custGeom>
            <a:avLst/>
            <a:gdLst/>
            <a:ahLst/>
            <a:cxnLst/>
            <a:rect l="l" t="t" r="r" b="b"/>
            <a:pathLst>
              <a:path w="6540500" h="101600">
                <a:moveTo>
                  <a:pt x="6540500" y="101600"/>
                </a:moveTo>
                <a:lnTo>
                  <a:pt x="0" y="101600"/>
                </a:lnTo>
                <a:lnTo>
                  <a:pt x="0" y="0"/>
                </a:lnTo>
                <a:lnTo>
                  <a:pt x="6540500" y="0"/>
                </a:lnTo>
                <a:lnTo>
                  <a:pt x="6540500" y="101600"/>
                </a:lnTo>
                <a:close/>
              </a:path>
            </a:pathLst>
          </a:custGeom>
          <a:solidFill>
            <a:srgbClr val="FFFFFF"/>
          </a:solidFill>
        </p:spPr>
        <p:txBody>
          <a:bodyPr wrap="square" lIns="0" tIns="0" rIns="0" bIns="0" rtlCol="0"/>
          <a:lstStyle/>
          <a:p>
            <a:endParaRPr sz="1800"/>
          </a:p>
        </p:txBody>
      </p:sp>
    </p:spTree>
    <p:extLst>
      <p:ext uri="{BB962C8B-B14F-4D97-AF65-F5344CB8AC3E}">
        <p14:creationId xmlns:p14="http://schemas.microsoft.com/office/powerpoint/2010/main" val="3337230557"/>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Hoofdstuk - 4 - Wit">
    <p:bg>
      <p:bgPr>
        <a:solidFill>
          <a:schemeClr val="bg1"/>
        </a:solidFill>
        <a:effectLst/>
      </p:bgPr>
    </p:bg>
    <p:spTree>
      <p:nvGrpSpPr>
        <p:cNvPr id="1" name=""/>
        <p:cNvGrpSpPr/>
        <p:nvPr/>
      </p:nvGrpSpPr>
      <p:grpSpPr>
        <a:xfrm>
          <a:off x="0" y="0"/>
          <a:ext cx="0" cy="0"/>
          <a:chOff x="0" y="0"/>
          <a:chExt cx="0" cy="0"/>
        </a:xfrm>
      </p:grpSpPr>
      <p:pic>
        <p:nvPicPr>
          <p:cNvPr id="3" name="Picture 2" descr="kdg_ppt_chapters_2000x1024-white_kdg_ppt_chapters_2000x1024-white-v04.png"/>
          <p:cNvPicPr>
            <a:picLocks noChangeAspect="1"/>
          </p:cNvPicPr>
          <p:nvPr/>
        </p:nvPicPr>
        <p:blipFill rotWithShape="1">
          <a:blip r:embed="rId2">
            <a:extLst>
              <a:ext uri="{28A0092B-C50C-407E-A947-70E740481C1C}">
                <a14:useLocalDpi xmlns:a14="http://schemas.microsoft.com/office/drawing/2010/main" val="0"/>
              </a:ext>
            </a:extLst>
          </a:blip>
          <a:srcRect l="9023"/>
          <a:stretch/>
        </p:blipFill>
        <p:spPr>
          <a:xfrm>
            <a:off x="0" y="0"/>
            <a:ext cx="9144000" cy="6858000"/>
          </a:xfrm>
          <a:prstGeom prst="rect">
            <a:avLst/>
          </a:prstGeom>
        </p:spPr>
      </p:pic>
      <p:sp>
        <p:nvSpPr>
          <p:cNvPr id="2" name="Title 1"/>
          <p:cNvSpPr>
            <a:spLocks noGrp="1"/>
          </p:cNvSpPr>
          <p:nvPr>
            <p:ph type="title" hasCustomPrompt="1"/>
          </p:nvPr>
        </p:nvSpPr>
        <p:spPr>
          <a:xfrm>
            <a:off x="488634" y="3106421"/>
            <a:ext cx="4527824" cy="1362075"/>
          </a:xfrm>
        </p:spPr>
        <p:txBody>
          <a:bodyPr anchor="t"/>
          <a:lstStyle>
            <a:lvl1pPr algn="l">
              <a:lnSpc>
                <a:spcPct val="90000"/>
              </a:lnSpc>
              <a:defRPr sz="3200" b="1" cap="none">
                <a:solidFill>
                  <a:schemeClr val="tx1"/>
                </a:solidFill>
              </a:defRPr>
            </a:lvl1pPr>
          </a:lstStyle>
          <a:p>
            <a:r>
              <a:rPr lang="nl-BE" dirty="0"/>
              <a:t>Click to edit master title style</a:t>
            </a:r>
            <a:endParaRPr lang="en-US" dirty="0"/>
          </a:p>
        </p:txBody>
      </p:sp>
      <p:sp>
        <p:nvSpPr>
          <p:cNvPr id="8" name="object 7"/>
          <p:cNvSpPr/>
          <p:nvPr/>
        </p:nvSpPr>
        <p:spPr bwMode="black">
          <a:xfrm>
            <a:off x="582220" y="2775298"/>
            <a:ext cx="4434237" cy="91900"/>
          </a:xfrm>
          <a:custGeom>
            <a:avLst/>
            <a:gdLst/>
            <a:ahLst/>
            <a:cxnLst/>
            <a:rect l="l" t="t" r="r" b="b"/>
            <a:pathLst>
              <a:path w="6540500" h="101600">
                <a:moveTo>
                  <a:pt x="6540500" y="101600"/>
                </a:moveTo>
                <a:lnTo>
                  <a:pt x="0" y="101600"/>
                </a:lnTo>
                <a:lnTo>
                  <a:pt x="0" y="0"/>
                </a:lnTo>
                <a:lnTo>
                  <a:pt x="6540500" y="0"/>
                </a:lnTo>
                <a:lnTo>
                  <a:pt x="6540500" y="101600"/>
                </a:lnTo>
                <a:close/>
              </a:path>
            </a:pathLst>
          </a:custGeom>
          <a:solidFill>
            <a:schemeClr val="tx1"/>
          </a:solidFill>
        </p:spPr>
        <p:txBody>
          <a:bodyPr wrap="square" lIns="0" tIns="0" rIns="0" bIns="0" rtlCol="0"/>
          <a:lstStyle/>
          <a:p>
            <a:endParaRPr sz="1800"/>
          </a:p>
        </p:txBody>
      </p:sp>
    </p:spTree>
    <p:extLst>
      <p:ext uri="{BB962C8B-B14F-4D97-AF65-F5344CB8AC3E}">
        <p14:creationId xmlns:p14="http://schemas.microsoft.com/office/powerpoint/2010/main" val="63288855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8606" y="826413"/>
            <a:ext cx="6846755" cy="812735"/>
          </a:xfrm>
        </p:spPr>
        <p:txBody>
          <a:bodyPr/>
          <a:lstStyle>
            <a:lvl1pPr>
              <a:defRPr sz="28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00010" y="1882488"/>
            <a:ext cx="7790504" cy="4376072"/>
          </a:xfrm>
        </p:spPr>
        <p:txBody>
          <a:bodyPr/>
          <a:lstStyle>
            <a:lvl1pPr marL="228600" indent="-228600">
              <a:buFont typeface="+mj-lt"/>
              <a:buAutoNum type="arabicPeriod"/>
              <a:defRPr sz="1400">
                <a:solidFill>
                  <a:schemeClr val="bg1"/>
                </a:solidFill>
              </a:defRPr>
            </a:lvl1pPr>
          </a:lstStyle>
          <a:p>
            <a:pPr lvl="0"/>
            <a:r>
              <a:rPr lang="en-US"/>
              <a:t>Edit Master text styles</a:t>
            </a:r>
          </a:p>
        </p:txBody>
      </p:sp>
      <p:sp>
        <p:nvSpPr>
          <p:cNvPr id="7" name="object 3"/>
          <p:cNvSpPr/>
          <p:nvPr/>
        </p:nvSpPr>
        <p:spPr>
          <a:xfrm>
            <a:off x="578949" y="712579"/>
            <a:ext cx="7964407" cy="0"/>
          </a:xfrm>
          <a:custGeom>
            <a:avLst/>
            <a:gdLst/>
            <a:ahLst/>
            <a:cxnLst/>
            <a:rect l="l" t="t" r="r" b="b"/>
            <a:pathLst>
              <a:path w="11747500">
                <a:moveTo>
                  <a:pt x="0" y="0"/>
                </a:moveTo>
                <a:lnTo>
                  <a:pt x="11747500" y="0"/>
                </a:lnTo>
              </a:path>
            </a:pathLst>
          </a:custGeom>
          <a:ln w="76200">
            <a:solidFill>
              <a:schemeClr val="bg1"/>
            </a:solidFill>
          </a:ln>
        </p:spPr>
        <p:txBody>
          <a:bodyPr wrap="square" lIns="0" tIns="0" rIns="0" bIns="0" rtlCol="0"/>
          <a:lstStyle/>
          <a:p>
            <a:endParaRPr sz="1800"/>
          </a:p>
        </p:txBody>
      </p:sp>
    </p:spTree>
    <p:extLst>
      <p:ext uri="{BB962C8B-B14F-4D97-AF65-F5344CB8AC3E}">
        <p14:creationId xmlns:p14="http://schemas.microsoft.com/office/powerpoint/2010/main" val="3043879868"/>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Hoofdstuk - 5">
    <p:bg>
      <p:bgPr>
        <a:solidFill>
          <a:schemeClr val="tx1"/>
        </a:solidFill>
        <a:effectLst/>
      </p:bgPr>
    </p:bg>
    <p:spTree>
      <p:nvGrpSpPr>
        <p:cNvPr id="1" name=""/>
        <p:cNvGrpSpPr/>
        <p:nvPr/>
      </p:nvGrpSpPr>
      <p:grpSpPr>
        <a:xfrm>
          <a:off x="0" y="0"/>
          <a:ext cx="0" cy="0"/>
          <a:chOff x="0" y="0"/>
          <a:chExt cx="0" cy="0"/>
        </a:xfrm>
      </p:grpSpPr>
      <p:pic>
        <p:nvPicPr>
          <p:cNvPr id="3" name="Picture 2" descr="kdg_ppt_chapters_2000x1024_v-05.jpg"/>
          <p:cNvPicPr>
            <a:picLocks noChangeAspect="1"/>
          </p:cNvPicPr>
          <p:nvPr/>
        </p:nvPicPr>
        <p:blipFill rotWithShape="1">
          <a:blip r:embed="rId2">
            <a:extLst>
              <a:ext uri="{28A0092B-C50C-407E-A947-70E740481C1C}">
                <a14:useLocalDpi xmlns:a14="http://schemas.microsoft.com/office/drawing/2010/main" val="0"/>
              </a:ext>
            </a:extLst>
          </a:blip>
          <a:srcRect l="9023"/>
          <a:stretch/>
        </p:blipFill>
        <p:spPr bwMode="invGray">
          <a:xfrm>
            <a:off x="0" y="0"/>
            <a:ext cx="9144000" cy="6858000"/>
          </a:xfrm>
          <a:prstGeom prst="rect">
            <a:avLst/>
          </a:prstGeom>
        </p:spPr>
      </p:pic>
      <p:sp>
        <p:nvSpPr>
          <p:cNvPr id="2" name="Title 1"/>
          <p:cNvSpPr>
            <a:spLocks noGrp="1"/>
          </p:cNvSpPr>
          <p:nvPr>
            <p:ph type="title" hasCustomPrompt="1"/>
          </p:nvPr>
        </p:nvSpPr>
        <p:spPr>
          <a:xfrm>
            <a:off x="488634" y="3106421"/>
            <a:ext cx="4527824" cy="1362075"/>
          </a:xfrm>
        </p:spPr>
        <p:txBody>
          <a:bodyPr anchor="t"/>
          <a:lstStyle>
            <a:lvl1pPr algn="l">
              <a:lnSpc>
                <a:spcPct val="90000"/>
              </a:lnSpc>
              <a:defRPr sz="3200" b="1" cap="none">
                <a:solidFill>
                  <a:schemeClr val="bg1"/>
                </a:solidFill>
              </a:defRPr>
            </a:lvl1pPr>
          </a:lstStyle>
          <a:p>
            <a:r>
              <a:rPr lang="nl-BE" dirty="0"/>
              <a:t>Click to edit master title style</a:t>
            </a:r>
            <a:endParaRPr lang="en-US" dirty="0"/>
          </a:p>
        </p:txBody>
      </p:sp>
      <p:sp>
        <p:nvSpPr>
          <p:cNvPr id="8" name="object 7"/>
          <p:cNvSpPr/>
          <p:nvPr/>
        </p:nvSpPr>
        <p:spPr bwMode="black">
          <a:xfrm>
            <a:off x="582220" y="2775298"/>
            <a:ext cx="4434237" cy="91900"/>
          </a:xfrm>
          <a:custGeom>
            <a:avLst/>
            <a:gdLst/>
            <a:ahLst/>
            <a:cxnLst/>
            <a:rect l="l" t="t" r="r" b="b"/>
            <a:pathLst>
              <a:path w="6540500" h="101600">
                <a:moveTo>
                  <a:pt x="6540500" y="101600"/>
                </a:moveTo>
                <a:lnTo>
                  <a:pt x="0" y="101600"/>
                </a:lnTo>
                <a:lnTo>
                  <a:pt x="0" y="0"/>
                </a:lnTo>
                <a:lnTo>
                  <a:pt x="6540500" y="0"/>
                </a:lnTo>
                <a:lnTo>
                  <a:pt x="6540500" y="101600"/>
                </a:lnTo>
                <a:close/>
              </a:path>
            </a:pathLst>
          </a:custGeom>
          <a:solidFill>
            <a:srgbClr val="FFFFFF"/>
          </a:solidFill>
        </p:spPr>
        <p:txBody>
          <a:bodyPr wrap="square" lIns="0" tIns="0" rIns="0" bIns="0" rtlCol="0"/>
          <a:lstStyle/>
          <a:p>
            <a:endParaRPr sz="1800"/>
          </a:p>
        </p:txBody>
      </p:sp>
    </p:spTree>
    <p:extLst>
      <p:ext uri="{BB962C8B-B14F-4D97-AF65-F5344CB8AC3E}">
        <p14:creationId xmlns:p14="http://schemas.microsoft.com/office/powerpoint/2010/main" val="1846617309"/>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Hoofdstuk - 5 - Wit">
    <p:bg>
      <p:bgPr>
        <a:solidFill>
          <a:schemeClr val="bg1"/>
        </a:solidFill>
        <a:effectLst/>
      </p:bgPr>
    </p:bg>
    <p:spTree>
      <p:nvGrpSpPr>
        <p:cNvPr id="1" name=""/>
        <p:cNvGrpSpPr/>
        <p:nvPr/>
      </p:nvGrpSpPr>
      <p:grpSpPr>
        <a:xfrm>
          <a:off x="0" y="0"/>
          <a:ext cx="0" cy="0"/>
          <a:chOff x="0" y="0"/>
          <a:chExt cx="0" cy="0"/>
        </a:xfrm>
      </p:grpSpPr>
      <p:pic>
        <p:nvPicPr>
          <p:cNvPr id="3" name="Picture 2" descr="kdg_ppt_chapters_2000x1024-white_kdg_ppt_chapters_2000x1024-white-v05.png"/>
          <p:cNvPicPr>
            <a:picLocks noChangeAspect="1"/>
          </p:cNvPicPr>
          <p:nvPr/>
        </p:nvPicPr>
        <p:blipFill rotWithShape="1">
          <a:blip r:embed="rId2">
            <a:extLst>
              <a:ext uri="{28A0092B-C50C-407E-A947-70E740481C1C}">
                <a14:useLocalDpi xmlns:a14="http://schemas.microsoft.com/office/drawing/2010/main" val="0"/>
              </a:ext>
            </a:extLst>
          </a:blip>
          <a:srcRect l="9204"/>
          <a:stretch/>
        </p:blipFill>
        <p:spPr>
          <a:xfrm>
            <a:off x="0" y="0"/>
            <a:ext cx="9144000" cy="6871768"/>
          </a:xfrm>
          <a:prstGeom prst="rect">
            <a:avLst/>
          </a:prstGeom>
        </p:spPr>
      </p:pic>
      <p:sp>
        <p:nvSpPr>
          <p:cNvPr id="2" name="Title 1"/>
          <p:cNvSpPr>
            <a:spLocks noGrp="1"/>
          </p:cNvSpPr>
          <p:nvPr>
            <p:ph type="title" hasCustomPrompt="1"/>
          </p:nvPr>
        </p:nvSpPr>
        <p:spPr>
          <a:xfrm>
            <a:off x="488634" y="3106421"/>
            <a:ext cx="4527824" cy="1362075"/>
          </a:xfrm>
        </p:spPr>
        <p:txBody>
          <a:bodyPr anchor="t"/>
          <a:lstStyle>
            <a:lvl1pPr algn="l">
              <a:lnSpc>
                <a:spcPct val="90000"/>
              </a:lnSpc>
              <a:defRPr sz="3200" b="1" cap="none">
                <a:solidFill>
                  <a:schemeClr val="tx1"/>
                </a:solidFill>
              </a:defRPr>
            </a:lvl1pPr>
          </a:lstStyle>
          <a:p>
            <a:r>
              <a:rPr lang="nl-BE" dirty="0"/>
              <a:t>Click to edit master title style</a:t>
            </a:r>
            <a:endParaRPr lang="en-US" dirty="0"/>
          </a:p>
        </p:txBody>
      </p:sp>
      <p:sp>
        <p:nvSpPr>
          <p:cNvPr id="8" name="object 7"/>
          <p:cNvSpPr/>
          <p:nvPr/>
        </p:nvSpPr>
        <p:spPr bwMode="black">
          <a:xfrm>
            <a:off x="582220" y="2775298"/>
            <a:ext cx="4434237" cy="91900"/>
          </a:xfrm>
          <a:custGeom>
            <a:avLst/>
            <a:gdLst/>
            <a:ahLst/>
            <a:cxnLst/>
            <a:rect l="l" t="t" r="r" b="b"/>
            <a:pathLst>
              <a:path w="6540500" h="101600">
                <a:moveTo>
                  <a:pt x="6540500" y="101600"/>
                </a:moveTo>
                <a:lnTo>
                  <a:pt x="0" y="101600"/>
                </a:lnTo>
                <a:lnTo>
                  <a:pt x="0" y="0"/>
                </a:lnTo>
                <a:lnTo>
                  <a:pt x="6540500" y="0"/>
                </a:lnTo>
                <a:lnTo>
                  <a:pt x="6540500" y="101600"/>
                </a:lnTo>
                <a:close/>
              </a:path>
            </a:pathLst>
          </a:custGeom>
          <a:solidFill>
            <a:schemeClr val="tx1"/>
          </a:solidFill>
        </p:spPr>
        <p:txBody>
          <a:bodyPr wrap="square" lIns="0" tIns="0" rIns="0" bIns="0" rtlCol="0"/>
          <a:lstStyle/>
          <a:p>
            <a:endParaRPr sz="1800"/>
          </a:p>
        </p:txBody>
      </p:sp>
    </p:spTree>
    <p:extLst>
      <p:ext uri="{BB962C8B-B14F-4D97-AF65-F5344CB8AC3E}">
        <p14:creationId xmlns:p14="http://schemas.microsoft.com/office/powerpoint/2010/main" val="3237842226"/>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Hoofdstuk - 6">
    <p:bg>
      <p:bgPr>
        <a:solidFill>
          <a:schemeClr val="tx1"/>
        </a:solidFill>
        <a:effectLst/>
      </p:bgPr>
    </p:bg>
    <p:spTree>
      <p:nvGrpSpPr>
        <p:cNvPr id="1" name=""/>
        <p:cNvGrpSpPr/>
        <p:nvPr/>
      </p:nvGrpSpPr>
      <p:grpSpPr>
        <a:xfrm>
          <a:off x="0" y="0"/>
          <a:ext cx="0" cy="0"/>
          <a:chOff x="0" y="0"/>
          <a:chExt cx="0" cy="0"/>
        </a:xfrm>
      </p:grpSpPr>
      <p:pic>
        <p:nvPicPr>
          <p:cNvPr id="3" name="Picture 2" descr="kdg_ppt_chapters_2000x1024_v-06.jpg"/>
          <p:cNvPicPr>
            <a:picLocks noChangeAspect="1"/>
          </p:cNvPicPr>
          <p:nvPr/>
        </p:nvPicPr>
        <p:blipFill rotWithShape="1">
          <a:blip r:embed="rId2">
            <a:extLst>
              <a:ext uri="{28A0092B-C50C-407E-A947-70E740481C1C}">
                <a14:useLocalDpi xmlns:a14="http://schemas.microsoft.com/office/drawing/2010/main" val="0"/>
              </a:ext>
            </a:extLst>
          </a:blip>
          <a:srcRect l="8709"/>
          <a:stretch/>
        </p:blipFill>
        <p:spPr bwMode="invGray">
          <a:xfrm>
            <a:off x="0" y="13547"/>
            <a:ext cx="9144000" cy="6844453"/>
          </a:xfrm>
          <a:prstGeom prst="rect">
            <a:avLst/>
          </a:prstGeom>
        </p:spPr>
      </p:pic>
      <p:sp>
        <p:nvSpPr>
          <p:cNvPr id="2" name="Title 1"/>
          <p:cNvSpPr>
            <a:spLocks noGrp="1"/>
          </p:cNvSpPr>
          <p:nvPr>
            <p:ph type="title" hasCustomPrompt="1"/>
          </p:nvPr>
        </p:nvSpPr>
        <p:spPr>
          <a:xfrm>
            <a:off x="488634" y="3106421"/>
            <a:ext cx="4527824" cy="1362075"/>
          </a:xfrm>
        </p:spPr>
        <p:txBody>
          <a:bodyPr anchor="t"/>
          <a:lstStyle>
            <a:lvl1pPr algn="l">
              <a:lnSpc>
                <a:spcPct val="90000"/>
              </a:lnSpc>
              <a:defRPr sz="3200" b="1" cap="none">
                <a:solidFill>
                  <a:schemeClr val="bg1"/>
                </a:solidFill>
              </a:defRPr>
            </a:lvl1pPr>
          </a:lstStyle>
          <a:p>
            <a:r>
              <a:rPr lang="nl-BE" dirty="0"/>
              <a:t>Click to edit master title style</a:t>
            </a:r>
            <a:endParaRPr lang="en-US" dirty="0"/>
          </a:p>
        </p:txBody>
      </p:sp>
      <p:sp>
        <p:nvSpPr>
          <p:cNvPr id="8" name="object 7"/>
          <p:cNvSpPr/>
          <p:nvPr/>
        </p:nvSpPr>
        <p:spPr bwMode="black">
          <a:xfrm>
            <a:off x="582220" y="2775298"/>
            <a:ext cx="4434237" cy="91900"/>
          </a:xfrm>
          <a:custGeom>
            <a:avLst/>
            <a:gdLst/>
            <a:ahLst/>
            <a:cxnLst/>
            <a:rect l="l" t="t" r="r" b="b"/>
            <a:pathLst>
              <a:path w="6540500" h="101600">
                <a:moveTo>
                  <a:pt x="6540500" y="101600"/>
                </a:moveTo>
                <a:lnTo>
                  <a:pt x="0" y="101600"/>
                </a:lnTo>
                <a:lnTo>
                  <a:pt x="0" y="0"/>
                </a:lnTo>
                <a:lnTo>
                  <a:pt x="6540500" y="0"/>
                </a:lnTo>
                <a:lnTo>
                  <a:pt x="6540500" y="101600"/>
                </a:lnTo>
                <a:close/>
              </a:path>
            </a:pathLst>
          </a:custGeom>
          <a:solidFill>
            <a:srgbClr val="FFFFFF"/>
          </a:solidFill>
        </p:spPr>
        <p:txBody>
          <a:bodyPr wrap="square" lIns="0" tIns="0" rIns="0" bIns="0" rtlCol="0"/>
          <a:lstStyle/>
          <a:p>
            <a:endParaRPr sz="1800"/>
          </a:p>
        </p:txBody>
      </p:sp>
    </p:spTree>
    <p:extLst>
      <p:ext uri="{BB962C8B-B14F-4D97-AF65-F5344CB8AC3E}">
        <p14:creationId xmlns:p14="http://schemas.microsoft.com/office/powerpoint/2010/main" val="3312546640"/>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Hoofdstuk - 6 - Wit">
    <p:bg>
      <p:bgPr>
        <a:solidFill>
          <a:schemeClr val="bg1"/>
        </a:solidFill>
        <a:effectLst/>
      </p:bgPr>
    </p:bg>
    <p:spTree>
      <p:nvGrpSpPr>
        <p:cNvPr id="1" name=""/>
        <p:cNvGrpSpPr/>
        <p:nvPr/>
      </p:nvGrpSpPr>
      <p:grpSpPr>
        <a:xfrm>
          <a:off x="0" y="0"/>
          <a:ext cx="0" cy="0"/>
          <a:chOff x="0" y="0"/>
          <a:chExt cx="0" cy="0"/>
        </a:xfrm>
      </p:grpSpPr>
      <p:pic>
        <p:nvPicPr>
          <p:cNvPr id="4" name="Picture 3" descr="kdg_ppt_chapters_2000x1024-white_kdg_ppt_chapters_2000x1024-white-v06.png"/>
          <p:cNvPicPr>
            <a:picLocks noChangeAspect="1"/>
          </p:cNvPicPr>
          <p:nvPr/>
        </p:nvPicPr>
        <p:blipFill rotWithShape="1">
          <a:blip r:embed="rId2">
            <a:extLst>
              <a:ext uri="{28A0092B-C50C-407E-A947-70E740481C1C}">
                <a14:useLocalDpi xmlns:a14="http://schemas.microsoft.com/office/drawing/2010/main" val="0"/>
              </a:ext>
            </a:extLst>
          </a:blip>
          <a:srcRect l="9114"/>
          <a:stretch/>
        </p:blipFill>
        <p:spPr>
          <a:xfrm>
            <a:off x="0" y="-16933"/>
            <a:ext cx="9144000" cy="6874933"/>
          </a:xfrm>
          <a:prstGeom prst="rect">
            <a:avLst/>
          </a:prstGeom>
        </p:spPr>
      </p:pic>
      <p:sp>
        <p:nvSpPr>
          <p:cNvPr id="2" name="Title 1"/>
          <p:cNvSpPr>
            <a:spLocks noGrp="1"/>
          </p:cNvSpPr>
          <p:nvPr>
            <p:ph type="title" hasCustomPrompt="1"/>
          </p:nvPr>
        </p:nvSpPr>
        <p:spPr>
          <a:xfrm>
            <a:off x="488634" y="3106421"/>
            <a:ext cx="4527824" cy="1362075"/>
          </a:xfrm>
        </p:spPr>
        <p:txBody>
          <a:bodyPr anchor="t"/>
          <a:lstStyle>
            <a:lvl1pPr algn="l">
              <a:lnSpc>
                <a:spcPct val="90000"/>
              </a:lnSpc>
              <a:defRPr sz="3200" b="1" cap="none">
                <a:solidFill>
                  <a:schemeClr val="tx1"/>
                </a:solidFill>
              </a:defRPr>
            </a:lvl1pPr>
          </a:lstStyle>
          <a:p>
            <a:r>
              <a:rPr lang="nl-BE" dirty="0"/>
              <a:t>Click to edit master title style</a:t>
            </a:r>
            <a:endParaRPr lang="en-US" dirty="0"/>
          </a:p>
        </p:txBody>
      </p:sp>
      <p:sp>
        <p:nvSpPr>
          <p:cNvPr id="8" name="object 7"/>
          <p:cNvSpPr/>
          <p:nvPr/>
        </p:nvSpPr>
        <p:spPr bwMode="black">
          <a:xfrm>
            <a:off x="582220" y="2775298"/>
            <a:ext cx="4434237" cy="91900"/>
          </a:xfrm>
          <a:custGeom>
            <a:avLst/>
            <a:gdLst/>
            <a:ahLst/>
            <a:cxnLst/>
            <a:rect l="l" t="t" r="r" b="b"/>
            <a:pathLst>
              <a:path w="6540500" h="101600">
                <a:moveTo>
                  <a:pt x="6540500" y="101600"/>
                </a:moveTo>
                <a:lnTo>
                  <a:pt x="0" y="101600"/>
                </a:lnTo>
                <a:lnTo>
                  <a:pt x="0" y="0"/>
                </a:lnTo>
                <a:lnTo>
                  <a:pt x="6540500" y="0"/>
                </a:lnTo>
                <a:lnTo>
                  <a:pt x="6540500" y="101600"/>
                </a:lnTo>
                <a:close/>
              </a:path>
            </a:pathLst>
          </a:custGeom>
          <a:solidFill>
            <a:schemeClr val="tx1"/>
          </a:solidFill>
        </p:spPr>
        <p:txBody>
          <a:bodyPr wrap="square" lIns="0" tIns="0" rIns="0" bIns="0" rtlCol="0"/>
          <a:lstStyle/>
          <a:p>
            <a:endParaRPr sz="1800"/>
          </a:p>
        </p:txBody>
      </p:sp>
    </p:spTree>
    <p:extLst>
      <p:ext uri="{BB962C8B-B14F-4D97-AF65-F5344CB8AC3E}">
        <p14:creationId xmlns:p14="http://schemas.microsoft.com/office/powerpoint/2010/main" val="692022619"/>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Hoofdstuk - 7">
    <p:bg>
      <p:bgPr>
        <a:solidFill>
          <a:schemeClr val="tx1"/>
        </a:solidFill>
        <a:effectLst/>
      </p:bgPr>
    </p:bg>
    <p:spTree>
      <p:nvGrpSpPr>
        <p:cNvPr id="1" name=""/>
        <p:cNvGrpSpPr/>
        <p:nvPr/>
      </p:nvGrpSpPr>
      <p:grpSpPr>
        <a:xfrm>
          <a:off x="0" y="0"/>
          <a:ext cx="0" cy="0"/>
          <a:chOff x="0" y="0"/>
          <a:chExt cx="0" cy="0"/>
        </a:xfrm>
      </p:grpSpPr>
      <p:pic>
        <p:nvPicPr>
          <p:cNvPr id="4" name="Picture 3" descr="kdg_ppt_chapters_2000x1024_v-07.jpg"/>
          <p:cNvPicPr>
            <a:picLocks noChangeAspect="1"/>
          </p:cNvPicPr>
          <p:nvPr/>
        </p:nvPicPr>
        <p:blipFill rotWithShape="1">
          <a:blip r:embed="rId2">
            <a:extLst>
              <a:ext uri="{28A0092B-C50C-407E-A947-70E740481C1C}">
                <a14:useLocalDpi xmlns:a14="http://schemas.microsoft.com/office/drawing/2010/main" val="0"/>
              </a:ext>
            </a:extLst>
          </a:blip>
          <a:srcRect l="8907"/>
          <a:stretch/>
        </p:blipFill>
        <p:spPr bwMode="invGray">
          <a:xfrm>
            <a:off x="0" y="-1"/>
            <a:ext cx="9144000" cy="6855927"/>
          </a:xfrm>
          <a:prstGeom prst="rect">
            <a:avLst/>
          </a:prstGeom>
        </p:spPr>
      </p:pic>
      <p:sp>
        <p:nvSpPr>
          <p:cNvPr id="2" name="Title 1"/>
          <p:cNvSpPr>
            <a:spLocks noGrp="1"/>
          </p:cNvSpPr>
          <p:nvPr>
            <p:ph type="title" hasCustomPrompt="1"/>
          </p:nvPr>
        </p:nvSpPr>
        <p:spPr>
          <a:xfrm>
            <a:off x="488634" y="3106421"/>
            <a:ext cx="4527824" cy="1362075"/>
          </a:xfrm>
        </p:spPr>
        <p:txBody>
          <a:bodyPr anchor="t"/>
          <a:lstStyle>
            <a:lvl1pPr algn="l">
              <a:lnSpc>
                <a:spcPct val="90000"/>
              </a:lnSpc>
              <a:defRPr sz="3200" b="1" cap="none">
                <a:solidFill>
                  <a:schemeClr val="bg1"/>
                </a:solidFill>
              </a:defRPr>
            </a:lvl1pPr>
          </a:lstStyle>
          <a:p>
            <a:r>
              <a:rPr lang="nl-BE" dirty="0"/>
              <a:t>Click to edit master title style</a:t>
            </a:r>
            <a:endParaRPr lang="en-US" dirty="0"/>
          </a:p>
        </p:txBody>
      </p:sp>
      <p:sp>
        <p:nvSpPr>
          <p:cNvPr id="8" name="object 7"/>
          <p:cNvSpPr/>
          <p:nvPr/>
        </p:nvSpPr>
        <p:spPr bwMode="black">
          <a:xfrm>
            <a:off x="582220" y="2775298"/>
            <a:ext cx="4434237" cy="91900"/>
          </a:xfrm>
          <a:custGeom>
            <a:avLst/>
            <a:gdLst/>
            <a:ahLst/>
            <a:cxnLst/>
            <a:rect l="l" t="t" r="r" b="b"/>
            <a:pathLst>
              <a:path w="6540500" h="101600">
                <a:moveTo>
                  <a:pt x="6540500" y="101600"/>
                </a:moveTo>
                <a:lnTo>
                  <a:pt x="0" y="101600"/>
                </a:lnTo>
                <a:lnTo>
                  <a:pt x="0" y="0"/>
                </a:lnTo>
                <a:lnTo>
                  <a:pt x="6540500" y="0"/>
                </a:lnTo>
                <a:lnTo>
                  <a:pt x="6540500" y="101600"/>
                </a:lnTo>
                <a:close/>
              </a:path>
            </a:pathLst>
          </a:custGeom>
          <a:solidFill>
            <a:srgbClr val="FFFFFF"/>
          </a:solidFill>
        </p:spPr>
        <p:txBody>
          <a:bodyPr wrap="square" lIns="0" tIns="0" rIns="0" bIns="0" rtlCol="0"/>
          <a:lstStyle/>
          <a:p>
            <a:endParaRPr sz="1800"/>
          </a:p>
        </p:txBody>
      </p:sp>
    </p:spTree>
    <p:extLst>
      <p:ext uri="{BB962C8B-B14F-4D97-AF65-F5344CB8AC3E}">
        <p14:creationId xmlns:p14="http://schemas.microsoft.com/office/powerpoint/2010/main" val="3026863215"/>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hapter Header - 7 - White">
    <p:bg>
      <p:bgPr>
        <a:solidFill>
          <a:schemeClr val="bg1"/>
        </a:solidFill>
        <a:effectLst/>
      </p:bgPr>
    </p:bg>
    <p:spTree>
      <p:nvGrpSpPr>
        <p:cNvPr id="1" name=""/>
        <p:cNvGrpSpPr/>
        <p:nvPr/>
      </p:nvGrpSpPr>
      <p:grpSpPr>
        <a:xfrm>
          <a:off x="0" y="0"/>
          <a:ext cx="0" cy="0"/>
          <a:chOff x="0" y="0"/>
          <a:chExt cx="0" cy="0"/>
        </a:xfrm>
      </p:grpSpPr>
      <p:pic>
        <p:nvPicPr>
          <p:cNvPr id="4" name="Picture 3" descr="kdg_ppt_chapters_2000x1024-white_kdg_ppt_chapters_2000x1024-white-v07.png"/>
          <p:cNvPicPr>
            <a:picLocks noChangeAspect="1"/>
          </p:cNvPicPr>
          <p:nvPr/>
        </p:nvPicPr>
        <p:blipFill rotWithShape="1">
          <a:blip r:embed="rId2">
            <a:extLst>
              <a:ext uri="{28A0092B-C50C-407E-A947-70E740481C1C}">
                <a14:useLocalDpi xmlns:a14="http://schemas.microsoft.com/office/drawing/2010/main" val="0"/>
              </a:ext>
            </a:extLst>
          </a:blip>
          <a:srcRect l="9086"/>
          <a:stretch/>
        </p:blipFill>
        <p:spPr>
          <a:xfrm>
            <a:off x="31434" y="-11469"/>
            <a:ext cx="9144000" cy="6869469"/>
          </a:xfrm>
          <a:prstGeom prst="rect">
            <a:avLst/>
          </a:prstGeom>
        </p:spPr>
      </p:pic>
      <p:sp>
        <p:nvSpPr>
          <p:cNvPr id="2" name="Title 1"/>
          <p:cNvSpPr>
            <a:spLocks noGrp="1"/>
          </p:cNvSpPr>
          <p:nvPr>
            <p:ph type="title" hasCustomPrompt="1"/>
          </p:nvPr>
        </p:nvSpPr>
        <p:spPr>
          <a:xfrm>
            <a:off x="488634" y="3106421"/>
            <a:ext cx="4527824" cy="1362075"/>
          </a:xfrm>
        </p:spPr>
        <p:txBody>
          <a:bodyPr anchor="t"/>
          <a:lstStyle>
            <a:lvl1pPr algn="l">
              <a:lnSpc>
                <a:spcPct val="90000"/>
              </a:lnSpc>
              <a:defRPr sz="3200" b="1" cap="none">
                <a:solidFill>
                  <a:schemeClr val="tx1"/>
                </a:solidFill>
              </a:defRPr>
            </a:lvl1pPr>
          </a:lstStyle>
          <a:p>
            <a:r>
              <a:rPr lang="nl-BE" dirty="0"/>
              <a:t>Click to edit master title style</a:t>
            </a:r>
            <a:endParaRPr lang="en-US" dirty="0"/>
          </a:p>
        </p:txBody>
      </p:sp>
      <p:sp>
        <p:nvSpPr>
          <p:cNvPr id="5" name="Footer Placeholder 4"/>
          <p:cNvSpPr>
            <a:spLocks noGrp="1"/>
          </p:cNvSpPr>
          <p:nvPr>
            <p:ph type="ftr" sz="quarter" idx="11"/>
          </p:nvPr>
        </p:nvSpPr>
        <p:spPr>
          <a:xfrm>
            <a:off x="3025652" y="6984238"/>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81105" y="6976097"/>
            <a:ext cx="2133600" cy="365125"/>
          </a:xfrm>
          <a:prstGeom prst="rect">
            <a:avLst/>
          </a:prstGeom>
        </p:spPr>
        <p:txBody>
          <a:bodyPr/>
          <a:lstStyle/>
          <a:p>
            <a:r>
              <a:rPr lang="nl-NL"/>
              <a:t>- p.</a:t>
            </a:r>
            <a:fld id="{E7D6941F-2026-3040-AA58-1A021F4957B9}" type="slidenum">
              <a:rPr lang="nl-NL" smtClean="0"/>
              <a:pPr/>
              <a:t>‹#›</a:t>
            </a:fld>
            <a:endParaRPr lang="nl-NL" dirty="0"/>
          </a:p>
        </p:txBody>
      </p:sp>
      <p:sp>
        <p:nvSpPr>
          <p:cNvPr id="8" name="object 7"/>
          <p:cNvSpPr/>
          <p:nvPr/>
        </p:nvSpPr>
        <p:spPr bwMode="black">
          <a:xfrm>
            <a:off x="582220" y="2775298"/>
            <a:ext cx="4434237" cy="91900"/>
          </a:xfrm>
          <a:custGeom>
            <a:avLst/>
            <a:gdLst/>
            <a:ahLst/>
            <a:cxnLst/>
            <a:rect l="l" t="t" r="r" b="b"/>
            <a:pathLst>
              <a:path w="6540500" h="101600">
                <a:moveTo>
                  <a:pt x="6540500" y="101600"/>
                </a:moveTo>
                <a:lnTo>
                  <a:pt x="0" y="101600"/>
                </a:lnTo>
                <a:lnTo>
                  <a:pt x="0" y="0"/>
                </a:lnTo>
                <a:lnTo>
                  <a:pt x="6540500" y="0"/>
                </a:lnTo>
                <a:lnTo>
                  <a:pt x="6540500" y="101600"/>
                </a:lnTo>
                <a:close/>
              </a:path>
            </a:pathLst>
          </a:custGeom>
          <a:solidFill>
            <a:schemeClr val="tx1"/>
          </a:solidFill>
        </p:spPr>
        <p:txBody>
          <a:bodyPr wrap="square" lIns="0" tIns="0" rIns="0" bIns="0" rtlCol="0"/>
          <a:lstStyle/>
          <a:p>
            <a:endParaRPr sz="1800"/>
          </a:p>
        </p:txBody>
      </p:sp>
    </p:spTree>
    <p:extLst>
      <p:ext uri="{BB962C8B-B14F-4D97-AF65-F5344CB8AC3E}">
        <p14:creationId xmlns:p14="http://schemas.microsoft.com/office/powerpoint/2010/main" val="1693998044"/>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Hoofdstuk - 8">
    <p:bg>
      <p:bgPr>
        <a:solidFill>
          <a:schemeClr val="tx1"/>
        </a:solidFill>
        <a:effectLst/>
      </p:bgPr>
    </p:bg>
    <p:spTree>
      <p:nvGrpSpPr>
        <p:cNvPr id="1" name=""/>
        <p:cNvGrpSpPr/>
        <p:nvPr/>
      </p:nvGrpSpPr>
      <p:grpSpPr>
        <a:xfrm>
          <a:off x="0" y="0"/>
          <a:ext cx="0" cy="0"/>
          <a:chOff x="0" y="0"/>
          <a:chExt cx="0" cy="0"/>
        </a:xfrm>
      </p:grpSpPr>
      <p:pic>
        <p:nvPicPr>
          <p:cNvPr id="3" name="Picture 2" descr="kdg_ppt_chapters_2000x1024_v-08.jpg"/>
          <p:cNvPicPr>
            <a:picLocks noChangeAspect="1"/>
          </p:cNvPicPr>
          <p:nvPr/>
        </p:nvPicPr>
        <p:blipFill rotWithShape="1">
          <a:blip r:embed="rId2">
            <a:extLst>
              <a:ext uri="{28A0092B-C50C-407E-A947-70E740481C1C}">
                <a14:useLocalDpi xmlns:a14="http://schemas.microsoft.com/office/drawing/2010/main" val="0"/>
              </a:ext>
            </a:extLst>
          </a:blip>
          <a:srcRect l="8907"/>
          <a:stretch/>
        </p:blipFill>
        <p:spPr bwMode="invGray">
          <a:xfrm>
            <a:off x="0" y="2074"/>
            <a:ext cx="9144000" cy="6855927"/>
          </a:xfrm>
          <a:prstGeom prst="rect">
            <a:avLst/>
          </a:prstGeom>
        </p:spPr>
      </p:pic>
      <p:sp>
        <p:nvSpPr>
          <p:cNvPr id="2" name="Title 1"/>
          <p:cNvSpPr>
            <a:spLocks noGrp="1"/>
          </p:cNvSpPr>
          <p:nvPr>
            <p:ph type="title" hasCustomPrompt="1"/>
          </p:nvPr>
        </p:nvSpPr>
        <p:spPr>
          <a:xfrm>
            <a:off x="488634" y="3106421"/>
            <a:ext cx="4527824" cy="1362075"/>
          </a:xfrm>
        </p:spPr>
        <p:txBody>
          <a:bodyPr anchor="t"/>
          <a:lstStyle>
            <a:lvl1pPr algn="l">
              <a:lnSpc>
                <a:spcPct val="90000"/>
              </a:lnSpc>
              <a:defRPr sz="3200" b="1" cap="none">
                <a:solidFill>
                  <a:schemeClr val="bg1"/>
                </a:solidFill>
              </a:defRPr>
            </a:lvl1pPr>
          </a:lstStyle>
          <a:p>
            <a:r>
              <a:rPr lang="nl-BE" dirty="0"/>
              <a:t>Click to edit master title style</a:t>
            </a:r>
            <a:endParaRPr lang="en-US" dirty="0"/>
          </a:p>
        </p:txBody>
      </p:sp>
      <p:sp>
        <p:nvSpPr>
          <p:cNvPr id="8" name="object 7"/>
          <p:cNvSpPr/>
          <p:nvPr/>
        </p:nvSpPr>
        <p:spPr bwMode="black">
          <a:xfrm>
            <a:off x="582220" y="2775298"/>
            <a:ext cx="4434237" cy="91900"/>
          </a:xfrm>
          <a:custGeom>
            <a:avLst/>
            <a:gdLst/>
            <a:ahLst/>
            <a:cxnLst/>
            <a:rect l="l" t="t" r="r" b="b"/>
            <a:pathLst>
              <a:path w="6540500" h="101600">
                <a:moveTo>
                  <a:pt x="6540500" y="101600"/>
                </a:moveTo>
                <a:lnTo>
                  <a:pt x="0" y="101600"/>
                </a:lnTo>
                <a:lnTo>
                  <a:pt x="0" y="0"/>
                </a:lnTo>
                <a:lnTo>
                  <a:pt x="6540500" y="0"/>
                </a:lnTo>
                <a:lnTo>
                  <a:pt x="6540500" y="101600"/>
                </a:lnTo>
                <a:close/>
              </a:path>
            </a:pathLst>
          </a:custGeom>
          <a:solidFill>
            <a:srgbClr val="FFFFFF"/>
          </a:solidFill>
        </p:spPr>
        <p:txBody>
          <a:bodyPr wrap="square" lIns="0" tIns="0" rIns="0" bIns="0" rtlCol="0"/>
          <a:lstStyle/>
          <a:p>
            <a:endParaRPr sz="1800"/>
          </a:p>
        </p:txBody>
      </p:sp>
    </p:spTree>
    <p:extLst>
      <p:ext uri="{BB962C8B-B14F-4D97-AF65-F5344CB8AC3E}">
        <p14:creationId xmlns:p14="http://schemas.microsoft.com/office/powerpoint/2010/main" val="2554788544"/>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hapter Header - 8 - White">
    <p:bg>
      <p:bgPr>
        <a:solidFill>
          <a:schemeClr val="bg1"/>
        </a:solidFill>
        <a:effectLst/>
      </p:bgPr>
    </p:bg>
    <p:spTree>
      <p:nvGrpSpPr>
        <p:cNvPr id="1" name=""/>
        <p:cNvGrpSpPr/>
        <p:nvPr/>
      </p:nvGrpSpPr>
      <p:grpSpPr>
        <a:xfrm>
          <a:off x="0" y="0"/>
          <a:ext cx="0" cy="0"/>
          <a:chOff x="0" y="0"/>
          <a:chExt cx="0" cy="0"/>
        </a:xfrm>
      </p:grpSpPr>
      <p:pic>
        <p:nvPicPr>
          <p:cNvPr id="4" name="Picture 3" descr="kdg_ppt_chapters_2000x1024-white_kdg_ppt_chapters_2000x1024-white-v08.png"/>
          <p:cNvPicPr>
            <a:picLocks noChangeAspect="1"/>
          </p:cNvPicPr>
          <p:nvPr/>
        </p:nvPicPr>
        <p:blipFill rotWithShape="1">
          <a:blip r:embed="rId2">
            <a:extLst>
              <a:ext uri="{28A0092B-C50C-407E-A947-70E740481C1C}">
                <a14:useLocalDpi xmlns:a14="http://schemas.microsoft.com/office/drawing/2010/main" val="0"/>
              </a:ext>
            </a:extLst>
          </a:blip>
          <a:srcRect l="9206"/>
          <a:stretch/>
        </p:blipFill>
        <p:spPr>
          <a:xfrm>
            <a:off x="0" y="-16218"/>
            <a:ext cx="9144000" cy="6878479"/>
          </a:xfrm>
          <a:prstGeom prst="rect">
            <a:avLst/>
          </a:prstGeom>
        </p:spPr>
      </p:pic>
      <p:sp>
        <p:nvSpPr>
          <p:cNvPr id="2" name="Title 1"/>
          <p:cNvSpPr>
            <a:spLocks noGrp="1"/>
          </p:cNvSpPr>
          <p:nvPr>
            <p:ph type="title" hasCustomPrompt="1"/>
          </p:nvPr>
        </p:nvSpPr>
        <p:spPr>
          <a:xfrm>
            <a:off x="488634" y="3106421"/>
            <a:ext cx="4527824" cy="1362075"/>
          </a:xfrm>
        </p:spPr>
        <p:txBody>
          <a:bodyPr anchor="t"/>
          <a:lstStyle>
            <a:lvl1pPr algn="l">
              <a:lnSpc>
                <a:spcPct val="90000"/>
              </a:lnSpc>
              <a:defRPr sz="3200" b="1" cap="none">
                <a:solidFill>
                  <a:schemeClr val="tx1"/>
                </a:solidFill>
              </a:defRPr>
            </a:lvl1pPr>
          </a:lstStyle>
          <a:p>
            <a:r>
              <a:rPr lang="nl-BE" dirty="0"/>
              <a:t>Click to edit master title style</a:t>
            </a:r>
            <a:endParaRPr lang="en-US" dirty="0"/>
          </a:p>
        </p:txBody>
      </p:sp>
      <p:sp>
        <p:nvSpPr>
          <p:cNvPr id="8" name="object 7"/>
          <p:cNvSpPr/>
          <p:nvPr/>
        </p:nvSpPr>
        <p:spPr bwMode="black">
          <a:xfrm>
            <a:off x="582220" y="2775298"/>
            <a:ext cx="4434237" cy="91900"/>
          </a:xfrm>
          <a:custGeom>
            <a:avLst/>
            <a:gdLst/>
            <a:ahLst/>
            <a:cxnLst/>
            <a:rect l="l" t="t" r="r" b="b"/>
            <a:pathLst>
              <a:path w="6540500" h="101600">
                <a:moveTo>
                  <a:pt x="6540500" y="101600"/>
                </a:moveTo>
                <a:lnTo>
                  <a:pt x="0" y="101600"/>
                </a:lnTo>
                <a:lnTo>
                  <a:pt x="0" y="0"/>
                </a:lnTo>
                <a:lnTo>
                  <a:pt x="6540500" y="0"/>
                </a:lnTo>
                <a:lnTo>
                  <a:pt x="6540500" y="101600"/>
                </a:lnTo>
                <a:close/>
              </a:path>
            </a:pathLst>
          </a:custGeom>
          <a:solidFill>
            <a:schemeClr val="tx1"/>
          </a:solidFill>
        </p:spPr>
        <p:txBody>
          <a:bodyPr wrap="square" lIns="0" tIns="0" rIns="0" bIns="0" rtlCol="0"/>
          <a:lstStyle/>
          <a:p>
            <a:endParaRPr sz="1800"/>
          </a:p>
        </p:txBody>
      </p:sp>
    </p:spTree>
    <p:extLst>
      <p:ext uri="{BB962C8B-B14F-4D97-AF65-F5344CB8AC3E}">
        <p14:creationId xmlns:p14="http://schemas.microsoft.com/office/powerpoint/2010/main" val="1265851012"/>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Hoofdstuk - 9">
    <p:bg>
      <p:bgPr>
        <a:solidFill>
          <a:schemeClr val="tx1"/>
        </a:solidFill>
        <a:effectLst/>
      </p:bgPr>
    </p:bg>
    <p:spTree>
      <p:nvGrpSpPr>
        <p:cNvPr id="1" name=""/>
        <p:cNvGrpSpPr/>
        <p:nvPr/>
      </p:nvGrpSpPr>
      <p:grpSpPr>
        <a:xfrm>
          <a:off x="0" y="0"/>
          <a:ext cx="0" cy="0"/>
          <a:chOff x="0" y="0"/>
          <a:chExt cx="0" cy="0"/>
        </a:xfrm>
      </p:grpSpPr>
      <p:pic>
        <p:nvPicPr>
          <p:cNvPr id="3" name="Picture 2" descr="kdg_ppt_chapters_2000x1024_v-09.jpg"/>
          <p:cNvPicPr>
            <a:picLocks noChangeAspect="1"/>
          </p:cNvPicPr>
          <p:nvPr/>
        </p:nvPicPr>
        <p:blipFill rotWithShape="1">
          <a:blip r:embed="rId2">
            <a:extLst>
              <a:ext uri="{28A0092B-C50C-407E-A947-70E740481C1C}">
                <a14:useLocalDpi xmlns:a14="http://schemas.microsoft.com/office/drawing/2010/main" val="0"/>
              </a:ext>
            </a:extLst>
          </a:blip>
          <a:srcRect l="8907"/>
          <a:stretch/>
        </p:blipFill>
        <p:spPr bwMode="invGray">
          <a:xfrm>
            <a:off x="0" y="2074"/>
            <a:ext cx="9144000" cy="6855927"/>
          </a:xfrm>
          <a:prstGeom prst="rect">
            <a:avLst/>
          </a:prstGeom>
        </p:spPr>
      </p:pic>
      <p:sp>
        <p:nvSpPr>
          <p:cNvPr id="2" name="Title 1"/>
          <p:cNvSpPr>
            <a:spLocks noGrp="1"/>
          </p:cNvSpPr>
          <p:nvPr>
            <p:ph type="title" hasCustomPrompt="1"/>
          </p:nvPr>
        </p:nvSpPr>
        <p:spPr>
          <a:xfrm>
            <a:off x="488634" y="3106421"/>
            <a:ext cx="4527824" cy="1362075"/>
          </a:xfrm>
        </p:spPr>
        <p:txBody>
          <a:bodyPr anchor="t"/>
          <a:lstStyle>
            <a:lvl1pPr algn="l">
              <a:lnSpc>
                <a:spcPct val="90000"/>
              </a:lnSpc>
              <a:defRPr sz="3200" b="1" cap="none">
                <a:solidFill>
                  <a:schemeClr val="bg1"/>
                </a:solidFill>
              </a:defRPr>
            </a:lvl1pPr>
          </a:lstStyle>
          <a:p>
            <a:r>
              <a:rPr lang="nl-BE" dirty="0"/>
              <a:t>Click to edit master title style</a:t>
            </a:r>
            <a:endParaRPr lang="en-US" dirty="0"/>
          </a:p>
        </p:txBody>
      </p:sp>
      <p:sp>
        <p:nvSpPr>
          <p:cNvPr id="8" name="object 7"/>
          <p:cNvSpPr/>
          <p:nvPr/>
        </p:nvSpPr>
        <p:spPr bwMode="black">
          <a:xfrm>
            <a:off x="582220" y="2775298"/>
            <a:ext cx="4434237" cy="91900"/>
          </a:xfrm>
          <a:custGeom>
            <a:avLst/>
            <a:gdLst/>
            <a:ahLst/>
            <a:cxnLst/>
            <a:rect l="l" t="t" r="r" b="b"/>
            <a:pathLst>
              <a:path w="6540500" h="101600">
                <a:moveTo>
                  <a:pt x="6540500" y="101600"/>
                </a:moveTo>
                <a:lnTo>
                  <a:pt x="0" y="101600"/>
                </a:lnTo>
                <a:lnTo>
                  <a:pt x="0" y="0"/>
                </a:lnTo>
                <a:lnTo>
                  <a:pt x="6540500" y="0"/>
                </a:lnTo>
                <a:lnTo>
                  <a:pt x="6540500" y="101600"/>
                </a:lnTo>
                <a:close/>
              </a:path>
            </a:pathLst>
          </a:custGeom>
          <a:solidFill>
            <a:srgbClr val="FFFFFF"/>
          </a:solidFill>
        </p:spPr>
        <p:txBody>
          <a:bodyPr wrap="square" lIns="0" tIns="0" rIns="0" bIns="0" rtlCol="0"/>
          <a:lstStyle/>
          <a:p>
            <a:endParaRPr sz="1800"/>
          </a:p>
        </p:txBody>
      </p:sp>
    </p:spTree>
    <p:extLst>
      <p:ext uri="{BB962C8B-B14F-4D97-AF65-F5344CB8AC3E}">
        <p14:creationId xmlns:p14="http://schemas.microsoft.com/office/powerpoint/2010/main" val="3409344414"/>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Hoofdstuk - 9 - Wit">
    <p:bg>
      <p:bgPr>
        <a:solidFill>
          <a:schemeClr val="bg1"/>
        </a:solidFill>
        <a:effectLst/>
      </p:bgPr>
    </p:bg>
    <p:spTree>
      <p:nvGrpSpPr>
        <p:cNvPr id="1" name=""/>
        <p:cNvGrpSpPr/>
        <p:nvPr/>
      </p:nvGrpSpPr>
      <p:grpSpPr>
        <a:xfrm>
          <a:off x="0" y="0"/>
          <a:ext cx="0" cy="0"/>
          <a:chOff x="0" y="0"/>
          <a:chExt cx="0" cy="0"/>
        </a:xfrm>
      </p:grpSpPr>
      <p:pic>
        <p:nvPicPr>
          <p:cNvPr id="4" name="Picture 3" descr="kdg_ppt_chapters_2000x1024-white_kdg_ppt_chapters_2000x1024-white-v09.png"/>
          <p:cNvPicPr>
            <a:picLocks noChangeAspect="1"/>
          </p:cNvPicPr>
          <p:nvPr/>
        </p:nvPicPr>
        <p:blipFill rotWithShape="1">
          <a:blip r:embed="rId2">
            <a:extLst>
              <a:ext uri="{28A0092B-C50C-407E-A947-70E740481C1C}">
                <a14:useLocalDpi xmlns:a14="http://schemas.microsoft.com/office/drawing/2010/main" val="0"/>
              </a:ext>
            </a:extLst>
          </a:blip>
          <a:srcRect l="9320"/>
          <a:stretch/>
        </p:blipFill>
        <p:spPr>
          <a:xfrm>
            <a:off x="0" y="-1"/>
            <a:ext cx="9144000" cy="6887153"/>
          </a:xfrm>
          <a:prstGeom prst="rect">
            <a:avLst/>
          </a:prstGeom>
        </p:spPr>
      </p:pic>
      <p:sp>
        <p:nvSpPr>
          <p:cNvPr id="2" name="Title 1"/>
          <p:cNvSpPr>
            <a:spLocks noGrp="1"/>
          </p:cNvSpPr>
          <p:nvPr>
            <p:ph type="title" hasCustomPrompt="1"/>
          </p:nvPr>
        </p:nvSpPr>
        <p:spPr>
          <a:xfrm>
            <a:off x="488634" y="3106421"/>
            <a:ext cx="4527824" cy="1362075"/>
          </a:xfrm>
        </p:spPr>
        <p:txBody>
          <a:bodyPr anchor="t"/>
          <a:lstStyle>
            <a:lvl1pPr algn="l">
              <a:lnSpc>
                <a:spcPct val="90000"/>
              </a:lnSpc>
              <a:defRPr sz="3200" b="1" cap="none">
                <a:solidFill>
                  <a:schemeClr val="tx1"/>
                </a:solidFill>
              </a:defRPr>
            </a:lvl1pPr>
          </a:lstStyle>
          <a:p>
            <a:r>
              <a:rPr lang="nl-BE" dirty="0"/>
              <a:t>Click to edit master title style</a:t>
            </a:r>
            <a:endParaRPr lang="en-US" dirty="0"/>
          </a:p>
        </p:txBody>
      </p:sp>
      <p:sp>
        <p:nvSpPr>
          <p:cNvPr id="8" name="object 7"/>
          <p:cNvSpPr/>
          <p:nvPr/>
        </p:nvSpPr>
        <p:spPr bwMode="black">
          <a:xfrm>
            <a:off x="582220" y="2775298"/>
            <a:ext cx="4434237" cy="91900"/>
          </a:xfrm>
          <a:custGeom>
            <a:avLst/>
            <a:gdLst/>
            <a:ahLst/>
            <a:cxnLst/>
            <a:rect l="l" t="t" r="r" b="b"/>
            <a:pathLst>
              <a:path w="6540500" h="101600">
                <a:moveTo>
                  <a:pt x="6540500" y="101600"/>
                </a:moveTo>
                <a:lnTo>
                  <a:pt x="0" y="101600"/>
                </a:lnTo>
                <a:lnTo>
                  <a:pt x="0" y="0"/>
                </a:lnTo>
                <a:lnTo>
                  <a:pt x="6540500" y="0"/>
                </a:lnTo>
                <a:lnTo>
                  <a:pt x="6540500" y="101600"/>
                </a:lnTo>
                <a:close/>
              </a:path>
            </a:pathLst>
          </a:custGeom>
          <a:solidFill>
            <a:schemeClr val="tx1"/>
          </a:solidFill>
        </p:spPr>
        <p:txBody>
          <a:bodyPr wrap="square" lIns="0" tIns="0" rIns="0" bIns="0" rtlCol="0"/>
          <a:lstStyle/>
          <a:p>
            <a:endParaRPr sz="1800"/>
          </a:p>
        </p:txBody>
      </p:sp>
    </p:spTree>
    <p:extLst>
      <p:ext uri="{BB962C8B-B14F-4D97-AF65-F5344CB8AC3E}">
        <p14:creationId xmlns:p14="http://schemas.microsoft.com/office/powerpoint/2010/main" val="330754123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tekst met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8CBED6-F1F5-4589-BFE0-7B636B96AC6E}" type="datetime1">
              <a:rPr lang="nl-NL" smtClean="0"/>
              <a:t>15-11-2017</a:t>
            </a:fld>
            <a:endParaRPr lang="nl-NL" dirty="0"/>
          </a:p>
        </p:txBody>
      </p:sp>
    </p:spTree>
    <p:extLst>
      <p:ext uri="{BB962C8B-B14F-4D97-AF65-F5344CB8AC3E}">
        <p14:creationId xmlns:p14="http://schemas.microsoft.com/office/powerpoint/2010/main" val="3950577745"/>
      </p:ext>
    </p:extLst>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Hoofdstuk - 10">
    <p:bg>
      <p:bgPr>
        <a:solidFill>
          <a:schemeClr val="tx1"/>
        </a:solidFill>
        <a:effectLst/>
      </p:bgPr>
    </p:bg>
    <p:spTree>
      <p:nvGrpSpPr>
        <p:cNvPr id="1" name=""/>
        <p:cNvGrpSpPr/>
        <p:nvPr/>
      </p:nvGrpSpPr>
      <p:grpSpPr>
        <a:xfrm>
          <a:off x="0" y="0"/>
          <a:ext cx="0" cy="0"/>
          <a:chOff x="0" y="0"/>
          <a:chExt cx="0" cy="0"/>
        </a:xfrm>
      </p:grpSpPr>
      <p:pic>
        <p:nvPicPr>
          <p:cNvPr id="3" name="Picture 2" descr="kdg_ppt_chapters_2000x1024_v-10.jpg"/>
          <p:cNvPicPr>
            <a:picLocks noChangeAspect="1"/>
          </p:cNvPicPr>
          <p:nvPr/>
        </p:nvPicPr>
        <p:blipFill rotWithShape="1">
          <a:blip r:embed="rId2">
            <a:extLst>
              <a:ext uri="{28A0092B-C50C-407E-A947-70E740481C1C}">
                <a14:useLocalDpi xmlns:a14="http://schemas.microsoft.com/office/drawing/2010/main" val="0"/>
              </a:ext>
            </a:extLst>
          </a:blip>
          <a:srcRect l="9091"/>
          <a:stretch/>
        </p:blipFill>
        <p:spPr bwMode="invGray">
          <a:xfrm>
            <a:off x="0" y="0"/>
            <a:ext cx="9144000" cy="6869805"/>
          </a:xfrm>
          <a:prstGeom prst="rect">
            <a:avLst/>
          </a:prstGeom>
        </p:spPr>
      </p:pic>
      <p:sp>
        <p:nvSpPr>
          <p:cNvPr id="2" name="Title 1"/>
          <p:cNvSpPr>
            <a:spLocks noGrp="1"/>
          </p:cNvSpPr>
          <p:nvPr>
            <p:ph type="title" hasCustomPrompt="1"/>
          </p:nvPr>
        </p:nvSpPr>
        <p:spPr>
          <a:xfrm>
            <a:off x="488634" y="3106421"/>
            <a:ext cx="4527824" cy="1362075"/>
          </a:xfrm>
        </p:spPr>
        <p:txBody>
          <a:bodyPr anchor="t"/>
          <a:lstStyle>
            <a:lvl1pPr algn="l">
              <a:lnSpc>
                <a:spcPct val="90000"/>
              </a:lnSpc>
              <a:defRPr sz="3200" b="1" cap="none">
                <a:solidFill>
                  <a:schemeClr val="bg1"/>
                </a:solidFill>
              </a:defRPr>
            </a:lvl1pPr>
          </a:lstStyle>
          <a:p>
            <a:r>
              <a:rPr lang="nl-BE" dirty="0"/>
              <a:t>Click to edit master title style</a:t>
            </a:r>
            <a:endParaRPr lang="en-US" dirty="0"/>
          </a:p>
        </p:txBody>
      </p:sp>
      <p:sp>
        <p:nvSpPr>
          <p:cNvPr id="8" name="object 7"/>
          <p:cNvSpPr/>
          <p:nvPr/>
        </p:nvSpPr>
        <p:spPr bwMode="black">
          <a:xfrm>
            <a:off x="582220" y="2775298"/>
            <a:ext cx="4434237" cy="91900"/>
          </a:xfrm>
          <a:custGeom>
            <a:avLst/>
            <a:gdLst/>
            <a:ahLst/>
            <a:cxnLst/>
            <a:rect l="l" t="t" r="r" b="b"/>
            <a:pathLst>
              <a:path w="6540500" h="101600">
                <a:moveTo>
                  <a:pt x="6540500" y="101600"/>
                </a:moveTo>
                <a:lnTo>
                  <a:pt x="0" y="101600"/>
                </a:lnTo>
                <a:lnTo>
                  <a:pt x="0" y="0"/>
                </a:lnTo>
                <a:lnTo>
                  <a:pt x="6540500" y="0"/>
                </a:lnTo>
                <a:lnTo>
                  <a:pt x="6540500" y="101600"/>
                </a:lnTo>
                <a:close/>
              </a:path>
            </a:pathLst>
          </a:custGeom>
          <a:solidFill>
            <a:srgbClr val="FFFFFF"/>
          </a:solidFill>
        </p:spPr>
        <p:txBody>
          <a:bodyPr wrap="square" lIns="0" tIns="0" rIns="0" bIns="0" rtlCol="0"/>
          <a:lstStyle/>
          <a:p>
            <a:endParaRPr sz="1800"/>
          </a:p>
        </p:txBody>
      </p:sp>
    </p:spTree>
    <p:extLst>
      <p:ext uri="{BB962C8B-B14F-4D97-AF65-F5344CB8AC3E}">
        <p14:creationId xmlns:p14="http://schemas.microsoft.com/office/powerpoint/2010/main" val="2027443450"/>
      </p:ext>
    </p:extLst>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Hoofdstuk - 10 - Wit">
    <p:bg>
      <p:bgPr>
        <a:solidFill>
          <a:schemeClr val="bg1"/>
        </a:solidFill>
        <a:effectLst/>
      </p:bgPr>
    </p:bg>
    <p:spTree>
      <p:nvGrpSpPr>
        <p:cNvPr id="1" name=""/>
        <p:cNvGrpSpPr/>
        <p:nvPr/>
      </p:nvGrpSpPr>
      <p:grpSpPr>
        <a:xfrm>
          <a:off x="0" y="0"/>
          <a:ext cx="0" cy="0"/>
          <a:chOff x="0" y="0"/>
          <a:chExt cx="0" cy="0"/>
        </a:xfrm>
      </p:grpSpPr>
      <p:pic>
        <p:nvPicPr>
          <p:cNvPr id="4" name="Picture 3" descr="kdg_ppt_chapters_2000x1024-white_kdg_ppt_chapters_2000x1024-white-v10.png"/>
          <p:cNvPicPr>
            <a:picLocks noChangeAspect="1"/>
          </p:cNvPicPr>
          <p:nvPr/>
        </p:nvPicPr>
        <p:blipFill rotWithShape="1">
          <a:blip r:embed="rId2">
            <a:extLst>
              <a:ext uri="{28A0092B-C50C-407E-A947-70E740481C1C}">
                <a14:useLocalDpi xmlns:a14="http://schemas.microsoft.com/office/drawing/2010/main" val="0"/>
              </a:ext>
            </a:extLst>
          </a:blip>
          <a:srcRect l="8745"/>
          <a:stretch/>
        </p:blipFill>
        <p:spPr>
          <a:xfrm>
            <a:off x="-18998" y="-1"/>
            <a:ext cx="9162998" cy="6858001"/>
          </a:xfrm>
          <a:prstGeom prst="rect">
            <a:avLst/>
          </a:prstGeom>
        </p:spPr>
      </p:pic>
      <p:sp>
        <p:nvSpPr>
          <p:cNvPr id="2" name="Title 1"/>
          <p:cNvSpPr>
            <a:spLocks noGrp="1"/>
          </p:cNvSpPr>
          <p:nvPr>
            <p:ph type="title" hasCustomPrompt="1"/>
          </p:nvPr>
        </p:nvSpPr>
        <p:spPr>
          <a:xfrm>
            <a:off x="488634" y="3106421"/>
            <a:ext cx="4527824" cy="1362075"/>
          </a:xfrm>
        </p:spPr>
        <p:txBody>
          <a:bodyPr anchor="t"/>
          <a:lstStyle>
            <a:lvl1pPr algn="l">
              <a:lnSpc>
                <a:spcPct val="90000"/>
              </a:lnSpc>
              <a:defRPr sz="3200" b="1" cap="none">
                <a:solidFill>
                  <a:schemeClr val="tx1"/>
                </a:solidFill>
              </a:defRPr>
            </a:lvl1pPr>
          </a:lstStyle>
          <a:p>
            <a:r>
              <a:rPr lang="nl-BE" dirty="0"/>
              <a:t>Click to edit master title style</a:t>
            </a:r>
            <a:endParaRPr lang="en-US" dirty="0"/>
          </a:p>
        </p:txBody>
      </p:sp>
      <p:sp>
        <p:nvSpPr>
          <p:cNvPr id="8" name="object 7"/>
          <p:cNvSpPr/>
          <p:nvPr/>
        </p:nvSpPr>
        <p:spPr bwMode="black">
          <a:xfrm>
            <a:off x="582220" y="2775298"/>
            <a:ext cx="4434237" cy="91900"/>
          </a:xfrm>
          <a:custGeom>
            <a:avLst/>
            <a:gdLst/>
            <a:ahLst/>
            <a:cxnLst/>
            <a:rect l="l" t="t" r="r" b="b"/>
            <a:pathLst>
              <a:path w="6540500" h="101600">
                <a:moveTo>
                  <a:pt x="6540500" y="101600"/>
                </a:moveTo>
                <a:lnTo>
                  <a:pt x="0" y="101600"/>
                </a:lnTo>
                <a:lnTo>
                  <a:pt x="0" y="0"/>
                </a:lnTo>
                <a:lnTo>
                  <a:pt x="6540500" y="0"/>
                </a:lnTo>
                <a:lnTo>
                  <a:pt x="6540500" y="101600"/>
                </a:lnTo>
                <a:close/>
              </a:path>
            </a:pathLst>
          </a:custGeom>
          <a:solidFill>
            <a:schemeClr val="tx1"/>
          </a:solidFill>
        </p:spPr>
        <p:txBody>
          <a:bodyPr wrap="square" lIns="0" tIns="0" rIns="0" bIns="0" rtlCol="0"/>
          <a:lstStyle/>
          <a:p>
            <a:endParaRPr sz="1800"/>
          </a:p>
        </p:txBody>
      </p:sp>
    </p:spTree>
    <p:extLst>
      <p:ext uri="{BB962C8B-B14F-4D97-AF65-F5344CB8AC3E}">
        <p14:creationId xmlns:p14="http://schemas.microsoft.com/office/powerpoint/2010/main" val="516994742"/>
      </p:ext>
    </p:extLst>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Hoofdstuk 11">
    <p:bg>
      <p:bgPr>
        <a:solidFill>
          <a:schemeClr val="tx1"/>
        </a:solidFill>
        <a:effectLst/>
      </p:bgPr>
    </p:bg>
    <p:spTree>
      <p:nvGrpSpPr>
        <p:cNvPr id="1" name=""/>
        <p:cNvGrpSpPr/>
        <p:nvPr/>
      </p:nvGrpSpPr>
      <p:grpSpPr>
        <a:xfrm>
          <a:off x="0" y="0"/>
          <a:ext cx="0" cy="0"/>
          <a:chOff x="0" y="0"/>
          <a:chExt cx="0" cy="0"/>
        </a:xfrm>
      </p:grpSpPr>
      <p:pic>
        <p:nvPicPr>
          <p:cNvPr id="3" name="Picture 2" descr="kdg_ppt_chapters_2000x1024_v-11.jpg"/>
          <p:cNvPicPr>
            <a:picLocks noChangeAspect="1"/>
          </p:cNvPicPr>
          <p:nvPr/>
        </p:nvPicPr>
        <p:blipFill rotWithShape="1">
          <a:blip r:embed="rId2">
            <a:extLst>
              <a:ext uri="{28A0092B-C50C-407E-A947-70E740481C1C}">
                <a14:useLocalDpi xmlns:a14="http://schemas.microsoft.com/office/drawing/2010/main" val="0"/>
              </a:ext>
            </a:extLst>
          </a:blip>
          <a:srcRect l="7895"/>
          <a:stretch/>
        </p:blipFill>
        <p:spPr bwMode="invGray">
          <a:xfrm>
            <a:off x="-101600" y="0"/>
            <a:ext cx="9245600" cy="6859355"/>
          </a:xfrm>
          <a:prstGeom prst="rect">
            <a:avLst/>
          </a:prstGeom>
        </p:spPr>
      </p:pic>
      <p:sp>
        <p:nvSpPr>
          <p:cNvPr id="2" name="Title 1"/>
          <p:cNvSpPr>
            <a:spLocks noGrp="1"/>
          </p:cNvSpPr>
          <p:nvPr>
            <p:ph type="title" hasCustomPrompt="1"/>
          </p:nvPr>
        </p:nvSpPr>
        <p:spPr>
          <a:xfrm>
            <a:off x="488634" y="3106421"/>
            <a:ext cx="4527824" cy="1362075"/>
          </a:xfrm>
        </p:spPr>
        <p:txBody>
          <a:bodyPr anchor="t"/>
          <a:lstStyle>
            <a:lvl1pPr algn="l">
              <a:lnSpc>
                <a:spcPct val="90000"/>
              </a:lnSpc>
              <a:defRPr sz="3200" b="1" cap="none">
                <a:solidFill>
                  <a:schemeClr val="bg1"/>
                </a:solidFill>
              </a:defRPr>
            </a:lvl1pPr>
          </a:lstStyle>
          <a:p>
            <a:r>
              <a:rPr lang="nl-BE" dirty="0"/>
              <a:t>Click to edit master title style</a:t>
            </a:r>
            <a:endParaRPr lang="en-US" dirty="0"/>
          </a:p>
        </p:txBody>
      </p:sp>
      <p:sp>
        <p:nvSpPr>
          <p:cNvPr id="5" name="Footer Placeholder 4"/>
          <p:cNvSpPr>
            <a:spLocks noGrp="1"/>
          </p:cNvSpPr>
          <p:nvPr>
            <p:ph type="ftr" sz="quarter" idx="11"/>
          </p:nvPr>
        </p:nvSpPr>
        <p:spPr>
          <a:xfrm>
            <a:off x="3025652" y="6984238"/>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81105" y="6976097"/>
            <a:ext cx="2133600" cy="365125"/>
          </a:xfrm>
          <a:prstGeom prst="rect">
            <a:avLst/>
          </a:prstGeom>
        </p:spPr>
        <p:txBody>
          <a:bodyPr/>
          <a:lstStyle/>
          <a:p>
            <a:r>
              <a:rPr lang="nl-NL"/>
              <a:t>- p.</a:t>
            </a:r>
            <a:fld id="{E7D6941F-2026-3040-AA58-1A021F4957B9}" type="slidenum">
              <a:rPr lang="nl-NL" smtClean="0"/>
              <a:pPr/>
              <a:t>‹#›</a:t>
            </a:fld>
            <a:endParaRPr lang="nl-NL" dirty="0"/>
          </a:p>
        </p:txBody>
      </p:sp>
      <p:sp>
        <p:nvSpPr>
          <p:cNvPr id="8" name="object 7"/>
          <p:cNvSpPr/>
          <p:nvPr/>
        </p:nvSpPr>
        <p:spPr bwMode="black">
          <a:xfrm>
            <a:off x="582220" y="2775298"/>
            <a:ext cx="4434237" cy="91900"/>
          </a:xfrm>
          <a:custGeom>
            <a:avLst/>
            <a:gdLst/>
            <a:ahLst/>
            <a:cxnLst/>
            <a:rect l="l" t="t" r="r" b="b"/>
            <a:pathLst>
              <a:path w="6540500" h="101600">
                <a:moveTo>
                  <a:pt x="6540500" y="101600"/>
                </a:moveTo>
                <a:lnTo>
                  <a:pt x="0" y="101600"/>
                </a:lnTo>
                <a:lnTo>
                  <a:pt x="0" y="0"/>
                </a:lnTo>
                <a:lnTo>
                  <a:pt x="6540500" y="0"/>
                </a:lnTo>
                <a:lnTo>
                  <a:pt x="6540500" y="101600"/>
                </a:lnTo>
                <a:close/>
              </a:path>
            </a:pathLst>
          </a:custGeom>
          <a:solidFill>
            <a:srgbClr val="FFFFFF"/>
          </a:solidFill>
        </p:spPr>
        <p:txBody>
          <a:bodyPr wrap="square" lIns="0" tIns="0" rIns="0" bIns="0" rtlCol="0"/>
          <a:lstStyle/>
          <a:p>
            <a:endParaRPr sz="1800"/>
          </a:p>
        </p:txBody>
      </p:sp>
    </p:spTree>
    <p:extLst>
      <p:ext uri="{BB962C8B-B14F-4D97-AF65-F5344CB8AC3E}">
        <p14:creationId xmlns:p14="http://schemas.microsoft.com/office/powerpoint/2010/main" val="144373484"/>
      </p:ext>
    </p:extLst>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Hoofdstuk 11 - Wit">
    <p:bg>
      <p:bgPr>
        <a:solidFill>
          <a:schemeClr val="bg1"/>
        </a:solidFill>
        <a:effectLst/>
      </p:bgPr>
    </p:bg>
    <p:spTree>
      <p:nvGrpSpPr>
        <p:cNvPr id="1" name=""/>
        <p:cNvGrpSpPr/>
        <p:nvPr/>
      </p:nvGrpSpPr>
      <p:grpSpPr>
        <a:xfrm>
          <a:off x="0" y="0"/>
          <a:ext cx="0" cy="0"/>
          <a:chOff x="0" y="0"/>
          <a:chExt cx="0" cy="0"/>
        </a:xfrm>
      </p:grpSpPr>
      <p:pic>
        <p:nvPicPr>
          <p:cNvPr id="4" name="Picture 3" descr="kdg_ppt_chapters_2000x1024-white_kdg_ppt_chapters_2000x1024-white-v11.png"/>
          <p:cNvPicPr>
            <a:picLocks noChangeAspect="1"/>
          </p:cNvPicPr>
          <p:nvPr/>
        </p:nvPicPr>
        <p:blipFill rotWithShape="1">
          <a:blip r:embed="rId2">
            <a:extLst>
              <a:ext uri="{28A0092B-C50C-407E-A947-70E740481C1C}">
                <a14:useLocalDpi xmlns:a14="http://schemas.microsoft.com/office/drawing/2010/main" val="0"/>
              </a:ext>
            </a:extLst>
          </a:blip>
          <a:srcRect l="9205"/>
          <a:stretch/>
        </p:blipFill>
        <p:spPr>
          <a:xfrm>
            <a:off x="0" y="-1"/>
            <a:ext cx="9144000" cy="6881919"/>
          </a:xfrm>
          <a:prstGeom prst="rect">
            <a:avLst/>
          </a:prstGeom>
        </p:spPr>
      </p:pic>
      <p:sp>
        <p:nvSpPr>
          <p:cNvPr id="2" name="Title 1"/>
          <p:cNvSpPr>
            <a:spLocks noGrp="1"/>
          </p:cNvSpPr>
          <p:nvPr>
            <p:ph type="title" hasCustomPrompt="1"/>
          </p:nvPr>
        </p:nvSpPr>
        <p:spPr>
          <a:xfrm>
            <a:off x="488634" y="3106421"/>
            <a:ext cx="4527824" cy="1362075"/>
          </a:xfrm>
        </p:spPr>
        <p:txBody>
          <a:bodyPr anchor="t"/>
          <a:lstStyle>
            <a:lvl1pPr algn="l">
              <a:lnSpc>
                <a:spcPct val="90000"/>
              </a:lnSpc>
              <a:defRPr sz="3200" b="1" cap="none">
                <a:solidFill>
                  <a:schemeClr val="tx1"/>
                </a:solidFill>
              </a:defRPr>
            </a:lvl1pPr>
          </a:lstStyle>
          <a:p>
            <a:r>
              <a:rPr lang="nl-BE" dirty="0"/>
              <a:t>Click to edit master title style</a:t>
            </a:r>
            <a:endParaRPr lang="en-US" dirty="0"/>
          </a:p>
        </p:txBody>
      </p:sp>
      <p:sp>
        <p:nvSpPr>
          <p:cNvPr id="5" name="Footer Placeholder 4"/>
          <p:cNvSpPr>
            <a:spLocks noGrp="1"/>
          </p:cNvSpPr>
          <p:nvPr>
            <p:ph type="ftr" sz="quarter" idx="11"/>
          </p:nvPr>
        </p:nvSpPr>
        <p:spPr>
          <a:xfrm>
            <a:off x="3025652" y="6984238"/>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81105" y="6976097"/>
            <a:ext cx="2133600" cy="365125"/>
          </a:xfrm>
          <a:prstGeom prst="rect">
            <a:avLst/>
          </a:prstGeom>
        </p:spPr>
        <p:txBody>
          <a:bodyPr/>
          <a:lstStyle/>
          <a:p>
            <a:r>
              <a:rPr lang="nl-NL"/>
              <a:t>- p.</a:t>
            </a:r>
            <a:fld id="{E7D6941F-2026-3040-AA58-1A021F4957B9}" type="slidenum">
              <a:rPr lang="nl-NL" smtClean="0"/>
              <a:pPr/>
              <a:t>‹#›</a:t>
            </a:fld>
            <a:endParaRPr lang="nl-NL" dirty="0"/>
          </a:p>
        </p:txBody>
      </p:sp>
      <p:sp>
        <p:nvSpPr>
          <p:cNvPr id="8" name="object 7"/>
          <p:cNvSpPr/>
          <p:nvPr/>
        </p:nvSpPr>
        <p:spPr bwMode="black">
          <a:xfrm>
            <a:off x="582220" y="2775298"/>
            <a:ext cx="4434237" cy="91900"/>
          </a:xfrm>
          <a:custGeom>
            <a:avLst/>
            <a:gdLst/>
            <a:ahLst/>
            <a:cxnLst/>
            <a:rect l="l" t="t" r="r" b="b"/>
            <a:pathLst>
              <a:path w="6540500" h="101600">
                <a:moveTo>
                  <a:pt x="6540500" y="101600"/>
                </a:moveTo>
                <a:lnTo>
                  <a:pt x="0" y="101600"/>
                </a:lnTo>
                <a:lnTo>
                  <a:pt x="0" y="0"/>
                </a:lnTo>
                <a:lnTo>
                  <a:pt x="6540500" y="0"/>
                </a:lnTo>
                <a:lnTo>
                  <a:pt x="6540500" y="101600"/>
                </a:lnTo>
                <a:close/>
              </a:path>
            </a:pathLst>
          </a:custGeom>
          <a:solidFill>
            <a:schemeClr val="tx1"/>
          </a:solidFill>
        </p:spPr>
        <p:txBody>
          <a:bodyPr wrap="square" lIns="0" tIns="0" rIns="0" bIns="0" rtlCol="0"/>
          <a:lstStyle/>
          <a:p>
            <a:endParaRPr sz="1800"/>
          </a:p>
        </p:txBody>
      </p:sp>
    </p:spTree>
    <p:extLst>
      <p:ext uri="{BB962C8B-B14F-4D97-AF65-F5344CB8AC3E}">
        <p14:creationId xmlns:p14="http://schemas.microsoft.com/office/powerpoint/2010/main" val="3843874324"/>
      </p:ext>
    </p:extLst>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Hoofdstuk 12">
    <p:bg>
      <p:bgPr>
        <a:solidFill>
          <a:schemeClr val="tx1"/>
        </a:solidFill>
        <a:effectLst/>
      </p:bgPr>
    </p:bg>
    <p:spTree>
      <p:nvGrpSpPr>
        <p:cNvPr id="1" name=""/>
        <p:cNvGrpSpPr/>
        <p:nvPr/>
      </p:nvGrpSpPr>
      <p:grpSpPr>
        <a:xfrm>
          <a:off x="0" y="0"/>
          <a:ext cx="0" cy="0"/>
          <a:chOff x="0" y="0"/>
          <a:chExt cx="0" cy="0"/>
        </a:xfrm>
      </p:grpSpPr>
      <p:pic>
        <p:nvPicPr>
          <p:cNvPr id="3" name="Picture 2" descr="kdg_ppt_chapters_2000x1024_v-12.jpg"/>
          <p:cNvPicPr>
            <a:picLocks noChangeAspect="1"/>
          </p:cNvPicPr>
          <p:nvPr/>
        </p:nvPicPr>
        <p:blipFill rotWithShape="1">
          <a:blip r:embed="rId2">
            <a:extLst>
              <a:ext uri="{28A0092B-C50C-407E-A947-70E740481C1C}">
                <a14:useLocalDpi xmlns:a14="http://schemas.microsoft.com/office/drawing/2010/main" val="0"/>
              </a:ext>
            </a:extLst>
          </a:blip>
          <a:srcRect l="8629"/>
          <a:stretch/>
        </p:blipFill>
        <p:spPr bwMode="invGray">
          <a:xfrm>
            <a:off x="0" y="-2671"/>
            <a:ext cx="9144000" cy="6835109"/>
          </a:xfrm>
          <a:prstGeom prst="rect">
            <a:avLst/>
          </a:prstGeom>
        </p:spPr>
      </p:pic>
      <p:sp>
        <p:nvSpPr>
          <p:cNvPr id="2" name="Title 1"/>
          <p:cNvSpPr>
            <a:spLocks noGrp="1"/>
          </p:cNvSpPr>
          <p:nvPr>
            <p:ph type="title" hasCustomPrompt="1"/>
          </p:nvPr>
        </p:nvSpPr>
        <p:spPr>
          <a:xfrm>
            <a:off x="488634" y="3106421"/>
            <a:ext cx="4527824" cy="1362075"/>
          </a:xfrm>
        </p:spPr>
        <p:txBody>
          <a:bodyPr anchor="t"/>
          <a:lstStyle>
            <a:lvl1pPr algn="l">
              <a:lnSpc>
                <a:spcPct val="90000"/>
              </a:lnSpc>
              <a:defRPr sz="3200" b="1" cap="none">
                <a:solidFill>
                  <a:schemeClr val="bg1"/>
                </a:solidFill>
              </a:defRPr>
            </a:lvl1pPr>
          </a:lstStyle>
          <a:p>
            <a:r>
              <a:rPr lang="nl-BE" dirty="0"/>
              <a:t>Click to edit master title style</a:t>
            </a:r>
            <a:endParaRPr lang="en-US" dirty="0"/>
          </a:p>
        </p:txBody>
      </p:sp>
      <p:sp>
        <p:nvSpPr>
          <p:cNvPr id="8" name="object 7"/>
          <p:cNvSpPr/>
          <p:nvPr/>
        </p:nvSpPr>
        <p:spPr bwMode="black">
          <a:xfrm>
            <a:off x="582220" y="2775298"/>
            <a:ext cx="4434237" cy="91900"/>
          </a:xfrm>
          <a:custGeom>
            <a:avLst/>
            <a:gdLst/>
            <a:ahLst/>
            <a:cxnLst/>
            <a:rect l="l" t="t" r="r" b="b"/>
            <a:pathLst>
              <a:path w="6540500" h="101600">
                <a:moveTo>
                  <a:pt x="6540500" y="101600"/>
                </a:moveTo>
                <a:lnTo>
                  <a:pt x="0" y="101600"/>
                </a:lnTo>
                <a:lnTo>
                  <a:pt x="0" y="0"/>
                </a:lnTo>
                <a:lnTo>
                  <a:pt x="6540500" y="0"/>
                </a:lnTo>
                <a:lnTo>
                  <a:pt x="6540500" y="101600"/>
                </a:lnTo>
                <a:close/>
              </a:path>
            </a:pathLst>
          </a:custGeom>
          <a:solidFill>
            <a:srgbClr val="FFFFFF"/>
          </a:solidFill>
        </p:spPr>
        <p:txBody>
          <a:bodyPr wrap="square" lIns="0" tIns="0" rIns="0" bIns="0" rtlCol="0"/>
          <a:lstStyle/>
          <a:p>
            <a:endParaRPr sz="1800"/>
          </a:p>
        </p:txBody>
      </p:sp>
    </p:spTree>
    <p:extLst>
      <p:ext uri="{BB962C8B-B14F-4D97-AF65-F5344CB8AC3E}">
        <p14:creationId xmlns:p14="http://schemas.microsoft.com/office/powerpoint/2010/main" val="457427664"/>
      </p:ext>
    </p:extLst>
  </p:cSld>
  <p:clrMapOvr>
    <a:masterClrMapping/>
  </p:clrMapOvr>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Hoofdstuk 12 - Wit">
    <p:bg>
      <p:bgPr>
        <a:solidFill>
          <a:schemeClr val="bg1"/>
        </a:solidFill>
        <a:effectLst/>
      </p:bgPr>
    </p:bg>
    <p:spTree>
      <p:nvGrpSpPr>
        <p:cNvPr id="1" name=""/>
        <p:cNvGrpSpPr/>
        <p:nvPr/>
      </p:nvGrpSpPr>
      <p:grpSpPr>
        <a:xfrm>
          <a:off x="0" y="0"/>
          <a:ext cx="0" cy="0"/>
          <a:chOff x="0" y="0"/>
          <a:chExt cx="0" cy="0"/>
        </a:xfrm>
      </p:grpSpPr>
      <p:pic>
        <p:nvPicPr>
          <p:cNvPr id="4" name="Picture 3" descr="kdg_ppt_chapters_2000x1024-white_kdg_ppt_chapters_2000x1024-white-v12.png"/>
          <p:cNvPicPr>
            <a:picLocks noChangeAspect="1"/>
          </p:cNvPicPr>
          <p:nvPr/>
        </p:nvPicPr>
        <p:blipFill rotWithShape="1">
          <a:blip r:embed="rId2">
            <a:extLst>
              <a:ext uri="{28A0092B-C50C-407E-A947-70E740481C1C}">
                <a14:useLocalDpi xmlns:a14="http://schemas.microsoft.com/office/drawing/2010/main" val="0"/>
              </a:ext>
            </a:extLst>
          </a:blip>
          <a:srcRect l="9435"/>
          <a:stretch/>
        </p:blipFill>
        <p:spPr>
          <a:xfrm>
            <a:off x="0" y="-16218"/>
            <a:ext cx="9144000" cy="6895825"/>
          </a:xfrm>
          <a:prstGeom prst="rect">
            <a:avLst/>
          </a:prstGeom>
        </p:spPr>
      </p:pic>
      <p:sp>
        <p:nvSpPr>
          <p:cNvPr id="2" name="Title 1"/>
          <p:cNvSpPr>
            <a:spLocks noGrp="1"/>
          </p:cNvSpPr>
          <p:nvPr>
            <p:ph type="title" hasCustomPrompt="1"/>
          </p:nvPr>
        </p:nvSpPr>
        <p:spPr>
          <a:xfrm>
            <a:off x="488634" y="3106421"/>
            <a:ext cx="4527824" cy="1362075"/>
          </a:xfrm>
        </p:spPr>
        <p:txBody>
          <a:bodyPr anchor="t"/>
          <a:lstStyle>
            <a:lvl1pPr algn="l">
              <a:lnSpc>
                <a:spcPct val="90000"/>
              </a:lnSpc>
              <a:defRPr sz="3200" b="1" cap="none">
                <a:solidFill>
                  <a:schemeClr val="tx1"/>
                </a:solidFill>
              </a:defRPr>
            </a:lvl1pPr>
          </a:lstStyle>
          <a:p>
            <a:r>
              <a:rPr lang="nl-BE" dirty="0"/>
              <a:t>Click to edit master title style</a:t>
            </a:r>
            <a:endParaRPr lang="en-US" dirty="0"/>
          </a:p>
        </p:txBody>
      </p:sp>
      <p:sp>
        <p:nvSpPr>
          <p:cNvPr id="8" name="object 7"/>
          <p:cNvSpPr/>
          <p:nvPr/>
        </p:nvSpPr>
        <p:spPr bwMode="black">
          <a:xfrm>
            <a:off x="582220" y="2775298"/>
            <a:ext cx="4434237" cy="91900"/>
          </a:xfrm>
          <a:custGeom>
            <a:avLst/>
            <a:gdLst/>
            <a:ahLst/>
            <a:cxnLst/>
            <a:rect l="l" t="t" r="r" b="b"/>
            <a:pathLst>
              <a:path w="6540500" h="101600">
                <a:moveTo>
                  <a:pt x="6540500" y="101600"/>
                </a:moveTo>
                <a:lnTo>
                  <a:pt x="0" y="101600"/>
                </a:lnTo>
                <a:lnTo>
                  <a:pt x="0" y="0"/>
                </a:lnTo>
                <a:lnTo>
                  <a:pt x="6540500" y="0"/>
                </a:lnTo>
                <a:lnTo>
                  <a:pt x="6540500" y="101600"/>
                </a:lnTo>
                <a:close/>
              </a:path>
            </a:pathLst>
          </a:custGeom>
          <a:solidFill>
            <a:schemeClr val="tx1"/>
          </a:solidFill>
        </p:spPr>
        <p:txBody>
          <a:bodyPr wrap="square" lIns="0" tIns="0" rIns="0" bIns="0" rtlCol="0"/>
          <a:lstStyle/>
          <a:p>
            <a:endParaRPr sz="1800"/>
          </a:p>
        </p:txBody>
      </p:sp>
    </p:spTree>
    <p:extLst>
      <p:ext uri="{BB962C8B-B14F-4D97-AF65-F5344CB8AC3E}">
        <p14:creationId xmlns:p14="http://schemas.microsoft.com/office/powerpoint/2010/main" val="1374166571"/>
      </p:ext>
    </p:extLst>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Hoofdstuk 13">
    <p:bg>
      <p:bgPr>
        <a:solidFill>
          <a:schemeClr val="tx1"/>
        </a:solidFill>
        <a:effectLst/>
      </p:bgPr>
    </p:bg>
    <p:spTree>
      <p:nvGrpSpPr>
        <p:cNvPr id="1" name=""/>
        <p:cNvGrpSpPr/>
        <p:nvPr/>
      </p:nvGrpSpPr>
      <p:grpSpPr>
        <a:xfrm>
          <a:off x="0" y="0"/>
          <a:ext cx="0" cy="0"/>
          <a:chOff x="0" y="0"/>
          <a:chExt cx="0" cy="0"/>
        </a:xfrm>
      </p:grpSpPr>
      <p:pic>
        <p:nvPicPr>
          <p:cNvPr id="3" name="Picture 2" descr="kdg_ppt_chapters_2000x1024_v-13.jpg"/>
          <p:cNvPicPr>
            <a:picLocks noChangeAspect="1"/>
          </p:cNvPicPr>
          <p:nvPr/>
        </p:nvPicPr>
        <p:blipFill rotWithShape="1">
          <a:blip r:embed="rId2">
            <a:extLst>
              <a:ext uri="{28A0092B-C50C-407E-A947-70E740481C1C}">
                <a14:useLocalDpi xmlns:a14="http://schemas.microsoft.com/office/drawing/2010/main" val="0"/>
              </a:ext>
            </a:extLst>
          </a:blip>
          <a:srcRect l="8935"/>
          <a:stretch/>
        </p:blipFill>
        <p:spPr bwMode="invGray">
          <a:xfrm>
            <a:off x="0" y="-1"/>
            <a:ext cx="9144000" cy="6858001"/>
          </a:xfrm>
          <a:prstGeom prst="rect">
            <a:avLst/>
          </a:prstGeom>
        </p:spPr>
      </p:pic>
      <p:sp>
        <p:nvSpPr>
          <p:cNvPr id="2" name="Title 1"/>
          <p:cNvSpPr>
            <a:spLocks noGrp="1"/>
          </p:cNvSpPr>
          <p:nvPr>
            <p:ph type="title" hasCustomPrompt="1"/>
          </p:nvPr>
        </p:nvSpPr>
        <p:spPr>
          <a:xfrm>
            <a:off x="488634" y="3106421"/>
            <a:ext cx="4527824" cy="1362075"/>
          </a:xfrm>
        </p:spPr>
        <p:txBody>
          <a:bodyPr anchor="t"/>
          <a:lstStyle>
            <a:lvl1pPr algn="l">
              <a:lnSpc>
                <a:spcPct val="90000"/>
              </a:lnSpc>
              <a:defRPr sz="3200" b="1" cap="none">
                <a:solidFill>
                  <a:schemeClr val="bg1"/>
                </a:solidFill>
              </a:defRPr>
            </a:lvl1pPr>
          </a:lstStyle>
          <a:p>
            <a:r>
              <a:rPr lang="nl-BE" dirty="0"/>
              <a:t>Click to edit master title style</a:t>
            </a:r>
            <a:endParaRPr lang="en-US" dirty="0"/>
          </a:p>
        </p:txBody>
      </p:sp>
      <p:sp>
        <p:nvSpPr>
          <p:cNvPr id="5" name="Footer Placeholder 4"/>
          <p:cNvSpPr>
            <a:spLocks noGrp="1"/>
          </p:cNvSpPr>
          <p:nvPr>
            <p:ph type="ftr" sz="quarter" idx="11"/>
          </p:nvPr>
        </p:nvSpPr>
        <p:spPr>
          <a:xfrm>
            <a:off x="3025652" y="6984238"/>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81105" y="6976097"/>
            <a:ext cx="2133600" cy="365125"/>
          </a:xfrm>
          <a:prstGeom prst="rect">
            <a:avLst/>
          </a:prstGeom>
        </p:spPr>
        <p:txBody>
          <a:bodyPr/>
          <a:lstStyle/>
          <a:p>
            <a:r>
              <a:rPr lang="nl-NL"/>
              <a:t>- p.</a:t>
            </a:r>
            <a:fld id="{E7D6941F-2026-3040-AA58-1A021F4957B9}" type="slidenum">
              <a:rPr lang="nl-NL" smtClean="0"/>
              <a:pPr/>
              <a:t>‹#›</a:t>
            </a:fld>
            <a:endParaRPr lang="nl-NL" dirty="0"/>
          </a:p>
        </p:txBody>
      </p:sp>
      <p:sp>
        <p:nvSpPr>
          <p:cNvPr id="8" name="object 7"/>
          <p:cNvSpPr/>
          <p:nvPr/>
        </p:nvSpPr>
        <p:spPr bwMode="black">
          <a:xfrm>
            <a:off x="582220" y="2775298"/>
            <a:ext cx="4434237" cy="91900"/>
          </a:xfrm>
          <a:custGeom>
            <a:avLst/>
            <a:gdLst/>
            <a:ahLst/>
            <a:cxnLst/>
            <a:rect l="l" t="t" r="r" b="b"/>
            <a:pathLst>
              <a:path w="6540500" h="101600">
                <a:moveTo>
                  <a:pt x="6540500" y="101600"/>
                </a:moveTo>
                <a:lnTo>
                  <a:pt x="0" y="101600"/>
                </a:lnTo>
                <a:lnTo>
                  <a:pt x="0" y="0"/>
                </a:lnTo>
                <a:lnTo>
                  <a:pt x="6540500" y="0"/>
                </a:lnTo>
                <a:lnTo>
                  <a:pt x="6540500" y="101600"/>
                </a:lnTo>
                <a:close/>
              </a:path>
            </a:pathLst>
          </a:custGeom>
          <a:solidFill>
            <a:srgbClr val="FFFFFF"/>
          </a:solidFill>
        </p:spPr>
        <p:txBody>
          <a:bodyPr wrap="square" lIns="0" tIns="0" rIns="0" bIns="0" rtlCol="0"/>
          <a:lstStyle/>
          <a:p>
            <a:endParaRPr sz="1800"/>
          </a:p>
        </p:txBody>
      </p:sp>
    </p:spTree>
    <p:extLst>
      <p:ext uri="{BB962C8B-B14F-4D97-AF65-F5344CB8AC3E}">
        <p14:creationId xmlns:p14="http://schemas.microsoft.com/office/powerpoint/2010/main" val="875896995"/>
      </p:ext>
    </p:extLst>
  </p:cSld>
  <p:clrMapOvr>
    <a:masterClrMapping/>
  </p:clrMapOvr>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Hoofdstuk 13 - Wit">
    <p:bg>
      <p:bgPr>
        <a:solidFill>
          <a:schemeClr val="bg1"/>
        </a:solidFill>
        <a:effectLst/>
      </p:bgPr>
    </p:bg>
    <p:spTree>
      <p:nvGrpSpPr>
        <p:cNvPr id="1" name=""/>
        <p:cNvGrpSpPr/>
        <p:nvPr/>
      </p:nvGrpSpPr>
      <p:grpSpPr>
        <a:xfrm>
          <a:off x="0" y="0"/>
          <a:ext cx="0" cy="0"/>
          <a:chOff x="0" y="0"/>
          <a:chExt cx="0" cy="0"/>
        </a:xfrm>
      </p:grpSpPr>
      <p:pic>
        <p:nvPicPr>
          <p:cNvPr id="4" name="Picture 3" descr="kdg_ppt_chapters_2000x1024-white_kdg_ppt_chapters_2000x1024-white-v13.png"/>
          <p:cNvPicPr>
            <a:picLocks noChangeAspect="1"/>
          </p:cNvPicPr>
          <p:nvPr/>
        </p:nvPicPr>
        <p:blipFill rotWithShape="1">
          <a:blip r:embed="rId2">
            <a:extLst>
              <a:ext uri="{28A0092B-C50C-407E-A947-70E740481C1C}">
                <a14:useLocalDpi xmlns:a14="http://schemas.microsoft.com/office/drawing/2010/main" val="0"/>
              </a:ext>
            </a:extLst>
          </a:blip>
          <a:srcRect l="8976"/>
          <a:stretch/>
        </p:blipFill>
        <p:spPr>
          <a:xfrm>
            <a:off x="0" y="0"/>
            <a:ext cx="9144000" cy="6861131"/>
          </a:xfrm>
          <a:prstGeom prst="rect">
            <a:avLst/>
          </a:prstGeom>
        </p:spPr>
      </p:pic>
      <p:sp>
        <p:nvSpPr>
          <p:cNvPr id="2" name="Title 1"/>
          <p:cNvSpPr>
            <a:spLocks noGrp="1"/>
          </p:cNvSpPr>
          <p:nvPr>
            <p:ph type="title" hasCustomPrompt="1"/>
          </p:nvPr>
        </p:nvSpPr>
        <p:spPr>
          <a:xfrm>
            <a:off x="488634" y="3106421"/>
            <a:ext cx="4527824" cy="1362075"/>
          </a:xfrm>
        </p:spPr>
        <p:txBody>
          <a:bodyPr anchor="t"/>
          <a:lstStyle>
            <a:lvl1pPr algn="l">
              <a:lnSpc>
                <a:spcPct val="90000"/>
              </a:lnSpc>
              <a:defRPr sz="3200" b="1" cap="none">
                <a:solidFill>
                  <a:schemeClr val="tx1"/>
                </a:solidFill>
              </a:defRPr>
            </a:lvl1pPr>
          </a:lstStyle>
          <a:p>
            <a:r>
              <a:rPr lang="nl-BE" dirty="0"/>
              <a:t>Click to edit master title style</a:t>
            </a:r>
            <a:endParaRPr lang="en-US" dirty="0"/>
          </a:p>
        </p:txBody>
      </p:sp>
      <p:sp>
        <p:nvSpPr>
          <p:cNvPr id="8" name="object 7"/>
          <p:cNvSpPr/>
          <p:nvPr/>
        </p:nvSpPr>
        <p:spPr bwMode="black">
          <a:xfrm>
            <a:off x="582220" y="2775298"/>
            <a:ext cx="4434237" cy="91900"/>
          </a:xfrm>
          <a:custGeom>
            <a:avLst/>
            <a:gdLst/>
            <a:ahLst/>
            <a:cxnLst/>
            <a:rect l="l" t="t" r="r" b="b"/>
            <a:pathLst>
              <a:path w="6540500" h="101600">
                <a:moveTo>
                  <a:pt x="6540500" y="101600"/>
                </a:moveTo>
                <a:lnTo>
                  <a:pt x="0" y="101600"/>
                </a:lnTo>
                <a:lnTo>
                  <a:pt x="0" y="0"/>
                </a:lnTo>
                <a:lnTo>
                  <a:pt x="6540500" y="0"/>
                </a:lnTo>
                <a:lnTo>
                  <a:pt x="6540500" y="101600"/>
                </a:lnTo>
                <a:close/>
              </a:path>
            </a:pathLst>
          </a:custGeom>
          <a:solidFill>
            <a:schemeClr val="tx1"/>
          </a:solidFill>
        </p:spPr>
        <p:txBody>
          <a:bodyPr wrap="square" lIns="0" tIns="0" rIns="0" bIns="0" rtlCol="0"/>
          <a:lstStyle/>
          <a:p>
            <a:endParaRPr sz="1800"/>
          </a:p>
        </p:txBody>
      </p:sp>
    </p:spTree>
    <p:extLst>
      <p:ext uri="{BB962C8B-B14F-4D97-AF65-F5344CB8AC3E}">
        <p14:creationId xmlns:p14="http://schemas.microsoft.com/office/powerpoint/2010/main" val="1648413901"/>
      </p:ext>
    </p:extLst>
  </p:cSld>
  <p:clrMapOvr>
    <a:masterClrMapping/>
  </p:clrMapOvr>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Hoofdstuk 14">
    <p:bg>
      <p:bgPr>
        <a:solidFill>
          <a:schemeClr val="tx1"/>
        </a:solidFill>
        <a:effectLst/>
      </p:bgPr>
    </p:bg>
    <p:spTree>
      <p:nvGrpSpPr>
        <p:cNvPr id="1" name=""/>
        <p:cNvGrpSpPr/>
        <p:nvPr/>
      </p:nvGrpSpPr>
      <p:grpSpPr>
        <a:xfrm>
          <a:off x="0" y="0"/>
          <a:ext cx="0" cy="0"/>
          <a:chOff x="0" y="0"/>
          <a:chExt cx="0" cy="0"/>
        </a:xfrm>
      </p:grpSpPr>
      <p:pic>
        <p:nvPicPr>
          <p:cNvPr id="3" name="Picture 2" descr="kdg_ppt_chapters_2000x1024_v-14.jpg"/>
          <p:cNvPicPr>
            <a:picLocks noChangeAspect="1"/>
          </p:cNvPicPr>
          <p:nvPr/>
        </p:nvPicPr>
        <p:blipFill rotWithShape="1">
          <a:blip r:embed="rId2">
            <a:extLst>
              <a:ext uri="{28A0092B-C50C-407E-A947-70E740481C1C}">
                <a14:useLocalDpi xmlns:a14="http://schemas.microsoft.com/office/drawing/2010/main" val="0"/>
              </a:ext>
            </a:extLst>
          </a:blip>
          <a:srcRect l="9366"/>
          <a:stretch/>
        </p:blipFill>
        <p:spPr bwMode="invGray">
          <a:xfrm>
            <a:off x="0" y="4234"/>
            <a:ext cx="9144000" cy="6890623"/>
          </a:xfrm>
          <a:prstGeom prst="rect">
            <a:avLst/>
          </a:prstGeom>
        </p:spPr>
      </p:pic>
      <p:sp>
        <p:nvSpPr>
          <p:cNvPr id="2" name="Title 1"/>
          <p:cNvSpPr>
            <a:spLocks noGrp="1"/>
          </p:cNvSpPr>
          <p:nvPr>
            <p:ph type="title" hasCustomPrompt="1"/>
          </p:nvPr>
        </p:nvSpPr>
        <p:spPr>
          <a:xfrm>
            <a:off x="488634" y="3106421"/>
            <a:ext cx="4527824" cy="1362075"/>
          </a:xfrm>
        </p:spPr>
        <p:txBody>
          <a:bodyPr anchor="t"/>
          <a:lstStyle>
            <a:lvl1pPr algn="l">
              <a:lnSpc>
                <a:spcPct val="90000"/>
              </a:lnSpc>
              <a:defRPr sz="3200" b="1" cap="none">
                <a:solidFill>
                  <a:schemeClr val="bg1"/>
                </a:solidFill>
              </a:defRPr>
            </a:lvl1pPr>
          </a:lstStyle>
          <a:p>
            <a:r>
              <a:rPr lang="nl-BE" dirty="0"/>
              <a:t>Click to edit master title style</a:t>
            </a:r>
            <a:endParaRPr lang="en-US" dirty="0"/>
          </a:p>
        </p:txBody>
      </p:sp>
      <p:sp>
        <p:nvSpPr>
          <p:cNvPr id="8" name="object 7"/>
          <p:cNvSpPr/>
          <p:nvPr/>
        </p:nvSpPr>
        <p:spPr bwMode="black">
          <a:xfrm>
            <a:off x="582220" y="2775298"/>
            <a:ext cx="4434237" cy="91900"/>
          </a:xfrm>
          <a:custGeom>
            <a:avLst/>
            <a:gdLst/>
            <a:ahLst/>
            <a:cxnLst/>
            <a:rect l="l" t="t" r="r" b="b"/>
            <a:pathLst>
              <a:path w="6540500" h="101600">
                <a:moveTo>
                  <a:pt x="6540500" y="101600"/>
                </a:moveTo>
                <a:lnTo>
                  <a:pt x="0" y="101600"/>
                </a:lnTo>
                <a:lnTo>
                  <a:pt x="0" y="0"/>
                </a:lnTo>
                <a:lnTo>
                  <a:pt x="6540500" y="0"/>
                </a:lnTo>
                <a:lnTo>
                  <a:pt x="6540500" y="101600"/>
                </a:lnTo>
                <a:close/>
              </a:path>
            </a:pathLst>
          </a:custGeom>
          <a:solidFill>
            <a:srgbClr val="FFFFFF"/>
          </a:solidFill>
        </p:spPr>
        <p:txBody>
          <a:bodyPr wrap="square" lIns="0" tIns="0" rIns="0" bIns="0" rtlCol="0"/>
          <a:lstStyle/>
          <a:p>
            <a:endParaRPr sz="1800"/>
          </a:p>
        </p:txBody>
      </p:sp>
    </p:spTree>
    <p:extLst>
      <p:ext uri="{BB962C8B-B14F-4D97-AF65-F5344CB8AC3E}">
        <p14:creationId xmlns:p14="http://schemas.microsoft.com/office/powerpoint/2010/main" val="285893400"/>
      </p:ext>
    </p:extLst>
  </p:cSld>
  <p:clrMapOvr>
    <a:masterClrMapping/>
  </p:clrMapOvr>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Hoofdstuk 14 - Wit">
    <p:bg>
      <p:bgPr>
        <a:solidFill>
          <a:schemeClr val="bg1"/>
        </a:solidFill>
        <a:effectLst/>
      </p:bgPr>
    </p:bg>
    <p:spTree>
      <p:nvGrpSpPr>
        <p:cNvPr id="1" name=""/>
        <p:cNvGrpSpPr/>
        <p:nvPr/>
      </p:nvGrpSpPr>
      <p:grpSpPr>
        <a:xfrm>
          <a:off x="0" y="0"/>
          <a:ext cx="0" cy="0"/>
          <a:chOff x="0" y="0"/>
          <a:chExt cx="0" cy="0"/>
        </a:xfrm>
      </p:grpSpPr>
      <p:pic>
        <p:nvPicPr>
          <p:cNvPr id="4" name="Picture 3" descr="kdg_ppt_chapters_2000x1024-white_kdg_ppt_chapters_2000x1024-white-v14.png"/>
          <p:cNvPicPr>
            <a:picLocks noChangeAspect="1"/>
          </p:cNvPicPr>
          <p:nvPr/>
        </p:nvPicPr>
        <p:blipFill rotWithShape="1">
          <a:blip r:embed="rId2">
            <a:extLst>
              <a:ext uri="{28A0092B-C50C-407E-A947-70E740481C1C}">
                <a14:useLocalDpi xmlns:a14="http://schemas.microsoft.com/office/drawing/2010/main" val="0"/>
              </a:ext>
            </a:extLst>
          </a:blip>
          <a:srcRect l="8934"/>
          <a:stretch/>
        </p:blipFill>
        <p:spPr>
          <a:xfrm>
            <a:off x="0" y="0"/>
            <a:ext cx="9144000" cy="6858000"/>
          </a:xfrm>
          <a:prstGeom prst="rect">
            <a:avLst/>
          </a:prstGeom>
        </p:spPr>
      </p:pic>
      <p:sp>
        <p:nvSpPr>
          <p:cNvPr id="2" name="Title 1"/>
          <p:cNvSpPr>
            <a:spLocks noGrp="1"/>
          </p:cNvSpPr>
          <p:nvPr>
            <p:ph type="title" hasCustomPrompt="1"/>
          </p:nvPr>
        </p:nvSpPr>
        <p:spPr>
          <a:xfrm>
            <a:off x="488634" y="3106421"/>
            <a:ext cx="4527824" cy="1362075"/>
          </a:xfrm>
        </p:spPr>
        <p:txBody>
          <a:bodyPr anchor="t"/>
          <a:lstStyle>
            <a:lvl1pPr algn="l">
              <a:lnSpc>
                <a:spcPct val="90000"/>
              </a:lnSpc>
              <a:defRPr sz="3200" b="1" cap="none">
                <a:solidFill>
                  <a:schemeClr val="tx1"/>
                </a:solidFill>
              </a:defRPr>
            </a:lvl1pPr>
          </a:lstStyle>
          <a:p>
            <a:r>
              <a:rPr lang="nl-BE" dirty="0"/>
              <a:t>Click to edit master title style</a:t>
            </a:r>
            <a:endParaRPr lang="en-US" dirty="0"/>
          </a:p>
        </p:txBody>
      </p:sp>
      <p:sp>
        <p:nvSpPr>
          <p:cNvPr id="8" name="object 7"/>
          <p:cNvSpPr/>
          <p:nvPr/>
        </p:nvSpPr>
        <p:spPr bwMode="black">
          <a:xfrm>
            <a:off x="582220" y="2775298"/>
            <a:ext cx="4434237" cy="91900"/>
          </a:xfrm>
          <a:custGeom>
            <a:avLst/>
            <a:gdLst/>
            <a:ahLst/>
            <a:cxnLst/>
            <a:rect l="l" t="t" r="r" b="b"/>
            <a:pathLst>
              <a:path w="6540500" h="101600">
                <a:moveTo>
                  <a:pt x="6540500" y="101600"/>
                </a:moveTo>
                <a:lnTo>
                  <a:pt x="0" y="101600"/>
                </a:lnTo>
                <a:lnTo>
                  <a:pt x="0" y="0"/>
                </a:lnTo>
                <a:lnTo>
                  <a:pt x="6540500" y="0"/>
                </a:lnTo>
                <a:lnTo>
                  <a:pt x="6540500" y="101600"/>
                </a:lnTo>
                <a:close/>
              </a:path>
            </a:pathLst>
          </a:custGeom>
          <a:solidFill>
            <a:schemeClr val="tx1"/>
          </a:solidFill>
        </p:spPr>
        <p:txBody>
          <a:bodyPr wrap="square" lIns="0" tIns="0" rIns="0" bIns="0" rtlCol="0"/>
          <a:lstStyle/>
          <a:p>
            <a:endParaRPr sz="1800"/>
          </a:p>
        </p:txBody>
      </p:sp>
    </p:spTree>
    <p:extLst>
      <p:ext uri="{BB962C8B-B14F-4D97-AF65-F5344CB8AC3E}">
        <p14:creationId xmlns:p14="http://schemas.microsoft.com/office/powerpoint/2010/main" val="245917651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el en tekst zonder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vl1pPr>
            <a:lvl2pPr marL="357188" indent="-179388">
              <a:buFont typeface="Arial"/>
              <a:buChar char="•"/>
              <a:defRPr/>
            </a:lvl2pPr>
            <a:lvl3pPr marL="534988" indent="-177800">
              <a:buFont typeface="Lucida Grande"/>
              <a:buChar char="-"/>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8CBED6-F1F5-4589-BFE0-7B636B96AC6E}" type="datetime1">
              <a:rPr lang="nl-NL" smtClean="0"/>
              <a:t>15-11-2017</a:t>
            </a:fld>
            <a:endParaRPr lang="nl-NL" dirty="0"/>
          </a:p>
        </p:txBody>
      </p:sp>
    </p:spTree>
    <p:extLst>
      <p:ext uri="{BB962C8B-B14F-4D97-AF65-F5344CB8AC3E}">
        <p14:creationId xmlns:p14="http://schemas.microsoft.com/office/powerpoint/2010/main" val="216841989"/>
      </p:ext>
    </p:extLst>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Hoofdstuk 15">
    <p:bg>
      <p:bgPr>
        <a:solidFill>
          <a:schemeClr val="tx1"/>
        </a:solidFill>
        <a:effectLst/>
      </p:bgPr>
    </p:bg>
    <p:spTree>
      <p:nvGrpSpPr>
        <p:cNvPr id="1" name=""/>
        <p:cNvGrpSpPr/>
        <p:nvPr/>
      </p:nvGrpSpPr>
      <p:grpSpPr>
        <a:xfrm>
          <a:off x="0" y="0"/>
          <a:ext cx="0" cy="0"/>
          <a:chOff x="0" y="0"/>
          <a:chExt cx="0" cy="0"/>
        </a:xfrm>
      </p:grpSpPr>
      <p:pic>
        <p:nvPicPr>
          <p:cNvPr id="3" name="Picture 2" descr="kdg_ppt_chapters_2000x1024_v-15.jpg"/>
          <p:cNvPicPr>
            <a:picLocks noChangeAspect="1"/>
          </p:cNvPicPr>
          <p:nvPr/>
        </p:nvPicPr>
        <p:blipFill rotWithShape="1">
          <a:blip r:embed="rId2">
            <a:extLst>
              <a:ext uri="{28A0092B-C50C-407E-A947-70E740481C1C}">
                <a14:useLocalDpi xmlns:a14="http://schemas.microsoft.com/office/drawing/2010/main" val="0"/>
              </a:ext>
            </a:extLst>
          </a:blip>
          <a:srcRect l="9091"/>
          <a:stretch/>
        </p:blipFill>
        <p:spPr bwMode="invGray">
          <a:xfrm>
            <a:off x="0" y="0"/>
            <a:ext cx="9144000" cy="6869805"/>
          </a:xfrm>
          <a:prstGeom prst="rect">
            <a:avLst/>
          </a:prstGeom>
        </p:spPr>
      </p:pic>
      <p:sp>
        <p:nvSpPr>
          <p:cNvPr id="2" name="Title 1"/>
          <p:cNvSpPr>
            <a:spLocks noGrp="1"/>
          </p:cNvSpPr>
          <p:nvPr>
            <p:ph type="title" hasCustomPrompt="1"/>
          </p:nvPr>
        </p:nvSpPr>
        <p:spPr>
          <a:xfrm>
            <a:off x="488634" y="3106421"/>
            <a:ext cx="4527824" cy="1362075"/>
          </a:xfrm>
        </p:spPr>
        <p:txBody>
          <a:bodyPr anchor="t"/>
          <a:lstStyle>
            <a:lvl1pPr algn="l">
              <a:lnSpc>
                <a:spcPct val="90000"/>
              </a:lnSpc>
              <a:defRPr sz="3200" b="1" cap="none">
                <a:solidFill>
                  <a:schemeClr val="bg1"/>
                </a:solidFill>
              </a:defRPr>
            </a:lvl1pPr>
          </a:lstStyle>
          <a:p>
            <a:r>
              <a:rPr lang="nl-BE" dirty="0"/>
              <a:t>Click to edit master title style</a:t>
            </a:r>
            <a:endParaRPr lang="en-US" dirty="0"/>
          </a:p>
        </p:txBody>
      </p:sp>
      <p:sp>
        <p:nvSpPr>
          <p:cNvPr id="8" name="object 7"/>
          <p:cNvSpPr/>
          <p:nvPr/>
        </p:nvSpPr>
        <p:spPr bwMode="black">
          <a:xfrm>
            <a:off x="582220" y="2775298"/>
            <a:ext cx="4434237" cy="91900"/>
          </a:xfrm>
          <a:custGeom>
            <a:avLst/>
            <a:gdLst/>
            <a:ahLst/>
            <a:cxnLst/>
            <a:rect l="l" t="t" r="r" b="b"/>
            <a:pathLst>
              <a:path w="6540500" h="101600">
                <a:moveTo>
                  <a:pt x="6540500" y="101600"/>
                </a:moveTo>
                <a:lnTo>
                  <a:pt x="0" y="101600"/>
                </a:lnTo>
                <a:lnTo>
                  <a:pt x="0" y="0"/>
                </a:lnTo>
                <a:lnTo>
                  <a:pt x="6540500" y="0"/>
                </a:lnTo>
                <a:lnTo>
                  <a:pt x="6540500" y="101600"/>
                </a:lnTo>
                <a:close/>
              </a:path>
            </a:pathLst>
          </a:custGeom>
          <a:solidFill>
            <a:srgbClr val="FFFFFF"/>
          </a:solidFill>
        </p:spPr>
        <p:txBody>
          <a:bodyPr wrap="square" lIns="0" tIns="0" rIns="0" bIns="0" rtlCol="0"/>
          <a:lstStyle/>
          <a:p>
            <a:endParaRPr sz="1800"/>
          </a:p>
        </p:txBody>
      </p:sp>
    </p:spTree>
    <p:extLst>
      <p:ext uri="{BB962C8B-B14F-4D97-AF65-F5344CB8AC3E}">
        <p14:creationId xmlns:p14="http://schemas.microsoft.com/office/powerpoint/2010/main" val="2313401278"/>
      </p:ext>
    </p:extLst>
  </p:cSld>
  <p:clrMapOvr>
    <a:masterClrMapping/>
  </p:clrMapOvr>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Hoofdstuk 15 - Wit">
    <p:bg>
      <p:bgPr>
        <a:solidFill>
          <a:schemeClr val="bg1"/>
        </a:solidFill>
        <a:effectLst/>
      </p:bgPr>
    </p:bg>
    <p:spTree>
      <p:nvGrpSpPr>
        <p:cNvPr id="1" name=""/>
        <p:cNvGrpSpPr/>
        <p:nvPr/>
      </p:nvGrpSpPr>
      <p:grpSpPr>
        <a:xfrm>
          <a:off x="0" y="0"/>
          <a:ext cx="0" cy="0"/>
          <a:chOff x="0" y="0"/>
          <a:chExt cx="0" cy="0"/>
        </a:xfrm>
      </p:grpSpPr>
      <p:pic>
        <p:nvPicPr>
          <p:cNvPr id="4" name="Picture 3" descr="kdg_ppt_chapters_2000x1024-white_kdg_ppt_chapters_2000x1024-white-v15.png"/>
          <p:cNvPicPr>
            <a:picLocks noChangeAspect="1"/>
          </p:cNvPicPr>
          <p:nvPr/>
        </p:nvPicPr>
        <p:blipFill rotWithShape="1">
          <a:blip r:embed="rId2">
            <a:extLst>
              <a:ext uri="{28A0092B-C50C-407E-A947-70E740481C1C}">
                <a14:useLocalDpi xmlns:a14="http://schemas.microsoft.com/office/drawing/2010/main" val="0"/>
              </a:ext>
            </a:extLst>
          </a:blip>
          <a:srcRect l="8934"/>
          <a:stretch/>
        </p:blipFill>
        <p:spPr>
          <a:xfrm>
            <a:off x="0" y="0"/>
            <a:ext cx="9144000" cy="6858000"/>
          </a:xfrm>
          <a:prstGeom prst="rect">
            <a:avLst/>
          </a:prstGeom>
        </p:spPr>
      </p:pic>
      <p:sp>
        <p:nvSpPr>
          <p:cNvPr id="2" name="Title 1"/>
          <p:cNvSpPr>
            <a:spLocks noGrp="1"/>
          </p:cNvSpPr>
          <p:nvPr>
            <p:ph type="title" hasCustomPrompt="1"/>
          </p:nvPr>
        </p:nvSpPr>
        <p:spPr>
          <a:xfrm>
            <a:off x="488634" y="3106421"/>
            <a:ext cx="4527824" cy="1362075"/>
          </a:xfrm>
        </p:spPr>
        <p:txBody>
          <a:bodyPr anchor="t"/>
          <a:lstStyle>
            <a:lvl1pPr algn="l">
              <a:lnSpc>
                <a:spcPct val="90000"/>
              </a:lnSpc>
              <a:defRPr sz="3200" b="1" cap="none">
                <a:solidFill>
                  <a:schemeClr val="tx1"/>
                </a:solidFill>
              </a:defRPr>
            </a:lvl1pPr>
          </a:lstStyle>
          <a:p>
            <a:r>
              <a:rPr lang="nl-BE" dirty="0"/>
              <a:t>Click to edit master title style</a:t>
            </a:r>
            <a:endParaRPr lang="en-US" dirty="0"/>
          </a:p>
        </p:txBody>
      </p:sp>
      <p:sp>
        <p:nvSpPr>
          <p:cNvPr id="8" name="object 7"/>
          <p:cNvSpPr/>
          <p:nvPr/>
        </p:nvSpPr>
        <p:spPr bwMode="black">
          <a:xfrm>
            <a:off x="582220" y="2775298"/>
            <a:ext cx="4434237" cy="91900"/>
          </a:xfrm>
          <a:custGeom>
            <a:avLst/>
            <a:gdLst/>
            <a:ahLst/>
            <a:cxnLst/>
            <a:rect l="l" t="t" r="r" b="b"/>
            <a:pathLst>
              <a:path w="6540500" h="101600">
                <a:moveTo>
                  <a:pt x="6540500" y="101600"/>
                </a:moveTo>
                <a:lnTo>
                  <a:pt x="0" y="101600"/>
                </a:lnTo>
                <a:lnTo>
                  <a:pt x="0" y="0"/>
                </a:lnTo>
                <a:lnTo>
                  <a:pt x="6540500" y="0"/>
                </a:lnTo>
                <a:lnTo>
                  <a:pt x="6540500" y="101600"/>
                </a:lnTo>
                <a:close/>
              </a:path>
            </a:pathLst>
          </a:custGeom>
          <a:solidFill>
            <a:schemeClr val="tx1"/>
          </a:solidFill>
        </p:spPr>
        <p:txBody>
          <a:bodyPr wrap="square" lIns="0" tIns="0" rIns="0" bIns="0" rtlCol="0"/>
          <a:lstStyle/>
          <a:p>
            <a:endParaRPr sz="1800"/>
          </a:p>
        </p:txBody>
      </p:sp>
    </p:spTree>
    <p:extLst>
      <p:ext uri="{BB962C8B-B14F-4D97-AF65-F5344CB8AC3E}">
        <p14:creationId xmlns:p14="http://schemas.microsoft.com/office/powerpoint/2010/main" val="309099795"/>
      </p:ext>
    </p:extLst>
  </p:cSld>
  <p:clrMapOvr>
    <a:masterClrMapping/>
  </p:clrMapOvr>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Hoofdstuk 16">
    <p:bg>
      <p:bgPr>
        <a:solidFill>
          <a:schemeClr val="tx1"/>
        </a:solidFill>
        <a:effectLst/>
      </p:bgPr>
    </p:bg>
    <p:spTree>
      <p:nvGrpSpPr>
        <p:cNvPr id="1" name=""/>
        <p:cNvGrpSpPr/>
        <p:nvPr/>
      </p:nvGrpSpPr>
      <p:grpSpPr>
        <a:xfrm>
          <a:off x="0" y="0"/>
          <a:ext cx="0" cy="0"/>
          <a:chOff x="0" y="0"/>
          <a:chExt cx="0" cy="0"/>
        </a:xfrm>
      </p:grpSpPr>
      <p:pic>
        <p:nvPicPr>
          <p:cNvPr id="3" name="Picture 2" descr="kdg_ppt_chapters_2000x1024_v-16.jpg"/>
          <p:cNvPicPr>
            <a:picLocks noChangeAspect="1"/>
          </p:cNvPicPr>
          <p:nvPr/>
        </p:nvPicPr>
        <p:blipFill rotWithShape="1">
          <a:blip r:embed="rId2">
            <a:extLst>
              <a:ext uri="{28A0092B-C50C-407E-A947-70E740481C1C}">
                <a14:useLocalDpi xmlns:a14="http://schemas.microsoft.com/office/drawing/2010/main" val="0"/>
              </a:ext>
            </a:extLst>
          </a:blip>
          <a:srcRect l="8889"/>
          <a:stretch/>
        </p:blipFill>
        <p:spPr bwMode="invGray">
          <a:xfrm>
            <a:off x="0" y="0"/>
            <a:ext cx="9144000" cy="6858000"/>
          </a:xfrm>
          <a:prstGeom prst="rect">
            <a:avLst/>
          </a:prstGeom>
        </p:spPr>
      </p:pic>
      <p:sp>
        <p:nvSpPr>
          <p:cNvPr id="2" name="Title 1"/>
          <p:cNvSpPr>
            <a:spLocks noGrp="1"/>
          </p:cNvSpPr>
          <p:nvPr>
            <p:ph type="title" hasCustomPrompt="1"/>
          </p:nvPr>
        </p:nvSpPr>
        <p:spPr>
          <a:xfrm>
            <a:off x="488634" y="3106421"/>
            <a:ext cx="4527824" cy="1362075"/>
          </a:xfrm>
        </p:spPr>
        <p:txBody>
          <a:bodyPr anchor="t"/>
          <a:lstStyle>
            <a:lvl1pPr algn="l">
              <a:lnSpc>
                <a:spcPct val="90000"/>
              </a:lnSpc>
              <a:defRPr sz="3200" b="1" cap="none">
                <a:solidFill>
                  <a:schemeClr val="bg1"/>
                </a:solidFill>
              </a:defRPr>
            </a:lvl1pPr>
          </a:lstStyle>
          <a:p>
            <a:r>
              <a:rPr lang="nl-BE" dirty="0"/>
              <a:t>Click to edit master title style</a:t>
            </a:r>
            <a:endParaRPr lang="en-US" dirty="0"/>
          </a:p>
        </p:txBody>
      </p:sp>
      <p:sp>
        <p:nvSpPr>
          <p:cNvPr id="8" name="object 7"/>
          <p:cNvSpPr/>
          <p:nvPr/>
        </p:nvSpPr>
        <p:spPr bwMode="black">
          <a:xfrm>
            <a:off x="582220" y="2775298"/>
            <a:ext cx="4434237" cy="91900"/>
          </a:xfrm>
          <a:custGeom>
            <a:avLst/>
            <a:gdLst/>
            <a:ahLst/>
            <a:cxnLst/>
            <a:rect l="l" t="t" r="r" b="b"/>
            <a:pathLst>
              <a:path w="6540500" h="101600">
                <a:moveTo>
                  <a:pt x="6540500" y="101600"/>
                </a:moveTo>
                <a:lnTo>
                  <a:pt x="0" y="101600"/>
                </a:lnTo>
                <a:lnTo>
                  <a:pt x="0" y="0"/>
                </a:lnTo>
                <a:lnTo>
                  <a:pt x="6540500" y="0"/>
                </a:lnTo>
                <a:lnTo>
                  <a:pt x="6540500" y="101600"/>
                </a:lnTo>
                <a:close/>
              </a:path>
            </a:pathLst>
          </a:custGeom>
          <a:solidFill>
            <a:srgbClr val="FFFFFF"/>
          </a:solidFill>
        </p:spPr>
        <p:txBody>
          <a:bodyPr wrap="square" lIns="0" tIns="0" rIns="0" bIns="0" rtlCol="0"/>
          <a:lstStyle/>
          <a:p>
            <a:endParaRPr sz="1800"/>
          </a:p>
        </p:txBody>
      </p:sp>
    </p:spTree>
    <p:extLst>
      <p:ext uri="{BB962C8B-B14F-4D97-AF65-F5344CB8AC3E}">
        <p14:creationId xmlns:p14="http://schemas.microsoft.com/office/powerpoint/2010/main" val="3470406214"/>
      </p:ext>
    </p:extLst>
  </p:cSld>
  <p:clrMapOvr>
    <a:masterClrMapping/>
  </p:clrMapOvr>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Hoofdstuk 16 - Wit">
    <p:bg>
      <p:bgPr>
        <a:solidFill>
          <a:schemeClr val="bg1"/>
        </a:solidFill>
        <a:effectLst/>
      </p:bgPr>
    </p:bg>
    <p:spTree>
      <p:nvGrpSpPr>
        <p:cNvPr id="1" name=""/>
        <p:cNvGrpSpPr/>
        <p:nvPr/>
      </p:nvGrpSpPr>
      <p:grpSpPr>
        <a:xfrm>
          <a:off x="0" y="0"/>
          <a:ext cx="0" cy="0"/>
          <a:chOff x="0" y="0"/>
          <a:chExt cx="0" cy="0"/>
        </a:xfrm>
      </p:grpSpPr>
      <p:pic>
        <p:nvPicPr>
          <p:cNvPr id="4" name="Picture 3" descr="kdg_ppt_chapters_2000x1024-white_kdg_ppt_chapters_2000x1024-white-v16.png"/>
          <p:cNvPicPr>
            <a:picLocks noChangeAspect="1"/>
          </p:cNvPicPr>
          <p:nvPr/>
        </p:nvPicPr>
        <p:blipFill rotWithShape="1">
          <a:blip r:embed="rId2">
            <a:extLst>
              <a:ext uri="{28A0092B-C50C-407E-A947-70E740481C1C}">
                <a14:useLocalDpi xmlns:a14="http://schemas.microsoft.com/office/drawing/2010/main" val="0"/>
              </a:ext>
            </a:extLst>
          </a:blip>
          <a:srcRect l="10431"/>
          <a:stretch/>
        </p:blipFill>
        <p:spPr>
          <a:xfrm>
            <a:off x="0" y="-1"/>
            <a:ext cx="9144000" cy="6976097"/>
          </a:xfrm>
          <a:prstGeom prst="rect">
            <a:avLst/>
          </a:prstGeom>
        </p:spPr>
      </p:pic>
      <p:sp>
        <p:nvSpPr>
          <p:cNvPr id="2" name="Title 1"/>
          <p:cNvSpPr>
            <a:spLocks noGrp="1"/>
          </p:cNvSpPr>
          <p:nvPr>
            <p:ph type="title" hasCustomPrompt="1"/>
          </p:nvPr>
        </p:nvSpPr>
        <p:spPr>
          <a:xfrm>
            <a:off x="488634" y="3106421"/>
            <a:ext cx="4527824" cy="1362075"/>
          </a:xfrm>
        </p:spPr>
        <p:txBody>
          <a:bodyPr anchor="t"/>
          <a:lstStyle>
            <a:lvl1pPr algn="l">
              <a:lnSpc>
                <a:spcPct val="90000"/>
              </a:lnSpc>
              <a:defRPr sz="3200" b="1" cap="none">
                <a:solidFill>
                  <a:schemeClr val="tx1"/>
                </a:solidFill>
              </a:defRPr>
            </a:lvl1pPr>
          </a:lstStyle>
          <a:p>
            <a:r>
              <a:rPr lang="nl-BE" dirty="0"/>
              <a:t>Click to edit master title style</a:t>
            </a:r>
            <a:endParaRPr lang="en-US" dirty="0"/>
          </a:p>
        </p:txBody>
      </p:sp>
      <p:sp>
        <p:nvSpPr>
          <p:cNvPr id="8" name="object 7"/>
          <p:cNvSpPr/>
          <p:nvPr/>
        </p:nvSpPr>
        <p:spPr bwMode="black">
          <a:xfrm>
            <a:off x="582220" y="2775298"/>
            <a:ext cx="4434237" cy="91900"/>
          </a:xfrm>
          <a:custGeom>
            <a:avLst/>
            <a:gdLst/>
            <a:ahLst/>
            <a:cxnLst/>
            <a:rect l="l" t="t" r="r" b="b"/>
            <a:pathLst>
              <a:path w="6540500" h="101600">
                <a:moveTo>
                  <a:pt x="6540500" y="101600"/>
                </a:moveTo>
                <a:lnTo>
                  <a:pt x="0" y="101600"/>
                </a:lnTo>
                <a:lnTo>
                  <a:pt x="0" y="0"/>
                </a:lnTo>
                <a:lnTo>
                  <a:pt x="6540500" y="0"/>
                </a:lnTo>
                <a:lnTo>
                  <a:pt x="6540500" y="101600"/>
                </a:lnTo>
                <a:close/>
              </a:path>
            </a:pathLst>
          </a:custGeom>
          <a:solidFill>
            <a:schemeClr val="tx1"/>
          </a:solidFill>
        </p:spPr>
        <p:txBody>
          <a:bodyPr wrap="square" lIns="0" tIns="0" rIns="0" bIns="0" rtlCol="0"/>
          <a:lstStyle/>
          <a:p>
            <a:endParaRPr sz="1800"/>
          </a:p>
        </p:txBody>
      </p:sp>
    </p:spTree>
    <p:extLst>
      <p:ext uri="{BB962C8B-B14F-4D97-AF65-F5344CB8AC3E}">
        <p14:creationId xmlns:p14="http://schemas.microsoft.com/office/powerpoint/2010/main" val="372710130"/>
      </p:ext>
    </p:extLst>
  </p:cSld>
  <p:clrMapOvr>
    <a:masterClrMapping/>
  </p:clrMapOvr>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Hoofdstuk 17">
    <p:bg>
      <p:bgPr>
        <a:solidFill>
          <a:schemeClr val="tx1"/>
        </a:solidFill>
        <a:effectLst/>
      </p:bgPr>
    </p:bg>
    <p:spTree>
      <p:nvGrpSpPr>
        <p:cNvPr id="1" name=""/>
        <p:cNvGrpSpPr/>
        <p:nvPr/>
      </p:nvGrpSpPr>
      <p:grpSpPr>
        <a:xfrm>
          <a:off x="0" y="0"/>
          <a:ext cx="0" cy="0"/>
          <a:chOff x="0" y="0"/>
          <a:chExt cx="0" cy="0"/>
        </a:xfrm>
      </p:grpSpPr>
      <p:pic>
        <p:nvPicPr>
          <p:cNvPr id="3" name="Picture 2" descr="kdg_ppt_chapters_2000x1024_v-17.jpg"/>
          <p:cNvPicPr>
            <a:picLocks noChangeAspect="1"/>
          </p:cNvPicPr>
          <p:nvPr/>
        </p:nvPicPr>
        <p:blipFill rotWithShape="1">
          <a:blip r:embed="rId2">
            <a:extLst>
              <a:ext uri="{28A0092B-C50C-407E-A947-70E740481C1C}">
                <a14:useLocalDpi xmlns:a14="http://schemas.microsoft.com/office/drawing/2010/main" val="0"/>
              </a:ext>
            </a:extLst>
          </a:blip>
          <a:srcRect l="8375"/>
          <a:stretch/>
        </p:blipFill>
        <p:spPr bwMode="invGray">
          <a:xfrm>
            <a:off x="-81280" y="-5328"/>
            <a:ext cx="9225280" cy="6876744"/>
          </a:xfrm>
          <a:prstGeom prst="rect">
            <a:avLst/>
          </a:prstGeom>
        </p:spPr>
      </p:pic>
      <p:sp>
        <p:nvSpPr>
          <p:cNvPr id="2" name="Title 1"/>
          <p:cNvSpPr>
            <a:spLocks noGrp="1"/>
          </p:cNvSpPr>
          <p:nvPr>
            <p:ph type="title" hasCustomPrompt="1"/>
          </p:nvPr>
        </p:nvSpPr>
        <p:spPr>
          <a:xfrm>
            <a:off x="488634" y="3106421"/>
            <a:ext cx="4527824" cy="1362075"/>
          </a:xfrm>
        </p:spPr>
        <p:txBody>
          <a:bodyPr anchor="t"/>
          <a:lstStyle>
            <a:lvl1pPr algn="l">
              <a:lnSpc>
                <a:spcPct val="90000"/>
              </a:lnSpc>
              <a:defRPr sz="3200" b="1" cap="none">
                <a:solidFill>
                  <a:schemeClr val="bg1"/>
                </a:solidFill>
              </a:defRPr>
            </a:lvl1pPr>
          </a:lstStyle>
          <a:p>
            <a:r>
              <a:rPr lang="nl-BE" dirty="0"/>
              <a:t>Click to edit master title style</a:t>
            </a:r>
            <a:endParaRPr lang="en-US" dirty="0"/>
          </a:p>
        </p:txBody>
      </p:sp>
      <p:sp>
        <p:nvSpPr>
          <p:cNvPr id="8" name="object 7"/>
          <p:cNvSpPr/>
          <p:nvPr/>
        </p:nvSpPr>
        <p:spPr bwMode="black">
          <a:xfrm>
            <a:off x="582220" y="2775298"/>
            <a:ext cx="4434237" cy="91900"/>
          </a:xfrm>
          <a:custGeom>
            <a:avLst/>
            <a:gdLst/>
            <a:ahLst/>
            <a:cxnLst/>
            <a:rect l="l" t="t" r="r" b="b"/>
            <a:pathLst>
              <a:path w="6540500" h="101600">
                <a:moveTo>
                  <a:pt x="6540500" y="101600"/>
                </a:moveTo>
                <a:lnTo>
                  <a:pt x="0" y="101600"/>
                </a:lnTo>
                <a:lnTo>
                  <a:pt x="0" y="0"/>
                </a:lnTo>
                <a:lnTo>
                  <a:pt x="6540500" y="0"/>
                </a:lnTo>
                <a:lnTo>
                  <a:pt x="6540500" y="101600"/>
                </a:lnTo>
                <a:close/>
              </a:path>
            </a:pathLst>
          </a:custGeom>
          <a:solidFill>
            <a:srgbClr val="FFFFFF"/>
          </a:solidFill>
        </p:spPr>
        <p:txBody>
          <a:bodyPr wrap="square" lIns="0" tIns="0" rIns="0" bIns="0" rtlCol="0"/>
          <a:lstStyle/>
          <a:p>
            <a:endParaRPr sz="1800"/>
          </a:p>
        </p:txBody>
      </p:sp>
    </p:spTree>
    <p:extLst>
      <p:ext uri="{BB962C8B-B14F-4D97-AF65-F5344CB8AC3E}">
        <p14:creationId xmlns:p14="http://schemas.microsoft.com/office/powerpoint/2010/main" val="2672096314"/>
      </p:ext>
    </p:extLst>
  </p:cSld>
  <p:clrMapOvr>
    <a:masterClrMapping/>
  </p:clrMapOvr>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Hoofdstuk - 17 - Wit">
    <p:bg>
      <p:bgPr>
        <a:solidFill>
          <a:schemeClr val="bg1"/>
        </a:solidFill>
        <a:effectLst/>
      </p:bgPr>
    </p:bg>
    <p:spTree>
      <p:nvGrpSpPr>
        <p:cNvPr id="1" name=""/>
        <p:cNvGrpSpPr/>
        <p:nvPr/>
      </p:nvGrpSpPr>
      <p:grpSpPr>
        <a:xfrm>
          <a:off x="0" y="0"/>
          <a:ext cx="0" cy="0"/>
          <a:chOff x="0" y="0"/>
          <a:chExt cx="0" cy="0"/>
        </a:xfrm>
      </p:grpSpPr>
      <p:pic>
        <p:nvPicPr>
          <p:cNvPr id="4" name="Picture 3" descr="kdg_ppt_chapters_2000x1024-white_kdg_ppt_chapters_2000x1024-white-v17.png"/>
          <p:cNvPicPr>
            <a:picLocks noChangeAspect="1"/>
          </p:cNvPicPr>
          <p:nvPr/>
        </p:nvPicPr>
        <p:blipFill rotWithShape="1">
          <a:blip r:embed="rId2">
            <a:extLst>
              <a:ext uri="{28A0092B-C50C-407E-A947-70E740481C1C}">
                <a14:useLocalDpi xmlns:a14="http://schemas.microsoft.com/office/drawing/2010/main" val="0"/>
              </a:ext>
            </a:extLst>
          </a:blip>
          <a:srcRect l="8934"/>
          <a:stretch/>
        </p:blipFill>
        <p:spPr>
          <a:xfrm>
            <a:off x="0" y="0"/>
            <a:ext cx="9144000" cy="6858000"/>
          </a:xfrm>
          <a:prstGeom prst="rect">
            <a:avLst/>
          </a:prstGeom>
        </p:spPr>
      </p:pic>
      <p:sp>
        <p:nvSpPr>
          <p:cNvPr id="2" name="Title 1"/>
          <p:cNvSpPr>
            <a:spLocks noGrp="1"/>
          </p:cNvSpPr>
          <p:nvPr>
            <p:ph type="title" hasCustomPrompt="1"/>
          </p:nvPr>
        </p:nvSpPr>
        <p:spPr>
          <a:xfrm>
            <a:off x="488634" y="3106421"/>
            <a:ext cx="4527824" cy="1362075"/>
          </a:xfrm>
        </p:spPr>
        <p:txBody>
          <a:bodyPr anchor="t"/>
          <a:lstStyle>
            <a:lvl1pPr algn="l">
              <a:lnSpc>
                <a:spcPct val="90000"/>
              </a:lnSpc>
              <a:defRPr sz="3200" b="1" cap="none">
                <a:solidFill>
                  <a:schemeClr val="tx1"/>
                </a:solidFill>
              </a:defRPr>
            </a:lvl1pPr>
          </a:lstStyle>
          <a:p>
            <a:r>
              <a:rPr lang="nl-BE" dirty="0"/>
              <a:t>Click to edit master title style</a:t>
            </a:r>
            <a:endParaRPr lang="en-US" dirty="0"/>
          </a:p>
        </p:txBody>
      </p:sp>
      <p:sp>
        <p:nvSpPr>
          <p:cNvPr id="8" name="object 7"/>
          <p:cNvSpPr/>
          <p:nvPr/>
        </p:nvSpPr>
        <p:spPr bwMode="black">
          <a:xfrm>
            <a:off x="582220" y="2775298"/>
            <a:ext cx="4434237" cy="91900"/>
          </a:xfrm>
          <a:custGeom>
            <a:avLst/>
            <a:gdLst/>
            <a:ahLst/>
            <a:cxnLst/>
            <a:rect l="l" t="t" r="r" b="b"/>
            <a:pathLst>
              <a:path w="6540500" h="101600">
                <a:moveTo>
                  <a:pt x="6540500" y="101600"/>
                </a:moveTo>
                <a:lnTo>
                  <a:pt x="0" y="101600"/>
                </a:lnTo>
                <a:lnTo>
                  <a:pt x="0" y="0"/>
                </a:lnTo>
                <a:lnTo>
                  <a:pt x="6540500" y="0"/>
                </a:lnTo>
                <a:lnTo>
                  <a:pt x="6540500" y="101600"/>
                </a:lnTo>
                <a:close/>
              </a:path>
            </a:pathLst>
          </a:custGeom>
          <a:solidFill>
            <a:schemeClr val="tx1"/>
          </a:solidFill>
        </p:spPr>
        <p:txBody>
          <a:bodyPr wrap="square" lIns="0" tIns="0" rIns="0" bIns="0" rtlCol="0"/>
          <a:lstStyle/>
          <a:p>
            <a:endParaRPr sz="1800"/>
          </a:p>
        </p:txBody>
      </p:sp>
    </p:spTree>
    <p:extLst>
      <p:ext uri="{BB962C8B-B14F-4D97-AF65-F5344CB8AC3E}">
        <p14:creationId xmlns:p14="http://schemas.microsoft.com/office/powerpoint/2010/main" val="287116033"/>
      </p:ext>
    </p:extLst>
  </p:cSld>
  <p:clrMapOvr>
    <a:masterClrMapping/>
  </p:clrMapOvr>
  <p:hf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Hoofdstuk 18">
    <p:bg>
      <p:bgPr>
        <a:solidFill>
          <a:schemeClr val="tx1"/>
        </a:solidFill>
        <a:effectLst/>
      </p:bgPr>
    </p:bg>
    <p:spTree>
      <p:nvGrpSpPr>
        <p:cNvPr id="1" name=""/>
        <p:cNvGrpSpPr/>
        <p:nvPr/>
      </p:nvGrpSpPr>
      <p:grpSpPr>
        <a:xfrm>
          <a:off x="0" y="0"/>
          <a:ext cx="0" cy="0"/>
          <a:chOff x="0" y="0"/>
          <a:chExt cx="0" cy="0"/>
        </a:xfrm>
      </p:grpSpPr>
      <p:pic>
        <p:nvPicPr>
          <p:cNvPr id="3" name="Picture 2" descr="kdg_ppt_chapters_2000x1024_v-18.jpg"/>
          <p:cNvPicPr>
            <a:picLocks noChangeAspect="1"/>
          </p:cNvPicPr>
          <p:nvPr/>
        </p:nvPicPr>
        <p:blipFill rotWithShape="1">
          <a:blip r:embed="rId2">
            <a:extLst>
              <a:ext uri="{28A0092B-C50C-407E-A947-70E740481C1C}">
                <a14:useLocalDpi xmlns:a14="http://schemas.microsoft.com/office/drawing/2010/main" val="0"/>
              </a:ext>
            </a:extLst>
          </a:blip>
          <a:srcRect l="9091"/>
          <a:stretch/>
        </p:blipFill>
        <p:spPr bwMode="invGray">
          <a:xfrm>
            <a:off x="0" y="-16217"/>
            <a:ext cx="9144000" cy="6869805"/>
          </a:xfrm>
          <a:prstGeom prst="rect">
            <a:avLst/>
          </a:prstGeom>
        </p:spPr>
      </p:pic>
      <p:sp>
        <p:nvSpPr>
          <p:cNvPr id="2" name="Title 1"/>
          <p:cNvSpPr>
            <a:spLocks noGrp="1"/>
          </p:cNvSpPr>
          <p:nvPr>
            <p:ph type="title" hasCustomPrompt="1"/>
          </p:nvPr>
        </p:nvSpPr>
        <p:spPr>
          <a:xfrm>
            <a:off x="488634" y="3106421"/>
            <a:ext cx="4527824" cy="1362075"/>
          </a:xfrm>
        </p:spPr>
        <p:txBody>
          <a:bodyPr anchor="t"/>
          <a:lstStyle>
            <a:lvl1pPr algn="l">
              <a:lnSpc>
                <a:spcPct val="90000"/>
              </a:lnSpc>
              <a:defRPr sz="3200" b="1" cap="none">
                <a:solidFill>
                  <a:schemeClr val="bg1"/>
                </a:solidFill>
              </a:defRPr>
            </a:lvl1pPr>
          </a:lstStyle>
          <a:p>
            <a:r>
              <a:rPr lang="nl-BE" dirty="0"/>
              <a:t>Click to edit master title style</a:t>
            </a:r>
            <a:endParaRPr lang="en-US" dirty="0"/>
          </a:p>
        </p:txBody>
      </p:sp>
      <p:sp>
        <p:nvSpPr>
          <p:cNvPr id="8" name="object 7"/>
          <p:cNvSpPr/>
          <p:nvPr/>
        </p:nvSpPr>
        <p:spPr bwMode="black">
          <a:xfrm>
            <a:off x="582220" y="2775298"/>
            <a:ext cx="4434237" cy="91900"/>
          </a:xfrm>
          <a:custGeom>
            <a:avLst/>
            <a:gdLst/>
            <a:ahLst/>
            <a:cxnLst/>
            <a:rect l="l" t="t" r="r" b="b"/>
            <a:pathLst>
              <a:path w="6540500" h="101600">
                <a:moveTo>
                  <a:pt x="6540500" y="101600"/>
                </a:moveTo>
                <a:lnTo>
                  <a:pt x="0" y="101600"/>
                </a:lnTo>
                <a:lnTo>
                  <a:pt x="0" y="0"/>
                </a:lnTo>
                <a:lnTo>
                  <a:pt x="6540500" y="0"/>
                </a:lnTo>
                <a:lnTo>
                  <a:pt x="6540500" y="101600"/>
                </a:lnTo>
                <a:close/>
              </a:path>
            </a:pathLst>
          </a:custGeom>
          <a:solidFill>
            <a:srgbClr val="FFFFFF"/>
          </a:solidFill>
        </p:spPr>
        <p:txBody>
          <a:bodyPr wrap="square" lIns="0" tIns="0" rIns="0" bIns="0" rtlCol="0"/>
          <a:lstStyle/>
          <a:p>
            <a:endParaRPr sz="1800"/>
          </a:p>
        </p:txBody>
      </p:sp>
    </p:spTree>
    <p:extLst>
      <p:ext uri="{BB962C8B-B14F-4D97-AF65-F5344CB8AC3E}">
        <p14:creationId xmlns:p14="http://schemas.microsoft.com/office/powerpoint/2010/main" val="3020405222"/>
      </p:ext>
    </p:extLst>
  </p:cSld>
  <p:clrMapOvr>
    <a:masterClrMapping/>
  </p:clrMapOvr>
  <p:hf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Hoofdstuk - 18 - Wit">
    <p:bg>
      <p:bgPr>
        <a:solidFill>
          <a:schemeClr val="bg1"/>
        </a:solidFill>
        <a:effectLst/>
      </p:bgPr>
    </p:bg>
    <p:spTree>
      <p:nvGrpSpPr>
        <p:cNvPr id="1" name=""/>
        <p:cNvGrpSpPr/>
        <p:nvPr/>
      </p:nvGrpSpPr>
      <p:grpSpPr>
        <a:xfrm>
          <a:off x="0" y="0"/>
          <a:ext cx="0" cy="0"/>
          <a:chOff x="0" y="0"/>
          <a:chExt cx="0" cy="0"/>
        </a:xfrm>
      </p:grpSpPr>
      <p:pic>
        <p:nvPicPr>
          <p:cNvPr id="4" name="Picture 3" descr="kdg_ppt_chapters_2000x1024-white_kdg_ppt_chapters_2000x1024-white-v18.png"/>
          <p:cNvPicPr>
            <a:picLocks noChangeAspect="1"/>
          </p:cNvPicPr>
          <p:nvPr/>
        </p:nvPicPr>
        <p:blipFill rotWithShape="1">
          <a:blip r:embed="rId2">
            <a:extLst>
              <a:ext uri="{28A0092B-C50C-407E-A947-70E740481C1C}">
                <a14:useLocalDpi xmlns:a14="http://schemas.microsoft.com/office/drawing/2010/main" val="0"/>
              </a:ext>
            </a:extLst>
          </a:blip>
          <a:srcRect l="8862"/>
          <a:stretch/>
        </p:blipFill>
        <p:spPr>
          <a:xfrm>
            <a:off x="0" y="5464"/>
            <a:ext cx="9144000" cy="6852537"/>
          </a:xfrm>
          <a:prstGeom prst="rect">
            <a:avLst/>
          </a:prstGeom>
        </p:spPr>
      </p:pic>
      <p:sp>
        <p:nvSpPr>
          <p:cNvPr id="2" name="Title 1"/>
          <p:cNvSpPr>
            <a:spLocks noGrp="1"/>
          </p:cNvSpPr>
          <p:nvPr>
            <p:ph type="title" hasCustomPrompt="1"/>
          </p:nvPr>
        </p:nvSpPr>
        <p:spPr>
          <a:xfrm>
            <a:off x="488634" y="3106421"/>
            <a:ext cx="4527824" cy="1362075"/>
          </a:xfrm>
        </p:spPr>
        <p:txBody>
          <a:bodyPr anchor="t"/>
          <a:lstStyle>
            <a:lvl1pPr algn="l">
              <a:lnSpc>
                <a:spcPct val="90000"/>
              </a:lnSpc>
              <a:defRPr sz="3200" b="1" cap="none">
                <a:solidFill>
                  <a:schemeClr val="tx1"/>
                </a:solidFill>
              </a:defRPr>
            </a:lvl1pPr>
          </a:lstStyle>
          <a:p>
            <a:r>
              <a:rPr lang="nl-BE" dirty="0"/>
              <a:t>Click to edit master title style</a:t>
            </a:r>
            <a:endParaRPr lang="en-US" dirty="0"/>
          </a:p>
        </p:txBody>
      </p:sp>
      <p:sp>
        <p:nvSpPr>
          <p:cNvPr id="8" name="object 7"/>
          <p:cNvSpPr/>
          <p:nvPr/>
        </p:nvSpPr>
        <p:spPr bwMode="black">
          <a:xfrm>
            <a:off x="582220" y="2775298"/>
            <a:ext cx="4434237" cy="91900"/>
          </a:xfrm>
          <a:custGeom>
            <a:avLst/>
            <a:gdLst/>
            <a:ahLst/>
            <a:cxnLst/>
            <a:rect l="l" t="t" r="r" b="b"/>
            <a:pathLst>
              <a:path w="6540500" h="101600">
                <a:moveTo>
                  <a:pt x="6540500" y="101600"/>
                </a:moveTo>
                <a:lnTo>
                  <a:pt x="0" y="101600"/>
                </a:lnTo>
                <a:lnTo>
                  <a:pt x="0" y="0"/>
                </a:lnTo>
                <a:lnTo>
                  <a:pt x="6540500" y="0"/>
                </a:lnTo>
                <a:lnTo>
                  <a:pt x="6540500" y="101600"/>
                </a:lnTo>
                <a:close/>
              </a:path>
            </a:pathLst>
          </a:custGeom>
          <a:solidFill>
            <a:schemeClr val="tx1"/>
          </a:solidFill>
        </p:spPr>
        <p:txBody>
          <a:bodyPr wrap="square" lIns="0" tIns="0" rIns="0" bIns="0" rtlCol="0"/>
          <a:lstStyle/>
          <a:p>
            <a:endParaRPr sz="1800"/>
          </a:p>
        </p:txBody>
      </p:sp>
    </p:spTree>
    <p:extLst>
      <p:ext uri="{BB962C8B-B14F-4D97-AF65-F5344CB8AC3E}">
        <p14:creationId xmlns:p14="http://schemas.microsoft.com/office/powerpoint/2010/main" val="1925163200"/>
      </p:ext>
    </p:extLst>
  </p:cSld>
  <p:clrMapOvr>
    <a:masterClrMapping/>
  </p:clrMapOvr>
  <p:hf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Hoofdstuk 19">
    <p:bg>
      <p:bgPr>
        <a:solidFill>
          <a:schemeClr val="tx1"/>
        </a:solidFill>
        <a:effectLst/>
      </p:bgPr>
    </p:bg>
    <p:spTree>
      <p:nvGrpSpPr>
        <p:cNvPr id="1" name=""/>
        <p:cNvGrpSpPr/>
        <p:nvPr/>
      </p:nvGrpSpPr>
      <p:grpSpPr>
        <a:xfrm>
          <a:off x="0" y="0"/>
          <a:ext cx="0" cy="0"/>
          <a:chOff x="0" y="0"/>
          <a:chExt cx="0" cy="0"/>
        </a:xfrm>
      </p:grpSpPr>
      <p:pic>
        <p:nvPicPr>
          <p:cNvPr id="4" name="Picture 3" descr="kdg_ppt_chapters_2000x1024_v-19.jpg"/>
          <p:cNvPicPr>
            <a:picLocks noChangeAspect="1"/>
          </p:cNvPicPr>
          <p:nvPr/>
        </p:nvPicPr>
        <p:blipFill rotWithShape="1">
          <a:blip r:embed="rId2">
            <a:extLst>
              <a:ext uri="{28A0092B-C50C-407E-A947-70E740481C1C}">
                <a14:useLocalDpi xmlns:a14="http://schemas.microsoft.com/office/drawing/2010/main" val="0"/>
              </a:ext>
            </a:extLst>
          </a:blip>
          <a:srcRect l="8999"/>
          <a:stretch/>
        </p:blipFill>
        <p:spPr bwMode="invGray">
          <a:xfrm>
            <a:off x="0" y="-16218"/>
            <a:ext cx="9144000" cy="6862865"/>
          </a:xfrm>
          <a:prstGeom prst="rect">
            <a:avLst/>
          </a:prstGeom>
        </p:spPr>
      </p:pic>
      <p:sp>
        <p:nvSpPr>
          <p:cNvPr id="2" name="Title 1"/>
          <p:cNvSpPr>
            <a:spLocks noGrp="1"/>
          </p:cNvSpPr>
          <p:nvPr>
            <p:ph type="title" hasCustomPrompt="1"/>
          </p:nvPr>
        </p:nvSpPr>
        <p:spPr>
          <a:xfrm>
            <a:off x="488634" y="3106421"/>
            <a:ext cx="4527824" cy="1362075"/>
          </a:xfrm>
        </p:spPr>
        <p:txBody>
          <a:bodyPr anchor="t"/>
          <a:lstStyle>
            <a:lvl1pPr algn="l">
              <a:lnSpc>
                <a:spcPct val="90000"/>
              </a:lnSpc>
              <a:defRPr sz="3200" b="1" cap="none">
                <a:solidFill>
                  <a:schemeClr val="bg1"/>
                </a:solidFill>
              </a:defRPr>
            </a:lvl1pPr>
          </a:lstStyle>
          <a:p>
            <a:r>
              <a:rPr lang="nl-BE" dirty="0"/>
              <a:t>Click to edit master title style</a:t>
            </a:r>
            <a:endParaRPr lang="en-US" dirty="0"/>
          </a:p>
        </p:txBody>
      </p:sp>
      <p:sp>
        <p:nvSpPr>
          <p:cNvPr id="8" name="object 7"/>
          <p:cNvSpPr/>
          <p:nvPr/>
        </p:nvSpPr>
        <p:spPr bwMode="black">
          <a:xfrm>
            <a:off x="582220" y="2775298"/>
            <a:ext cx="4434237" cy="91900"/>
          </a:xfrm>
          <a:custGeom>
            <a:avLst/>
            <a:gdLst/>
            <a:ahLst/>
            <a:cxnLst/>
            <a:rect l="l" t="t" r="r" b="b"/>
            <a:pathLst>
              <a:path w="6540500" h="101600">
                <a:moveTo>
                  <a:pt x="6540500" y="101600"/>
                </a:moveTo>
                <a:lnTo>
                  <a:pt x="0" y="101600"/>
                </a:lnTo>
                <a:lnTo>
                  <a:pt x="0" y="0"/>
                </a:lnTo>
                <a:lnTo>
                  <a:pt x="6540500" y="0"/>
                </a:lnTo>
                <a:lnTo>
                  <a:pt x="6540500" y="101600"/>
                </a:lnTo>
                <a:close/>
              </a:path>
            </a:pathLst>
          </a:custGeom>
          <a:solidFill>
            <a:srgbClr val="FFFFFF"/>
          </a:solidFill>
        </p:spPr>
        <p:txBody>
          <a:bodyPr wrap="square" lIns="0" tIns="0" rIns="0" bIns="0" rtlCol="0"/>
          <a:lstStyle/>
          <a:p>
            <a:endParaRPr sz="1800"/>
          </a:p>
        </p:txBody>
      </p:sp>
    </p:spTree>
    <p:extLst>
      <p:ext uri="{BB962C8B-B14F-4D97-AF65-F5344CB8AC3E}">
        <p14:creationId xmlns:p14="http://schemas.microsoft.com/office/powerpoint/2010/main" val="539007730"/>
      </p:ext>
    </p:extLst>
  </p:cSld>
  <p:clrMapOvr>
    <a:masterClrMapping/>
  </p:clrMapOvr>
  <p:hf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Hoofdstuk 19 - Wit">
    <p:bg>
      <p:bgPr>
        <a:solidFill>
          <a:schemeClr val="bg1"/>
        </a:solidFill>
        <a:effectLst/>
      </p:bgPr>
    </p:bg>
    <p:spTree>
      <p:nvGrpSpPr>
        <p:cNvPr id="1" name=""/>
        <p:cNvGrpSpPr/>
        <p:nvPr/>
      </p:nvGrpSpPr>
      <p:grpSpPr>
        <a:xfrm>
          <a:off x="0" y="0"/>
          <a:ext cx="0" cy="0"/>
          <a:chOff x="0" y="0"/>
          <a:chExt cx="0" cy="0"/>
        </a:xfrm>
      </p:grpSpPr>
      <p:pic>
        <p:nvPicPr>
          <p:cNvPr id="4" name="Picture 3" descr="kdg_ppt_chapters_2000x1024-white_kdg_ppt_chapters_2000x1024-white-v19.png"/>
          <p:cNvPicPr>
            <a:picLocks noChangeAspect="1"/>
          </p:cNvPicPr>
          <p:nvPr/>
        </p:nvPicPr>
        <p:blipFill rotWithShape="1">
          <a:blip r:embed="rId2">
            <a:extLst>
              <a:ext uri="{28A0092B-C50C-407E-A947-70E740481C1C}">
                <a14:useLocalDpi xmlns:a14="http://schemas.microsoft.com/office/drawing/2010/main" val="0"/>
              </a:ext>
            </a:extLst>
          </a:blip>
          <a:srcRect l="9091"/>
          <a:stretch/>
        </p:blipFill>
        <p:spPr>
          <a:xfrm>
            <a:off x="0" y="0"/>
            <a:ext cx="9144000" cy="6869805"/>
          </a:xfrm>
          <a:prstGeom prst="rect">
            <a:avLst/>
          </a:prstGeom>
        </p:spPr>
      </p:pic>
      <p:sp>
        <p:nvSpPr>
          <p:cNvPr id="2" name="Title 1"/>
          <p:cNvSpPr>
            <a:spLocks noGrp="1"/>
          </p:cNvSpPr>
          <p:nvPr>
            <p:ph type="title" hasCustomPrompt="1"/>
          </p:nvPr>
        </p:nvSpPr>
        <p:spPr>
          <a:xfrm>
            <a:off x="488634" y="3106421"/>
            <a:ext cx="4527824" cy="1362075"/>
          </a:xfrm>
        </p:spPr>
        <p:txBody>
          <a:bodyPr anchor="t"/>
          <a:lstStyle>
            <a:lvl1pPr algn="l">
              <a:lnSpc>
                <a:spcPct val="90000"/>
              </a:lnSpc>
              <a:defRPr sz="3200" b="1" cap="none">
                <a:solidFill>
                  <a:schemeClr val="tx1"/>
                </a:solidFill>
              </a:defRPr>
            </a:lvl1pPr>
          </a:lstStyle>
          <a:p>
            <a:r>
              <a:rPr lang="nl-BE" dirty="0"/>
              <a:t>Click to edit master title style</a:t>
            </a:r>
            <a:endParaRPr lang="en-US" dirty="0"/>
          </a:p>
        </p:txBody>
      </p:sp>
      <p:sp>
        <p:nvSpPr>
          <p:cNvPr id="8" name="object 7"/>
          <p:cNvSpPr/>
          <p:nvPr/>
        </p:nvSpPr>
        <p:spPr bwMode="black">
          <a:xfrm>
            <a:off x="582220" y="2775298"/>
            <a:ext cx="4434237" cy="91900"/>
          </a:xfrm>
          <a:custGeom>
            <a:avLst/>
            <a:gdLst/>
            <a:ahLst/>
            <a:cxnLst/>
            <a:rect l="l" t="t" r="r" b="b"/>
            <a:pathLst>
              <a:path w="6540500" h="101600">
                <a:moveTo>
                  <a:pt x="6540500" y="101600"/>
                </a:moveTo>
                <a:lnTo>
                  <a:pt x="0" y="101600"/>
                </a:lnTo>
                <a:lnTo>
                  <a:pt x="0" y="0"/>
                </a:lnTo>
                <a:lnTo>
                  <a:pt x="6540500" y="0"/>
                </a:lnTo>
                <a:lnTo>
                  <a:pt x="6540500" y="101600"/>
                </a:lnTo>
                <a:close/>
              </a:path>
            </a:pathLst>
          </a:custGeom>
          <a:solidFill>
            <a:schemeClr val="tx1"/>
          </a:solidFill>
        </p:spPr>
        <p:txBody>
          <a:bodyPr wrap="square" lIns="0" tIns="0" rIns="0" bIns="0" rtlCol="0"/>
          <a:lstStyle/>
          <a:p>
            <a:endParaRPr sz="1800"/>
          </a:p>
        </p:txBody>
      </p:sp>
    </p:spTree>
    <p:extLst>
      <p:ext uri="{BB962C8B-B14F-4D97-AF65-F5344CB8AC3E}">
        <p14:creationId xmlns:p14="http://schemas.microsoft.com/office/powerpoint/2010/main" val="118301257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el en tekst - zwart vla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00010" y="2180515"/>
            <a:ext cx="4874630" cy="4060301"/>
          </a:xfrm>
        </p:spPr>
        <p:txBody>
          <a:bodyPr/>
          <a:lstStyle>
            <a:lvl1pPr marL="0" indent="0">
              <a:buNone/>
              <a:defRPr b="1"/>
            </a:lvl1pPr>
            <a:lvl2pPr marL="357188" indent="-179388">
              <a:buFont typeface="Arial"/>
              <a:buChar char="•"/>
              <a:defRPr/>
            </a:lvl2pPr>
            <a:lvl3pPr marL="534988" indent="-177800">
              <a:buFont typeface="Lucida Grande"/>
              <a:buChar char="-"/>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8CBED6-F1F5-4589-BFE0-7B636B96AC6E}" type="datetime1">
              <a:rPr lang="nl-NL" smtClean="0"/>
              <a:t>15-11-2017</a:t>
            </a:fld>
            <a:endParaRPr lang="nl-NL" dirty="0"/>
          </a:p>
        </p:txBody>
      </p:sp>
      <p:sp>
        <p:nvSpPr>
          <p:cNvPr id="9" name="Text Placeholder 8"/>
          <p:cNvSpPr>
            <a:spLocks noGrp="1"/>
          </p:cNvSpPr>
          <p:nvPr>
            <p:ph type="body" sz="quarter" idx="13"/>
          </p:nvPr>
        </p:nvSpPr>
        <p:spPr bwMode="ltGray">
          <a:xfrm>
            <a:off x="6015039" y="2330452"/>
            <a:ext cx="2600325" cy="3440429"/>
          </a:xfrm>
          <a:solidFill>
            <a:schemeClr val="tx1"/>
          </a:solidFill>
        </p:spPr>
        <p:txBody>
          <a:bodyPr lIns="180000" tIns="234000" rIns="144000" bIns="234000"/>
          <a:lstStyle>
            <a:lvl1pPr marL="0" indent="0">
              <a:buNone/>
              <a:defRPr sz="1300" b="1">
                <a:solidFill>
                  <a:schemeClr val="bg1"/>
                </a:solidFill>
              </a:defRPr>
            </a:lvl1pPr>
            <a:lvl2pPr marL="0" indent="0">
              <a:buFontTx/>
              <a:buNone/>
              <a:defRPr sz="1100">
                <a:solidFill>
                  <a:schemeClr val="bg1"/>
                </a:solidFill>
              </a:defRPr>
            </a:lvl2pPr>
            <a:lvl3pPr marL="357188" indent="0">
              <a:buFontTx/>
              <a:buNone/>
              <a:defRPr>
                <a:solidFill>
                  <a:schemeClr val="bg1"/>
                </a:solidFill>
              </a:defRPr>
            </a:lvl3pPr>
            <a:lvl4pPr marL="534987" indent="0">
              <a:buFontTx/>
              <a:buNone/>
              <a:defRPr>
                <a:solidFill>
                  <a:schemeClr val="bg1"/>
                </a:solidFill>
              </a:defRPr>
            </a:lvl4pPr>
            <a:lvl5pPr marL="720725" indent="0">
              <a:buFontTx/>
              <a:buNone/>
              <a:defRPr>
                <a:solidFill>
                  <a:schemeClr val="bg1"/>
                </a:soli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608472635"/>
      </p:ext>
    </p:extLst>
  </p:cSld>
  <p:clrMapOvr>
    <a:masterClrMapping/>
  </p:clrMapOvr>
  <p:hf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Hoofdstuk - 20">
    <p:bg>
      <p:bgPr>
        <a:solidFill>
          <a:schemeClr val="tx1"/>
        </a:solidFill>
        <a:effectLst/>
      </p:bgPr>
    </p:bg>
    <p:spTree>
      <p:nvGrpSpPr>
        <p:cNvPr id="1" name=""/>
        <p:cNvGrpSpPr/>
        <p:nvPr/>
      </p:nvGrpSpPr>
      <p:grpSpPr>
        <a:xfrm>
          <a:off x="0" y="0"/>
          <a:ext cx="0" cy="0"/>
          <a:chOff x="0" y="0"/>
          <a:chExt cx="0" cy="0"/>
        </a:xfrm>
      </p:grpSpPr>
      <p:pic>
        <p:nvPicPr>
          <p:cNvPr id="4" name="Picture 3" descr="kdg_ppt_chapters_2000x1024_v-20.jpg"/>
          <p:cNvPicPr>
            <a:picLocks noChangeAspect="1"/>
          </p:cNvPicPr>
          <p:nvPr/>
        </p:nvPicPr>
        <p:blipFill rotWithShape="1">
          <a:blip r:embed="rId2">
            <a:extLst>
              <a:ext uri="{28A0092B-C50C-407E-A947-70E740481C1C}">
                <a14:useLocalDpi xmlns:a14="http://schemas.microsoft.com/office/drawing/2010/main" val="0"/>
              </a:ext>
            </a:extLst>
          </a:blip>
          <a:srcRect l="8814"/>
          <a:stretch/>
        </p:blipFill>
        <p:spPr bwMode="invGray">
          <a:xfrm>
            <a:off x="0" y="-1"/>
            <a:ext cx="9144000" cy="6848988"/>
          </a:xfrm>
          <a:prstGeom prst="rect">
            <a:avLst/>
          </a:prstGeom>
        </p:spPr>
      </p:pic>
      <p:sp>
        <p:nvSpPr>
          <p:cNvPr id="2" name="Title 1"/>
          <p:cNvSpPr>
            <a:spLocks noGrp="1"/>
          </p:cNvSpPr>
          <p:nvPr>
            <p:ph type="title" hasCustomPrompt="1"/>
          </p:nvPr>
        </p:nvSpPr>
        <p:spPr>
          <a:xfrm>
            <a:off x="488634" y="3106421"/>
            <a:ext cx="4527824" cy="1362075"/>
          </a:xfrm>
        </p:spPr>
        <p:txBody>
          <a:bodyPr anchor="t"/>
          <a:lstStyle>
            <a:lvl1pPr algn="l">
              <a:lnSpc>
                <a:spcPct val="90000"/>
              </a:lnSpc>
              <a:defRPr sz="3200" b="1" cap="none">
                <a:solidFill>
                  <a:schemeClr val="bg1"/>
                </a:solidFill>
              </a:defRPr>
            </a:lvl1pPr>
          </a:lstStyle>
          <a:p>
            <a:r>
              <a:rPr lang="nl-BE" dirty="0"/>
              <a:t>Click to edit master title style</a:t>
            </a:r>
            <a:endParaRPr lang="en-US" dirty="0"/>
          </a:p>
        </p:txBody>
      </p:sp>
      <p:sp>
        <p:nvSpPr>
          <p:cNvPr id="8" name="object 7"/>
          <p:cNvSpPr/>
          <p:nvPr/>
        </p:nvSpPr>
        <p:spPr bwMode="black">
          <a:xfrm>
            <a:off x="582220" y="2775298"/>
            <a:ext cx="4434237" cy="91900"/>
          </a:xfrm>
          <a:custGeom>
            <a:avLst/>
            <a:gdLst/>
            <a:ahLst/>
            <a:cxnLst/>
            <a:rect l="l" t="t" r="r" b="b"/>
            <a:pathLst>
              <a:path w="6540500" h="101600">
                <a:moveTo>
                  <a:pt x="6540500" y="101600"/>
                </a:moveTo>
                <a:lnTo>
                  <a:pt x="0" y="101600"/>
                </a:lnTo>
                <a:lnTo>
                  <a:pt x="0" y="0"/>
                </a:lnTo>
                <a:lnTo>
                  <a:pt x="6540500" y="0"/>
                </a:lnTo>
                <a:lnTo>
                  <a:pt x="6540500" y="101600"/>
                </a:lnTo>
                <a:close/>
              </a:path>
            </a:pathLst>
          </a:custGeom>
          <a:solidFill>
            <a:srgbClr val="FFFFFF"/>
          </a:solidFill>
        </p:spPr>
        <p:txBody>
          <a:bodyPr wrap="square" lIns="0" tIns="0" rIns="0" bIns="0" rtlCol="0"/>
          <a:lstStyle/>
          <a:p>
            <a:endParaRPr sz="1800"/>
          </a:p>
        </p:txBody>
      </p:sp>
    </p:spTree>
    <p:extLst>
      <p:ext uri="{BB962C8B-B14F-4D97-AF65-F5344CB8AC3E}">
        <p14:creationId xmlns:p14="http://schemas.microsoft.com/office/powerpoint/2010/main" val="3546363266"/>
      </p:ext>
    </p:extLst>
  </p:cSld>
  <p:clrMapOvr>
    <a:masterClrMapping/>
  </p:clrMapOvr>
  <p:hf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Hoofdstuk 20 - Wit">
    <p:bg>
      <p:bgPr>
        <a:solidFill>
          <a:schemeClr val="bg1"/>
        </a:solidFill>
        <a:effectLst/>
      </p:bgPr>
    </p:bg>
    <p:spTree>
      <p:nvGrpSpPr>
        <p:cNvPr id="1" name=""/>
        <p:cNvGrpSpPr/>
        <p:nvPr/>
      </p:nvGrpSpPr>
      <p:grpSpPr>
        <a:xfrm>
          <a:off x="0" y="0"/>
          <a:ext cx="0" cy="0"/>
          <a:chOff x="0" y="0"/>
          <a:chExt cx="0" cy="0"/>
        </a:xfrm>
      </p:grpSpPr>
      <p:pic>
        <p:nvPicPr>
          <p:cNvPr id="4" name="Picture 3" descr="kdg_ppt_chapters_2000x1024-white_kdg_ppt_chapters_2000x1024-white-v20.png"/>
          <p:cNvPicPr>
            <a:picLocks noChangeAspect="1"/>
          </p:cNvPicPr>
          <p:nvPr/>
        </p:nvPicPr>
        <p:blipFill rotWithShape="1">
          <a:blip r:embed="rId2">
            <a:extLst>
              <a:ext uri="{28A0092B-C50C-407E-A947-70E740481C1C}">
                <a14:useLocalDpi xmlns:a14="http://schemas.microsoft.com/office/drawing/2010/main" val="0"/>
              </a:ext>
            </a:extLst>
          </a:blip>
          <a:srcRect l="8934"/>
          <a:stretch/>
        </p:blipFill>
        <p:spPr>
          <a:xfrm>
            <a:off x="0" y="0"/>
            <a:ext cx="9144000" cy="6858000"/>
          </a:xfrm>
          <a:prstGeom prst="rect">
            <a:avLst/>
          </a:prstGeom>
        </p:spPr>
      </p:pic>
      <p:sp>
        <p:nvSpPr>
          <p:cNvPr id="2" name="Title 1"/>
          <p:cNvSpPr>
            <a:spLocks noGrp="1"/>
          </p:cNvSpPr>
          <p:nvPr>
            <p:ph type="title" hasCustomPrompt="1"/>
          </p:nvPr>
        </p:nvSpPr>
        <p:spPr>
          <a:xfrm>
            <a:off x="488634" y="3106421"/>
            <a:ext cx="4527824" cy="1362075"/>
          </a:xfrm>
        </p:spPr>
        <p:txBody>
          <a:bodyPr anchor="t"/>
          <a:lstStyle>
            <a:lvl1pPr algn="l">
              <a:lnSpc>
                <a:spcPct val="90000"/>
              </a:lnSpc>
              <a:defRPr sz="3200" b="1" cap="none">
                <a:solidFill>
                  <a:schemeClr val="tx1"/>
                </a:solidFill>
              </a:defRPr>
            </a:lvl1pPr>
          </a:lstStyle>
          <a:p>
            <a:r>
              <a:rPr lang="nl-BE" dirty="0"/>
              <a:t>Click to edit master title style</a:t>
            </a:r>
            <a:endParaRPr lang="en-US" dirty="0"/>
          </a:p>
        </p:txBody>
      </p:sp>
      <p:sp>
        <p:nvSpPr>
          <p:cNvPr id="8" name="object 7"/>
          <p:cNvSpPr/>
          <p:nvPr/>
        </p:nvSpPr>
        <p:spPr bwMode="black">
          <a:xfrm>
            <a:off x="582220" y="2775298"/>
            <a:ext cx="4434237" cy="91900"/>
          </a:xfrm>
          <a:custGeom>
            <a:avLst/>
            <a:gdLst/>
            <a:ahLst/>
            <a:cxnLst/>
            <a:rect l="l" t="t" r="r" b="b"/>
            <a:pathLst>
              <a:path w="6540500" h="101600">
                <a:moveTo>
                  <a:pt x="6540500" y="101600"/>
                </a:moveTo>
                <a:lnTo>
                  <a:pt x="0" y="101600"/>
                </a:lnTo>
                <a:lnTo>
                  <a:pt x="0" y="0"/>
                </a:lnTo>
                <a:lnTo>
                  <a:pt x="6540500" y="0"/>
                </a:lnTo>
                <a:lnTo>
                  <a:pt x="6540500" y="101600"/>
                </a:lnTo>
                <a:close/>
              </a:path>
            </a:pathLst>
          </a:custGeom>
          <a:solidFill>
            <a:schemeClr val="tx1"/>
          </a:solidFill>
        </p:spPr>
        <p:txBody>
          <a:bodyPr wrap="square" lIns="0" tIns="0" rIns="0" bIns="0" rtlCol="0"/>
          <a:lstStyle/>
          <a:p>
            <a:endParaRPr sz="1800"/>
          </a:p>
        </p:txBody>
      </p:sp>
    </p:spTree>
    <p:extLst>
      <p:ext uri="{BB962C8B-B14F-4D97-AF65-F5344CB8AC3E}">
        <p14:creationId xmlns:p14="http://schemas.microsoft.com/office/powerpoint/2010/main" val="2051508581"/>
      </p:ext>
    </p:extLst>
  </p:cSld>
  <p:clrMapOvr>
    <a:masterClrMapping/>
  </p:clrMapOvr>
  <p:hf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Titel en objec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457200" y="5508575"/>
            <a:ext cx="7545375" cy="635024"/>
          </a:xfrm>
        </p:spPr>
        <p:txBody>
          <a:bodyPr anchor="t" anchorCtr="0">
            <a:noAutofit/>
          </a:bodyPr>
          <a:lstStyle>
            <a:lvl1pPr algn="l">
              <a:defRPr sz="2000"/>
            </a:lvl1pPr>
          </a:lstStyle>
          <a:p>
            <a:r>
              <a:rPr lang="nl-NL"/>
              <a:t>Klik om de stijl te bewerken</a:t>
            </a:r>
            <a:endParaRPr lang="nl-NL" dirty="0"/>
          </a:p>
        </p:txBody>
      </p:sp>
      <p:sp>
        <p:nvSpPr>
          <p:cNvPr id="9" name="Tijdelijke aanduiding voor datum 3"/>
          <p:cNvSpPr>
            <a:spLocks noGrp="1"/>
          </p:cNvSpPr>
          <p:nvPr>
            <p:ph type="dt" sz="half" idx="2"/>
          </p:nvPr>
        </p:nvSpPr>
        <p:spPr>
          <a:xfrm>
            <a:off x="4748991" y="6508750"/>
            <a:ext cx="970384" cy="365125"/>
          </a:xfrm>
          <a:prstGeom prst="rect">
            <a:avLst/>
          </a:prstGeom>
        </p:spPr>
        <p:txBody>
          <a:bodyPr lIns="0" tIns="0" rIns="0" bIns="0"/>
          <a:lstStyle>
            <a:lvl1pPr algn="r">
              <a:defRPr sz="1200">
                <a:solidFill>
                  <a:schemeClr val="bg1">
                    <a:lumMod val="50000"/>
                  </a:schemeClr>
                </a:solidFill>
              </a:defRPr>
            </a:lvl1pPr>
          </a:lstStyle>
          <a:p>
            <a:fld id="{A5E1B2F5-3C4A-45E7-8D14-1277516F6201}" type="datetime1">
              <a:rPr lang="nl-NL" smtClean="0"/>
              <a:t>15-11-2017</a:t>
            </a:fld>
            <a:endParaRPr lang="nl-NL" dirty="0"/>
          </a:p>
        </p:txBody>
      </p:sp>
      <p:sp>
        <p:nvSpPr>
          <p:cNvPr id="10" name="Tijdelijke aanduiding voor dianummer 5"/>
          <p:cNvSpPr>
            <a:spLocks noGrp="1"/>
          </p:cNvSpPr>
          <p:nvPr>
            <p:ph type="sldNum" sz="quarter" idx="4"/>
          </p:nvPr>
        </p:nvSpPr>
        <p:spPr>
          <a:xfrm>
            <a:off x="5790390" y="6508750"/>
            <a:ext cx="845564" cy="365125"/>
          </a:xfrm>
          <a:prstGeom prst="rect">
            <a:avLst/>
          </a:prstGeom>
        </p:spPr>
        <p:txBody>
          <a:bodyPr lIns="0" tIns="0" rIns="0" bIns="0"/>
          <a:lstStyle>
            <a:lvl1pPr algn="l">
              <a:defRPr sz="1200">
                <a:solidFill>
                  <a:schemeClr val="bg1">
                    <a:lumMod val="50000"/>
                  </a:schemeClr>
                </a:solidFill>
              </a:defRPr>
            </a:lvl1pPr>
          </a:lstStyle>
          <a:p>
            <a:r>
              <a:rPr lang="nl-NL" dirty="0"/>
              <a:t>- p.</a:t>
            </a:r>
            <a:fld id="{E7D6941F-2026-3040-AA58-1A021F4957B9}" type="slidenum">
              <a:rPr lang="nl-NL" smtClean="0"/>
              <a:pPr/>
              <a:t>‹#›</a:t>
            </a:fld>
            <a:endParaRPr lang="nl-NL" dirty="0"/>
          </a:p>
        </p:txBody>
      </p:sp>
      <p:sp>
        <p:nvSpPr>
          <p:cNvPr id="7" name="Picture Placeholder 6"/>
          <p:cNvSpPr>
            <a:spLocks noGrp="1"/>
          </p:cNvSpPr>
          <p:nvPr>
            <p:ph type="pic" sz="quarter" idx="10" hasCustomPrompt="1"/>
          </p:nvPr>
        </p:nvSpPr>
        <p:spPr>
          <a:xfrm>
            <a:off x="457200" y="430299"/>
            <a:ext cx="7545388" cy="4908550"/>
          </a:xfrm>
        </p:spPr>
        <p:txBody>
          <a:bodyPr/>
          <a:lstStyle>
            <a:lvl1pPr marL="0" indent="0">
              <a:buNone/>
              <a:defRPr/>
            </a:lvl1pPr>
          </a:lstStyle>
          <a:p>
            <a:r>
              <a:rPr lang="nl-BE" dirty="0"/>
              <a:t>Afbeelding</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el en tekst - groen vla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00010" y="2180515"/>
            <a:ext cx="4874630" cy="4060301"/>
          </a:xfrm>
        </p:spPr>
        <p:txBody>
          <a:bodyPr/>
          <a:lstStyle>
            <a:lvl1pPr marL="0" indent="0">
              <a:buNone/>
              <a:defRPr b="1"/>
            </a:lvl1pPr>
            <a:lvl2pPr marL="357188" indent="-179388">
              <a:buFont typeface="Arial"/>
              <a:buChar char="•"/>
              <a:defRPr/>
            </a:lvl2pPr>
            <a:lvl3pPr marL="534988" indent="-177800">
              <a:buFont typeface="Lucida Grande"/>
              <a:buChar char="-"/>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8CBED6-F1F5-4589-BFE0-7B636B96AC6E}" type="datetime1">
              <a:rPr lang="nl-NL" smtClean="0"/>
              <a:t>15-11-2017</a:t>
            </a:fld>
            <a:endParaRPr lang="nl-NL" dirty="0"/>
          </a:p>
        </p:txBody>
      </p:sp>
      <p:sp>
        <p:nvSpPr>
          <p:cNvPr id="9" name="Text Placeholder 8"/>
          <p:cNvSpPr>
            <a:spLocks noGrp="1"/>
          </p:cNvSpPr>
          <p:nvPr>
            <p:ph type="body" sz="quarter" idx="13"/>
          </p:nvPr>
        </p:nvSpPr>
        <p:spPr>
          <a:xfrm>
            <a:off x="6015039" y="2330452"/>
            <a:ext cx="2600325" cy="3440429"/>
          </a:xfrm>
          <a:solidFill>
            <a:srgbClr val="43B109"/>
          </a:solidFill>
        </p:spPr>
        <p:txBody>
          <a:bodyPr lIns="180000" tIns="234000" rIns="144000" bIns="234000"/>
          <a:lstStyle>
            <a:lvl1pPr marL="0" indent="0">
              <a:buNone/>
              <a:defRPr sz="1300" b="1">
                <a:solidFill>
                  <a:schemeClr val="bg1"/>
                </a:solidFill>
              </a:defRPr>
            </a:lvl1pPr>
            <a:lvl2pPr marL="0" indent="0">
              <a:buFontTx/>
              <a:buNone/>
              <a:defRPr sz="1100">
                <a:solidFill>
                  <a:schemeClr val="bg1"/>
                </a:solidFill>
              </a:defRPr>
            </a:lvl2pPr>
            <a:lvl3pPr marL="357188" indent="0">
              <a:buFontTx/>
              <a:buNone/>
              <a:defRPr>
                <a:solidFill>
                  <a:schemeClr val="bg1"/>
                </a:solidFill>
              </a:defRPr>
            </a:lvl3pPr>
            <a:lvl4pPr marL="534987" indent="0">
              <a:buFontTx/>
              <a:buNone/>
              <a:defRPr>
                <a:solidFill>
                  <a:schemeClr val="bg1"/>
                </a:solidFill>
              </a:defRPr>
            </a:lvl4pPr>
            <a:lvl5pPr marL="720725" indent="0">
              <a:buFontTx/>
              <a:buNone/>
              <a:defRPr>
                <a:solidFill>
                  <a:schemeClr val="bg1"/>
                </a:soli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118934809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el en tekst - 2 beeld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00010" y="2180515"/>
            <a:ext cx="2903590" cy="4060301"/>
          </a:xfrm>
        </p:spPr>
        <p:txBody>
          <a:bodyPr/>
          <a:lstStyle>
            <a:lvl1pPr marL="0" indent="0">
              <a:buNone/>
              <a:defRPr b="0"/>
            </a:lvl1pPr>
            <a:lvl2pPr marL="357188" indent="-179388">
              <a:buFont typeface="Arial"/>
              <a:buChar char="•"/>
              <a:defRPr/>
            </a:lvl2pPr>
            <a:lvl3pPr marL="534988" indent="-177800">
              <a:buFont typeface="Lucida Grande"/>
              <a:buChar char="-"/>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8CBED6-F1F5-4589-BFE0-7B636B96AC6E}" type="datetime1">
              <a:rPr lang="nl-NL" smtClean="0"/>
              <a:t>15-11-2017</a:t>
            </a:fld>
            <a:endParaRPr lang="nl-NL" dirty="0"/>
          </a:p>
        </p:txBody>
      </p:sp>
      <p:sp>
        <p:nvSpPr>
          <p:cNvPr id="8" name="Picture Placeholder 7"/>
          <p:cNvSpPr>
            <a:spLocks noGrp="1"/>
          </p:cNvSpPr>
          <p:nvPr>
            <p:ph type="pic" sz="quarter" idx="13"/>
          </p:nvPr>
        </p:nvSpPr>
        <p:spPr>
          <a:xfrm>
            <a:off x="3688716" y="2235625"/>
            <a:ext cx="2284319" cy="3047576"/>
          </a:xfrm>
        </p:spPr>
        <p:txBody>
          <a:bodyPr/>
          <a:lstStyle>
            <a:lvl1pPr marL="0" indent="0" algn="ctr">
              <a:buNone/>
              <a:defRPr sz="1000"/>
            </a:lvl1pPr>
          </a:lstStyle>
          <a:p>
            <a:r>
              <a:rPr lang="en-US"/>
              <a:t>Click icon to add picture</a:t>
            </a:r>
          </a:p>
        </p:txBody>
      </p:sp>
      <p:sp>
        <p:nvSpPr>
          <p:cNvPr id="10" name="Picture Placeholder 7"/>
          <p:cNvSpPr>
            <a:spLocks noGrp="1"/>
          </p:cNvSpPr>
          <p:nvPr>
            <p:ph type="pic" sz="quarter" idx="14"/>
          </p:nvPr>
        </p:nvSpPr>
        <p:spPr>
          <a:xfrm>
            <a:off x="6228787" y="2235625"/>
            <a:ext cx="2284319" cy="3047576"/>
          </a:xfrm>
        </p:spPr>
        <p:txBody>
          <a:bodyPr/>
          <a:lstStyle>
            <a:lvl1pPr marL="0" indent="0" algn="ctr">
              <a:buNone/>
              <a:defRPr sz="1000"/>
            </a:lvl1pPr>
          </a:lstStyle>
          <a:p>
            <a:r>
              <a:rPr lang="en-US"/>
              <a:t>Click icon to add picture</a:t>
            </a:r>
          </a:p>
        </p:txBody>
      </p:sp>
      <p:sp>
        <p:nvSpPr>
          <p:cNvPr id="14" name="Text Placeholder 13"/>
          <p:cNvSpPr>
            <a:spLocks noGrp="1"/>
          </p:cNvSpPr>
          <p:nvPr>
            <p:ph type="body" sz="quarter" idx="15"/>
          </p:nvPr>
        </p:nvSpPr>
        <p:spPr>
          <a:xfrm>
            <a:off x="3608071" y="5431791"/>
            <a:ext cx="4905035" cy="713316"/>
          </a:xfrm>
        </p:spPr>
        <p:txBody>
          <a:bodyPr/>
          <a:lstStyle>
            <a:lvl1pPr marL="0" indent="0">
              <a:buNone/>
              <a:defRPr/>
            </a:lvl1pPr>
          </a:lstStyle>
          <a:p>
            <a:pPr lvl="0"/>
            <a:r>
              <a:rPr lang="en-US"/>
              <a:t>Edit Master text styles</a:t>
            </a:r>
          </a:p>
        </p:txBody>
      </p:sp>
    </p:spTree>
    <p:extLst>
      <p:ext uri="{BB962C8B-B14F-4D97-AF65-F5344CB8AC3E}">
        <p14:creationId xmlns:p14="http://schemas.microsoft.com/office/powerpoint/2010/main" val="389798775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el en tekst - 1 bee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00010" y="2180515"/>
            <a:ext cx="2903590" cy="4060301"/>
          </a:xfrm>
        </p:spPr>
        <p:txBody>
          <a:bodyPr/>
          <a:lstStyle>
            <a:lvl1pPr marL="0" indent="0">
              <a:buNone/>
              <a:defRPr b="0"/>
            </a:lvl1pPr>
            <a:lvl2pPr marL="357188" indent="-179388">
              <a:buFont typeface="Arial"/>
              <a:buChar char="•"/>
              <a:defRPr/>
            </a:lvl2pPr>
            <a:lvl3pPr marL="534988" indent="-177800">
              <a:buFont typeface="Lucida Grande"/>
              <a:buChar char="-"/>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8CBED6-F1F5-4589-BFE0-7B636B96AC6E}" type="datetime1">
              <a:rPr lang="nl-NL" smtClean="0"/>
              <a:t>15-11-2017</a:t>
            </a:fld>
            <a:endParaRPr lang="nl-NL" dirty="0"/>
          </a:p>
        </p:txBody>
      </p:sp>
      <p:sp>
        <p:nvSpPr>
          <p:cNvPr id="8" name="Picture Placeholder 7"/>
          <p:cNvSpPr>
            <a:spLocks noGrp="1"/>
          </p:cNvSpPr>
          <p:nvPr>
            <p:ph type="pic" sz="quarter" idx="13"/>
          </p:nvPr>
        </p:nvSpPr>
        <p:spPr>
          <a:xfrm>
            <a:off x="3688715" y="2235625"/>
            <a:ext cx="4824390" cy="3047576"/>
          </a:xfrm>
        </p:spPr>
        <p:txBody>
          <a:bodyPr/>
          <a:lstStyle>
            <a:lvl1pPr marL="0" indent="0" algn="ctr">
              <a:buNone/>
              <a:defRPr sz="1000"/>
            </a:lvl1pPr>
          </a:lstStyle>
          <a:p>
            <a:r>
              <a:rPr lang="en-US"/>
              <a:t>Click icon to add picture</a:t>
            </a:r>
          </a:p>
        </p:txBody>
      </p:sp>
      <p:sp>
        <p:nvSpPr>
          <p:cNvPr id="14" name="Text Placeholder 13"/>
          <p:cNvSpPr>
            <a:spLocks noGrp="1"/>
          </p:cNvSpPr>
          <p:nvPr>
            <p:ph type="body" sz="quarter" idx="15"/>
          </p:nvPr>
        </p:nvSpPr>
        <p:spPr>
          <a:xfrm>
            <a:off x="3608071" y="5431791"/>
            <a:ext cx="4905035" cy="713316"/>
          </a:xfrm>
        </p:spPr>
        <p:txBody>
          <a:bodyPr/>
          <a:lstStyle>
            <a:lvl1pPr marL="0" indent="0">
              <a:buNone/>
              <a:defRPr/>
            </a:lvl1pPr>
          </a:lstStyle>
          <a:p>
            <a:pPr lvl="0"/>
            <a:r>
              <a:rPr lang="en-US"/>
              <a:t>Edit Master text styles</a:t>
            </a:r>
          </a:p>
        </p:txBody>
      </p:sp>
    </p:spTree>
    <p:extLst>
      <p:ext uri="{BB962C8B-B14F-4D97-AF65-F5344CB8AC3E}">
        <p14:creationId xmlns:p14="http://schemas.microsoft.com/office/powerpoint/2010/main" val="3270515065"/>
      </p:ext>
    </p:extLst>
  </p:cSld>
  <p:clrMapOvr>
    <a:masterClrMapping/>
  </p:clrMapOvr>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8606" y="826412"/>
            <a:ext cx="6684195" cy="114300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500010" y="2180515"/>
            <a:ext cx="7790504" cy="4060301"/>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05700" y="895638"/>
            <a:ext cx="1109005" cy="365125"/>
          </a:xfrm>
          <a:prstGeom prst="rect">
            <a:avLst/>
          </a:prstGeom>
        </p:spPr>
        <p:txBody>
          <a:bodyPr vert="horz" lIns="91440" tIns="45720" rIns="91440" bIns="45720" rtlCol="0" anchor="ctr"/>
          <a:lstStyle>
            <a:lvl1pPr algn="r">
              <a:defRPr sz="1050">
                <a:solidFill>
                  <a:schemeClr val="tx1"/>
                </a:solidFill>
                <a:latin typeface="Verdana"/>
              </a:defRPr>
            </a:lvl1pPr>
          </a:lstStyle>
          <a:p>
            <a:fld id="{F58CBED6-F1F5-4589-BFE0-7B636B96AC6E}" type="datetime1">
              <a:rPr lang="nl-NL" smtClean="0"/>
              <a:t>15-11-2017</a:t>
            </a:fld>
            <a:endParaRPr lang="nl-NL" dirty="0"/>
          </a:p>
        </p:txBody>
      </p:sp>
      <p:sp>
        <p:nvSpPr>
          <p:cNvPr id="7" name="object 3"/>
          <p:cNvSpPr/>
          <p:nvPr/>
        </p:nvSpPr>
        <p:spPr>
          <a:xfrm>
            <a:off x="578949" y="712579"/>
            <a:ext cx="7964407" cy="0"/>
          </a:xfrm>
          <a:custGeom>
            <a:avLst/>
            <a:gdLst/>
            <a:ahLst/>
            <a:cxnLst/>
            <a:rect l="l" t="t" r="r" b="b"/>
            <a:pathLst>
              <a:path w="11747500">
                <a:moveTo>
                  <a:pt x="0" y="0"/>
                </a:moveTo>
                <a:lnTo>
                  <a:pt x="11747500" y="0"/>
                </a:lnTo>
              </a:path>
            </a:pathLst>
          </a:custGeom>
          <a:ln w="76200">
            <a:solidFill>
              <a:srgbClr val="000000"/>
            </a:solidFill>
          </a:ln>
        </p:spPr>
        <p:txBody>
          <a:bodyPr wrap="square" lIns="0" tIns="0" rIns="0" bIns="0" rtlCol="0"/>
          <a:lstStyle/>
          <a:p>
            <a:endParaRPr sz="1800"/>
          </a:p>
        </p:txBody>
      </p:sp>
    </p:spTree>
    <p:extLst>
      <p:ext uri="{BB962C8B-B14F-4D97-AF65-F5344CB8AC3E}">
        <p14:creationId xmlns:p14="http://schemas.microsoft.com/office/powerpoint/2010/main" val="2584493927"/>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88" r:id="rId33"/>
    <p:sldLayoutId id="2147483689" r:id="rId34"/>
    <p:sldLayoutId id="2147483690" r:id="rId35"/>
    <p:sldLayoutId id="2147483691" r:id="rId36"/>
    <p:sldLayoutId id="2147483692" r:id="rId37"/>
    <p:sldLayoutId id="2147483693" r:id="rId38"/>
    <p:sldLayoutId id="2147483694" r:id="rId39"/>
    <p:sldLayoutId id="2147483695" r:id="rId40"/>
    <p:sldLayoutId id="2147483696" r:id="rId41"/>
    <p:sldLayoutId id="2147483697" r:id="rId42"/>
    <p:sldLayoutId id="2147483698" r:id="rId43"/>
    <p:sldLayoutId id="2147483699" r:id="rId44"/>
    <p:sldLayoutId id="2147483700" r:id="rId45"/>
    <p:sldLayoutId id="2147483701" r:id="rId46"/>
    <p:sldLayoutId id="2147483702" r:id="rId47"/>
    <p:sldLayoutId id="2147483703" r:id="rId48"/>
    <p:sldLayoutId id="2147483704" r:id="rId49"/>
    <p:sldLayoutId id="2147483705" r:id="rId50"/>
    <p:sldLayoutId id="2147483706" r:id="rId51"/>
    <p:sldLayoutId id="2147483707" r:id="rId52"/>
    <p:sldLayoutId id="2147483708" r:id="rId53"/>
    <p:sldLayoutId id="2147483709" r:id="rId54"/>
    <p:sldLayoutId id="2147483710" r:id="rId55"/>
    <p:sldLayoutId id="2147483711" r:id="rId56"/>
    <p:sldLayoutId id="2147483712" r:id="rId57"/>
    <p:sldLayoutId id="2147483713" r:id="rId58"/>
    <p:sldLayoutId id="2147483714" r:id="rId59"/>
    <p:sldLayoutId id="2147483715" r:id="rId60"/>
    <p:sldLayoutId id="2147483716" r:id="rId61"/>
    <p:sldLayoutId id="2147483652" r:id="rId62"/>
  </p:sldLayoutIdLst>
  <p:hf hdr="0" ftr="0" dt="0"/>
  <p:txStyles>
    <p:titleStyle>
      <a:lvl1pPr algn="l" defTabSz="457200" rtl="0" eaLnBrk="1" latinLnBrk="0" hangingPunct="1">
        <a:spcBef>
          <a:spcPct val="0"/>
        </a:spcBef>
        <a:buNone/>
        <a:defRPr sz="2400" b="1" kern="1200">
          <a:solidFill>
            <a:schemeClr val="tx1"/>
          </a:solidFill>
          <a:latin typeface="KdG beta 020"/>
          <a:ea typeface="+mj-ea"/>
          <a:cs typeface="KdG beta 020"/>
        </a:defRPr>
      </a:lvl1pPr>
    </p:titleStyle>
    <p:bodyStyle>
      <a:lvl1pPr marL="177800" indent="-177800" algn="l" defTabSz="457200" rtl="0" eaLnBrk="1" latinLnBrk="0" hangingPunct="1">
        <a:spcBef>
          <a:spcPts val="300"/>
        </a:spcBef>
        <a:spcAft>
          <a:spcPts val="700"/>
        </a:spcAft>
        <a:buFont typeface="Arial"/>
        <a:buChar char="•"/>
        <a:defRPr sz="2000" kern="1200">
          <a:solidFill>
            <a:schemeClr val="tx1"/>
          </a:solidFill>
          <a:latin typeface="Verdana"/>
          <a:ea typeface="+mn-ea"/>
          <a:cs typeface="+mn-cs"/>
        </a:defRPr>
      </a:lvl1pPr>
      <a:lvl2pPr marL="357188" indent="-179388" algn="l" defTabSz="457200" rtl="0" eaLnBrk="1" latinLnBrk="0" hangingPunct="1">
        <a:spcBef>
          <a:spcPts val="300"/>
        </a:spcBef>
        <a:spcAft>
          <a:spcPts val="300"/>
        </a:spcAft>
        <a:buFont typeface="Arial"/>
        <a:buChar char="–"/>
        <a:defRPr sz="1800" kern="1200">
          <a:solidFill>
            <a:schemeClr val="tx1"/>
          </a:solidFill>
          <a:latin typeface="Verdana"/>
          <a:ea typeface="+mn-ea"/>
          <a:cs typeface="+mn-cs"/>
        </a:defRPr>
      </a:lvl2pPr>
      <a:lvl3pPr marL="534988" indent="-177800" algn="l" defTabSz="457200" rtl="0" eaLnBrk="1" latinLnBrk="0" hangingPunct="1">
        <a:spcBef>
          <a:spcPts val="300"/>
        </a:spcBef>
        <a:spcAft>
          <a:spcPts val="300"/>
        </a:spcAft>
        <a:buFont typeface="Wingdings" charset="2"/>
        <a:buChar char="§"/>
        <a:tabLst/>
        <a:defRPr sz="1600" kern="1200">
          <a:solidFill>
            <a:schemeClr val="tx1"/>
          </a:solidFill>
          <a:latin typeface="Verdana"/>
          <a:ea typeface="+mn-ea"/>
          <a:cs typeface="+mn-cs"/>
        </a:defRPr>
      </a:lvl3pPr>
      <a:lvl4pPr marL="720725" indent="-185738" algn="l" defTabSz="457200" rtl="0" eaLnBrk="1" latinLnBrk="0" hangingPunct="1">
        <a:spcBef>
          <a:spcPts val="300"/>
        </a:spcBef>
        <a:spcAft>
          <a:spcPts val="300"/>
        </a:spcAft>
        <a:buFont typeface="Courier New"/>
        <a:buChar char="o"/>
        <a:defRPr sz="1400" kern="1200">
          <a:solidFill>
            <a:schemeClr val="tx1"/>
          </a:solidFill>
          <a:latin typeface="Verdana"/>
          <a:ea typeface="+mn-ea"/>
          <a:cs typeface="+mn-cs"/>
        </a:defRPr>
      </a:lvl4pPr>
      <a:lvl5pPr marL="898525" indent="-177800" algn="l" defTabSz="457200" rtl="0" eaLnBrk="1" latinLnBrk="0" hangingPunct="1">
        <a:spcBef>
          <a:spcPts val="300"/>
        </a:spcBef>
        <a:spcAft>
          <a:spcPts val="300"/>
        </a:spcAft>
        <a:buFont typeface="Arial"/>
        <a:buChar char="»"/>
        <a:defRPr sz="1200" kern="1200">
          <a:solidFill>
            <a:schemeClr val="tx1"/>
          </a:solidFill>
          <a:latin typeface="Verdan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46.gif"/><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48.png"/></Relationships>
</file>

<file path=ppt/slides/_rels/slide102.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50.png"/></Relationships>
</file>

<file path=ppt/slides/_rels/slide103.xml.rels><?xml version="1.0" encoding="UTF-8" standalone="yes"?>
<Relationships xmlns="http://schemas.openxmlformats.org/package/2006/relationships"><Relationship Id="rId3" Type="http://schemas.openxmlformats.org/officeDocument/2006/relationships/image" Target="../media/image152.gif"/><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6.png"/></Relationships>
</file>

<file path=ppt/slides/_rels/slide1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6.png"/><Relationship Id="rId4" Type="http://schemas.openxmlformats.org/officeDocument/2006/relationships/image" Target="../media/image59.gif"/></Relationships>
</file>

<file path=ppt/slides/_rels/slide2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6.png"/><Relationship Id="rId4" Type="http://schemas.openxmlformats.org/officeDocument/2006/relationships/image" Target="../media/image63.png"/></Relationships>
</file>

<file path=ppt/slides/_rels/slide2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9.gi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4.gi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6.png"/></Relationships>
</file>

<file path=ppt/slides/_rels/slide3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7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8.gif"/><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6.png"/></Relationships>
</file>

<file path=ppt/slides/_rels/slide3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2.gi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5" Type="http://schemas.openxmlformats.org/officeDocument/2006/relationships/image" Target="../media/image86.png"/><Relationship Id="rId4" Type="http://schemas.openxmlformats.org/officeDocument/2006/relationships/image" Target="../media/image85.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5.gif"/><Relationship Id="rId2" Type="http://schemas.openxmlformats.org/officeDocument/2006/relationships/image" Target="../media/image44.gif"/><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gif"/><Relationship Id="rId4" Type="http://schemas.openxmlformats.org/officeDocument/2006/relationships/image" Target="../media/image46.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44.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4.gif"/><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6.png"/></Relationships>
</file>

<file path=ppt/slides/_rels/slide48.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95.png"/></Relationships>
</file>

<file path=ppt/slides/_rels/slide49.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97.png"/></Relationships>
</file>

<file path=ppt/slides/_rels/slide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98.gif"/><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99.gif"/><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46.png"/><Relationship Id="rId4" Type="http://schemas.openxmlformats.org/officeDocument/2006/relationships/image" Target="../media/image4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02.gif"/><Relationship Id="rId2" Type="http://schemas.openxmlformats.org/officeDocument/2006/relationships/image" Target="../media/image101.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03.gif"/><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8.png"/></Relationships>
</file>

<file path=ppt/slides/_rels/slide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09.gif"/><Relationship Id="rId1" Type="http://schemas.openxmlformats.org/officeDocument/2006/relationships/slideLayout" Target="../slideLayouts/slideLayout2.xml"/><Relationship Id="rId5" Type="http://schemas.openxmlformats.org/officeDocument/2006/relationships/image" Target="../media/image110.png"/><Relationship Id="rId4" Type="http://schemas.openxmlformats.org/officeDocument/2006/relationships/image" Target="../media/image46.png"/></Relationships>
</file>

<file path=ppt/slides/_rels/slide64.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12.gif"/><Relationship Id="rId1" Type="http://schemas.openxmlformats.org/officeDocument/2006/relationships/slideLayout" Target="../slideLayouts/slideLayout2.xml"/><Relationship Id="rId5" Type="http://schemas.openxmlformats.org/officeDocument/2006/relationships/image" Target="../media/image113.gif"/><Relationship Id="rId4" Type="http://schemas.openxmlformats.org/officeDocument/2006/relationships/image" Target="../media/image46.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14.gif"/><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11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19.gif"/><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8.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30.xml"/><Relationship Id="rId1" Type="http://schemas.openxmlformats.org/officeDocument/2006/relationships/slideLayout" Target="../slideLayouts/slideLayout10.xml"/><Relationship Id="rId4" Type="http://schemas.openxmlformats.org/officeDocument/2006/relationships/image" Target="../media/image1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22.gif"/><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24.gif"/><Relationship Id="rId2" Type="http://schemas.openxmlformats.org/officeDocument/2006/relationships/image" Target="../media/image123.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85.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gif"/><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88.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6.png"/></Relationships>
</file>

<file path=ppt/slides/_rels/slide9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31.gif"/><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91.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2.xml"/><Relationship Id="rId4" Type="http://schemas.openxmlformats.org/officeDocument/2006/relationships/image" Target="../media/image134.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136.gif"/><Relationship Id="rId4" Type="http://schemas.openxmlformats.org/officeDocument/2006/relationships/image" Target="../media/image135.gif"/></Relationships>
</file>

<file path=ppt/slides/_rels/slide95.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38.png"/></Relationships>
</file>

<file path=ppt/slides/_rels/slide96.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41.png"/><Relationship Id="rId4" Type="http://schemas.openxmlformats.org/officeDocument/2006/relationships/image" Target="../media/image140.png"/></Relationships>
</file>

<file path=ppt/slides/_rels/slide97.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44.png"/></Relationships>
</file>

<file path=ppt/slides/_rels/slide99.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a:xfrm>
            <a:off x="600740" y="1406451"/>
            <a:ext cx="7772400" cy="1470025"/>
          </a:xfrm>
        </p:spPr>
        <p:txBody>
          <a:bodyPr>
            <a:normAutofit/>
          </a:bodyPr>
          <a:lstStyle/>
          <a:p>
            <a:pPr indent="0" fontAlgn="auto">
              <a:spcAft>
                <a:spcPts val="0"/>
              </a:spcAft>
              <a:defRPr/>
            </a:pPr>
            <a:r>
              <a:rPr lang="nl-BE" b="1" dirty="0">
                <a:latin typeface="Verdana" panose="020B0604030504040204" pitchFamily="34" charset="0"/>
              </a:rPr>
              <a:t>Meer functies</a:t>
            </a:r>
          </a:p>
        </p:txBody>
      </p:sp>
      <p:sp>
        <p:nvSpPr>
          <p:cNvPr id="10243" name="Ondertitel 4"/>
          <p:cNvSpPr>
            <a:spLocks noGrp="1"/>
          </p:cNvSpPr>
          <p:nvPr>
            <p:ph type="subTitle" idx="1"/>
          </p:nvPr>
        </p:nvSpPr>
        <p:spPr>
          <a:xfrm>
            <a:off x="1328383" y="2813713"/>
            <a:ext cx="6559550" cy="1752600"/>
          </a:xfrm>
        </p:spPr>
        <p:txBody>
          <a:bodyPr/>
          <a:lstStyle/>
          <a:p>
            <a:pPr>
              <a:spcBef>
                <a:spcPct val="0"/>
              </a:spcBef>
            </a:pPr>
            <a:r>
              <a:rPr lang="nl-BE" dirty="0"/>
              <a:t>SQL functies voor enkelvoudige data</a:t>
            </a:r>
          </a:p>
        </p:txBody>
      </p:sp>
    </p:spTree>
    <p:extLst>
      <p:ext uri="{BB962C8B-B14F-4D97-AF65-F5344CB8AC3E}">
        <p14:creationId xmlns:p14="http://schemas.microsoft.com/office/powerpoint/2010/main" val="3275247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53536"/>
            <a:ext cx="8229600" cy="1143000"/>
          </a:xfrm>
        </p:spPr>
        <p:txBody>
          <a:bodyPr>
            <a:normAutofit/>
          </a:bodyPr>
          <a:lstStyle/>
          <a:p>
            <a:pPr marL="54864" indent="0" fontAlgn="auto">
              <a:spcAft>
                <a:spcPts val="0"/>
              </a:spcAft>
              <a:defRPr/>
            </a:pPr>
            <a:r>
              <a:rPr lang="nl-BE" sz="3200" dirty="0">
                <a:latin typeface="Verdana" panose="020B0604030504040204" pitchFamily="34" charset="0"/>
              </a:rPr>
              <a:t>Tekst functies : LENGTH</a:t>
            </a:r>
            <a:endParaRPr lang="nl-BE" sz="3200" b="1" dirty="0">
              <a:latin typeface="Verdana" panose="020B0604030504040204" pitchFamily="34" charset="0"/>
            </a:endParaRPr>
          </a:p>
        </p:txBody>
      </p:sp>
      <p:sp>
        <p:nvSpPr>
          <p:cNvPr id="20483" name="Tijdelijke aanduiding voor inhoud 3"/>
          <p:cNvSpPr>
            <a:spLocks noGrp="1"/>
          </p:cNvSpPr>
          <p:nvPr>
            <p:ph idx="1"/>
          </p:nvPr>
        </p:nvSpPr>
        <p:spPr>
          <a:xfrm>
            <a:off x="191069" y="1396536"/>
            <a:ext cx="8830101" cy="5649361"/>
          </a:xfrm>
        </p:spPr>
        <p:txBody>
          <a:bodyPr/>
          <a:lstStyle/>
          <a:p>
            <a:r>
              <a:rPr lang="nl-BE" sz="1800" b="1" dirty="0">
                <a:solidFill>
                  <a:srgbClr val="0000FF"/>
                </a:solidFill>
                <a:latin typeface="Courier New" panose="02070309020205020404" pitchFamily="49" charset="0"/>
              </a:rPr>
              <a:t>SELECT</a:t>
            </a:r>
            <a:r>
              <a:rPr lang="nl-BE" sz="1800" dirty="0">
                <a:solidFill>
                  <a:srgbClr val="000000"/>
                </a:solidFill>
                <a:latin typeface="Courier New" panose="02070309020205020404" pitchFamily="49" charset="0"/>
              </a:rPr>
              <a:t> voornaam</a:t>
            </a:r>
            <a:r>
              <a:rPr lang="nl-BE" sz="1800" b="1" dirty="0">
                <a:solidFill>
                  <a:srgbClr val="000080"/>
                </a:solidFill>
                <a:latin typeface="Courier New" panose="02070309020205020404" pitchFamily="49" charset="0"/>
              </a:rPr>
              <a:t>||</a:t>
            </a:r>
            <a:r>
              <a:rPr lang="nl-BE" sz="1800" dirty="0">
                <a:solidFill>
                  <a:srgbClr val="808080"/>
                </a:solidFill>
                <a:latin typeface="Courier New" panose="02070309020205020404" pitchFamily="49" charset="0"/>
              </a:rPr>
              <a:t>' '</a:t>
            </a:r>
            <a:r>
              <a:rPr lang="nl-BE" sz="1800" b="1" dirty="0">
                <a:solidFill>
                  <a:srgbClr val="000080"/>
                </a:solidFill>
                <a:latin typeface="Courier New" panose="02070309020205020404" pitchFamily="49" charset="0"/>
              </a:rPr>
              <a:t>||</a:t>
            </a:r>
            <a:r>
              <a:rPr lang="nl-BE" sz="1800" dirty="0">
                <a:solidFill>
                  <a:srgbClr val="000000"/>
                </a:solidFill>
                <a:latin typeface="Courier New" panose="02070309020205020404" pitchFamily="49" charset="0"/>
              </a:rPr>
              <a:t>achternaam naam</a:t>
            </a:r>
            <a:r>
              <a:rPr lang="nl-BE" sz="1800" b="1" dirty="0">
                <a:solidFill>
                  <a:srgbClr val="000080"/>
                </a:solidFill>
                <a:latin typeface="Courier New" panose="02070309020205020404" pitchFamily="49" charset="0"/>
              </a:rPr>
              <a:t>,</a:t>
            </a:r>
            <a:r>
              <a:rPr lang="nl-BE" sz="1800" dirty="0">
                <a:solidFill>
                  <a:srgbClr val="000000"/>
                </a:solidFill>
                <a:latin typeface="Courier New" panose="02070309020205020404" pitchFamily="49" charset="0"/>
              </a:rPr>
              <a:t> </a:t>
            </a:r>
            <a:br>
              <a:rPr lang="nl-BE" sz="1800" dirty="0">
                <a:solidFill>
                  <a:srgbClr val="000000"/>
                </a:solidFill>
                <a:latin typeface="Courier New" panose="02070309020205020404" pitchFamily="49" charset="0"/>
              </a:rPr>
            </a:br>
            <a:r>
              <a:rPr lang="nl-BE" sz="1800" dirty="0">
                <a:solidFill>
                  <a:srgbClr val="000000"/>
                </a:solidFill>
                <a:latin typeface="Courier New" panose="02070309020205020404" pitchFamily="49" charset="0"/>
              </a:rPr>
              <a:t>	</a:t>
            </a:r>
            <a:r>
              <a:rPr lang="nl-BE" sz="1800" b="1" dirty="0">
                <a:solidFill>
                  <a:srgbClr val="0000FF"/>
                </a:solidFill>
                <a:latin typeface="Courier New" panose="02070309020205020404" pitchFamily="49" charset="0"/>
              </a:rPr>
              <a:t>LENGTH</a:t>
            </a:r>
            <a:r>
              <a:rPr lang="nl-BE" sz="1800" b="1" dirty="0">
                <a:solidFill>
                  <a:srgbClr val="000080"/>
                </a:solidFill>
                <a:latin typeface="Courier New" panose="02070309020205020404" pitchFamily="49" charset="0"/>
              </a:rPr>
              <a:t>(</a:t>
            </a:r>
            <a:r>
              <a:rPr lang="nl-BE" sz="1800" dirty="0">
                <a:solidFill>
                  <a:srgbClr val="000000"/>
                </a:solidFill>
                <a:latin typeface="Courier New" panose="02070309020205020404" pitchFamily="49" charset="0"/>
              </a:rPr>
              <a:t>voornaam</a:t>
            </a:r>
            <a:r>
              <a:rPr lang="nl-BE" sz="1800" b="1" dirty="0">
                <a:solidFill>
                  <a:srgbClr val="000080"/>
                </a:solidFill>
                <a:latin typeface="Courier New" panose="02070309020205020404" pitchFamily="49" charset="0"/>
              </a:rPr>
              <a:t>||</a:t>
            </a:r>
            <a:r>
              <a:rPr lang="nl-BE" sz="1800" dirty="0">
                <a:solidFill>
                  <a:srgbClr val="808080"/>
                </a:solidFill>
                <a:latin typeface="Courier New" panose="02070309020205020404" pitchFamily="49" charset="0"/>
              </a:rPr>
              <a:t>' '</a:t>
            </a:r>
            <a:r>
              <a:rPr lang="nl-BE" sz="1800" b="1" dirty="0">
                <a:solidFill>
                  <a:srgbClr val="000080"/>
                </a:solidFill>
                <a:latin typeface="Courier New" panose="02070309020205020404" pitchFamily="49" charset="0"/>
              </a:rPr>
              <a:t>||</a:t>
            </a:r>
            <a:r>
              <a:rPr lang="nl-BE" sz="1800" dirty="0">
                <a:solidFill>
                  <a:srgbClr val="000000"/>
                </a:solidFill>
                <a:latin typeface="Courier New" panose="02070309020205020404" pitchFamily="49" charset="0"/>
              </a:rPr>
              <a:t>achternaam</a:t>
            </a:r>
            <a:r>
              <a:rPr lang="nl-BE" sz="1800" b="1" dirty="0">
                <a:solidFill>
                  <a:srgbClr val="000080"/>
                </a:solidFill>
                <a:latin typeface="Courier New" panose="02070309020205020404" pitchFamily="49" charset="0"/>
              </a:rPr>
              <a:t>)</a:t>
            </a:r>
            <a:r>
              <a:rPr lang="nl-BE" sz="1800" dirty="0">
                <a:solidFill>
                  <a:srgbClr val="000000"/>
                </a:solidFill>
                <a:latin typeface="Courier New" panose="02070309020205020404" pitchFamily="49" charset="0"/>
              </a:rPr>
              <a:t> </a:t>
            </a:r>
            <a:r>
              <a:rPr lang="nl-BE" sz="1800" dirty="0" err="1">
                <a:solidFill>
                  <a:srgbClr val="000000"/>
                </a:solidFill>
                <a:latin typeface="Courier New" panose="02070309020205020404" pitchFamily="49" charset="0"/>
              </a:rPr>
              <a:t>lengte_naam</a:t>
            </a:r>
            <a:r>
              <a:rPr lang="nl-BE" sz="1800" dirty="0">
                <a:solidFill>
                  <a:srgbClr val="000000"/>
                </a:solidFill>
                <a:latin typeface="Courier New" panose="02070309020205020404" pitchFamily="49" charset="0"/>
              </a:rPr>
              <a:t> </a:t>
            </a:r>
            <a:br>
              <a:rPr lang="nl-BE" sz="1800" dirty="0">
                <a:solidFill>
                  <a:srgbClr val="000000"/>
                </a:solidFill>
                <a:latin typeface="Courier New" panose="02070309020205020404" pitchFamily="49" charset="0"/>
              </a:rPr>
            </a:br>
            <a:r>
              <a:rPr lang="nl-BE" sz="1800" b="1" dirty="0">
                <a:solidFill>
                  <a:srgbClr val="0000FF"/>
                </a:solidFill>
                <a:latin typeface="Courier New" panose="02070309020205020404" pitchFamily="49" charset="0"/>
              </a:rPr>
              <a:t>FROM</a:t>
            </a:r>
            <a:r>
              <a:rPr lang="nl-BE" sz="1800" dirty="0">
                <a:solidFill>
                  <a:srgbClr val="000000"/>
                </a:solidFill>
                <a:latin typeface="Courier New" panose="02070309020205020404" pitchFamily="49" charset="0"/>
              </a:rPr>
              <a:t> medewerkers</a:t>
            </a:r>
            <a:r>
              <a:rPr lang="nl-BE" sz="1800" b="1" dirty="0">
                <a:solidFill>
                  <a:srgbClr val="000080"/>
                </a:solidFill>
                <a:latin typeface="Courier New" panose="02070309020205020404" pitchFamily="49" charset="0"/>
              </a:rPr>
              <a:t>;</a:t>
            </a:r>
            <a:r>
              <a:rPr lang="nl-BE" sz="1800" dirty="0">
                <a:solidFill>
                  <a:srgbClr val="000000"/>
                </a:solidFill>
                <a:latin typeface="Courier New" panose="02070309020205020404" pitchFamily="49" charset="0"/>
              </a:rPr>
              <a:t> </a:t>
            </a:r>
            <a:endParaRPr lang="nl-BE" sz="1800" dirty="0"/>
          </a:p>
          <a:p>
            <a:pPr>
              <a:buFont typeface="Wingdings 2" pitchFamily="18" charset="2"/>
              <a:buNone/>
            </a:pPr>
            <a:endParaRPr lang="nl-BE" sz="1800" dirty="0">
              <a:latin typeface="Courier New" pitchFamily="49" charset="0"/>
              <a:cs typeface="Courier New" pitchFamily="49" charset="0"/>
            </a:endParaRPr>
          </a:p>
          <a:p>
            <a:pPr>
              <a:buFont typeface="Wingdings 2" pitchFamily="18" charset="2"/>
              <a:buNone/>
            </a:pPr>
            <a:endParaRPr lang="nl-BE" sz="1800" dirty="0">
              <a:latin typeface="Courier New" pitchFamily="49" charset="0"/>
              <a:cs typeface="Courier New" pitchFamily="49" charset="0"/>
            </a:endParaRPr>
          </a:p>
          <a:p>
            <a:pPr>
              <a:buFont typeface="Wingdings 2" pitchFamily="18" charset="2"/>
              <a:buNone/>
            </a:pPr>
            <a:endParaRPr lang="nl-BE" sz="1800" dirty="0">
              <a:latin typeface="Courier New" pitchFamily="49" charset="0"/>
              <a:cs typeface="Courier New" pitchFamily="49" charset="0"/>
            </a:endParaRPr>
          </a:p>
          <a:p>
            <a:pPr>
              <a:buFont typeface="Wingdings 2" pitchFamily="18" charset="2"/>
              <a:buNone/>
            </a:pPr>
            <a:endParaRPr lang="nl-BE" sz="1800" dirty="0">
              <a:latin typeface="Courier New" pitchFamily="49" charset="0"/>
              <a:cs typeface="Courier New" pitchFamily="49" charset="0"/>
            </a:endParaRPr>
          </a:p>
          <a:p>
            <a:pPr>
              <a:buFont typeface="Wingdings 2" pitchFamily="18" charset="2"/>
              <a:buNone/>
            </a:pPr>
            <a:endParaRPr lang="nl-BE" sz="1800" dirty="0">
              <a:latin typeface="Courier New" pitchFamily="49" charset="0"/>
              <a:cs typeface="Courier New" pitchFamily="49" charset="0"/>
            </a:endParaRPr>
          </a:p>
          <a:p>
            <a:pPr>
              <a:buFont typeface="Wingdings 2" pitchFamily="18" charset="2"/>
              <a:buNone/>
            </a:pPr>
            <a:endParaRPr lang="nl-BE" sz="1800" dirty="0">
              <a:latin typeface="Courier New" pitchFamily="49" charset="0"/>
              <a:cs typeface="Courier New" pitchFamily="49" charset="0"/>
            </a:endParaRPr>
          </a:p>
          <a:p>
            <a:pPr>
              <a:buFont typeface="Wingdings 2" pitchFamily="18" charset="2"/>
              <a:buNone/>
            </a:pPr>
            <a:endParaRPr lang="nl-BE" sz="1800" dirty="0">
              <a:latin typeface="Courier New" pitchFamily="49" charset="0"/>
              <a:cs typeface="Courier New" pitchFamily="49" charset="0"/>
            </a:endParaRPr>
          </a:p>
          <a:p>
            <a:pPr>
              <a:buFont typeface="Wingdings 2" pitchFamily="18" charset="2"/>
              <a:buNone/>
            </a:pPr>
            <a:endParaRPr lang="nl-BE" sz="1800" dirty="0">
              <a:latin typeface="Courier New" pitchFamily="49" charset="0"/>
              <a:cs typeface="Courier New" pitchFamily="49" charset="0"/>
            </a:endParaRPr>
          </a:p>
          <a:p>
            <a:pPr>
              <a:buFont typeface="Wingdings 2" pitchFamily="18" charset="2"/>
              <a:buNone/>
            </a:pPr>
            <a:r>
              <a:rPr lang="nl-BE" sz="1800" dirty="0">
                <a:latin typeface="Verdana" panose="020B0604030504040204" pitchFamily="34" charset="0"/>
                <a:cs typeface="Courier New" pitchFamily="49" charset="0"/>
              </a:rPr>
              <a:t>Welk resultaat geeft een LENGTH functie toegepast op een CHAR kolom?</a:t>
            </a:r>
            <a:endParaRPr lang="nl-BE" sz="2000" dirty="0">
              <a:latin typeface="Verdana" panose="020B0604030504040204" pitchFamily="34" charset="0"/>
            </a:endParaRPr>
          </a:p>
          <a:p>
            <a:pPr>
              <a:buFont typeface="Wingdings 2" pitchFamily="18" charset="2"/>
              <a:buNone/>
            </a:pPr>
            <a:endParaRPr lang="nl-BE" sz="2000" dirty="0"/>
          </a:p>
          <a:p>
            <a:pPr>
              <a:buFont typeface="Wingdings 2" pitchFamily="18" charset="2"/>
              <a:buNone/>
            </a:pPr>
            <a:endParaRPr lang="nl-BE" sz="2000" dirty="0"/>
          </a:p>
          <a:p>
            <a:pPr>
              <a:buFont typeface="Wingdings 2" pitchFamily="18" charset="2"/>
              <a:buNone/>
            </a:pPr>
            <a:endParaRPr lang="nl-BE" sz="2000" dirty="0"/>
          </a:p>
          <a:p>
            <a:pPr>
              <a:buFont typeface="Wingdings 2" pitchFamily="18" charset="2"/>
              <a:buNone/>
            </a:pPr>
            <a:endParaRPr lang="nl-BE" sz="2000" dirty="0"/>
          </a:p>
          <a:p>
            <a:pPr>
              <a:buFont typeface="Wingdings 2" pitchFamily="18" charset="2"/>
              <a:buNone/>
            </a:pPr>
            <a:endParaRPr lang="nl-BE" sz="2000" dirty="0"/>
          </a:p>
          <a:p>
            <a:pPr>
              <a:buFont typeface="Wingdings 2" pitchFamily="18" charset="2"/>
              <a:buNone/>
            </a:pPr>
            <a:endParaRPr lang="nl-BE" sz="2000" dirty="0"/>
          </a:p>
          <a:p>
            <a:pPr>
              <a:buFont typeface="Wingdings 2" pitchFamily="18" charset="2"/>
              <a:buNone/>
            </a:pPr>
            <a:endParaRPr lang="nl-BE" sz="2000" dirty="0"/>
          </a:p>
          <a:p>
            <a:pPr>
              <a:buFont typeface="Wingdings 2" pitchFamily="18" charset="2"/>
              <a:buNone/>
            </a:pPr>
            <a:endParaRPr lang="nl-BE" sz="2000" dirty="0"/>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10</a:t>
            </a:fld>
            <a:endParaRPr lang="nl-NL"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377" y="2646113"/>
            <a:ext cx="5855495" cy="2440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0670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92886"/>
            <a:ext cx="8229600" cy="1143000"/>
          </a:xfrm>
        </p:spPr>
        <p:txBody>
          <a:bodyPr>
            <a:normAutofit/>
          </a:bodyPr>
          <a:lstStyle/>
          <a:p>
            <a:pPr marL="54864" indent="0" fontAlgn="auto">
              <a:spcAft>
                <a:spcPts val="0"/>
              </a:spcAft>
              <a:defRPr/>
            </a:pPr>
            <a:r>
              <a:rPr lang="nl-NL" sz="3200" b="1" dirty="0">
                <a:latin typeface="Verdana" panose="020B0604030504040204" pitchFamily="34" charset="0"/>
              </a:rPr>
              <a:t>Conversiefuncties : TO_DATE</a:t>
            </a:r>
            <a:endParaRPr lang="nl-BE" sz="3200" b="1" dirty="0">
              <a:latin typeface="Verdana" panose="020B0604030504040204" pitchFamily="34" charset="0"/>
            </a:endParaRPr>
          </a:p>
        </p:txBody>
      </p:sp>
      <p:sp>
        <p:nvSpPr>
          <p:cNvPr id="3" name="Tijdelijke aanduiding voor inhoud 2"/>
          <p:cNvSpPr>
            <a:spLocks noGrp="1"/>
          </p:cNvSpPr>
          <p:nvPr>
            <p:ph idx="1"/>
          </p:nvPr>
        </p:nvSpPr>
        <p:spPr>
          <a:xfrm>
            <a:off x="457200" y="1068505"/>
            <a:ext cx="8229600" cy="5579038"/>
          </a:xfrm>
        </p:spPr>
        <p:txBody>
          <a:bodyPr/>
          <a:lstStyle/>
          <a:p>
            <a:pPr marL="0" indent="0">
              <a:buNone/>
            </a:pPr>
            <a:endParaRPr lang="nl-NL" dirty="0"/>
          </a:p>
          <a:p>
            <a:pPr marL="0" indent="0">
              <a:buNone/>
            </a:pPr>
            <a:endParaRPr lang="nl-NL" dirty="0"/>
          </a:p>
          <a:p>
            <a:pPr>
              <a:buFont typeface="Wingdings" pitchFamily="2" charset="2"/>
              <a:buChar char="Ø"/>
            </a:pPr>
            <a:endParaRPr lang="nl-NL" sz="2000" dirty="0">
              <a:latin typeface="Verdana" panose="020B0604030504040204" pitchFamily="34" charset="0"/>
            </a:endParaRPr>
          </a:p>
          <a:p>
            <a:pPr>
              <a:buFont typeface="Wingdings" pitchFamily="2" charset="2"/>
              <a:buChar char="Ø"/>
            </a:pPr>
            <a:r>
              <a:rPr lang="nl-NL" sz="2000" dirty="0">
                <a:latin typeface="Verdana" panose="020B0604030504040204" pitchFamily="34" charset="0"/>
              </a:rPr>
              <a:t>Vormt een karakterstring om naar een resultaat  van het datatype DATE.</a:t>
            </a:r>
          </a:p>
          <a:p>
            <a:pPr>
              <a:buFont typeface="Wingdings" pitchFamily="2" charset="2"/>
              <a:buChar char="Ø"/>
            </a:pPr>
            <a:r>
              <a:rPr lang="nl-NL" sz="2000" dirty="0">
                <a:latin typeface="Verdana" panose="020B0604030504040204" pitchFamily="34" charset="0"/>
              </a:rPr>
              <a:t>Je moet weergeven hoe de datum is samengesteld.</a:t>
            </a:r>
          </a:p>
          <a:p>
            <a:pPr marL="0" indent="0">
              <a:buNone/>
            </a:pPr>
            <a:r>
              <a:rPr lang="nl-NL" sz="2000" dirty="0">
                <a:latin typeface="Verdana" panose="020B0604030504040204" pitchFamily="34" charset="0"/>
              </a:rPr>
              <a:t>	Wanneer er in die weergave te weinig informatie staat, is 	Oracle niet in staat om een Oracle datum samen te stellen.</a:t>
            </a:r>
          </a:p>
          <a:p>
            <a:pPr marL="0" indent="0">
              <a:buNone/>
            </a:pPr>
            <a:endParaRPr lang="nl-NL" sz="2000" dirty="0">
              <a:latin typeface="Verdana" panose="020B0604030504040204" pitchFamily="34" charset="0"/>
            </a:endParaRPr>
          </a:p>
        </p:txBody>
      </p:sp>
      <p:sp>
        <p:nvSpPr>
          <p:cNvPr id="4" name="Tijdelijke aanduiding voor dianummer 3"/>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100</a:t>
            </a:fld>
            <a:endParaRPr lang="nl-NL" dirty="0"/>
          </a:p>
        </p:txBody>
      </p:sp>
      <p:pic>
        <p:nvPicPr>
          <p:cNvPr id="5" name="Picture 2" descr="Description of to_date.gif follo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44446"/>
            <a:ext cx="7742302" cy="980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034890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0"/>
            <a:ext cx="8229600" cy="1143000"/>
          </a:xfrm>
        </p:spPr>
        <p:txBody>
          <a:bodyPr>
            <a:normAutofit/>
          </a:bodyPr>
          <a:lstStyle/>
          <a:p>
            <a:pPr marL="54864" indent="0" fontAlgn="auto">
              <a:spcAft>
                <a:spcPts val="0"/>
              </a:spcAft>
              <a:defRPr/>
            </a:pPr>
            <a:r>
              <a:rPr lang="nl-NL" sz="3200" b="1" dirty="0">
                <a:latin typeface="Verdana" panose="020B0604030504040204" pitchFamily="34" charset="0"/>
              </a:rPr>
              <a:t>Conversiefuncties : TO_DATE</a:t>
            </a:r>
            <a:endParaRPr lang="nl-BE" sz="3200" b="1" dirty="0">
              <a:latin typeface="Verdana" panose="020B0604030504040204" pitchFamily="34" charset="0"/>
            </a:endParaRPr>
          </a:p>
        </p:txBody>
      </p:sp>
      <p:sp>
        <p:nvSpPr>
          <p:cNvPr id="8" name="Tijdelijke aanduiding voor inhoud 7"/>
          <p:cNvSpPr>
            <a:spLocks noGrp="1"/>
          </p:cNvSpPr>
          <p:nvPr>
            <p:ph idx="1"/>
          </p:nvPr>
        </p:nvSpPr>
        <p:spPr>
          <a:xfrm>
            <a:off x="548431" y="980508"/>
            <a:ext cx="8229600" cy="5304178"/>
          </a:xfrm>
        </p:spPr>
        <p:txBody>
          <a:bodyPr/>
          <a:lstStyle/>
          <a:p>
            <a:r>
              <a:rPr lang="en-GB" b="1" dirty="0">
                <a:solidFill>
                  <a:srgbClr val="0000FF"/>
                </a:solidFill>
                <a:latin typeface="Courier New" panose="02070309020205020404" pitchFamily="49" charset="0"/>
              </a:rPr>
              <a:t>SELECT</a:t>
            </a:r>
            <a:r>
              <a:rPr lang="en-GB" dirty="0">
                <a:solidFill>
                  <a:srgbClr val="000000"/>
                </a:solidFill>
                <a:latin typeface="Courier New" panose="02070309020205020404" pitchFamily="49" charset="0"/>
              </a:rPr>
              <a:t> </a:t>
            </a:r>
            <a:r>
              <a:rPr lang="en-GB" b="1" dirty="0" err="1">
                <a:solidFill>
                  <a:srgbClr val="0000FF"/>
                </a:solidFill>
                <a:latin typeface="Courier New" panose="02070309020205020404" pitchFamily="49" charset="0"/>
              </a:rPr>
              <a:t>to_date</a:t>
            </a:r>
            <a:r>
              <a:rPr lang="en-GB" b="1" dirty="0">
                <a:solidFill>
                  <a:srgbClr val="000080"/>
                </a:solidFill>
                <a:latin typeface="Courier New" panose="02070309020205020404" pitchFamily="49" charset="0"/>
              </a:rPr>
              <a:t>(</a:t>
            </a:r>
            <a:r>
              <a:rPr lang="en-GB" dirty="0">
                <a:solidFill>
                  <a:srgbClr val="808080"/>
                </a:solidFill>
                <a:latin typeface="Courier New" panose="02070309020205020404" pitchFamily="49" charset="0"/>
              </a:rPr>
              <a:t>'11-03-2017'</a:t>
            </a:r>
            <a:r>
              <a:rPr lang="en-GB" b="1" dirty="0">
                <a:solidFill>
                  <a:srgbClr val="000080"/>
                </a:solidFill>
                <a:latin typeface="Courier New" panose="02070309020205020404" pitchFamily="49" charset="0"/>
              </a:rPr>
              <a:t>,</a:t>
            </a:r>
            <a:r>
              <a:rPr lang="en-GB" dirty="0">
                <a:solidFill>
                  <a:srgbClr val="808080"/>
                </a:solidFill>
                <a:latin typeface="Courier New" panose="02070309020205020404" pitchFamily="49" charset="0"/>
              </a:rPr>
              <a:t>'mm-dd-yyyy'</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datum</a:t>
            </a:r>
            <a:br>
              <a:rPr lang="en-GB" dirty="0">
                <a:solidFill>
                  <a:srgbClr val="000000"/>
                </a:solidFill>
                <a:latin typeface="Courier New" panose="02070309020205020404" pitchFamily="49" charset="0"/>
              </a:rPr>
            </a:br>
            <a:r>
              <a:rPr lang="en-GB" b="1" dirty="0">
                <a:solidFill>
                  <a:srgbClr val="0000FF"/>
                </a:solidFill>
                <a:latin typeface="Courier New" panose="02070309020205020404" pitchFamily="49" charset="0"/>
              </a:rPr>
              <a:t>FROM</a:t>
            </a:r>
            <a:r>
              <a:rPr lang="en-GB" dirty="0">
                <a:solidFill>
                  <a:srgbClr val="000000"/>
                </a:solidFill>
                <a:latin typeface="Courier New" panose="02070309020205020404" pitchFamily="49" charset="0"/>
              </a:rPr>
              <a:t> dual</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endParaRPr lang="en-GB" dirty="0"/>
          </a:p>
          <a:p>
            <a:pPr>
              <a:buNone/>
            </a:pPr>
            <a:endParaRPr lang="en-US" sz="2000" i="1" dirty="0">
              <a:latin typeface="Courier New" pitchFamily="49" charset="0"/>
              <a:cs typeface="Courier New" pitchFamily="49" charset="0"/>
            </a:endParaRPr>
          </a:p>
          <a:p>
            <a:pPr>
              <a:buNone/>
            </a:pPr>
            <a:endParaRPr lang="en-US" sz="2000" i="1" dirty="0">
              <a:latin typeface="Courier New" pitchFamily="49" charset="0"/>
              <a:cs typeface="Courier New" pitchFamily="49" charset="0"/>
            </a:endParaRPr>
          </a:p>
          <a:p>
            <a:r>
              <a:rPr lang="en-GB" b="1" dirty="0">
                <a:solidFill>
                  <a:srgbClr val="0000FF"/>
                </a:solidFill>
                <a:latin typeface="Courier New" panose="02070309020205020404" pitchFamily="49" charset="0"/>
              </a:rPr>
              <a:t>SELECT</a:t>
            </a:r>
            <a:r>
              <a:rPr lang="en-GB" dirty="0">
                <a:solidFill>
                  <a:srgbClr val="000000"/>
                </a:solidFill>
                <a:latin typeface="Courier New" panose="02070309020205020404" pitchFamily="49" charset="0"/>
              </a:rPr>
              <a:t> </a:t>
            </a:r>
            <a:r>
              <a:rPr lang="en-GB" b="1" dirty="0" err="1">
                <a:solidFill>
                  <a:srgbClr val="0000FF"/>
                </a:solidFill>
                <a:latin typeface="Courier New" panose="02070309020205020404" pitchFamily="49" charset="0"/>
              </a:rPr>
              <a:t>to_date</a:t>
            </a:r>
            <a:r>
              <a:rPr lang="en-GB" b="1" dirty="0">
                <a:solidFill>
                  <a:srgbClr val="000080"/>
                </a:solidFill>
                <a:latin typeface="Courier New" panose="02070309020205020404" pitchFamily="49" charset="0"/>
              </a:rPr>
              <a:t>(</a:t>
            </a:r>
            <a:r>
              <a:rPr lang="en-GB" dirty="0">
                <a:solidFill>
                  <a:srgbClr val="808080"/>
                </a:solidFill>
                <a:latin typeface="Courier New" panose="02070309020205020404" pitchFamily="49" charset="0"/>
              </a:rPr>
              <a:t>'03-11'</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datum</a:t>
            </a:r>
            <a:br>
              <a:rPr lang="en-GB" dirty="0">
                <a:solidFill>
                  <a:srgbClr val="000000"/>
                </a:solidFill>
                <a:latin typeface="Courier New" panose="02070309020205020404" pitchFamily="49" charset="0"/>
              </a:rPr>
            </a:br>
            <a:r>
              <a:rPr lang="en-GB" b="1" dirty="0">
                <a:solidFill>
                  <a:srgbClr val="0000FF"/>
                </a:solidFill>
                <a:latin typeface="Courier New" panose="02070309020205020404" pitchFamily="49" charset="0"/>
              </a:rPr>
              <a:t>FROM</a:t>
            </a:r>
            <a:r>
              <a:rPr lang="en-GB" dirty="0">
                <a:solidFill>
                  <a:srgbClr val="000000"/>
                </a:solidFill>
                <a:latin typeface="Courier New" panose="02070309020205020404" pitchFamily="49" charset="0"/>
              </a:rPr>
              <a:t> dual</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endParaRPr lang="en-GB" dirty="0"/>
          </a:p>
          <a:p>
            <a:pPr>
              <a:buNone/>
            </a:pPr>
            <a:endParaRPr lang="en-US" sz="2000" i="1" dirty="0">
              <a:latin typeface="Courier New" pitchFamily="49" charset="0"/>
              <a:cs typeface="Courier New" pitchFamily="49" charset="0"/>
            </a:endParaRPr>
          </a:p>
          <a:p>
            <a:pPr>
              <a:buNone/>
            </a:pPr>
            <a:endParaRPr lang="nl-NL" sz="2000" i="1" dirty="0">
              <a:latin typeface="Courier New" pitchFamily="49" charset="0"/>
              <a:cs typeface="Courier New" pitchFamily="49" charset="0"/>
            </a:endParaRPr>
          </a:p>
          <a:p>
            <a:r>
              <a:rPr lang="en-GB" b="1" dirty="0">
                <a:solidFill>
                  <a:srgbClr val="0000FF"/>
                </a:solidFill>
                <a:latin typeface="Courier New" panose="02070309020205020404" pitchFamily="49" charset="0"/>
              </a:rPr>
              <a:t>SELECT</a:t>
            </a:r>
            <a:r>
              <a:rPr lang="en-GB" dirty="0">
                <a:solidFill>
                  <a:srgbClr val="000000"/>
                </a:solidFill>
                <a:latin typeface="Courier New" panose="02070309020205020404" pitchFamily="49" charset="0"/>
              </a:rPr>
              <a:t> </a:t>
            </a:r>
            <a:r>
              <a:rPr lang="en-GB" b="1" dirty="0" err="1">
                <a:solidFill>
                  <a:srgbClr val="0000FF"/>
                </a:solidFill>
                <a:latin typeface="Courier New" panose="02070309020205020404" pitchFamily="49" charset="0"/>
              </a:rPr>
              <a:t>to_date</a:t>
            </a:r>
            <a:r>
              <a:rPr lang="en-GB" b="1" dirty="0">
                <a:solidFill>
                  <a:srgbClr val="000080"/>
                </a:solidFill>
                <a:latin typeface="Courier New" panose="02070309020205020404" pitchFamily="49" charset="0"/>
              </a:rPr>
              <a:t>(</a:t>
            </a:r>
            <a:r>
              <a:rPr lang="en-GB" dirty="0">
                <a:solidFill>
                  <a:srgbClr val="808080"/>
                </a:solidFill>
                <a:latin typeface="Courier New" panose="02070309020205020404" pitchFamily="49" charset="0"/>
              </a:rPr>
              <a:t>'03-11'</a:t>
            </a:r>
            <a:r>
              <a:rPr lang="en-US" i="1" dirty="0">
                <a:latin typeface="Courier New" pitchFamily="49" charset="0"/>
                <a:cs typeface="Courier New" pitchFamily="49" charset="0"/>
              </a:rPr>
              <a:t>,</a:t>
            </a:r>
            <a:r>
              <a:rPr lang="en-GB" dirty="0">
                <a:solidFill>
                  <a:srgbClr val="808080"/>
                </a:solidFill>
                <a:latin typeface="Courier New" panose="02070309020205020404" pitchFamily="49" charset="0"/>
              </a:rPr>
              <a:t> '</a:t>
            </a:r>
            <a:r>
              <a:rPr lang="en-GB" dirty="0" err="1">
                <a:solidFill>
                  <a:srgbClr val="808080"/>
                </a:solidFill>
                <a:latin typeface="Courier New" panose="02070309020205020404" pitchFamily="49" charset="0"/>
              </a:rPr>
              <a:t>dd</a:t>
            </a:r>
            <a:r>
              <a:rPr lang="en-GB" dirty="0">
                <a:solidFill>
                  <a:srgbClr val="808080"/>
                </a:solidFill>
                <a:latin typeface="Courier New" panose="02070309020205020404" pitchFamily="49" charset="0"/>
              </a:rPr>
              <a:t>-mm'</a:t>
            </a:r>
            <a:r>
              <a:rPr lang="en-US" i="1" dirty="0">
                <a:latin typeface="Courier New" pitchFamily="49" charset="0"/>
                <a:cs typeface="Courier New" pitchFamily="49" charset="0"/>
              </a:rPr>
              <a:t> </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datum</a:t>
            </a:r>
            <a:br>
              <a:rPr lang="en-GB" dirty="0">
                <a:solidFill>
                  <a:srgbClr val="000000"/>
                </a:solidFill>
                <a:latin typeface="Courier New" panose="02070309020205020404" pitchFamily="49" charset="0"/>
              </a:rPr>
            </a:br>
            <a:r>
              <a:rPr lang="en-GB" b="1" dirty="0">
                <a:solidFill>
                  <a:srgbClr val="0000FF"/>
                </a:solidFill>
                <a:latin typeface="Courier New" panose="02070309020205020404" pitchFamily="49" charset="0"/>
              </a:rPr>
              <a:t>FROM</a:t>
            </a:r>
            <a:r>
              <a:rPr lang="en-GB" dirty="0">
                <a:solidFill>
                  <a:srgbClr val="000000"/>
                </a:solidFill>
                <a:latin typeface="Courier New" panose="02070309020205020404" pitchFamily="49" charset="0"/>
              </a:rPr>
              <a:t> dual</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endParaRPr lang="en-GB" dirty="0"/>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101</a:t>
            </a:fld>
            <a:endParaRPr lang="nl-NL" dirty="0"/>
          </a:p>
        </p:txBody>
      </p:sp>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143" y="3599543"/>
            <a:ext cx="6104292" cy="464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Afbeelding 3">
            <a:extLst>
              <a:ext uri="{FF2B5EF4-FFF2-40B4-BE49-F238E27FC236}">
                <a16:creationId xmlns:a16="http://schemas.microsoft.com/office/drawing/2014/main" id="{776CED98-5A45-4F40-88A9-34786B1B7579}"/>
              </a:ext>
            </a:extLst>
          </p:cNvPr>
          <p:cNvPicPr>
            <a:picLocks noChangeAspect="1"/>
          </p:cNvPicPr>
          <p:nvPr/>
        </p:nvPicPr>
        <p:blipFill>
          <a:blip r:embed="rId4"/>
          <a:stretch>
            <a:fillRect/>
          </a:stretch>
        </p:blipFill>
        <p:spPr>
          <a:xfrm>
            <a:off x="1085131" y="1777093"/>
            <a:ext cx="1028700" cy="476250"/>
          </a:xfrm>
          <a:prstGeom prst="rect">
            <a:avLst/>
          </a:prstGeom>
        </p:spPr>
      </p:pic>
      <p:pic>
        <p:nvPicPr>
          <p:cNvPr id="10" name="Afbeelding 9">
            <a:extLst>
              <a:ext uri="{FF2B5EF4-FFF2-40B4-BE49-F238E27FC236}">
                <a16:creationId xmlns:a16="http://schemas.microsoft.com/office/drawing/2014/main" id="{84F12D90-4C7E-4CD2-BFD9-FD5C92D65E94}"/>
              </a:ext>
            </a:extLst>
          </p:cNvPr>
          <p:cNvPicPr>
            <a:picLocks noChangeAspect="1"/>
          </p:cNvPicPr>
          <p:nvPr/>
        </p:nvPicPr>
        <p:blipFill>
          <a:blip r:embed="rId4"/>
          <a:stretch>
            <a:fillRect/>
          </a:stretch>
        </p:blipFill>
        <p:spPr>
          <a:xfrm>
            <a:off x="1085131" y="5044508"/>
            <a:ext cx="1028700" cy="476250"/>
          </a:xfrm>
          <a:prstGeom prst="rect">
            <a:avLst/>
          </a:prstGeom>
        </p:spPr>
      </p:pic>
    </p:spTree>
    <p:extLst>
      <p:ext uri="{BB962C8B-B14F-4D97-AF65-F5344CB8AC3E}">
        <p14:creationId xmlns:p14="http://schemas.microsoft.com/office/powerpoint/2010/main" val="1771740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6" end="6"/>
                                            </p:txEl>
                                          </p:spTgt>
                                        </p:tgtEl>
                                        <p:attrNameLst>
                                          <p:attrName>style.visibility</p:attrName>
                                        </p:attrNameLst>
                                      </p:cBhvr>
                                      <p:to>
                                        <p:strVal val="visible"/>
                                      </p:to>
                                    </p:set>
                                  </p:childTnLst>
                                </p:cTn>
                              </p:par>
                            </p:childTnLst>
                          </p:cTn>
                        </p:par>
                        <p:par>
                          <p:cTn id="13" fill="hold">
                            <p:stCondLst>
                              <p:cond delay="0"/>
                            </p:stCondLst>
                            <p:childTnLst>
                              <p:par>
                                <p:cTn id="14" presetID="26" presetClass="entr" presetSubtype="0"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80">
                                          <p:stCondLst>
                                            <p:cond delay="0"/>
                                          </p:stCondLst>
                                        </p:cTn>
                                        <p:tgtEl>
                                          <p:spTgt spid="10"/>
                                        </p:tgtEl>
                                      </p:cBhvr>
                                    </p:animEffect>
                                    <p:anim calcmode="lin" valueType="num">
                                      <p:cBhvr>
                                        <p:cTn id="17"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2" dur="26">
                                          <p:stCondLst>
                                            <p:cond delay="650"/>
                                          </p:stCondLst>
                                        </p:cTn>
                                        <p:tgtEl>
                                          <p:spTgt spid="10"/>
                                        </p:tgtEl>
                                      </p:cBhvr>
                                      <p:to x="100000" y="60000"/>
                                    </p:animScale>
                                    <p:animScale>
                                      <p:cBhvr>
                                        <p:cTn id="23" dur="166" decel="50000">
                                          <p:stCondLst>
                                            <p:cond delay="676"/>
                                          </p:stCondLst>
                                        </p:cTn>
                                        <p:tgtEl>
                                          <p:spTgt spid="10"/>
                                        </p:tgtEl>
                                      </p:cBhvr>
                                      <p:to x="100000" y="100000"/>
                                    </p:animScale>
                                    <p:animScale>
                                      <p:cBhvr>
                                        <p:cTn id="24" dur="26">
                                          <p:stCondLst>
                                            <p:cond delay="1312"/>
                                          </p:stCondLst>
                                        </p:cTn>
                                        <p:tgtEl>
                                          <p:spTgt spid="10"/>
                                        </p:tgtEl>
                                      </p:cBhvr>
                                      <p:to x="100000" y="80000"/>
                                    </p:animScale>
                                    <p:animScale>
                                      <p:cBhvr>
                                        <p:cTn id="25" dur="166" decel="50000">
                                          <p:stCondLst>
                                            <p:cond delay="1338"/>
                                          </p:stCondLst>
                                        </p:cTn>
                                        <p:tgtEl>
                                          <p:spTgt spid="10"/>
                                        </p:tgtEl>
                                      </p:cBhvr>
                                      <p:to x="100000" y="100000"/>
                                    </p:animScale>
                                    <p:animScale>
                                      <p:cBhvr>
                                        <p:cTn id="26" dur="26">
                                          <p:stCondLst>
                                            <p:cond delay="1642"/>
                                          </p:stCondLst>
                                        </p:cTn>
                                        <p:tgtEl>
                                          <p:spTgt spid="10"/>
                                        </p:tgtEl>
                                      </p:cBhvr>
                                      <p:to x="100000" y="90000"/>
                                    </p:animScale>
                                    <p:animScale>
                                      <p:cBhvr>
                                        <p:cTn id="27" dur="166" decel="50000">
                                          <p:stCondLst>
                                            <p:cond delay="1668"/>
                                          </p:stCondLst>
                                        </p:cTn>
                                        <p:tgtEl>
                                          <p:spTgt spid="10"/>
                                        </p:tgtEl>
                                      </p:cBhvr>
                                      <p:to x="100000" y="100000"/>
                                    </p:animScale>
                                    <p:animScale>
                                      <p:cBhvr>
                                        <p:cTn id="28" dur="26">
                                          <p:stCondLst>
                                            <p:cond delay="1808"/>
                                          </p:stCondLst>
                                        </p:cTn>
                                        <p:tgtEl>
                                          <p:spTgt spid="10"/>
                                        </p:tgtEl>
                                      </p:cBhvr>
                                      <p:to x="100000" y="95000"/>
                                    </p:animScale>
                                    <p:animScale>
                                      <p:cBhvr>
                                        <p:cTn id="29"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53536"/>
            <a:ext cx="8229600" cy="1143000"/>
          </a:xfrm>
        </p:spPr>
        <p:txBody>
          <a:bodyPr>
            <a:normAutofit/>
          </a:bodyPr>
          <a:lstStyle/>
          <a:p>
            <a:pPr marL="54864" indent="0" fontAlgn="auto">
              <a:spcAft>
                <a:spcPts val="0"/>
              </a:spcAft>
              <a:defRPr/>
            </a:pPr>
            <a:r>
              <a:rPr lang="nl-NL" sz="3200" b="1" dirty="0">
                <a:latin typeface="Verdana" panose="020B0604030504040204" pitchFamily="34" charset="0"/>
              </a:rPr>
              <a:t>Conversiefuncties : TO_DATE</a:t>
            </a:r>
            <a:endParaRPr lang="nl-BE" sz="3200" b="1" dirty="0">
              <a:latin typeface="Verdana" panose="020B0604030504040204" pitchFamily="34" charset="0"/>
            </a:endParaRPr>
          </a:p>
        </p:txBody>
      </p:sp>
      <p:sp>
        <p:nvSpPr>
          <p:cNvPr id="8" name="Tijdelijke aanduiding voor inhoud 7"/>
          <p:cNvSpPr>
            <a:spLocks noGrp="1"/>
          </p:cNvSpPr>
          <p:nvPr>
            <p:ph idx="1"/>
          </p:nvPr>
        </p:nvSpPr>
        <p:spPr>
          <a:xfrm>
            <a:off x="130629" y="1117600"/>
            <a:ext cx="8741909" cy="5740400"/>
          </a:xfrm>
        </p:spPr>
        <p:txBody>
          <a:bodyPr/>
          <a:lstStyle/>
          <a:p>
            <a:r>
              <a:rPr lang="en-GB" b="1" dirty="0">
                <a:solidFill>
                  <a:srgbClr val="0000FF"/>
                </a:solidFill>
                <a:latin typeface="Courier New" panose="02070309020205020404" pitchFamily="49" charset="0"/>
              </a:rPr>
              <a:t>SELECT</a:t>
            </a:r>
            <a:r>
              <a:rPr lang="en-GB" dirty="0">
                <a:solidFill>
                  <a:srgbClr val="000000"/>
                </a:solidFill>
                <a:latin typeface="Courier New" panose="02070309020205020404" pitchFamily="49" charset="0"/>
              </a:rPr>
              <a:t> </a:t>
            </a:r>
            <a:r>
              <a:rPr lang="en-GB" b="1" dirty="0" err="1">
                <a:solidFill>
                  <a:srgbClr val="0000FF"/>
                </a:solidFill>
                <a:latin typeface="Courier New" panose="02070309020205020404" pitchFamily="49" charset="0"/>
              </a:rPr>
              <a:t>to_date</a:t>
            </a:r>
            <a:r>
              <a:rPr lang="en-GB" b="1" dirty="0">
                <a:solidFill>
                  <a:srgbClr val="000080"/>
                </a:solidFill>
                <a:latin typeface="Courier New" panose="02070309020205020404" pitchFamily="49" charset="0"/>
              </a:rPr>
              <a:t>(</a:t>
            </a:r>
            <a:r>
              <a:rPr lang="en-GB" dirty="0">
                <a:solidFill>
                  <a:srgbClr val="808080"/>
                </a:solidFill>
                <a:latin typeface="Courier New" panose="02070309020205020404" pitchFamily="49" charset="0"/>
              </a:rPr>
              <a:t>'05-31-17'</a:t>
            </a:r>
            <a:r>
              <a:rPr lang="en-GB" b="1" dirty="0">
                <a:solidFill>
                  <a:srgbClr val="000080"/>
                </a:solidFill>
                <a:latin typeface="Courier New" panose="02070309020205020404" pitchFamily="49" charset="0"/>
              </a:rPr>
              <a:t>,</a:t>
            </a:r>
            <a:r>
              <a:rPr lang="en-GB" dirty="0">
                <a:solidFill>
                  <a:srgbClr val="808080"/>
                </a:solidFill>
                <a:latin typeface="Courier New" panose="02070309020205020404" pitchFamily="49" charset="0"/>
              </a:rPr>
              <a:t>'mm-dd-yy'</a:t>
            </a:r>
            <a:r>
              <a:rPr lang="en-GB" b="1" dirty="0">
                <a:solidFill>
                  <a:srgbClr val="000080"/>
                </a:solidFill>
                <a:latin typeface="Courier New" panose="02070309020205020404" pitchFamily="49" charset="0"/>
              </a:rPr>
              <a:t>)</a:t>
            </a:r>
            <a:br>
              <a:rPr lang="en-GB" b="1" dirty="0">
                <a:solidFill>
                  <a:srgbClr val="000080"/>
                </a:solidFill>
                <a:latin typeface="Courier New" panose="02070309020205020404" pitchFamily="49" charset="0"/>
              </a:rPr>
            </a:br>
            <a:r>
              <a:rPr lang="en-GB" b="1" dirty="0">
                <a:solidFill>
                  <a:srgbClr val="0000FF"/>
                </a:solidFill>
                <a:latin typeface="Courier New" panose="02070309020205020404" pitchFamily="49" charset="0"/>
              </a:rPr>
              <a:t>FROM</a:t>
            </a:r>
            <a:r>
              <a:rPr lang="en-GB" dirty="0">
                <a:solidFill>
                  <a:srgbClr val="000000"/>
                </a:solidFill>
                <a:latin typeface="Courier New" panose="02070309020205020404" pitchFamily="49" charset="0"/>
              </a:rPr>
              <a:t> dual</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endParaRPr lang="en-GB" dirty="0"/>
          </a:p>
          <a:p>
            <a:pPr>
              <a:buNone/>
            </a:pPr>
            <a:endParaRPr lang="en-US" sz="2000" i="1" dirty="0">
              <a:latin typeface="Courier New" pitchFamily="49" charset="0"/>
              <a:cs typeface="Courier New" pitchFamily="49" charset="0"/>
            </a:endParaRPr>
          </a:p>
          <a:p>
            <a:pPr>
              <a:buFont typeface="Wingdings 2" pitchFamily="18" charset="2"/>
              <a:buNone/>
            </a:pPr>
            <a:endParaRPr lang="en-US" sz="2000" dirty="0"/>
          </a:p>
          <a:p>
            <a:r>
              <a:rPr lang="nl-NL" sz="2000" dirty="0">
                <a:latin typeface="Verdana" panose="020B0604030504040204" pitchFamily="34" charset="0"/>
              </a:rPr>
              <a:t>Om af te dwingen dat </a:t>
            </a:r>
            <a:r>
              <a:rPr lang="nl-NL" dirty="0">
                <a:latin typeface="Verdana" panose="020B0604030504040204" pitchFamily="34" charset="0"/>
              </a:rPr>
              <a:t>de datum string even </a:t>
            </a:r>
            <a:r>
              <a:rPr lang="nl-NL" sz="2000" dirty="0">
                <a:latin typeface="Verdana" panose="020B0604030504040204" pitchFamily="34" charset="0"/>
              </a:rPr>
              <a:t>lang is als het formaat masker, kan je gebruik maken van de format </a:t>
            </a:r>
            <a:r>
              <a:rPr lang="nl-NL" sz="2000" dirty="0" err="1">
                <a:latin typeface="Verdana" panose="020B0604030504040204" pitchFamily="34" charset="0"/>
              </a:rPr>
              <a:t>mask</a:t>
            </a:r>
            <a:r>
              <a:rPr lang="nl-NL" sz="2000" dirty="0">
                <a:latin typeface="Verdana" panose="020B0604030504040204" pitchFamily="34" charset="0"/>
              </a:rPr>
              <a:t> </a:t>
            </a:r>
            <a:r>
              <a:rPr lang="nl-NL" sz="2000" i="1" dirty="0" err="1">
                <a:latin typeface="Verdana" panose="020B0604030504040204" pitchFamily="34" charset="0"/>
              </a:rPr>
              <a:t>fx</a:t>
            </a:r>
            <a:r>
              <a:rPr lang="nl-NL" sz="2000" i="1" dirty="0">
                <a:latin typeface="Verdana" panose="020B0604030504040204" pitchFamily="34" charset="0"/>
              </a:rPr>
              <a:t>.</a:t>
            </a:r>
          </a:p>
          <a:p>
            <a:r>
              <a:rPr lang="en-GB" b="1" dirty="0">
                <a:solidFill>
                  <a:srgbClr val="0000FF"/>
                </a:solidFill>
                <a:latin typeface="Courier New" panose="02070309020205020404" pitchFamily="49" charset="0"/>
              </a:rPr>
              <a:t>SELECT</a:t>
            </a:r>
            <a:r>
              <a:rPr lang="en-GB" dirty="0">
                <a:solidFill>
                  <a:srgbClr val="000000"/>
                </a:solidFill>
                <a:latin typeface="Courier New" panose="02070309020205020404" pitchFamily="49" charset="0"/>
              </a:rPr>
              <a:t> </a:t>
            </a:r>
            <a:r>
              <a:rPr lang="en-GB" b="1" dirty="0" err="1">
                <a:solidFill>
                  <a:srgbClr val="0000FF"/>
                </a:solidFill>
                <a:latin typeface="Courier New" panose="02070309020205020404" pitchFamily="49" charset="0"/>
              </a:rPr>
              <a:t>to_date</a:t>
            </a:r>
            <a:r>
              <a:rPr lang="en-GB" b="1" dirty="0">
                <a:solidFill>
                  <a:srgbClr val="000080"/>
                </a:solidFill>
                <a:latin typeface="Courier New" panose="02070309020205020404" pitchFamily="49" charset="0"/>
              </a:rPr>
              <a:t>(</a:t>
            </a:r>
            <a:r>
              <a:rPr lang="en-GB" dirty="0">
                <a:solidFill>
                  <a:srgbClr val="808080"/>
                </a:solidFill>
                <a:latin typeface="Courier New" panose="02070309020205020404" pitchFamily="49" charset="0"/>
              </a:rPr>
              <a:t>'05-31-17'</a:t>
            </a:r>
            <a:r>
              <a:rPr lang="en-GB" b="1" dirty="0">
                <a:solidFill>
                  <a:srgbClr val="000080"/>
                </a:solidFill>
                <a:latin typeface="Courier New" panose="02070309020205020404" pitchFamily="49" charset="0"/>
              </a:rPr>
              <a:t>,</a:t>
            </a:r>
            <a:r>
              <a:rPr lang="en-GB" dirty="0">
                <a:solidFill>
                  <a:srgbClr val="808080"/>
                </a:solidFill>
                <a:latin typeface="Courier New" panose="02070309020205020404" pitchFamily="49" charset="0"/>
              </a:rPr>
              <a:t>'</a:t>
            </a:r>
            <a:r>
              <a:rPr lang="en-GB" u="sng" dirty="0">
                <a:solidFill>
                  <a:srgbClr val="808080"/>
                </a:solidFill>
                <a:latin typeface="Courier New" panose="02070309020205020404" pitchFamily="49" charset="0"/>
              </a:rPr>
              <a:t>fx</a:t>
            </a:r>
            <a:r>
              <a:rPr lang="en-GB" dirty="0">
                <a:solidFill>
                  <a:srgbClr val="808080"/>
                </a:solidFill>
                <a:latin typeface="Courier New" panose="02070309020205020404" pitchFamily="49" charset="0"/>
              </a:rPr>
              <a:t>mm-dd-yyyy'</a:t>
            </a:r>
            <a:r>
              <a:rPr lang="en-GB" b="1" dirty="0">
                <a:solidFill>
                  <a:srgbClr val="000080"/>
                </a:solidFill>
                <a:latin typeface="Courier New" panose="02070309020205020404" pitchFamily="49" charset="0"/>
              </a:rPr>
              <a:t>)</a:t>
            </a:r>
            <a:br>
              <a:rPr lang="en-GB" b="1" dirty="0">
                <a:solidFill>
                  <a:srgbClr val="000080"/>
                </a:solidFill>
                <a:latin typeface="Courier New" panose="02070309020205020404" pitchFamily="49" charset="0"/>
              </a:rPr>
            </a:br>
            <a:r>
              <a:rPr lang="en-GB" b="1" dirty="0">
                <a:solidFill>
                  <a:srgbClr val="0000FF"/>
                </a:solidFill>
                <a:latin typeface="Courier New" panose="02070309020205020404" pitchFamily="49" charset="0"/>
              </a:rPr>
              <a:t>FROM</a:t>
            </a:r>
            <a:r>
              <a:rPr lang="en-GB" dirty="0">
                <a:solidFill>
                  <a:srgbClr val="000000"/>
                </a:solidFill>
                <a:latin typeface="Courier New" panose="02070309020205020404" pitchFamily="49" charset="0"/>
              </a:rPr>
              <a:t> dual</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endParaRPr lang="en-GB" dirty="0"/>
          </a:p>
          <a:p>
            <a:pPr>
              <a:buNone/>
            </a:pPr>
            <a:endParaRPr lang="nl-NL" sz="2000" dirty="0">
              <a:latin typeface="Verdana" panose="020B0604030504040204" pitchFamily="34" charset="0"/>
            </a:endParaRPr>
          </a:p>
          <a:p>
            <a:pPr>
              <a:buFont typeface="Wingdings 2" pitchFamily="18" charset="2"/>
              <a:buNone/>
            </a:pPr>
            <a:endParaRPr lang="nl-BE" sz="2000" dirty="0"/>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102</a:t>
            </a:fld>
            <a:endParaRPr lang="nl-NL" dirty="0"/>
          </a:p>
        </p:txBody>
      </p:sp>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081" y="4314991"/>
            <a:ext cx="6614821" cy="1807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Afbeelding 3">
            <a:extLst>
              <a:ext uri="{FF2B5EF4-FFF2-40B4-BE49-F238E27FC236}">
                <a16:creationId xmlns:a16="http://schemas.microsoft.com/office/drawing/2014/main" id="{888CAF45-2CC0-4956-8993-2B5F993C915D}"/>
              </a:ext>
            </a:extLst>
          </p:cNvPr>
          <p:cNvPicPr>
            <a:picLocks noChangeAspect="1"/>
          </p:cNvPicPr>
          <p:nvPr/>
        </p:nvPicPr>
        <p:blipFill>
          <a:blip r:embed="rId4"/>
          <a:stretch>
            <a:fillRect/>
          </a:stretch>
        </p:blipFill>
        <p:spPr>
          <a:xfrm>
            <a:off x="844240" y="1906858"/>
            <a:ext cx="2271134" cy="579864"/>
          </a:xfrm>
          <a:prstGeom prst="rect">
            <a:avLst/>
          </a:prstGeom>
        </p:spPr>
      </p:pic>
    </p:spTree>
    <p:extLst>
      <p:ext uri="{BB962C8B-B14F-4D97-AF65-F5344CB8AC3E}">
        <p14:creationId xmlns:p14="http://schemas.microsoft.com/office/powerpoint/2010/main" val="871386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6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marL="54864" indent="0" fontAlgn="auto">
              <a:spcAft>
                <a:spcPts val="0"/>
              </a:spcAft>
              <a:defRPr/>
            </a:pPr>
            <a:r>
              <a:rPr lang="nl-NL" sz="3200" b="1" dirty="0">
                <a:latin typeface="Verdana" panose="020B0604030504040204" pitchFamily="34" charset="0"/>
              </a:rPr>
              <a:t>Conversiefuncties : TO_NUMBER</a:t>
            </a:r>
            <a:endParaRPr lang="nl-BE" sz="3200" b="1" dirty="0">
              <a:latin typeface="Verdana" panose="020B0604030504040204" pitchFamily="34" charset="0"/>
            </a:endParaRPr>
          </a:p>
        </p:txBody>
      </p:sp>
      <p:sp>
        <p:nvSpPr>
          <p:cNvPr id="8" name="Tijdelijke aanduiding voor inhoud 7"/>
          <p:cNvSpPr>
            <a:spLocks noGrp="1"/>
          </p:cNvSpPr>
          <p:nvPr>
            <p:ph idx="1"/>
          </p:nvPr>
        </p:nvSpPr>
        <p:spPr/>
        <p:txBody>
          <a:bodyPr/>
          <a:lstStyle/>
          <a:p>
            <a:pPr>
              <a:buFont typeface="Wingdings 2" pitchFamily="18" charset="2"/>
              <a:buNone/>
            </a:pPr>
            <a:endParaRPr lang="nl-BE" sz="2000" dirty="0"/>
          </a:p>
          <a:p>
            <a:pPr>
              <a:buFont typeface="Wingdings 2" pitchFamily="18" charset="2"/>
              <a:buNone/>
            </a:pPr>
            <a:endParaRPr lang="nl-BE" sz="2000" dirty="0"/>
          </a:p>
          <a:p>
            <a:pPr>
              <a:buFont typeface="Wingdings" pitchFamily="2" charset="2"/>
              <a:buChar char="Ø"/>
            </a:pPr>
            <a:r>
              <a:rPr lang="nl-NL" sz="2000" dirty="0">
                <a:latin typeface="Verdana" panose="020B0604030504040204" pitchFamily="34" charset="0"/>
              </a:rPr>
              <a:t>Wanneer je geen format </a:t>
            </a:r>
            <a:r>
              <a:rPr lang="nl-NL" sz="2000" dirty="0" err="1">
                <a:latin typeface="Verdana" panose="020B0604030504040204" pitchFamily="34" charset="0"/>
              </a:rPr>
              <a:t>mask</a:t>
            </a:r>
            <a:r>
              <a:rPr lang="nl-NL" sz="2000" dirty="0">
                <a:latin typeface="Verdana" panose="020B0604030504040204" pitchFamily="34" charset="0"/>
              </a:rPr>
              <a:t> meegeeft moet de karakterstring impliciet converteerbaar zijn.</a:t>
            </a:r>
          </a:p>
          <a:p>
            <a:pPr>
              <a:buFont typeface="Wingdings" pitchFamily="2" charset="2"/>
              <a:buChar char="Ø"/>
            </a:pPr>
            <a:r>
              <a:rPr lang="nl-NL" sz="2000" dirty="0">
                <a:latin typeface="Verdana" panose="020B0604030504040204" pitchFamily="34" charset="0"/>
              </a:rPr>
              <a:t>Wanneer je een format </a:t>
            </a:r>
            <a:r>
              <a:rPr lang="nl-NL" sz="2000" dirty="0" err="1">
                <a:latin typeface="Verdana" panose="020B0604030504040204" pitchFamily="34" charset="0"/>
              </a:rPr>
              <a:t>mask</a:t>
            </a:r>
            <a:r>
              <a:rPr lang="nl-NL" sz="2000" dirty="0">
                <a:latin typeface="Verdana" panose="020B0604030504040204" pitchFamily="34" charset="0"/>
              </a:rPr>
              <a:t> meegeeft, kan de functie ook andere formaten naar een getal omzetten.</a:t>
            </a:r>
            <a:endParaRPr lang="nl-BE" sz="2000" dirty="0"/>
          </a:p>
          <a:p>
            <a:r>
              <a:rPr lang="en-GB" b="1" dirty="0">
                <a:solidFill>
                  <a:srgbClr val="0000FF"/>
                </a:solidFill>
                <a:latin typeface="Courier New" panose="02070309020205020404" pitchFamily="49" charset="0"/>
              </a:rPr>
              <a:t>SELECT</a:t>
            </a:r>
            <a:r>
              <a:rPr lang="en-GB" dirty="0">
                <a:solidFill>
                  <a:srgbClr val="000000"/>
                </a:solidFill>
                <a:latin typeface="Courier New" panose="02070309020205020404" pitchFamily="49" charset="0"/>
              </a:rPr>
              <a:t> </a:t>
            </a:r>
            <a:r>
              <a:rPr lang="en-GB" b="1" dirty="0" err="1">
                <a:solidFill>
                  <a:srgbClr val="0000FF"/>
                </a:solidFill>
                <a:latin typeface="Courier New" panose="02070309020205020404" pitchFamily="49" charset="0"/>
              </a:rPr>
              <a:t>to_number</a:t>
            </a:r>
            <a:r>
              <a:rPr lang="en-GB" b="1" dirty="0">
                <a:solidFill>
                  <a:srgbClr val="000080"/>
                </a:solidFill>
                <a:latin typeface="Courier New" panose="02070309020205020404" pitchFamily="49" charset="0"/>
              </a:rPr>
              <a:t>(</a:t>
            </a:r>
            <a:r>
              <a:rPr lang="en-GB" dirty="0">
                <a:solidFill>
                  <a:srgbClr val="808080"/>
                </a:solidFill>
                <a:latin typeface="Courier New" panose="02070309020205020404" pitchFamily="49" charset="0"/>
              </a:rPr>
              <a:t>'$25,000.50'</a:t>
            </a:r>
            <a:r>
              <a:rPr lang="en-GB" b="1" dirty="0">
                <a:solidFill>
                  <a:srgbClr val="000080"/>
                </a:solidFill>
                <a:latin typeface="Courier New" panose="02070309020205020404" pitchFamily="49" charset="0"/>
              </a:rPr>
              <a:t>)</a:t>
            </a:r>
            <a:br>
              <a:rPr lang="en-GB" b="1" dirty="0">
                <a:solidFill>
                  <a:srgbClr val="000080"/>
                </a:solidFill>
                <a:latin typeface="Courier New" panose="02070309020205020404" pitchFamily="49" charset="0"/>
              </a:rPr>
            </a:br>
            <a:r>
              <a:rPr lang="en-GB" b="1" dirty="0">
                <a:solidFill>
                  <a:srgbClr val="0000FF"/>
                </a:solidFill>
                <a:latin typeface="Courier New" panose="02070309020205020404" pitchFamily="49" charset="0"/>
              </a:rPr>
              <a:t>FROM</a:t>
            </a:r>
            <a:r>
              <a:rPr lang="en-GB" dirty="0">
                <a:solidFill>
                  <a:srgbClr val="000000"/>
                </a:solidFill>
                <a:latin typeface="Courier New" panose="02070309020205020404" pitchFamily="49" charset="0"/>
              </a:rPr>
              <a:t> dual</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r>
              <a:rPr lang="en-US" sz="2000" i="1" dirty="0">
                <a:latin typeface="Verdana" panose="020B0604030504040204" pitchFamily="34" charset="0"/>
                <a:cs typeface="Courier New" pitchFamily="49" charset="0"/>
              </a:rPr>
              <a:t>=&gt; </a:t>
            </a:r>
            <a:r>
              <a:rPr lang="en-US" sz="2000" i="1" dirty="0" err="1">
                <a:latin typeface="Verdana" panose="020B0604030504040204" pitchFamily="34" charset="0"/>
                <a:cs typeface="Courier New" pitchFamily="49" charset="0"/>
              </a:rPr>
              <a:t>geeft</a:t>
            </a:r>
            <a:r>
              <a:rPr lang="en-US" sz="2000" i="1" dirty="0">
                <a:latin typeface="Verdana" panose="020B0604030504040204" pitchFamily="34" charset="0"/>
                <a:cs typeface="Courier New" pitchFamily="49" charset="0"/>
              </a:rPr>
              <a:t> ERROR</a:t>
            </a:r>
          </a:p>
          <a:p>
            <a:pPr>
              <a:buNone/>
            </a:pPr>
            <a:endParaRPr lang="en-US" sz="2000" i="1" dirty="0">
              <a:latin typeface="Verdana" panose="020B0604030504040204" pitchFamily="34" charset="0"/>
              <a:cs typeface="Courier New" pitchFamily="49" charset="0"/>
            </a:endParaRPr>
          </a:p>
          <a:p>
            <a:r>
              <a:rPr lang="en-GB" b="1" dirty="0">
                <a:solidFill>
                  <a:srgbClr val="0000FF"/>
                </a:solidFill>
                <a:latin typeface="Courier New" panose="02070309020205020404" pitchFamily="49" charset="0"/>
              </a:rPr>
              <a:t>SELECT</a:t>
            </a:r>
            <a:r>
              <a:rPr lang="en-GB" dirty="0">
                <a:solidFill>
                  <a:srgbClr val="000000"/>
                </a:solidFill>
                <a:latin typeface="Courier New" panose="02070309020205020404" pitchFamily="49" charset="0"/>
              </a:rPr>
              <a:t> </a:t>
            </a:r>
            <a:r>
              <a:rPr lang="en-GB" b="1" dirty="0" err="1">
                <a:solidFill>
                  <a:srgbClr val="0000FF"/>
                </a:solidFill>
                <a:latin typeface="Courier New" panose="02070309020205020404" pitchFamily="49" charset="0"/>
              </a:rPr>
              <a:t>to_number</a:t>
            </a:r>
            <a:r>
              <a:rPr lang="en-GB" b="1" dirty="0">
                <a:solidFill>
                  <a:srgbClr val="000080"/>
                </a:solidFill>
                <a:latin typeface="Courier New" panose="02070309020205020404" pitchFamily="49" charset="0"/>
              </a:rPr>
              <a:t>(</a:t>
            </a:r>
            <a:r>
              <a:rPr lang="en-GB" dirty="0">
                <a:solidFill>
                  <a:srgbClr val="808080"/>
                </a:solidFill>
                <a:latin typeface="Courier New" panose="02070309020205020404" pitchFamily="49" charset="0"/>
              </a:rPr>
              <a:t>'$25,000.50'</a:t>
            </a:r>
            <a:r>
              <a:rPr lang="en-US" sz="2000" i="1" dirty="0">
                <a:latin typeface="Courier New" pitchFamily="49" charset="0"/>
                <a:cs typeface="Courier New" pitchFamily="49" charset="0"/>
              </a:rPr>
              <a:t>,</a:t>
            </a:r>
            <a:r>
              <a:rPr lang="en-GB" dirty="0">
                <a:solidFill>
                  <a:srgbClr val="808080"/>
                </a:solidFill>
                <a:latin typeface="Courier New" panose="02070309020205020404" pitchFamily="49" charset="0"/>
              </a:rPr>
              <a:t>'$99,999.99'</a:t>
            </a:r>
            <a:r>
              <a:rPr lang="en-GB" b="1" dirty="0">
                <a:solidFill>
                  <a:srgbClr val="000080"/>
                </a:solidFill>
                <a:latin typeface="Courier New" panose="02070309020205020404" pitchFamily="49" charset="0"/>
              </a:rPr>
              <a:t>) </a:t>
            </a:r>
            <a:r>
              <a:rPr lang="en-GB" dirty="0" err="1">
                <a:solidFill>
                  <a:srgbClr val="000000"/>
                </a:solidFill>
                <a:latin typeface="Courier New" panose="02070309020205020404" pitchFamily="49" charset="0"/>
              </a:rPr>
              <a:t>getal</a:t>
            </a:r>
            <a:r>
              <a:rPr lang="en-GB" b="1" dirty="0">
                <a:solidFill>
                  <a:srgbClr val="000080"/>
                </a:solidFill>
                <a:latin typeface="Courier New" panose="02070309020205020404" pitchFamily="49" charset="0"/>
              </a:rPr>
              <a:t/>
            </a:r>
            <a:br>
              <a:rPr lang="en-GB" b="1" dirty="0">
                <a:solidFill>
                  <a:srgbClr val="000080"/>
                </a:solidFill>
                <a:latin typeface="Courier New" panose="02070309020205020404" pitchFamily="49" charset="0"/>
              </a:rPr>
            </a:br>
            <a:r>
              <a:rPr lang="en-GB" b="1" dirty="0">
                <a:solidFill>
                  <a:srgbClr val="0000FF"/>
                </a:solidFill>
                <a:latin typeface="Courier New" panose="02070309020205020404" pitchFamily="49" charset="0"/>
              </a:rPr>
              <a:t>FROM</a:t>
            </a:r>
            <a:r>
              <a:rPr lang="en-GB" dirty="0">
                <a:solidFill>
                  <a:srgbClr val="000000"/>
                </a:solidFill>
                <a:latin typeface="Courier New" panose="02070309020205020404" pitchFamily="49" charset="0"/>
              </a:rPr>
              <a:t> dual</a:t>
            </a:r>
            <a:r>
              <a:rPr lang="en-GB" b="1" dirty="0">
                <a:solidFill>
                  <a:srgbClr val="000080"/>
                </a:solidFill>
                <a:latin typeface="Courier New" panose="02070309020205020404" pitchFamily="49" charset="0"/>
              </a:rPr>
              <a:t>;</a:t>
            </a:r>
            <a:endParaRPr lang="en-US" sz="2000" i="1" dirty="0">
              <a:latin typeface="Courier New" pitchFamily="49" charset="0"/>
              <a:cs typeface="Courier New" pitchFamily="49" charset="0"/>
            </a:endParaRPr>
          </a:p>
          <a:p>
            <a:pPr>
              <a:buNone/>
            </a:pPr>
            <a:endParaRPr lang="nl-NL" sz="2000" i="1" dirty="0">
              <a:latin typeface="Courier New" pitchFamily="49" charset="0"/>
              <a:cs typeface="Courier New" pitchFamily="49" charset="0"/>
            </a:endParaRPr>
          </a:p>
          <a:p>
            <a:pPr>
              <a:buNone/>
            </a:pPr>
            <a:endParaRPr lang="nl-NL" sz="2000" i="1" dirty="0">
              <a:latin typeface="Verdana" panose="020B0604030504040204" pitchFamily="34" charset="0"/>
              <a:cs typeface="Courier New" pitchFamily="49" charset="0"/>
            </a:endParaRPr>
          </a:p>
          <a:p>
            <a:pPr>
              <a:buFont typeface="Wingdings 2" pitchFamily="18" charset="2"/>
              <a:buNone/>
            </a:pPr>
            <a:endParaRPr lang="nl-BE" sz="2000" dirty="0"/>
          </a:p>
          <a:p>
            <a:pPr>
              <a:buFont typeface="Wingdings 2" pitchFamily="18" charset="2"/>
              <a:buNone/>
            </a:pPr>
            <a:endParaRPr lang="nl-BE" sz="2000" dirty="0"/>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103</a:t>
            </a:fld>
            <a:endParaRPr lang="nl-NL" dirty="0"/>
          </a:p>
        </p:txBody>
      </p:sp>
      <p:pic>
        <p:nvPicPr>
          <p:cNvPr id="266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2215" y="5647999"/>
            <a:ext cx="832530" cy="8607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descr="Description of to_number.gif follo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77" y="1459833"/>
            <a:ext cx="8034203" cy="982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98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53536"/>
            <a:ext cx="8229600" cy="1143000"/>
          </a:xfrm>
        </p:spPr>
        <p:txBody>
          <a:bodyPr>
            <a:normAutofit/>
          </a:bodyPr>
          <a:lstStyle/>
          <a:p>
            <a:pPr marL="54864" indent="0" fontAlgn="auto">
              <a:spcAft>
                <a:spcPts val="0"/>
              </a:spcAft>
              <a:defRPr/>
            </a:pPr>
            <a:r>
              <a:rPr lang="nl-BE" sz="3200" dirty="0">
                <a:latin typeface="Verdana" panose="020B0604030504040204" pitchFamily="34" charset="0"/>
              </a:rPr>
              <a:t>Tekst functies : LENGTH</a:t>
            </a:r>
            <a:endParaRPr lang="nl-BE" sz="3200" b="1" dirty="0">
              <a:latin typeface="Verdana" panose="020B0604030504040204" pitchFamily="34" charset="0"/>
            </a:endParaRPr>
          </a:p>
        </p:txBody>
      </p:sp>
      <p:sp>
        <p:nvSpPr>
          <p:cNvPr id="21507" name="Tijdelijke aanduiding voor inhoud 3"/>
          <p:cNvSpPr>
            <a:spLocks noGrp="1"/>
          </p:cNvSpPr>
          <p:nvPr>
            <p:ph idx="1"/>
          </p:nvPr>
        </p:nvSpPr>
        <p:spPr>
          <a:xfrm>
            <a:off x="459119" y="1396536"/>
            <a:ext cx="8229600" cy="5326279"/>
          </a:xfrm>
        </p:spPr>
        <p:txBody>
          <a:bodyPr/>
          <a:lstStyle/>
          <a:p>
            <a:r>
              <a:rPr lang="en-GB" sz="1800" b="1" dirty="0">
                <a:solidFill>
                  <a:srgbClr val="0000FF"/>
                </a:solidFill>
                <a:latin typeface="Courier New" panose="02070309020205020404" pitchFamily="49" charset="0"/>
              </a:rPr>
              <a:t>SELECT</a:t>
            </a:r>
            <a:r>
              <a:rPr lang="en-GB" sz="1800" dirty="0">
                <a:solidFill>
                  <a:srgbClr val="000000"/>
                </a:solidFill>
                <a:latin typeface="Courier New" panose="02070309020205020404" pitchFamily="49" charset="0"/>
              </a:rPr>
              <a:t> </a:t>
            </a:r>
            <a:r>
              <a:rPr lang="en-GB" sz="1800" b="1" dirty="0">
                <a:solidFill>
                  <a:srgbClr val="0000FF"/>
                </a:solidFill>
                <a:latin typeface="Courier New" panose="02070309020205020404" pitchFamily="49" charset="0"/>
              </a:rPr>
              <a:t>LENGTH</a:t>
            </a:r>
            <a:r>
              <a:rPr lang="en-GB" sz="1800" b="1" dirty="0">
                <a:solidFill>
                  <a:srgbClr val="000080"/>
                </a:solidFill>
                <a:latin typeface="Courier New" panose="02070309020205020404" pitchFamily="49" charset="0"/>
              </a:rPr>
              <a:t>(</a:t>
            </a:r>
            <a:r>
              <a:rPr lang="en-GB" sz="1800" dirty="0">
                <a:solidFill>
                  <a:srgbClr val="808080"/>
                </a:solidFill>
                <a:latin typeface="Courier New" panose="02070309020205020404" pitchFamily="49" charset="0"/>
              </a:rPr>
              <a:t>'Martine De Ridder'</a:t>
            </a:r>
            <a:r>
              <a:rPr lang="en-GB" sz="1800" b="1" dirty="0">
                <a:solidFill>
                  <a:srgbClr val="000080"/>
                </a:solidFill>
                <a:latin typeface="Courier New" panose="02070309020205020404" pitchFamily="49" charset="0"/>
              </a:rPr>
              <a:t>)</a:t>
            </a:r>
            <a:r>
              <a:rPr lang="en-GB" sz="1800" dirty="0">
                <a:solidFill>
                  <a:srgbClr val="000000"/>
                </a:solidFill>
                <a:latin typeface="Courier New" panose="02070309020205020404" pitchFamily="49" charset="0"/>
              </a:rPr>
              <a:t> </a:t>
            </a:r>
            <a:r>
              <a:rPr lang="en-GB" sz="1800" dirty="0" err="1">
                <a:solidFill>
                  <a:srgbClr val="000000"/>
                </a:solidFill>
                <a:latin typeface="Courier New" panose="02070309020205020404" pitchFamily="49" charset="0"/>
              </a:rPr>
              <a:t>naamlengte</a:t>
            </a:r>
            <a:r>
              <a:rPr lang="en-GB" sz="1800" dirty="0">
                <a:solidFill>
                  <a:srgbClr val="000000"/>
                </a:solidFill>
                <a:latin typeface="Courier New" panose="02070309020205020404" pitchFamily="49" charset="0"/>
              </a:rPr>
              <a:t> </a:t>
            </a:r>
            <a:br>
              <a:rPr lang="en-GB" sz="1800" dirty="0">
                <a:solidFill>
                  <a:srgbClr val="000000"/>
                </a:solidFill>
                <a:latin typeface="Courier New" panose="02070309020205020404" pitchFamily="49" charset="0"/>
              </a:rPr>
            </a:br>
            <a:r>
              <a:rPr lang="en-GB" sz="1800" b="1" dirty="0">
                <a:solidFill>
                  <a:srgbClr val="0000FF"/>
                </a:solidFill>
                <a:latin typeface="Courier New" panose="02070309020205020404" pitchFamily="49" charset="0"/>
              </a:rPr>
              <a:t>FROM</a:t>
            </a:r>
            <a:r>
              <a:rPr lang="en-GB" sz="1800" dirty="0">
                <a:solidFill>
                  <a:srgbClr val="000000"/>
                </a:solidFill>
                <a:latin typeface="Courier New" panose="02070309020205020404" pitchFamily="49" charset="0"/>
              </a:rPr>
              <a:t> dual</a:t>
            </a:r>
            <a:r>
              <a:rPr lang="en-GB" sz="1800" b="1" dirty="0">
                <a:solidFill>
                  <a:srgbClr val="000080"/>
                </a:solidFill>
                <a:latin typeface="Courier New" panose="02070309020205020404" pitchFamily="49" charset="0"/>
              </a:rPr>
              <a:t>;</a:t>
            </a:r>
            <a:endParaRPr lang="nl-BE" sz="2000" dirty="0"/>
          </a:p>
          <a:p>
            <a:pPr>
              <a:buFont typeface="Wingdings 2" pitchFamily="18" charset="2"/>
              <a:buNone/>
            </a:pPr>
            <a:endParaRPr lang="nl-BE" sz="2000" dirty="0"/>
          </a:p>
          <a:p>
            <a:pPr>
              <a:buFont typeface="Wingdings 2" pitchFamily="18" charset="2"/>
              <a:buNone/>
            </a:pPr>
            <a:endParaRPr lang="nl-BE" sz="2000" dirty="0"/>
          </a:p>
          <a:p>
            <a:pPr>
              <a:buFont typeface="Wingdings 2" pitchFamily="18" charset="2"/>
              <a:buNone/>
            </a:pPr>
            <a:endParaRPr lang="nl-BE" sz="2000" dirty="0"/>
          </a:p>
          <a:p>
            <a:pPr>
              <a:buFont typeface="Wingdings 2" pitchFamily="18" charset="2"/>
              <a:buNone/>
            </a:pPr>
            <a:endParaRPr lang="nl-BE" sz="2000" dirty="0"/>
          </a:p>
          <a:p>
            <a:pPr>
              <a:buFont typeface="Wingdings 2" pitchFamily="18" charset="2"/>
              <a:buNone/>
            </a:pPr>
            <a:endParaRPr lang="nl-BE" sz="2000" dirty="0"/>
          </a:p>
          <a:p>
            <a:pPr>
              <a:buFont typeface="Wingdings 2" pitchFamily="18" charset="2"/>
              <a:buNone/>
            </a:pPr>
            <a:endParaRPr lang="nl-BE" sz="2000" dirty="0"/>
          </a:p>
          <a:p>
            <a:pPr>
              <a:buFont typeface="Wingdings 2" pitchFamily="18" charset="2"/>
              <a:buNone/>
            </a:pPr>
            <a:endParaRPr lang="nl-BE" sz="2000" dirty="0"/>
          </a:p>
          <a:p>
            <a:pPr>
              <a:buFont typeface="Wingdings 2" pitchFamily="18" charset="2"/>
              <a:buNone/>
            </a:pPr>
            <a:endParaRPr lang="nl-BE" sz="2000" dirty="0"/>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11</a:t>
            </a:fld>
            <a:endParaRPr lang="nl-NL"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4588" y="3038831"/>
            <a:ext cx="1415539" cy="959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2330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a:p>
        </p:txBody>
      </p:sp>
      <p:sp>
        <p:nvSpPr>
          <p:cNvPr id="3" name="Tijdelijke aanduiding voor inhoud 2"/>
          <p:cNvSpPr>
            <a:spLocks noGrp="1"/>
          </p:cNvSpPr>
          <p:nvPr>
            <p:ph idx="1"/>
          </p:nvPr>
        </p:nvSpPr>
        <p:spPr/>
        <p:txBody>
          <a:bodyPr/>
          <a:lstStyle/>
          <a:p>
            <a:r>
              <a:rPr lang="nl-BE" dirty="0"/>
              <a:t>Zoek de functie om een stuk uit een string te halen bv 5e tot 7</a:t>
            </a:r>
            <a:r>
              <a:rPr lang="nl-BE" baseline="30000" dirty="0"/>
              <a:t>e</a:t>
            </a:r>
            <a:r>
              <a:rPr lang="nl-BE" dirty="0"/>
              <a:t> karakter.</a:t>
            </a:r>
            <a:endParaRPr lang="en-US" dirty="0"/>
          </a:p>
        </p:txBody>
      </p:sp>
    </p:spTree>
    <p:extLst>
      <p:ext uri="{BB962C8B-B14F-4D97-AF65-F5344CB8AC3E}">
        <p14:creationId xmlns:p14="http://schemas.microsoft.com/office/powerpoint/2010/main" val="9051063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53536"/>
            <a:ext cx="8229600" cy="1143000"/>
          </a:xfrm>
        </p:spPr>
        <p:txBody>
          <a:bodyPr>
            <a:normAutofit/>
          </a:bodyPr>
          <a:lstStyle/>
          <a:p>
            <a:pPr marL="54864" indent="0" fontAlgn="auto">
              <a:spcAft>
                <a:spcPts val="0"/>
              </a:spcAft>
              <a:defRPr/>
            </a:pPr>
            <a:r>
              <a:rPr lang="nl-BE" sz="3200" b="1" dirty="0">
                <a:latin typeface="Verdana" panose="020B0604030504040204" pitchFamily="34" charset="0"/>
              </a:rPr>
              <a:t>Tekst functies : SUBSTR</a:t>
            </a:r>
          </a:p>
        </p:txBody>
      </p:sp>
      <p:sp>
        <p:nvSpPr>
          <p:cNvPr id="23555" name="Tijdelijke aanduiding voor inhoud 2"/>
          <p:cNvSpPr>
            <a:spLocks noGrp="1"/>
          </p:cNvSpPr>
          <p:nvPr>
            <p:ph idx="1"/>
          </p:nvPr>
        </p:nvSpPr>
        <p:spPr>
          <a:xfrm>
            <a:off x="457200" y="1500188"/>
            <a:ext cx="8543925" cy="4656137"/>
          </a:xfrm>
        </p:spPr>
        <p:txBody>
          <a:bodyPr>
            <a:normAutofit/>
          </a:bodyPr>
          <a:lstStyle/>
          <a:p>
            <a:pPr marL="0" indent="0">
              <a:buNone/>
            </a:pPr>
            <a:endParaRPr lang="nl-BE" sz="2400" dirty="0">
              <a:solidFill>
                <a:schemeClr val="tx2">
                  <a:lumMod val="60000"/>
                  <a:lumOff val="40000"/>
                </a:schemeClr>
              </a:solidFill>
              <a:latin typeface="Verdana" panose="020B0604030504040204" pitchFamily="34" charset="0"/>
            </a:endParaRPr>
          </a:p>
          <a:p>
            <a:pPr marL="0" indent="0">
              <a:buNone/>
            </a:pPr>
            <a:endParaRPr lang="nl-BE" sz="2400" dirty="0">
              <a:solidFill>
                <a:schemeClr val="tx2">
                  <a:lumMod val="60000"/>
                  <a:lumOff val="40000"/>
                </a:schemeClr>
              </a:solidFill>
              <a:latin typeface="Verdana" panose="020B0604030504040204" pitchFamily="34" charset="0"/>
            </a:endParaRPr>
          </a:p>
          <a:p>
            <a:pPr marL="0" indent="0">
              <a:buNone/>
            </a:pPr>
            <a:endParaRPr lang="nl-BE" sz="2400" dirty="0">
              <a:solidFill>
                <a:schemeClr val="tx2">
                  <a:lumMod val="60000"/>
                  <a:lumOff val="40000"/>
                </a:schemeClr>
              </a:solidFill>
              <a:latin typeface="Verdana" panose="020B0604030504040204" pitchFamily="34" charset="0"/>
            </a:endParaRPr>
          </a:p>
          <a:p>
            <a:pPr marL="0" indent="0">
              <a:buNone/>
            </a:pPr>
            <a:endParaRPr lang="nl-BE" sz="2400" dirty="0">
              <a:solidFill>
                <a:schemeClr val="tx2">
                  <a:lumMod val="60000"/>
                  <a:lumOff val="40000"/>
                </a:schemeClr>
              </a:solidFill>
              <a:latin typeface="Verdana" panose="020B0604030504040204" pitchFamily="34" charset="0"/>
            </a:endParaRPr>
          </a:p>
          <a:p>
            <a:pPr marL="0" indent="0">
              <a:buNone/>
            </a:pPr>
            <a:r>
              <a:rPr lang="nl-BE" sz="2000" dirty="0">
                <a:latin typeface="Verdana" panose="020B0604030504040204" pitchFamily="34" charset="0"/>
              </a:rPr>
              <a:t>Om een stuk uit een tekst te halen.</a:t>
            </a:r>
          </a:p>
          <a:p>
            <a:pPr marL="0" indent="0">
              <a:buNone/>
            </a:pPr>
            <a:endParaRPr lang="nl-BE" sz="2000" dirty="0">
              <a:latin typeface="Verdana" panose="020B0604030504040204" pitchFamily="34" charset="0"/>
            </a:endParaRPr>
          </a:p>
          <a:p>
            <a:pPr marL="0" indent="0">
              <a:buNone/>
            </a:pPr>
            <a:r>
              <a:rPr lang="nl-BE" sz="2000" dirty="0">
                <a:solidFill>
                  <a:srgbClr val="FF0000"/>
                </a:solidFill>
                <a:latin typeface="Verdana" panose="020B0604030504040204" pitchFamily="34" charset="0"/>
              </a:rPr>
              <a:t>m</a:t>
            </a:r>
            <a:r>
              <a:rPr lang="nl-BE" sz="2000" dirty="0">
                <a:latin typeface="Verdana" panose="020B0604030504040204" pitchFamily="34" charset="0"/>
              </a:rPr>
              <a:t> geeft aan </a:t>
            </a:r>
            <a:r>
              <a:rPr lang="nl-BE" sz="2000" u="sng" dirty="0">
                <a:latin typeface="Verdana" panose="020B0604030504040204" pitchFamily="34" charset="0"/>
              </a:rPr>
              <a:t>vanaf</a:t>
            </a:r>
            <a:r>
              <a:rPr lang="nl-BE" sz="2000" dirty="0">
                <a:latin typeface="Verdana" panose="020B0604030504040204" pitchFamily="34" charset="0"/>
              </a:rPr>
              <a:t> welke positie in de karakterstring de sub karakterstring begint</a:t>
            </a:r>
          </a:p>
          <a:p>
            <a:pPr marL="0" indent="0">
              <a:buNone/>
            </a:pPr>
            <a:r>
              <a:rPr lang="nl-BE" sz="2000" dirty="0">
                <a:solidFill>
                  <a:srgbClr val="FF0000"/>
                </a:solidFill>
                <a:latin typeface="Verdana" panose="020B0604030504040204" pitchFamily="34" charset="0"/>
              </a:rPr>
              <a:t>n</a:t>
            </a:r>
            <a:r>
              <a:rPr lang="nl-BE" sz="2000" dirty="0">
                <a:latin typeface="Verdana" panose="020B0604030504040204" pitchFamily="34" charset="0"/>
              </a:rPr>
              <a:t> geeft aan </a:t>
            </a:r>
            <a:r>
              <a:rPr lang="nl-BE" sz="2000" u="sng" dirty="0">
                <a:latin typeface="Verdana" panose="020B0604030504040204" pitchFamily="34" charset="0"/>
              </a:rPr>
              <a:t>hoeveel</a:t>
            </a:r>
            <a:r>
              <a:rPr lang="nl-BE" sz="2000" dirty="0">
                <a:latin typeface="Verdana" panose="020B0604030504040204" pitchFamily="34" charset="0"/>
              </a:rPr>
              <a:t> opeenvolgende karakters er moeten genomen worden</a:t>
            </a:r>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13</a:t>
            </a:fld>
            <a:endParaRPr lang="nl-NL" dirty="0"/>
          </a:p>
        </p:txBody>
      </p:sp>
      <p:pic>
        <p:nvPicPr>
          <p:cNvPr id="29698" name="Picture 2" descr="functa6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110" y="2060575"/>
            <a:ext cx="5197867" cy="639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4"/>
          <a:stretch>
            <a:fillRect/>
          </a:stretch>
        </p:blipFill>
        <p:spPr>
          <a:xfrm>
            <a:off x="8051817" y="47298"/>
            <a:ext cx="634983" cy="579377"/>
          </a:xfrm>
          <a:prstGeom prst="rect">
            <a:avLst/>
          </a:prstGeom>
        </p:spPr>
      </p:pic>
      <p:pic>
        <p:nvPicPr>
          <p:cNvPr id="7" name="Picture 6"/>
          <p:cNvPicPr>
            <a:picLocks noChangeAspect="1"/>
          </p:cNvPicPr>
          <p:nvPr/>
        </p:nvPicPr>
        <p:blipFill>
          <a:blip r:embed="rId5"/>
          <a:stretch>
            <a:fillRect/>
          </a:stretch>
        </p:blipFill>
        <p:spPr>
          <a:xfrm>
            <a:off x="6541705" y="858169"/>
            <a:ext cx="1959358" cy="277797"/>
          </a:xfrm>
          <a:prstGeom prst="rect">
            <a:avLst/>
          </a:prstGeom>
        </p:spPr>
      </p:pic>
    </p:spTree>
    <p:extLst>
      <p:ext uri="{BB962C8B-B14F-4D97-AF65-F5344CB8AC3E}">
        <p14:creationId xmlns:p14="http://schemas.microsoft.com/office/powerpoint/2010/main" val="1913091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53536"/>
            <a:ext cx="8229600" cy="1143000"/>
          </a:xfrm>
        </p:spPr>
        <p:txBody>
          <a:bodyPr>
            <a:normAutofit fontScale="90000"/>
          </a:bodyPr>
          <a:lstStyle/>
          <a:p>
            <a:pPr marL="54864" indent="0" fontAlgn="auto">
              <a:spcAft>
                <a:spcPts val="0"/>
              </a:spcAft>
              <a:defRPr/>
            </a:pPr>
            <a:r>
              <a:rPr lang="nl-BE" sz="3200" dirty="0">
                <a:latin typeface="Verdana" panose="020B0604030504040204" pitchFamily="34" charset="0"/>
              </a:rPr>
              <a:t>Tekst functies : SUBSTR</a:t>
            </a:r>
            <a:br>
              <a:rPr lang="nl-BE" sz="3200" dirty="0">
                <a:latin typeface="Verdana" panose="020B0604030504040204" pitchFamily="34" charset="0"/>
              </a:rPr>
            </a:br>
            <a:r>
              <a:rPr lang="nl-BE" sz="3200" dirty="0">
                <a:latin typeface="Verdana" panose="020B0604030504040204" pitchFamily="34" charset="0"/>
              </a:rPr>
              <a:t>Geef de eerste 4 letters </a:t>
            </a:r>
            <a:r>
              <a:rPr lang="nl-BE" sz="3200" dirty="0" err="1">
                <a:latin typeface="Verdana" panose="020B0604030504040204" pitchFamily="34" charset="0"/>
              </a:rPr>
              <a:t>vd</a:t>
            </a:r>
            <a:r>
              <a:rPr lang="nl-BE" sz="3200" dirty="0">
                <a:latin typeface="Verdana" panose="020B0604030504040204" pitchFamily="34" charset="0"/>
              </a:rPr>
              <a:t> achternaam</a:t>
            </a:r>
            <a:endParaRPr lang="nl-BE" sz="3200" b="1" dirty="0">
              <a:latin typeface="Verdana" panose="020B0604030504040204" pitchFamily="34" charset="0"/>
            </a:endParaRPr>
          </a:p>
        </p:txBody>
      </p:sp>
      <p:sp>
        <p:nvSpPr>
          <p:cNvPr id="24579" name="Tijdelijke aanduiding voor inhoud 3"/>
          <p:cNvSpPr>
            <a:spLocks noGrp="1"/>
          </p:cNvSpPr>
          <p:nvPr>
            <p:ph idx="1"/>
          </p:nvPr>
        </p:nvSpPr>
        <p:spPr>
          <a:xfrm>
            <a:off x="457200" y="1708339"/>
            <a:ext cx="8229600" cy="4525963"/>
          </a:xfrm>
        </p:spPr>
        <p:txBody>
          <a:bodyPr/>
          <a:lstStyle/>
          <a:p>
            <a:r>
              <a:rPr lang="nl-BE" sz="1800" b="1" dirty="0">
                <a:solidFill>
                  <a:srgbClr val="0000FF"/>
                </a:solidFill>
                <a:latin typeface="Courier New" panose="02070309020205020404" pitchFamily="49" charset="0"/>
              </a:rPr>
              <a:t>SELECT</a:t>
            </a:r>
            <a:r>
              <a:rPr lang="nl-BE" sz="1800" dirty="0">
                <a:solidFill>
                  <a:srgbClr val="000000"/>
                </a:solidFill>
                <a:latin typeface="Courier New" panose="02070309020205020404" pitchFamily="49" charset="0"/>
              </a:rPr>
              <a:t> </a:t>
            </a:r>
            <a:r>
              <a:rPr lang="nl-BE" sz="1800" b="1" dirty="0" err="1">
                <a:solidFill>
                  <a:srgbClr val="0000FF"/>
                </a:solidFill>
                <a:latin typeface="Courier New" panose="02070309020205020404" pitchFamily="49" charset="0"/>
              </a:rPr>
              <a:t>substr</a:t>
            </a:r>
            <a:r>
              <a:rPr lang="nl-BE" sz="1800" b="1" dirty="0">
                <a:solidFill>
                  <a:srgbClr val="000080"/>
                </a:solidFill>
                <a:latin typeface="Courier New" panose="02070309020205020404" pitchFamily="49" charset="0"/>
              </a:rPr>
              <a:t>(</a:t>
            </a:r>
            <a:r>
              <a:rPr lang="nl-BE" sz="1800" dirty="0">
                <a:solidFill>
                  <a:srgbClr val="000000"/>
                </a:solidFill>
                <a:latin typeface="Courier New" panose="02070309020205020404" pitchFamily="49" charset="0"/>
              </a:rPr>
              <a:t>achternaam</a:t>
            </a:r>
            <a:r>
              <a:rPr lang="nl-BE" sz="1800" b="1" dirty="0">
                <a:solidFill>
                  <a:srgbClr val="000080"/>
                </a:solidFill>
                <a:latin typeface="Courier New" panose="02070309020205020404" pitchFamily="49" charset="0"/>
              </a:rPr>
              <a:t>,</a:t>
            </a:r>
            <a:r>
              <a:rPr lang="nl-BE" sz="1800" dirty="0">
                <a:solidFill>
                  <a:srgbClr val="FF8000"/>
                </a:solidFill>
                <a:latin typeface="Courier New" panose="02070309020205020404" pitchFamily="49" charset="0"/>
              </a:rPr>
              <a:t>1</a:t>
            </a:r>
            <a:r>
              <a:rPr lang="nl-BE" sz="1800" b="1" dirty="0">
                <a:solidFill>
                  <a:srgbClr val="000080"/>
                </a:solidFill>
                <a:latin typeface="Courier New" panose="02070309020205020404" pitchFamily="49" charset="0"/>
              </a:rPr>
              <a:t>,</a:t>
            </a:r>
            <a:r>
              <a:rPr lang="nl-BE" sz="1800" dirty="0">
                <a:solidFill>
                  <a:srgbClr val="FF8000"/>
                </a:solidFill>
                <a:latin typeface="Courier New" panose="02070309020205020404" pitchFamily="49" charset="0"/>
              </a:rPr>
              <a:t>4</a:t>
            </a:r>
            <a:r>
              <a:rPr lang="nl-BE" sz="1800" b="1" dirty="0">
                <a:solidFill>
                  <a:srgbClr val="000080"/>
                </a:solidFill>
                <a:latin typeface="Courier New" panose="02070309020205020404" pitchFamily="49" charset="0"/>
              </a:rPr>
              <a:t>),</a:t>
            </a:r>
            <a:r>
              <a:rPr lang="nl-BE" sz="1800" dirty="0">
                <a:solidFill>
                  <a:srgbClr val="000000"/>
                </a:solidFill>
                <a:latin typeface="Courier New" panose="02070309020205020404" pitchFamily="49" charset="0"/>
              </a:rPr>
              <a:t> achternaam </a:t>
            </a:r>
            <a:br>
              <a:rPr lang="nl-BE" sz="1800" dirty="0">
                <a:solidFill>
                  <a:srgbClr val="000000"/>
                </a:solidFill>
                <a:latin typeface="Courier New" panose="02070309020205020404" pitchFamily="49" charset="0"/>
              </a:rPr>
            </a:br>
            <a:r>
              <a:rPr lang="nl-BE" sz="1800" b="1" dirty="0">
                <a:solidFill>
                  <a:srgbClr val="0000FF"/>
                </a:solidFill>
                <a:latin typeface="Courier New" panose="02070309020205020404" pitchFamily="49" charset="0"/>
              </a:rPr>
              <a:t>FROM</a:t>
            </a:r>
            <a:r>
              <a:rPr lang="nl-BE" sz="1800" dirty="0">
                <a:solidFill>
                  <a:srgbClr val="000000"/>
                </a:solidFill>
                <a:latin typeface="Courier New" panose="02070309020205020404" pitchFamily="49" charset="0"/>
              </a:rPr>
              <a:t> medewerkers</a:t>
            </a:r>
            <a:r>
              <a:rPr lang="nl-BE" sz="1800" b="1" dirty="0">
                <a:solidFill>
                  <a:srgbClr val="000080"/>
                </a:solidFill>
                <a:latin typeface="Courier New" panose="02070309020205020404" pitchFamily="49" charset="0"/>
              </a:rPr>
              <a:t>;</a:t>
            </a:r>
            <a:endParaRPr lang="nl-BE" sz="1800" dirty="0">
              <a:effectLst/>
            </a:endParaRPr>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14</a:t>
            </a:fld>
            <a:endParaRPr lang="nl-NL" dirty="0"/>
          </a:p>
        </p:txBody>
      </p:sp>
      <p:pic>
        <p:nvPicPr>
          <p:cNvPr id="7" name="Picture 6"/>
          <p:cNvPicPr>
            <a:picLocks noChangeAspect="1"/>
          </p:cNvPicPr>
          <p:nvPr/>
        </p:nvPicPr>
        <p:blipFill>
          <a:blip r:embed="rId2"/>
          <a:stretch>
            <a:fillRect/>
          </a:stretch>
        </p:blipFill>
        <p:spPr>
          <a:xfrm>
            <a:off x="1195125" y="2386878"/>
            <a:ext cx="4608515" cy="3391745"/>
          </a:xfrm>
          <a:prstGeom prst="rect">
            <a:avLst/>
          </a:prstGeom>
        </p:spPr>
      </p:pic>
    </p:spTree>
    <p:extLst>
      <p:ext uri="{BB962C8B-B14F-4D97-AF65-F5344CB8AC3E}">
        <p14:creationId xmlns:p14="http://schemas.microsoft.com/office/powerpoint/2010/main" val="3341759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53536"/>
            <a:ext cx="8229600" cy="1143000"/>
          </a:xfrm>
        </p:spPr>
        <p:txBody>
          <a:bodyPr>
            <a:normAutofit/>
          </a:bodyPr>
          <a:lstStyle/>
          <a:p>
            <a:pPr marL="54864" indent="0" fontAlgn="auto">
              <a:spcAft>
                <a:spcPts val="0"/>
              </a:spcAft>
              <a:defRPr/>
            </a:pPr>
            <a:r>
              <a:rPr lang="nl-BE" sz="3200" dirty="0">
                <a:latin typeface="Verdana" panose="020B0604030504040204" pitchFamily="34" charset="0"/>
              </a:rPr>
              <a:t>Tekst functies : SUBSTR</a:t>
            </a:r>
            <a:endParaRPr lang="nl-BE" sz="3200" b="1" dirty="0">
              <a:latin typeface="Verdana" panose="020B0604030504040204" pitchFamily="34" charset="0"/>
            </a:endParaRPr>
          </a:p>
        </p:txBody>
      </p:sp>
      <p:sp>
        <p:nvSpPr>
          <p:cNvPr id="25603" name="Tijdelijke aanduiding voor inhoud 6"/>
          <p:cNvSpPr>
            <a:spLocks noGrp="1"/>
          </p:cNvSpPr>
          <p:nvPr>
            <p:ph idx="1"/>
          </p:nvPr>
        </p:nvSpPr>
        <p:spPr>
          <a:xfrm>
            <a:off x="457200" y="1377986"/>
            <a:ext cx="8229600" cy="4525963"/>
          </a:xfrm>
        </p:spPr>
        <p:txBody>
          <a:bodyPr/>
          <a:lstStyle/>
          <a:p>
            <a:r>
              <a:rPr lang="nl-BE" sz="1800" b="1" dirty="0">
                <a:solidFill>
                  <a:srgbClr val="0000FF"/>
                </a:solidFill>
                <a:latin typeface="Courier New" panose="02070309020205020404" pitchFamily="49" charset="0"/>
              </a:rPr>
              <a:t>SELECT</a:t>
            </a:r>
            <a:r>
              <a:rPr lang="nl-BE" sz="1800" dirty="0">
                <a:solidFill>
                  <a:srgbClr val="000000"/>
                </a:solidFill>
                <a:latin typeface="Courier New" panose="02070309020205020404" pitchFamily="49" charset="0"/>
              </a:rPr>
              <a:t> </a:t>
            </a:r>
            <a:r>
              <a:rPr lang="nl-BE" sz="1800" b="1" dirty="0" err="1">
                <a:solidFill>
                  <a:srgbClr val="0000FF"/>
                </a:solidFill>
                <a:latin typeface="Courier New" panose="02070309020205020404" pitchFamily="49" charset="0"/>
              </a:rPr>
              <a:t>substr</a:t>
            </a:r>
            <a:r>
              <a:rPr lang="nl-BE" sz="1800" b="1" dirty="0">
                <a:solidFill>
                  <a:srgbClr val="000080"/>
                </a:solidFill>
                <a:latin typeface="Courier New" panose="02070309020205020404" pitchFamily="49" charset="0"/>
              </a:rPr>
              <a:t>(</a:t>
            </a:r>
            <a:r>
              <a:rPr lang="nl-BE" sz="1800" dirty="0">
                <a:solidFill>
                  <a:srgbClr val="000000"/>
                </a:solidFill>
                <a:latin typeface="Courier New" panose="02070309020205020404" pitchFamily="49" charset="0"/>
              </a:rPr>
              <a:t>achternaam</a:t>
            </a:r>
            <a:r>
              <a:rPr lang="nl-BE" sz="1800" b="1" dirty="0">
                <a:solidFill>
                  <a:srgbClr val="000080"/>
                </a:solidFill>
                <a:latin typeface="Courier New" panose="02070309020205020404" pitchFamily="49" charset="0"/>
              </a:rPr>
              <a:t>,</a:t>
            </a:r>
            <a:r>
              <a:rPr lang="nl-BE" sz="1800" dirty="0">
                <a:solidFill>
                  <a:srgbClr val="FF8000"/>
                </a:solidFill>
                <a:latin typeface="Courier New" panose="02070309020205020404" pitchFamily="49" charset="0"/>
              </a:rPr>
              <a:t>5</a:t>
            </a:r>
            <a:r>
              <a:rPr lang="nl-BE" sz="1800" b="1" dirty="0">
                <a:solidFill>
                  <a:srgbClr val="000080"/>
                </a:solidFill>
                <a:latin typeface="Courier New" panose="02070309020205020404" pitchFamily="49" charset="0"/>
              </a:rPr>
              <a:t>),</a:t>
            </a:r>
            <a:r>
              <a:rPr lang="nl-BE" sz="1800" dirty="0">
                <a:solidFill>
                  <a:srgbClr val="000000"/>
                </a:solidFill>
                <a:latin typeface="Courier New" panose="02070309020205020404" pitchFamily="49" charset="0"/>
              </a:rPr>
              <a:t> achternaam </a:t>
            </a:r>
            <a:br>
              <a:rPr lang="nl-BE" sz="1800" dirty="0">
                <a:solidFill>
                  <a:srgbClr val="000000"/>
                </a:solidFill>
                <a:latin typeface="Courier New" panose="02070309020205020404" pitchFamily="49" charset="0"/>
              </a:rPr>
            </a:br>
            <a:r>
              <a:rPr lang="nl-BE" sz="1800" b="1" dirty="0">
                <a:solidFill>
                  <a:srgbClr val="0000FF"/>
                </a:solidFill>
                <a:latin typeface="Courier New" panose="02070309020205020404" pitchFamily="49" charset="0"/>
              </a:rPr>
              <a:t>FROM</a:t>
            </a:r>
            <a:r>
              <a:rPr lang="nl-BE" sz="1800" dirty="0">
                <a:solidFill>
                  <a:srgbClr val="000000"/>
                </a:solidFill>
                <a:latin typeface="Courier New" panose="02070309020205020404" pitchFamily="49" charset="0"/>
              </a:rPr>
              <a:t> medewerkers</a:t>
            </a:r>
            <a:r>
              <a:rPr lang="nl-BE" sz="1800" b="1" dirty="0">
                <a:solidFill>
                  <a:srgbClr val="000080"/>
                </a:solidFill>
                <a:latin typeface="Courier New" panose="02070309020205020404" pitchFamily="49" charset="0"/>
              </a:rPr>
              <a:t>;</a:t>
            </a:r>
          </a:p>
          <a:p>
            <a:r>
              <a:rPr lang="nl-BE" sz="1800" b="1" dirty="0">
                <a:solidFill>
                  <a:srgbClr val="000080"/>
                </a:solidFill>
                <a:latin typeface="Courier New" panose="02070309020205020404" pitchFamily="49" charset="0"/>
              </a:rPr>
              <a:t>Wat geeft dit denk je?</a:t>
            </a:r>
            <a:endParaRPr lang="nl-BE" sz="2000" dirty="0"/>
          </a:p>
          <a:p>
            <a:pPr>
              <a:buFont typeface="Wingdings 2" pitchFamily="18" charset="2"/>
              <a:buNone/>
            </a:pPr>
            <a:r>
              <a:rPr lang="nl-BE" sz="2000" dirty="0">
                <a:solidFill>
                  <a:schemeClr val="tx2">
                    <a:lumMod val="60000"/>
                    <a:lumOff val="40000"/>
                  </a:schemeClr>
                </a:solidFill>
                <a:latin typeface="Verdana" panose="020B0604030504040204" pitchFamily="34" charset="0"/>
              </a:rPr>
              <a:t>Als het aantal opeenvolgende karakters niet opgegeven is (parameter n), geldt ‘tot aan het einde van de karakterstring’.</a:t>
            </a:r>
          </a:p>
          <a:p>
            <a:pPr marL="177800" lvl="1" indent="0">
              <a:buNone/>
            </a:pPr>
            <a:r>
              <a:rPr lang="nl-BE" sz="1400" dirty="0">
                <a:solidFill>
                  <a:schemeClr val="tx2">
                    <a:lumMod val="60000"/>
                    <a:lumOff val="40000"/>
                  </a:schemeClr>
                </a:solidFill>
                <a:latin typeface="Courier New" panose="02070309020205020404" pitchFamily="49" charset="0"/>
                <a:cs typeface="Courier New" panose="02070309020205020404" pitchFamily="49" charset="0"/>
              </a:rPr>
              <a:t>SUBSTR(ACHTERNAAM,5)  ACHTERNAAM              </a:t>
            </a:r>
          </a:p>
          <a:p>
            <a:pPr marL="177800" lvl="1" indent="0">
              <a:buNone/>
            </a:pPr>
            <a:r>
              <a:rPr lang="nl-BE" sz="1400" dirty="0">
                <a:solidFill>
                  <a:schemeClr val="tx2">
                    <a:lumMod val="60000"/>
                    <a:lumOff val="40000"/>
                  </a:schemeClr>
                </a:solidFill>
                <a:latin typeface="Courier New" panose="02070309020205020404" pitchFamily="49" charset="0"/>
                <a:cs typeface="Courier New" panose="02070309020205020404" pitchFamily="49" charset="0"/>
              </a:rPr>
              <a:t>--------------------- -------------------------</a:t>
            </a:r>
          </a:p>
          <a:p>
            <a:pPr marL="177800" lvl="1" indent="0">
              <a:buNone/>
            </a:pPr>
            <a:r>
              <a:rPr lang="nl-BE" sz="1400" dirty="0" err="1">
                <a:solidFill>
                  <a:schemeClr val="tx2">
                    <a:lumMod val="60000"/>
                    <a:lumOff val="40000"/>
                  </a:schemeClr>
                </a:solidFill>
                <a:latin typeface="Courier New" panose="02070309020205020404" pitchFamily="49" charset="0"/>
                <a:cs typeface="Courier New" panose="02070309020205020404" pitchFamily="49" charset="0"/>
              </a:rPr>
              <a:t>oloi</a:t>
            </a:r>
            <a:r>
              <a:rPr lang="nl-BE" sz="1400" dirty="0">
                <a:solidFill>
                  <a:schemeClr val="tx2">
                    <a:lumMod val="60000"/>
                    <a:lumOff val="40000"/>
                  </a:schemeClr>
                </a:solidFill>
                <a:latin typeface="Courier New" panose="02070309020205020404" pitchFamily="49" charset="0"/>
                <a:cs typeface="Courier New" panose="02070309020205020404" pitchFamily="49" charset="0"/>
              </a:rPr>
              <a:t>                  </a:t>
            </a:r>
            <a:r>
              <a:rPr lang="nl-BE" sz="1400" dirty="0" err="1">
                <a:solidFill>
                  <a:schemeClr val="tx2">
                    <a:lumMod val="60000"/>
                    <a:lumOff val="40000"/>
                  </a:schemeClr>
                </a:solidFill>
                <a:latin typeface="Courier New" panose="02070309020205020404" pitchFamily="49" charset="0"/>
                <a:cs typeface="Courier New" panose="02070309020205020404" pitchFamily="49" charset="0"/>
              </a:rPr>
              <a:t>Bordoloi</a:t>
            </a:r>
            <a:r>
              <a:rPr lang="nl-BE" sz="1400" dirty="0">
                <a:solidFill>
                  <a:schemeClr val="tx2">
                    <a:lumMod val="60000"/>
                    <a:lumOff val="40000"/>
                  </a:schemeClr>
                </a:solidFill>
                <a:latin typeface="Courier New" panose="02070309020205020404" pitchFamily="49" charset="0"/>
                <a:cs typeface="Courier New" panose="02070309020205020404" pitchFamily="49" charset="0"/>
              </a:rPr>
              <a:t>                 </a:t>
            </a:r>
          </a:p>
          <a:p>
            <a:pPr marL="177800" lvl="1" indent="0">
              <a:buNone/>
            </a:pPr>
            <a:r>
              <a:rPr lang="nl-BE" sz="1400" dirty="0" err="1">
                <a:solidFill>
                  <a:schemeClr val="tx2">
                    <a:lumMod val="60000"/>
                    <a:lumOff val="40000"/>
                  </a:schemeClr>
                </a:solidFill>
                <a:latin typeface="Courier New" panose="02070309020205020404" pitchFamily="49" charset="0"/>
                <a:cs typeface="Courier New" panose="02070309020205020404" pitchFamily="49" charset="0"/>
              </a:rPr>
              <a:t>ems</a:t>
            </a:r>
            <a:r>
              <a:rPr lang="nl-BE" sz="1400" dirty="0">
                <a:solidFill>
                  <a:schemeClr val="tx2">
                    <a:lumMod val="60000"/>
                    <a:lumOff val="40000"/>
                  </a:schemeClr>
                </a:solidFill>
                <a:latin typeface="Courier New" panose="02070309020205020404" pitchFamily="49" charset="0"/>
                <a:cs typeface="Courier New" panose="02070309020205020404" pitchFamily="49" charset="0"/>
              </a:rPr>
              <a:t>                   </a:t>
            </a:r>
            <a:r>
              <a:rPr lang="nl-BE" sz="1400" dirty="0" err="1">
                <a:solidFill>
                  <a:schemeClr val="tx2">
                    <a:lumMod val="60000"/>
                    <a:lumOff val="40000"/>
                  </a:schemeClr>
                </a:solidFill>
                <a:latin typeface="Courier New" panose="02070309020205020404" pitchFamily="49" charset="0"/>
                <a:cs typeface="Courier New" panose="02070309020205020404" pitchFamily="49" charset="0"/>
              </a:rPr>
              <a:t>Jochems</a:t>
            </a:r>
            <a:r>
              <a:rPr lang="nl-BE" sz="1400" dirty="0">
                <a:solidFill>
                  <a:schemeClr val="tx2">
                    <a:lumMod val="60000"/>
                    <a:lumOff val="40000"/>
                  </a:schemeClr>
                </a:solidFill>
                <a:latin typeface="Courier New" panose="02070309020205020404" pitchFamily="49" charset="0"/>
                <a:cs typeface="Courier New" panose="02070309020205020404" pitchFamily="49" charset="0"/>
              </a:rPr>
              <a:t>                  </a:t>
            </a:r>
          </a:p>
          <a:p>
            <a:pPr marL="177800" lvl="1" indent="0">
              <a:buNone/>
            </a:pPr>
            <a:r>
              <a:rPr lang="nl-BE" sz="1400" dirty="0" err="1">
                <a:solidFill>
                  <a:schemeClr val="tx2">
                    <a:lumMod val="60000"/>
                    <a:lumOff val="40000"/>
                  </a:schemeClr>
                </a:solidFill>
                <a:latin typeface="Courier New" panose="02070309020205020404" pitchFamily="49" charset="0"/>
                <a:cs typeface="Courier New" panose="02070309020205020404" pitchFamily="49" charset="0"/>
              </a:rPr>
              <a:t>erweg</a:t>
            </a:r>
            <a:r>
              <a:rPr lang="nl-BE" sz="1400" dirty="0">
                <a:solidFill>
                  <a:schemeClr val="tx2">
                    <a:lumMod val="60000"/>
                    <a:lumOff val="40000"/>
                  </a:schemeClr>
                </a:solidFill>
                <a:latin typeface="Courier New" panose="02070309020205020404" pitchFamily="49" charset="0"/>
                <a:cs typeface="Courier New" panose="02070309020205020404" pitchFamily="49" charset="0"/>
              </a:rPr>
              <a:t>                 Zuiderweg                </a:t>
            </a:r>
          </a:p>
          <a:p>
            <a:pPr marL="177800" lvl="1" indent="0">
              <a:buNone/>
            </a:pPr>
            <a:r>
              <a:rPr lang="nl-BE" sz="1400" dirty="0">
                <a:solidFill>
                  <a:schemeClr val="tx2">
                    <a:lumMod val="60000"/>
                    <a:lumOff val="40000"/>
                  </a:schemeClr>
                </a:solidFill>
                <a:latin typeface="Courier New" panose="02070309020205020404" pitchFamily="49" charset="0"/>
                <a:cs typeface="Courier New" panose="02070309020205020404" pitchFamily="49" charset="0"/>
              </a:rPr>
              <a:t>en                    Muiden                   </a:t>
            </a:r>
          </a:p>
          <a:p>
            <a:pPr marL="177800" lvl="1" indent="0">
              <a:buNone/>
            </a:pPr>
            <a:r>
              <a:rPr lang="nl-BE" sz="1400" dirty="0" err="1">
                <a:solidFill>
                  <a:schemeClr val="tx2">
                    <a:lumMod val="60000"/>
                    <a:lumOff val="40000"/>
                  </a:schemeClr>
                </a:solidFill>
                <a:latin typeface="Courier New" panose="02070309020205020404" pitchFamily="49" charset="0"/>
                <a:cs typeface="Courier New" panose="02070309020205020404" pitchFamily="49" charset="0"/>
              </a:rPr>
              <a:t>svoort</a:t>
            </a:r>
            <a:r>
              <a:rPr lang="nl-BE" sz="1400" dirty="0">
                <a:solidFill>
                  <a:schemeClr val="tx2">
                    <a:lumMod val="60000"/>
                    <a:lumOff val="40000"/>
                  </a:schemeClr>
                </a:solidFill>
                <a:latin typeface="Courier New" panose="02070309020205020404" pitchFamily="49" charset="0"/>
                <a:cs typeface="Courier New" panose="02070309020205020404" pitchFamily="49" charset="0"/>
              </a:rPr>
              <a:t>                </a:t>
            </a:r>
            <a:r>
              <a:rPr lang="nl-BE" sz="1400" dirty="0" err="1">
                <a:solidFill>
                  <a:schemeClr val="tx2">
                    <a:lumMod val="60000"/>
                    <a:lumOff val="40000"/>
                  </a:schemeClr>
                </a:solidFill>
                <a:latin typeface="Courier New" panose="02070309020205020404" pitchFamily="49" charset="0"/>
                <a:cs typeface="Courier New" panose="02070309020205020404" pitchFamily="49" charset="0"/>
              </a:rPr>
              <a:t>Amelsvoort</a:t>
            </a:r>
            <a:r>
              <a:rPr lang="nl-BE" sz="1400" dirty="0">
                <a:solidFill>
                  <a:schemeClr val="tx2">
                    <a:lumMod val="60000"/>
                    <a:lumOff val="40000"/>
                  </a:schemeClr>
                </a:solidFill>
                <a:latin typeface="Courier New" panose="02070309020205020404" pitchFamily="49" charset="0"/>
                <a:cs typeface="Courier New" panose="02070309020205020404" pitchFamily="49" charset="0"/>
              </a:rPr>
              <a:t>               </a:t>
            </a:r>
          </a:p>
          <a:p>
            <a:pPr marL="177800" lvl="1" indent="0">
              <a:buNone/>
            </a:pPr>
            <a:r>
              <a:rPr lang="nl-BE" sz="1400" dirty="0">
                <a:solidFill>
                  <a:schemeClr val="tx2">
                    <a:lumMod val="60000"/>
                    <a:lumOff val="40000"/>
                  </a:schemeClr>
                </a:solidFill>
                <a:latin typeface="Courier New" panose="02070309020205020404" pitchFamily="49" charset="0"/>
                <a:cs typeface="Courier New" panose="02070309020205020404" pitchFamily="49" charset="0"/>
              </a:rPr>
              <a:t>                      Bock                     </a:t>
            </a:r>
          </a:p>
          <a:p>
            <a:pPr marL="177800" lvl="1" indent="0">
              <a:buNone/>
            </a:pPr>
            <a:r>
              <a:rPr lang="nl-BE" sz="1400" dirty="0">
                <a:solidFill>
                  <a:schemeClr val="tx2">
                    <a:lumMod val="60000"/>
                    <a:lumOff val="40000"/>
                  </a:schemeClr>
                </a:solidFill>
                <a:latin typeface="Courier New" panose="02070309020205020404" pitchFamily="49" charset="0"/>
                <a:cs typeface="Courier New" panose="02070309020205020404" pitchFamily="49" charset="0"/>
              </a:rPr>
              <a:t>ten                   Joosten                  </a:t>
            </a:r>
          </a:p>
          <a:p>
            <a:pPr marL="177800" lvl="1" indent="0">
              <a:buNone/>
            </a:pPr>
            <a:r>
              <a:rPr lang="nl-BE" sz="1400" dirty="0" err="1">
                <a:solidFill>
                  <a:schemeClr val="tx2">
                    <a:lumMod val="60000"/>
                    <a:lumOff val="40000"/>
                  </a:schemeClr>
                </a:solidFill>
                <a:latin typeface="Courier New" panose="02070309020205020404" pitchFamily="49" charset="0"/>
                <a:cs typeface="Courier New" panose="02070309020205020404" pitchFamily="49" charset="0"/>
              </a:rPr>
              <a:t>ers</a:t>
            </a:r>
            <a:r>
              <a:rPr lang="nl-BE" sz="1400" dirty="0">
                <a:solidFill>
                  <a:schemeClr val="tx2">
                    <a:lumMod val="60000"/>
                    <a:lumOff val="40000"/>
                  </a:schemeClr>
                </a:solidFill>
                <a:latin typeface="Courier New" panose="02070309020205020404" pitchFamily="49" charset="0"/>
                <a:cs typeface="Courier New" panose="02070309020205020404" pitchFamily="49" charset="0"/>
              </a:rPr>
              <a:t>                   </a:t>
            </a:r>
            <a:r>
              <a:rPr lang="nl-BE" sz="1400" dirty="0" err="1">
                <a:solidFill>
                  <a:schemeClr val="tx2">
                    <a:lumMod val="60000"/>
                    <a:lumOff val="40000"/>
                  </a:schemeClr>
                </a:solidFill>
                <a:latin typeface="Courier New" panose="02070309020205020404" pitchFamily="49" charset="0"/>
                <a:cs typeface="Courier New" panose="02070309020205020404" pitchFamily="49" charset="0"/>
              </a:rPr>
              <a:t>Pregers</a:t>
            </a:r>
            <a:r>
              <a:rPr lang="nl-BE" sz="1400" dirty="0">
                <a:solidFill>
                  <a:schemeClr val="tx2">
                    <a:lumMod val="60000"/>
                    <a:lumOff val="40000"/>
                  </a:schemeClr>
                </a:solidFill>
                <a:latin typeface="Courier New" panose="02070309020205020404" pitchFamily="49" charset="0"/>
                <a:cs typeface="Courier New" panose="02070309020205020404" pitchFamily="49" charset="0"/>
              </a:rPr>
              <a:t> </a:t>
            </a:r>
          </a:p>
          <a:p>
            <a:pPr>
              <a:buFont typeface="Wingdings 2" pitchFamily="18" charset="2"/>
              <a:buNone/>
            </a:pPr>
            <a:endParaRPr lang="nl-BE" sz="2000" dirty="0"/>
          </a:p>
          <a:p>
            <a:pPr>
              <a:buFont typeface="Wingdings 2" pitchFamily="18" charset="2"/>
              <a:buNone/>
            </a:pPr>
            <a:endParaRPr lang="nl-BE" sz="2000" dirty="0"/>
          </a:p>
          <a:p>
            <a:pPr>
              <a:buFont typeface="Wingdings 2" pitchFamily="18" charset="2"/>
              <a:buNone/>
            </a:pPr>
            <a:endParaRPr lang="nl-BE" sz="2000" dirty="0"/>
          </a:p>
          <a:p>
            <a:pPr>
              <a:buFont typeface="Wingdings 2" pitchFamily="18" charset="2"/>
              <a:buNone/>
            </a:pPr>
            <a:endParaRPr lang="nl-BE" sz="2000" dirty="0"/>
          </a:p>
          <a:p>
            <a:pPr>
              <a:buFont typeface="Wingdings 2" pitchFamily="18" charset="2"/>
              <a:buNone/>
            </a:pPr>
            <a:endParaRPr lang="nl-BE" sz="2000" dirty="0"/>
          </a:p>
          <a:p>
            <a:pPr>
              <a:buFont typeface="Wingdings 2" pitchFamily="18" charset="2"/>
              <a:buNone/>
            </a:pPr>
            <a:endParaRPr lang="nl-BE" sz="2000" dirty="0"/>
          </a:p>
          <a:p>
            <a:pPr>
              <a:buFont typeface="Wingdings 2" pitchFamily="18" charset="2"/>
              <a:buNone/>
            </a:pPr>
            <a:r>
              <a:rPr lang="nl-BE" sz="2000" dirty="0"/>
              <a:t>								</a:t>
            </a:r>
          </a:p>
          <a:p>
            <a:pPr>
              <a:buFont typeface="Wingdings 2" pitchFamily="18" charset="2"/>
              <a:buNone/>
            </a:pPr>
            <a:endParaRPr lang="nl-BE" sz="2000" dirty="0"/>
          </a:p>
          <a:p>
            <a:pPr>
              <a:buFont typeface="Wingdings 2" pitchFamily="18" charset="2"/>
              <a:buNone/>
            </a:pPr>
            <a:endParaRPr lang="nl-BE" sz="2000" dirty="0"/>
          </a:p>
          <a:p>
            <a:pPr>
              <a:buFont typeface="Wingdings 2" pitchFamily="18" charset="2"/>
              <a:buNone/>
            </a:pPr>
            <a:endParaRPr lang="nl-BE" sz="2000" dirty="0"/>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15</a:t>
            </a:fld>
            <a:endParaRPr lang="nl-NL" dirty="0"/>
          </a:p>
        </p:txBody>
      </p:sp>
      <p:sp>
        <p:nvSpPr>
          <p:cNvPr id="11" name="PIJL-RECHTS 10"/>
          <p:cNvSpPr/>
          <p:nvPr/>
        </p:nvSpPr>
        <p:spPr>
          <a:xfrm flipV="1">
            <a:off x="0" y="5257162"/>
            <a:ext cx="714375" cy="214313"/>
          </a:xfrm>
          <a:prstGeom prst="rightArrow">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BE"/>
          </a:p>
        </p:txBody>
      </p:sp>
    </p:spTree>
    <p:extLst>
      <p:ext uri="{BB962C8B-B14F-4D97-AF65-F5344CB8AC3E}">
        <p14:creationId xmlns:p14="http://schemas.microsoft.com/office/powerpoint/2010/main" val="160840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60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60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60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60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60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60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60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60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60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a:p>
        </p:txBody>
      </p:sp>
      <p:sp>
        <p:nvSpPr>
          <p:cNvPr id="3" name="Tijdelijke aanduiding voor inhoud 2"/>
          <p:cNvSpPr>
            <a:spLocks noGrp="1"/>
          </p:cNvSpPr>
          <p:nvPr>
            <p:ph idx="1"/>
          </p:nvPr>
        </p:nvSpPr>
        <p:spPr/>
        <p:txBody>
          <a:bodyPr/>
          <a:lstStyle/>
          <a:p>
            <a:r>
              <a:rPr lang="nl-BE" dirty="0"/>
              <a:t>Zoek de functie om de positie van een bepaald karakter te vinden in een string.</a:t>
            </a:r>
            <a:endParaRPr lang="en-US" dirty="0"/>
          </a:p>
        </p:txBody>
      </p:sp>
    </p:spTree>
    <p:extLst>
      <p:ext uri="{BB962C8B-B14F-4D97-AF65-F5344CB8AC3E}">
        <p14:creationId xmlns:p14="http://schemas.microsoft.com/office/powerpoint/2010/main" val="41766037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53536"/>
            <a:ext cx="8229600" cy="1143000"/>
          </a:xfrm>
        </p:spPr>
        <p:txBody>
          <a:bodyPr>
            <a:normAutofit/>
          </a:bodyPr>
          <a:lstStyle/>
          <a:p>
            <a:pPr marL="54864" indent="0" fontAlgn="auto">
              <a:spcAft>
                <a:spcPts val="0"/>
              </a:spcAft>
              <a:defRPr/>
            </a:pPr>
            <a:r>
              <a:rPr lang="nl-BE" sz="3200" b="1" dirty="0">
                <a:latin typeface="Verdana" panose="020B0604030504040204" pitchFamily="34" charset="0"/>
              </a:rPr>
              <a:t>Tekst functies: INSTR</a:t>
            </a:r>
          </a:p>
        </p:txBody>
      </p:sp>
      <p:sp>
        <p:nvSpPr>
          <p:cNvPr id="27651" name="Tijdelijke aanduiding voor inhoud 2"/>
          <p:cNvSpPr>
            <a:spLocks noGrp="1"/>
          </p:cNvSpPr>
          <p:nvPr>
            <p:ph idx="1"/>
          </p:nvPr>
        </p:nvSpPr>
        <p:spPr>
          <a:xfrm>
            <a:off x="457200" y="1714500"/>
            <a:ext cx="8543925" cy="4441825"/>
          </a:xfrm>
        </p:spPr>
        <p:txBody>
          <a:bodyPr>
            <a:normAutofit/>
          </a:bodyPr>
          <a:lstStyle/>
          <a:p>
            <a:pPr marL="0" indent="0">
              <a:buNone/>
            </a:pPr>
            <a:endParaRPr lang="nl-NL" sz="2400" dirty="0">
              <a:latin typeface="Verdana" panose="020B0604030504040204" pitchFamily="34" charset="0"/>
            </a:endParaRPr>
          </a:p>
          <a:p>
            <a:pPr marL="0" indent="0">
              <a:buNone/>
            </a:pPr>
            <a:endParaRPr lang="nl-NL" sz="2400" dirty="0">
              <a:latin typeface="Verdana" panose="020B0604030504040204" pitchFamily="34" charset="0"/>
            </a:endParaRPr>
          </a:p>
          <a:p>
            <a:pPr>
              <a:buFont typeface="Wingdings 2" pitchFamily="18" charset="2"/>
              <a:buNone/>
            </a:pPr>
            <a:r>
              <a:rPr lang="nl-NL" sz="2400" dirty="0">
                <a:latin typeface="Verdana" panose="020B0604030504040204" pitchFamily="34" charset="0"/>
              </a:rPr>
              <a:t>	</a:t>
            </a:r>
            <a:r>
              <a:rPr lang="nl-NL" sz="2000" dirty="0">
                <a:solidFill>
                  <a:srgbClr val="FF0000"/>
                </a:solidFill>
                <a:latin typeface="Verdana" panose="020B0604030504040204" pitchFamily="34" charset="0"/>
              </a:rPr>
              <a:t>Zoek</a:t>
            </a:r>
            <a:r>
              <a:rPr lang="nl-NL" sz="2000" dirty="0">
                <a:latin typeface="Verdana" panose="020B0604030504040204" pitchFamily="34" charset="0"/>
              </a:rPr>
              <a:t> </a:t>
            </a:r>
            <a:r>
              <a:rPr lang="nl-NL" sz="2000" i="1" dirty="0">
                <a:latin typeface="Verdana" panose="020B0604030504040204" pitchFamily="34" charset="0"/>
              </a:rPr>
              <a:t>sub karakterstring</a:t>
            </a:r>
            <a:r>
              <a:rPr lang="nl-NL" sz="2000" dirty="0">
                <a:latin typeface="Verdana" panose="020B0604030504040204" pitchFamily="34" charset="0"/>
              </a:rPr>
              <a:t>  (char2) in </a:t>
            </a:r>
            <a:r>
              <a:rPr lang="nl-NL" sz="2000" i="1" dirty="0">
                <a:latin typeface="Verdana" panose="020B0604030504040204" pitchFamily="34" charset="0"/>
              </a:rPr>
              <a:t>karakterstring</a:t>
            </a:r>
            <a:r>
              <a:rPr lang="nl-NL" sz="2000" dirty="0">
                <a:latin typeface="Verdana" panose="020B0604030504040204" pitchFamily="34" charset="0"/>
              </a:rPr>
              <a:t>  (char1) vanaf positie </a:t>
            </a:r>
            <a:r>
              <a:rPr lang="nl-NL" sz="2000" i="1" dirty="0">
                <a:latin typeface="Verdana" panose="020B0604030504040204" pitchFamily="34" charset="0"/>
              </a:rPr>
              <a:t>beginpositie</a:t>
            </a:r>
            <a:r>
              <a:rPr lang="nl-NL" sz="2000" dirty="0">
                <a:latin typeface="Verdana" panose="020B0604030504040204" pitchFamily="34" charset="0"/>
              </a:rPr>
              <a:t> (n) en bepaal de </a:t>
            </a:r>
            <a:r>
              <a:rPr lang="nl-NL" sz="2000" dirty="0">
                <a:solidFill>
                  <a:srgbClr val="FF0000"/>
                </a:solidFill>
                <a:latin typeface="Verdana" panose="020B0604030504040204" pitchFamily="34" charset="0"/>
              </a:rPr>
              <a:t>positie</a:t>
            </a:r>
            <a:r>
              <a:rPr lang="nl-NL" sz="2000" dirty="0">
                <a:latin typeface="Verdana" panose="020B0604030504040204" pitchFamily="34" charset="0"/>
              </a:rPr>
              <a:t> van de </a:t>
            </a:r>
            <a:r>
              <a:rPr lang="nl-NL" sz="2000" i="1" dirty="0">
                <a:latin typeface="Verdana" panose="020B0604030504040204" pitchFamily="34" charset="0"/>
              </a:rPr>
              <a:t>m</a:t>
            </a:r>
            <a:r>
              <a:rPr lang="nl-NL" sz="1600" i="1" dirty="0">
                <a:latin typeface="Verdana" panose="020B0604030504040204" pitchFamily="34" charset="0"/>
              </a:rPr>
              <a:t>e</a:t>
            </a:r>
            <a:r>
              <a:rPr lang="nl-NL" sz="2000" i="1" dirty="0">
                <a:latin typeface="Verdana" panose="020B0604030504040204" pitchFamily="34" charset="0"/>
              </a:rPr>
              <a:t> </a:t>
            </a:r>
            <a:r>
              <a:rPr lang="nl-NL" sz="2000" i="1" dirty="0" err="1">
                <a:latin typeface="Verdana" panose="020B0604030504040204" pitchFamily="34" charset="0"/>
              </a:rPr>
              <a:t>occurence</a:t>
            </a:r>
            <a:r>
              <a:rPr lang="nl-NL" sz="2000" i="1" dirty="0">
                <a:latin typeface="Verdana" panose="020B0604030504040204" pitchFamily="34" charset="0"/>
              </a:rPr>
              <a:t> </a:t>
            </a:r>
            <a:r>
              <a:rPr lang="nl-NL" sz="2000" dirty="0">
                <a:latin typeface="Verdana" panose="020B0604030504040204" pitchFamily="34" charset="0"/>
              </a:rPr>
              <a:t>van de sub karakterstring  (char2).</a:t>
            </a:r>
            <a:endParaRPr lang="nl-BE" sz="2000" dirty="0">
              <a:latin typeface="Verdana" panose="020B0604030504040204" pitchFamily="34" charset="0"/>
            </a:endParaRPr>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17</a:t>
            </a:fld>
            <a:endParaRPr lang="nl-NL" dirty="0"/>
          </a:p>
        </p:txBody>
      </p:sp>
      <p:pic>
        <p:nvPicPr>
          <p:cNvPr id="30722" name="Picture 2" descr="functa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825" y="1509712"/>
            <a:ext cx="5075580" cy="667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3"/>
          <a:stretch>
            <a:fillRect/>
          </a:stretch>
        </p:blipFill>
        <p:spPr>
          <a:xfrm>
            <a:off x="6541705" y="858169"/>
            <a:ext cx="1959358" cy="277797"/>
          </a:xfrm>
          <a:prstGeom prst="rect">
            <a:avLst/>
          </a:prstGeom>
        </p:spPr>
      </p:pic>
      <p:pic>
        <p:nvPicPr>
          <p:cNvPr id="7" name="Picture 6"/>
          <p:cNvPicPr>
            <a:picLocks noChangeAspect="1"/>
          </p:cNvPicPr>
          <p:nvPr/>
        </p:nvPicPr>
        <p:blipFill>
          <a:blip r:embed="rId4"/>
          <a:stretch>
            <a:fillRect/>
          </a:stretch>
        </p:blipFill>
        <p:spPr>
          <a:xfrm>
            <a:off x="8051817" y="47298"/>
            <a:ext cx="634983" cy="579377"/>
          </a:xfrm>
          <a:prstGeom prst="rect">
            <a:avLst/>
          </a:prstGeom>
        </p:spPr>
      </p:pic>
    </p:spTree>
    <p:extLst>
      <p:ext uri="{BB962C8B-B14F-4D97-AF65-F5344CB8AC3E}">
        <p14:creationId xmlns:p14="http://schemas.microsoft.com/office/powerpoint/2010/main" val="1446163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53536"/>
            <a:ext cx="8229600" cy="1143000"/>
          </a:xfrm>
        </p:spPr>
        <p:txBody>
          <a:bodyPr>
            <a:normAutofit/>
          </a:bodyPr>
          <a:lstStyle/>
          <a:p>
            <a:pPr marL="54864" indent="0" fontAlgn="auto">
              <a:spcAft>
                <a:spcPts val="0"/>
              </a:spcAft>
              <a:defRPr/>
            </a:pPr>
            <a:r>
              <a:rPr lang="nl-BE" sz="3200" dirty="0">
                <a:latin typeface="Verdana" panose="020B0604030504040204" pitchFamily="34" charset="0"/>
              </a:rPr>
              <a:t>Tekst functies: INSTR</a:t>
            </a:r>
            <a:endParaRPr lang="nl-BE" sz="3200" b="1" dirty="0">
              <a:latin typeface="Verdana" panose="020B0604030504040204" pitchFamily="34" charset="0"/>
            </a:endParaRPr>
          </a:p>
        </p:txBody>
      </p:sp>
      <p:sp>
        <p:nvSpPr>
          <p:cNvPr id="28675" name="Tijdelijke aanduiding voor inhoud 4"/>
          <p:cNvSpPr>
            <a:spLocks noGrp="1"/>
          </p:cNvSpPr>
          <p:nvPr>
            <p:ph idx="1"/>
          </p:nvPr>
        </p:nvSpPr>
        <p:spPr>
          <a:xfrm>
            <a:off x="457200" y="1396536"/>
            <a:ext cx="8229600" cy="4525963"/>
          </a:xfrm>
        </p:spPr>
        <p:txBody>
          <a:bodyPr/>
          <a:lstStyle/>
          <a:p>
            <a:pPr>
              <a:buFont typeface="Wingdings 2" pitchFamily="18" charset="2"/>
              <a:buNone/>
            </a:pPr>
            <a:r>
              <a:rPr lang="nl-BE" sz="1800" dirty="0">
                <a:latin typeface="Verdana" panose="020B0604030504040204" pitchFamily="34" charset="0"/>
                <a:cs typeface="Courier New" pitchFamily="49" charset="0"/>
              </a:rPr>
              <a:t>Op welke </a:t>
            </a:r>
            <a:r>
              <a:rPr lang="nl-BE" sz="1800" b="1" dirty="0">
                <a:latin typeface="Verdana" panose="020B0604030504040204" pitchFamily="34" charset="0"/>
                <a:cs typeface="Courier New" pitchFamily="49" charset="0"/>
              </a:rPr>
              <a:t>positie</a:t>
            </a:r>
            <a:r>
              <a:rPr lang="nl-BE" sz="1800" dirty="0">
                <a:latin typeface="Verdana" panose="020B0604030504040204" pitchFamily="34" charset="0"/>
                <a:cs typeface="Courier New" pitchFamily="49" charset="0"/>
              </a:rPr>
              <a:t> komt in de achternaam de letter ‘o’ het eerst voor. Je moet beginnen zoeken vanaf de eerste positie van de karakterstring.</a:t>
            </a:r>
            <a:endParaRPr lang="nl-BE" sz="1800" dirty="0">
              <a:latin typeface="Courier New" pitchFamily="49" charset="0"/>
              <a:cs typeface="Courier New" pitchFamily="49" charset="0"/>
            </a:endParaRPr>
          </a:p>
          <a:p>
            <a:r>
              <a:rPr lang="nl-BE" sz="1800" b="1" dirty="0">
                <a:solidFill>
                  <a:srgbClr val="0000FF"/>
                </a:solidFill>
                <a:latin typeface="Courier New" panose="02070309020205020404" pitchFamily="49" charset="0"/>
              </a:rPr>
              <a:t>SELECT</a:t>
            </a:r>
            <a:r>
              <a:rPr lang="nl-BE" sz="1800" dirty="0">
                <a:solidFill>
                  <a:srgbClr val="000000"/>
                </a:solidFill>
                <a:latin typeface="Courier New" panose="02070309020205020404" pitchFamily="49" charset="0"/>
              </a:rPr>
              <a:t> </a:t>
            </a:r>
            <a:r>
              <a:rPr lang="nl-BE" sz="1800" b="1" dirty="0" err="1">
                <a:solidFill>
                  <a:srgbClr val="0000FF"/>
                </a:solidFill>
                <a:latin typeface="Courier New" panose="02070309020205020404" pitchFamily="49" charset="0"/>
              </a:rPr>
              <a:t>instr</a:t>
            </a:r>
            <a:r>
              <a:rPr lang="nl-BE" sz="1800" b="1" dirty="0">
                <a:solidFill>
                  <a:srgbClr val="000080"/>
                </a:solidFill>
                <a:latin typeface="Courier New" panose="02070309020205020404" pitchFamily="49" charset="0"/>
              </a:rPr>
              <a:t>(</a:t>
            </a:r>
            <a:r>
              <a:rPr lang="nl-BE" sz="1800" dirty="0">
                <a:solidFill>
                  <a:srgbClr val="000000"/>
                </a:solidFill>
                <a:latin typeface="Courier New" panose="02070309020205020404" pitchFamily="49" charset="0"/>
              </a:rPr>
              <a:t>achternaam</a:t>
            </a:r>
            <a:r>
              <a:rPr lang="nl-BE" sz="1800" b="1" dirty="0">
                <a:solidFill>
                  <a:srgbClr val="000080"/>
                </a:solidFill>
                <a:latin typeface="Courier New" panose="02070309020205020404" pitchFamily="49" charset="0"/>
              </a:rPr>
              <a:t>,</a:t>
            </a:r>
            <a:r>
              <a:rPr lang="nl-BE" sz="1800" dirty="0">
                <a:solidFill>
                  <a:srgbClr val="808080"/>
                </a:solidFill>
                <a:latin typeface="Courier New" panose="02070309020205020404" pitchFamily="49" charset="0"/>
              </a:rPr>
              <a:t>'o'</a:t>
            </a:r>
            <a:r>
              <a:rPr lang="nl-BE" sz="1800" b="1" dirty="0">
                <a:solidFill>
                  <a:srgbClr val="000080"/>
                </a:solidFill>
                <a:latin typeface="Courier New" panose="02070309020205020404" pitchFamily="49" charset="0"/>
              </a:rPr>
              <a:t>,</a:t>
            </a:r>
            <a:r>
              <a:rPr lang="nl-BE" sz="1800" dirty="0">
                <a:solidFill>
                  <a:srgbClr val="FF8000"/>
                </a:solidFill>
                <a:latin typeface="Courier New" panose="02070309020205020404" pitchFamily="49" charset="0"/>
              </a:rPr>
              <a:t>1</a:t>
            </a:r>
            <a:r>
              <a:rPr lang="nl-BE" sz="1800" b="1" dirty="0">
                <a:solidFill>
                  <a:srgbClr val="000080"/>
                </a:solidFill>
                <a:latin typeface="Courier New" panose="02070309020205020404" pitchFamily="49" charset="0"/>
              </a:rPr>
              <a:t>,</a:t>
            </a:r>
            <a:r>
              <a:rPr lang="nl-BE" sz="1800" dirty="0">
                <a:solidFill>
                  <a:srgbClr val="FF8000"/>
                </a:solidFill>
                <a:latin typeface="Courier New" panose="02070309020205020404" pitchFamily="49" charset="0"/>
              </a:rPr>
              <a:t>1</a:t>
            </a:r>
            <a:r>
              <a:rPr lang="nl-BE" sz="1800" b="1" dirty="0">
                <a:solidFill>
                  <a:srgbClr val="000080"/>
                </a:solidFill>
                <a:latin typeface="Courier New" panose="02070309020205020404" pitchFamily="49" charset="0"/>
              </a:rPr>
              <a:t>),</a:t>
            </a:r>
            <a:r>
              <a:rPr lang="nl-BE" sz="1800" dirty="0">
                <a:solidFill>
                  <a:srgbClr val="000000"/>
                </a:solidFill>
                <a:latin typeface="Courier New" panose="02070309020205020404" pitchFamily="49" charset="0"/>
              </a:rPr>
              <a:t> achternaam </a:t>
            </a:r>
            <a:br>
              <a:rPr lang="nl-BE" sz="1800" dirty="0">
                <a:solidFill>
                  <a:srgbClr val="000000"/>
                </a:solidFill>
                <a:latin typeface="Courier New" panose="02070309020205020404" pitchFamily="49" charset="0"/>
              </a:rPr>
            </a:br>
            <a:r>
              <a:rPr lang="nl-BE" sz="1800" b="1" dirty="0">
                <a:solidFill>
                  <a:srgbClr val="0000FF"/>
                </a:solidFill>
                <a:latin typeface="Courier New" panose="02070309020205020404" pitchFamily="49" charset="0"/>
              </a:rPr>
              <a:t>FROM</a:t>
            </a:r>
            <a:r>
              <a:rPr lang="nl-BE" sz="1800" dirty="0">
                <a:solidFill>
                  <a:srgbClr val="000000"/>
                </a:solidFill>
                <a:latin typeface="Courier New" panose="02070309020205020404" pitchFamily="49" charset="0"/>
              </a:rPr>
              <a:t> medewerkers</a:t>
            </a:r>
            <a:r>
              <a:rPr lang="nl-BE" sz="1800" b="1" dirty="0">
                <a:solidFill>
                  <a:srgbClr val="000080"/>
                </a:solidFill>
                <a:latin typeface="Courier New" panose="02070309020205020404" pitchFamily="49" charset="0"/>
              </a:rPr>
              <a:t>;</a:t>
            </a:r>
            <a:r>
              <a:rPr lang="nl-BE" sz="1800" dirty="0">
                <a:solidFill>
                  <a:srgbClr val="000000"/>
                </a:solidFill>
                <a:latin typeface="Courier New" panose="02070309020205020404" pitchFamily="49" charset="0"/>
              </a:rPr>
              <a:t> </a:t>
            </a:r>
          </a:p>
          <a:p>
            <a:r>
              <a:rPr lang="nl-BE" sz="1800" dirty="0">
                <a:solidFill>
                  <a:srgbClr val="000000"/>
                </a:solidFill>
                <a:latin typeface="Courier New" panose="02070309020205020404" pitchFamily="49" charset="0"/>
              </a:rPr>
              <a:t>             </a:t>
            </a:r>
            <a:r>
              <a:rPr lang="nl-BE" sz="1600" dirty="0">
                <a:solidFill>
                  <a:srgbClr val="000000"/>
                </a:solidFill>
                <a:latin typeface="Courier New" panose="02070309020205020404" pitchFamily="49" charset="0"/>
              </a:rPr>
              <a:t>INSTR(ACHTERNAAM,'O',1,1) ACHTERNAAM              </a:t>
            </a:r>
          </a:p>
          <a:p>
            <a:r>
              <a:rPr lang="nl-BE" sz="1600" dirty="0">
                <a:solidFill>
                  <a:srgbClr val="000000"/>
                </a:solidFill>
                <a:latin typeface="Courier New" panose="02070309020205020404" pitchFamily="49" charset="0"/>
              </a:rPr>
              <a:t>--------------------------------------- -------------------------</a:t>
            </a:r>
          </a:p>
          <a:p>
            <a:r>
              <a:rPr lang="nl-BE" sz="1600" dirty="0">
                <a:solidFill>
                  <a:srgbClr val="000000"/>
                </a:solidFill>
                <a:latin typeface="Courier New" panose="02070309020205020404" pitchFamily="49" charset="0"/>
              </a:rPr>
              <a:t>                                      2 </a:t>
            </a:r>
            <a:r>
              <a:rPr lang="nl-BE" sz="1600" dirty="0" err="1">
                <a:solidFill>
                  <a:srgbClr val="000000"/>
                </a:solidFill>
                <a:latin typeface="Courier New" panose="02070309020205020404" pitchFamily="49" charset="0"/>
              </a:rPr>
              <a:t>Bordoloi</a:t>
            </a:r>
            <a:r>
              <a:rPr lang="nl-BE" sz="1600" dirty="0">
                <a:solidFill>
                  <a:srgbClr val="000000"/>
                </a:solidFill>
                <a:latin typeface="Courier New" panose="02070309020205020404" pitchFamily="49" charset="0"/>
              </a:rPr>
              <a:t>                 </a:t>
            </a:r>
          </a:p>
          <a:p>
            <a:r>
              <a:rPr lang="nl-BE" sz="1600" dirty="0">
                <a:solidFill>
                  <a:srgbClr val="000000"/>
                </a:solidFill>
                <a:latin typeface="Courier New" panose="02070309020205020404" pitchFamily="49" charset="0"/>
              </a:rPr>
              <a:t>                                      2 </a:t>
            </a:r>
            <a:r>
              <a:rPr lang="nl-BE" sz="1600" dirty="0" err="1">
                <a:solidFill>
                  <a:srgbClr val="000000"/>
                </a:solidFill>
                <a:latin typeface="Courier New" panose="02070309020205020404" pitchFamily="49" charset="0"/>
              </a:rPr>
              <a:t>Jochems</a:t>
            </a:r>
            <a:r>
              <a:rPr lang="nl-BE" sz="1600" dirty="0">
                <a:solidFill>
                  <a:srgbClr val="000000"/>
                </a:solidFill>
                <a:latin typeface="Courier New" panose="02070309020205020404" pitchFamily="49" charset="0"/>
              </a:rPr>
              <a:t>                  </a:t>
            </a:r>
          </a:p>
          <a:p>
            <a:r>
              <a:rPr lang="nl-BE" sz="1600" dirty="0">
                <a:solidFill>
                  <a:srgbClr val="000000"/>
                </a:solidFill>
                <a:latin typeface="Courier New" panose="02070309020205020404" pitchFamily="49" charset="0"/>
              </a:rPr>
              <a:t>                                      0 Zuiderweg                </a:t>
            </a:r>
          </a:p>
          <a:p>
            <a:r>
              <a:rPr lang="nl-BE" sz="1600" dirty="0">
                <a:solidFill>
                  <a:srgbClr val="000000"/>
                </a:solidFill>
                <a:latin typeface="Courier New" panose="02070309020205020404" pitchFamily="49" charset="0"/>
              </a:rPr>
              <a:t>                                      0 Muiden                   </a:t>
            </a:r>
          </a:p>
          <a:p>
            <a:r>
              <a:rPr lang="nl-BE" sz="1600" dirty="0">
                <a:solidFill>
                  <a:srgbClr val="000000"/>
                </a:solidFill>
                <a:latin typeface="Courier New" panose="02070309020205020404" pitchFamily="49" charset="0"/>
              </a:rPr>
              <a:t>                                      7 </a:t>
            </a:r>
            <a:r>
              <a:rPr lang="nl-BE" sz="1600" dirty="0" err="1">
                <a:solidFill>
                  <a:srgbClr val="000000"/>
                </a:solidFill>
                <a:latin typeface="Courier New" panose="02070309020205020404" pitchFamily="49" charset="0"/>
              </a:rPr>
              <a:t>Amelsvoort</a:t>
            </a:r>
            <a:r>
              <a:rPr lang="nl-BE" sz="1600" dirty="0">
                <a:solidFill>
                  <a:srgbClr val="000000"/>
                </a:solidFill>
                <a:latin typeface="Courier New" panose="02070309020205020404" pitchFamily="49" charset="0"/>
              </a:rPr>
              <a:t>               </a:t>
            </a:r>
          </a:p>
          <a:p>
            <a:r>
              <a:rPr lang="nl-BE" sz="1600" dirty="0">
                <a:solidFill>
                  <a:srgbClr val="000000"/>
                </a:solidFill>
                <a:latin typeface="Courier New" panose="02070309020205020404" pitchFamily="49" charset="0"/>
              </a:rPr>
              <a:t>                                      2 Bock                     </a:t>
            </a:r>
          </a:p>
          <a:p>
            <a:r>
              <a:rPr lang="nl-BE" sz="1600" dirty="0">
                <a:solidFill>
                  <a:srgbClr val="000000"/>
                </a:solidFill>
                <a:latin typeface="Courier New" panose="02070309020205020404" pitchFamily="49" charset="0"/>
              </a:rPr>
              <a:t>                                      2 Joosten                  </a:t>
            </a:r>
          </a:p>
          <a:p>
            <a:r>
              <a:rPr lang="nl-BE" sz="1600" dirty="0">
                <a:solidFill>
                  <a:srgbClr val="000000"/>
                </a:solidFill>
                <a:latin typeface="Courier New" panose="02070309020205020404" pitchFamily="49" charset="0"/>
              </a:rPr>
              <a:t>                                      0 </a:t>
            </a:r>
            <a:r>
              <a:rPr lang="nl-BE" sz="1600" dirty="0" err="1">
                <a:solidFill>
                  <a:srgbClr val="000000"/>
                </a:solidFill>
                <a:latin typeface="Courier New" panose="02070309020205020404" pitchFamily="49" charset="0"/>
              </a:rPr>
              <a:t>Pregers</a:t>
            </a:r>
            <a:r>
              <a:rPr lang="nl-BE" sz="1600" dirty="0">
                <a:solidFill>
                  <a:srgbClr val="000000"/>
                </a:solidFill>
                <a:latin typeface="Courier New" panose="02070309020205020404" pitchFamily="49" charset="0"/>
              </a:rPr>
              <a:t>             </a:t>
            </a:r>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dirty="0"/>
              <a:t>- p.</a:t>
            </a:r>
            <a:fld id="{E7D6941F-2026-3040-AA58-1A021F4957B9}" type="slidenum">
              <a:rPr lang="nl-NL" smtClean="0"/>
              <a:pPr/>
              <a:t>18</a:t>
            </a:fld>
            <a:endParaRPr lang="nl-NL" dirty="0"/>
          </a:p>
        </p:txBody>
      </p:sp>
      <p:cxnSp>
        <p:nvCxnSpPr>
          <p:cNvPr id="6" name="Rechte verbindingslijn met pijl 5"/>
          <p:cNvCxnSpPr/>
          <p:nvPr/>
        </p:nvCxnSpPr>
        <p:spPr>
          <a:xfrm flipH="1">
            <a:off x="4788024" y="1736553"/>
            <a:ext cx="2553092" cy="770164"/>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 name="Rechte verbindingslijn met pijl 6"/>
          <p:cNvCxnSpPr/>
          <p:nvPr/>
        </p:nvCxnSpPr>
        <p:spPr>
          <a:xfrm flipH="1">
            <a:off x="4508938" y="1916832"/>
            <a:ext cx="279086" cy="589885"/>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12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a:p>
        </p:txBody>
      </p:sp>
      <p:sp>
        <p:nvSpPr>
          <p:cNvPr id="3" name="Tijdelijke aanduiding voor inhoud 2"/>
          <p:cNvSpPr>
            <a:spLocks noGrp="1"/>
          </p:cNvSpPr>
          <p:nvPr>
            <p:ph idx="1"/>
          </p:nvPr>
        </p:nvSpPr>
        <p:spPr/>
        <p:txBody>
          <a:bodyPr/>
          <a:lstStyle/>
          <a:p>
            <a:r>
              <a:rPr lang="nl-BE" dirty="0"/>
              <a:t>Zoek de functie om meerdere gegevens samen te voegen.</a:t>
            </a:r>
            <a:endParaRPr lang="en-US" dirty="0"/>
          </a:p>
        </p:txBody>
      </p:sp>
    </p:spTree>
    <p:extLst>
      <p:ext uri="{BB962C8B-B14F-4D97-AF65-F5344CB8AC3E}">
        <p14:creationId xmlns:p14="http://schemas.microsoft.com/office/powerpoint/2010/main" val="12518561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463550" y="381000"/>
            <a:ext cx="8229600" cy="2209800"/>
          </a:xfrm>
        </p:spPr>
        <p:txBody>
          <a:bodyPr/>
          <a:lstStyle/>
          <a:p>
            <a:pPr indent="0" eaLnBrk="1" fontAlgn="auto" hangingPunct="1">
              <a:spcAft>
                <a:spcPts val="0"/>
              </a:spcAft>
              <a:defRPr/>
            </a:pPr>
            <a:r>
              <a:rPr lang="nl-BE" dirty="0">
                <a:solidFill>
                  <a:schemeClr val="tx2">
                    <a:tint val="100000"/>
                    <a:shade val="90000"/>
                    <a:satMod val="250000"/>
                    <a:alpha val="100000"/>
                  </a:schemeClr>
                </a:solidFill>
                <a:latin typeface="Verdana" panose="020B0604030504040204" pitchFamily="34" charset="0"/>
              </a:rPr>
              <a:t>cursusmateriaal</a:t>
            </a:r>
          </a:p>
        </p:txBody>
      </p:sp>
      <p:sp>
        <p:nvSpPr>
          <p:cNvPr id="11267" name="Tijdelijke aanduiding voor inhoud 2"/>
          <p:cNvSpPr>
            <a:spLocks noGrp="1"/>
          </p:cNvSpPr>
          <p:nvPr>
            <p:ph type="subTitle" idx="1"/>
          </p:nvPr>
        </p:nvSpPr>
        <p:spPr>
          <a:xfrm>
            <a:off x="304800" y="2445543"/>
            <a:ext cx="8388350" cy="3395663"/>
          </a:xfrm>
        </p:spPr>
        <p:txBody>
          <a:bodyPr/>
          <a:lstStyle/>
          <a:p>
            <a:pPr marL="342900" indent="-342900" algn="l" eaLnBrk="1" hangingPunct="1">
              <a:spcBef>
                <a:spcPct val="0"/>
              </a:spcBef>
              <a:buFont typeface="Wingdings" pitchFamily="2" charset="2"/>
              <a:buChar char="Ø"/>
            </a:pPr>
            <a:r>
              <a:rPr lang="nl-BE" sz="2400" dirty="0">
                <a:latin typeface="Verdana" panose="020B0604030504040204" pitchFamily="34" charset="0"/>
              </a:rPr>
              <a:t>Cursus databanken1 §6.3: blz. 82-99</a:t>
            </a:r>
          </a:p>
          <a:p>
            <a:pPr marL="342900" indent="-342900" algn="l" eaLnBrk="1" hangingPunct="1">
              <a:spcBef>
                <a:spcPct val="0"/>
              </a:spcBef>
              <a:buFont typeface="Wingdings" pitchFamily="2" charset="2"/>
              <a:buChar char="Ø"/>
            </a:pPr>
            <a:r>
              <a:rPr lang="nl-BE" sz="2400" dirty="0">
                <a:latin typeface="Verdana" panose="020B0604030504040204" pitchFamily="34" charset="0"/>
              </a:rPr>
              <a:t>SQL </a:t>
            </a:r>
            <a:r>
              <a:rPr lang="nl-BE" sz="2400" dirty="0" err="1">
                <a:latin typeface="Verdana" panose="020B0604030504040204" pitchFamily="34" charset="0"/>
              </a:rPr>
              <a:t>reference</a:t>
            </a:r>
            <a:r>
              <a:rPr lang="nl-BE" sz="2400" dirty="0">
                <a:latin typeface="Verdana" panose="020B0604030504040204" pitchFamily="34" charset="0"/>
              </a:rPr>
              <a:t> blz. 9-24</a:t>
            </a:r>
          </a:p>
          <a:p>
            <a:pPr marL="342900" indent="-342900" algn="l" eaLnBrk="1" hangingPunct="1">
              <a:spcBef>
                <a:spcPct val="0"/>
              </a:spcBef>
              <a:buFont typeface="Wingdings" pitchFamily="2" charset="2"/>
              <a:buChar char="Ø"/>
            </a:pPr>
            <a:r>
              <a:rPr lang="nl-BE" sz="2400" dirty="0">
                <a:latin typeface="Verdana" panose="020B0604030504040204" pitchFamily="34" charset="0"/>
              </a:rPr>
              <a:t>Deze </a:t>
            </a:r>
            <a:r>
              <a:rPr lang="nl-BE" sz="2400" dirty="0" err="1">
                <a:latin typeface="Verdana" panose="020B0604030504040204" pitchFamily="34" charset="0"/>
              </a:rPr>
              <a:t>powerpoint</a:t>
            </a:r>
            <a:endParaRPr lang="nl-BE" sz="2400" dirty="0">
              <a:latin typeface="Verdana" panose="020B0604030504040204" pitchFamily="34" charset="0"/>
            </a:endParaRPr>
          </a:p>
          <a:p>
            <a:pPr marL="342900" indent="-342900">
              <a:spcBef>
                <a:spcPct val="0"/>
              </a:spcBef>
              <a:buFont typeface="Wingdings" pitchFamily="2" charset="2"/>
              <a:buChar char="Ø"/>
            </a:pPr>
            <a:r>
              <a:rPr lang="nl-BE" sz="2400" dirty="0">
                <a:latin typeface="Verdana" panose="020B0604030504040204" pitchFamily="34" charset="0"/>
                <a:ea typeface="Verdana" panose="020B0604030504040204" pitchFamily="34" charset="0"/>
                <a:cs typeface="Verdana" panose="020B0604030504040204" pitchFamily="34" charset="0"/>
              </a:rPr>
              <a:t>Aanbevolen: Oracle Database 11g: SQL Fundamentals I </a:t>
            </a:r>
            <a:r>
              <a:rPr lang="nl-BE" sz="2400" dirty="0" err="1">
                <a:latin typeface="Verdana" panose="020B0604030504040204" pitchFamily="34" charset="0"/>
                <a:ea typeface="Verdana" panose="020B0604030504040204" pitchFamily="34" charset="0"/>
                <a:cs typeface="Verdana" panose="020B0604030504040204" pitchFamily="34" charset="0"/>
              </a:rPr>
              <a:t>Exam</a:t>
            </a:r>
            <a:r>
              <a:rPr lang="nl-BE" sz="2400" dirty="0">
                <a:latin typeface="Verdana" panose="020B0604030504040204" pitchFamily="34" charset="0"/>
                <a:ea typeface="Verdana" panose="020B0604030504040204" pitchFamily="34" charset="0"/>
                <a:cs typeface="Verdana" panose="020B0604030504040204" pitchFamily="34" charset="0"/>
              </a:rPr>
              <a:t> Guide Blz. 169-272</a:t>
            </a:r>
            <a:r>
              <a:rPr lang="nl-BE" sz="2400" dirty="0">
                <a:latin typeface="Verdana" panose="020B0604030504040204" pitchFamily="34" charset="0"/>
              </a:rPr>
              <a:t> </a:t>
            </a:r>
            <a:r>
              <a:rPr lang="nl-BE" dirty="0"/>
              <a:t>		</a:t>
            </a:r>
          </a:p>
          <a:p>
            <a:pPr algn="l" eaLnBrk="1" hangingPunct="1">
              <a:spcBef>
                <a:spcPct val="0"/>
              </a:spcBef>
            </a:pPr>
            <a:endParaRPr lang="nl-BE" dirty="0"/>
          </a:p>
          <a:p>
            <a:pPr algn="l" eaLnBrk="1" hangingPunct="1">
              <a:spcBef>
                <a:spcPct val="0"/>
              </a:spcBef>
            </a:pPr>
            <a:endParaRPr lang="nl-BE" dirty="0"/>
          </a:p>
        </p:txBody>
      </p:sp>
      <p:pic>
        <p:nvPicPr>
          <p:cNvPr id="6" name="Picture 5"/>
          <p:cNvPicPr>
            <a:picLocks noChangeAspect="1"/>
          </p:cNvPicPr>
          <p:nvPr/>
        </p:nvPicPr>
        <p:blipFill>
          <a:blip r:embed="rId2"/>
          <a:stretch>
            <a:fillRect/>
          </a:stretch>
        </p:blipFill>
        <p:spPr>
          <a:xfrm>
            <a:off x="5624159" y="247344"/>
            <a:ext cx="2448124" cy="2073292"/>
          </a:xfrm>
          <a:prstGeom prst="rect">
            <a:avLst/>
          </a:prstGeom>
        </p:spPr>
      </p:pic>
    </p:spTree>
    <p:extLst>
      <p:ext uri="{BB962C8B-B14F-4D97-AF65-F5344CB8AC3E}">
        <p14:creationId xmlns:p14="http://schemas.microsoft.com/office/powerpoint/2010/main" val="1980220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marL="54864" indent="0" fontAlgn="auto">
              <a:spcAft>
                <a:spcPts val="0"/>
              </a:spcAft>
              <a:defRPr/>
            </a:pPr>
            <a:r>
              <a:rPr lang="nl-BE" sz="3200" b="1" dirty="0">
                <a:latin typeface="Verdana" panose="020B0604030504040204" pitchFamily="34" charset="0"/>
              </a:rPr>
              <a:t>Tekst functies: CONCAT</a:t>
            </a:r>
          </a:p>
        </p:txBody>
      </p:sp>
      <p:sp>
        <p:nvSpPr>
          <p:cNvPr id="28675" name="Tijdelijke aanduiding voor inhoud 4"/>
          <p:cNvSpPr>
            <a:spLocks noGrp="1"/>
          </p:cNvSpPr>
          <p:nvPr>
            <p:ph idx="1"/>
          </p:nvPr>
        </p:nvSpPr>
        <p:spPr/>
        <p:txBody>
          <a:bodyPr/>
          <a:lstStyle/>
          <a:p>
            <a:pPr>
              <a:buFont typeface="Wingdings 2" pitchFamily="18" charset="2"/>
              <a:buNone/>
            </a:pPr>
            <a:endParaRPr lang="nl-NL" sz="1800" dirty="0">
              <a:latin typeface="Courier New" pitchFamily="49" charset="0"/>
              <a:cs typeface="Courier New" pitchFamily="49" charset="0"/>
            </a:endParaRPr>
          </a:p>
          <a:p>
            <a:r>
              <a:rPr lang="nl-NL" sz="1800" dirty="0">
                <a:solidFill>
                  <a:srgbClr val="FF0000"/>
                </a:solidFill>
                <a:latin typeface="Verdana" panose="020B0604030504040204" pitchFamily="34" charset="0"/>
              </a:rPr>
              <a:t>Voegt</a:t>
            </a:r>
            <a:r>
              <a:rPr lang="nl-NL" sz="1800" dirty="0">
                <a:latin typeface="Verdana" panose="020B0604030504040204" pitchFamily="34" charset="0"/>
              </a:rPr>
              <a:t> </a:t>
            </a:r>
            <a:r>
              <a:rPr lang="nl-NL" sz="1800" dirty="0">
                <a:solidFill>
                  <a:srgbClr val="FF0000"/>
                </a:solidFill>
                <a:latin typeface="Verdana" panose="020B0604030504040204" pitchFamily="34" charset="0"/>
              </a:rPr>
              <a:t>2</a:t>
            </a:r>
            <a:r>
              <a:rPr lang="nl-NL" sz="1800" dirty="0">
                <a:latin typeface="Verdana" panose="020B0604030504040204" pitchFamily="34" charset="0"/>
              </a:rPr>
              <a:t> karakterstrings, kolommen of expressies </a:t>
            </a:r>
            <a:r>
              <a:rPr lang="nl-NL" sz="1800" dirty="0">
                <a:solidFill>
                  <a:srgbClr val="FF0000"/>
                </a:solidFill>
                <a:latin typeface="Verdana" panose="020B0604030504040204" pitchFamily="34" charset="0"/>
              </a:rPr>
              <a:t>samen</a:t>
            </a:r>
            <a:r>
              <a:rPr lang="nl-NL" sz="1800" dirty="0">
                <a:latin typeface="Verdana" panose="020B0604030504040204" pitchFamily="34" charset="0"/>
              </a:rPr>
              <a:t> tot een grotere karakterstring. Doet hetzelfde als het </a:t>
            </a:r>
            <a:r>
              <a:rPr lang="nl-NL" sz="1800" dirty="0" err="1">
                <a:latin typeface="Verdana" panose="020B0604030504040204" pitchFamily="34" charset="0"/>
              </a:rPr>
              <a:t>concatenation</a:t>
            </a:r>
            <a:r>
              <a:rPr lang="nl-NL" sz="1800" dirty="0">
                <a:latin typeface="Verdana" panose="020B0604030504040204" pitchFamily="34" charset="0"/>
              </a:rPr>
              <a:t> teken ||.</a:t>
            </a:r>
          </a:p>
          <a:p>
            <a:r>
              <a:rPr lang="nl-NL" sz="1800" dirty="0">
                <a:latin typeface="Verdana" panose="020B0604030504040204" pitchFamily="34" charset="0"/>
              </a:rPr>
              <a:t>Wanneer de parameters binnen een CONCAT functie numeriek of datum constanten zijn,  worden ze impliciet beschouwd als karakterstrings. Ze worden eerst </a:t>
            </a:r>
            <a:r>
              <a:rPr lang="nl-NL" sz="1800" b="1" dirty="0">
                <a:latin typeface="Verdana" panose="020B0604030504040204" pitchFamily="34" charset="0"/>
              </a:rPr>
              <a:t>geëvalueerd</a:t>
            </a:r>
            <a:r>
              <a:rPr lang="nl-NL" sz="1800" dirty="0">
                <a:latin typeface="Verdana" panose="020B0604030504040204" pitchFamily="34" charset="0"/>
              </a:rPr>
              <a:t> en pas daarna </a:t>
            </a:r>
            <a:r>
              <a:rPr lang="nl-NL" sz="1800" b="1" dirty="0">
                <a:latin typeface="Verdana" panose="020B0604030504040204" pitchFamily="34" charset="0"/>
              </a:rPr>
              <a:t>geconverteerd</a:t>
            </a:r>
            <a:r>
              <a:rPr lang="nl-NL" sz="1800" dirty="0">
                <a:latin typeface="Verdana" panose="020B0604030504040204" pitchFamily="34" charset="0"/>
              </a:rPr>
              <a:t>.</a:t>
            </a:r>
          </a:p>
          <a:p>
            <a:pPr marL="0" indent="0">
              <a:buNone/>
            </a:pPr>
            <a:endParaRPr lang="nl-NL" sz="1800" dirty="0">
              <a:latin typeface="Verdana" panose="020B0604030504040204" pitchFamily="34" charset="0"/>
            </a:endParaRPr>
          </a:p>
          <a:p>
            <a:r>
              <a:rPr lang="nl-BE" sz="1800" b="1" dirty="0">
                <a:solidFill>
                  <a:srgbClr val="0000FF"/>
                </a:solidFill>
                <a:latin typeface="Courier New" panose="02070309020205020404" pitchFamily="49" charset="0"/>
              </a:rPr>
              <a:t>SELECT</a:t>
            </a:r>
            <a:r>
              <a:rPr lang="nl-BE" sz="1800" dirty="0">
                <a:solidFill>
                  <a:srgbClr val="000000"/>
                </a:solidFill>
                <a:latin typeface="Courier New" panose="02070309020205020404" pitchFamily="49" charset="0"/>
              </a:rPr>
              <a:t> </a:t>
            </a:r>
            <a:r>
              <a:rPr lang="nl-BE" sz="1800" b="1" dirty="0" err="1">
                <a:solidFill>
                  <a:srgbClr val="0000FF"/>
                </a:solidFill>
                <a:latin typeface="Courier New" panose="02070309020205020404" pitchFamily="49" charset="0"/>
              </a:rPr>
              <a:t>concat</a:t>
            </a:r>
            <a:r>
              <a:rPr lang="nl-BE" sz="1800" b="1" dirty="0">
                <a:solidFill>
                  <a:srgbClr val="000080"/>
                </a:solidFill>
                <a:latin typeface="Courier New" panose="02070309020205020404" pitchFamily="49" charset="0"/>
              </a:rPr>
              <a:t>(</a:t>
            </a:r>
            <a:r>
              <a:rPr lang="nl-BE" sz="1800" dirty="0">
                <a:solidFill>
                  <a:srgbClr val="000000"/>
                </a:solidFill>
                <a:latin typeface="Courier New" panose="02070309020205020404" pitchFamily="49" charset="0"/>
              </a:rPr>
              <a:t> </a:t>
            </a:r>
            <a:r>
              <a:rPr lang="nl-BE" sz="1800" dirty="0">
                <a:solidFill>
                  <a:srgbClr val="FF8000"/>
                </a:solidFill>
                <a:latin typeface="Courier New" panose="02070309020205020404" pitchFamily="49" charset="0"/>
              </a:rPr>
              <a:t>2</a:t>
            </a:r>
            <a:r>
              <a:rPr lang="nl-BE" sz="1800" b="1" dirty="0">
                <a:solidFill>
                  <a:srgbClr val="000080"/>
                </a:solidFill>
                <a:latin typeface="Courier New" panose="02070309020205020404" pitchFamily="49" charset="0"/>
              </a:rPr>
              <a:t>*</a:t>
            </a:r>
            <a:r>
              <a:rPr lang="nl-BE" sz="1800" dirty="0">
                <a:solidFill>
                  <a:srgbClr val="FF8000"/>
                </a:solidFill>
                <a:latin typeface="Courier New" panose="02070309020205020404" pitchFamily="49" charset="0"/>
              </a:rPr>
              <a:t>3</a:t>
            </a:r>
            <a:r>
              <a:rPr lang="nl-BE" sz="1800" b="1" dirty="0">
                <a:solidFill>
                  <a:srgbClr val="000080"/>
                </a:solidFill>
                <a:latin typeface="Courier New" panose="02070309020205020404" pitchFamily="49" charset="0"/>
              </a:rPr>
              <a:t>,</a:t>
            </a:r>
            <a:r>
              <a:rPr lang="nl-BE" sz="1800" dirty="0">
                <a:solidFill>
                  <a:srgbClr val="808080"/>
                </a:solidFill>
                <a:latin typeface="Courier New" panose="02070309020205020404" pitchFamily="49" charset="0"/>
              </a:rPr>
              <a:t>' is het product van 2 en 3'</a:t>
            </a:r>
            <a:r>
              <a:rPr lang="nl-BE" sz="1800" b="1" dirty="0">
                <a:solidFill>
                  <a:srgbClr val="000080"/>
                </a:solidFill>
                <a:latin typeface="Courier New" panose="02070309020205020404" pitchFamily="49" charset="0"/>
              </a:rPr>
              <a:t>)</a:t>
            </a:r>
            <a:r>
              <a:rPr lang="nl-BE" sz="1800" dirty="0">
                <a:solidFill>
                  <a:srgbClr val="000000"/>
                </a:solidFill>
                <a:latin typeface="Courier New" panose="02070309020205020404" pitchFamily="49" charset="0"/>
              </a:rPr>
              <a:t> </a:t>
            </a:r>
            <a:br>
              <a:rPr lang="nl-BE" sz="1800" dirty="0">
                <a:solidFill>
                  <a:srgbClr val="000000"/>
                </a:solidFill>
                <a:latin typeface="Courier New" panose="02070309020205020404" pitchFamily="49" charset="0"/>
              </a:rPr>
            </a:br>
            <a:r>
              <a:rPr lang="nl-BE" sz="1800" dirty="0">
                <a:solidFill>
                  <a:srgbClr val="000000"/>
                </a:solidFill>
                <a:latin typeface="Courier New" panose="02070309020205020404" pitchFamily="49" charset="0"/>
              </a:rPr>
              <a:t>	</a:t>
            </a:r>
            <a:r>
              <a:rPr lang="nl-BE" sz="1800" dirty="0">
                <a:solidFill>
                  <a:srgbClr val="808080"/>
                </a:solidFill>
                <a:latin typeface="Courier New" panose="02070309020205020404" pitchFamily="49" charset="0"/>
              </a:rPr>
              <a:t>"voorbeeld1 CONCAT"</a:t>
            </a:r>
            <a:r>
              <a:rPr lang="nl-BE" sz="1800" dirty="0">
                <a:solidFill>
                  <a:srgbClr val="000000"/>
                </a:solidFill>
                <a:latin typeface="Courier New" panose="02070309020205020404" pitchFamily="49" charset="0"/>
              </a:rPr>
              <a:t> </a:t>
            </a:r>
            <a:br>
              <a:rPr lang="nl-BE" sz="1800" dirty="0">
                <a:solidFill>
                  <a:srgbClr val="000000"/>
                </a:solidFill>
                <a:latin typeface="Courier New" panose="02070309020205020404" pitchFamily="49" charset="0"/>
              </a:rPr>
            </a:br>
            <a:r>
              <a:rPr lang="nl-BE" sz="1800" b="1" dirty="0">
                <a:solidFill>
                  <a:srgbClr val="0000FF"/>
                </a:solidFill>
                <a:latin typeface="Courier New" panose="02070309020205020404" pitchFamily="49" charset="0"/>
              </a:rPr>
              <a:t>FROM</a:t>
            </a:r>
            <a:r>
              <a:rPr lang="nl-BE" sz="1800" dirty="0">
                <a:solidFill>
                  <a:srgbClr val="000000"/>
                </a:solidFill>
                <a:latin typeface="Courier New" panose="02070309020205020404" pitchFamily="49" charset="0"/>
              </a:rPr>
              <a:t> </a:t>
            </a:r>
            <a:r>
              <a:rPr lang="nl-BE" sz="1800" dirty="0" err="1">
                <a:solidFill>
                  <a:srgbClr val="000000"/>
                </a:solidFill>
                <a:latin typeface="Courier New" panose="02070309020205020404" pitchFamily="49" charset="0"/>
              </a:rPr>
              <a:t>dual</a:t>
            </a:r>
            <a:r>
              <a:rPr lang="nl-BE" sz="1800" b="1" dirty="0">
                <a:solidFill>
                  <a:srgbClr val="000080"/>
                </a:solidFill>
                <a:latin typeface="Courier New" panose="02070309020205020404" pitchFamily="49" charset="0"/>
              </a:rPr>
              <a:t>;</a:t>
            </a:r>
            <a:r>
              <a:rPr lang="nl-BE" sz="1800" dirty="0">
                <a:solidFill>
                  <a:srgbClr val="000000"/>
                </a:solidFill>
                <a:latin typeface="Courier New" panose="02070309020205020404" pitchFamily="49" charset="0"/>
              </a:rPr>
              <a:t> </a:t>
            </a:r>
            <a:endParaRPr lang="nl-BE" sz="1800" dirty="0"/>
          </a:p>
          <a:p>
            <a:pPr marL="0" indent="0">
              <a:buNone/>
            </a:pPr>
            <a:endParaRPr lang="nl-NL" sz="1800" dirty="0">
              <a:latin typeface="Verdana" panose="020B0604030504040204" pitchFamily="34" charset="0"/>
            </a:endParaRPr>
          </a:p>
          <a:p>
            <a:pPr>
              <a:buFont typeface="Wingdings 2" pitchFamily="18" charset="2"/>
              <a:buNone/>
            </a:pPr>
            <a:endParaRPr lang="nl-NL" sz="1800" dirty="0">
              <a:latin typeface="Courier New" pitchFamily="49" charset="0"/>
              <a:cs typeface="Courier New" pitchFamily="49" charset="0"/>
            </a:endParaRPr>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20</a:t>
            </a:fld>
            <a:endParaRPr lang="nl-NL" dirty="0"/>
          </a:p>
        </p:txBody>
      </p:sp>
      <p:pic>
        <p:nvPicPr>
          <p:cNvPr id="8195" name="Afbeelding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592" y="5660572"/>
            <a:ext cx="2664825" cy="783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descr="Description of concat.gif follow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421" y="1408728"/>
            <a:ext cx="5184456" cy="48103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5"/>
          <a:stretch>
            <a:fillRect/>
          </a:stretch>
        </p:blipFill>
        <p:spPr>
          <a:xfrm>
            <a:off x="8051817" y="47298"/>
            <a:ext cx="634983" cy="579377"/>
          </a:xfrm>
          <a:prstGeom prst="rect">
            <a:avLst/>
          </a:prstGeom>
        </p:spPr>
      </p:pic>
      <p:pic>
        <p:nvPicPr>
          <p:cNvPr id="8" name="Picture 7"/>
          <p:cNvPicPr>
            <a:picLocks noChangeAspect="1"/>
          </p:cNvPicPr>
          <p:nvPr/>
        </p:nvPicPr>
        <p:blipFill>
          <a:blip r:embed="rId6"/>
          <a:stretch>
            <a:fillRect/>
          </a:stretch>
        </p:blipFill>
        <p:spPr>
          <a:xfrm>
            <a:off x="6541705" y="858169"/>
            <a:ext cx="1959358" cy="277797"/>
          </a:xfrm>
          <a:prstGeom prst="rect">
            <a:avLst/>
          </a:prstGeom>
        </p:spPr>
      </p:pic>
    </p:spTree>
    <p:extLst>
      <p:ext uri="{BB962C8B-B14F-4D97-AF65-F5344CB8AC3E}">
        <p14:creationId xmlns:p14="http://schemas.microsoft.com/office/powerpoint/2010/main" val="1219194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749" y="2809914"/>
            <a:ext cx="1884511" cy="7513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el 1"/>
          <p:cNvSpPr>
            <a:spLocks noGrp="1"/>
          </p:cNvSpPr>
          <p:nvPr>
            <p:ph type="title"/>
          </p:nvPr>
        </p:nvSpPr>
        <p:spPr/>
        <p:txBody>
          <a:bodyPr>
            <a:normAutofit/>
          </a:bodyPr>
          <a:lstStyle/>
          <a:p>
            <a:pPr marL="54864" indent="0" fontAlgn="auto">
              <a:spcAft>
                <a:spcPts val="0"/>
              </a:spcAft>
              <a:defRPr/>
            </a:pPr>
            <a:r>
              <a:rPr lang="nl-BE" sz="3200" dirty="0">
                <a:latin typeface="Verdana" panose="020B0604030504040204" pitchFamily="34" charset="0"/>
              </a:rPr>
              <a:t>Tekst functies: CONCAT</a:t>
            </a:r>
            <a:endParaRPr lang="nl-BE" sz="3200" b="1" dirty="0">
              <a:latin typeface="Verdana" panose="020B0604030504040204" pitchFamily="34" charset="0"/>
            </a:endParaRPr>
          </a:p>
        </p:txBody>
      </p:sp>
      <p:sp>
        <p:nvSpPr>
          <p:cNvPr id="28675" name="Tijdelijke aanduiding voor inhoud 4"/>
          <p:cNvSpPr>
            <a:spLocks noGrp="1"/>
          </p:cNvSpPr>
          <p:nvPr>
            <p:ph idx="1"/>
          </p:nvPr>
        </p:nvSpPr>
        <p:spPr/>
        <p:txBody>
          <a:bodyPr/>
          <a:lstStyle/>
          <a:p>
            <a:r>
              <a:rPr lang="nl-BE" sz="1800" b="1" dirty="0">
                <a:solidFill>
                  <a:srgbClr val="0000FF"/>
                </a:solidFill>
                <a:latin typeface="Courier New" panose="02070309020205020404" pitchFamily="49" charset="0"/>
              </a:rPr>
              <a:t>SELECT</a:t>
            </a:r>
            <a:r>
              <a:rPr lang="nl-BE" sz="1800" dirty="0">
                <a:solidFill>
                  <a:srgbClr val="000000"/>
                </a:solidFill>
                <a:latin typeface="Courier New" panose="02070309020205020404" pitchFamily="49" charset="0"/>
              </a:rPr>
              <a:t> </a:t>
            </a:r>
            <a:r>
              <a:rPr lang="nl-BE" sz="1800" b="1" dirty="0" err="1">
                <a:solidFill>
                  <a:srgbClr val="0000FF"/>
                </a:solidFill>
                <a:latin typeface="Courier New" panose="02070309020205020404" pitchFamily="49" charset="0"/>
              </a:rPr>
              <a:t>concat</a:t>
            </a:r>
            <a:r>
              <a:rPr lang="nl-BE" sz="1800" b="1" dirty="0">
                <a:solidFill>
                  <a:srgbClr val="000080"/>
                </a:solidFill>
                <a:latin typeface="Courier New" panose="02070309020205020404" pitchFamily="49" charset="0"/>
              </a:rPr>
              <a:t>(</a:t>
            </a:r>
            <a:r>
              <a:rPr lang="nl-BE" sz="1800" dirty="0">
                <a:solidFill>
                  <a:srgbClr val="000000"/>
                </a:solidFill>
                <a:latin typeface="Courier New" panose="02070309020205020404" pitchFamily="49" charset="0"/>
              </a:rPr>
              <a:t> </a:t>
            </a:r>
            <a:r>
              <a:rPr lang="nl-BE" sz="1800" dirty="0">
                <a:solidFill>
                  <a:srgbClr val="808080"/>
                </a:solidFill>
                <a:latin typeface="Courier New" panose="02070309020205020404" pitchFamily="49" charset="0"/>
              </a:rPr>
              <a:t>'vandaag is '</a:t>
            </a:r>
            <a:r>
              <a:rPr lang="nl-BE" sz="1800" b="1" dirty="0">
                <a:solidFill>
                  <a:srgbClr val="000080"/>
                </a:solidFill>
                <a:latin typeface="Courier New" panose="02070309020205020404" pitchFamily="49" charset="0"/>
              </a:rPr>
              <a:t>,</a:t>
            </a:r>
            <a:r>
              <a:rPr lang="nl-BE" sz="1800" b="1" dirty="0">
                <a:solidFill>
                  <a:srgbClr val="0000FF"/>
                </a:solidFill>
                <a:latin typeface="Courier New" panose="02070309020205020404" pitchFamily="49" charset="0"/>
              </a:rPr>
              <a:t>SYSDATE</a:t>
            </a:r>
            <a:r>
              <a:rPr lang="nl-BE" sz="1800" b="1" dirty="0">
                <a:solidFill>
                  <a:srgbClr val="000080"/>
                </a:solidFill>
                <a:latin typeface="Courier New" panose="02070309020205020404" pitchFamily="49" charset="0"/>
              </a:rPr>
              <a:t>)</a:t>
            </a:r>
            <a:r>
              <a:rPr lang="nl-BE" sz="1800" dirty="0">
                <a:solidFill>
                  <a:srgbClr val="000000"/>
                </a:solidFill>
                <a:latin typeface="Courier New" panose="02070309020205020404" pitchFamily="49" charset="0"/>
              </a:rPr>
              <a:t> </a:t>
            </a:r>
            <a:br>
              <a:rPr lang="nl-BE" sz="1800" dirty="0">
                <a:solidFill>
                  <a:srgbClr val="000000"/>
                </a:solidFill>
                <a:latin typeface="Courier New" panose="02070309020205020404" pitchFamily="49" charset="0"/>
              </a:rPr>
            </a:br>
            <a:r>
              <a:rPr lang="nl-BE" sz="1800" dirty="0">
                <a:solidFill>
                  <a:srgbClr val="000000"/>
                </a:solidFill>
                <a:latin typeface="Courier New" panose="02070309020205020404" pitchFamily="49" charset="0"/>
              </a:rPr>
              <a:t>	</a:t>
            </a:r>
            <a:r>
              <a:rPr lang="nl-BE" sz="1800" dirty="0">
                <a:solidFill>
                  <a:srgbClr val="808080"/>
                </a:solidFill>
                <a:latin typeface="Courier New" panose="02070309020205020404" pitchFamily="49" charset="0"/>
              </a:rPr>
              <a:t>"voorbeeld2 CONCAT"</a:t>
            </a:r>
            <a:r>
              <a:rPr lang="nl-BE" sz="1800" dirty="0">
                <a:solidFill>
                  <a:srgbClr val="000000"/>
                </a:solidFill>
                <a:latin typeface="Courier New" panose="02070309020205020404" pitchFamily="49" charset="0"/>
              </a:rPr>
              <a:t> </a:t>
            </a:r>
            <a:br>
              <a:rPr lang="nl-BE" sz="1800" dirty="0">
                <a:solidFill>
                  <a:srgbClr val="000000"/>
                </a:solidFill>
                <a:latin typeface="Courier New" panose="02070309020205020404" pitchFamily="49" charset="0"/>
              </a:rPr>
            </a:br>
            <a:r>
              <a:rPr lang="nl-BE" sz="1800" b="1" dirty="0">
                <a:solidFill>
                  <a:srgbClr val="0000FF"/>
                </a:solidFill>
                <a:latin typeface="Courier New" panose="02070309020205020404" pitchFamily="49" charset="0"/>
              </a:rPr>
              <a:t>FROM</a:t>
            </a:r>
            <a:r>
              <a:rPr lang="nl-BE" sz="1800" dirty="0">
                <a:solidFill>
                  <a:srgbClr val="000000"/>
                </a:solidFill>
                <a:latin typeface="Courier New" panose="02070309020205020404" pitchFamily="49" charset="0"/>
              </a:rPr>
              <a:t> </a:t>
            </a:r>
            <a:r>
              <a:rPr lang="nl-BE" sz="1800" dirty="0" err="1">
                <a:solidFill>
                  <a:srgbClr val="000000"/>
                </a:solidFill>
                <a:latin typeface="Courier New" panose="02070309020205020404" pitchFamily="49" charset="0"/>
              </a:rPr>
              <a:t>dual</a:t>
            </a:r>
            <a:r>
              <a:rPr lang="nl-BE" sz="1800" b="1" dirty="0">
                <a:solidFill>
                  <a:srgbClr val="000080"/>
                </a:solidFill>
                <a:latin typeface="Courier New" panose="02070309020205020404" pitchFamily="49" charset="0"/>
              </a:rPr>
              <a:t>;</a:t>
            </a:r>
            <a:r>
              <a:rPr lang="nl-BE" sz="1800" dirty="0">
                <a:solidFill>
                  <a:srgbClr val="000000"/>
                </a:solidFill>
                <a:latin typeface="Courier New" panose="02070309020205020404" pitchFamily="49" charset="0"/>
              </a:rPr>
              <a:t> </a:t>
            </a:r>
            <a:endParaRPr lang="nl-NL" sz="1800" dirty="0">
              <a:latin typeface="Courier New" pitchFamily="49" charset="0"/>
              <a:cs typeface="Courier New" pitchFamily="49" charset="0"/>
            </a:endParaRPr>
          </a:p>
          <a:p>
            <a:pPr marL="0" indent="0">
              <a:buNone/>
            </a:pPr>
            <a:endParaRPr lang="nl-NL" sz="1800" dirty="0">
              <a:latin typeface="Courier New" pitchFamily="49" charset="0"/>
              <a:cs typeface="Courier New" pitchFamily="49" charset="0"/>
            </a:endParaRPr>
          </a:p>
          <a:p>
            <a:pPr marL="0" indent="0">
              <a:buNone/>
            </a:pPr>
            <a:endParaRPr lang="nl-NL" sz="1800" dirty="0">
              <a:latin typeface="Courier New" pitchFamily="49" charset="0"/>
              <a:cs typeface="Courier New" pitchFamily="49" charset="0"/>
            </a:endParaRPr>
          </a:p>
          <a:p>
            <a:pPr marL="0" indent="0">
              <a:buNone/>
            </a:pPr>
            <a:r>
              <a:rPr lang="nl-NL" sz="2000" dirty="0">
                <a:latin typeface="Verdana" panose="020B0604030504040204" pitchFamily="34" charset="0"/>
              </a:rPr>
              <a:t>Wanneer je meer dan 2 termen wil samenvoegen met de CONCAT functie, kan je een CONCAT nesten binnen een andere CONCAT.</a:t>
            </a:r>
          </a:p>
          <a:p>
            <a:r>
              <a:rPr lang="en-GB" b="1" dirty="0">
                <a:solidFill>
                  <a:srgbClr val="0000FF"/>
                </a:solidFill>
                <a:latin typeface="Courier New" panose="02070309020205020404" pitchFamily="49" charset="0"/>
              </a:rPr>
              <a:t>SELECT</a:t>
            </a:r>
            <a:r>
              <a:rPr lang="en-GB" dirty="0">
                <a:solidFill>
                  <a:srgbClr val="000000"/>
                </a:solidFill>
                <a:latin typeface="Courier New" panose="02070309020205020404" pitchFamily="49" charset="0"/>
              </a:rPr>
              <a:t> </a:t>
            </a:r>
            <a:r>
              <a:rPr lang="en-GB" b="1" dirty="0" err="1">
                <a:solidFill>
                  <a:srgbClr val="0000FF"/>
                </a:solidFill>
                <a:latin typeface="Courier New" panose="02070309020205020404" pitchFamily="49" charset="0"/>
              </a:rPr>
              <a:t>concat</a:t>
            </a:r>
            <a:r>
              <a:rPr lang="en-GB" dirty="0">
                <a:solidFill>
                  <a:srgbClr val="000000"/>
                </a:solidFill>
                <a:latin typeface="Courier New" panose="02070309020205020404" pitchFamily="49" charset="0"/>
              </a:rPr>
              <a:t> </a:t>
            </a:r>
            <a:r>
              <a:rPr lang="en-GB" b="1" dirty="0">
                <a:solidFill>
                  <a:srgbClr val="000080"/>
                </a:solidFill>
                <a:latin typeface="Courier New" panose="02070309020205020404" pitchFamily="49" charset="0"/>
              </a:rPr>
              <a:t>(</a:t>
            </a:r>
            <a:r>
              <a:rPr lang="en-GB" dirty="0">
                <a:solidFill>
                  <a:srgbClr val="808080"/>
                </a:solidFill>
                <a:latin typeface="Courier New" panose="02070309020205020404" pitchFamily="49" charset="0"/>
              </a:rPr>
              <a:t>'term1 '</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p>
          <a:p>
            <a:r>
              <a:rPr lang="en-GB" b="1" dirty="0">
                <a:solidFill>
                  <a:srgbClr val="000000"/>
                </a:solidFill>
                <a:latin typeface="Courier New" panose="02070309020205020404" pitchFamily="49" charset="0"/>
              </a:rPr>
              <a:t>	</a:t>
            </a:r>
            <a:r>
              <a:rPr lang="en-GB" b="1" dirty="0" err="1">
                <a:solidFill>
                  <a:srgbClr val="0000FF"/>
                </a:solidFill>
                <a:latin typeface="Courier New" panose="02070309020205020404" pitchFamily="49" charset="0"/>
              </a:rPr>
              <a:t>concat</a:t>
            </a:r>
            <a:r>
              <a:rPr lang="en-GB" b="1" dirty="0">
                <a:solidFill>
                  <a:srgbClr val="000080"/>
                </a:solidFill>
                <a:latin typeface="Courier New" panose="02070309020205020404" pitchFamily="49" charset="0"/>
              </a:rPr>
              <a:t>(</a:t>
            </a:r>
            <a:r>
              <a:rPr lang="en-GB" dirty="0">
                <a:solidFill>
                  <a:srgbClr val="808080"/>
                </a:solidFill>
                <a:latin typeface="Courier New" panose="02070309020205020404" pitchFamily="49" charset="0"/>
              </a:rPr>
              <a:t>'term2 '</a:t>
            </a:r>
            <a:r>
              <a:rPr lang="en-GB" b="1" dirty="0">
                <a:solidFill>
                  <a:srgbClr val="000080"/>
                </a:solidFill>
                <a:latin typeface="Courier New" panose="02070309020205020404" pitchFamily="49" charset="0"/>
              </a:rPr>
              <a:t>,</a:t>
            </a:r>
            <a:r>
              <a:rPr lang="en-GB" dirty="0">
                <a:solidFill>
                  <a:srgbClr val="808080"/>
                </a:solidFill>
                <a:latin typeface="Courier New" panose="02070309020205020404" pitchFamily="49" charset="0"/>
              </a:rPr>
              <a:t>'term3 '</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r>
              <a:rPr lang="en-GB" dirty="0">
                <a:solidFill>
                  <a:srgbClr val="808080"/>
                </a:solidFill>
                <a:latin typeface="Courier New" panose="02070309020205020404" pitchFamily="49" charset="0"/>
              </a:rPr>
              <a:t>"voorbeeld3 CONCAT"</a:t>
            </a:r>
            <a:r>
              <a:rPr lang="en-GB" dirty="0">
                <a:solidFill>
                  <a:srgbClr val="000000"/>
                </a:solidFill>
                <a:latin typeface="Courier New" panose="02070309020205020404" pitchFamily="49" charset="0"/>
              </a:rPr>
              <a:t> </a:t>
            </a:r>
            <a:r>
              <a:rPr lang="en-GB" b="1" dirty="0">
                <a:solidFill>
                  <a:srgbClr val="0000FF"/>
                </a:solidFill>
                <a:latin typeface="Courier New" panose="02070309020205020404" pitchFamily="49" charset="0"/>
              </a:rPr>
              <a:t>FROM</a:t>
            </a:r>
            <a:r>
              <a:rPr lang="en-GB" dirty="0">
                <a:solidFill>
                  <a:srgbClr val="000000"/>
                </a:solidFill>
                <a:latin typeface="Courier New" panose="02070309020205020404" pitchFamily="49" charset="0"/>
              </a:rPr>
              <a:t> dual</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endParaRPr lang="en-GB" dirty="0"/>
          </a:p>
          <a:p>
            <a:pPr marL="0" indent="0">
              <a:buNone/>
            </a:pPr>
            <a:endParaRPr lang="nl-NL" sz="2000" dirty="0">
              <a:latin typeface="Verdana" panose="020B0604030504040204" pitchFamily="34" charset="0"/>
            </a:endParaRPr>
          </a:p>
          <a:p>
            <a:pPr marL="0" indent="0">
              <a:buNone/>
            </a:pPr>
            <a:endParaRPr lang="nl-NL" sz="1800" dirty="0">
              <a:latin typeface="Courier New" pitchFamily="49" charset="0"/>
              <a:cs typeface="Courier New" pitchFamily="49" charset="0"/>
            </a:endParaRPr>
          </a:p>
        </p:txBody>
      </p:sp>
      <p:sp>
        <p:nvSpPr>
          <p:cNvPr id="4" name="Tijdelijke aanduiding voor dianummer 3"/>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21</a:t>
            </a:fld>
            <a:endParaRPr lang="nl-NL" dirty="0"/>
          </a:p>
        </p:txBody>
      </p:sp>
      <p:pic>
        <p:nvPicPr>
          <p:cNvPr id="9219" name="Afbeelding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318" y="5689601"/>
            <a:ext cx="1608942" cy="711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1383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a:p>
        </p:txBody>
      </p:sp>
      <p:sp>
        <p:nvSpPr>
          <p:cNvPr id="3" name="Tijdelijke aanduiding voor inhoud 2"/>
          <p:cNvSpPr>
            <a:spLocks noGrp="1"/>
          </p:cNvSpPr>
          <p:nvPr>
            <p:ph idx="1"/>
          </p:nvPr>
        </p:nvSpPr>
        <p:spPr/>
        <p:txBody>
          <a:bodyPr/>
          <a:lstStyle/>
          <a:p>
            <a:r>
              <a:rPr lang="nl-BE" dirty="0"/>
              <a:t>Zoek de functie om gegevens links of rechts aan te vullen. </a:t>
            </a:r>
          </a:p>
          <a:p>
            <a:r>
              <a:rPr lang="nl-BE" dirty="0"/>
              <a:t>Bv </a:t>
            </a:r>
            <a:r>
              <a:rPr lang="nl-BE" dirty="0">
                <a:latin typeface="Courier New" panose="02070309020205020404" pitchFamily="49" charset="0"/>
                <a:cs typeface="Courier New" panose="02070309020205020404" pitchFamily="49" charset="0"/>
              </a:rPr>
              <a:t>Jef.....</a:t>
            </a:r>
          </a:p>
          <a:p>
            <a:r>
              <a:rPr lang="nl-BE" dirty="0">
                <a:latin typeface="Courier New" panose="02070309020205020404" pitchFamily="49" charset="0"/>
                <a:cs typeface="Courier New" panose="02070309020205020404" pitchFamily="49" charset="0"/>
              </a:rPr>
              <a:t>   Louis...</a:t>
            </a:r>
          </a:p>
          <a:p>
            <a:r>
              <a:rPr lang="nl-BE" dirty="0">
                <a:latin typeface="Courier New" panose="02070309020205020404" pitchFamily="49" charset="0"/>
                <a:cs typeface="Courier New" panose="02070309020205020404" pitchFamily="49" charset="0"/>
              </a:rPr>
              <a:t>   Zara....</a:t>
            </a:r>
          </a:p>
        </p:txBody>
      </p:sp>
    </p:spTree>
    <p:extLst>
      <p:ext uri="{BB962C8B-B14F-4D97-AF65-F5344CB8AC3E}">
        <p14:creationId xmlns:p14="http://schemas.microsoft.com/office/powerpoint/2010/main" val="27764345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0"/>
            <a:ext cx="8229600" cy="1143000"/>
          </a:xfrm>
        </p:spPr>
        <p:txBody>
          <a:bodyPr>
            <a:normAutofit/>
          </a:bodyPr>
          <a:lstStyle/>
          <a:p>
            <a:pPr marL="54864" indent="0" fontAlgn="auto">
              <a:spcAft>
                <a:spcPts val="0"/>
              </a:spcAft>
              <a:defRPr/>
            </a:pPr>
            <a:r>
              <a:rPr lang="nl-BE" sz="3200" b="1" dirty="0">
                <a:latin typeface="Verdana" panose="020B0604030504040204" pitchFamily="34" charset="0"/>
              </a:rPr>
              <a:t>Tekst functies: LPAD/RPAD</a:t>
            </a:r>
          </a:p>
        </p:txBody>
      </p:sp>
      <p:sp>
        <p:nvSpPr>
          <p:cNvPr id="28675" name="Tijdelijke aanduiding voor inhoud 4"/>
          <p:cNvSpPr>
            <a:spLocks noGrp="1"/>
          </p:cNvSpPr>
          <p:nvPr>
            <p:ph idx="1"/>
          </p:nvPr>
        </p:nvSpPr>
        <p:spPr>
          <a:xfrm>
            <a:off x="457200" y="990136"/>
            <a:ext cx="8570686" cy="5323578"/>
          </a:xfrm>
        </p:spPr>
        <p:txBody>
          <a:bodyPr>
            <a:normAutofit fontScale="25000" lnSpcReduction="20000"/>
          </a:bodyPr>
          <a:lstStyle/>
          <a:p>
            <a:pPr marL="0" indent="0">
              <a:buNone/>
            </a:pPr>
            <a:endParaRPr lang="nl-NL" sz="1800" dirty="0">
              <a:latin typeface="Courier New" pitchFamily="49" charset="0"/>
              <a:cs typeface="Courier New" pitchFamily="49" charset="0"/>
            </a:endParaRPr>
          </a:p>
          <a:p>
            <a:pPr marL="0" indent="0">
              <a:buNone/>
            </a:pPr>
            <a:endParaRPr lang="nl-NL" sz="1800" dirty="0">
              <a:latin typeface="Courier New" pitchFamily="49" charset="0"/>
              <a:cs typeface="Courier New" pitchFamily="49" charset="0"/>
            </a:endParaRPr>
          </a:p>
          <a:p>
            <a:pPr marL="0" indent="0">
              <a:buNone/>
            </a:pPr>
            <a:endParaRPr lang="nl-NL" sz="1800" dirty="0">
              <a:latin typeface="Courier New" pitchFamily="49" charset="0"/>
              <a:cs typeface="Courier New" pitchFamily="49" charset="0"/>
            </a:endParaRPr>
          </a:p>
          <a:p>
            <a:pPr marL="0" indent="0">
              <a:buNone/>
            </a:pPr>
            <a:endParaRPr lang="nl-NL" sz="1800" dirty="0">
              <a:latin typeface="Courier New" pitchFamily="49" charset="0"/>
              <a:cs typeface="Courier New" pitchFamily="49" charset="0"/>
            </a:endParaRPr>
          </a:p>
          <a:p>
            <a:pPr>
              <a:buFont typeface="Wingdings" pitchFamily="2" charset="2"/>
              <a:buChar char="Ø"/>
            </a:pPr>
            <a:endParaRPr lang="nl-BE" sz="2000" dirty="0">
              <a:latin typeface="Verdana" panose="020B0604030504040204" pitchFamily="34" charset="0"/>
            </a:endParaRPr>
          </a:p>
          <a:p>
            <a:pPr>
              <a:buFont typeface="Wingdings" pitchFamily="2" charset="2"/>
              <a:buChar char="Ø"/>
            </a:pPr>
            <a:endParaRPr lang="nl-BE" sz="2600" dirty="0">
              <a:latin typeface="Verdana" panose="020B0604030504040204" pitchFamily="34" charset="0"/>
            </a:endParaRPr>
          </a:p>
          <a:p>
            <a:pPr>
              <a:buFont typeface="Wingdings" pitchFamily="2" charset="2"/>
              <a:buChar char="Ø"/>
            </a:pPr>
            <a:endParaRPr lang="nl-BE" sz="2600" dirty="0">
              <a:latin typeface="Verdana" panose="020B0604030504040204" pitchFamily="34" charset="0"/>
            </a:endParaRPr>
          </a:p>
          <a:p>
            <a:pPr>
              <a:buFont typeface="Wingdings" pitchFamily="2" charset="2"/>
              <a:buChar char="Ø"/>
            </a:pPr>
            <a:endParaRPr lang="nl-BE" sz="2600" dirty="0">
              <a:latin typeface="Verdana" panose="020B0604030504040204" pitchFamily="34" charset="0"/>
            </a:endParaRPr>
          </a:p>
          <a:p>
            <a:pPr>
              <a:buFont typeface="Wingdings" pitchFamily="2" charset="2"/>
              <a:buChar char="Ø"/>
            </a:pPr>
            <a:endParaRPr lang="nl-BE" sz="2600" dirty="0">
              <a:latin typeface="Verdana" panose="020B0604030504040204" pitchFamily="34" charset="0"/>
            </a:endParaRPr>
          </a:p>
          <a:p>
            <a:pPr>
              <a:buFont typeface="Wingdings" pitchFamily="2" charset="2"/>
              <a:buChar char="Ø"/>
            </a:pPr>
            <a:r>
              <a:rPr lang="nl-BE" sz="6200" dirty="0">
                <a:latin typeface="Verdana" panose="020B0604030504040204" pitchFamily="34" charset="0"/>
              </a:rPr>
              <a:t>3 </a:t>
            </a:r>
            <a:r>
              <a:rPr lang="nl-BE" sz="6200" dirty="0" err="1">
                <a:latin typeface="Verdana" panose="020B0604030504040204" pitchFamily="34" charset="0"/>
              </a:rPr>
              <a:t>parameters:LPAD</a:t>
            </a:r>
            <a:r>
              <a:rPr lang="nl-BE" sz="6200" dirty="0">
                <a:latin typeface="Verdana" panose="020B0604030504040204" pitchFamily="34" charset="0"/>
              </a:rPr>
              <a:t> (expr1,n,expr2) en RPAD (expr1,n,expr2) waarbij</a:t>
            </a:r>
            <a:endParaRPr lang="nl-NL" sz="6200" dirty="0">
              <a:latin typeface="Verdana" panose="020B0604030504040204" pitchFamily="34" charset="0"/>
            </a:endParaRPr>
          </a:p>
          <a:p>
            <a:pPr marL="0" lvl="0" indent="0">
              <a:buNone/>
            </a:pPr>
            <a:r>
              <a:rPr lang="nl-BE" sz="6200" dirty="0">
                <a:latin typeface="Verdana" panose="020B0604030504040204" pitchFamily="34" charset="0"/>
              </a:rPr>
              <a:t>	expr1: de bronstring voorstelt;</a:t>
            </a:r>
            <a:endParaRPr lang="nl-NL" sz="6200" dirty="0">
              <a:latin typeface="Verdana" panose="020B0604030504040204" pitchFamily="34" charset="0"/>
            </a:endParaRPr>
          </a:p>
          <a:p>
            <a:pPr marL="0" lvl="0" indent="0">
              <a:buNone/>
            </a:pPr>
            <a:r>
              <a:rPr lang="nl-BE" sz="6200" dirty="0">
                <a:latin typeface="Verdana" panose="020B0604030504040204" pitchFamily="34" charset="0"/>
              </a:rPr>
              <a:t>	n: de lengte van de string die wordt teruggegeven voorstelt;</a:t>
            </a:r>
            <a:endParaRPr lang="nl-NL" sz="6200" dirty="0">
              <a:latin typeface="Verdana" panose="020B0604030504040204" pitchFamily="34" charset="0"/>
            </a:endParaRPr>
          </a:p>
          <a:p>
            <a:pPr marL="0" lvl="0" indent="0">
              <a:buNone/>
            </a:pPr>
            <a:r>
              <a:rPr lang="nl-BE" sz="6200" dirty="0">
                <a:latin typeface="Verdana" panose="020B0604030504040204" pitchFamily="34" charset="0"/>
              </a:rPr>
              <a:t>	expr2: de karakterstring die gebruikt wordt voor het </a:t>
            </a:r>
          </a:p>
          <a:p>
            <a:pPr lvl="0"/>
            <a:r>
              <a:rPr lang="nl-BE" sz="6200" dirty="0">
                <a:latin typeface="Verdana" panose="020B0604030504040204" pitchFamily="34" charset="0"/>
              </a:rPr>
              <a:t>	opvullen specificeert.</a:t>
            </a:r>
            <a:endParaRPr lang="nl-NL" sz="6200" dirty="0">
              <a:latin typeface="Verdana" panose="020B0604030504040204" pitchFamily="34" charset="0"/>
            </a:endParaRPr>
          </a:p>
          <a:p>
            <a:pPr>
              <a:buFont typeface="Wingdings" pitchFamily="2" charset="2"/>
              <a:buChar char="Ø"/>
            </a:pPr>
            <a:endParaRPr lang="nl-NL" sz="6200" dirty="0">
              <a:latin typeface="Verdana" panose="020B0604030504040204" pitchFamily="34" charset="0"/>
            </a:endParaRPr>
          </a:p>
          <a:p>
            <a:pPr>
              <a:buFont typeface="Wingdings" pitchFamily="2" charset="2"/>
              <a:buChar char="Ø"/>
            </a:pPr>
            <a:r>
              <a:rPr lang="nl-BE" sz="6200" dirty="0">
                <a:latin typeface="Verdana" panose="020B0604030504040204" pitchFamily="34" charset="0"/>
              </a:rPr>
              <a:t>Bij LPAD wordt de karakterstring ‘expr1’ links </a:t>
            </a:r>
            <a:r>
              <a:rPr lang="nl-BE" sz="6200" dirty="0">
                <a:solidFill>
                  <a:srgbClr val="FF0000"/>
                </a:solidFill>
                <a:latin typeface="Verdana" panose="020B0604030504040204" pitchFamily="34" charset="0"/>
              </a:rPr>
              <a:t>opgevuld</a:t>
            </a:r>
            <a:r>
              <a:rPr lang="nl-BE" sz="6200" dirty="0">
                <a:latin typeface="Verdana" panose="020B0604030504040204" pitchFamily="34" charset="0"/>
              </a:rPr>
              <a:t> (met expr2) totdat de totale lengte n wordt bereikt.</a:t>
            </a:r>
            <a:endParaRPr lang="nl-NL" sz="6200" dirty="0">
              <a:latin typeface="Verdana" panose="020B0604030504040204" pitchFamily="34" charset="0"/>
            </a:endParaRPr>
          </a:p>
          <a:p>
            <a:pPr>
              <a:buFont typeface="Wingdings" pitchFamily="2" charset="2"/>
              <a:buChar char="Ø"/>
            </a:pPr>
            <a:r>
              <a:rPr lang="nl-BE" sz="6200" dirty="0">
                <a:latin typeface="Verdana" panose="020B0604030504040204" pitchFamily="34" charset="0"/>
              </a:rPr>
              <a:t>Bij RPAD wordt de karakterstring ‘expr1’ rechts opgevuld  (met expr2) totdat de totale lengte n wordt bereikt.</a:t>
            </a:r>
          </a:p>
          <a:p>
            <a:pPr>
              <a:buFont typeface="Wingdings" pitchFamily="2" charset="2"/>
              <a:buChar char="Ø"/>
            </a:pPr>
            <a:r>
              <a:rPr lang="nl-BE" sz="6200" dirty="0">
                <a:latin typeface="Verdana" panose="020B0604030504040204" pitchFamily="34" charset="0"/>
              </a:rPr>
              <a:t>wanneer de parameter n kleiner of gelijk is aan de lengte van de bronstring, dan vindt er geen opvulling plaats en enkel de eerste n-karakters worden getoond.</a:t>
            </a:r>
            <a:endParaRPr lang="nl-NL" sz="6200" dirty="0">
              <a:latin typeface="Verdana" panose="020B0604030504040204" pitchFamily="34" charset="0"/>
            </a:endParaRPr>
          </a:p>
          <a:p>
            <a:pPr>
              <a:buFont typeface="Wingdings" pitchFamily="2" charset="2"/>
              <a:buChar char="Ø"/>
            </a:pPr>
            <a:endParaRPr lang="nl-NL" sz="2200" dirty="0">
              <a:latin typeface="Verdana" panose="020B0604030504040204" pitchFamily="34" charset="0"/>
            </a:endParaRPr>
          </a:p>
          <a:p>
            <a:pPr marL="0" indent="0">
              <a:buNone/>
            </a:pPr>
            <a:endParaRPr lang="nl-NL" sz="1800" dirty="0">
              <a:latin typeface="Courier New" pitchFamily="49" charset="0"/>
              <a:cs typeface="Courier New" pitchFamily="49" charset="0"/>
            </a:endParaRPr>
          </a:p>
          <a:p>
            <a:pPr marL="0" indent="0">
              <a:buNone/>
            </a:pPr>
            <a:r>
              <a:rPr lang="nl-NL" sz="1800" dirty="0">
                <a:latin typeface="Courier New" pitchFamily="49" charset="0"/>
                <a:cs typeface="Courier New" pitchFamily="49" charset="0"/>
              </a:rPr>
              <a:t>	</a:t>
            </a:r>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23</a:t>
            </a:fld>
            <a:endParaRPr lang="nl-NL" dirty="0"/>
          </a:p>
        </p:txBody>
      </p:sp>
      <p:pic>
        <p:nvPicPr>
          <p:cNvPr id="10242" name="Picture 2" descr="Description of lpad.gif follo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514" y="1428729"/>
            <a:ext cx="36099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3" descr="Description of rpad.gif follow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5092" y="1428729"/>
            <a:ext cx="36480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5"/>
          <a:stretch>
            <a:fillRect/>
          </a:stretch>
        </p:blipFill>
        <p:spPr>
          <a:xfrm>
            <a:off x="8051817" y="47298"/>
            <a:ext cx="634983" cy="579377"/>
          </a:xfrm>
          <a:prstGeom prst="rect">
            <a:avLst/>
          </a:prstGeom>
        </p:spPr>
      </p:pic>
      <p:pic>
        <p:nvPicPr>
          <p:cNvPr id="8" name="Picture 7"/>
          <p:cNvPicPr>
            <a:picLocks noChangeAspect="1"/>
          </p:cNvPicPr>
          <p:nvPr/>
        </p:nvPicPr>
        <p:blipFill>
          <a:blip r:embed="rId6"/>
          <a:stretch>
            <a:fillRect/>
          </a:stretch>
        </p:blipFill>
        <p:spPr>
          <a:xfrm>
            <a:off x="6541705" y="858169"/>
            <a:ext cx="1959358" cy="277797"/>
          </a:xfrm>
          <a:prstGeom prst="rect">
            <a:avLst/>
          </a:prstGeom>
        </p:spPr>
      </p:pic>
    </p:spTree>
    <p:extLst>
      <p:ext uri="{BB962C8B-B14F-4D97-AF65-F5344CB8AC3E}">
        <p14:creationId xmlns:p14="http://schemas.microsoft.com/office/powerpoint/2010/main" val="201272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675">
                                            <p:txEl>
                                              <p:pRg st="13" end="1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15" end="1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675">
                                            <p:txEl>
                                              <p:pRg st="16" end="1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67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0"/>
            <a:ext cx="8229600" cy="1143000"/>
          </a:xfrm>
        </p:spPr>
        <p:txBody>
          <a:bodyPr>
            <a:normAutofit/>
          </a:bodyPr>
          <a:lstStyle/>
          <a:p>
            <a:pPr marL="54864" indent="0" fontAlgn="auto">
              <a:spcAft>
                <a:spcPts val="0"/>
              </a:spcAft>
              <a:defRPr/>
            </a:pPr>
            <a:r>
              <a:rPr lang="nl-BE" sz="3200" dirty="0">
                <a:latin typeface="Verdana" panose="020B0604030504040204" pitchFamily="34" charset="0"/>
              </a:rPr>
              <a:t>Tekst functies: LPAD/RPAD</a:t>
            </a:r>
            <a:endParaRPr lang="nl-BE" sz="3200" b="1" dirty="0">
              <a:latin typeface="Verdana" panose="020B0604030504040204" pitchFamily="34" charset="0"/>
            </a:endParaRPr>
          </a:p>
        </p:txBody>
      </p:sp>
      <p:sp>
        <p:nvSpPr>
          <p:cNvPr id="28675" name="Tijdelijke aanduiding voor inhoud 4"/>
          <p:cNvSpPr>
            <a:spLocks noGrp="1"/>
          </p:cNvSpPr>
          <p:nvPr>
            <p:ph idx="1"/>
          </p:nvPr>
        </p:nvSpPr>
        <p:spPr>
          <a:xfrm>
            <a:off x="457200" y="990136"/>
            <a:ext cx="8570686" cy="5323578"/>
          </a:xfrm>
        </p:spPr>
        <p:txBody>
          <a:bodyPr>
            <a:normAutofit/>
          </a:bodyPr>
          <a:lstStyle/>
          <a:p>
            <a:r>
              <a:rPr lang="nl-BE" sz="1600" b="1" dirty="0">
                <a:solidFill>
                  <a:srgbClr val="0000FF"/>
                </a:solidFill>
                <a:latin typeface="Courier New" panose="02070309020205020404" pitchFamily="49" charset="0"/>
              </a:rPr>
              <a:t>SELECT</a:t>
            </a:r>
            <a:r>
              <a:rPr lang="nl-BE" sz="1600" dirty="0">
                <a:solidFill>
                  <a:srgbClr val="000000"/>
                </a:solidFill>
                <a:latin typeface="Courier New" panose="02070309020205020404" pitchFamily="49" charset="0"/>
              </a:rPr>
              <a:t> </a:t>
            </a:r>
            <a:r>
              <a:rPr lang="nl-BE" sz="1600" b="1" dirty="0" err="1">
                <a:solidFill>
                  <a:srgbClr val="0000FF"/>
                </a:solidFill>
                <a:latin typeface="Courier New" panose="02070309020205020404" pitchFamily="49" charset="0"/>
              </a:rPr>
              <a:t>lpad</a:t>
            </a:r>
            <a:r>
              <a:rPr lang="nl-BE" sz="1600" b="1" dirty="0">
                <a:solidFill>
                  <a:srgbClr val="000080"/>
                </a:solidFill>
                <a:latin typeface="Courier New" panose="02070309020205020404" pitchFamily="49" charset="0"/>
              </a:rPr>
              <a:t>(</a:t>
            </a:r>
            <a:r>
              <a:rPr lang="nl-BE" sz="1600" dirty="0">
                <a:solidFill>
                  <a:srgbClr val="000000"/>
                </a:solidFill>
                <a:latin typeface="Courier New" panose="02070309020205020404" pitchFamily="49" charset="0"/>
              </a:rPr>
              <a:t>achternaam</a:t>
            </a:r>
            <a:r>
              <a:rPr lang="nl-BE" sz="1600" b="1" dirty="0">
                <a:solidFill>
                  <a:srgbClr val="000080"/>
                </a:solidFill>
                <a:latin typeface="Courier New" panose="02070309020205020404" pitchFamily="49" charset="0"/>
              </a:rPr>
              <a:t>,</a:t>
            </a:r>
            <a:r>
              <a:rPr lang="nl-BE" sz="1600" dirty="0">
                <a:solidFill>
                  <a:srgbClr val="FF8000"/>
                </a:solidFill>
                <a:latin typeface="Courier New" panose="02070309020205020404" pitchFamily="49" charset="0"/>
              </a:rPr>
              <a:t>25</a:t>
            </a:r>
            <a:r>
              <a:rPr lang="nl-BE" sz="1600" b="1" dirty="0">
                <a:solidFill>
                  <a:srgbClr val="000080"/>
                </a:solidFill>
                <a:latin typeface="Courier New" panose="02070309020205020404" pitchFamily="49" charset="0"/>
              </a:rPr>
              <a:t>,</a:t>
            </a:r>
            <a:r>
              <a:rPr lang="nl-BE" sz="1600" dirty="0">
                <a:solidFill>
                  <a:srgbClr val="808080"/>
                </a:solidFill>
                <a:latin typeface="Courier New" panose="02070309020205020404" pitchFamily="49" charset="0"/>
              </a:rPr>
              <a:t>'.'</a:t>
            </a:r>
            <a:r>
              <a:rPr lang="nl-BE" sz="1600" b="1" dirty="0">
                <a:solidFill>
                  <a:srgbClr val="000080"/>
                </a:solidFill>
                <a:latin typeface="Courier New" panose="02070309020205020404" pitchFamily="49" charset="0"/>
              </a:rPr>
              <a:t>)</a:t>
            </a:r>
            <a:r>
              <a:rPr lang="nl-BE" sz="1600" dirty="0">
                <a:solidFill>
                  <a:srgbClr val="000000"/>
                </a:solidFill>
                <a:latin typeface="Courier New" panose="02070309020205020404" pitchFamily="49" charset="0"/>
              </a:rPr>
              <a:t> achternaam </a:t>
            </a:r>
            <a:br>
              <a:rPr lang="nl-BE" sz="1600" dirty="0">
                <a:solidFill>
                  <a:srgbClr val="000000"/>
                </a:solidFill>
                <a:latin typeface="Courier New" panose="02070309020205020404" pitchFamily="49" charset="0"/>
              </a:rPr>
            </a:br>
            <a:r>
              <a:rPr lang="nl-BE" sz="1600" b="1" dirty="0">
                <a:solidFill>
                  <a:srgbClr val="0000FF"/>
                </a:solidFill>
                <a:latin typeface="Courier New" panose="02070309020205020404" pitchFamily="49" charset="0"/>
              </a:rPr>
              <a:t>FROM</a:t>
            </a:r>
            <a:r>
              <a:rPr lang="nl-BE" sz="1600" dirty="0">
                <a:solidFill>
                  <a:srgbClr val="000000"/>
                </a:solidFill>
                <a:latin typeface="Courier New" panose="02070309020205020404" pitchFamily="49" charset="0"/>
              </a:rPr>
              <a:t> medewerkers</a:t>
            </a:r>
            <a:r>
              <a:rPr lang="nl-BE" sz="1600" b="1" dirty="0">
                <a:solidFill>
                  <a:srgbClr val="000080"/>
                </a:solidFill>
                <a:latin typeface="Courier New" panose="02070309020205020404" pitchFamily="49" charset="0"/>
              </a:rPr>
              <a:t>;</a:t>
            </a:r>
            <a:endParaRPr lang="nl-BE" sz="1600" dirty="0"/>
          </a:p>
          <a:p>
            <a:pPr marL="0" indent="0">
              <a:buNone/>
            </a:pPr>
            <a:endParaRPr lang="nl-NL" sz="1800" dirty="0">
              <a:latin typeface="Courier New" pitchFamily="49" charset="0"/>
              <a:cs typeface="Courier New" pitchFamily="49" charset="0"/>
            </a:endParaRPr>
          </a:p>
          <a:p>
            <a:pPr marL="0" indent="0">
              <a:buNone/>
            </a:pPr>
            <a:r>
              <a:rPr lang="nl-NL" sz="1800" dirty="0">
                <a:latin typeface="Courier New" pitchFamily="49" charset="0"/>
                <a:cs typeface="Courier New" pitchFamily="49" charset="0"/>
              </a:rPr>
              <a:t>	</a:t>
            </a:r>
          </a:p>
          <a:p>
            <a:pPr marL="0" indent="0">
              <a:buNone/>
            </a:pPr>
            <a:endParaRPr lang="nl-NL" sz="1800" dirty="0">
              <a:latin typeface="Courier New" pitchFamily="49" charset="0"/>
              <a:cs typeface="Courier New" pitchFamily="49" charset="0"/>
            </a:endParaRPr>
          </a:p>
          <a:p>
            <a:pPr marL="0" indent="0">
              <a:buNone/>
            </a:pPr>
            <a:endParaRPr lang="nl-NL" sz="1800" dirty="0">
              <a:latin typeface="Courier New" pitchFamily="49" charset="0"/>
              <a:cs typeface="Courier New" pitchFamily="49" charset="0"/>
            </a:endParaRPr>
          </a:p>
          <a:p>
            <a:pPr marL="0" indent="0">
              <a:buNone/>
            </a:pPr>
            <a:endParaRPr lang="nl-NL" sz="1800" dirty="0">
              <a:latin typeface="Courier New" pitchFamily="49" charset="0"/>
              <a:cs typeface="Courier New" pitchFamily="49" charset="0"/>
            </a:endParaRPr>
          </a:p>
          <a:p>
            <a:r>
              <a:rPr lang="nl-BE" sz="1600" b="1" dirty="0">
                <a:solidFill>
                  <a:srgbClr val="0000FF"/>
                </a:solidFill>
                <a:latin typeface="Courier New" panose="02070309020205020404" pitchFamily="49" charset="0"/>
              </a:rPr>
              <a:t>SELECT</a:t>
            </a:r>
            <a:r>
              <a:rPr lang="nl-BE" sz="1600" dirty="0">
                <a:solidFill>
                  <a:srgbClr val="000000"/>
                </a:solidFill>
                <a:latin typeface="Courier New" panose="02070309020205020404" pitchFamily="49" charset="0"/>
              </a:rPr>
              <a:t> </a:t>
            </a:r>
            <a:r>
              <a:rPr lang="nl-BE" sz="1600" b="1" dirty="0" err="1">
                <a:solidFill>
                  <a:srgbClr val="0000FF"/>
                </a:solidFill>
                <a:latin typeface="Courier New" panose="02070309020205020404" pitchFamily="49" charset="0"/>
              </a:rPr>
              <a:t>rpad</a:t>
            </a:r>
            <a:r>
              <a:rPr lang="nl-BE" sz="1600" b="1" dirty="0">
                <a:solidFill>
                  <a:srgbClr val="000080"/>
                </a:solidFill>
                <a:latin typeface="Courier New" panose="02070309020205020404" pitchFamily="49" charset="0"/>
              </a:rPr>
              <a:t>(</a:t>
            </a:r>
            <a:r>
              <a:rPr lang="nl-BE" sz="1600" dirty="0">
                <a:solidFill>
                  <a:srgbClr val="000000"/>
                </a:solidFill>
                <a:latin typeface="Courier New" panose="02070309020205020404" pitchFamily="49" charset="0"/>
              </a:rPr>
              <a:t>achternaam</a:t>
            </a:r>
            <a:r>
              <a:rPr lang="nl-BE" sz="1600" b="1" dirty="0">
                <a:solidFill>
                  <a:srgbClr val="000080"/>
                </a:solidFill>
                <a:latin typeface="Courier New" panose="02070309020205020404" pitchFamily="49" charset="0"/>
              </a:rPr>
              <a:t>,</a:t>
            </a:r>
            <a:r>
              <a:rPr lang="nl-BE" sz="1600" dirty="0">
                <a:solidFill>
                  <a:srgbClr val="FF8000"/>
                </a:solidFill>
                <a:latin typeface="Courier New" panose="02070309020205020404" pitchFamily="49" charset="0"/>
              </a:rPr>
              <a:t>25</a:t>
            </a:r>
            <a:r>
              <a:rPr lang="nl-BE" sz="1600" b="1" dirty="0">
                <a:solidFill>
                  <a:srgbClr val="000080"/>
                </a:solidFill>
                <a:latin typeface="Courier New" panose="02070309020205020404" pitchFamily="49" charset="0"/>
              </a:rPr>
              <a:t>,</a:t>
            </a:r>
            <a:r>
              <a:rPr lang="nl-BE" sz="1600" dirty="0">
                <a:solidFill>
                  <a:srgbClr val="808080"/>
                </a:solidFill>
                <a:latin typeface="Courier New" panose="02070309020205020404" pitchFamily="49" charset="0"/>
              </a:rPr>
              <a:t>'.'</a:t>
            </a:r>
            <a:r>
              <a:rPr lang="nl-BE" sz="1600" b="1" dirty="0">
                <a:solidFill>
                  <a:srgbClr val="000080"/>
                </a:solidFill>
                <a:latin typeface="Courier New" panose="02070309020205020404" pitchFamily="49" charset="0"/>
              </a:rPr>
              <a:t>)</a:t>
            </a:r>
            <a:r>
              <a:rPr lang="nl-BE" sz="1600" dirty="0">
                <a:solidFill>
                  <a:srgbClr val="000000"/>
                </a:solidFill>
                <a:latin typeface="Courier New" panose="02070309020205020404" pitchFamily="49" charset="0"/>
              </a:rPr>
              <a:t> achternaam </a:t>
            </a:r>
            <a:br>
              <a:rPr lang="nl-BE" sz="1600" dirty="0">
                <a:solidFill>
                  <a:srgbClr val="000000"/>
                </a:solidFill>
                <a:latin typeface="Courier New" panose="02070309020205020404" pitchFamily="49" charset="0"/>
              </a:rPr>
            </a:br>
            <a:r>
              <a:rPr lang="nl-BE" sz="1600" b="1" dirty="0">
                <a:solidFill>
                  <a:srgbClr val="0000FF"/>
                </a:solidFill>
                <a:latin typeface="Courier New" panose="02070309020205020404" pitchFamily="49" charset="0"/>
              </a:rPr>
              <a:t>FROM</a:t>
            </a:r>
            <a:r>
              <a:rPr lang="nl-BE" sz="1600" dirty="0">
                <a:solidFill>
                  <a:srgbClr val="000000"/>
                </a:solidFill>
                <a:latin typeface="Courier New" panose="02070309020205020404" pitchFamily="49" charset="0"/>
              </a:rPr>
              <a:t> medewerkers</a:t>
            </a:r>
            <a:r>
              <a:rPr lang="nl-BE" sz="1600" b="1" dirty="0">
                <a:solidFill>
                  <a:srgbClr val="000080"/>
                </a:solidFill>
                <a:latin typeface="Courier New" panose="02070309020205020404" pitchFamily="49" charset="0"/>
              </a:rPr>
              <a:t>;</a:t>
            </a:r>
            <a:endParaRPr lang="nl-BE" sz="1600" dirty="0"/>
          </a:p>
          <a:p>
            <a:pPr marL="0" indent="0">
              <a:buNone/>
            </a:pPr>
            <a:endParaRPr lang="nl-NL" sz="1800" dirty="0">
              <a:latin typeface="Courier New" pitchFamily="49" charset="0"/>
              <a:cs typeface="Courier New" pitchFamily="49" charset="0"/>
            </a:endParaRPr>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24</a:t>
            </a:fld>
            <a:endParaRPr lang="nl-NL"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8405" y="1443945"/>
            <a:ext cx="2017940" cy="18769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8405" y="4463369"/>
            <a:ext cx="2017940" cy="1921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9979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0"/>
            <a:ext cx="8229600" cy="1143000"/>
          </a:xfrm>
        </p:spPr>
        <p:txBody>
          <a:bodyPr>
            <a:normAutofit/>
          </a:bodyPr>
          <a:lstStyle/>
          <a:p>
            <a:pPr marL="54864" indent="0" fontAlgn="auto">
              <a:spcAft>
                <a:spcPts val="0"/>
              </a:spcAft>
              <a:defRPr/>
            </a:pPr>
            <a:r>
              <a:rPr lang="nl-BE" sz="3200" dirty="0">
                <a:latin typeface="Verdana" panose="020B0604030504040204" pitchFamily="34" charset="0"/>
              </a:rPr>
              <a:t>Tekst functies: LPAD/RPAD</a:t>
            </a:r>
            <a:endParaRPr lang="nl-BE" sz="3200" b="1" dirty="0">
              <a:latin typeface="Verdana" panose="020B0604030504040204" pitchFamily="34" charset="0"/>
            </a:endParaRPr>
          </a:p>
        </p:txBody>
      </p:sp>
      <p:sp>
        <p:nvSpPr>
          <p:cNvPr id="28675" name="Tijdelijke aanduiding voor inhoud 4"/>
          <p:cNvSpPr>
            <a:spLocks noGrp="1"/>
          </p:cNvSpPr>
          <p:nvPr>
            <p:ph idx="1"/>
          </p:nvPr>
        </p:nvSpPr>
        <p:spPr>
          <a:xfrm>
            <a:off x="457200" y="990136"/>
            <a:ext cx="8570686" cy="5323578"/>
          </a:xfrm>
        </p:spPr>
        <p:txBody>
          <a:bodyPr>
            <a:normAutofit/>
          </a:bodyPr>
          <a:lstStyle/>
          <a:p>
            <a:r>
              <a:rPr lang="en-GB" b="1" dirty="0">
                <a:solidFill>
                  <a:srgbClr val="0000FF"/>
                </a:solidFill>
                <a:latin typeface="Courier New" panose="02070309020205020404" pitchFamily="49" charset="0"/>
              </a:rPr>
              <a:t>SELECT</a:t>
            </a:r>
            <a:r>
              <a:rPr lang="en-GB" dirty="0">
                <a:solidFill>
                  <a:srgbClr val="000000"/>
                </a:solidFill>
                <a:latin typeface="Courier New" panose="02070309020205020404" pitchFamily="49" charset="0"/>
              </a:rPr>
              <a:t> </a:t>
            </a:r>
            <a:r>
              <a:rPr lang="en-GB" b="1" dirty="0" err="1">
                <a:solidFill>
                  <a:srgbClr val="0000FF"/>
                </a:solidFill>
                <a:latin typeface="Courier New" panose="02070309020205020404" pitchFamily="49" charset="0"/>
              </a:rPr>
              <a:t>lpad</a:t>
            </a:r>
            <a:r>
              <a:rPr lang="en-GB" b="1" dirty="0">
                <a:solidFill>
                  <a:srgbClr val="000080"/>
                </a:solidFill>
                <a:latin typeface="Courier New" panose="02070309020205020404" pitchFamily="49" charset="0"/>
              </a:rPr>
              <a:t>(</a:t>
            </a:r>
            <a:r>
              <a:rPr lang="en-GB" dirty="0">
                <a:solidFill>
                  <a:srgbClr val="FF8000"/>
                </a:solidFill>
                <a:latin typeface="Courier New" panose="02070309020205020404" pitchFamily="49" charset="0"/>
              </a:rPr>
              <a:t>1000</a:t>
            </a:r>
            <a:r>
              <a:rPr lang="en-GB" b="1" dirty="0">
                <a:solidFill>
                  <a:srgbClr val="000080"/>
                </a:solidFill>
                <a:latin typeface="Courier New" panose="02070309020205020404" pitchFamily="49" charset="0"/>
              </a:rPr>
              <a:t>+</a:t>
            </a:r>
            <a:r>
              <a:rPr lang="en-GB" dirty="0">
                <a:solidFill>
                  <a:srgbClr val="FF8000"/>
                </a:solidFill>
                <a:latin typeface="Courier New" panose="02070309020205020404" pitchFamily="49" charset="0"/>
              </a:rPr>
              <a:t>200.55</a:t>
            </a:r>
            <a:r>
              <a:rPr lang="en-GB" b="1" dirty="0">
                <a:solidFill>
                  <a:srgbClr val="000080"/>
                </a:solidFill>
                <a:latin typeface="Courier New" panose="02070309020205020404" pitchFamily="49" charset="0"/>
              </a:rPr>
              <a:t>,</a:t>
            </a:r>
            <a:r>
              <a:rPr lang="en-GB" dirty="0">
                <a:solidFill>
                  <a:srgbClr val="FF8000"/>
                </a:solidFill>
                <a:latin typeface="Courier New" panose="02070309020205020404" pitchFamily="49" charset="0"/>
              </a:rPr>
              <a:t>14</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r>
              <a:rPr lang="en-GB" dirty="0">
                <a:solidFill>
                  <a:srgbClr val="808080"/>
                </a:solidFill>
                <a:latin typeface="Courier New" panose="02070309020205020404" pitchFamily="49" charset="0"/>
              </a:rPr>
              <a:t>'*'</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r>
              <a:rPr lang="en-GB" dirty="0" err="1">
                <a:solidFill>
                  <a:srgbClr val="000000"/>
                </a:solidFill>
                <a:latin typeface="Courier New" panose="02070309020205020404" pitchFamily="49" charset="0"/>
              </a:rPr>
              <a:t>getal</a:t>
            </a:r>
            <a:r>
              <a:rPr lang="en-GB" dirty="0">
                <a:solidFill>
                  <a:srgbClr val="000000"/>
                </a:solidFill>
                <a:latin typeface="Courier New" panose="02070309020205020404" pitchFamily="49" charset="0"/>
              </a:rPr>
              <a:t> </a:t>
            </a:r>
            <a:br>
              <a:rPr lang="en-GB" dirty="0">
                <a:solidFill>
                  <a:srgbClr val="000000"/>
                </a:solidFill>
                <a:latin typeface="Courier New" panose="02070309020205020404" pitchFamily="49" charset="0"/>
              </a:rPr>
            </a:br>
            <a:r>
              <a:rPr lang="en-GB" b="1" dirty="0">
                <a:solidFill>
                  <a:srgbClr val="0000FF"/>
                </a:solidFill>
                <a:latin typeface="Courier New" panose="02070309020205020404" pitchFamily="49" charset="0"/>
              </a:rPr>
              <a:t>FROM</a:t>
            </a:r>
            <a:r>
              <a:rPr lang="en-GB" dirty="0">
                <a:solidFill>
                  <a:srgbClr val="000000"/>
                </a:solidFill>
                <a:latin typeface="Courier New" panose="02070309020205020404" pitchFamily="49" charset="0"/>
              </a:rPr>
              <a:t> dual</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endParaRPr lang="en-GB" dirty="0"/>
          </a:p>
          <a:p>
            <a:pPr marL="0" indent="0">
              <a:buNone/>
            </a:pPr>
            <a:endParaRPr lang="en-US" i="1" dirty="0">
              <a:latin typeface="Courier New" pitchFamily="49" charset="0"/>
              <a:cs typeface="Courier New" pitchFamily="49" charset="0"/>
            </a:endParaRPr>
          </a:p>
          <a:p>
            <a:pPr marL="0" indent="0">
              <a:buNone/>
            </a:pPr>
            <a:endParaRPr lang="en-US" i="1" dirty="0">
              <a:latin typeface="Courier New" pitchFamily="49" charset="0"/>
              <a:cs typeface="Courier New" pitchFamily="49" charset="0"/>
            </a:endParaRPr>
          </a:p>
          <a:p>
            <a:r>
              <a:rPr lang="en-GB" b="1" dirty="0">
                <a:solidFill>
                  <a:srgbClr val="0000FF"/>
                </a:solidFill>
                <a:latin typeface="Courier New" panose="02070309020205020404" pitchFamily="49" charset="0"/>
              </a:rPr>
              <a:t>SELECT</a:t>
            </a:r>
            <a:r>
              <a:rPr lang="en-GB" dirty="0">
                <a:solidFill>
                  <a:srgbClr val="000000"/>
                </a:solidFill>
                <a:latin typeface="Courier New" panose="02070309020205020404" pitchFamily="49" charset="0"/>
              </a:rPr>
              <a:t> </a:t>
            </a:r>
            <a:r>
              <a:rPr lang="en-GB" b="1" dirty="0" err="1">
                <a:solidFill>
                  <a:srgbClr val="0000FF"/>
                </a:solidFill>
                <a:latin typeface="Courier New" panose="02070309020205020404" pitchFamily="49" charset="0"/>
              </a:rPr>
              <a:t>rpad</a:t>
            </a:r>
            <a:r>
              <a:rPr lang="en-GB" b="1" dirty="0">
                <a:solidFill>
                  <a:srgbClr val="000080"/>
                </a:solidFill>
                <a:latin typeface="Courier New" panose="02070309020205020404" pitchFamily="49" charset="0"/>
              </a:rPr>
              <a:t>(</a:t>
            </a:r>
            <a:r>
              <a:rPr lang="en-GB" dirty="0">
                <a:solidFill>
                  <a:srgbClr val="FF8000"/>
                </a:solidFill>
                <a:latin typeface="Courier New" panose="02070309020205020404" pitchFamily="49" charset="0"/>
              </a:rPr>
              <a:t>1000</a:t>
            </a:r>
            <a:r>
              <a:rPr lang="en-GB" b="1" dirty="0">
                <a:solidFill>
                  <a:srgbClr val="000080"/>
                </a:solidFill>
                <a:latin typeface="Courier New" panose="02070309020205020404" pitchFamily="49" charset="0"/>
              </a:rPr>
              <a:t>+</a:t>
            </a:r>
            <a:r>
              <a:rPr lang="en-GB" dirty="0">
                <a:solidFill>
                  <a:srgbClr val="FF8000"/>
                </a:solidFill>
                <a:latin typeface="Courier New" panose="02070309020205020404" pitchFamily="49" charset="0"/>
              </a:rPr>
              <a:t>200.55</a:t>
            </a:r>
            <a:r>
              <a:rPr lang="en-GB" b="1" dirty="0">
                <a:solidFill>
                  <a:srgbClr val="000080"/>
                </a:solidFill>
                <a:latin typeface="Courier New" panose="02070309020205020404" pitchFamily="49" charset="0"/>
              </a:rPr>
              <a:t>,</a:t>
            </a:r>
            <a:r>
              <a:rPr lang="en-GB" dirty="0">
                <a:solidFill>
                  <a:srgbClr val="FF8000"/>
                </a:solidFill>
                <a:latin typeface="Courier New" panose="02070309020205020404" pitchFamily="49" charset="0"/>
              </a:rPr>
              <a:t>14</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r>
              <a:rPr lang="en-GB" dirty="0">
                <a:solidFill>
                  <a:srgbClr val="808080"/>
                </a:solidFill>
                <a:latin typeface="Courier New" panose="02070309020205020404" pitchFamily="49" charset="0"/>
              </a:rPr>
              <a:t>'*'</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r>
              <a:rPr lang="en-GB" dirty="0" err="1">
                <a:solidFill>
                  <a:srgbClr val="000000"/>
                </a:solidFill>
                <a:latin typeface="Courier New" panose="02070309020205020404" pitchFamily="49" charset="0"/>
              </a:rPr>
              <a:t>getal</a:t>
            </a:r>
            <a:r>
              <a:rPr lang="en-GB" dirty="0">
                <a:solidFill>
                  <a:srgbClr val="000000"/>
                </a:solidFill>
                <a:latin typeface="Courier New" panose="02070309020205020404" pitchFamily="49" charset="0"/>
              </a:rPr>
              <a:t> </a:t>
            </a:r>
            <a:br>
              <a:rPr lang="en-GB" dirty="0">
                <a:solidFill>
                  <a:srgbClr val="000000"/>
                </a:solidFill>
                <a:latin typeface="Courier New" panose="02070309020205020404" pitchFamily="49" charset="0"/>
              </a:rPr>
            </a:br>
            <a:r>
              <a:rPr lang="en-GB" b="1" dirty="0">
                <a:solidFill>
                  <a:srgbClr val="0000FF"/>
                </a:solidFill>
                <a:latin typeface="Courier New" panose="02070309020205020404" pitchFamily="49" charset="0"/>
              </a:rPr>
              <a:t>FROM</a:t>
            </a:r>
            <a:r>
              <a:rPr lang="en-GB" dirty="0">
                <a:solidFill>
                  <a:srgbClr val="000000"/>
                </a:solidFill>
                <a:latin typeface="Courier New" panose="02070309020205020404" pitchFamily="49" charset="0"/>
              </a:rPr>
              <a:t> dual</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endParaRPr lang="en-US" i="1" dirty="0"/>
          </a:p>
          <a:p>
            <a:pPr marL="0" indent="0">
              <a:buNone/>
            </a:pPr>
            <a:endParaRPr lang="en-US" i="1" dirty="0"/>
          </a:p>
          <a:p>
            <a:pPr marL="0" indent="0">
              <a:buNone/>
            </a:pPr>
            <a:endParaRPr lang="en-US" i="1" dirty="0"/>
          </a:p>
          <a:p>
            <a:r>
              <a:rPr lang="en-GB" b="1" dirty="0">
                <a:solidFill>
                  <a:srgbClr val="0000FF"/>
                </a:solidFill>
                <a:latin typeface="Courier New" panose="02070309020205020404" pitchFamily="49" charset="0"/>
              </a:rPr>
              <a:t>SELECT</a:t>
            </a:r>
            <a:r>
              <a:rPr lang="en-GB" dirty="0">
                <a:solidFill>
                  <a:srgbClr val="000000"/>
                </a:solidFill>
                <a:latin typeface="Courier New" panose="02070309020205020404" pitchFamily="49" charset="0"/>
              </a:rPr>
              <a:t> </a:t>
            </a:r>
            <a:r>
              <a:rPr lang="en-GB" b="1" dirty="0" err="1">
                <a:solidFill>
                  <a:srgbClr val="0000FF"/>
                </a:solidFill>
                <a:latin typeface="Courier New" panose="02070309020205020404" pitchFamily="49" charset="0"/>
              </a:rPr>
              <a:t>lpad</a:t>
            </a:r>
            <a:r>
              <a:rPr lang="en-GB" b="1" dirty="0">
                <a:solidFill>
                  <a:srgbClr val="000080"/>
                </a:solidFill>
                <a:latin typeface="Courier New" panose="02070309020205020404" pitchFamily="49" charset="0"/>
              </a:rPr>
              <a:t>(</a:t>
            </a:r>
            <a:r>
              <a:rPr lang="en-GB" b="1" dirty="0">
                <a:solidFill>
                  <a:srgbClr val="0000FF"/>
                </a:solidFill>
                <a:latin typeface="Courier New" panose="02070309020205020404" pitchFamily="49" charset="0"/>
              </a:rPr>
              <a:t>SYSDATE</a:t>
            </a:r>
            <a:r>
              <a:rPr lang="en-GB" b="1" dirty="0">
                <a:solidFill>
                  <a:srgbClr val="000080"/>
                </a:solidFill>
                <a:latin typeface="Courier New" panose="02070309020205020404" pitchFamily="49" charset="0"/>
              </a:rPr>
              <a:t>,</a:t>
            </a:r>
            <a:r>
              <a:rPr lang="en-GB" dirty="0">
                <a:solidFill>
                  <a:srgbClr val="FF8000"/>
                </a:solidFill>
                <a:latin typeface="Courier New" panose="02070309020205020404" pitchFamily="49" charset="0"/>
              </a:rPr>
              <a:t>14</a:t>
            </a:r>
            <a:r>
              <a:rPr lang="en-GB" b="1" dirty="0">
                <a:solidFill>
                  <a:srgbClr val="000080"/>
                </a:solidFill>
                <a:latin typeface="Courier New" panose="02070309020205020404" pitchFamily="49" charset="0"/>
              </a:rPr>
              <a:t>,</a:t>
            </a:r>
            <a:r>
              <a:rPr lang="en-GB" dirty="0">
                <a:solidFill>
                  <a:srgbClr val="808080"/>
                </a:solidFill>
                <a:latin typeface="Courier New" panose="02070309020205020404" pitchFamily="49" charset="0"/>
              </a:rPr>
              <a:t>'$#'</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datum </a:t>
            </a:r>
            <a:br>
              <a:rPr lang="en-GB" dirty="0">
                <a:solidFill>
                  <a:srgbClr val="000000"/>
                </a:solidFill>
                <a:latin typeface="Courier New" panose="02070309020205020404" pitchFamily="49" charset="0"/>
              </a:rPr>
            </a:br>
            <a:r>
              <a:rPr lang="en-GB" b="1" dirty="0">
                <a:solidFill>
                  <a:srgbClr val="0000FF"/>
                </a:solidFill>
                <a:latin typeface="Courier New" panose="02070309020205020404" pitchFamily="49" charset="0"/>
              </a:rPr>
              <a:t>FROM</a:t>
            </a:r>
            <a:r>
              <a:rPr lang="en-GB" dirty="0">
                <a:solidFill>
                  <a:srgbClr val="000000"/>
                </a:solidFill>
                <a:latin typeface="Courier New" panose="02070309020205020404" pitchFamily="49" charset="0"/>
              </a:rPr>
              <a:t> dual</a:t>
            </a:r>
            <a:r>
              <a:rPr lang="en-GB" b="1" dirty="0">
                <a:solidFill>
                  <a:srgbClr val="000080"/>
                </a:solidFill>
                <a:latin typeface="Courier New" panose="02070309020205020404" pitchFamily="49" charset="0"/>
              </a:rPr>
              <a:t>;</a:t>
            </a:r>
            <a:endParaRPr lang="en-GB" dirty="0">
              <a:effectLst/>
            </a:endParaRPr>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25</a:t>
            </a:fld>
            <a:endParaRPr lang="nl-NL"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368" y="1803399"/>
            <a:ext cx="1331686" cy="760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368" y="3331934"/>
            <a:ext cx="1201058" cy="6863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368" y="4956254"/>
            <a:ext cx="1255769" cy="7511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9814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a:p>
        </p:txBody>
      </p:sp>
      <p:sp>
        <p:nvSpPr>
          <p:cNvPr id="3" name="Tijdelijke aanduiding voor inhoud 2"/>
          <p:cNvSpPr>
            <a:spLocks noGrp="1"/>
          </p:cNvSpPr>
          <p:nvPr>
            <p:ph idx="1"/>
          </p:nvPr>
        </p:nvSpPr>
        <p:spPr/>
        <p:txBody>
          <a:bodyPr/>
          <a:lstStyle/>
          <a:p>
            <a:r>
              <a:rPr lang="nl-BE" dirty="0"/>
              <a:t>Zoek de functie om bepaalde karakters vooraan en/of achteraan van een string te verwijderen.</a:t>
            </a:r>
            <a:endParaRPr lang="en-US" dirty="0"/>
          </a:p>
        </p:txBody>
      </p:sp>
    </p:spTree>
    <p:extLst>
      <p:ext uri="{BB962C8B-B14F-4D97-AF65-F5344CB8AC3E}">
        <p14:creationId xmlns:p14="http://schemas.microsoft.com/office/powerpoint/2010/main" val="34820020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0"/>
            <a:ext cx="8229600" cy="1143000"/>
          </a:xfrm>
        </p:spPr>
        <p:txBody>
          <a:bodyPr>
            <a:normAutofit/>
          </a:bodyPr>
          <a:lstStyle/>
          <a:p>
            <a:pPr marL="54864" indent="0" fontAlgn="auto">
              <a:spcAft>
                <a:spcPts val="0"/>
              </a:spcAft>
              <a:defRPr/>
            </a:pPr>
            <a:r>
              <a:rPr lang="nl-BE" sz="3200" b="1" dirty="0">
                <a:latin typeface="Verdana" panose="020B0604030504040204" pitchFamily="34" charset="0"/>
              </a:rPr>
              <a:t>Tekst functies : TRIM</a:t>
            </a:r>
          </a:p>
        </p:txBody>
      </p:sp>
      <p:sp>
        <p:nvSpPr>
          <p:cNvPr id="28675" name="Tijdelijke aanduiding voor inhoud 4"/>
          <p:cNvSpPr>
            <a:spLocks noGrp="1"/>
          </p:cNvSpPr>
          <p:nvPr>
            <p:ph idx="1"/>
          </p:nvPr>
        </p:nvSpPr>
        <p:spPr>
          <a:xfrm>
            <a:off x="457200" y="990135"/>
            <a:ext cx="8570686" cy="5744493"/>
          </a:xfrm>
        </p:spPr>
        <p:txBody>
          <a:bodyPr>
            <a:normAutofit/>
          </a:bodyPr>
          <a:lstStyle/>
          <a:p>
            <a:pPr marL="0" indent="0">
              <a:buNone/>
            </a:pPr>
            <a:endParaRPr lang="en-US" sz="1800" i="1" dirty="0">
              <a:latin typeface="Courier New" pitchFamily="49" charset="0"/>
              <a:cs typeface="Courier New" pitchFamily="49" charset="0"/>
            </a:endParaRPr>
          </a:p>
          <a:p>
            <a:pPr>
              <a:buFont typeface="Wingdings" pitchFamily="2" charset="2"/>
              <a:buChar char="Ø"/>
            </a:pPr>
            <a:endParaRPr lang="nl-NL" sz="2200" dirty="0">
              <a:latin typeface="Verdana" panose="020B0604030504040204" pitchFamily="34" charset="0"/>
            </a:endParaRPr>
          </a:p>
          <a:p>
            <a:pPr marL="0" indent="0">
              <a:buNone/>
            </a:pPr>
            <a:endParaRPr lang="nl-NL" sz="1800" dirty="0">
              <a:latin typeface="Courier New" pitchFamily="49" charset="0"/>
              <a:cs typeface="Courier New" pitchFamily="49" charset="0"/>
            </a:endParaRPr>
          </a:p>
          <a:p>
            <a:pPr marL="0" indent="0">
              <a:buNone/>
            </a:pPr>
            <a:endParaRPr lang="nl-NL" sz="1800" dirty="0">
              <a:latin typeface="Verdana" panose="020B0604030504040204" pitchFamily="34" charset="0"/>
            </a:endParaRPr>
          </a:p>
          <a:p>
            <a:pPr>
              <a:buFont typeface="Wingdings" pitchFamily="2" charset="2"/>
              <a:buChar char="Ø"/>
            </a:pPr>
            <a:r>
              <a:rPr lang="nl-NL" sz="2000" dirty="0">
                <a:solidFill>
                  <a:srgbClr val="FF0000"/>
                </a:solidFill>
                <a:latin typeface="Verdana" panose="020B0604030504040204" pitchFamily="34" charset="0"/>
              </a:rPr>
              <a:t>verwijdert</a:t>
            </a:r>
            <a:r>
              <a:rPr lang="nl-NL" sz="2000" dirty="0">
                <a:latin typeface="Verdana" panose="020B0604030504040204" pitchFamily="34" charset="0"/>
              </a:rPr>
              <a:t> karakters in het begin en/of aan het einde van karakterstrings , kolommen of expressies (</a:t>
            </a:r>
            <a:r>
              <a:rPr lang="nl-NL" sz="2000" i="1" dirty="0" err="1">
                <a:latin typeface="Verdana" panose="020B0604030504040204" pitchFamily="34" charset="0"/>
              </a:rPr>
              <a:t>trim_source</a:t>
            </a:r>
            <a:r>
              <a:rPr lang="nl-NL" sz="2000" i="1" dirty="0">
                <a:latin typeface="Verdana" panose="020B0604030504040204" pitchFamily="34" charset="0"/>
              </a:rPr>
              <a:t>);</a:t>
            </a:r>
          </a:p>
          <a:p>
            <a:pPr>
              <a:buFont typeface="Wingdings" pitchFamily="2" charset="2"/>
              <a:buChar char="Ø"/>
            </a:pPr>
            <a:r>
              <a:rPr lang="nl-NL" sz="2000" dirty="0">
                <a:latin typeface="Verdana" panose="020B0604030504040204" pitchFamily="34" charset="0"/>
              </a:rPr>
              <a:t>numerieke of datum waarden worden </a:t>
            </a:r>
            <a:r>
              <a:rPr lang="nl-NL" dirty="0">
                <a:latin typeface="Verdana" panose="020B0604030504040204" pitchFamily="34" charset="0"/>
              </a:rPr>
              <a:t>eerst geëvalueerd en dan automatisch </a:t>
            </a:r>
            <a:r>
              <a:rPr lang="nl-NL" sz="2000" dirty="0">
                <a:latin typeface="Verdana" panose="020B0604030504040204" pitchFamily="34" charset="0"/>
              </a:rPr>
              <a:t>geconverteerd naar karakterstrings. </a:t>
            </a:r>
          </a:p>
          <a:p>
            <a:pPr>
              <a:buFont typeface="Wingdings" pitchFamily="2" charset="2"/>
              <a:buChar char="Ø"/>
            </a:pPr>
            <a:r>
              <a:rPr lang="nl-NL" sz="2000" i="1" dirty="0" err="1">
                <a:latin typeface="Verdana" panose="020B0604030504040204" pitchFamily="34" charset="0"/>
              </a:rPr>
              <a:t>Trim_character</a:t>
            </a:r>
            <a:r>
              <a:rPr lang="nl-NL" sz="2000" dirty="0">
                <a:latin typeface="Verdana" panose="020B0604030504040204" pitchFamily="34" charset="0"/>
              </a:rPr>
              <a:t>  is de karakterstring die voor-  en/of achteraan herhalend moet weggehaald worden en is optioneel. Bij ontbreken geldt een blanco.</a:t>
            </a:r>
          </a:p>
          <a:p>
            <a:pPr>
              <a:buFont typeface="Wingdings" pitchFamily="2" charset="2"/>
              <a:buChar char="Ø"/>
            </a:pPr>
            <a:r>
              <a:rPr lang="nl-NL" sz="2000" dirty="0">
                <a:latin typeface="Verdana" panose="020B0604030504040204" pitchFamily="34" charset="0"/>
              </a:rPr>
              <a:t>LEADING/TRAILING/BOTH  is optioneel; bij ontbreken geldt BOTH</a:t>
            </a:r>
          </a:p>
          <a:p>
            <a:pPr marL="0" indent="0">
              <a:buNone/>
            </a:pPr>
            <a:endParaRPr lang="nl-NL" sz="1800" i="1" dirty="0">
              <a:latin typeface="Courier New" pitchFamily="49" charset="0"/>
              <a:cs typeface="Courier New" pitchFamily="49" charset="0"/>
            </a:endParaRPr>
          </a:p>
          <a:p>
            <a:pPr marL="0" indent="0">
              <a:buNone/>
            </a:pPr>
            <a:endParaRPr lang="nl-NL" sz="1800" i="1" dirty="0">
              <a:latin typeface="Courier New" pitchFamily="49" charset="0"/>
              <a:cs typeface="Courier New" pitchFamily="49" charset="0"/>
            </a:endParaRPr>
          </a:p>
          <a:p>
            <a:pPr marL="0" indent="0">
              <a:buNone/>
            </a:pPr>
            <a:endParaRPr lang="nl-NL" sz="1800" dirty="0">
              <a:latin typeface="Verdana" panose="020B0604030504040204" pitchFamily="34" charset="0"/>
            </a:endParaRPr>
          </a:p>
          <a:p>
            <a:pPr marL="0" indent="0">
              <a:buNone/>
            </a:pPr>
            <a:endParaRPr lang="nl-NL" sz="2000" dirty="0">
              <a:latin typeface="Verdana" panose="020B0604030504040204" pitchFamily="34" charset="0"/>
            </a:endParaRPr>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27</a:t>
            </a:fld>
            <a:endParaRPr lang="nl-NL" dirty="0"/>
          </a:p>
        </p:txBody>
      </p:sp>
      <p:pic>
        <p:nvPicPr>
          <p:cNvPr id="2050" name="Picture 2" descr="Description of trim.gif follo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531" y="990135"/>
            <a:ext cx="5810250" cy="13620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stretch>
            <a:fillRect/>
          </a:stretch>
        </p:blipFill>
        <p:spPr>
          <a:xfrm>
            <a:off x="8051817" y="47298"/>
            <a:ext cx="634983" cy="579377"/>
          </a:xfrm>
          <a:prstGeom prst="rect">
            <a:avLst/>
          </a:prstGeom>
        </p:spPr>
      </p:pic>
    </p:spTree>
    <p:extLst>
      <p:ext uri="{BB962C8B-B14F-4D97-AF65-F5344CB8AC3E}">
        <p14:creationId xmlns:p14="http://schemas.microsoft.com/office/powerpoint/2010/main" val="194900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0"/>
            <a:ext cx="8229600" cy="1143000"/>
          </a:xfrm>
        </p:spPr>
        <p:txBody>
          <a:bodyPr>
            <a:normAutofit/>
          </a:bodyPr>
          <a:lstStyle/>
          <a:p>
            <a:pPr marL="54864" indent="0" fontAlgn="auto">
              <a:spcAft>
                <a:spcPts val="0"/>
              </a:spcAft>
              <a:defRPr/>
            </a:pPr>
            <a:r>
              <a:rPr lang="nl-BE" sz="3200" dirty="0">
                <a:latin typeface="Verdana" panose="020B0604030504040204" pitchFamily="34" charset="0"/>
              </a:rPr>
              <a:t>Tekst functies : TRIM</a:t>
            </a:r>
            <a:endParaRPr lang="nl-BE" sz="3200" b="1" dirty="0">
              <a:latin typeface="Verdana" panose="020B0604030504040204" pitchFamily="34" charset="0"/>
            </a:endParaRPr>
          </a:p>
        </p:txBody>
      </p:sp>
      <p:sp>
        <p:nvSpPr>
          <p:cNvPr id="28675" name="Tijdelijke aanduiding voor inhoud 4"/>
          <p:cNvSpPr>
            <a:spLocks noGrp="1"/>
          </p:cNvSpPr>
          <p:nvPr>
            <p:ph idx="1"/>
          </p:nvPr>
        </p:nvSpPr>
        <p:spPr>
          <a:xfrm>
            <a:off x="457200" y="667657"/>
            <a:ext cx="8570686" cy="6066971"/>
          </a:xfrm>
        </p:spPr>
        <p:txBody>
          <a:bodyPr>
            <a:normAutofit/>
          </a:bodyPr>
          <a:lstStyle/>
          <a:p>
            <a:pPr marL="0" indent="0">
              <a:buNone/>
            </a:pPr>
            <a:endParaRPr lang="en-US" sz="1800" i="1" dirty="0">
              <a:latin typeface="Courier New" pitchFamily="49" charset="0"/>
              <a:cs typeface="Courier New" pitchFamily="49" charset="0"/>
            </a:endParaRPr>
          </a:p>
          <a:p>
            <a:r>
              <a:rPr lang="en-GB" b="1" dirty="0">
                <a:solidFill>
                  <a:srgbClr val="0000FF"/>
                </a:solidFill>
                <a:latin typeface="Courier New" panose="02070309020205020404" pitchFamily="49" charset="0"/>
              </a:rPr>
              <a:t>SELECT</a:t>
            </a:r>
            <a:r>
              <a:rPr lang="en-GB" dirty="0">
                <a:solidFill>
                  <a:srgbClr val="000000"/>
                </a:solidFill>
                <a:latin typeface="Courier New" panose="02070309020205020404" pitchFamily="49" charset="0"/>
              </a:rPr>
              <a:t> </a:t>
            </a:r>
            <a:r>
              <a:rPr lang="en-GB" b="1" dirty="0">
                <a:solidFill>
                  <a:srgbClr val="0000FF"/>
                </a:solidFill>
                <a:latin typeface="Courier New" panose="02070309020205020404" pitchFamily="49" charset="0"/>
              </a:rPr>
              <a:t>trim</a:t>
            </a:r>
            <a:r>
              <a:rPr lang="en-GB" b="1" dirty="0">
                <a:solidFill>
                  <a:srgbClr val="000080"/>
                </a:solidFill>
                <a:latin typeface="Courier New" panose="02070309020205020404" pitchFamily="49" charset="0"/>
              </a:rPr>
              <a:t>(</a:t>
            </a:r>
            <a:r>
              <a:rPr lang="en-GB" b="1" dirty="0">
                <a:solidFill>
                  <a:srgbClr val="0000FF"/>
                </a:solidFill>
                <a:latin typeface="Courier New" panose="02070309020205020404" pitchFamily="49" charset="0"/>
              </a:rPr>
              <a:t>TRAILING</a:t>
            </a:r>
            <a:r>
              <a:rPr lang="en-GB" dirty="0">
                <a:solidFill>
                  <a:srgbClr val="000000"/>
                </a:solidFill>
                <a:latin typeface="Courier New" panose="02070309020205020404" pitchFamily="49" charset="0"/>
              </a:rPr>
              <a:t> </a:t>
            </a:r>
            <a:r>
              <a:rPr lang="en-GB" dirty="0">
                <a:solidFill>
                  <a:srgbClr val="808080"/>
                </a:solidFill>
                <a:latin typeface="Courier New" panose="02070309020205020404" pitchFamily="49" charset="0"/>
              </a:rPr>
              <a:t>'a'</a:t>
            </a:r>
            <a:r>
              <a:rPr lang="en-GB" dirty="0">
                <a:solidFill>
                  <a:srgbClr val="000000"/>
                </a:solidFill>
                <a:latin typeface="Courier New" panose="02070309020205020404" pitchFamily="49" charset="0"/>
              </a:rPr>
              <a:t> </a:t>
            </a:r>
            <a:r>
              <a:rPr lang="en-GB" b="1" dirty="0">
                <a:solidFill>
                  <a:srgbClr val="0000FF"/>
                </a:solidFill>
                <a:latin typeface="Courier New" panose="02070309020205020404" pitchFamily="49" charset="0"/>
              </a:rPr>
              <a:t>FROM</a:t>
            </a:r>
            <a:r>
              <a:rPr lang="en-GB" dirty="0">
                <a:solidFill>
                  <a:srgbClr val="000000"/>
                </a:solidFill>
                <a:latin typeface="Courier New" panose="02070309020205020404" pitchFamily="49" charset="0"/>
              </a:rPr>
              <a:t> </a:t>
            </a:r>
            <a:r>
              <a:rPr lang="en-GB" dirty="0">
                <a:solidFill>
                  <a:srgbClr val="808080"/>
                </a:solidFill>
                <a:latin typeface="Courier New" panose="02070309020205020404" pitchFamily="49" charset="0"/>
              </a:rPr>
              <a:t>'</a:t>
            </a:r>
            <a:r>
              <a:rPr lang="en-GB" dirty="0" err="1">
                <a:solidFill>
                  <a:srgbClr val="808080"/>
                </a:solidFill>
                <a:latin typeface="Courier New" panose="02070309020205020404" pitchFamily="49" charset="0"/>
              </a:rPr>
              <a:t>aaaaaVandervekenaaaa</a:t>
            </a:r>
            <a:r>
              <a:rPr lang="en-GB" dirty="0">
                <a:solidFill>
                  <a:srgbClr val="808080"/>
                </a:solidFill>
                <a:latin typeface="Courier New" panose="02070309020205020404" pitchFamily="49" charset="0"/>
              </a:rPr>
              <a:t>'</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r>
              <a:rPr lang="en-GB" dirty="0" err="1">
                <a:solidFill>
                  <a:srgbClr val="000000"/>
                </a:solidFill>
                <a:latin typeface="Courier New" panose="02070309020205020404" pitchFamily="49" charset="0"/>
              </a:rPr>
              <a:t>resultaat</a:t>
            </a:r>
            <a:r>
              <a:rPr lang="en-GB" dirty="0">
                <a:solidFill>
                  <a:srgbClr val="000000"/>
                </a:solidFill>
                <a:latin typeface="Courier New" panose="02070309020205020404" pitchFamily="49" charset="0"/>
              </a:rPr>
              <a:t> </a:t>
            </a:r>
            <a:br>
              <a:rPr lang="en-GB" dirty="0">
                <a:solidFill>
                  <a:srgbClr val="000000"/>
                </a:solidFill>
                <a:latin typeface="Courier New" panose="02070309020205020404" pitchFamily="49" charset="0"/>
              </a:rPr>
            </a:br>
            <a:r>
              <a:rPr lang="en-GB" b="1" dirty="0">
                <a:solidFill>
                  <a:srgbClr val="0000FF"/>
                </a:solidFill>
                <a:latin typeface="Courier New" panose="02070309020205020404" pitchFamily="49" charset="0"/>
              </a:rPr>
              <a:t>FROM</a:t>
            </a:r>
            <a:r>
              <a:rPr lang="en-GB" dirty="0">
                <a:solidFill>
                  <a:srgbClr val="000000"/>
                </a:solidFill>
                <a:latin typeface="Courier New" panose="02070309020205020404" pitchFamily="49" charset="0"/>
              </a:rPr>
              <a:t> dual</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endParaRPr lang="en-GB" dirty="0"/>
          </a:p>
          <a:p>
            <a:endParaRPr lang="en-US" sz="2000" i="1" dirty="0">
              <a:latin typeface="Courier New" pitchFamily="49" charset="0"/>
              <a:cs typeface="Courier New" pitchFamily="49" charset="0"/>
            </a:endParaRPr>
          </a:p>
          <a:p>
            <a:r>
              <a:rPr lang="en-GB" b="1" dirty="0">
                <a:solidFill>
                  <a:srgbClr val="0000FF"/>
                </a:solidFill>
                <a:latin typeface="Courier New" panose="02070309020205020404" pitchFamily="49" charset="0"/>
              </a:rPr>
              <a:t>SELECT</a:t>
            </a:r>
            <a:r>
              <a:rPr lang="en-GB" dirty="0">
                <a:solidFill>
                  <a:srgbClr val="000000"/>
                </a:solidFill>
                <a:latin typeface="Courier New" panose="02070309020205020404" pitchFamily="49" charset="0"/>
              </a:rPr>
              <a:t> </a:t>
            </a:r>
            <a:r>
              <a:rPr lang="en-GB" b="1" dirty="0">
                <a:solidFill>
                  <a:srgbClr val="0000FF"/>
                </a:solidFill>
                <a:latin typeface="Courier New" panose="02070309020205020404" pitchFamily="49" charset="0"/>
              </a:rPr>
              <a:t>trim</a:t>
            </a:r>
            <a:r>
              <a:rPr lang="en-GB" b="1" dirty="0">
                <a:solidFill>
                  <a:srgbClr val="000080"/>
                </a:solidFill>
                <a:latin typeface="Courier New" panose="02070309020205020404" pitchFamily="49" charset="0"/>
              </a:rPr>
              <a:t>(</a:t>
            </a:r>
            <a:r>
              <a:rPr lang="en-GB" b="1" dirty="0">
                <a:solidFill>
                  <a:srgbClr val="0000FF"/>
                </a:solidFill>
                <a:latin typeface="Courier New" panose="02070309020205020404" pitchFamily="49" charset="0"/>
              </a:rPr>
              <a:t>LEADING</a:t>
            </a:r>
            <a:r>
              <a:rPr lang="en-GB" dirty="0">
                <a:solidFill>
                  <a:srgbClr val="000000"/>
                </a:solidFill>
                <a:latin typeface="Courier New" panose="02070309020205020404" pitchFamily="49" charset="0"/>
              </a:rPr>
              <a:t> </a:t>
            </a:r>
            <a:r>
              <a:rPr lang="en-GB" dirty="0">
                <a:solidFill>
                  <a:srgbClr val="808080"/>
                </a:solidFill>
                <a:latin typeface="Courier New" panose="02070309020205020404" pitchFamily="49" charset="0"/>
              </a:rPr>
              <a:t>'a'</a:t>
            </a:r>
            <a:r>
              <a:rPr lang="en-GB" dirty="0">
                <a:solidFill>
                  <a:srgbClr val="000000"/>
                </a:solidFill>
                <a:latin typeface="Courier New" panose="02070309020205020404" pitchFamily="49" charset="0"/>
              </a:rPr>
              <a:t> </a:t>
            </a:r>
            <a:r>
              <a:rPr lang="en-GB" b="1" dirty="0">
                <a:solidFill>
                  <a:srgbClr val="0000FF"/>
                </a:solidFill>
                <a:latin typeface="Courier New" panose="02070309020205020404" pitchFamily="49" charset="0"/>
              </a:rPr>
              <a:t>FROM</a:t>
            </a:r>
            <a:r>
              <a:rPr lang="en-GB" dirty="0">
                <a:solidFill>
                  <a:srgbClr val="000000"/>
                </a:solidFill>
                <a:latin typeface="Courier New" panose="02070309020205020404" pitchFamily="49" charset="0"/>
              </a:rPr>
              <a:t> </a:t>
            </a:r>
            <a:r>
              <a:rPr lang="en-GB" dirty="0">
                <a:solidFill>
                  <a:srgbClr val="808080"/>
                </a:solidFill>
                <a:latin typeface="Courier New" panose="02070309020205020404" pitchFamily="49" charset="0"/>
              </a:rPr>
              <a:t>'</a:t>
            </a:r>
            <a:r>
              <a:rPr lang="en-GB" dirty="0" err="1">
                <a:solidFill>
                  <a:srgbClr val="808080"/>
                </a:solidFill>
                <a:latin typeface="Courier New" panose="02070309020205020404" pitchFamily="49" charset="0"/>
              </a:rPr>
              <a:t>aaaaaVandervekenaaaa</a:t>
            </a:r>
            <a:r>
              <a:rPr lang="en-GB" dirty="0">
                <a:solidFill>
                  <a:srgbClr val="808080"/>
                </a:solidFill>
                <a:latin typeface="Courier New" panose="02070309020205020404" pitchFamily="49" charset="0"/>
              </a:rPr>
              <a:t>'</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r>
              <a:rPr lang="en-GB" dirty="0" err="1">
                <a:solidFill>
                  <a:srgbClr val="000000"/>
                </a:solidFill>
                <a:latin typeface="Courier New" panose="02070309020205020404" pitchFamily="49" charset="0"/>
              </a:rPr>
              <a:t>resultaat</a:t>
            </a:r>
            <a:r>
              <a:rPr lang="en-GB" dirty="0">
                <a:solidFill>
                  <a:srgbClr val="000000"/>
                </a:solidFill>
                <a:latin typeface="Courier New" panose="02070309020205020404" pitchFamily="49" charset="0"/>
              </a:rPr>
              <a:t> </a:t>
            </a:r>
            <a:br>
              <a:rPr lang="en-GB" dirty="0">
                <a:solidFill>
                  <a:srgbClr val="000000"/>
                </a:solidFill>
                <a:latin typeface="Courier New" panose="02070309020205020404" pitchFamily="49" charset="0"/>
              </a:rPr>
            </a:br>
            <a:r>
              <a:rPr lang="en-GB" b="1" dirty="0">
                <a:solidFill>
                  <a:srgbClr val="0000FF"/>
                </a:solidFill>
                <a:latin typeface="Courier New" panose="02070309020205020404" pitchFamily="49" charset="0"/>
              </a:rPr>
              <a:t>FROM</a:t>
            </a:r>
            <a:r>
              <a:rPr lang="en-GB" dirty="0">
                <a:solidFill>
                  <a:srgbClr val="000000"/>
                </a:solidFill>
                <a:latin typeface="Courier New" panose="02070309020205020404" pitchFamily="49" charset="0"/>
              </a:rPr>
              <a:t> dual</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endParaRPr lang="en-GB" dirty="0"/>
          </a:p>
          <a:p>
            <a:pPr marL="0" indent="0">
              <a:buNone/>
            </a:pPr>
            <a:endParaRPr lang="nl-NL" sz="2000" i="1" dirty="0">
              <a:latin typeface="Courier New" pitchFamily="49" charset="0"/>
              <a:cs typeface="Courier New" pitchFamily="49" charset="0"/>
            </a:endParaRPr>
          </a:p>
          <a:p>
            <a:r>
              <a:rPr lang="en-GB" b="1" dirty="0">
                <a:solidFill>
                  <a:srgbClr val="0000FF"/>
                </a:solidFill>
                <a:latin typeface="Courier New" panose="02070309020205020404" pitchFamily="49" charset="0"/>
              </a:rPr>
              <a:t>SELECT</a:t>
            </a:r>
            <a:r>
              <a:rPr lang="en-GB" dirty="0">
                <a:solidFill>
                  <a:srgbClr val="000000"/>
                </a:solidFill>
                <a:latin typeface="Courier New" panose="02070309020205020404" pitchFamily="49" charset="0"/>
              </a:rPr>
              <a:t> </a:t>
            </a:r>
            <a:r>
              <a:rPr lang="en-GB" b="1" dirty="0">
                <a:solidFill>
                  <a:srgbClr val="0000FF"/>
                </a:solidFill>
                <a:latin typeface="Courier New" panose="02070309020205020404" pitchFamily="49" charset="0"/>
              </a:rPr>
              <a:t>trim</a:t>
            </a:r>
            <a:r>
              <a:rPr lang="en-GB" b="1" dirty="0">
                <a:solidFill>
                  <a:srgbClr val="000080"/>
                </a:solidFill>
                <a:latin typeface="Courier New" panose="02070309020205020404" pitchFamily="49" charset="0"/>
              </a:rPr>
              <a:t>(</a:t>
            </a:r>
            <a:r>
              <a:rPr lang="en-GB" b="1" dirty="0">
                <a:solidFill>
                  <a:srgbClr val="0000FF"/>
                </a:solidFill>
                <a:latin typeface="Courier New" panose="02070309020205020404" pitchFamily="49" charset="0"/>
              </a:rPr>
              <a:t>BOTH</a:t>
            </a:r>
            <a:r>
              <a:rPr lang="en-GB" dirty="0">
                <a:solidFill>
                  <a:srgbClr val="000000"/>
                </a:solidFill>
                <a:latin typeface="Courier New" panose="02070309020205020404" pitchFamily="49" charset="0"/>
              </a:rPr>
              <a:t> </a:t>
            </a:r>
            <a:r>
              <a:rPr lang="en-GB" dirty="0">
                <a:solidFill>
                  <a:srgbClr val="808080"/>
                </a:solidFill>
                <a:latin typeface="Courier New" panose="02070309020205020404" pitchFamily="49" charset="0"/>
              </a:rPr>
              <a:t>'a'</a:t>
            </a:r>
            <a:r>
              <a:rPr lang="en-GB" dirty="0">
                <a:solidFill>
                  <a:srgbClr val="000000"/>
                </a:solidFill>
                <a:latin typeface="Courier New" panose="02070309020205020404" pitchFamily="49" charset="0"/>
              </a:rPr>
              <a:t> </a:t>
            </a:r>
            <a:r>
              <a:rPr lang="en-GB" b="1" dirty="0">
                <a:solidFill>
                  <a:srgbClr val="0000FF"/>
                </a:solidFill>
                <a:latin typeface="Courier New" panose="02070309020205020404" pitchFamily="49" charset="0"/>
              </a:rPr>
              <a:t>FROM</a:t>
            </a:r>
            <a:r>
              <a:rPr lang="en-GB" dirty="0">
                <a:solidFill>
                  <a:srgbClr val="000000"/>
                </a:solidFill>
                <a:latin typeface="Courier New" panose="02070309020205020404" pitchFamily="49" charset="0"/>
              </a:rPr>
              <a:t> </a:t>
            </a:r>
            <a:r>
              <a:rPr lang="en-GB" dirty="0">
                <a:solidFill>
                  <a:srgbClr val="808080"/>
                </a:solidFill>
                <a:latin typeface="Courier New" panose="02070309020205020404" pitchFamily="49" charset="0"/>
              </a:rPr>
              <a:t>'</a:t>
            </a:r>
            <a:r>
              <a:rPr lang="en-GB" dirty="0" err="1">
                <a:solidFill>
                  <a:srgbClr val="808080"/>
                </a:solidFill>
                <a:latin typeface="Courier New" panose="02070309020205020404" pitchFamily="49" charset="0"/>
              </a:rPr>
              <a:t>aaaaaVandervekenaaaa</a:t>
            </a:r>
            <a:r>
              <a:rPr lang="en-GB" dirty="0">
                <a:solidFill>
                  <a:srgbClr val="808080"/>
                </a:solidFill>
                <a:latin typeface="Courier New" panose="02070309020205020404" pitchFamily="49" charset="0"/>
              </a:rPr>
              <a:t>'</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r>
              <a:rPr lang="en-GB" dirty="0" err="1">
                <a:solidFill>
                  <a:srgbClr val="000000"/>
                </a:solidFill>
                <a:latin typeface="Courier New" panose="02070309020205020404" pitchFamily="49" charset="0"/>
              </a:rPr>
              <a:t>resultaat</a:t>
            </a:r>
            <a:r>
              <a:rPr lang="en-GB" dirty="0">
                <a:solidFill>
                  <a:srgbClr val="000000"/>
                </a:solidFill>
                <a:latin typeface="Courier New" panose="02070309020205020404" pitchFamily="49" charset="0"/>
              </a:rPr>
              <a:t> </a:t>
            </a:r>
            <a:br>
              <a:rPr lang="en-GB" dirty="0">
                <a:solidFill>
                  <a:srgbClr val="000000"/>
                </a:solidFill>
                <a:latin typeface="Courier New" panose="02070309020205020404" pitchFamily="49" charset="0"/>
              </a:rPr>
            </a:br>
            <a:r>
              <a:rPr lang="en-GB" b="1" dirty="0">
                <a:solidFill>
                  <a:srgbClr val="0000FF"/>
                </a:solidFill>
                <a:latin typeface="Courier New" panose="02070309020205020404" pitchFamily="49" charset="0"/>
              </a:rPr>
              <a:t>FROM</a:t>
            </a:r>
            <a:r>
              <a:rPr lang="en-GB" dirty="0">
                <a:solidFill>
                  <a:srgbClr val="000000"/>
                </a:solidFill>
                <a:latin typeface="Courier New" panose="02070309020205020404" pitchFamily="49" charset="0"/>
              </a:rPr>
              <a:t> dual</a:t>
            </a:r>
            <a:r>
              <a:rPr lang="en-GB" b="1" dirty="0">
                <a:solidFill>
                  <a:srgbClr val="000080"/>
                </a:solidFill>
                <a:latin typeface="Courier New" panose="02070309020205020404" pitchFamily="49" charset="0"/>
              </a:rPr>
              <a:t>;</a:t>
            </a:r>
          </a:p>
          <a:p>
            <a:endParaRPr lang="en-GB" b="1" dirty="0">
              <a:solidFill>
                <a:srgbClr val="000080"/>
              </a:solidFill>
              <a:latin typeface="Courier New" panose="02070309020205020404" pitchFamily="49" charset="0"/>
            </a:endParaRPr>
          </a:p>
          <a:p>
            <a:r>
              <a:rPr lang="en-GB" b="1" dirty="0">
                <a:solidFill>
                  <a:srgbClr val="0000FF"/>
                </a:solidFill>
                <a:latin typeface="Courier New" panose="02070309020205020404" pitchFamily="49" charset="0"/>
              </a:rPr>
              <a:t>SELECT</a:t>
            </a:r>
            <a:r>
              <a:rPr lang="en-GB" dirty="0">
                <a:solidFill>
                  <a:srgbClr val="000000"/>
                </a:solidFill>
                <a:latin typeface="Courier New" panose="02070309020205020404" pitchFamily="49" charset="0"/>
              </a:rPr>
              <a:t> </a:t>
            </a:r>
            <a:r>
              <a:rPr lang="en-GB" dirty="0">
                <a:solidFill>
                  <a:srgbClr val="808080"/>
                </a:solidFill>
                <a:latin typeface="Courier New" panose="02070309020205020404" pitchFamily="49" charset="0"/>
              </a:rPr>
              <a:t>'*'</a:t>
            </a:r>
            <a:r>
              <a:rPr lang="en-GB" b="1" dirty="0">
                <a:solidFill>
                  <a:srgbClr val="000080"/>
                </a:solidFill>
                <a:latin typeface="Courier New" panose="02070309020205020404" pitchFamily="49" charset="0"/>
              </a:rPr>
              <a:t>||</a:t>
            </a:r>
            <a:r>
              <a:rPr lang="en-GB" b="1" dirty="0">
                <a:solidFill>
                  <a:srgbClr val="0000FF"/>
                </a:solidFill>
                <a:latin typeface="Courier New" panose="02070309020205020404" pitchFamily="49" charset="0"/>
              </a:rPr>
              <a:t>trim</a:t>
            </a:r>
            <a:r>
              <a:rPr lang="en-GB" b="1" dirty="0">
                <a:solidFill>
                  <a:srgbClr val="000080"/>
                </a:solidFill>
                <a:latin typeface="Courier New" panose="02070309020205020404" pitchFamily="49" charset="0"/>
              </a:rPr>
              <a:t>(</a:t>
            </a:r>
            <a:r>
              <a:rPr lang="en-GB" dirty="0">
                <a:solidFill>
                  <a:srgbClr val="808080"/>
                </a:solidFill>
                <a:latin typeface="Courier New" panose="02070309020205020404" pitchFamily="49" charset="0"/>
              </a:rPr>
              <a:t>' </a:t>
            </a:r>
            <a:r>
              <a:rPr lang="en-GB" dirty="0" err="1">
                <a:solidFill>
                  <a:srgbClr val="808080"/>
                </a:solidFill>
                <a:latin typeface="Courier New" panose="02070309020205020404" pitchFamily="49" charset="0"/>
              </a:rPr>
              <a:t>Vanderveken</a:t>
            </a:r>
            <a:r>
              <a:rPr lang="en-GB" dirty="0">
                <a:solidFill>
                  <a:srgbClr val="808080"/>
                </a:solidFill>
                <a:latin typeface="Courier New" panose="02070309020205020404" pitchFamily="49" charset="0"/>
              </a:rPr>
              <a:t> '</a:t>
            </a:r>
            <a:r>
              <a:rPr lang="en-GB" b="1" dirty="0">
                <a:solidFill>
                  <a:srgbClr val="000080"/>
                </a:solidFill>
                <a:latin typeface="Courier New" panose="02070309020205020404" pitchFamily="49" charset="0"/>
              </a:rPr>
              <a:t>)||</a:t>
            </a:r>
            <a:r>
              <a:rPr lang="en-GB" dirty="0">
                <a:solidFill>
                  <a:srgbClr val="808080"/>
                </a:solidFill>
                <a:latin typeface="Courier New" panose="02070309020205020404" pitchFamily="49" charset="0"/>
              </a:rPr>
              <a:t>'*'</a:t>
            </a:r>
            <a:r>
              <a:rPr lang="en-GB" dirty="0">
                <a:solidFill>
                  <a:srgbClr val="000000"/>
                </a:solidFill>
                <a:latin typeface="Courier New" panose="02070309020205020404" pitchFamily="49" charset="0"/>
              </a:rPr>
              <a:t> </a:t>
            </a:r>
            <a:r>
              <a:rPr lang="en-GB" dirty="0" err="1">
                <a:solidFill>
                  <a:srgbClr val="000000"/>
                </a:solidFill>
                <a:latin typeface="Courier New" panose="02070309020205020404" pitchFamily="49" charset="0"/>
              </a:rPr>
              <a:t>resultaat</a:t>
            </a:r>
            <a:r>
              <a:rPr lang="en-GB" dirty="0">
                <a:solidFill>
                  <a:srgbClr val="000000"/>
                </a:solidFill>
                <a:latin typeface="Courier New" panose="02070309020205020404" pitchFamily="49" charset="0"/>
              </a:rPr>
              <a:t> </a:t>
            </a:r>
            <a:br>
              <a:rPr lang="en-GB" dirty="0">
                <a:solidFill>
                  <a:srgbClr val="000000"/>
                </a:solidFill>
                <a:latin typeface="Courier New" panose="02070309020205020404" pitchFamily="49" charset="0"/>
              </a:rPr>
            </a:br>
            <a:r>
              <a:rPr lang="en-GB" b="1" dirty="0">
                <a:solidFill>
                  <a:srgbClr val="0000FF"/>
                </a:solidFill>
                <a:latin typeface="Courier New" panose="02070309020205020404" pitchFamily="49" charset="0"/>
              </a:rPr>
              <a:t>FROM</a:t>
            </a:r>
            <a:r>
              <a:rPr lang="en-GB" dirty="0">
                <a:solidFill>
                  <a:srgbClr val="000000"/>
                </a:solidFill>
                <a:latin typeface="Courier New" panose="02070309020205020404" pitchFamily="49" charset="0"/>
              </a:rPr>
              <a:t> dual</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endParaRPr lang="en-GB" dirty="0"/>
          </a:p>
          <a:p>
            <a:endParaRPr lang="en-GB" dirty="0"/>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28</a:t>
            </a:fld>
            <a:endParaRPr lang="nl-NL"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2567" y="1531710"/>
            <a:ext cx="1523092" cy="7615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Afbeelding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5424" y="3041239"/>
            <a:ext cx="126682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Afbeelding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4457" y="4688114"/>
            <a:ext cx="1187792" cy="754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5"/>
          <a:stretch>
            <a:fillRect/>
          </a:stretch>
        </p:blipFill>
        <p:spPr>
          <a:xfrm>
            <a:off x="3284457" y="5961083"/>
            <a:ext cx="1535004" cy="773545"/>
          </a:xfrm>
          <a:prstGeom prst="rect">
            <a:avLst/>
          </a:prstGeom>
        </p:spPr>
      </p:pic>
    </p:spTree>
    <p:extLst>
      <p:ext uri="{BB962C8B-B14F-4D97-AF65-F5344CB8AC3E}">
        <p14:creationId xmlns:p14="http://schemas.microsoft.com/office/powerpoint/2010/main" val="3115895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3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a:p>
        </p:txBody>
      </p:sp>
      <p:sp>
        <p:nvSpPr>
          <p:cNvPr id="3" name="Tijdelijke aanduiding voor inhoud 2"/>
          <p:cNvSpPr>
            <a:spLocks noGrp="1"/>
          </p:cNvSpPr>
          <p:nvPr>
            <p:ph idx="1"/>
          </p:nvPr>
        </p:nvSpPr>
        <p:spPr/>
        <p:txBody>
          <a:bodyPr/>
          <a:lstStyle/>
          <a:p>
            <a:r>
              <a:rPr lang="nl-BE" dirty="0"/>
              <a:t>Zoek de functie om cijfers af te ronden.</a:t>
            </a:r>
            <a:endParaRPr lang="en-US" dirty="0"/>
          </a:p>
        </p:txBody>
      </p:sp>
    </p:spTree>
    <p:extLst>
      <p:ext uri="{BB962C8B-B14F-4D97-AF65-F5344CB8AC3E}">
        <p14:creationId xmlns:p14="http://schemas.microsoft.com/office/powerpoint/2010/main" val="16598950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28596" y="142852"/>
            <a:ext cx="8229600" cy="990600"/>
          </a:xfrm>
        </p:spPr>
        <p:txBody>
          <a:bodyPr/>
          <a:lstStyle/>
          <a:p>
            <a:pPr marL="54864" indent="0" algn="ctr" fontAlgn="auto">
              <a:spcAft>
                <a:spcPts val="0"/>
              </a:spcAft>
              <a:defRPr/>
            </a:pPr>
            <a:r>
              <a:rPr lang="nl-BE" sz="3200" b="1" dirty="0">
                <a:solidFill>
                  <a:schemeClr val="tx2">
                    <a:tint val="100000"/>
                    <a:shade val="90000"/>
                    <a:satMod val="250000"/>
                    <a:alpha val="100000"/>
                  </a:schemeClr>
                </a:solidFill>
                <a:latin typeface="Verdana" panose="020B0604030504040204" pitchFamily="34" charset="0"/>
              </a:rPr>
              <a:t>Hoofdstuk 10: Functies - Overzicht</a:t>
            </a:r>
          </a:p>
        </p:txBody>
      </p:sp>
      <p:sp>
        <p:nvSpPr>
          <p:cNvPr id="3" name="Tijdelijke aanduiding voor inhoud 2"/>
          <p:cNvSpPr>
            <a:spLocks noGrp="1"/>
          </p:cNvSpPr>
          <p:nvPr>
            <p:ph idx="1"/>
          </p:nvPr>
        </p:nvSpPr>
        <p:spPr>
          <a:xfrm>
            <a:off x="457200" y="1020082"/>
            <a:ext cx="7829550" cy="5641975"/>
          </a:xfrm>
        </p:spPr>
        <p:txBody>
          <a:bodyPr>
            <a:noAutofit/>
          </a:bodyPr>
          <a:lstStyle/>
          <a:p>
            <a:pPr marL="285750" indent="-285750" fontAlgn="auto">
              <a:spcBef>
                <a:spcPts val="0"/>
              </a:spcBef>
              <a:spcAft>
                <a:spcPts val="0"/>
              </a:spcAft>
              <a:buFont typeface="Arial" panose="020B0604020202020204" pitchFamily="34" charset="0"/>
              <a:buChar char="•"/>
              <a:defRPr/>
            </a:pPr>
            <a:r>
              <a:rPr lang="nl-NL" sz="1400" b="1" dirty="0">
                <a:latin typeface="Verdana" panose="020B0604030504040204" pitchFamily="34" charset="0"/>
              </a:rPr>
              <a:t>Tekst functies</a:t>
            </a:r>
            <a:endParaRPr lang="nl-BE" sz="1400" dirty="0">
              <a:latin typeface="Verdana" panose="020B0604030504040204" pitchFamily="34" charset="0"/>
            </a:endParaRPr>
          </a:p>
          <a:p>
            <a:pPr marL="822960" lvl="2" indent="-192024" fontAlgn="auto">
              <a:spcAft>
                <a:spcPts val="0"/>
              </a:spcAft>
              <a:buClr>
                <a:schemeClr val="accent3"/>
              </a:buClr>
              <a:buFont typeface="Wingdings 2"/>
              <a:buNone/>
              <a:defRPr/>
            </a:pPr>
            <a:r>
              <a:rPr lang="nl-NL" sz="1400" dirty="0">
                <a:latin typeface="Verdana" panose="020B0604030504040204" pitchFamily="34" charset="0"/>
              </a:rPr>
              <a:t>UPPER en LOWER				CONCAT</a:t>
            </a:r>
          </a:p>
          <a:p>
            <a:pPr marL="822960" lvl="2" indent="-192024" fontAlgn="auto">
              <a:spcAft>
                <a:spcPts val="0"/>
              </a:spcAft>
              <a:buClr>
                <a:schemeClr val="accent3"/>
              </a:buClr>
              <a:buFont typeface="Wingdings 2"/>
              <a:buNone/>
              <a:defRPr/>
            </a:pPr>
            <a:r>
              <a:rPr lang="nl-NL" sz="1400" dirty="0">
                <a:latin typeface="Verdana" panose="020B0604030504040204" pitchFamily="34" charset="0"/>
              </a:rPr>
              <a:t>LENGTH						LPAD/RPAD				</a:t>
            </a:r>
          </a:p>
          <a:p>
            <a:pPr marL="822960" lvl="2" indent="-192024" fontAlgn="auto">
              <a:spcAft>
                <a:spcPts val="0"/>
              </a:spcAft>
              <a:buClr>
                <a:schemeClr val="accent3"/>
              </a:buClr>
              <a:buFont typeface="Wingdings 2"/>
              <a:buNone/>
              <a:defRPr/>
            </a:pPr>
            <a:r>
              <a:rPr lang="nl-NL" sz="1400" dirty="0">
                <a:latin typeface="Verdana" panose="020B0604030504040204" pitchFamily="34" charset="0"/>
              </a:rPr>
              <a:t>SUBSTR						TRIM					</a:t>
            </a:r>
          </a:p>
          <a:p>
            <a:pPr marL="822960" lvl="2" indent="-192024" fontAlgn="auto">
              <a:spcAft>
                <a:spcPts val="0"/>
              </a:spcAft>
              <a:buClr>
                <a:schemeClr val="accent3"/>
              </a:buClr>
              <a:buFont typeface="Wingdings 2"/>
              <a:buNone/>
              <a:defRPr/>
            </a:pPr>
            <a:r>
              <a:rPr lang="nl-NL" sz="1400" dirty="0">
                <a:latin typeface="Verdana" panose="020B0604030504040204" pitchFamily="34" charset="0"/>
              </a:rPr>
              <a:t>INSTR						</a:t>
            </a:r>
          </a:p>
          <a:p>
            <a:pPr marL="285750" indent="-285750" fontAlgn="auto">
              <a:spcBef>
                <a:spcPts val="0"/>
              </a:spcBef>
              <a:spcAft>
                <a:spcPts val="0"/>
              </a:spcAft>
              <a:buFont typeface="Arial" panose="020B0604020202020204" pitchFamily="34" charset="0"/>
              <a:buChar char="•"/>
              <a:defRPr/>
            </a:pPr>
            <a:r>
              <a:rPr lang="nl-NL" sz="1400" b="1" dirty="0">
                <a:latin typeface="Verdana" panose="020B0604030504040204" pitchFamily="34" charset="0"/>
              </a:rPr>
              <a:t>Numerieke functies</a:t>
            </a:r>
            <a:r>
              <a:rPr lang="nl-NL" sz="1400" dirty="0">
                <a:latin typeface="Verdana" panose="020B0604030504040204" pitchFamily="34" charset="0"/>
              </a:rPr>
              <a:t/>
            </a:r>
            <a:br>
              <a:rPr lang="nl-NL" sz="1400" dirty="0">
                <a:latin typeface="Verdana" panose="020B0604030504040204" pitchFamily="34" charset="0"/>
              </a:rPr>
            </a:br>
            <a:r>
              <a:rPr lang="nl-NL" sz="1400" dirty="0">
                <a:latin typeface="Verdana" panose="020B0604030504040204" pitchFamily="34" charset="0"/>
              </a:rPr>
              <a:t>     ROUND</a:t>
            </a:r>
            <a:endParaRPr lang="nl-BE" sz="1400" dirty="0">
              <a:latin typeface="Verdana" panose="020B0604030504040204" pitchFamily="34" charset="0"/>
            </a:endParaRPr>
          </a:p>
          <a:p>
            <a:pPr marL="640080" lvl="1" fontAlgn="auto">
              <a:spcAft>
                <a:spcPts val="0"/>
              </a:spcAft>
              <a:buFontTx/>
              <a:buNone/>
              <a:defRPr/>
            </a:pPr>
            <a:r>
              <a:rPr lang="nl-NL" sz="1400" dirty="0">
                <a:latin typeface="Verdana" panose="020B0604030504040204" pitchFamily="34" charset="0"/>
              </a:rPr>
              <a:t>	TRUNC</a:t>
            </a:r>
          </a:p>
          <a:p>
            <a:pPr marL="640080" lvl="1" fontAlgn="auto">
              <a:spcAft>
                <a:spcPts val="0"/>
              </a:spcAft>
              <a:buFontTx/>
              <a:buNone/>
              <a:defRPr/>
            </a:pPr>
            <a:r>
              <a:rPr lang="nl-NL" sz="1400" dirty="0">
                <a:latin typeface="Verdana" panose="020B0604030504040204" pitchFamily="34" charset="0"/>
              </a:rPr>
              <a:t>	MOD</a:t>
            </a:r>
            <a:endParaRPr lang="nl-BE" sz="1400" dirty="0">
              <a:latin typeface="Verdana" panose="020B0604030504040204" pitchFamily="34" charset="0"/>
            </a:endParaRPr>
          </a:p>
          <a:p>
            <a:pPr marL="285750" indent="-285750" fontAlgn="auto">
              <a:spcBef>
                <a:spcPts val="0"/>
              </a:spcBef>
              <a:spcAft>
                <a:spcPts val="0"/>
              </a:spcAft>
              <a:buFont typeface="Arial" panose="020B0604020202020204" pitchFamily="34" charset="0"/>
              <a:buChar char="•"/>
              <a:defRPr/>
            </a:pPr>
            <a:r>
              <a:rPr lang="nl-NL" sz="1400" b="1" dirty="0">
                <a:latin typeface="Verdana" panose="020B0604030504040204" pitchFamily="34" charset="0"/>
              </a:rPr>
              <a:t>Datumfuncties:</a:t>
            </a:r>
            <a:endParaRPr lang="nl-BE" sz="1400" dirty="0">
              <a:latin typeface="Verdana" panose="020B0604030504040204" pitchFamily="34" charset="0"/>
            </a:endParaRPr>
          </a:p>
          <a:p>
            <a:pPr fontAlgn="auto">
              <a:spcBef>
                <a:spcPts val="0"/>
              </a:spcBef>
              <a:spcAft>
                <a:spcPts val="0"/>
              </a:spcAft>
              <a:buFont typeface="Wingdings 2"/>
              <a:buNone/>
              <a:defRPr/>
            </a:pPr>
            <a:r>
              <a:rPr lang="nl-NL" sz="1400" dirty="0">
                <a:latin typeface="Verdana" panose="020B0604030504040204" pitchFamily="34" charset="0"/>
              </a:rPr>
              <a:t>	      MONTHS_BETWEEN			LAST_DAY</a:t>
            </a:r>
            <a:endParaRPr lang="nl-BE" sz="1400" dirty="0">
              <a:latin typeface="Verdana" panose="020B0604030504040204" pitchFamily="34" charset="0"/>
            </a:endParaRPr>
          </a:p>
          <a:p>
            <a:pPr fontAlgn="auto">
              <a:spcBef>
                <a:spcPts val="0"/>
              </a:spcBef>
              <a:spcAft>
                <a:spcPts val="0"/>
              </a:spcAft>
              <a:buFont typeface="Wingdings 2"/>
              <a:buNone/>
              <a:defRPr/>
            </a:pPr>
            <a:r>
              <a:rPr lang="nl-NL" sz="1400" dirty="0">
                <a:latin typeface="Verdana" panose="020B0604030504040204" pitchFamily="34" charset="0"/>
              </a:rPr>
              <a:t>	      ADD_MONTHS				DATE TRUNC</a:t>
            </a:r>
          </a:p>
          <a:p>
            <a:pPr fontAlgn="auto">
              <a:spcBef>
                <a:spcPts val="0"/>
              </a:spcBef>
              <a:spcAft>
                <a:spcPts val="0"/>
              </a:spcAft>
              <a:buFont typeface="Wingdings 2"/>
              <a:buNone/>
              <a:defRPr/>
            </a:pPr>
            <a:r>
              <a:rPr lang="nl-NL" sz="1400" dirty="0">
                <a:latin typeface="Verdana" panose="020B0604030504040204" pitchFamily="34" charset="0"/>
              </a:rPr>
              <a:t>	      NEXT_DAY					DATE ROUND</a:t>
            </a:r>
          </a:p>
          <a:p>
            <a:pPr marL="285750" indent="-285750" fontAlgn="auto">
              <a:spcBef>
                <a:spcPts val="0"/>
              </a:spcBef>
              <a:spcAft>
                <a:spcPts val="0"/>
              </a:spcAft>
              <a:buFont typeface="Arial" panose="020B0604020202020204" pitchFamily="34" charset="0"/>
              <a:buChar char="•"/>
              <a:defRPr/>
            </a:pPr>
            <a:r>
              <a:rPr lang="nl-NL" sz="1400" b="1" dirty="0">
                <a:latin typeface="Verdana" panose="020B0604030504040204" pitchFamily="34" charset="0"/>
              </a:rPr>
              <a:t>Onafhankelijke functies</a:t>
            </a:r>
            <a:endParaRPr lang="nl-BE" sz="1400" dirty="0">
              <a:latin typeface="Verdana" panose="020B0604030504040204" pitchFamily="34" charset="0"/>
            </a:endParaRPr>
          </a:p>
          <a:p>
            <a:pPr marL="640080" lvl="1" fontAlgn="auto">
              <a:spcAft>
                <a:spcPts val="0"/>
              </a:spcAft>
              <a:buFontTx/>
              <a:buNone/>
              <a:defRPr/>
            </a:pPr>
            <a:r>
              <a:rPr lang="nl-NL" sz="1400" dirty="0">
                <a:latin typeface="Verdana" panose="020B0604030504040204" pitchFamily="34" charset="0"/>
              </a:rPr>
              <a:t>	NVL						REPLACE</a:t>
            </a:r>
          </a:p>
          <a:p>
            <a:pPr marL="640080" lvl="1">
              <a:buNone/>
              <a:defRPr/>
            </a:pPr>
            <a:r>
              <a:rPr lang="nl-NL" sz="1400" dirty="0">
                <a:latin typeface="Verdana" panose="020B0604030504040204" pitchFamily="34" charset="0"/>
              </a:rPr>
              <a:t>	GREATEST en LEAST			NVL2</a:t>
            </a:r>
          </a:p>
          <a:p>
            <a:pPr marL="640080" lvl="1" fontAlgn="auto">
              <a:spcAft>
                <a:spcPts val="0"/>
              </a:spcAft>
              <a:buFontTx/>
              <a:buNone/>
              <a:defRPr/>
            </a:pPr>
            <a:r>
              <a:rPr lang="nl-NL" sz="1400" dirty="0">
                <a:latin typeface="Verdana" panose="020B0604030504040204" pitchFamily="34" charset="0"/>
              </a:rPr>
              <a:t>	DECODE					NULLIF</a:t>
            </a:r>
          </a:p>
          <a:p>
            <a:pPr marL="640080" lvl="1" fontAlgn="auto">
              <a:spcAft>
                <a:spcPts val="0"/>
              </a:spcAft>
              <a:buFontTx/>
              <a:buNone/>
              <a:defRPr/>
            </a:pPr>
            <a:r>
              <a:rPr lang="nl-NL" sz="1400" dirty="0">
                <a:latin typeface="Verdana" panose="020B0604030504040204" pitchFamily="34" charset="0"/>
              </a:rPr>
              <a:t>	CASE						COALESCE</a:t>
            </a:r>
          </a:p>
          <a:p>
            <a:pPr marL="285750" indent="-285750">
              <a:spcBef>
                <a:spcPts val="0"/>
              </a:spcBef>
              <a:spcAft>
                <a:spcPts val="0"/>
              </a:spcAft>
              <a:buFont typeface="Arial" panose="020B0604020202020204" pitchFamily="34" charset="0"/>
              <a:buChar char="•"/>
              <a:defRPr/>
            </a:pPr>
            <a:r>
              <a:rPr lang="nl-NL" sz="1400" b="1" dirty="0">
                <a:latin typeface="Verdana" panose="020B0604030504040204" pitchFamily="34" charset="0"/>
              </a:rPr>
              <a:t>Conversiefuncties</a:t>
            </a:r>
            <a:endParaRPr lang="nl-BE" sz="1400" b="1" dirty="0">
              <a:latin typeface="Verdana" panose="020B0604030504040204" pitchFamily="34" charset="0"/>
            </a:endParaRPr>
          </a:p>
          <a:p>
            <a:pPr marL="640080" lvl="1" fontAlgn="auto">
              <a:spcAft>
                <a:spcPts val="0"/>
              </a:spcAft>
              <a:buFontTx/>
              <a:buNone/>
              <a:defRPr/>
            </a:pPr>
            <a:r>
              <a:rPr lang="nl-NL" sz="1400" dirty="0">
                <a:latin typeface="Verdana" panose="020B0604030504040204" pitchFamily="34" charset="0"/>
              </a:rPr>
              <a:t>	TO_CHAR</a:t>
            </a:r>
            <a:endParaRPr lang="nl-BE" sz="1400" dirty="0">
              <a:latin typeface="Verdana" panose="020B0604030504040204" pitchFamily="34" charset="0"/>
            </a:endParaRPr>
          </a:p>
          <a:p>
            <a:pPr marL="640080" lvl="1" fontAlgn="auto">
              <a:spcAft>
                <a:spcPts val="0"/>
              </a:spcAft>
              <a:buFontTx/>
              <a:buNone/>
              <a:defRPr/>
            </a:pPr>
            <a:r>
              <a:rPr lang="nl-NL" sz="1400" dirty="0">
                <a:latin typeface="Verdana" panose="020B0604030504040204" pitchFamily="34" charset="0"/>
              </a:rPr>
              <a:t>	TO_DATE</a:t>
            </a:r>
          </a:p>
          <a:p>
            <a:pPr marL="640080" lvl="1" fontAlgn="auto">
              <a:spcAft>
                <a:spcPts val="0"/>
              </a:spcAft>
              <a:buFontTx/>
              <a:buNone/>
              <a:defRPr/>
            </a:pPr>
            <a:r>
              <a:rPr lang="nl-NL" sz="1400" dirty="0">
                <a:latin typeface="Verdana" panose="020B0604030504040204" pitchFamily="34" charset="0"/>
              </a:rPr>
              <a:t>	TO_NUMBER</a:t>
            </a:r>
            <a:endParaRPr lang="nl-BE" sz="1400" dirty="0">
              <a:latin typeface="Verdana" panose="020B0604030504040204" pitchFamily="34" charset="0"/>
            </a:endParaRPr>
          </a:p>
        </p:txBody>
      </p:sp>
      <p:sp>
        <p:nvSpPr>
          <p:cNvPr id="4" name="Tijdelijke aanduiding voor dianummer 3"/>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3</a:t>
            </a:fld>
            <a:endParaRPr lang="nl-NL" dirty="0"/>
          </a:p>
        </p:txBody>
      </p:sp>
    </p:spTree>
    <p:extLst>
      <p:ext uri="{BB962C8B-B14F-4D97-AF65-F5344CB8AC3E}">
        <p14:creationId xmlns:p14="http://schemas.microsoft.com/office/powerpoint/2010/main" val="1810544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53536"/>
            <a:ext cx="8229600" cy="1143000"/>
          </a:xfrm>
        </p:spPr>
        <p:txBody>
          <a:bodyPr>
            <a:normAutofit/>
          </a:bodyPr>
          <a:lstStyle/>
          <a:p>
            <a:pPr marL="54864" indent="0" fontAlgn="auto">
              <a:spcAft>
                <a:spcPts val="0"/>
              </a:spcAft>
              <a:defRPr/>
            </a:pPr>
            <a:r>
              <a:rPr lang="nl-BE" sz="3200" b="1" dirty="0">
                <a:latin typeface="Verdana" panose="020B0604030504040204" pitchFamily="34" charset="0"/>
              </a:rPr>
              <a:t>numerieke functies : ROUND</a:t>
            </a:r>
          </a:p>
        </p:txBody>
      </p:sp>
      <p:sp>
        <p:nvSpPr>
          <p:cNvPr id="30723" name="Tijdelijke aanduiding voor inhoud 2"/>
          <p:cNvSpPr>
            <a:spLocks noGrp="1"/>
          </p:cNvSpPr>
          <p:nvPr>
            <p:ph idx="1"/>
          </p:nvPr>
        </p:nvSpPr>
        <p:spPr>
          <a:xfrm>
            <a:off x="457200" y="1428750"/>
            <a:ext cx="8543925" cy="4727575"/>
          </a:xfrm>
        </p:spPr>
        <p:txBody>
          <a:bodyPr>
            <a:normAutofit/>
          </a:bodyPr>
          <a:lstStyle/>
          <a:p>
            <a:pPr marL="0" indent="0">
              <a:buNone/>
            </a:pPr>
            <a:endParaRPr lang="nl-NL" sz="2400" dirty="0">
              <a:latin typeface="Verdana" panose="020B0604030504040204" pitchFamily="34" charset="0"/>
            </a:endParaRPr>
          </a:p>
          <a:p>
            <a:pPr>
              <a:buFont typeface="Wingdings 2" pitchFamily="18" charset="2"/>
              <a:buNone/>
            </a:pPr>
            <a:r>
              <a:rPr lang="nl-NL" sz="2400" dirty="0">
                <a:solidFill>
                  <a:srgbClr val="92D050"/>
                </a:solidFill>
                <a:latin typeface="Verdana" panose="020B0604030504040204" pitchFamily="34" charset="0"/>
              </a:rPr>
              <a:t>	</a:t>
            </a:r>
          </a:p>
          <a:p>
            <a:pPr>
              <a:buFont typeface="Wingdings 2" pitchFamily="18" charset="2"/>
              <a:buNone/>
            </a:pPr>
            <a:r>
              <a:rPr lang="nl-NL" sz="2400" dirty="0">
                <a:solidFill>
                  <a:srgbClr val="92D050"/>
                </a:solidFill>
                <a:latin typeface="Verdana" panose="020B0604030504040204" pitchFamily="34" charset="0"/>
              </a:rPr>
              <a:t>	</a:t>
            </a:r>
            <a:r>
              <a:rPr lang="nl-NL" sz="2000" dirty="0">
                <a:latin typeface="Verdana" panose="020B0604030504040204" pitchFamily="34" charset="0"/>
              </a:rPr>
              <a:t>= </a:t>
            </a:r>
            <a:r>
              <a:rPr lang="nl-NL" sz="2000" dirty="0">
                <a:solidFill>
                  <a:srgbClr val="FF0000"/>
                </a:solidFill>
                <a:latin typeface="Verdana" panose="020B0604030504040204" pitchFamily="34" charset="0"/>
              </a:rPr>
              <a:t>afronden</a:t>
            </a:r>
          </a:p>
          <a:p>
            <a:endParaRPr lang="nl-NL" sz="2400" dirty="0">
              <a:latin typeface="Verdana" panose="020B0604030504040204" pitchFamily="34" charset="0"/>
            </a:endParaRPr>
          </a:p>
          <a:p>
            <a:pPr marL="0" indent="0">
              <a:buNone/>
            </a:pPr>
            <a:r>
              <a:rPr lang="nl-NL" sz="2000" dirty="0">
                <a:latin typeface="Verdana" panose="020B0604030504040204" pitchFamily="34" charset="0"/>
              </a:rPr>
              <a:t>n is het af te ronden getal;</a:t>
            </a:r>
          </a:p>
          <a:p>
            <a:pPr marL="0" indent="0">
              <a:buNone/>
            </a:pPr>
            <a:r>
              <a:rPr lang="nl-NL" sz="2000" dirty="0">
                <a:latin typeface="Verdana" panose="020B0604030504040204" pitchFamily="34" charset="0"/>
              </a:rPr>
              <a:t>integer geeft de precisie van de afronding weer;</a:t>
            </a:r>
            <a:endParaRPr lang="nl-BE" sz="2000" dirty="0">
              <a:latin typeface="Verdana" panose="020B0604030504040204" pitchFamily="34" charset="0"/>
            </a:endParaRPr>
          </a:p>
          <a:p>
            <a:pPr marL="0" indent="0">
              <a:buNone/>
            </a:pPr>
            <a:r>
              <a:rPr lang="nl-NL" sz="2000" dirty="0">
                <a:latin typeface="Verdana" panose="020B0604030504040204" pitchFamily="34" charset="0"/>
              </a:rPr>
              <a:t>integer kan een negatief getal zijn;</a:t>
            </a:r>
          </a:p>
          <a:p>
            <a:pPr marL="0" indent="0">
              <a:buNone/>
            </a:pPr>
            <a:r>
              <a:rPr lang="nl-NL" sz="2000" dirty="0">
                <a:latin typeface="Verdana" panose="020B0604030504040204" pitchFamily="34" charset="0"/>
              </a:rPr>
              <a:t>integer moet niet opgegeven worden;  in dat geval wordt op gehelen afgerond;</a:t>
            </a:r>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30</a:t>
            </a:fld>
            <a:endParaRPr lang="nl-NL" dirty="0"/>
          </a:p>
        </p:txBody>
      </p:sp>
      <p:pic>
        <p:nvPicPr>
          <p:cNvPr id="3074" name="Picture 2" descr="Description of round_number.gif follo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719" y="1428750"/>
            <a:ext cx="4576214" cy="66827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8051817" y="58449"/>
            <a:ext cx="634983" cy="579377"/>
          </a:xfrm>
          <a:prstGeom prst="rect">
            <a:avLst/>
          </a:prstGeom>
        </p:spPr>
      </p:pic>
      <p:pic>
        <p:nvPicPr>
          <p:cNvPr id="7" name="Picture 6"/>
          <p:cNvPicPr>
            <a:picLocks noChangeAspect="1"/>
          </p:cNvPicPr>
          <p:nvPr/>
        </p:nvPicPr>
        <p:blipFill>
          <a:blip r:embed="rId5"/>
          <a:stretch>
            <a:fillRect/>
          </a:stretch>
        </p:blipFill>
        <p:spPr>
          <a:xfrm>
            <a:off x="6630915" y="869320"/>
            <a:ext cx="1959358" cy="277797"/>
          </a:xfrm>
          <a:prstGeom prst="rect">
            <a:avLst/>
          </a:prstGeom>
        </p:spPr>
      </p:pic>
    </p:spTree>
    <p:extLst>
      <p:ext uri="{BB962C8B-B14F-4D97-AF65-F5344CB8AC3E}">
        <p14:creationId xmlns:p14="http://schemas.microsoft.com/office/powerpoint/2010/main" val="39624855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53536"/>
            <a:ext cx="8229600" cy="1143000"/>
          </a:xfrm>
        </p:spPr>
        <p:txBody>
          <a:bodyPr>
            <a:normAutofit/>
          </a:bodyPr>
          <a:lstStyle/>
          <a:p>
            <a:pPr marL="54864" indent="0" fontAlgn="auto">
              <a:spcAft>
                <a:spcPts val="0"/>
              </a:spcAft>
              <a:defRPr/>
            </a:pPr>
            <a:r>
              <a:rPr lang="nl-BE" sz="3200" b="1" dirty="0">
                <a:latin typeface="Verdana" panose="020B0604030504040204" pitchFamily="34" charset="0"/>
              </a:rPr>
              <a:t>ROUND</a:t>
            </a:r>
          </a:p>
        </p:txBody>
      </p:sp>
      <p:sp>
        <p:nvSpPr>
          <p:cNvPr id="18" name="Tijdelijke aanduiding voor inhoud 17"/>
          <p:cNvSpPr>
            <a:spLocks noGrp="1"/>
          </p:cNvSpPr>
          <p:nvPr>
            <p:ph idx="1"/>
          </p:nvPr>
        </p:nvSpPr>
        <p:spPr>
          <a:xfrm>
            <a:off x="467544" y="1628801"/>
            <a:ext cx="8229600" cy="4670400"/>
          </a:xfrm>
        </p:spPr>
        <p:txBody>
          <a:bodyPr/>
          <a:lstStyle/>
          <a:p>
            <a:r>
              <a:rPr lang="en-GB" sz="1800" b="1" dirty="0">
                <a:solidFill>
                  <a:srgbClr val="0000FF"/>
                </a:solidFill>
                <a:latin typeface="Courier New" panose="02070309020205020404" pitchFamily="49" charset="0"/>
              </a:rPr>
              <a:t>SELECT</a:t>
            </a:r>
            <a:r>
              <a:rPr lang="en-GB" sz="1800" dirty="0">
                <a:solidFill>
                  <a:srgbClr val="000000"/>
                </a:solidFill>
                <a:latin typeface="Courier New" panose="02070309020205020404" pitchFamily="49" charset="0"/>
              </a:rPr>
              <a:t> </a:t>
            </a:r>
            <a:r>
              <a:rPr lang="en-GB" sz="1800" b="1" dirty="0">
                <a:solidFill>
                  <a:srgbClr val="0000FF"/>
                </a:solidFill>
                <a:latin typeface="Courier New" panose="02070309020205020404" pitchFamily="49" charset="0"/>
              </a:rPr>
              <a:t>round</a:t>
            </a:r>
            <a:r>
              <a:rPr lang="en-GB" sz="1800" b="1" dirty="0">
                <a:solidFill>
                  <a:srgbClr val="000080"/>
                </a:solidFill>
                <a:latin typeface="Courier New" panose="02070309020205020404" pitchFamily="49" charset="0"/>
              </a:rPr>
              <a:t>(</a:t>
            </a:r>
            <a:r>
              <a:rPr lang="en-GB" sz="1800" dirty="0">
                <a:solidFill>
                  <a:srgbClr val="FF8000"/>
                </a:solidFill>
                <a:latin typeface="Courier New" panose="02070309020205020404" pitchFamily="49" charset="0"/>
              </a:rPr>
              <a:t>15251.675</a:t>
            </a:r>
            <a:r>
              <a:rPr lang="en-GB" sz="1800" b="1" dirty="0">
                <a:solidFill>
                  <a:srgbClr val="000080"/>
                </a:solidFill>
                <a:latin typeface="Courier New" panose="02070309020205020404" pitchFamily="49" charset="0"/>
              </a:rPr>
              <a:t>)</a:t>
            </a:r>
            <a:r>
              <a:rPr lang="en-GB" sz="1800" dirty="0">
                <a:solidFill>
                  <a:srgbClr val="000000"/>
                </a:solidFill>
                <a:latin typeface="Courier New" panose="02070309020205020404" pitchFamily="49" charset="0"/>
              </a:rPr>
              <a:t> </a:t>
            </a:r>
            <a:r>
              <a:rPr lang="en-GB" sz="1800" b="1" dirty="0">
                <a:solidFill>
                  <a:srgbClr val="0000FF"/>
                </a:solidFill>
                <a:latin typeface="Courier New" panose="02070309020205020404" pitchFamily="49" charset="0"/>
              </a:rPr>
              <a:t>FROM</a:t>
            </a:r>
            <a:r>
              <a:rPr lang="en-GB" sz="1800" dirty="0">
                <a:solidFill>
                  <a:srgbClr val="000000"/>
                </a:solidFill>
                <a:latin typeface="Courier New" panose="02070309020205020404" pitchFamily="49" charset="0"/>
              </a:rPr>
              <a:t> dual</a:t>
            </a:r>
            <a:r>
              <a:rPr lang="en-GB" sz="1800" b="1" dirty="0">
                <a:solidFill>
                  <a:srgbClr val="000080"/>
                </a:solidFill>
                <a:latin typeface="Courier New" panose="02070309020205020404" pitchFamily="49" charset="0"/>
              </a:rPr>
              <a:t>;</a:t>
            </a:r>
            <a:r>
              <a:rPr lang="en-GB" sz="1800" dirty="0">
                <a:solidFill>
                  <a:srgbClr val="000000"/>
                </a:solidFill>
                <a:latin typeface="Courier New" panose="02070309020205020404" pitchFamily="49" charset="0"/>
              </a:rPr>
              <a:t> </a:t>
            </a:r>
            <a:endParaRPr lang="en-GB" sz="1800" dirty="0"/>
          </a:p>
          <a:p>
            <a:pPr>
              <a:buFont typeface="Wingdings 2" pitchFamily="18" charset="2"/>
              <a:buNone/>
            </a:pPr>
            <a:endParaRPr lang="nl-BE" sz="2000" dirty="0"/>
          </a:p>
          <a:p>
            <a:pPr>
              <a:buFont typeface="Wingdings 2" pitchFamily="18" charset="2"/>
              <a:buNone/>
            </a:pPr>
            <a:endParaRPr lang="nl-BE" sz="2000" dirty="0"/>
          </a:p>
          <a:p>
            <a:pPr>
              <a:buFont typeface="Wingdings 2" pitchFamily="18" charset="2"/>
              <a:buNone/>
            </a:pPr>
            <a:endParaRPr lang="nl-BE" sz="2000" dirty="0"/>
          </a:p>
          <a:p>
            <a:r>
              <a:rPr lang="en-GB" sz="1800" b="1" dirty="0">
                <a:solidFill>
                  <a:srgbClr val="0000FF"/>
                </a:solidFill>
                <a:latin typeface="Courier New" panose="02070309020205020404" pitchFamily="49" charset="0"/>
              </a:rPr>
              <a:t>SELECT</a:t>
            </a:r>
            <a:r>
              <a:rPr lang="en-GB" sz="1800" dirty="0">
                <a:solidFill>
                  <a:srgbClr val="000000"/>
                </a:solidFill>
                <a:latin typeface="Courier New" panose="02070309020205020404" pitchFamily="49" charset="0"/>
              </a:rPr>
              <a:t> </a:t>
            </a:r>
            <a:r>
              <a:rPr lang="en-GB" sz="1800" b="1" dirty="0">
                <a:solidFill>
                  <a:srgbClr val="0000FF"/>
                </a:solidFill>
                <a:latin typeface="Courier New" panose="02070309020205020404" pitchFamily="49" charset="0"/>
              </a:rPr>
              <a:t>round</a:t>
            </a:r>
            <a:r>
              <a:rPr lang="en-GB" sz="1800" b="1" dirty="0">
                <a:solidFill>
                  <a:srgbClr val="000080"/>
                </a:solidFill>
                <a:latin typeface="Courier New" panose="02070309020205020404" pitchFamily="49" charset="0"/>
              </a:rPr>
              <a:t>(</a:t>
            </a:r>
            <a:r>
              <a:rPr lang="en-GB" sz="1800" dirty="0">
                <a:solidFill>
                  <a:srgbClr val="FF8000"/>
                </a:solidFill>
                <a:latin typeface="Courier New" panose="02070309020205020404" pitchFamily="49" charset="0"/>
              </a:rPr>
              <a:t>15251.675</a:t>
            </a:r>
            <a:r>
              <a:rPr lang="en-GB" sz="1800" b="1" dirty="0">
                <a:solidFill>
                  <a:srgbClr val="000080"/>
                </a:solidFill>
                <a:latin typeface="Courier New" panose="02070309020205020404" pitchFamily="49" charset="0"/>
              </a:rPr>
              <a:t>,</a:t>
            </a:r>
            <a:r>
              <a:rPr lang="en-GB" sz="1800" u="sng" dirty="0">
                <a:solidFill>
                  <a:srgbClr val="FF8000"/>
                </a:solidFill>
                <a:latin typeface="Courier New" panose="02070309020205020404" pitchFamily="49" charset="0"/>
              </a:rPr>
              <a:t>1</a:t>
            </a:r>
            <a:r>
              <a:rPr lang="en-GB" sz="1800" b="1" dirty="0">
                <a:solidFill>
                  <a:srgbClr val="000080"/>
                </a:solidFill>
                <a:latin typeface="Courier New" panose="02070309020205020404" pitchFamily="49" charset="0"/>
              </a:rPr>
              <a:t>)</a:t>
            </a:r>
            <a:r>
              <a:rPr lang="en-GB" sz="1800" dirty="0">
                <a:solidFill>
                  <a:srgbClr val="000000"/>
                </a:solidFill>
                <a:latin typeface="Courier New" panose="02070309020205020404" pitchFamily="49" charset="0"/>
              </a:rPr>
              <a:t> </a:t>
            </a:r>
            <a:r>
              <a:rPr lang="en-GB" sz="1800" b="1" dirty="0">
                <a:solidFill>
                  <a:srgbClr val="0000FF"/>
                </a:solidFill>
                <a:latin typeface="Courier New" panose="02070309020205020404" pitchFamily="49" charset="0"/>
              </a:rPr>
              <a:t>FROM</a:t>
            </a:r>
            <a:r>
              <a:rPr lang="en-GB" sz="1800" dirty="0">
                <a:solidFill>
                  <a:srgbClr val="000000"/>
                </a:solidFill>
                <a:latin typeface="Courier New" panose="02070309020205020404" pitchFamily="49" charset="0"/>
              </a:rPr>
              <a:t> dual</a:t>
            </a:r>
            <a:r>
              <a:rPr lang="en-GB" sz="1800" b="1" dirty="0">
                <a:solidFill>
                  <a:srgbClr val="000080"/>
                </a:solidFill>
                <a:latin typeface="Courier New" panose="02070309020205020404" pitchFamily="49" charset="0"/>
              </a:rPr>
              <a:t>;</a:t>
            </a:r>
            <a:r>
              <a:rPr lang="en-GB" sz="1800" dirty="0">
                <a:solidFill>
                  <a:srgbClr val="000000"/>
                </a:solidFill>
                <a:latin typeface="Courier New" panose="02070309020205020404" pitchFamily="49" charset="0"/>
              </a:rPr>
              <a:t> </a:t>
            </a:r>
            <a:endParaRPr lang="en-GB" sz="1800" dirty="0"/>
          </a:p>
          <a:p>
            <a:pPr>
              <a:buFont typeface="Wingdings 2" pitchFamily="18" charset="2"/>
              <a:buNone/>
            </a:pPr>
            <a:endParaRPr lang="nl-BE" sz="2000" dirty="0"/>
          </a:p>
          <a:p>
            <a:pPr>
              <a:buFont typeface="Wingdings 2" pitchFamily="18" charset="2"/>
              <a:buNone/>
            </a:pPr>
            <a:endParaRPr lang="nl-BE" sz="2000" dirty="0"/>
          </a:p>
          <a:p>
            <a:pPr>
              <a:buFont typeface="Wingdings 2" pitchFamily="18" charset="2"/>
              <a:buNone/>
            </a:pPr>
            <a:endParaRPr lang="nl-BE" sz="2000" dirty="0"/>
          </a:p>
          <a:p>
            <a:r>
              <a:rPr lang="en-GB" sz="1800" b="1" dirty="0">
                <a:solidFill>
                  <a:srgbClr val="0000FF"/>
                </a:solidFill>
                <a:latin typeface="Courier New" panose="02070309020205020404" pitchFamily="49" charset="0"/>
              </a:rPr>
              <a:t>SELECT</a:t>
            </a:r>
            <a:r>
              <a:rPr lang="en-GB" sz="1800" dirty="0">
                <a:solidFill>
                  <a:srgbClr val="000000"/>
                </a:solidFill>
                <a:latin typeface="Courier New" panose="02070309020205020404" pitchFamily="49" charset="0"/>
              </a:rPr>
              <a:t> </a:t>
            </a:r>
            <a:r>
              <a:rPr lang="en-GB" sz="1800" b="1" dirty="0">
                <a:solidFill>
                  <a:srgbClr val="0000FF"/>
                </a:solidFill>
                <a:latin typeface="Courier New" panose="02070309020205020404" pitchFamily="49" charset="0"/>
              </a:rPr>
              <a:t>round</a:t>
            </a:r>
            <a:r>
              <a:rPr lang="en-GB" sz="1800" b="1" dirty="0">
                <a:solidFill>
                  <a:srgbClr val="000080"/>
                </a:solidFill>
                <a:latin typeface="Courier New" panose="02070309020205020404" pitchFamily="49" charset="0"/>
              </a:rPr>
              <a:t>(</a:t>
            </a:r>
            <a:r>
              <a:rPr lang="en-GB" sz="1800" dirty="0">
                <a:solidFill>
                  <a:srgbClr val="FF8000"/>
                </a:solidFill>
                <a:latin typeface="Courier New" panose="02070309020205020404" pitchFamily="49" charset="0"/>
              </a:rPr>
              <a:t>15256.675</a:t>
            </a:r>
            <a:r>
              <a:rPr lang="en-GB" sz="1800" b="1" dirty="0">
                <a:solidFill>
                  <a:srgbClr val="000080"/>
                </a:solidFill>
                <a:latin typeface="Courier New" panose="02070309020205020404" pitchFamily="49" charset="0"/>
              </a:rPr>
              <a:t>,</a:t>
            </a:r>
            <a:r>
              <a:rPr lang="en-GB" sz="1800" u="sng" dirty="0">
                <a:solidFill>
                  <a:srgbClr val="FF8000"/>
                </a:solidFill>
                <a:latin typeface="Courier New" panose="02070309020205020404" pitchFamily="49" charset="0"/>
              </a:rPr>
              <a:t>-1</a:t>
            </a:r>
            <a:r>
              <a:rPr lang="en-GB" sz="1800" b="1" dirty="0">
                <a:solidFill>
                  <a:srgbClr val="000080"/>
                </a:solidFill>
                <a:latin typeface="Courier New" panose="02070309020205020404" pitchFamily="49" charset="0"/>
              </a:rPr>
              <a:t>)</a:t>
            </a:r>
            <a:r>
              <a:rPr lang="en-GB" sz="1800" dirty="0">
                <a:solidFill>
                  <a:srgbClr val="000000"/>
                </a:solidFill>
                <a:latin typeface="Courier New" panose="02070309020205020404" pitchFamily="49" charset="0"/>
              </a:rPr>
              <a:t> </a:t>
            </a:r>
            <a:r>
              <a:rPr lang="en-GB" sz="1800" b="1" dirty="0">
                <a:solidFill>
                  <a:srgbClr val="0000FF"/>
                </a:solidFill>
                <a:latin typeface="Courier New" panose="02070309020205020404" pitchFamily="49" charset="0"/>
              </a:rPr>
              <a:t>FROM</a:t>
            </a:r>
            <a:r>
              <a:rPr lang="en-GB" sz="1800" dirty="0">
                <a:solidFill>
                  <a:srgbClr val="000000"/>
                </a:solidFill>
                <a:latin typeface="Courier New" panose="02070309020205020404" pitchFamily="49" charset="0"/>
              </a:rPr>
              <a:t> dual</a:t>
            </a:r>
            <a:r>
              <a:rPr lang="en-GB" sz="1800" b="1" dirty="0">
                <a:solidFill>
                  <a:srgbClr val="000080"/>
                </a:solidFill>
                <a:latin typeface="Courier New" panose="02070309020205020404" pitchFamily="49" charset="0"/>
              </a:rPr>
              <a:t>;</a:t>
            </a:r>
            <a:r>
              <a:rPr lang="en-GB" sz="1800" dirty="0">
                <a:solidFill>
                  <a:srgbClr val="000000"/>
                </a:solidFill>
                <a:latin typeface="Courier New" panose="02070309020205020404" pitchFamily="49" charset="0"/>
              </a:rPr>
              <a:t> </a:t>
            </a:r>
            <a:endParaRPr lang="en-GB" sz="1800" dirty="0"/>
          </a:p>
          <a:p>
            <a:pPr>
              <a:buFont typeface="Wingdings 2" pitchFamily="18" charset="2"/>
              <a:buNone/>
            </a:pPr>
            <a:endParaRPr lang="nl-BE" sz="2000" dirty="0"/>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31</a:t>
            </a:fld>
            <a:endParaRPr lang="nl-NL" dirty="0"/>
          </a:p>
        </p:txBody>
      </p:sp>
      <p:sp>
        <p:nvSpPr>
          <p:cNvPr id="7" name="PIJL-RECHTS 6"/>
          <p:cNvSpPr/>
          <p:nvPr/>
        </p:nvSpPr>
        <p:spPr>
          <a:xfrm>
            <a:off x="2571750" y="2214563"/>
            <a:ext cx="500063" cy="285750"/>
          </a:xfrm>
          <a:prstGeom prst="rightArrow">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BE"/>
          </a:p>
        </p:txBody>
      </p:sp>
      <p:sp>
        <p:nvSpPr>
          <p:cNvPr id="8" name="Rechthoek 7"/>
          <p:cNvSpPr>
            <a:spLocks noChangeArrowheads="1"/>
          </p:cNvSpPr>
          <p:nvPr/>
        </p:nvSpPr>
        <p:spPr bwMode="auto">
          <a:xfrm>
            <a:off x="3357563" y="3857625"/>
            <a:ext cx="4143375" cy="369888"/>
          </a:xfrm>
          <a:prstGeom prst="rect">
            <a:avLst/>
          </a:prstGeom>
          <a:noFill/>
          <a:ln w="9525">
            <a:noFill/>
            <a:miter lim="800000"/>
            <a:headEnd/>
            <a:tailEnd/>
          </a:ln>
        </p:spPr>
        <p:txBody>
          <a:bodyPr>
            <a:spAutoFit/>
          </a:bodyPr>
          <a:lstStyle/>
          <a:p>
            <a:r>
              <a:rPr lang="nl-NL" dirty="0">
                <a:latin typeface="Rockwell" pitchFamily="18" charset="0"/>
              </a:rPr>
              <a:t>er wordt </a:t>
            </a:r>
            <a:r>
              <a:rPr lang="nl-NL" dirty="0">
                <a:latin typeface="Verdana" panose="020B0604030504040204" pitchFamily="34" charset="0"/>
              </a:rPr>
              <a:t>afgerond</a:t>
            </a:r>
            <a:r>
              <a:rPr lang="nl-NL" dirty="0">
                <a:latin typeface="Rockwell" pitchFamily="18" charset="0"/>
              </a:rPr>
              <a:t> tot op 1 decimaal.</a:t>
            </a:r>
            <a:endParaRPr lang="nl-BE" dirty="0">
              <a:latin typeface="Rockwell" pitchFamily="18" charset="0"/>
            </a:endParaRPr>
          </a:p>
        </p:txBody>
      </p:sp>
      <p:sp>
        <p:nvSpPr>
          <p:cNvPr id="12" name="PIJL-RECHTS 11"/>
          <p:cNvSpPr/>
          <p:nvPr/>
        </p:nvSpPr>
        <p:spPr>
          <a:xfrm>
            <a:off x="2571750" y="3857625"/>
            <a:ext cx="500063" cy="285750"/>
          </a:xfrm>
          <a:prstGeom prst="rightArrow">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BE"/>
          </a:p>
        </p:txBody>
      </p:sp>
      <p:sp>
        <p:nvSpPr>
          <p:cNvPr id="14" name="Rechthoek 13"/>
          <p:cNvSpPr>
            <a:spLocks noChangeArrowheads="1"/>
          </p:cNvSpPr>
          <p:nvPr/>
        </p:nvSpPr>
        <p:spPr bwMode="auto">
          <a:xfrm>
            <a:off x="3511527" y="5744369"/>
            <a:ext cx="4143375" cy="369887"/>
          </a:xfrm>
          <a:prstGeom prst="rect">
            <a:avLst/>
          </a:prstGeom>
          <a:noFill/>
          <a:ln w="9525">
            <a:noFill/>
            <a:miter lim="800000"/>
            <a:headEnd/>
            <a:tailEnd/>
          </a:ln>
        </p:spPr>
        <p:txBody>
          <a:bodyPr>
            <a:spAutoFit/>
          </a:bodyPr>
          <a:lstStyle/>
          <a:p>
            <a:r>
              <a:rPr lang="nl-NL" dirty="0">
                <a:latin typeface="Rockwell" pitchFamily="18" charset="0"/>
              </a:rPr>
              <a:t>er wordt </a:t>
            </a:r>
            <a:r>
              <a:rPr lang="nl-NL" dirty="0">
                <a:latin typeface="Verdana" panose="020B0604030504040204" pitchFamily="34" charset="0"/>
              </a:rPr>
              <a:t>afgerond</a:t>
            </a:r>
            <a:r>
              <a:rPr lang="nl-NL" dirty="0">
                <a:latin typeface="Rockwell" pitchFamily="18" charset="0"/>
              </a:rPr>
              <a:t> tot op een tiental.</a:t>
            </a:r>
            <a:endParaRPr lang="nl-BE" dirty="0">
              <a:latin typeface="Rockwell" pitchFamily="18" charset="0"/>
            </a:endParaRPr>
          </a:p>
        </p:txBody>
      </p:sp>
      <p:sp>
        <p:nvSpPr>
          <p:cNvPr id="15" name="Rechthoek 14"/>
          <p:cNvSpPr>
            <a:spLocks noChangeArrowheads="1"/>
          </p:cNvSpPr>
          <p:nvPr/>
        </p:nvSpPr>
        <p:spPr bwMode="auto">
          <a:xfrm>
            <a:off x="3357563" y="2143125"/>
            <a:ext cx="4143375" cy="369888"/>
          </a:xfrm>
          <a:prstGeom prst="rect">
            <a:avLst/>
          </a:prstGeom>
          <a:noFill/>
          <a:ln w="9525">
            <a:noFill/>
            <a:miter lim="800000"/>
            <a:headEnd/>
            <a:tailEnd/>
          </a:ln>
        </p:spPr>
        <p:txBody>
          <a:bodyPr>
            <a:spAutoFit/>
          </a:bodyPr>
          <a:lstStyle/>
          <a:p>
            <a:r>
              <a:rPr lang="nl-NL" dirty="0">
                <a:latin typeface="Rockwell" pitchFamily="18" charset="0"/>
              </a:rPr>
              <a:t>er wordt </a:t>
            </a:r>
            <a:r>
              <a:rPr lang="nl-NL" dirty="0">
                <a:latin typeface="Verdana" panose="020B0604030504040204" pitchFamily="34" charset="0"/>
              </a:rPr>
              <a:t>afgerond</a:t>
            </a:r>
            <a:r>
              <a:rPr lang="nl-NL" dirty="0">
                <a:latin typeface="Rockwell" pitchFamily="18" charset="0"/>
              </a:rPr>
              <a:t> tot op het geheel.</a:t>
            </a:r>
            <a:endParaRPr lang="nl-BE" dirty="0">
              <a:latin typeface="Rockwell" pitchFamily="18" charset="0"/>
            </a:endParaRPr>
          </a:p>
        </p:txBody>
      </p:sp>
      <p:sp>
        <p:nvSpPr>
          <p:cNvPr id="17" name="PIJL-RECHTS 16"/>
          <p:cNvSpPr/>
          <p:nvPr/>
        </p:nvSpPr>
        <p:spPr>
          <a:xfrm>
            <a:off x="2714625" y="5857875"/>
            <a:ext cx="500063" cy="285750"/>
          </a:xfrm>
          <a:prstGeom prst="rightArrow">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BE"/>
          </a:p>
        </p:txBody>
      </p:sp>
      <p:pic>
        <p:nvPicPr>
          <p:cNvPr id="16" name="Picture 2">
            <a:extLst>
              <a:ext uri="{FF2B5EF4-FFF2-40B4-BE49-F238E27FC236}">
                <a16:creationId xmlns:a16="http://schemas.microsoft.com/office/drawing/2014/main" id="{60EF9909-F939-4F23-A901-48A19BC002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2047081"/>
            <a:ext cx="1704067" cy="791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3">
            <a:extLst>
              <a:ext uri="{FF2B5EF4-FFF2-40B4-BE49-F238E27FC236}">
                <a16:creationId xmlns:a16="http://schemas.microsoft.com/office/drawing/2014/main" id="{915234E5-5DD1-42EE-B27F-A9E3ECC62A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7" y="3886200"/>
            <a:ext cx="1901589" cy="713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3">
            <a:extLst>
              <a:ext uri="{FF2B5EF4-FFF2-40B4-BE49-F238E27FC236}">
                <a16:creationId xmlns:a16="http://schemas.microsoft.com/office/drawing/2014/main" id="{9DEE9DC0-F0ED-45D3-8CE0-FB3F84DC1E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936" y="5629274"/>
            <a:ext cx="2042981" cy="887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498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4" grpId="0"/>
      <p:bldP spid="17"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a:p>
        </p:txBody>
      </p:sp>
      <p:sp>
        <p:nvSpPr>
          <p:cNvPr id="3" name="Tijdelijke aanduiding voor inhoud 2"/>
          <p:cNvSpPr>
            <a:spLocks noGrp="1"/>
          </p:cNvSpPr>
          <p:nvPr>
            <p:ph idx="1"/>
          </p:nvPr>
        </p:nvSpPr>
        <p:spPr/>
        <p:txBody>
          <a:bodyPr/>
          <a:lstStyle/>
          <a:p>
            <a:r>
              <a:rPr lang="nl-BE" dirty="0"/>
              <a:t>Zoek een soortgelijke functie maar met afkapping </a:t>
            </a:r>
            <a:r>
              <a:rPr lang="nl-BE" dirty="0" err="1"/>
              <a:t>ipv</a:t>
            </a:r>
            <a:r>
              <a:rPr lang="nl-BE" dirty="0"/>
              <a:t> afronding.</a:t>
            </a:r>
            <a:endParaRPr lang="en-US" dirty="0"/>
          </a:p>
        </p:txBody>
      </p:sp>
    </p:spTree>
    <p:extLst>
      <p:ext uri="{BB962C8B-B14F-4D97-AF65-F5344CB8AC3E}">
        <p14:creationId xmlns:p14="http://schemas.microsoft.com/office/powerpoint/2010/main" val="27182571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53536"/>
            <a:ext cx="8229600" cy="1143000"/>
          </a:xfrm>
        </p:spPr>
        <p:txBody>
          <a:bodyPr>
            <a:normAutofit/>
          </a:bodyPr>
          <a:lstStyle/>
          <a:p>
            <a:pPr marL="54864" indent="0" fontAlgn="auto">
              <a:spcAft>
                <a:spcPts val="0"/>
              </a:spcAft>
              <a:defRPr/>
            </a:pPr>
            <a:r>
              <a:rPr lang="nl-BE" sz="3200" b="1" dirty="0">
                <a:latin typeface="Verdana" panose="020B0604030504040204" pitchFamily="34" charset="0"/>
              </a:rPr>
              <a:t>numerieke functies: TRUNC</a:t>
            </a:r>
          </a:p>
        </p:txBody>
      </p:sp>
      <p:sp>
        <p:nvSpPr>
          <p:cNvPr id="33795" name="Tijdelijke aanduiding voor inhoud 2"/>
          <p:cNvSpPr>
            <a:spLocks noGrp="1"/>
          </p:cNvSpPr>
          <p:nvPr>
            <p:ph idx="1"/>
          </p:nvPr>
        </p:nvSpPr>
        <p:spPr>
          <a:xfrm>
            <a:off x="457200" y="1571625"/>
            <a:ext cx="8543925" cy="4584700"/>
          </a:xfrm>
        </p:spPr>
        <p:txBody>
          <a:bodyPr>
            <a:normAutofit/>
          </a:bodyPr>
          <a:lstStyle/>
          <a:p>
            <a:pPr marL="457200" lvl="1" indent="0">
              <a:buNone/>
            </a:pPr>
            <a:endParaRPr lang="nl-NL" sz="2400" dirty="0">
              <a:latin typeface="Verdana" panose="020B0604030504040204" pitchFamily="34" charset="0"/>
            </a:endParaRPr>
          </a:p>
          <a:p>
            <a:pPr>
              <a:buFont typeface="Wingdings 2" pitchFamily="18" charset="2"/>
              <a:buNone/>
            </a:pPr>
            <a:r>
              <a:rPr lang="nl-NL" sz="2400" dirty="0">
                <a:latin typeface="Verdana" panose="020B0604030504040204" pitchFamily="34" charset="0"/>
              </a:rPr>
              <a:t>		</a:t>
            </a:r>
            <a:r>
              <a:rPr lang="nl-NL" sz="2000" dirty="0">
                <a:latin typeface="Verdana" panose="020B0604030504040204" pitchFamily="34" charset="0"/>
              </a:rPr>
              <a:t>= </a:t>
            </a:r>
            <a:r>
              <a:rPr lang="nl-NL" sz="2000" dirty="0">
                <a:solidFill>
                  <a:srgbClr val="FF0000"/>
                </a:solidFill>
                <a:latin typeface="Verdana" panose="020B0604030504040204" pitchFamily="34" charset="0"/>
              </a:rPr>
              <a:t>afkappen</a:t>
            </a:r>
            <a:endParaRPr lang="nl-BE" sz="2000" dirty="0">
              <a:solidFill>
                <a:srgbClr val="FF0000"/>
              </a:solidFill>
              <a:latin typeface="Verdana" panose="020B0604030504040204" pitchFamily="34" charset="0"/>
            </a:endParaRPr>
          </a:p>
          <a:p>
            <a:endParaRPr lang="nl-NL" sz="2000" dirty="0">
              <a:latin typeface="Verdana" panose="020B0604030504040204" pitchFamily="34" charset="0"/>
            </a:endParaRPr>
          </a:p>
          <a:p>
            <a:pPr marL="0" indent="0">
              <a:buNone/>
            </a:pPr>
            <a:r>
              <a:rPr lang="nl-NL" sz="2000" dirty="0">
                <a:latin typeface="Verdana" panose="020B0604030504040204" pitchFamily="34" charset="0"/>
              </a:rPr>
              <a:t>n1 is het getal dat afgekapt moet worden</a:t>
            </a:r>
          </a:p>
          <a:p>
            <a:pPr marL="0" indent="0">
              <a:buNone/>
            </a:pPr>
            <a:r>
              <a:rPr lang="nl-NL" sz="2000" dirty="0">
                <a:latin typeface="Verdana" panose="020B0604030504040204" pitchFamily="34" charset="0"/>
              </a:rPr>
              <a:t>n2 geeft de precisie van de afkapping weer.</a:t>
            </a:r>
            <a:endParaRPr lang="nl-BE" sz="2000" dirty="0">
              <a:latin typeface="Verdana" panose="020B0604030504040204" pitchFamily="34" charset="0"/>
            </a:endParaRPr>
          </a:p>
          <a:p>
            <a:pPr marL="0" indent="0">
              <a:buNone/>
            </a:pPr>
            <a:r>
              <a:rPr lang="nl-NL" sz="2000" dirty="0">
                <a:latin typeface="Verdana" panose="020B0604030504040204" pitchFamily="34" charset="0"/>
              </a:rPr>
              <a:t>n2 kan een negatief getal zijn.</a:t>
            </a:r>
          </a:p>
          <a:p>
            <a:pPr marL="0" indent="0">
              <a:buNone/>
            </a:pPr>
            <a:r>
              <a:rPr lang="nl-NL" sz="2000" dirty="0">
                <a:latin typeface="Verdana" panose="020B0604030504040204" pitchFamily="34" charset="0"/>
              </a:rPr>
              <a:t>n2 hoeft niet opgegeven te worden; in dat geval wordt afgekapt tot op het geheel.</a:t>
            </a:r>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33</a:t>
            </a:fld>
            <a:endParaRPr lang="nl-NL" dirty="0"/>
          </a:p>
        </p:txBody>
      </p:sp>
      <p:pic>
        <p:nvPicPr>
          <p:cNvPr id="4098" name="Picture 2" descr="Description of trunc_number.gif follo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102" y="1396536"/>
            <a:ext cx="3906071" cy="6029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8051817" y="47298"/>
            <a:ext cx="634983" cy="579377"/>
          </a:xfrm>
          <a:prstGeom prst="rect">
            <a:avLst/>
          </a:prstGeom>
        </p:spPr>
      </p:pic>
      <p:pic>
        <p:nvPicPr>
          <p:cNvPr id="7" name="Picture 6"/>
          <p:cNvPicPr>
            <a:picLocks noChangeAspect="1"/>
          </p:cNvPicPr>
          <p:nvPr/>
        </p:nvPicPr>
        <p:blipFill>
          <a:blip r:embed="rId5"/>
          <a:stretch>
            <a:fillRect/>
          </a:stretch>
        </p:blipFill>
        <p:spPr>
          <a:xfrm>
            <a:off x="6630915" y="858169"/>
            <a:ext cx="1959358" cy="277797"/>
          </a:xfrm>
          <a:prstGeom prst="rect">
            <a:avLst/>
          </a:prstGeom>
        </p:spPr>
      </p:pic>
    </p:spTree>
    <p:extLst>
      <p:ext uri="{BB962C8B-B14F-4D97-AF65-F5344CB8AC3E}">
        <p14:creationId xmlns:p14="http://schemas.microsoft.com/office/powerpoint/2010/main" val="2567794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53536"/>
            <a:ext cx="8229600" cy="1143000"/>
          </a:xfrm>
        </p:spPr>
        <p:txBody>
          <a:bodyPr>
            <a:normAutofit/>
          </a:bodyPr>
          <a:lstStyle/>
          <a:p>
            <a:pPr marL="54864" indent="0" fontAlgn="auto">
              <a:spcAft>
                <a:spcPts val="0"/>
              </a:spcAft>
              <a:defRPr/>
            </a:pPr>
            <a:r>
              <a:rPr lang="nl-BE" sz="3200" b="1" dirty="0">
                <a:latin typeface="Verdana" panose="020B0604030504040204" pitchFamily="34" charset="0"/>
              </a:rPr>
              <a:t>TRUNC</a:t>
            </a:r>
          </a:p>
        </p:txBody>
      </p:sp>
      <p:sp>
        <p:nvSpPr>
          <p:cNvPr id="15" name="Tijdelijke aanduiding voor inhoud 14"/>
          <p:cNvSpPr>
            <a:spLocks noGrp="1"/>
          </p:cNvSpPr>
          <p:nvPr>
            <p:ph idx="1"/>
          </p:nvPr>
        </p:nvSpPr>
        <p:spPr>
          <a:xfrm>
            <a:off x="571500" y="1493838"/>
            <a:ext cx="8229600" cy="4525962"/>
          </a:xfrm>
        </p:spPr>
        <p:txBody>
          <a:bodyPr/>
          <a:lstStyle/>
          <a:p>
            <a:r>
              <a:rPr lang="en-GB" sz="1800" b="1" dirty="0">
                <a:solidFill>
                  <a:srgbClr val="0000FF"/>
                </a:solidFill>
                <a:latin typeface="Courier New" panose="02070309020205020404" pitchFamily="49" charset="0"/>
              </a:rPr>
              <a:t>SELECT</a:t>
            </a:r>
            <a:r>
              <a:rPr lang="en-GB" sz="1800" dirty="0">
                <a:solidFill>
                  <a:srgbClr val="000000"/>
                </a:solidFill>
                <a:latin typeface="Courier New" panose="02070309020205020404" pitchFamily="49" charset="0"/>
              </a:rPr>
              <a:t> </a:t>
            </a:r>
            <a:r>
              <a:rPr lang="en-GB" sz="1800" b="1" dirty="0" err="1">
                <a:solidFill>
                  <a:srgbClr val="0000FF"/>
                </a:solidFill>
                <a:latin typeface="Courier New" panose="02070309020205020404" pitchFamily="49" charset="0"/>
              </a:rPr>
              <a:t>trunc</a:t>
            </a:r>
            <a:r>
              <a:rPr lang="en-GB" sz="1800" b="1" dirty="0">
                <a:solidFill>
                  <a:srgbClr val="000080"/>
                </a:solidFill>
                <a:latin typeface="Courier New" panose="02070309020205020404" pitchFamily="49" charset="0"/>
              </a:rPr>
              <a:t>(</a:t>
            </a:r>
            <a:r>
              <a:rPr lang="en-GB" sz="1800" dirty="0">
                <a:solidFill>
                  <a:srgbClr val="FF8000"/>
                </a:solidFill>
                <a:latin typeface="Courier New" panose="02070309020205020404" pitchFamily="49" charset="0"/>
              </a:rPr>
              <a:t>15251.675</a:t>
            </a:r>
            <a:r>
              <a:rPr lang="en-GB" sz="1800" b="1" dirty="0">
                <a:solidFill>
                  <a:srgbClr val="000080"/>
                </a:solidFill>
                <a:latin typeface="Courier New" panose="02070309020205020404" pitchFamily="49" charset="0"/>
              </a:rPr>
              <a:t>)</a:t>
            </a:r>
            <a:r>
              <a:rPr lang="en-GB" sz="1800" dirty="0">
                <a:solidFill>
                  <a:srgbClr val="000000"/>
                </a:solidFill>
                <a:latin typeface="Courier New" panose="02070309020205020404" pitchFamily="49" charset="0"/>
              </a:rPr>
              <a:t> </a:t>
            </a:r>
            <a:r>
              <a:rPr lang="en-GB" sz="1800" b="1" dirty="0">
                <a:solidFill>
                  <a:srgbClr val="0000FF"/>
                </a:solidFill>
                <a:latin typeface="Courier New" panose="02070309020205020404" pitchFamily="49" charset="0"/>
              </a:rPr>
              <a:t>FROM</a:t>
            </a:r>
            <a:r>
              <a:rPr lang="en-GB" sz="1800" dirty="0">
                <a:solidFill>
                  <a:srgbClr val="000000"/>
                </a:solidFill>
                <a:latin typeface="Courier New" panose="02070309020205020404" pitchFamily="49" charset="0"/>
              </a:rPr>
              <a:t> dual</a:t>
            </a:r>
            <a:r>
              <a:rPr lang="en-GB" sz="1800" b="1" dirty="0">
                <a:solidFill>
                  <a:srgbClr val="000080"/>
                </a:solidFill>
                <a:latin typeface="Courier New" panose="02070309020205020404" pitchFamily="49" charset="0"/>
              </a:rPr>
              <a:t>;</a:t>
            </a:r>
            <a:r>
              <a:rPr lang="en-GB" sz="1800" dirty="0">
                <a:solidFill>
                  <a:srgbClr val="000000"/>
                </a:solidFill>
                <a:latin typeface="Courier New" panose="02070309020205020404" pitchFamily="49" charset="0"/>
              </a:rPr>
              <a:t> </a:t>
            </a:r>
            <a:endParaRPr lang="en-GB" sz="1800" dirty="0"/>
          </a:p>
          <a:p>
            <a:pPr>
              <a:buFont typeface="Wingdings 2" pitchFamily="18" charset="2"/>
              <a:buNone/>
            </a:pPr>
            <a:endParaRPr lang="nl-BE" sz="2000" dirty="0"/>
          </a:p>
          <a:p>
            <a:pPr>
              <a:buFont typeface="Wingdings 2" pitchFamily="18" charset="2"/>
              <a:buNone/>
            </a:pPr>
            <a:endParaRPr lang="nl-BE" sz="2000" dirty="0"/>
          </a:p>
          <a:p>
            <a:pPr>
              <a:buFont typeface="Wingdings 2" pitchFamily="18" charset="2"/>
              <a:buNone/>
            </a:pPr>
            <a:endParaRPr lang="nl-BE" sz="2000" dirty="0"/>
          </a:p>
          <a:p>
            <a:r>
              <a:rPr lang="en-GB" sz="1800" b="1" dirty="0">
                <a:solidFill>
                  <a:srgbClr val="0000FF"/>
                </a:solidFill>
                <a:latin typeface="Courier New" panose="02070309020205020404" pitchFamily="49" charset="0"/>
              </a:rPr>
              <a:t>SELECT</a:t>
            </a:r>
            <a:r>
              <a:rPr lang="en-GB" sz="1800" dirty="0">
                <a:solidFill>
                  <a:srgbClr val="000000"/>
                </a:solidFill>
                <a:latin typeface="Courier New" panose="02070309020205020404" pitchFamily="49" charset="0"/>
              </a:rPr>
              <a:t> </a:t>
            </a:r>
            <a:r>
              <a:rPr lang="en-GB" sz="1800" b="1" dirty="0" err="1">
                <a:solidFill>
                  <a:srgbClr val="0000FF"/>
                </a:solidFill>
                <a:latin typeface="Courier New" panose="02070309020205020404" pitchFamily="49" charset="0"/>
              </a:rPr>
              <a:t>trunc</a:t>
            </a:r>
            <a:r>
              <a:rPr lang="en-GB" sz="1800" b="1" dirty="0">
                <a:solidFill>
                  <a:srgbClr val="000080"/>
                </a:solidFill>
                <a:latin typeface="Courier New" panose="02070309020205020404" pitchFamily="49" charset="0"/>
              </a:rPr>
              <a:t>(</a:t>
            </a:r>
            <a:r>
              <a:rPr lang="en-GB" sz="1800" dirty="0">
                <a:solidFill>
                  <a:srgbClr val="FF8000"/>
                </a:solidFill>
                <a:latin typeface="Courier New" panose="02070309020205020404" pitchFamily="49" charset="0"/>
              </a:rPr>
              <a:t>15251.675</a:t>
            </a:r>
            <a:r>
              <a:rPr lang="en-GB" sz="1800" b="1" dirty="0">
                <a:solidFill>
                  <a:srgbClr val="000080"/>
                </a:solidFill>
                <a:latin typeface="Courier New" panose="02070309020205020404" pitchFamily="49" charset="0"/>
              </a:rPr>
              <a:t>,</a:t>
            </a:r>
            <a:r>
              <a:rPr lang="en-GB" sz="1800" dirty="0">
                <a:solidFill>
                  <a:srgbClr val="FF8000"/>
                </a:solidFill>
                <a:latin typeface="Courier New" panose="02070309020205020404" pitchFamily="49" charset="0"/>
              </a:rPr>
              <a:t>1</a:t>
            </a:r>
            <a:r>
              <a:rPr lang="en-GB" sz="1800" b="1" dirty="0">
                <a:solidFill>
                  <a:srgbClr val="000080"/>
                </a:solidFill>
                <a:latin typeface="Courier New" panose="02070309020205020404" pitchFamily="49" charset="0"/>
              </a:rPr>
              <a:t>)</a:t>
            </a:r>
            <a:r>
              <a:rPr lang="en-GB" sz="1800" dirty="0">
                <a:solidFill>
                  <a:srgbClr val="000000"/>
                </a:solidFill>
                <a:latin typeface="Courier New" panose="02070309020205020404" pitchFamily="49" charset="0"/>
              </a:rPr>
              <a:t> </a:t>
            </a:r>
            <a:r>
              <a:rPr lang="en-GB" sz="1800" b="1" dirty="0">
                <a:solidFill>
                  <a:srgbClr val="0000FF"/>
                </a:solidFill>
                <a:latin typeface="Courier New" panose="02070309020205020404" pitchFamily="49" charset="0"/>
              </a:rPr>
              <a:t>FROM</a:t>
            </a:r>
            <a:r>
              <a:rPr lang="en-GB" sz="1800" dirty="0">
                <a:solidFill>
                  <a:srgbClr val="000000"/>
                </a:solidFill>
                <a:latin typeface="Courier New" panose="02070309020205020404" pitchFamily="49" charset="0"/>
              </a:rPr>
              <a:t> dual</a:t>
            </a:r>
            <a:r>
              <a:rPr lang="en-GB" sz="1800" b="1" dirty="0">
                <a:solidFill>
                  <a:srgbClr val="000080"/>
                </a:solidFill>
                <a:latin typeface="Courier New" panose="02070309020205020404" pitchFamily="49" charset="0"/>
              </a:rPr>
              <a:t>;</a:t>
            </a:r>
            <a:r>
              <a:rPr lang="en-GB" sz="1800" dirty="0">
                <a:solidFill>
                  <a:srgbClr val="000000"/>
                </a:solidFill>
                <a:latin typeface="Courier New" panose="02070309020205020404" pitchFamily="49" charset="0"/>
              </a:rPr>
              <a:t> </a:t>
            </a:r>
            <a:endParaRPr lang="en-GB" sz="1800" dirty="0"/>
          </a:p>
          <a:p>
            <a:pPr>
              <a:buFont typeface="Wingdings 2" pitchFamily="18" charset="2"/>
              <a:buNone/>
            </a:pPr>
            <a:endParaRPr lang="nl-BE" sz="2000" dirty="0"/>
          </a:p>
          <a:p>
            <a:pPr>
              <a:buFont typeface="Wingdings 2" pitchFamily="18" charset="2"/>
              <a:buNone/>
            </a:pPr>
            <a:endParaRPr lang="nl-BE" sz="2000" dirty="0"/>
          </a:p>
          <a:p>
            <a:pPr>
              <a:buFont typeface="Wingdings 2" pitchFamily="18" charset="2"/>
              <a:buNone/>
            </a:pPr>
            <a:endParaRPr lang="nl-BE" sz="2000" dirty="0"/>
          </a:p>
          <a:p>
            <a:r>
              <a:rPr lang="en-GB" sz="1800" b="1" dirty="0">
                <a:solidFill>
                  <a:srgbClr val="0000FF"/>
                </a:solidFill>
                <a:latin typeface="Courier New" panose="02070309020205020404" pitchFamily="49" charset="0"/>
              </a:rPr>
              <a:t>SELECT</a:t>
            </a:r>
            <a:r>
              <a:rPr lang="en-GB" sz="1800" dirty="0">
                <a:solidFill>
                  <a:srgbClr val="000000"/>
                </a:solidFill>
                <a:latin typeface="Courier New" panose="02070309020205020404" pitchFamily="49" charset="0"/>
              </a:rPr>
              <a:t> </a:t>
            </a:r>
            <a:r>
              <a:rPr lang="en-GB" sz="1800" b="1" dirty="0" err="1">
                <a:solidFill>
                  <a:srgbClr val="0000FF"/>
                </a:solidFill>
                <a:latin typeface="Courier New" panose="02070309020205020404" pitchFamily="49" charset="0"/>
              </a:rPr>
              <a:t>trunc</a:t>
            </a:r>
            <a:r>
              <a:rPr lang="en-GB" sz="1800" b="1" dirty="0">
                <a:solidFill>
                  <a:srgbClr val="000080"/>
                </a:solidFill>
                <a:latin typeface="Courier New" panose="02070309020205020404" pitchFamily="49" charset="0"/>
              </a:rPr>
              <a:t>(</a:t>
            </a:r>
            <a:r>
              <a:rPr lang="en-GB" sz="1800" dirty="0">
                <a:solidFill>
                  <a:srgbClr val="FF8000"/>
                </a:solidFill>
                <a:latin typeface="Courier New" panose="02070309020205020404" pitchFamily="49" charset="0"/>
              </a:rPr>
              <a:t>15251.675</a:t>
            </a:r>
            <a:r>
              <a:rPr lang="en-GB" sz="1800" b="1" dirty="0">
                <a:solidFill>
                  <a:srgbClr val="000080"/>
                </a:solidFill>
                <a:latin typeface="Courier New" panose="02070309020205020404" pitchFamily="49" charset="0"/>
              </a:rPr>
              <a:t>,</a:t>
            </a:r>
            <a:r>
              <a:rPr lang="en-GB" sz="1800" dirty="0">
                <a:solidFill>
                  <a:srgbClr val="FF8000"/>
                </a:solidFill>
                <a:latin typeface="Courier New" panose="02070309020205020404" pitchFamily="49" charset="0"/>
              </a:rPr>
              <a:t>-1</a:t>
            </a:r>
            <a:r>
              <a:rPr lang="en-GB" sz="1800" b="1" dirty="0">
                <a:solidFill>
                  <a:srgbClr val="000080"/>
                </a:solidFill>
                <a:latin typeface="Courier New" panose="02070309020205020404" pitchFamily="49" charset="0"/>
              </a:rPr>
              <a:t>)</a:t>
            </a:r>
            <a:r>
              <a:rPr lang="en-GB" sz="1800" dirty="0">
                <a:solidFill>
                  <a:srgbClr val="000000"/>
                </a:solidFill>
                <a:latin typeface="Courier New" panose="02070309020205020404" pitchFamily="49" charset="0"/>
              </a:rPr>
              <a:t> </a:t>
            </a:r>
            <a:r>
              <a:rPr lang="en-GB" sz="1800" b="1" dirty="0">
                <a:solidFill>
                  <a:srgbClr val="0000FF"/>
                </a:solidFill>
                <a:latin typeface="Courier New" panose="02070309020205020404" pitchFamily="49" charset="0"/>
              </a:rPr>
              <a:t>FROM</a:t>
            </a:r>
            <a:r>
              <a:rPr lang="en-GB" sz="1800" dirty="0">
                <a:solidFill>
                  <a:srgbClr val="000000"/>
                </a:solidFill>
                <a:latin typeface="Courier New" panose="02070309020205020404" pitchFamily="49" charset="0"/>
              </a:rPr>
              <a:t> dual</a:t>
            </a:r>
            <a:r>
              <a:rPr lang="en-GB" sz="1800" b="1" dirty="0">
                <a:solidFill>
                  <a:srgbClr val="000080"/>
                </a:solidFill>
                <a:latin typeface="Courier New" panose="02070309020205020404" pitchFamily="49" charset="0"/>
              </a:rPr>
              <a:t>;</a:t>
            </a:r>
            <a:r>
              <a:rPr lang="en-GB" sz="1800" dirty="0">
                <a:solidFill>
                  <a:srgbClr val="000000"/>
                </a:solidFill>
                <a:latin typeface="Courier New" panose="02070309020205020404" pitchFamily="49" charset="0"/>
              </a:rPr>
              <a:t> </a:t>
            </a:r>
            <a:endParaRPr lang="en-GB" sz="1800" dirty="0"/>
          </a:p>
          <a:p>
            <a:pPr>
              <a:buFont typeface="Wingdings 2" pitchFamily="18" charset="2"/>
              <a:buNone/>
            </a:pPr>
            <a:endParaRPr lang="nl-BE" sz="2000" dirty="0"/>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34</a:t>
            </a:fld>
            <a:endParaRPr lang="nl-NL" dirty="0"/>
          </a:p>
        </p:txBody>
      </p:sp>
      <p:sp>
        <p:nvSpPr>
          <p:cNvPr id="7" name="PIJL-RECHTS 6"/>
          <p:cNvSpPr/>
          <p:nvPr/>
        </p:nvSpPr>
        <p:spPr>
          <a:xfrm>
            <a:off x="2786063" y="2286000"/>
            <a:ext cx="500062" cy="285750"/>
          </a:xfrm>
          <a:prstGeom prst="rightArrow">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BE"/>
          </a:p>
        </p:txBody>
      </p:sp>
      <p:sp>
        <p:nvSpPr>
          <p:cNvPr id="8" name="Rechthoek 7"/>
          <p:cNvSpPr>
            <a:spLocks noChangeArrowheads="1"/>
          </p:cNvSpPr>
          <p:nvPr/>
        </p:nvSpPr>
        <p:spPr bwMode="auto">
          <a:xfrm>
            <a:off x="3357563" y="2214563"/>
            <a:ext cx="2536825" cy="369887"/>
          </a:xfrm>
          <a:prstGeom prst="rect">
            <a:avLst/>
          </a:prstGeom>
          <a:noFill/>
          <a:ln w="9525">
            <a:noFill/>
            <a:miter lim="800000"/>
            <a:headEnd/>
            <a:tailEnd/>
          </a:ln>
        </p:spPr>
        <p:txBody>
          <a:bodyPr wrap="none">
            <a:spAutoFit/>
          </a:bodyPr>
          <a:lstStyle/>
          <a:p>
            <a:r>
              <a:rPr lang="nl-NL" dirty="0">
                <a:latin typeface="Rockwell" pitchFamily="18" charset="0"/>
              </a:rPr>
              <a:t>Afgekapt op 1 geheel</a:t>
            </a:r>
            <a:r>
              <a:rPr lang="nl-NL" dirty="0">
                <a:solidFill>
                  <a:srgbClr val="92D050"/>
                </a:solidFill>
                <a:latin typeface="Rockwell" pitchFamily="18" charset="0"/>
              </a:rPr>
              <a:t>.</a:t>
            </a:r>
            <a:endParaRPr lang="nl-BE" dirty="0">
              <a:solidFill>
                <a:srgbClr val="92D050"/>
              </a:solidFill>
              <a:latin typeface="Rockwell" pitchFamily="18" charset="0"/>
            </a:endParaRPr>
          </a:p>
        </p:txBody>
      </p:sp>
      <p:sp>
        <p:nvSpPr>
          <p:cNvPr id="12" name="PIJL-RECHTS 11"/>
          <p:cNvSpPr/>
          <p:nvPr/>
        </p:nvSpPr>
        <p:spPr>
          <a:xfrm>
            <a:off x="2771800" y="4005064"/>
            <a:ext cx="500063" cy="285750"/>
          </a:xfrm>
          <a:prstGeom prst="rightArrow">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BE"/>
          </a:p>
        </p:txBody>
      </p:sp>
      <p:sp>
        <p:nvSpPr>
          <p:cNvPr id="13" name="Rechthoek 12"/>
          <p:cNvSpPr>
            <a:spLocks noChangeArrowheads="1"/>
          </p:cNvSpPr>
          <p:nvPr/>
        </p:nvSpPr>
        <p:spPr bwMode="auto">
          <a:xfrm>
            <a:off x="3571875" y="4000500"/>
            <a:ext cx="2773708" cy="369332"/>
          </a:xfrm>
          <a:prstGeom prst="rect">
            <a:avLst/>
          </a:prstGeom>
          <a:noFill/>
          <a:ln w="9525">
            <a:noFill/>
            <a:miter lim="800000"/>
            <a:headEnd/>
            <a:tailEnd/>
          </a:ln>
        </p:spPr>
        <p:txBody>
          <a:bodyPr wrap="none">
            <a:spAutoFit/>
          </a:bodyPr>
          <a:lstStyle/>
          <a:p>
            <a:r>
              <a:rPr lang="nl-NL" dirty="0">
                <a:latin typeface="Rockwell" pitchFamily="18" charset="0"/>
              </a:rPr>
              <a:t>Afgekapt op 1 decimaal.</a:t>
            </a:r>
            <a:endParaRPr lang="nl-BE" dirty="0">
              <a:latin typeface="Rockwell" pitchFamily="18" charset="0"/>
            </a:endParaRPr>
          </a:p>
        </p:txBody>
      </p:sp>
      <p:sp>
        <p:nvSpPr>
          <p:cNvPr id="17" name="PIJL-RECHTS 16"/>
          <p:cNvSpPr/>
          <p:nvPr/>
        </p:nvSpPr>
        <p:spPr>
          <a:xfrm>
            <a:off x="2714625" y="5643563"/>
            <a:ext cx="500063" cy="285750"/>
          </a:xfrm>
          <a:prstGeom prst="rightArrow">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BE"/>
          </a:p>
        </p:txBody>
      </p:sp>
      <p:sp>
        <p:nvSpPr>
          <p:cNvPr id="18" name="Rechthoek 17"/>
          <p:cNvSpPr>
            <a:spLocks noChangeArrowheads="1"/>
          </p:cNvSpPr>
          <p:nvPr/>
        </p:nvSpPr>
        <p:spPr bwMode="auto">
          <a:xfrm>
            <a:off x="3500438" y="5643563"/>
            <a:ext cx="2800960" cy="369332"/>
          </a:xfrm>
          <a:prstGeom prst="rect">
            <a:avLst/>
          </a:prstGeom>
          <a:noFill/>
          <a:ln w="9525">
            <a:noFill/>
            <a:miter lim="800000"/>
            <a:headEnd/>
            <a:tailEnd/>
          </a:ln>
        </p:spPr>
        <p:txBody>
          <a:bodyPr wrap="none">
            <a:spAutoFit/>
          </a:bodyPr>
          <a:lstStyle/>
          <a:p>
            <a:r>
              <a:rPr lang="nl-NL" dirty="0">
                <a:latin typeface="Rockwell" pitchFamily="18" charset="0"/>
              </a:rPr>
              <a:t>Afgekapt op een tiental</a:t>
            </a:r>
            <a:r>
              <a:rPr lang="nl-NL" dirty="0">
                <a:solidFill>
                  <a:srgbClr val="92D050"/>
                </a:solidFill>
                <a:latin typeface="Rockwell" pitchFamily="18" charset="0"/>
              </a:rPr>
              <a:t>.</a:t>
            </a:r>
            <a:endParaRPr lang="nl-BE" dirty="0">
              <a:solidFill>
                <a:srgbClr val="92D050"/>
              </a:solidFill>
              <a:latin typeface="Rockwell" pitchFamily="18" charset="0"/>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274" y="2123281"/>
            <a:ext cx="1730315" cy="701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273" y="3686174"/>
            <a:ext cx="1634765" cy="604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9272" y="5453915"/>
            <a:ext cx="1634766" cy="61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211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3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2" grpId="0" animBg="1"/>
      <p:bldP spid="13" grpId="0"/>
      <p:bldP spid="17" grpId="0" animBg="1"/>
      <p:bldP spid="18" grpId="0"/>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a:p>
        </p:txBody>
      </p:sp>
      <p:sp>
        <p:nvSpPr>
          <p:cNvPr id="3" name="Tijdelijke aanduiding voor inhoud 2"/>
          <p:cNvSpPr>
            <a:spLocks noGrp="1"/>
          </p:cNvSpPr>
          <p:nvPr>
            <p:ph idx="1"/>
          </p:nvPr>
        </p:nvSpPr>
        <p:spPr/>
        <p:txBody>
          <a:bodyPr/>
          <a:lstStyle/>
          <a:p>
            <a:r>
              <a:rPr lang="nl-BE" dirty="0"/>
              <a:t>Zoek de functie voor de rest van de deling</a:t>
            </a:r>
            <a:endParaRPr lang="en-US" dirty="0"/>
          </a:p>
        </p:txBody>
      </p:sp>
    </p:spTree>
    <p:extLst>
      <p:ext uri="{BB962C8B-B14F-4D97-AF65-F5344CB8AC3E}">
        <p14:creationId xmlns:p14="http://schemas.microsoft.com/office/powerpoint/2010/main" val="5909022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53536"/>
            <a:ext cx="8229600" cy="1143000"/>
          </a:xfrm>
        </p:spPr>
        <p:txBody>
          <a:bodyPr>
            <a:normAutofit/>
          </a:bodyPr>
          <a:lstStyle/>
          <a:p>
            <a:pPr marL="54864" indent="0" fontAlgn="auto">
              <a:spcAft>
                <a:spcPts val="0"/>
              </a:spcAft>
              <a:defRPr/>
            </a:pPr>
            <a:r>
              <a:rPr lang="nl-BE" sz="3200" b="1" dirty="0">
                <a:latin typeface="Verdana" panose="020B0604030504040204" pitchFamily="34" charset="0"/>
              </a:rPr>
              <a:t>numerieke functies : MOD</a:t>
            </a:r>
          </a:p>
        </p:txBody>
      </p:sp>
      <p:sp>
        <p:nvSpPr>
          <p:cNvPr id="36867" name="Tijdelijke aanduiding voor inhoud 2"/>
          <p:cNvSpPr>
            <a:spLocks noGrp="1"/>
          </p:cNvSpPr>
          <p:nvPr>
            <p:ph idx="1"/>
          </p:nvPr>
        </p:nvSpPr>
        <p:spPr>
          <a:xfrm>
            <a:off x="457200" y="1396081"/>
            <a:ext cx="8543925" cy="5033747"/>
          </a:xfrm>
        </p:spPr>
        <p:txBody>
          <a:bodyPr/>
          <a:lstStyle/>
          <a:p>
            <a:pPr marL="0" indent="0">
              <a:buNone/>
            </a:pPr>
            <a:endParaRPr lang="nl-NL" sz="2000" dirty="0">
              <a:latin typeface="Verdana" panose="020B0604030504040204" pitchFamily="34" charset="0"/>
            </a:endParaRPr>
          </a:p>
          <a:p>
            <a:pPr marL="0" indent="0">
              <a:buNone/>
            </a:pPr>
            <a:endParaRPr lang="nl-NL" sz="2000" dirty="0">
              <a:latin typeface="Verdana" panose="020B0604030504040204" pitchFamily="34" charset="0"/>
            </a:endParaRPr>
          </a:p>
          <a:p>
            <a:pPr>
              <a:buFont typeface="Wingdings" pitchFamily="2" charset="2"/>
              <a:buChar char="Ø"/>
            </a:pPr>
            <a:r>
              <a:rPr lang="nl-NL" sz="2000" dirty="0">
                <a:latin typeface="Verdana" panose="020B0604030504040204" pitchFamily="34" charset="0"/>
              </a:rPr>
              <a:t>geeft de </a:t>
            </a:r>
            <a:r>
              <a:rPr lang="nl-NL" sz="2000" dirty="0">
                <a:solidFill>
                  <a:srgbClr val="FF0000"/>
                </a:solidFill>
                <a:latin typeface="Verdana" panose="020B0604030504040204" pitchFamily="34" charset="0"/>
              </a:rPr>
              <a:t>rest</a:t>
            </a:r>
            <a:r>
              <a:rPr lang="nl-NL" sz="2000" dirty="0">
                <a:latin typeface="Verdana" panose="020B0604030504040204" pitchFamily="34" charset="0"/>
              </a:rPr>
              <a:t> terug van een </a:t>
            </a:r>
            <a:r>
              <a:rPr lang="nl-NL" sz="2000" dirty="0">
                <a:solidFill>
                  <a:srgbClr val="FF0000"/>
                </a:solidFill>
                <a:latin typeface="Verdana" panose="020B0604030504040204" pitchFamily="34" charset="0"/>
              </a:rPr>
              <a:t>deling</a:t>
            </a:r>
            <a:r>
              <a:rPr lang="nl-NL" sz="2000" dirty="0">
                <a:latin typeface="Verdana" panose="020B0604030504040204" pitchFamily="34" charset="0"/>
              </a:rPr>
              <a:t>.</a:t>
            </a:r>
          </a:p>
          <a:p>
            <a:pPr>
              <a:buFont typeface="Wingdings" pitchFamily="2" charset="2"/>
              <a:buChar char="Ø"/>
            </a:pPr>
            <a:endParaRPr lang="nl-NL" sz="2000" dirty="0">
              <a:latin typeface="Verdana" panose="020B0604030504040204" pitchFamily="34" charset="0"/>
            </a:endParaRPr>
          </a:p>
          <a:p>
            <a:pPr>
              <a:buFont typeface="Wingdings" pitchFamily="2" charset="2"/>
              <a:buChar char="Ø"/>
            </a:pPr>
            <a:r>
              <a:rPr lang="nl-NL" sz="2000" dirty="0">
                <a:latin typeface="Verdana" panose="020B0604030504040204" pitchFamily="34" charset="0"/>
              </a:rPr>
              <a:t>n2 is het deeltal, n1 is de deler.</a:t>
            </a:r>
          </a:p>
          <a:p>
            <a:pPr lvl="1">
              <a:buFont typeface="Wingdings" pitchFamily="2" charset="2"/>
              <a:buChar char="Ø"/>
            </a:pPr>
            <a:r>
              <a:rPr lang="nl-NL" dirty="0">
                <a:latin typeface="Verdana" panose="020B0604030504040204" pitchFamily="34" charset="0"/>
              </a:rPr>
              <a:t>is n2 een veelvoud van n1 is =&gt;MOD geeft nul weer .</a:t>
            </a:r>
          </a:p>
          <a:p>
            <a:pPr lvl="1">
              <a:buFont typeface="Wingdings" pitchFamily="2" charset="2"/>
              <a:buChar char="Ø"/>
            </a:pPr>
            <a:r>
              <a:rPr lang="nl-NL" dirty="0">
                <a:latin typeface="Verdana" panose="020B0604030504040204" pitchFamily="34" charset="0"/>
              </a:rPr>
              <a:t>Is “n1 &gt; n2” =&gt; MOD geeft het deeltal terug.</a:t>
            </a:r>
          </a:p>
          <a:p>
            <a:pPr lvl="1">
              <a:buFont typeface="Wingdings" pitchFamily="2" charset="2"/>
              <a:buChar char="Ø"/>
            </a:pPr>
            <a:r>
              <a:rPr lang="nl-NL" dirty="0">
                <a:latin typeface="Verdana" panose="020B0604030504040204" pitchFamily="34" charset="0"/>
              </a:rPr>
              <a:t>Is “n1 = 0”   =&gt; MOD geeft het deeltal terug.</a:t>
            </a:r>
          </a:p>
          <a:p>
            <a:pPr marL="0" indent="0">
              <a:buNone/>
            </a:pPr>
            <a:r>
              <a:rPr lang="nl-NL" sz="2000" dirty="0">
                <a:latin typeface="Verdana" panose="020B0604030504040204" pitchFamily="34" charset="0"/>
              </a:rPr>
              <a:t>	(dit komt omdat de deler het deeltal nul keer deelt, dus blijft 	het deeltal over).</a:t>
            </a:r>
          </a:p>
          <a:p>
            <a:pPr marL="0" indent="0">
              <a:buNone/>
            </a:pPr>
            <a:endParaRPr lang="nl-NL" sz="2000" dirty="0"/>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36</a:t>
            </a:fld>
            <a:endParaRPr lang="nl-NL" dirty="0"/>
          </a:p>
        </p:txBody>
      </p:sp>
      <p:pic>
        <p:nvPicPr>
          <p:cNvPr id="5122" name="Picture 2" descr="Description of mod.gif follo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831" y="1396536"/>
            <a:ext cx="3745829" cy="42674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8051817" y="63064"/>
            <a:ext cx="634983" cy="579377"/>
          </a:xfrm>
          <a:prstGeom prst="rect">
            <a:avLst/>
          </a:prstGeom>
        </p:spPr>
      </p:pic>
    </p:spTree>
    <p:extLst>
      <p:ext uri="{BB962C8B-B14F-4D97-AF65-F5344CB8AC3E}">
        <p14:creationId xmlns:p14="http://schemas.microsoft.com/office/powerpoint/2010/main" val="7290479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53536"/>
            <a:ext cx="8229600" cy="1143000"/>
          </a:xfrm>
        </p:spPr>
        <p:txBody>
          <a:bodyPr>
            <a:normAutofit/>
          </a:bodyPr>
          <a:lstStyle/>
          <a:p>
            <a:pPr marL="54864" indent="0" fontAlgn="auto">
              <a:spcAft>
                <a:spcPts val="0"/>
              </a:spcAft>
              <a:defRPr/>
            </a:pPr>
            <a:r>
              <a:rPr lang="nl-BE" sz="3200" b="1" dirty="0">
                <a:latin typeface="Verdana" panose="020B0604030504040204" pitchFamily="34" charset="0"/>
              </a:rPr>
              <a:t>numerieke functies : MOD</a:t>
            </a:r>
          </a:p>
        </p:txBody>
      </p:sp>
      <p:sp>
        <p:nvSpPr>
          <p:cNvPr id="36867" name="Tijdelijke aanduiding voor inhoud 2"/>
          <p:cNvSpPr>
            <a:spLocks noGrp="1"/>
          </p:cNvSpPr>
          <p:nvPr>
            <p:ph idx="1"/>
          </p:nvPr>
        </p:nvSpPr>
        <p:spPr>
          <a:xfrm>
            <a:off x="457200" y="1396081"/>
            <a:ext cx="8543925" cy="5033747"/>
          </a:xfrm>
        </p:spPr>
        <p:txBody>
          <a:bodyPr/>
          <a:lstStyle/>
          <a:p>
            <a:r>
              <a:rPr lang="en-GB" b="1" dirty="0">
                <a:solidFill>
                  <a:srgbClr val="0000FF"/>
                </a:solidFill>
                <a:latin typeface="Courier New" panose="02070309020205020404" pitchFamily="49" charset="0"/>
              </a:rPr>
              <a:t>SELECT</a:t>
            </a:r>
            <a:r>
              <a:rPr lang="en-GB" dirty="0">
                <a:solidFill>
                  <a:srgbClr val="000000"/>
                </a:solidFill>
                <a:latin typeface="Courier New" panose="02070309020205020404" pitchFamily="49" charset="0"/>
              </a:rPr>
              <a:t> </a:t>
            </a:r>
            <a:r>
              <a:rPr lang="en-GB" b="1" dirty="0">
                <a:solidFill>
                  <a:srgbClr val="0000FF"/>
                </a:solidFill>
                <a:latin typeface="Courier New" panose="02070309020205020404" pitchFamily="49" charset="0"/>
              </a:rPr>
              <a:t>mod</a:t>
            </a:r>
            <a:r>
              <a:rPr lang="en-GB" b="1" dirty="0">
                <a:solidFill>
                  <a:srgbClr val="000080"/>
                </a:solidFill>
                <a:latin typeface="Courier New" panose="02070309020205020404" pitchFamily="49" charset="0"/>
              </a:rPr>
              <a:t>(</a:t>
            </a:r>
            <a:r>
              <a:rPr lang="en-GB" dirty="0">
                <a:solidFill>
                  <a:srgbClr val="FF8000"/>
                </a:solidFill>
                <a:latin typeface="Courier New" panose="02070309020205020404" pitchFamily="49" charset="0"/>
              </a:rPr>
              <a:t>6</a:t>
            </a:r>
            <a:r>
              <a:rPr lang="en-GB" b="1" dirty="0">
                <a:solidFill>
                  <a:srgbClr val="000080"/>
                </a:solidFill>
                <a:latin typeface="Courier New" panose="02070309020205020404" pitchFamily="49" charset="0"/>
              </a:rPr>
              <a:t>,</a:t>
            </a:r>
            <a:r>
              <a:rPr lang="en-GB" dirty="0">
                <a:solidFill>
                  <a:srgbClr val="FF8000"/>
                </a:solidFill>
                <a:latin typeface="Courier New" panose="02070309020205020404" pitchFamily="49" charset="0"/>
              </a:rPr>
              <a:t>3</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rest </a:t>
            </a:r>
            <a:br>
              <a:rPr lang="en-GB" dirty="0">
                <a:solidFill>
                  <a:srgbClr val="000000"/>
                </a:solidFill>
                <a:latin typeface="Courier New" panose="02070309020205020404" pitchFamily="49" charset="0"/>
              </a:rPr>
            </a:br>
            <a:r>
              <a:rPr lang="en-GB" b="1" dirty="0">
                <a:solidFill>
                  <a:srgbClr val="0000FF"/>
                </a:solidFill>
                <a:latin typeface="Courier New" panose="02070309020205020404" pitchFamily="49" charset="0"/>
              </a:rPr>
              <a:t>FROM</a:t>
            </a:r>
            <a:r>
              <a:rPr lang="en-GB" dirty="0">
                <a:solidFill>
                  <a:srgbClr val="000000"/>
                </a:solidFill>
                <a:latin typeface="Courier New" panose="02070309020205020404" pitchFamily="49" charset="0"/>
              </a:rPr>
              <a:t> dual</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endParaRPr lang="en-GB" dirty="0"/>
          </a:p>
          <a:p>
            <a:pPr marL="0" indent="0">
              <a:buNone/>
            </a:pPr>
            <a:endParaRPr lang="en-US" sz="2000" i="1" dirty="0">
              <a:latin typeface="Courier New" pitchFamily="49" charset="0"/>
              <a:cs typeface="Courier New" pitchFamily="49" charset="0"/>
            </a:endParaRPr>
          </a:p>
          <a:p>
            <a:pPr marL="0" indent="0">
              <a:buNone/>
            </a:pPr>
            <a:endParaRPr lang="en-US" sz="2000" i="1" dirty="0">
              <a:latin typeface="Courier New" pitchFamily="49" charset="0"/>
              <a:cs typeface="Courier New" pitchFamily="49" charset="0"/>
            </a:endParaRPr>
          </a:p>
          <a:p>
            <a:r>
              <a:rPr lang="en-GB" b="1" dirty="0">
                <a:solidFill>
                  <a:srgbClr val="0000FF"/>
                </a:solidFill>
                <a:latin typeface="Courier New" panose="02070309020205020404" pitchFamily="49" charset="0"/>
              </a:rPr>
              <a:t>SELECT</a:t>
            </a:r>
            <a:r>
              <a:rPr lang="en-GB" dirty="0">
                <a:solidFill>
                  <a:srgbClr val="000000"/>
                </a:solidFill>
                <a:latin typeface="Courier New" panose="02070309020205020404" pitchFamily="49" charset="0"/>
              </a:rPr>
              <a:t> </a:t>
            </a:r>
            <a:r>
              <a:rPr lang="en-GB" b="1" dirty="0">
                <a:solidFill>
                  <a:srgbClr val="0000FF"/>
                </a:solidFill>
                <a:latin typeface="Courier New" panose="02070309020205020404" pitchFamily="49" charset="0"/>
              </a:rPr>
              <a:t>mod</a:t>
            </a:r>
            <a:r>
              <a:rPr lang="en-GB" b="1" dirty="0">
                <a:solidFill>
                  <a:srgbClr val="000080"/>
                </a:solidFill>
                <a:latin typeface="Courier New" panose="02070309020205020404" pitchFamily="49" charset="0"/>
              </a:rPr>
              <a:t>(</a:t>
            </a:r>
            <a:r>
              <a:rPr lang="en-GB" dirty="0">
                <a:solidFill>
                  <a:srgbClr val="FF8000"/>
                </a:solidFill>
                <a:latin typeface="Courier New" panose="02070309020205020404" pitchFamily="49" charset="0"/>
              </a:rPr>
              <a:t>5</a:t>
            </a:r>
            <a:r>
              <a:rPr lang="en-GB" b="1" dirty="0">
                <a:solidFill>
                  <a:srgbClr val="000080"/>
                </a:solidFill>
                <a:latin typeface="Courier New" panose="02070309020205020404" pitchFamily="49" charset="0"/>
              </a:rPr>
              <a:t>,</a:t>
            </a:r>
            <a:r>
              <a:rPr lang="en-GB" dirty="0">
                <a:solidFill>
                  <a:srgbClr val="FF8000"/>
                </a:solidFill>
                <a:latin typeface="Courier New" panose="02070309020205020404" pitchFamily="49" charset="0"/>
              </a:rPr>
              <a:t>3</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rest </a:t>
            </a:r>
            <a:br>
              <a:rPr lang="en-GB" dirty="0">
                <a:solidFill>
                  <a:srgbClr val="000000"/>
                </a:solidFill>
                <a:latin typeface="Courier New" panose="02070309020205020404" pitchFamily="49" charset="0"/>
              </a:rPr>
            </a:br>
            <a:r>
              <a:rPr lang="en-GB" b="1" dirty="0">
                <a:solidFill>
                  <a:srgbClr val="0000FF"/>
                </a:solidFill>
                <a:latin typeface="Courier New" panose="02070309020205020404" pitchFamily="49" charset="0"/>
              </a:rPr>
              <a:t>FROM</a:t>
            </a:r>
            <a:r>
              <a:rPr lang="en-GB" dirty="0">
                <a:solidFill>
                  <a:srgbClr val="000000"/>
                </a:solidFill>
                <a:latin typeface="Courier New" panose="02070309020205020404" pitchFamily="49" charset="0"/>
              </a:rPr>
              <a:t> dual</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endParaRPr lang="en-GB" dirty="0"/>
          </a:p>
          <a:p>
            <a:pPr marL="0" indent="0">
              <a:buNone/>
            </a:pPr>
            <a:endParaRPr lang="nl-NL" sz="2000" i="1" dirty="0">
              <a:latin typeface="Courier New" pitchFamily="49" charset="0"/>
              <a:cs typeface="Courier New" pitchFamily="49" charset="0"/>
            </a:endParaRPr>
          </a:p>
          <a:p>
            <a:pPr marL="0" indent="0">
              <a:buNone/>
            </a:pPr>
            <a:endParaRPr lang="nl-NL" sz="2000" i="1" dirty="0">
              <a:latin typeface="Courier New" pitchFamily="49" charset="0"/>
              <a:cs typeface="Courier New" pitchFamily="49" charset="0"/>
            </a:endParaRPr>
          </a:p>
          <a:p>
            <a:r>
              <a:rPr lang="en-GB" b="1" dirty="0">
                <a:solidFill>
                  <a:srgbClr val="0000FF"/>
                </a:solidFill>
                <a:latin typeface="Courier New" panose="02070309020205020404" pitchFamily="49" charset="0"/>
              </a:rPr>
              <a:t>SELECT</a:t>
            </a:r>
            <a:r>
              <a:rPr lang="en-GB" dirty="0">
                <a:solidFill>
                  <a:srgbClr val="000000"/>
                </a:solidFill>
                <a:latin typeface="Courier New" panose="02070309020205020404" pitchFamily="49" charset="0"/>
              </a:rPr>
              <a:t> </a:t>
            </a:r>
            <a:r>
              <a:rPr lang="en-GB" b="1" dirty="0">
                <a:solidFill>
                  <a:srgbClr val="0000FF"/>
                </a:solidFill>
                <a:latin typeface="Courier New" panose="02070309020205020404" pitchFamily="49" charset="0"/>
              </a:rPr>
              <a:t>mod</a:t>
            </a:r>
            <a:r>
              <a:rPr lang="en-GB" b="1" dirty="0">
                <a:solidFill>
                  <a:srgbClr val="000080"/>
                </a:solidFill>
                <a:latin typeface="Courier New" panose="02070309020205020404" pitchFamily="49" charset="0"/>
              </a:rPr>
              <a:t>(</a:t>
            </a:r>
            <a:r>
              <a:rPr lang="en-GB" dirty="0">
                <a:solidFill>
                  <a:srgbClr val="FF8000"/>
                </a:solidFill>
                <a:latin typeface="Courier New" panose="02070309020205020404" pitchFamily="49" charset="0"/>
              </a:rPr>
              <a:t>7</a:t>
            </a:r>
            <a:r>
              <a:rPr lang="en-GB" b="1" dirty="0">
                <a:solidFill>
                  <a:srgbClr val="000080"/>
                </a:solidFill>
                <a:latin typeface="Courier New" panose="02070309020205020404" pitchFamily="49" charset="0"/>
              </a:rPr>
              <a:t>,</a:t>
            </a:r>
            <a:r>
              <a:rPr lang="en-GB" dirty="0">
                <a:solidFill>
                  <a:srgbClr val="FF8000"/>
                </a:solidFill>
                <a:latin typeface="Courier New" panose="02070309020205020404" pitchFamily="49" charset="0"/>
              </a:rPr>
              <a:t>35</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rest </a:t>
            </a:r>
            <a:br>
              <a:rPr lang="en-GB" dirty="0">
                <a:solidFill>
                  <a:srgbClr val="000000"/>
                </a:solidFill>
                <a:latin typeface="Courier New" panose="02070309020205020404" pitchFamily="49" charset="0"/>
              </a:rPr>
            </a:br>
            <a:r>
              <a:rPr lang="en-GB" b="1" dirty="0">
                <a:solidFill>
                  <a:srgbClr val="0000FF"/>
                </a:solidFill>
                <a:latin typeface="Courier New" panose="02070309020205020404" pitchFamily="49" charset="0"/>
              </a:rPr>
              <a:t>FROM</a:t>
            </a:r>
            <a:r>
              <a:rPr lang="en-GB" dirty="0">
                <a:solidFill>
                  <a:srgbClr val="000000"/>
                </a:solidFill>
                <a:latin typeface="Courier New" panose="02070309020205020404" pitchFamily="49" charset="0"/>
              </a:rPr>
              <a:t> dual</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endParaRPr lang="en-GB" dirty="0"/>
          </a:p>
          <a:p>
            <a:pPr marL="0" indent="0">
              <a:buNone/>
            </a:pPr>
            <a:endParaRPr lang="nl-NL" sz="2000" i="1" dirty="0">
              <a:latin typeface="Courier New" pitchFamily="49" charset="0"/>
              <a:cs typeface="Courier New" pitchFamily="49" charset="0"/>
            </a:endParaRPr>
          </a:p>
          <a:p>
            <a:r>
              <a:rPr lang="en-GB" b="1" dirty="0">
                <a:solidFill>
                  <a:srgbClr val="0000FF"/>
                </a:solidFill>
                <a:latin typeface="Courier New" panose="02070309020205020404" pitchFamily="49" charset="0"/>
              </a:rPr>
              <a:t>SELECT</a:t>
            </a:r>
            <a:r>
              <a:rPr lang="en-GB" dirty="0">
                <a:solidFill>
                  <a:srgbClr val="000000"/>
                </a:solidFill>
                <a:latin typeface="Courier New" panose="02070309020205020404" pitchFamily="49" charset="0"/>
              </a:rPr>
              <a:t> </a:t>
            </a:r>
            <a:r>
              <a:rPr lang="en-GB" b="1" dirty="0">
                <a:solidFill>
                  <a:srgbClr val="0000FF"/>
                </a:solidFill>
                <a:latin typeface="Courier New" panose="02070309020205020404" pitchFamily="49" charset="0"/>
              </a:rPr>
              <a:t>mod</a:t>
            </a:r>
            <a:r>
              <a:rPr lang="en-GB" b="1" dirty="0">
                <a:solidFill>
                  <a:srgbClr val="000080"/>
                </a:solidFill>
                <a:latin typeface="Courier New" panose="02070309020205020404" pitchFamily="49" charset="0"/>
              </a:rPr>
              <a:t>(</a:t>
            </a:r>
            <a:r>
              <a:rPr lang="en-GB" dirty="0">
                <a:solidFill>
                  <a:srgbClr val="FF8000"/>
                </a:solidFill>
                <a:latin typeface="Courier New" panose="02070309020205020404" pitchFamily="49" charset="0"/>
              </a:rPr>
              <a:t>5.2</a:t>
            </a:r>
            <a:r>
              <a:rPr lang="en-GB" b="1" dirty="0">
                <a:solidFill>
                  <a:srgbClr val="000080"/>
                </a:solidFill>
                <a:latin typeface="Courier New" panose="02070309020205020404" pitchFamily="49" charset="0"/>
              </a:rPr>
              <a:t>,</a:t>
            </a:r>
            <a:r>
              <a:rPr lang="en-GB" dirty="0">
                <a:solidFill>
                  <a:srgbClr val="FF8000"/>
                </a:solidFill>
                <a:latin typeface="Courier New" panose="02070309020205020404" pitchFamily="49" charset="0"/>
              </a:rPr>
              <a:t>3</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rest </a:t>
            </a:r>
            <a:br>
              <a:rPr lang="en-GB" dirty="0">
                <a:solidFill>
                  <a:srgbClr val="000000"/>
                </a:solidFill>
                <a:latin typeface="Courier New" panose="02070309020205020404" pitchFamily="49" charset="0"/>
              </a:rPr>
            </a:br>
            <a:r>
              <a:rPr lang="en-GB" b="1" dirty="0">
                <a:solidFill>
                  <a:srgbClr val="0000FF"/>
                </a:solidFill>
                <a:latin typeface="Courier New" panose="02070309020205020404" pitchFamily="49" charset="0"/>
              </a:rPr>
              <a:t>FROM</a:t>
            </a:r>
            <a:r>
              <a:rPr lang="en-GB" dirty="0">
                <a:solidFill>
                  <a:srgbClr val="000000"/>
                </a:solidFill>
                <a:latin typeface="Courier New" panose="02070309020205020404" pitchFamily="49" charset="0"/>
              </a:rPr>
              <a:t> dual</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endParaRPr lang="en-GB" dirty="0"/>
          </a:p>
          <a:p>
            <a:pPr marL="0" indent="0">
              <a:buNone/>
            </a:pPr>
            <a:endParaRPr lang="nl-NL" sz="2000" i="1" dirty="0"/>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37</a:t>
            </a:fld>
            <a:endParaRPr lang="nl-NL" dirty="0"/>
          </a:p>
        </p:txBody>
      </p:sp>
      <p:pic>
        <p:nvPicPr>
          <p:cNvPr id="15362" name="Afbeelding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6057" y="1403328"/>
            <a:ext cx="651509" cy="651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3" name="Afbeelding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6058" y="2651351"/>
            <a:ext cx="735964" cy="72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Afbeelding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6058" y="4239530"/>
            <a:ext cx="542924" cy="72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Afbeelding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4157" y="5596164"/>
            <a:ext cx="639444" cy="735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6627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3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86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36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86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3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53536"/>
            <a:ext cx="8229600" cy="1143000"/>
          </a:xfrm>
        </p:spPr>
        <p:txBody>
          <a:bodyPr>
            <a:normAutofit/>
          </a:bodyPr>
          <a:lstStyle/>
          <a:p>
            <a:pPr marL="54864" indent="0" fontAlgn="auto">
              <a:spcAft>
                <a:spcPts val="0"/>
              </a:spcAft>
              <a:defRPr/>
            </a:pPr>
            <a:r>
              <a:rPr lang="nl-BE" sz="3200" b="1" dirty="0">
                <a:latin typeface="Verdana" panose="020B0604030504040204" pitchFamily="34" charset="0"/>
              </a:rPr>
              <a:t>Datumfuncties</a:t>
            </a:r>
          </a:p>
        </p:txBody>
      </p:sp>
      <p:sp>
        <p:nvSpPr>
          <p:cNvPr id="36867" name="Tijdelijke aanduiding voor inhoud 2"/>
          <p:cNvSpPr>
            <a:spLocks noGrp="1"/>
          </p:cNvSpPr>
          <p:nvPr>
            <p:ph idx="1"/>
          </p:nvPr>
        </p:nvSpPr>
        <p:spPr>
          <a:xfrm>
            <a:off x="457200" y="1161143"/>
            <a:ext cx="8543925" cy="4995182"/>
          </a:xfrm>
        </p:spPr>
        <p:txBody>
          <a:bodyPr>
            <a:normAutofit fontScale="77500" lnSpcReduction="20000"/>
          </a:bodyPr>
          <a:lstStyle/>
          <a:p>
            <a:pPr>
              <a:buFont typeface="Wingdings" pitchFamily="2" charset="2"/>
              <a:buChar char="Ø"/>
            </a:pPr>
            <a:r>
              <a:rPr lang="nl-NL" sz="2400" dirty="0">
                <a:latin typeface="Verdana" panose="020B0604030504040204" pitchFamily="34" charset="0"/>
              </a:rPr>
              <a:t>De systeemdatum krijg je via SYSDATE  (Oracle) of CURRENT_DATE (ANSI, Oracle).</a:t>
            </a:r>
          </a:p>
          <a:p>
            <a:pPr marL="457200" lvl="1" indent="0">
              <a:buNone/>
            </a:pPr>
            <a:endParaRPr lang="nl-NL" sz="2400" dirty="0">
              <a:latin typeface="Verdana" panose="020B0604030504040204" pitchFamily="34" charset="0"/>
            </a:endParaRPr>
          </a:p>
          <a:p>
            <a:pPr>
              <a:buFont typeface="Wingdings" pitchFamily="2" charset="2"/>
              <a:buChar char="Ø"/>
            </a:pPr>
            <a:r>
              <a:rPr lang="nl-NL" sz="2400" dirty="0">
                <a:latin typeface="Verdana" panose="020B0604030504040204" pitchFamily="34" charset="0"/>
              </a:rPr>
              <a:t>datum1 – datum2  = getal (aantal dagen)</a:t>
            </a:r>
          </a:p>
          <a:p>
            <a:pPr>
              <a:buFont typeface="Wingdings" pitchFamily="2" charset="2"/>
              <a:buChar char="Ø"/>
            </a:pPr>
            <a:r>
              <a:rPr lang="nl-NL" sz="2400" dirty="0">
                <a:latin typeface="Verdana" panose="020B0604030504040204" pitchFamily="34" charset="0"/>
              </a:rPr>
              <a:t>datum1 – getal = datum2   (je trekt een aantal dagen af)</a:t>
            </a:r>
          </a:p>
          <a:p>
            <a:pPr>
              <a:buFont typeface="Wingdings" pitchFamily="2" charset="2"/>
              <a:buChar char="Ø"/>
            </a:pPr>
            <a:r>
              <a:rPr lang="nl-NL" sz="2400" dirty="0">
                <a:latin typeface="Verdana" panose="020B0604030504040204" pitchFamily="34" charset="0"/>
              </a:rPr>
              <a:t>datum1 + getal = datum2   (je telt een aantal dagen bij)</a:t>
            </a:r>
          </a:p>
          <a:p>
            <a:endParaRPr lang="nl-BE" sz="2800" dirty="0"/>
          </a:p>
          <a:p>
            <a:pPr marL="0" indent="0">
              <a:buNone/>
              <a:tabLst>
                <a:tab pos="1549400" algn="l"/>
              </a:tabLst>
            </a:pPr>
            <a:r>
              <a:rPr lang="nl-NL" sz="2400" u="sng" dirty="0">
                <a:latin typeface="Verdana" panose="020B0604030504040204" pitchFamily="34" charset="0"/>
                <a:cs typeface="Times New Roman" pitchFamily="18" charset="0"/>
              </a:rPr>
              <a:t>Bemerking:</a:t>
            </a:r>
            <a:endParaRPr lang="nl-BE" sz="2400" dirty="0">
              <a:latin typeface="Verdana" panose="020B0604030504040204" pitchFamily="34" charset="0"/>
            </a:endParaRPr>
          </a:p>
          <a:p>
            <a:pPr marL="0" indent="0" eaLnBrk="0" hangingPunct="0">
              <a:buNone/>
              <a:tabLst>
                <a:tab pos="1549400" algn="l"/>
              </a:tabLst>
            </a:pPr>
            <a:r>
              <a:rPr lang="nl-NL" sz="2400" dirty="0">
                <a:latin typeface="Verdana" panose="020B0604030504040204" pitchFamily="34" charset="0"/>
                <a:cs typeface="Times New Roman" pitchFamily="18" charset="0"/>
              </a:rPr>
              <a:t>Het standaard formaat voor een ORACLE datum is</a:t>
            </a:r>
          </a:p>
          <a:p>
            <a:pPr marL="0" indent="0" eaLnBrk="0" hangingPunct="0">
              <a:buNone/>
              <a:tabLst>
                <a:tab pos="1549400" algn="l"/>
              </a:tabLst>
            </a:pPr>
            <a:r>
              <a:rPr lang="nl-NL" sz="2400" dirty="0">
                <a:latin typeface="Verdana" panose="020B0604030504040204" pitchFamily="34" charset="0"/>
                <a:cs typeface="Times New Roman" pitchFamily="18" charset="0"/>
              </a:rPr>
              <a:t>DD-MON-YYYY.</a:t>
            </a:r>
            <a:endParaRPr lang="nl-BE" sz="2400" dirty="0">
              <a:latin typeface="Verdana" panose="020B0604030504040204" pitchFamily="34" charset="0"/>
            </a:endParaRPr>
          </a:p>
          <a:p>
            <a:pPr marL="0" indent="0" eaLnBrk="0" hangingPunct="0">
              <a:buNone/>
              <a:tabLst>
                <a:tab pos="1549400" algn="l"/>
              </a:tabLst>
            </a:pPr>
            <a:r>
              <a:rPr lang="nl-NL" sz="2400" dirty="0">
                <a:latin typeface="Verdana" panose="020B0604030504040204" pitchFamily="34" charset="0"/>
                <a:cs typeface="Times New Roman" pitchFamily="18" charset="0"/>
              </a:rPr>
              <a:t>Je kan door middel van de parameter NLS_DATE_FORMAT in uw sessie bepalen hoe de datum moet weergegeven worden:</a:t>
            </a:r>
          </a:p>
          <a:p>
            <a:pPr marL="0" indent="0" eaLnBrk="0" hangingPunct="0">
              <a:buNone/>
              <a:tabLst>
                <a:tab pos="1549400" algn="l"/>
              </a:tabLst>
            </a:pPr>
            <a:endParaRPr lang="nl-NL" sz="2800" dirty="0">
              <a:latin typeface="Verdana" panose="020B0604030504040204" pitchFamily="34" charset="0"/>
              <a:cs typeface="Times New Roman" pitchFamily="18" charset="0"/>
            </a:endParaRPr>
          </a:p>
          <a:p>
            <a:r>
              <a:rPr lang="en-GB" sz="2800" b="1" dirty="0">
                <a:solidFill>
                  <a:srgbClr val="0000FF"/>
                </a:solidFill>
                <a:latin typeface="Courier New" panose="02070309020205020404" pitchFamily="49" charset="0"/>
              </a:rPr>
              <a:t>ALTER</a:t>
            </a:r>
            <a:r>
              <a:rPr lang="en-GB" sz="2800" dirty="0">
                <a:solidFill>
                  <a:srgbClr val="000000"/>
                </a:solidFill>
                <a:latin typeface="Courier New" panose="02070309020205020404" pitchFamily="49" charset="0"/>
              </a:rPr>
              <a:t> </a:t>
            </a:r>
            <a:r>
              <a:rPr lang="en-GB" sz="2800" b="1" dirty="0">
                <a:solidFill>
                  <a:srgbClr val="0000FF"/>
                </a:solidFill>
                <a:latin typeface="Courier New" panose="02070309020205020404" pitchFamily="49" charset="0"/>
              </a:rPr>
              <a:t>SESSION</a:t>
            </a:r>
            <a:r>
              <a:rPr lang="en-GB" sz="2800" dirty="0">
                <a:solidFill>
                  <a:srgbClr val="000000"/>
                </a:solidFill>
                <a:latin typeface="Courier New" panose="02070309020205020404" pitchFamily="49" charset="0"/>
              </a:rPr>
              <a:t> </a:t>
            </a:r>
            <a:r>
              <a:rPr lang="en-GB" sz="2800" b="1" dirty="0">
                <a:solidFill>
                  <a:srgbClr val="0000FF"/>
                </a:solidFill>
                <a:latin typeface="Courier New" panose="02070309020205020404" pitchFamily="49" charset="0"/>
              </a:rPr>
              <a:t>SET</a:t>
            </a:r>
            <a:r>
              <a:rPr lang="en-GB" sz="2800" dirty="0">
                <a:solidFill>
                  <a:srgbClr val="000000"/>
                </a:solidFill>
                <a:latin typeface="Courier New" panose="02070309020205020404" pitchFamily="49" charset="0"/>
              </a:rPr>
              <a:t> NLS_DATE_FORMAT</a:t>
            </a:r>
            <a:r>
              <a:rPr lang="en-GB" sz="2800" b="1" dirty="0">
                <a:solidFill>
                  <a:srgbClr val="000080"/>
                </a:solidFill>
                <a:latin typeface="Courier New" panose="02070309020205020404" pitchFamily="49" charset="0"/>
              </a:rPr>
              <a:t>=</a:t>
            </a:r>
            <a:r>
              <a:rPr lang="en-GB" sz="2800" dirty="0">
                <a:solidFill>
                  <a:srgbClr val="808080"/>
                </a:solidFill>
                <a:latin typeface="Courier New" panose="02070309020205020404" pitchFamily="49" charset="0"/>
              </a:rPr>
              <a:t>'</a:t>
            </a:r>
            <a:r>
              <a:rPr lang="en-GB" sz="2800" dirty="0" err="1">
                <a:solidFill>
                  <a:srgbClr val="808080"/>
                </a:solidFill>
                <a:latin typeface="Courier New" panose="02070309020205020404" pitchFamily="49" charset="0"/>
              </a:rPr>
              <a:t>dd</a:t>
            </a:r>
            <a:r>
              <a:rPr lang="en-GB" sz="2800" dirty="0">
                <a:solidFill>
                  <a:srgbClr val="808080"/>
                </a:solidFill>
                <a:latin typeface="Courier New" panose="02070309020205020404" pitchFamily="49" charset="0"/>
              </a:rPr>
              <a:t>-mm-</a:t>
            </a:r>
            <a:r>
              <a:rPr lang="en-GB" sz="2800" dirty="0" err="1">
                <a:solidFill>
                  <a:srgbClr val="808080"/>
                </a:solidFill>
                <a:latin typeface="Courier New" panose="02070309020205020404" pitchFamily="49" charset="0"/>
              </a:rPr>
              <a:t>yyyy</a:t>
            </a:r>
            <a:r>
              <a:rPr lang="en-GB" sz="2800" dirty="0">
                <a:solidFill>
                  <a:srgbClr val="808080"/>
                </a:solidFill>
                <a:latin typeface="Courier New" panose="02070309020205020404" pitchFamily="49" charset="0"/>
              </a:rPr>
              <a:t>'</a:t>
            </a:r>
            <a:r>
              <a:rPr lang="en-GB" sz="2800" b="1" dirty="0">
                <a:solidFill>
                  <a:srgbClr val="000080"/>
                </a:solidFill>
                <a:latin typeface="Courier New" panose="02070309020205020404" pitchFamily="49" charset="0"/>
              </a:rPr>
              <a:t>;</a:t>
            </a:r>
            <a:r>
              <a:rPr lang="en-GB" sz="2800" dirty="0">
                <a:solidFill>
                  <a:srgbClr val="000000"/>
                </a:solidFill>
                <a:latin typeface="Courier New" panose="02070309020205020404" pitchFamily="49" charset="0"/>
              </a:rPr>
              <a:t> </a:t>
            </a:r>
            <a:endParaRPr lang="en-GB" sz="2800" dirty="0"/>
          </a:p>
          <a:p>
            <a:endParaRPr lang="nl-NL" sz="2800" dirty="0"/>
          </a:p>
          <a:p>
            <a:endParaRPr lang="nl-NL" sz="2800" dirty="0"/>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38</a:t>
            </a:fld>
            <a:endParaRPr lang="nl-NL" dirty="0"/>
          </a:p>
        </p:txBody>
      </p:sp>
    </p:spTree>
    <p:extLst>
      <p:ext uri="{BB962C8B-B14F-4D97-AF65-F5344CB8AC3E}">
        <p14:creationId xmlns:p14="http://schemas.microsoft.com/office/powerpoint/2010/main" val="41466811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53536"/>
            <a:ext cx="8229600" cy="1143000"/>
          </a:xfrm>
        </p:spPr>
        <p:txBody>
          <a:bodyPr>
            <a:normAutofit/>
          </a:bodyPr>
          <a:lstStyle/>
          <a:p>
            <a:pPr marL="54864" indent="0" fontAlgn="auto">
              <a:spcAft>
                <a:spcPts val="0"/>
              </a:spcAft>
              <a:defRPr/>
            </a:pPr>
            <a:r>
              <a:rPr lang="nl-BE" sz="3200" b="1" dirty="0">
                <a:latin typeface="Verdana" panose="020B0604030504040204" pitchFamily="34" charset="0"/>
              </a:rPr>
              <a:t>Datumfuncties: formaat</a:t>
            </a:r>
          </a:p>
        </p:txBody>
      </p:sp>
      <p:sp>
        <p:nvSpPr>
          <p:cNvPr id="36867" name="Tijdelijke aanduiding voor inhoud 2"/>
          <p:cNvSpPr>
            <a:spLocks noGrp="1"/>
          </p:cNvSpPr>
          <p:nvPr>
            <p:ph idx="1"/>
          </p:nvPr>
        </p:nvSpPr>
        <p:spPr>
          <a:xfrm>
            <a:off x="457200" y="1161143"/>
            <a:ext cx="8543925" cy="4995182"/>
          </a:xfrm>
        </p:spPr>
        <p:txBody>
          <a:bodyPr>
            <a:normAutofit fontScale="92500" lnSpcReduction="10000"/>
          </a:bodyPr>
          <a:lstStyle/>
          <a:p>
            <a:pPr marL="0" indent="0" eaLnBrk="0" hangingPunct="0">
              <a:buNone/>
              <a:tabLst>
                <a:tab pos="1549400" algn="l"/>
              </a:tabLst>
            </a:pPr>
            <a:r>
              <a:rPr lang="nl-NL" sz="2400" dirty="0">
                <a:latin typeface="Verdana" panose="020B0604030504040204" pitchFamily="34" charset="0"/>
                <a:cs typeface="Times New Roman" pitchFamily="18" charset="0"/>
              </a:rPr>
              <a:t>Het standaard formaat voor een ORACLE datum is DD-MON-YYYY.</a:t>
            </a:r>
          </a:p>
          <a:p>
            <a:r>
              <a:rPr lang="en-GB" sz="1700" b="1" dirty="0">
                <a:solidFill>
                  <a:srgbClr val="0000FF"/>
                </a:solidFill>
                <a:latin typeface="Courier New" panose="02070309020205020404" pitchFamily="49" charset="0"/>
              </a:rPr>
              <a:t>SELECT</a:t>
            </a:r>
            <a:r>
              <a:rPr lang="en-GB" sz="1700" dirty="0">
                <a:solidFill>
                  <a:srgbClr val="000000"/>
                </a:solidFill>
                <a:latin typeface="Courier New" panose="02070309020205020404" pitchFamily="49" charset="0"/>
              </a:rPr>
              <a:t> </a:t>
            </a:r>
            <a:r>
              <a:rPr lang="en-GB" sz="1700" b="1" dirty="0">
                <a:solidFill>
                  <a:srgbClr val="0000FF"/>
                </a:solidFill>
                <a:latin typeface="Courier New" panose="02070309020205020404" pitchFamily="49" charset="0"/>
              </a:rPr>
              <a:t>SYSDATE</a:t>
            </a:r>
            <a:r>
              <a:rPr lang="en-GB" sz="1700" dirty="0">
                <a:solidFill>
                  <a:srgbClr val="000000"/>
                </a:solidFill>
                <a:latin typeface="Courier New" panose="02070309020205020404" pitchFamily="49" charset="0"/>
              </a:rPr>
              <a:t> </a:t>
            </a:r>
            <a:r>
              <a:rPr lang="en-GB" sz="1700" b="1" dirty="0">
                <a:solidFill>
                  <a:srgbClr val="0000FF"/>
                </a:solidFill>
                <a:latin typeface="Courier New" panose="02070309020205020404" pitchFamily="49" charset="0"/>
              </a:rPr>
              <a:t>FROM</a:t>
            </a:r>
            <a:r>
              <a:rPr lang="en-GB" sz="1700" dirty="0">
                <a:solidFill>
                  <a:srgbClr val="000000"/>
                </a:solidFill>
                <a:latin typeface="Courier New" panose="02070309020205020404" pitchFamily="49" charset="0"/>
              </a:rPr>
              <a:t> dual</a:t>
            </a:r>
            <a:r>
              <a:rPr lang="en-GB" sz="1700" b="1" dirty="0">
                <a:solidFill>
                  <a:srgbClr val="000080"/>
                </a:solidFill>
                <a:latin typeface="Courier New" panose="02070309020205020404" pitchFamily="49" charset="0"/>
              </a:rPr>
              <a:t>;</a:t>
            </a:r>
            <a:r>
              <a:rPr lang="en-GB" sz="1700" dirty="0">
                <a:solidFill>
                  <a:srgbClr val="000000"/>
                </a:solidFill>
                <a:latin typeface="Courier New" panose="02070309020205020404" pitchFamily="49" charset="0"/>
              </a:rPr>
              <a:t> </a:t>
            </a:r>
            <a:endParaRPr lang="en-GB" sz="1700" dirty="0"/>
          </a:p>
          <a:p>
            <a:pPr eaLnBrk="0" hangingPunct="0">
              <a:tabLst>
                <a:tab pos="1549400" algn="l"/>
              </a:tabLst>
            </a:pPr>
            <a:r>
              <a:rPr lang="nl-BE" sz="1600" dirty="0">
                <a:latin typeface="Courier New" panose="02070309020205020404" pitchFamily="49" charset="0"/>
                <a:cs typeface="Courier New" panose="02070309020205020404" pitchFamily="49" charset="0"/>
              </a:rPr>
              <a:t>SYSDATE </a:t>
            </a:r>
          </a:p>
          <a:p>
            <a:pPr eaLnBrk="0" hangingPunct="0">
              <a:tabLst>
                <a:tab pos="1549400" algn="l"/>
              </a:tabLst>
            </a:pPr>
            <a:r>
              <a:rPr lang="nl-BE" sz="1600" dirty="0">
                <a:latin typeface="Courier New" panose="02070309020205020404" pitchFamily="49" charset="0"/>
                <a:cs typeface="Courier New" panose="02070309020205020404" pitchFamily="49" charset="0"/>
              </a:rPr>
              <a:t>---------</a:t>
            </a:r>
          </a:p>
          <a:p>
            <a:pPr eaLnBrk="0" hangingPunct="0">
              <a:tabLst>
                <a:tab pos="1549400" algn="l"/>
              </a:tabLst>
            </a:pPr>
            <a:r>
              <a:rPr lang="nl-BE" sz="1600" dirty="0">
                <a:latin typeface="Courier New" panose="02070309020205020404" pitchFamily="49" charset="0"/>
                <a:cs typeface="Courier New" panose="02070309020205020404" pitchFamily="49" charset="0"/>
              </a:rPr>
              <a:t>01-AUG-16</a:t>
            </a:r>
          </a:p>
          <a:p>
            <a:pPr marL="0" indent="0" eaLnBrk="0" hangingPunct="0">
              <a:buNone/>
              <a:tabLst>
                <a:tab pos="1549400" algn="l"/>
              </a:tabLst>
            </a:pPr>
            <a:r>
              <a:rPr lang="nl-NL" sz="2400" dirty="0">
                <a:latin typeface="Verdana" panose="020B0604030504040204" pitchFamily="34" charset="0"/>
                <a:cs typeface="Times New Roman" pitchFamily="18" charset="0"/>
              </a:rPr>
              <a:t>Je kan door middel van de parameter NLS_DATE_FORMAT in uw sessie bepalen hoe de datum moet weergegeven worden:</a:t>
            </a:r>
            <a:endParaRPr lang="nl-NL" sz="2800" dirty="0">
              <a:latin typeface="Verdana" panose="020B0604030504040204" pitchFamily="34" charset="0"/>
              <a:cs typeface="Times New Roman" pitchFamily="18" charset="0"/>
            </a:endParaRPr>
          </a:p>
          <a:p>
            <a:r>
              <a:rPr lang="en-GB" sz="1700" b="1" dirty="0">
                <a:solidFill>
                  <a:srgbClr val="0000FF"/>
                </a:solidFill>
                <a:latin typeface="Courier New" panose="02070309020205020404" pitchFamily="49" charset="0"/>
              </a:rPr>
              <a:t>ALTER</a:t>
            </a:r>
            <a:r>
              <a:rPr lang="en-GB" sz="1700" dirty="0">
                <a:solidFill>
                  <a:srgbClr val="000000"/>
                </a:solidFill>
                <a:latin typeface="Courier New" panose="02070309020205020404" pitchFamily="49" charset="0"/>
              </a:rPr>
              <a:t> </a:t>
            </a:r>
            <a:r>
              <a:rPr lang="en-GB" sz="1700" b="1" dirty="0">
                <a:solidFill>
                  <a:srgbClr val="0000FF"/>
                </a:solidFill>
                <a:latin typeface="Courier New" panose="02070309020205020404" pitchFamily="49" charset="0"/>
              </a:rPr>
              <a:t>SESSION</a:t>
            </a:r>
            <a:r>
              <a:rPr lang="en-GB" sz="1700" dirty="0">
                <a:solidFill>
                  <a:srgbClr val="000000"/>
                </a:solidFill>
                <a:latin typeface="Courier New" panose="02070309020205020404" pitchFamily="49" charset="0"/>
              </a:rPr>
              <a:t> </a:t>
            </a:r>
            <a:r>
              <a:rPr lang="en-GB" sz="1700" b="1" dirty="0">
                <a:solidFill>
                  <a:srgbClr val="0000FF"/>
                </a:solidFill>
                <a:latin typeface="Courier New" panose="02070309020205020404" pitchFamily="49" charset="0"/>
              </a:rPr>
              <a:t>SET</a:t>
            </a:r>
            <a:r>
              <a:rPr lang="en-GB" sz="1700" dirty="0">
                <a:solidFill>
                  <a:srgbClr val="000000"/>
                </a:solidFill>
                <a:latin typeface="Courier New" panose="02070309020205020404" pitchFamily="49" charset="0"/>
              </a:rPr>
              <a:t> NLS_DATE_FORMAT</a:t>
            </a:r>
            <a:r>
              <a:rPr lang="en-GB" sz="1700" b="1" dirty="0">
                <a:solidFill>
                  <a:srgbClr val="000080"/>
                </a:solidFill>
                <a:latin typeface="Courier New" panose="02070309020205020404" pitchFamily="49" charset="0"/>
              </a:rPr>
              <a:t>=</a:t>
            </a:r>
            <a:r>
              <a:rPr lang="en-GB" sz="1700" dirty="0">
                <a:solidFill>
                  <a:srgbClr val="808080"/>
                </a:solidFill>
                <a:latin typeface="Courier New" panose="02070309020205020404" pitchFamily="49" charset="0"/>
              </a:rPr>
              <a:t>'</a:t>
            </a:r>
            <a:r>
              <a:rPr lang="en-GB" sz="1700" dirty="0" err="1">
                <a:solidFill>
                  <a:srgbClr val="808080"/>
                </a:solidFill>
                <a:latin typeface="Courier New" panose="02070309020205020404" pitchFamily="49" charset="0"/>
              </a:rPr>
              <a:t>dd</a:t>
            </a:r>
            <a:r>
              <a:rPr lang="en-GB" sz="1700" dirty="0">
                <a:solidFill>
                  <a:srgbClr val="808080"/>
                </a:solidFill>
                <a:latin typeface="Courier New" panose="02070309020205020404" pitchFamily="49" charset="0"/>
              </a:rPr>
              <a:t>-mm-</a:t>
            </a:r>
            <a:r>
              <a:rPr lang="en-GB" sz="1700" dirty="0" err="1">
                <a:solidFill>
                  <a:srgbClr val="808080"/>
                </a:solidFill>
                <a:latin typeface="Courier New" panose="02070309020205020404" pitchFamily="49" charset="0"/>
              </a:rPr>
              <a:t>yyyy</a:t>
            </a:r>
            <a:r>
              <a:rPr lang="en-GB" sz="1700" dirty="0">
                <a:solidFill>
                  <a:srgbClr val="808080"/>
                </a:solidFill>
                <a:latin typeface="Courier New" panose="02070309020205020404" pitchFamily="49" charset="0"/>
              </a:rPr>
              <a:t>'</a:t>
            </a:r>
            <a:r>
              <a:rPr lang="en-GB" sz="1700" b="1" dirty="0">
                <a:solidFill>
                  <a:srgbClr val="000080"/>
                </a:solidFill>
                <a:latin typeface="Courier New" panose="02070309020205020404" pitchFamily="49" charset="0"/>
              </a:rPr>
              <a:t>;</a:t>
            </a:r>
            <a:r>
              <a:rPr lang="en-GB" sz="1700" dirty="0">
                <a:solidFill>
                  <a:srgbClr val="000000"/>
                </a:solidFill>
                <a:latin typeface="Courier New" panose="02070309020205020404" pitchFamily="49" charset="0"/>
              </a:rPr>
              <a:t> </a:t>
            </a:r>
          </a:p>
          <a:p>
            <a:r>
              <a:rPr lang="en-GB" sz="1700" b="1" dirty="0">
                <a:solidFill>
                  <a:srgbClr val="0000FF"/>
                </a:solidFill>
                <a:latin typeface="Courier New" panose="02070309020205020404" pitchFamily="49" charset="0"/>
              </a:rPr>
              <a:t>SELECT</a:t>
            </a:r>
            <a:r>
              <a:rPr lang="en-GB" sz="1700" dirty="0">
                <a:solidFill>
                  <a:srgbClr val="000000"/>
                </a:solidFill>
                <a:latin typeface="Courier New" panose="02070309020205020404" pitchFamily="49" charset="0"/>
              </a:rPr>
              <a:t> </a:t>
            </a:r>
            <a:r>
              <a:rPr lang="en-GB" sz="1700" b="1" dirty="0">
                <a:solidFill>
                  <a:srgbClr val="0000FF"/>
                </a:solidFill>
                <a:latin typeface="Courier New" panose="02070309020205020404" pitchFamily="49" charset="0"/>
              </a:rPr>
              <a:t>SYSDATE</a:t>
            </a:r>
            <a:r>
              <a:rPr lang="en-GB" sz="1700" dirty="0">
                <a:solidFill>
                  <a:srgbClr val="000000"/>
                </a:solidFill>
                <a:latin typeface="Courier New" panose="02070309020205020404" pitchFamily="49" charset="0"/>
              </a:rPr>
              <a:t> </a:t>
            </a:r>
            <a:r>
              <a:rPr lang="en-GB" sz="1700" b="1" dirty="0">
                <a:solidFill>
                  <a:srgbClr val="0000FF"/>
                </a:solidFill>
                <a:latin typeface="Courier New" panose="02070309020205020404" pitchFamily="49" charset="0"/>
              </a:rPr>
              <a:t>FROM</a:t>
            </a:r>
            <a:r>
              <a:rPr lang="en-GB" sz="1700" dirty="0">
                <a:solidFill>
                  <a:srgbClr val="000000"/>
                </a:solidFill>
                <a:latin typeface="Courier New" panose="02070309020205020404" pitchFamily="49" charset="0"/>
              </a:rPr>
              <a:t> dual</a:t>
            </a:r>
            <a:r>
              <a:rPr lang="en-GB" sz="1700" b="1" dirty="0">
                <a:solidFill>
                  <a:srgbClr val="000080"/>
                </a:solidFill>
                <a:latin typeface="Courier New" panose="02070309020205020404" pitchFamily="49" charset="0"/>
              </a:rPr>
              <a:t>;</a:t>
            </a:r>
            <a:r>
              <a:rPr lang="en-GB" sz="1700" dirty="0">
                <a:solidFill>
                  <a:srgbClr val="000000"/>
                </a:solidFill>
                <a:latin typeface="Courier New" panose="02070309020205020404" pitchFamily="49" charset="0"/>
              </a:rPr>
              <a:t> </a:t>
            </a:r>
            <a:endParaRPr lang="en-GB" sz="1700" dirty="0"/>
          </a:p>
          <a:p>
            <a:pPr eaLnBrk="0" hangingPunct="0">
              <a:tabLst>
                <a:tab pos="1549400" algn="l"/>
              </a:tabLst>
            </a:pPr>
            <a:r>
              <a:rPr lang="nl-BE" sz="1700" dirty="0">
                <a:latin typeface="Courier New" panose="02070309020205020404" pitchFamily="49" charset="0"/>
                <a:cs typeface="Courier New" panose="02070309020205020404" pitchFamily="49" charset="0"/>
              </a:rPr>
              <a:t>SYSDATE </a:t>
            </a:r>
          </a:p>
          <a:p>
            <a:pPr eaLnBrk="0" hangingPunct="0">
              <a:tabLst>
                <a:tab pos="1549400" algn="l"/>
              </a:tabLst>
            </a:pPr>
            <a:r>
              <a:rPr lang="nl-BE" sz="1700" dirty="0">
                <a:latin typeface="Courier New" panose="02070309020205020404" pitchFamily="49" charset="0"/>
                <a:cs typeface="Courier New" panose="02070309020205020404" pitchFamily="49" charset="0"/>
              </a:rPr>
              <a:t>-----------</a:t>
            </a:r>
          </a:p>
          <a:p>
            <a:pPr eaLnBrk="0" hangingPunct="0">
              <a:tabLst>
                <a:tab pos="1549400" algn="l"/>
              </a:tabLst>
            </a:pPr>
            <a:r>
              <a:rPr lang="nl-BE" sz="1700" dirty="0">
                <a:latin typeface="Courier New" panose="02070309020205020404" pitchFamily="49" charset="0"/>
                <a:cs typeface="Courier New" panose="02070309020205020404" pitchFamily="49" charset="0"/>
              </a:rPr>
              <a:t>01-08-2016</a:t>
            </a:r>
          </a:p>
          <a:p>
            <a:pPr eaLnBrk="0" hangingPunct="0">
              <a:tabLst>
                <a:tab pos="1549400" algn="l"/>
              </a:tabLst>
            </a:pPr>
            <a:endParaRPr lang="nl-BE" sz="2100" dirty="0">
              <a:latin typeface="Courier New" panose="02070309020205020404" pitchFamily="49" charset="0"/>
              <a:cs typeface="Courier New" panose="02070309020205020404" pitchFamily="49" charset="0"/>
            </a:endParaRPr>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39</a:t>
            </a:fld>
            <a:endParaRPr lang="nl-NL" dirty="0"/>
          </a:p>
        </p:txBody>
      </p:sp>
    </p:spTree>
    <p:extLst>
      <p:ext uri="{BB962C8B-B14F-4D97-AF65-F5344CB8AC3E}">
        <p14:creationId xmlns:p14="http://schemas.microsoft.com/office/powerpoint/2010/main" val="630536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pPr marL="54864" indent="0" fontAlgn="auto">
              <a:spcAft>
                <a:spcPts val="0"/>
              </a:spcAft>
              <a:defRPr/>
            </a:pPr>
            <a:r>
              <a:rPr lang="nl-BE" sz="3200" b="1" dirty="0">
                <a:latin typeface="Verdana" panose="020B0604030504040204" pitchFamily="34" charset="0"/>
              </a:rPr>
              <a:t>Tekst functies: hoofd/kleine letters</a:t>
            </a:r>
          </a:p>
        </p:txBody>
      </p:sp>
      <p:sp>
        <p:nvSpPr>
          <p:cNvPr id="13315" name="Tijdelijke aanduiding voor inhoud 2"/>
          <p:cNvSpPr>
            <a:spLocks noGrp="1"/>
          </p:cNvSpPr>
          <p:nvPr>
            <p:ph idx="1"/>
          </p:nvPr>
        </p:nvSpPr>
        <p:spPr/>
        <p:txBody>
          <a:bodyPr/>
          <a:lstStyle/>
          <a:p>
            <a:pPr marL="457200" lvl="1" indent="0">
              <a:buNone/>
            </a:pPr>
            <a:endParaRPr lang="nl-BE" dirty="0"/>
          </a:p>
          <a:p>
            <a:pPr marL="457200" lvl="1" indent="0">
              <a:buNone/>
            </a:pPr>
            <a:endParaRPr lang="nl-BE" dirty="0"/>
          </a:p>
          <a:p>
            <a:pPr marL="457200" lvl="1" indent="0">
              <a:buNone/>
            </a:pPr>
            <a:endParaRPr lang="nl-BE" sz="2000" dirty="0">
              <a:latin typeface="Verdana" panose="020B0604030504040204" pitchFamily="34" charset="0"/>
            </a:endParaRPr>
          </a:p>
          <a:p>
            <a:pPr marL="457200" lvl="1" indent="0">
              <a:buNone/>
            </a:pPr>
            <a:r>
              <a:rPr lang="nl-BE" sz="2000" dirty="0">
                <a:latin typeface="Verdana" panose="020B0604030504040204" pitchFamily="34" charset="0"/>
              </a:rPr>
              <a:t>Om een karakterstring om te zetten naar hoofdletters.</a:t>
            </a:r>
          </a:p>
          <a:p>
            <a:pPr marL="457200" lvl="1" indent="0">
              <a:buNone/>
            </a:pPr>
            <a:endParaRPr lang="nl-BE" dirty="0"/>
          </a:p>
          <a:p>
            <a:pPr marL="457200" lvl="1" indent="0">
              <a:buNone/>
            </a:pPr>
            <a:endParaRPr lang="nl-BE" dirty="0"/>
          </a:p>
          <a:p>
            <a:pPr marL="457200" lvl="1" indent="0">
              <a:buNone/>
            </a:pPr>
            <a:r>
              <a:rPr lang="nl-BE" sz="2000" dirty="0">
                <a:latin typeface="Verdana" panose="020B0604030504040204" pitchFamily="34" charset="0"/>
              </a:rPr>
              <a:t>Om een karakterstring om te zetten naar kleine letters.</a:t>
            </a:r>
          </a:p>
          <a:p>
            <a:pPr marL="457200" lvl="1" indent="0">
              <a:buNone/>
            </a:pPr>
            <a:endParaRPr lang="nl-BE" sz="2000" dirty="0">
              <a:latin typeface="Verdana" panose="020B0604030504040204" pitchFamily="34" charset="0"/>
            </a:endParaRPr>
          </a:p>
          <a:p>
            <a:pPr marL="457200" lvl="1" indent="0">
              <a:buNone/>
            </a:pPr>
            <a:endParaRPr lang="nl-BE" sz="2000" dirty="0">
              <a:latin typeface="Verdana" panose="020B0604030504040204" pitchFamily="34" charset="0"/>
            </a:endParaRPr>
          </a:p>
          <a:p>
            <a:pPr marL="457200" lvl="1" indent="0">
              <a:buNone/>
            </a:pPr>
            <a:r>
              <a:rPr lang="nl-BE" sz="2000" dirty="0">
                <a:latin typeface="Verdana" panose="020B0604030504040204" pitchFamily="34" charset="0"/>
              </a:rPr>
              <a:t>Om beginletter van </a:t>
            </a:r>
            <a:r>
              <a:rPr lang="nl-BE" sz="2000">
                <a:latin typeface="Verdana" panose="020B0604030504040204" pitchFamily="34" charset="0"/>
              </a:rPr>
              <a:t>elk woord naar </a:t>
            </a:r>
            <a:r>
              <a:rPr lang="nl-BE" sz="2000" dirty="0">
                <a:latin typeface="Verdana" panose="020B0604030504040204" pitchFamily="34" charset="0"/>
              </a:rPr>
              <a:t>hoofdletter om te zetten en andere letters naar kleine letters</a:t>
            </a:r>
          </a:p>
          <a:p>
            <a:pPr marL="457200" lvl="1" indent="0">
              <a:buNone/>
            </a:pPr>
            <a:endParaRPr lang="nl-BE" dirty="0"/>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4</a:t>
            </a:fld>
            <a:endParaRPr lang="nl-NL" dirty="0"/>
          </a:p>
        </p:txBody>
      </p:sp>
      <p:pic>
        <p:nvPicPr>
          <p:cNvPr id="1026" name="Picture 2" descr="Description of upper.gif follo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1894" y="2009267"/>
            <a:ext cx="3138311" cy="4413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escription of lower.gif follo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975" y="3252851"/>
            <a:ext cx="3258604" cy="45351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8051817" y="47298"/>
            <a:ext cx="634983" cy="579377"/>
          </a:xfrm>
          <a:prstGeom prst="rect">
            <a:avLst/>
          </a:prstGeom>
        </p:spPr>
      </p:pic>
      <p:pic>
        <p:nvPicPr>
          <p:cNvPr id="4" name="Picture 2" descr="Description of initcap.gif follow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1894" y="4340882"/>
            <a:ext cx="3029940" cy="41527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6"/>
          <a:stretch>
            <a:fillRect/>
          </a:stretch>
        </p:blipFill>
        <p:spPr>
          <a:xfrm>
            <a:off x="6338505" y="4536089"/>
            <a:ext cx="1959358" cy="277797"/>
          </a:xfrm>
          <a:prstGeom prst="rect">
            <a:avLst/>
          </a:prstGeom>
        </p:spPr>
      </p:pic>
    </p:spTree>
    <p:extLst>
      <p:ext uri="{BB962C8B-B14F-4D97-AF65-F5344CB8AC3E}">
        <p14:creationId xmlns:p14="http://schemas.microsoft.com/office/powerpoint/2010/main" val="32261161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53536"/>
            <a:ext cx="8229600" cy="1143000"/>
          </a:xfrm>
        </p:spPr>
        <p:txBody>
          <a:bodyPr>
            <a:normAutofit/>
          </a:bodyPr>
          <a:lstStyle/>
          <a:p>
            <a:pPr marL="54864" indent="0" fontAlgn="auto">
              <a:spcAft>
                <a:spcPts val="0"/>
              </a:spcAft>
              <a:defRPr/>
            </a:pPr>
            <a:r>
              <a:rPr lang="nl-BE" sz="3200" b="1" dirty="0">
                <a:latin typeface="Verdana" panose="020B0604030504040204" pitchFamily="34" charset="0"/>
              </a:rPr>
              <a:t>Datumfuncties: formaat</a:t>
            </a:r>
          </a:p>
        </p:txBody>
      </p:sp>
      <p:sp>
        <p:nvSpPr>
          <p:cNvPr id="36867" name="Tijdelijke aanduiding voor inhoud 2"/>
          <p:cNvSpPr>
            <a:spLocks noGrp="1"/>
          </p:cNvSpPr>
          <p:nvPr>
            <p:ph idx="1"/>
          </p:nvPr>
        </p:nvSpPr>
        <p:spPr>
          <a:xfrm>
            <a:off x="457200" y="1161143"/>
            <a:ext cx="8543925" cy="4995182"/>
          </a:xfrm>
        </p:spPr>
        <p:txBody>
          <a:bodyPr>
            <a:normAutofit/>
          </a:bodyPr>
          <a:lstStyle/>
          <a:p>
            <a:pPr eaLnBrk="0" hangingPunct="0">
              <a:tabLst>
                <a:tab pos="1549400" algn="l"/>
              </a:tabLst>
            </a:pPr>
            <a:r>
              <a:rPr lang="nl-BE" sz="2500" dirty="0">
                <a:latin typeface="Verdana" panose="020B0604030504040204" pitchFamily="34" charset="0"/>
                <a:cs typeface="Times New Roman" pitchFamily="18" charset="0"/>
              </a:rPr>
              <a:t>Je kan de huidige waarde van een sessie variabele ook opvragen:</a:t>
            </a:r>
          </a:p>
          <a:p>
            <a:r>
              <a:rPr lang="en-GB" sz="2400" b="1" dirty="0">
                <a:solidFill>
                  <a:srgbClr val="0000FF"/>
                </a:solidFill>
                <a:latin typeface="Courier New" panose="02070309020205020404" pitchFamily="49" charset="0"/>
              </a:rPr>
              <a:t>SELECT</a:t>
            </a:r>
            <a:r>
              <a:rPr lang="en-GB" sz="2400" dirty="0">
                <a:solidFill>
                  <a:srgbClr val="000000"/>
                </a:solidFill>
                <a:latin typeface="Courier New" panose="02070309020205020404" pitchFamily="49" charset="0"/>
              </a:rPr>
              <a:t> </a:t>
            </a:r>
            <a:r>
              <a:rPr lang="en-GB" sz="2400" b="1" dirty="0">
                <a:solidFill>
                  <a:srgbClr val="0000FF"/>
                </a:solidFill>
                <a:latin typeface="Courier New" panose="02070309020205020404" pitchFamily="49" charset="0"/>
              </a:rPr>
              <a:t>value</a:t>
            </a:r>
            <a:r>
              <a:rPr lang="en-GB" sz="2400" dirty="0">
                <a:solidFill>
                  <a:srgbClr val="000000"/>
                </a:solidFill>
                <a:latin typeface="Courier New" panose="02070309020205020404" pitchFamily="49" charset="0"/>
              </a:rPr>
              <a:t> </a:t>
            </a:r>
            <a:br>
              <a:rPr lang="en-GB" sz="2400" dirty="0">
                <a:solidFill>
                  <a:srgbClr val="000000"/>
                </a:solidFill>
                <a:latin typeface="Courier New" panose="02070309020205020404" pitchFamily="49" charset="0"/>
              </a:rPr>
            </a:br>
            <a:r>
              <a:rPr lang="en-GB" sz="2400" b="1" dirty="0">
                <a:solidFill>
                  <a:srgbClr val="0000FF"/>
                </a:solidFill>
                <a:latin typeface="Courier New" panose="02070309020205020404" pitchFamily="49" charset="0"/>
              </a:rPr>
              <a:t>FROM</a:t>
            </a:r>
            <a:r>
              <a:rPr lang="en-GB" sz="2400" dirty="0">
                <a:solidFill>
                  <a:srgbClr val="000000"/>
                </a:solidFill>
                <a:latin typeface="Courier New" panose="02070309020205020404" pitchFamily="49" charset="0"/>
              </a:rPr>
              <a:t> </a:t>
            </a:r>
            <a:r>
              <a:rPr lang="en-GB" sz="2400" dirty="0" err="1">
                <a:solidFill>
                  <a:srgbClr val="000000"/>
                </a:solidFill>
                <a:latin typeface="Courier New" panose="02070309020205020404" pitchFamily="49" charset="0"/>
              </a:rPr>
              <a:t>nls_session_parameters</a:t>
            </a:r>
            <a:r>
              <a:rPr lang="en-GB" sz="2400" dirty="0">
                <a:solidFill>
                  <a:srgbClr val="000000"/>
                </a:solidFill>
                <a:latin typeface="Courier New" panose="02070309020205020404" pitchFamily="49" charset="0"/>
              </a:rPr>
              <a:t> </a:t>
            </a:r>
            <a:br>
              <a:rPr lang="en-GB" sz="2400" dirty="0">
                <a:solidFill>
                  <a:srgbClr val="000000"/>
                </a:solidFill>
                <a:latin typeface="Courier New" panose="02070309020205020404" pitchFamily="49" charset="0"/>
              </a:rPr>
            </a:br>
            <a:r>
              <a:rPr lang="en-GB" sz="2400" b="1" dirty="0">
                <a:solidFill>
                  <a:srgbClr val="0000FF"/>
                </a:solidFill>
                <a:latin typeface="Courier New" panose="02070309020205020404" pitchFamily="49" charset="0"/>
              </a:rPr>
              <a:t>WHERE</a:t>
            </a:r>
            <a:r>
              <a:rPr lang="en-GB" sz="2400" dirty="0">
                <a:solidFill>
                  <a:srgbClr val="000000"/>
                </a:solidFill>
                <a:latin typeface="Courier New" panose="02070309020205020404" pitchFamily="49" charset="0"/>
              </a:rPr>
              <a:t> </a:t>
            </a:r>
            <a:r>
              <a:rPr lang="en-GB" sz="2400" b="1" dirty="0">
                <a:solidFill>
                  <a:srgbClr val="0000FF"/>
                </a:solidFill>
                <a:latin typeface="Courier New" panose="02070309020205020404" pitchFamily="49" charset="0"/>
              </a:rPr>
              <a:t>parameter</a:t>
            </a:r>
            <a:r>
              <a:rPr lang="en-GB" sz="2400" dirty="0">
                <a:solidFill>
                  <a:srgbClr val="000000"/>
                </a:solidFill>
                <a:latin typeface="Courier New" panose="02070309020205020404" pitchFamily="49" charset="0"/>
              </a:rPr>
              <a:t> </a:t>
            </a:r>
            <a:r>
              <a:rPr lang="en-GB" sz="2400" b="1" dirty="0">
                <a:solidFill>
                  <a:srgbClr val="000080"/>
                </a:solidFill>
                <a:latin typeface="Courier New" panose="02070309020205020404" pitchFamily="49" charset="0"/>
              </a:rPr>
              <a:t>=</a:t>
            </a:r>
            <a:r>
              <a:rPr lang="en-GB" sz="2400" dirty="0">
                <a:solidFill>
                  <a:srgbClr val="000000"/>
                </a:solidFill>
                <a:latin typeface="Courier New" panose="02070309020205020404" pitchFamily="49" charset="0"/>
              </a:rPr>
              <a:t> </a:t>
            </a:r>
            <a:r>
              <a:rPr lang="en-GB" sz="2400" dirty="0">
                <a:solidFill>
                  <a:srgbClr val="808080"/>
                </a:solidFill>
                <a:latin typeface="Courier New" panose="02070309020205020404" pitchFamily="49" charset="0"/>
              </a:rPr>
              <a:t>'NLS_DATE_FORMAT'</a:t>
            </a:r>
            <a:r>
              <a:rPr lang="en-GB" sz="2400" b="1" dirty="0">
                <a:solidFill>
                  <a:srgbClr val="000080"/>
                </a:solidFill>
                <a:latin typeface="Courier New" panose="02070309020205020404" pitchFamily="49" charset="0"/>
              </a:rPr>
              <a:t>;</a:t>
            </a:r>
            <a:endParaRPr lang="en-GB" sz="2400" dirty="0"/>
          </a:p>
          <a:p>
            <a:pPr eaLnBrk="0" hangingPunct="0">
              <a:tabLst>
                <a:tab pos="1549400" algn="l"/>
              </a:tabLst>
            </a:pPr>
            <a:r>
              <a:rPr lang="nl-BE" sz="2200" dirty="0">
                <a:latin typeface="Courier New" panose="02070309020205020404" pitchFamily="49" charset="0"/>
                <a:cs typeface="Courier New" panose="02070309020205020404" pitchFamily="49" charset="0"/>
              </a:rPr>
              <a:t>VALUE                                  </a:t>
            </a:r>
          </a:p>
          <a:p>
            <a:pPr eaLnBrk="0" hangingPunct="0">
              <a:tabLst>
                <a:tab pos="1549400" algn="l"/>
              </a:tabLst>
            </a:pPr>
            <a:r>
              <a:rPr lang="nl-BE" sz="2200" dirty="0">
                <a:latin typeface="Courier New" panose="02070309020205020404" pitchFamily="49" charset="0"/>
                <a:cs typeface="Courier New" panose="02070309020205020404" pitchFamily="49" charset="0"/>
              </a:rPr>
              <a:t>----------------------------------------</a:t>
            </a:r>
          </a:p>
          <a:p>
            <a:pPr eaLnBrk="0" hangingPunct="0">
              <a:tabLst>
                <a:tab pos="1549400" algn="l"/>
              </a:tabLst>
            </a:pPr>
            <a:r>
              <a:rPr lang="nl-BE" sz="2200" dirty="0" err="1">
                <a:latin typeface="Courier New" panose="02070309020205020404" pitchFamily="49" charset="0"/>
                <a:cs typeface="Courier New" panose="02070309020205020404" pitchFamily="49" charset="0"/>
              </a:rPr>
              <a:t>dd</a:t>
            </a:r>
            <a:r>
              <a:rPr lang="nl-BE" sz="2200" dirty="0">
                <a:latin typeface="Courier New" panose="02070309020205020404" pitchFamily="49" charset="0"/>
                <a:cs typeface="Courier New" panose="02070309020205020404" pitchFamily="49" charset="0"/>
              </a:rPr>
              <a:t>-mm-</a:t>
            </a:r>
            <a:r>
              <a:rPr lang="nl-BE" sz="2200" dirty="0" err="1">
                <a:latin typeface="Courier New" panose="02070309020205020404" pitchFamily="49" charset="0"/>
                <a:cs typeface="Courier New" panose="02070309020205020404" pitchFamily="49" charset="0"/>
              </a:rPr>
              <a:t>yyyy</a:t>
            </a:r>
            <a:r>
              <a:rPr lang="nl-BE" sz="2200" dirty="0">
                <a:latin typeface="Courier New" panose="02070309020205020404" pitchFamily="49" charset="0"/>
                <a:cs typeface="Courier New" panose="02070309020205020404" pitchFamily="49" charset="0"/>
              </a:rPr>
              <a:t> </a:t>
            </a:r>
            <a:endParaRPr lang="nl-NL" sz="2800" dirty="0"/>
          </a:p>
          <a:p>
            <a:endParaRPr lang="nl-NL" sz="2800" dirty="0"/>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40</a:t>
            </a:fld>
            <a:endParaRPr lang="nl-NL" dirty="0"/>
          </a:p>
        </p:txBody>
      </p:sp>
    </p:spTree>
    <p:extLst>
      <p:ext uri="{BB962C8B-B14F-4D97-AF65-F5344CB8AC3E}">
        <p14:creationId xmlns:p14="http://schemas.microsoft.com/office/powerpoint/2010/main" val="6305367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199" y="21307"/>
            <a:ext cx="8454571" cy="1143000"/>
          </a:xfrm>
        </p:spPr>
        <p:txBody>
          <a:bodyPr>
            <a:normAutofit/>
          </a:bodyPr>
          <a:lstStyle/>
          <a:p>
            <a:pPr marL="54864" indent="0" fontAlgn="auto">
              <a:spcAft>
                <a:spcPts val="0"/>
              </a:spcAft>
              <a:defRPr/>
            </a:pPr>
            <a:r>
              <a:rPr lang="nl-BE" sz="3200" dirty="0">
                <a:latin typeface="Verdana" panose="020B0604030504040204" pitchFamily="34" charset="0"/>
              </a:rPr>
              <a:t>Datumfuncties: formaat</a:t>
            </a:r>
            <a:endParaRPr lang="nl-BE" sz="3200" b="1" dirty="0">
              <a:latin typeface="Verdana" panose="020B0604030504040204" pitchFamily="34" charset="0"/>
            </a:endParaRPr>
          </a:p>
        </p:txBody>
      </p:sp>
      <p:sp>
        <p:nvSpPr>
          <p:cNvPr id="64515" name="Tijdelijke aanduiding voor inhoud 2"/>
          <p:cNvSpPr>
            <a:spLocks noGrp="1"/>
          </p:cNvSpPr>
          <p:nvPr>
            <p:ph idx="1"/>
          </p:nvPr>
        </p:nvSpPr>
        <p:spPr>
          <a:xfrm>
            <a:off x="101600" y="1016001"/>
            <a:ext cx="9042400" cy="5842000"/>
          </a:xfrm>
        </p:spPr>
        <p:txBody>
          <a:bodyPr>
            <a:normAutofit/>
          </a:bodyPr>
          <a:lstStyle/>
          <a:p>
            <a:pPr marL="0" indent="0">
              <a:buNone/>
            </a:pPr>
            <a:endParaRPr lang="nl-NL" sz="2000" i="1" dirty="0">
              <a:latin typeface="Courier New" pitchFamily="49" charset="0"/>
              <a:cs typeface="Courier New" pitchFamily="49" charset="0"/>
            </a:endParaRPr>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41</a:t>
            </a:fld>
            <a:endParaRPr lang="nl-NL"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1266597"/>
            <a:ext cx="4857750"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4659085"/>
            <a:ext cx="4943475"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27363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53536"/>
            <a:ext cx="8229600" cy="1143000"/>
          </a:xfrm>
        </p:spPr>
        <p:txBody>
          <a:bodyPr>
            <a:normAutofit/>
          </a:bodyPr>
          <a:lstStyle/>
          <a:p>
            <a:pPr marL="54864" indent="0" fontAlgn="auto">
              <a:spcAft>
                <a:spcPts val="0"/>
              </a:spcAft>
              <a:defRPr/>
            </a:pPr>
            <a:r>
              <a:rPr lang="nl-BE" sz="3200" b="1" dirty="0">
                <a:latin typeface="Verdana" panose="020B0604030504040204" pitchFamily="34" charset="0"/>
              </a:rPr>
              <a:t>Datumfuncties: formaat</a:t>
            </a:r>
          </a:p>
        </p:txBody>
      </p:sp>
      <p:sp>
        <p:nvSpPr>
          <p:cNvPr id="36867" name="Tijdelijke aanduiding voor inhoud 2"/>
          <p:cNvSpPr>
            <a:spLocks noGrp="1"/>
          </p:cNvSpPr>
          <p:nvPr>
            <p:ph idx="1"/>
          </p:nvPr>
        </p:nvSpPr>
        <p:spPr>
          <a:xfrm>
            <a:off x="457200" y="1161143"/>
            <a:ext cx="8543925" cy="4995182"/>
          </a:xfrm>
        </p:spPr>
        <p:txBody>
          <a:bodyPr>
            <a:normAutofit/>
          </a:bodyPr>
          <a:lstStyle/>
          <a:p>
            <a:pPr eaLnBrk="0" hangingPunct="0">
              <a:tabLst>
                <a:tab pos="1549400" algn="l"/>
              </a:tabLst>
            </a:pPr>
            <a:r>
              <a:rPr lang="nl-BE" sz="2500" dirty="0">
                <a:latin typeface="Verdana" panose="020B0604030504040204" pitchFamily="34" charset="0"/>
                <a:cs typeface="Times New Roman" pitchFamily="18" charset="0"/>
              </a:rPr>
              <a:t>Met NLS_LANGUAGE (of specifieker met NLS_DATE_LANGUAGE) kan je ook de taal instellen:</a:t>
            </a:r>
          </a:p>
          <a:p>
            <a:r>
              <a:rPr lang="en-GB" sz="1600" b="1" dirty="0">
                <a:solidFill>
                  <a:srgbClr val="0000FF"/>
                </a:solidFill>
                <a:latin typeface="Courier New" panose="02070309020205020404" pitchFamily="49" charset="0"/>
              </a:rPr>
              <a:t>ALTER</a:t>
            </a:r>
            <a:r>
              <a:rPr lang="en-GB" sz="1600" dirty="0">
                <a:solidFill>
                  <a:srgbClr val="000000"/>
                </a:solidFill>
                <a:latin typeface="Courier New" panose="02070309020205020404" pitchFamily="49" charset="0"/>
              </a:rPr>
              <a:t> </a:t>
            </a:r>
            <a:r>
              <a:rPr lang="en-GB" sz="1600" b="1" dirty="0">
                <a:solidFill>
                  <a:srgbClr val="0000FF"/>
                </a:solidFill>
                <a:latin typeface="Courier New" panose="02070309020205020404" pitchFamily="49" charset="0"/>
              </a:rPr>
              <a:t>SESSION</a:t>
            </a:r>
            <a:r>
              <a:rPr lang="en-GB" sz="1600" dirty="0">
                <a:solidFill>
                  <a:srgbClr val="000000"/>
                </a:solidFill>
                <a:latin typeface="Courier New" panose="02070309020205020404" pitchFamily="49" charset="0"/>
              </a:rPr>
              <a:t> </a:t>
            </a:r>
            <a:r>
              <a:rPr lang="en-GB" sz="1600" b="1" dirty="0">
                <a:solidFill>
                  <a:srgbClr val="0000FF"/>
                </a:solidFill>
                <a:latin typeface="Courier New" panose="02070309020205020404" pitchFamily="49" charset="0"/>
              </a:rPr>
              <a:t>SET</a:t>
            </a:r>
            <a:r>
              <a:rPr lang="en-GB" sz="1600" dirty="0">
                <a:solidFill>
                  <a:srgbClr val="000000"/>
                </a:solidFill>
                <a:latin typeface="Courier New" panose="02070309020205020404" pitchFamily="49" charset="0"/>
              </a:rPr>
              <a:t> NLS_DATE_FORMAT</a:t>
            </a:r>
            <a:r>
              <a:rPr lang="en-GB" sz="1600" b="1" dirty="0">
                <a:solidFill>
                  <a:srgbClr val="000080"/>
                </a:solidFill>
                <a:latin typeface="Courier New" panose="02070309020205020404" pitchFamily="49" charset="0"/>
              </a:rPr>
              <a:t>=</a:t>
            </a:r>
            <a:r>
              <a:rPr lang="en-GB" sz="1600" dirty="0">
                <a:solidFill>
                  <a:srgbClr val="808080"/>
                </a:solidFill>
                <a:latin typeface="Courier New" panose="02070309020205020404" pitchFamily="49" charset="0"/>
              </a:rPr>
              <a:t>'DD-MON-YYYY'</a:t>
            </a:r>
            <a:r>
              <a:rPr lang="en-GB" sz="1600" b="1" dirty="0">
                <a:solidFill>
                  <a:srgbClr val="000080"/>
                </a:solidFill>
                <a:latin typeface="Courier New" panose="02070309020205020404" pitchFamily="49" charset="0"/>
              </a:rPr>
              <a:t>;</a:t>
            </a:r>
            <a:r>
              <a:rPr lang="en-GB" sz="1600" dirty="0">
                <a:solidFill>
                  <a:srgbClr val="000000"/>
                </a:solidFill>
                <a:latin typeface="Courier New" panose="02070309020205020404" pitchFamily="49" charset="0"/>
              </a:rPr>
              <a:t> </a:t>
            </a:r>
          </a:p>
          <a:p>
            <a:r>
              <a:rPr lang="en-GB" sz="1600" b="1" dirty="0">
                <a:solidFill>
                  <a:srgbClr val="0000FF"/>
                </a:solidFill>
                <a:latin typeface="Courier New" panose="02070309020205020404" pitchFamily="49" charset="0"/>
              </a:rPr>
              <a:t>ALTER</a:t>
            </a:r>
            <a:r>
              <a:rPr lang="en-GB" sz="1600" dirty="0">
                <a:solidFill>
                  <a:srgbClr val="000000"/>
                </a:solidFill>
                <a:latin typeface="Courier New" panose="02070309020205020404" pitchFamily="49" charset="0"/>
              </a:rPr>
              <a:t> </a:t>
            </a:r>
            <a:r>
              <a:rPr lang="en-GB" sz="1600" b="1" dirty="0">
                <a:solidFill>
                  <a:srgbClr val="0000FF"/>
                </a:solidFill>
                <a:latin typeface="Courier New" panose="02070309020205020404" pitchFamily="49" charset="0"/>
              </a:rPr>
              <a:t>SESSION</a:t>
            </a:r>
            <a:r>
              <a:rPr lang="en-GB" sz="1600" dirty="0">
                <a:solidFill>
                  <a:srgbClr val="000000"/>
                </a:solidFill>
                <a:latin typeface="Courier New" panose="02070309020205020404" pitchFamily="49" charset="0"/>
              </a:rPr>
              <a:t> </a:t>
            </a:r>
            <a:r>
              <a:rPr lang="en-GB" sz="1600" b="1" dirty="0">
                <a:solidFill>
                  <a:srgbClr val="0000FF"/>
                </a:solidFill>
                <a:latin typeface="Courier New" panose="02070309020205020404" pitchFamily="49" charset="0"/>
              </a:rPr>
              <a:t>SET</a:t>
            </a:r>
            <a:r>
              <a:rPr lang="en-GB" sz="1600" dirty="0">
                <a:solidFill>
                  <a:srgbClr val="000000"/>
                </a:solidFill>
                <a:latin typeface="Courier New" panose="02070309020205020404" pitchFamily="49" charset="0"/>
              </a:rPr>
              <a:t> NLS_LANGUAGE</a:t>
            </a:r>
            <a:r>
              <a:rPr lang="en-GB" sz="1600" b="1" dirty="0">
                <a:solidFill>
                  <a:srgbClr val="000080"/>
                </a:solidFill>
                <a:latin typeface="Courier New" panose="02070309020205020404" pitchFamily="49" charset="0"/>
              </a:rPr>
              <a:t>=</a:t>
            </a:r>
            <a:r>
              <a:rPr lang="en-GB" sz="1600" dirty="0">
                <a:solidFill>
                  <a:srgbClr val="808080"/>
                </a:solidFill>
                <a:latin typeface="Courier New" panose="02070309020205020404" pitchFamily="49" charset="0"/>
              </a:rPr>
              <a:t>'FRENCH'</a:t>
            </a:r>
            <a:r>
              <a:rPr lang="en-GB" sz="1600" b="1" dirty="0">
                <a:solidFill>
                  <a:srgbClr val="000080"/>
                </a:solidFill>
                <a:latin typeface="Courier New" panose="02070309020205020404" pitchFamily="49" charset="0"/>
              </a:rPr>
              <a:t>;</a:t>
            </a:r>
            <a:r>
              <a:rPr lang="en-GB" sz="1600" dirty="0">
                <a:solidFill>
                  <a:srgbClr val="000000"/>
                </a:solidFill>
                <a:latin typeface="Courier New" panose="02070309020205020404" pitchFamily="49" charset="0"/>
              </a:rPr>
              <a:t> </a:t>
            </a:r>
          </a:p>
          <a:p>
            <a:r>
              <a:rPr lang="en-GB" sz="1600" b="1" dirty="0">
                <a:solidFill>
                  <a:srgbClr val="0000FF"/>
                </a:solidFill>
                <a:latin typeface="Courier New" panose="02070309020205020404" pitchFamily="49" charset="0"/>
              </a:rPr>
              <a:t>SELECT</a:t>
            </a:r>
            <a:r>
              <a:rPr lang="en-GB" sz="1600" dirty="0">
                <a:solidFill>
                  <a:srgbClr val="000000"/>
                </a:solidFill>
                <a:latin typeface="Courier New" panose="02070309020205020404" pitchFamily="49" charset="0"/>
              </a:rPr>
              <a:t> </a:t>
            </a:r>
            <a:r>
              <a:rPr lang="en-GB" sz="1600" b="1" dirty="0">
                <a:solidFill>
                  <a:srgbClr val="0000FF"/>
                </a:solidFill>
                <a:latin typeface="Courier New" panose="02070309020205020404" pitchFamily="49" charset="0"/>
              </a:rPr>
              <a:t>SYSDATE</a:t>
            </a:r>
            <a:r>
              <a:rPr lang="en-GB" sz="1600" dirty="0">
                <a:solidFill>
                  <a:srgbClr val="000000"/>
                </a:solidFill>
                <a:latin typeface="Courier New" panose="02070309020205020404" pitchFamily="49" charset="0"/>
              </a:rPr>
              <a:t> </a:t>
            </a:r>
            <a:br>
              <a:rPr lang="en-GB" sz="1600" dirty="0">
                <a:solidFill>
                  <a:srgbClr val="000000"/>
                </a:solidFill>
                <a:latin typeface="Courier New" panose="02070309020205020404" pitchFamily="49" charset="0"/>
              </a:rPr>
            </a:br>
            <a:r>
              <a:rPr lang="en-GB" sz="1600" b="1" dirty="0">
                <a:solidFill>
                  <a:srgbClr val="0000FF"/>
                </a:solidFill>
                <a:latin typeface="Courier New" panose="02070309020205020404" pitchFamily="49" charset="0"/>
              </a:rPr>
              <a:t>FROM</a:t>
            </a:r>
            <a:r>
              <a:rPr lang="en-GB" sz="1600" dirty="0">
                <a:solidFill>
                  <a:srgbClr val="000000"/>
                </a:solidFill>
                <a:latin typeface="Courier New" panose="02070309020205020404" pitchFamily="49" charset="0"/>
              </a:rPr>
              <a:t> dual</a:t>
            </a:r>
            <a:r>
              <a:rPr lang="en-GB" sz="1600" b="1" dirty="0">
                <a:solidFill>
                  <a:srgbClr val="000080"/>
                </a:solidFill>
                <a:latin typeface="Courier New" panose="02070309020205020404" pitchFamily="49" charset="0"/>
              </a:rPr>
              <a:t>;</a:t>
            </a:r>
            <a:endParaRPr lang="nl-BE" sz="1600" dirty="0">
              <a:latin typeface="Verdana" panose="020B0604030504040204" pitchFamily="34" charset="0"/>
              <a:cs typeface="Times New Roman" pitchFamily="18" charset="0"/>
            </a:endParaRPr>
          </a:p>
          <a:p>
            <a:r>
              <a:rPr lang="en-GB" sz="1600" dirty="0">
                <a:solidFill>
                  <a:srgbClr val="000000"/>
                </a:solidFill>
                <a:latin typeface="Courier New" panose="02070309020205020404" pitchFamily="49" charset="0"/>
              </a:rPr>
              <a:t>SYSDATE   </a:t>
            </a:r>
          </a:p>
          <a:p>
            <a:r>
              <a:rPr lang="en-GB" sz="1600" dirty="0">
                <a:solidFill>
                  <a:srgbClr val="000000"/>
                </a:solidFill>
                <a:latin typeface="Courier New" panose="02070309020205020404" pitchFamily="49" charset="0"/>
              </a:rPr>
              <a:t>-------------</a:t>
            </a:r>
          </a:p>
          <a:p>
            <a:r>
              <a:rPr lang="en-GB" sz="1600" dirty="0">
                <a:solidFill>
                  <a:srgbClr val="000000"/>
                </a:solidFill>
                <a:latin typeface="Courier New" panose="02070309020205020404" pitchFamily="49" charset="0"/>
              </a:rPr>
              <a:t>01-AOÛT -2016</a:t>
            </a:r>
            <a:endParaRPr lang="nl-NL" sz="1600" dirty="0">
              <a:solidFill>
                <a:srgbClr val="000000"/>
              </a:solidFill>
              <a:latin typeface="Courier New" panose="02070309020205020404" pitchFamily="49" charset="0"/>
            </a:endParaRPr>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42</a:t>
            </a:fld>
            <a:endParaRPr lang="nl-NL" dirty="0"/>
          </a:p>
        </p:txBody>
      </p:sp>
    </p:spTree>
    <p:extLst>
      <p:ext uri="{BB962C8B-B14F-4D97-AF65-F5344CB8AC3E}">
        <p14:creationId xmlns:p14="http://schemas.microsoft.com/office/powerpoint/2010/main" val="3137727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53536"/>
            <a:ext cx="8229600" cy="1143000"/>
          </a:xfrm>
        </p:spPr>
        <p:txBody>
          <a:bodyPr>
            <a:normAutofit/>
          </a:bodyPr>
          <a:lstStyle/>
          <a:p>
            <a:pPr marL="54864" indent="0" fontAlgn="auto">
              <a:spcAft>
                <a:spcPts val="0"/>
              </a:spcAft>
              <a:defRPr/>
            </a:pPr>
            <a:r>
              <a:rPr lang="nl-BE" sz="3200" b="1" dirty="0">
                <a:latin typeface="Verdana" panose="020B0604030504040204" pitchFamily="34" charset="0"/>
              </a:rPr>
              <a:t>Datumfuncties: formaat</a:t>
            </a:r>
          </a:p>
        </p:txBody>
      </p:sp>
      <p:sp>
        <p:nvSpPr>
          <p:cNvPr id="36867" name="Tijdelijke aanduiding voor inhoud 2"/>
          <p:cNvSpPr>
            <a:spLocks noGrp="1"/>
          </p:cNvSpPr>
          <p:nvPr>
            <p:ph idx="1"/>
          </p:nvPr>
        </p:nvSpPr>
        <p:spPr>
          <a:xfrm>
            <a:off x="457200" y="1161143"/>
            <a:ext cx="5376041" cy="4995182"/>
          </a:xfrm>
        </p:spPr>
        <p:txBody>
          <a:bodyPr>
            <a:normAutofit/>
          </a:bodyPr>
          <a:lstStyle/>
          <a:p>
            <a:pPr eaLnBrk="0" hangingPunct="0">
              <a:tabLst>
                <a:tab pos="1549400" algn="l"/>
              </a:tabLst>
            </a:pPr>
            <a:r>
              <a:rPr lang="en-US" sz="2500" dirty="0">
                <a:latin typeface="Verdana" panose="020B0604030504040204" pitchFamily="34" charset="0"/>
                <a:cs typeface="Times New Roman" pitchFamily="18" charset="0"/>
              </a:rPr>
              <a:t>In SQL Developer </a:t>
            </a:r>
            <a:r>
              <a:rPr lang="en-US" sz="2500" dirty="0" err="1">
                <a:latin typeface="Verdana" panose="020B0604030504040204" pitchFamily="34" charset="0"/>
                <a:cs typeface="Times New Roman" pitchFamily="18" charset="0"/>
              </a:rPr>
              <a:t>vind</a:t>
            </a:r>
            <a:r>
              <a:rPr lang="en-US" sz="2500" dirty="0">
                <a:latin typeface="Verdana" panose="020B0604030504040204" pitchFamily="34" charset="0"/>
                <a:cs typeface="Times New Roman" pitchFamily="18" charset="0"/>
              </a:rPr>
              <a:t> </a:t>
            </a:r>
            <a:r>
              <a:rPr lang="en-US" sz="2500" dirty="0" err="1">
                <a:latin typeface="Verdana" panose="020B0604030504040204" pitchFamily="34" charset="0"/>
                <a:cs typeface="Times New Roman" pitchFamily="18" charset="0"/>
              </a:rPr>
              <a:t>je</a:t>
            </a:r>
            <a:r>
              <a:rPr lang="en-US" sz="2500" dirty="0">
                <a:latin typeface="Verdana" panose="020B0604030504040204" pitchFamily="34" charset="0"/>
                <a:cs typeface="Times New Roman" pitchFamily="18" charset="0"/>
              </a:rPr>
              <a:t> </a:t>
            </a:r>
            <a:r>
              <a:rPr lang="en-US" sz="2500" dirty="0" err="1">
                <a:latin typeface="Verdana" panose="020B0604030504040204" pitchFamily="34" charset="0"/>
                <a:cs typeface="Times New Roman" pitchFamily="18" charset="0"/>
              </a:rPr>
              <a:t>deze</a:t>
            </a:r>
            <a:r>
              <a:rPr lang="en-US" sz="2500" dirty="0">
                <a:latin typeface="Verdana" panose="020B0604030504040204" pitchFamily="34" charset="0"/>
                <a:cs typeface="Times New Roman" pitchFamily="18" charset="0"/>
              </a:rPr>
              <a:t> </a:t>
            </a:r>
            <a:r>
              <a:rPr lang="en-US" sz="2500" dirty="0" err="1">
                <a:latin typeface="Verdana" panose="020B0604030504040204" pitchFamily="34" charset="0"/>
                <a:cs typeface="Times New Roman" pitchFamily="18" charset="0"/>
              </a:rPr>
              <a:t>waarden</a:t>
            </a:r>
            <a:r>
              <a:rPr lang="en-US" sz="2500" dirty="0">
                <a:latin typeface="Verdana" panose="020B0604030504040204" pitchFamily="34" charset="0"/>
                <a:cs typeface="Times New Roman" pitchFamily="18" charset="0"/>
              </a:rPr>
              <a:t> in Tools&gt;Preferences… </a:t>
            </a:r>
            <a:r>
              <a:rPr lang="en-US" sz="2500" dirty="0" err="1">
                <a:latin typeface="Verdana" panose="020B0604030504040204" pitchFamily="34" charset="0"/>
                <a:cs typeface="Times New Roman" pitchFamily="18" charset="0"/>
              </a:rPr>
              <a:t>onder</a:t>
            </a:r>
            <a:r>
              <a:rPr lang="en-US" sz="2500" dirty="0">
                <a:latin typeface="Verdana" panose="020B0604030504040204" pitchFamily="34" charset="0"/>
                <a:cs typeface="Times New Roman" pitchFamily="18" charset="0"/>
              </a:rPr>
              <a:t> Database&gt;NLS</a:t>
            </a:r>
            <a:endParaRPr lang="nl-NL" sz="1600" dirty="0">
              <a:solidFill>
                <a:srgbClr val="000000"/>
              </a:solidFill>
              <a:latin typeface="Courier New" panose="02070309020205020404" pitchFamily="49" charset="0"/>
            </a:endParaRPr>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43</a:t>
            </a:fld>
            <a:endParaRPr lang="nl-NL" dirty="0"/>
          </a:p>
        </p:txBody>
      </p:sp>
      <p:pic>
        <p:nvPicPr>
          <p:cNvPr id="4" name="Picture 3"/>
          <p:cNvPicPr>
            <a:picLocks noChangeAspect="1"/>
          </p:cNvPicPr>
          <p:nvPr/>
        </p:nvPicPr>
        <p:blipFill>
          <a:blip/>
          <a:stretch>
            <a:fillRect/>
          </a:stretch>
        </p:blipFill>
        <p:spPr>
          <a:xfrm>
            <a:off x="725214" y="2413609"/>
            <a:ext cx="7787180" cy="4095141"/>
          </a:xfrm>
          <a:prstGeom prst="rect">
            <a:avLst/>
          </a:prstGeom>
        </p:spPr>
      </p:pic>
      <p:pic>
        <p:nvPicPr>
          <p:cNvPr id="1026" name="Afbeelding 21"/>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986838" y="852609"/>
            <a:ext cx="2872397" cy="1729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a:extLst>
              <a:ext uri="{FF2B5EF4-FFF2-40B4-BE49-F238E27FC236}">
                <a16:creationId xmlns:a16="http://schemas.microsoft.com/office/drawing/2014/main" id="{842A9BC1-243B-4416-A68E-D1051B376DD5}"/>
              </a:ext>
            </a:extLst>
          </p:cNvPr>
          <p:cNvPicPr>
            <a:picLocks noChangeAspect="1"/>
          </p:cNvPicPr>
          <p:nvPr/>
        </p:nvPicPr>
        <p:blipFill>
          <a:blip r:embed="rId3"/>
          <a:stretch>
            <a:fillRect/>
          </a:stretch>
        </p:blipFill>
        <p:spPr>
          <a:xfrm>
            <a:off x="754953" y="2409895"/>
            <a:ext cx="7787180" cy="4095141"/>
          </a:xfrm>
          <a:prstGeom prst="rect">
            <a:avLst/>
          </a:prstGeom>
        </p:spPr>
      </p:pic>
      <p:pic>
        <p:nvPicPr>
          <p:cNvPr id="8" name="Afbeelding 21">
            <a:extLst>
              <a:ext uri="{FF2B5EF4-FFF2-40B4-BE49-F238E27FC236}">
                <a16:creationId xmlns:a16="http://schemas.microsoft.com/office/drawing/2014/main" id="{6B466059-3AE4-4AB2-998D-433B63A11A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6577" y="848895"/>
            <a:ext cx="2872397" cy="1729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1898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53536"/>
            <a:ext cx="8229600" cy="1143000"/>
          </a:xfrm>
        </p:spPr>
        <p:txBody>
          <a:bodyPr>
            <a:normAutofit/>
          </a:bodyPr>
          <a:lstStyle/>
          <a:p>
            <a:pPr marL="54864" indent="0" fontAlgn="auto">
              <a:spcAft>
                <a:spcPts val="0"/>
              </a:spcAft>
              <a:defRPr/>
            </a:pPr>
            <a:r>
              <a:rPr lang="nl-NL" sz="3200" b="1" dirty="0">
                <a:latin typeface="Verdana" panose="020B0604030504040204" pitchFamily="34" charset="0"/>
              </a:rPr>
              <a:t>datumfuncties</a:t>
            </a:r>
            <a:endParaRPr lang="nl-BE" sz="3200" b="1" dirty="0">
              <a:latin typeface="Verdana" panose="020B0604030504040204" pitchFamily="34" charset="0"/>
            </a:endParaRPr>
          </a:p>
        </p:txBody>
      </p:sp>
      <p:sp>
        <p:nvSpPr>
          <p:cNvPr id="37891" name="Tijdelijke aanduiding voor inhoud 4"/>
          <p:cNvSpPr>
            <a:spLocks noGrp="1"/>
          </p:cNvSpPr>
          <p:nvPr>
            <p:ph idx="1"/>
          </p:nvPr>
        </p:nvSpPr>
        <p:spPr>
          <a:xfrm>
            <a:off x="457200" y="1396536"/>
            <a:ext cx="8229600" cy="5649361"/>
          </a:xfrm>
        </p:spPr>
        <p:txBody>
          <a:bodyPr/>
          <a:lstStyle/>
          <a:p>
            <a:r>
              <a:rPr lang="nl-BE" sz="1800" b="1" dirty="0">
                <a:solidFill>
                  <a:srgbClr val="0000FF"/>
                </a:solidFill>
                <a:latin typeface="Courier New" panose="02070309020205020404" pitchFamily="49" charset="0"/>
              </a:rPr>
              <a:t>SELECT</a:t>
            </a:r>
            <a:r>
              <a:rPr lang="nl-BE" sz="1800" dirty="0">
                <a:solidFill>
                  <a:srgbClr val="000000"/>
                </a:solidFill>
                <a:latin typeface="Courier New" panose="02070309020205020404" pitchFamily="49" charset="0"/>
              </a:rPr>
              <a:t> </a:t>
            </a:r>
            <a:r>
              <a:rPr lang="nl-BE" sz="1800" b="1" dirty="0">
                <a:solidFill>
                  <a:srgbClr val="000080"/>
                </a:solidFill>
                <a:latin typeface="Courier New" panose="02070309020205020404" pitchFamily="49" charset="0"/>
              </a:rPr>
              <a:t>(</a:t>
            </a:r>
            <a:r>
              <a:rPr lang="nl-BE" sz="1800" b="1" dirty="0">
                <a:solidFill>
                  <a:srgbClr val="0000FF"/>
                </a:solidFill>
                <a:latin typeface="Courier New" panose="02070309020205020404" pitchFamily="49" charset="0"/>
              </a:rPr>
              <a:t>SYSDATE</a:t>
            </a:r>
            <a:r>
              <a:rPr lang="nl-BE" sz="1800" b="1" dirty="0">
                <a:solidFill>
                  <a:srgbClr val="000080"/>
                </a:solidFill>
                <a:latin typeface="Courier New" panose="02070309020205020404" pitchFamily="49" charset="0"/>
              </a:rPr>
              <a:t>-</a:t>
            </a:r>
            <a:r>
              <a:rPr lang="nl-BE" sz="1800" dirty="0" err="1">
                <a:solidFill>
                  <a:srgbClr val="000000"/>
                </a:solidFill>
                <a:latin typeface="Courier New" panose="02070309020205020404" pitchFamily="49" charset="0"/>
              </a:rPr>
              <a:t>geb_datum</a:t>
            </a:r>
            <a:r>
              <a:rPr lang="nl-BE" sz="1800" b="1" dirty="0">
                <a:solidFill>
                  <a:srgbClr val="000080"/>
                </a:solidFill>
                <a:latin typeface="Courier New" panose="02070309020205020404" pitchFamily="49" charset="0"/>
              </a:rPr>
              <a:t>)/</a:t>
            </a:r>
            <a:r>
              <a:rPr lang="nl-BE" sz="1800" dirty="0">
                <a:solidFill>
                  <a:srgbClr val="FF8000"/>
                </a:solidFill>
                <a:latin typeface="Courier New" panose="02070309020205020404" pitchFamily="49" charset="0"/>
              </a:rPr>
              <a:t>365</a:t>
            </a:r>
            <a:r>
              <a:rPr lang="nl-BE" sz="1800" dirty="0">
                <a:solidFill>
                  <a:srgbClr val="000000"/>
                </a:solidFill>
                <a:latin typeface="Courier New" panose="02070309020205020404" pitchFamily="49" charset="0"/>
              </a:rPr>
              <a:t> leeftijd </a:t>
            </a:r>
            <a:br>
              <a:rPr lang="nl-BE" sz="1800" dirty="0">
                <a:solidFill>
                  <a:srgbClr val="000000"/>
                </a:solidFill>
                <a:latin typeface="Courier New" panose="02070309020205020404" pitchFamily="49" charset="0"/>
              </a:rPr>
            </a:br>
            <a:r>
              <a:rPr lang="nl-BE" sz="1800" b="1" dirty="0">
                <a:solidFill>
                  <a:srgbClr val="0000FF"/>
                </a:solidFill>
                <a:latin typeface="Courier New" panose="02070309020205020404" pitchFamily="49" charset="0"/>
              </a:rPr>
              <a:t>FROM</a:t>
            </a:r>
            <a:r>
              <a:rPr lang="nl-BE" sz="1800" dirty="0">
                <a:solidFill>
                  <a:srgbClr val="000000"/>
                </a:solidFill>
                <a:latin typeface="Courier New" panose="02070309020205020404" pitchFamily="49" charset="0"/>
              </a:rPr>
              <a:t> medewerkers</a:t>
            </a:r>
            <a:r>
              <a:rPr lang="nl-BE" sz="1800" b="1" dirty="0">
                <a:solidFill>
                  <a:srgbClr val="000080"/>
                </a:solidFill>
                <a:latin typeface="Courier New" panose="02070309020205020404" pitchFamily="49" charset="0"/>
              </a:rPr>
              <a:t>;</a:t>
            </a:r>
            <a:endParaRPr lang="nl-BE" sz="1800" dirty="0">
              <a:effectLst/>
            </a:endParaRPr>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44</a:t>
            </a:fld>
            <a:endParaRPr lang="nl-NL" dirty="0"/>
          </a:p>
        </p:txBody>
      </p:sp>
      <p:pic>
        <p:nvPicPr>
          <p:cNvPr id="4" name="Picture 3"/>
          <p:cNvPicPr>
            <a:picLocks noChangeAspect="1"/>
          </p:cNvPicPr>
          <p:nvPr/>
        </p:nvPicPr>
        <p:blipFill>
          <a:blip r:embed="rId3"/>
          <a:stretch>
            <a:fillRect/>
          </a:stretch>
        </p:blipFill>
        <p:spPr>
          <a:xfrm>
            <a:off x="631550" y="2263461"/>
            <a:ext cx="2804403" cy="1668925"/>
          </a:xfrm>
          <a:prstGeom prst="rect">
            <a:avLst/>
          </a:prstGeom>
        </p:spPr>
      </p:pic>
    </p:spTree>
    <p:extLst>
      <p:ext uri="{BB962C8B-B14F-4D97-AF65-F5344CB8AC3E}">
        <p14:creationId xmlns:p14="http://schemas.microsoft.com/office/powerpoint/2010/main" val="4595936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53536"/>
            <a:ext cx="8229600" cy="1143000"/>
          </a:xfrm>
        </p:spPr>
        <p:txBody>
          <a:bodyPr>
            <a:normAutofit/>
          </a:bodyPr>
          <a:lstStyle/>
          <a:p>
            <a:pPr marL="54864" indent="0" fontAlgn="auto">
              <a:spcAft>
                <a:spcPts val="0"/>
              </a:spcAft>
              <a:defRPr/>
            </a:pPr>
            <a:r>
              <a:rPr lang="nl-NL" sz="3200" b="1" dirty="0">
                <a:latin typeface="Verdana" panose="020B0604030504040204" pitchFamily="34" charset="0"/>
              </a:rPr>
              <a:t>datumfuncties</a:t>
            </a:r>
            <a:endParaRPr lang="nl-BE" sz="3200" b="1" dirty="0">
              <a:latin typeface="Verdana" panose="020B0604030504040204" pitchFamily="34" charset="0"/>
            </a:endParaRPr>
          </a:p>
        </p:txBody>
      </p:sp>
      <p:sp>
        <p:nvSpPr>
          <p:cNvPr id="13" name="Tijdelijke aanduiding voor inhoud 12"/>
          <p:cNvSpPr>
            <a:spLocks noGrp="1"/>
          </p:cNvSpPr>
          <p:nvPr>
            <p:ph idx="1"/>
          </p:nvPr>
        </p:nvSpPr>
        <p:spPr>
          <a:xfrm>
            <a:off x="428625" y="1714500"/>
            <a:ext cx="8229600" cy="4525963"/>
          </a:xfrm>
        </p:spPr>
        <p:txBody>
          <a:bodyPr/>
          <a:lstStyle/>
          <a:p>
            <a:r>
              <a:rPr lang="nl-BE" sz="1800" b="1" dirty="0">
                <a:solidFill>
                  <a:srgbClr val="0000FF"/>
                </a:solidFill>
                <a:latin typeface="Courier New" panose="02070309020205020404" pitchFamily="49" charset="0"/>
              </a:rPr>
              <a:t>SELECT</a:t>
            </a:r>
            <a:r>
              <a:rPr lang="nl-BE" sz="1800" dirty="0">
                <a:solidFill>
                  <a:srgbClr val="000000"/>
                </a:solidFill>
                <a:latin typeface="Courier New" panose="02070309020205020404" pitchFamily="49" charset="0"/>
              </a:rPr>
              <a:t> </a:t>
            </a:r>
            <a:r>
              <a:rPr lang="nl-BE" sz="1800" b="1" dirty="0" err="1">
                <a:solidFill>
                  <a:srgbClr val="0000FF"/>
                </a:solidFill>
                <a:latin typeface="Courier New" panose="02070309020205020404" pitchFamily="49" charset="0"/>
              </a:rPr>
              <a:t>round</a:t>
            </a:r>
            <a:r>
              <a:rPr lang="nl-BE" sz="1800" b="1" dirty="0">
                <a:solidFill>
                  <a:srgbClr val="000080"/>
                </a:solidFill>
                <a:latin typeface="Courier New" panose="02070309020205020404" pitchFamily="49" charset="0"/>
              </a:rPr>
              <a:t>((</a:t>
            </a:r>
            <a:r>
              <a:rPr lang="nl-BE" sz="1800" b="1" dirty="0">
                <a:solidFill>
                  <a:srgbClr val="0000FF"/>
                </a:solidFill>
                <a:latin typeface="Courier New" panose="02070309020205020404" pitchFamily="49" charset="0"/>
              </a:rPr>
              <a:t>SYSDATE</a:t>
            </a:r>
            <a:r>
              <a:rPr lang="nl-BE" sz="1800" b="1" dirty="0">
                <a:solidFill>
                  <a:srgbClr val="000080"/>
                </a:solidFill>
                <a:latin typeface="Courier New" panose="02070309020205020404" pitchFamily="49" charset="0"/>
              </a:rPr>
              <a:t>-</a:t>
            </a:r>
            <a:r>
              <a:rPr lang="nl-BE" sz="1800" dirty="0" err="1">
                <a:solidFill>
                  <a:srgbClr val="000000"/>
                </a:solidFill>
                <a:latin typeface="Courier New" panose="02070309020205020404" pitchFamily="49" charset="0"/>
              </a:rPr>
              <a:t>geb_datum</a:t>
            </a:r>
            <a:r>
              <a:rPr lang="nl-BE" sz="1800" b="1" dirty="0">
                <a:solidFill>
                  <a:srgbClr val="000080"/>
                </a:solidFill>
                <a:latin typeface="Courier New" panose="02070309020205020404" pitchFamily="49" charset="0"/>
              </a:rPr>
              <a:t>)/</a:t>
            </a:r>
            <a:r>
              <a:rPr lang="nl-BE" sz="1800" dirty="0">
                <a:solidFill>
                  <a:srgbClr val="FF8000"/>
                </a:solidFill>
                <a:latin typeface="Courier New" panose="02070309020205020404" pitchFamily="49" charset="0"/>
              </a:rPr>
              <a:t>365</a:t>
            </a:r>
            <a:r>
              <a:rPr lang="nl-BE" sz="1800" b="1" dirty="0">
                <a:solidFill>
                  <a:srgbClr val="000080"/>
                </a:solidFill>
                <a:latin typeface="Courier New" panose="02070309020205020404" pitchFamily="49" charset="0"/>
              </a:rPr>
              <a:t>)</a:t>
            </a:r>
            <a:r>
              <a:rPr lang="nl-BE" sz="1800" dirty="0">
                <a:solidFill>
                  <a:srgbClr val="000000"/>
                </a:solidFill>
                <a:latin typeface="Courier New" panose="02070309020205020404" pitchFamily="49" charset="0"/>
              </a:rPr>
              <a:t> leeftijd </a:t>
            </a:r>
            <a:br>
              <a:rPr lang="nl-BE" sz="1800" dirty="0">
                <a:solidFill>
                  <a:srgbClr val="000000"/>
                </a:solidFill>
                <a:latin typeface="Courier New" panose="02070309020205020404" pitchFamily="49" charset="0"/>
              </a:rPr>
            </a:br>
            <a:r>
              <a:rPr lang="nl-BE" sz="1800" b="1" dirty="0">
                <a:solidFill>
                  <a:srgbClr val="0000FF"/>
                </a:solidFill>
                <a:latin typeface="Courier New" panose="02070309020205020404" pitchFamily="49" charset="0"/>
              </a:rPr>
              <a:t>FROM</a:t>
            </a:r>
            <a:r>
              <a:rPr lang="nl-BE" sz="1800" dirty="0">
                <a:solidFill>
                  <a:srgbClr val="000000"/>
                </a:solidFill>
                <a:latin typeface="Courier New" panose="02070309020205020404" pitchFamily="49" charset="0"/>
              </a:rPr>
              <a:t> medewerkers</a:t>
            </a:r>
            <a:r>
              <a:rPr lang="nl-BE" sz="1800" b="1" dirty="0">
                <a:solidFill>
                  <a:srgbClr val="000080"/>
                </a:solidFill>
                <a:latin typeface="Courier New" panose="02070309020205020404" pitchFamily="49" charset="0"/>
              </a:rPr>
              <a:t>;</a:t>
            </a:r>
            <a:endParaRPr lang="nl-BE" sz="1800" dirty="0"/>
          </a:p>
          <a:p>
            <a:pPr>
              <a:buFont typeface="Wingdings 2" pitchFamily="18" charset="2"/>
              <a:buNone/>
            </a:pPr>
            <a:endParaRPr lang="nl-BE" sz="2000" dirty="0"/>
          </a:p>
          <a:p>
            <a:pPr>
              <a:buFont typeface="Wingdings 2" pitchFamily="18" charset="2"/>
              <a:buNone/>
            </a:pPr>
            <a:endParaRPr lang="nl-BE" sz="2000" dirty="0"/>
          </a:p>
          <a:p>
            <a:r>
              <a:rPr lang="nl-BE" sz="1800" b="1" dirty="0">
                <a:solidFill>
                  <a:srgbClr val="0000FF"/>
                </a:solidFill>
                <a:latin typeface="Courier New" panose="02070309020205020404" pitchFamily="49" charset="0"/>
              </a:rPr>
              <a:t>SELECT</a:t>
            </a:r>
            <a:r>
              <a:rPr lang="nl-BE" sz="1800" dirty="0">
                <a:solidFill>
                  <a:srgbClr val="000000"/>
                </a:solidFill>
                <a:latin typeface="Courier New" panose="02070309020205020404" pitchFamily="49" charset="0"/>
              </a:rPr>
              <a:t> </a:t>
            </a:r>
            <a:r>
              <a:rPr lang="nl-BE" sz="1800" b="1" dirty="0" err="1">
                <a:solidFill>
                  <a:srgbClr val="0000FF"/>
                </a:solidFill>
                <a:latin typeface="Courier New" panose="02070309020205020404" pitchFamily="49" charset="0"/>
              </a:rPr>
              <a:t>trunc</a:t>
            </a:r>
            <a:r>
              <a:rPr lang="nl-BE" sz="1800" b="1" dirty="0">
                <a:solidFill>
                  <a:srgbClr val="000080"/>
                </a:solidFill>
                <a:latin typeface="Courier New" panose="02070309020205020404" pitchFamily="49" charset="0"/>
              </a:rPr>
              <a:t>((</a:t>
            </a:r>
            <a:r>
              <a:rPr lang="nl-BE" sz="1800" b="1" dirty="0">
                <a:solidFill>
                  <a:srgbClr val="0000FF"/>
                </a:solidFill>
                <a:latin typeface="Courier New" panose="02070309020205020404" pitchFamily="49" charset="0"/>
              </a:rPr>
              <a:t>SYSDATE</a:t>
            </a:r>
            <a:r>
              <a:rPr lang="nl-BE" sz="1800" b="1" dirty="0">
                <a:solidFill>
                  <a:srgbClr val="000080"/>
                </a:solidFill>
                <a:latin typeface="Courier New" panose="02070309020205020404" pitchFamily="49" charset="0"/>
              </a:rPr>
              <a:t>-</a:t>
            </a:r>
            <a:r>
              <a:rPr lang="nl-BE" sz="1800" dirty="0" err="1">
                <a:solidFill>
                  <a:srgbClr val="000000"/>
                </a:solidFill>
                <a:latin typeface="Courier New" panose="02070309020205020404" pitchFamily="49" charset="0"/>
              </a:rPr>
              <a:t>geb_datum</a:t>
            </a:r>
            <a:r>
              <a:rPr lang="nl-BE" sz="1800" b="1" dirty="0">
                <a:solidFill>
                  <a:srgbClr val="000080"/>
                </a:solidFill>
                <a:latin typeface="Courier New" panose="02070309020205020404" pitchFamily="49" charset="0"/>
              </a:rPr>
              <a:t>)/</a:t>
            </a:r>
            <a:r>
              <a:rPr lang="nl-BE" sz="1800" dirty="0">
                <a:solidFill>
                  <a:srgbClr val="FF8000"/>
                </a:solidFill>
                <a:latin typeface="Courier New" panose="02070309020205020404" pitchFamily="49" charset="0"/>
              </a:rPr>
              <a:t>365</a:t>
            </a:r>
            <a:r>
              <a:rPr lang="nl-BE" sz="1800" b="1" dirty="0">
                <a:solidFill>
                  <a:srgbClr val="000080"/>
                </a:solidFill>
                <a:latin typeface="Courier New" panose="02070309020205020404" pitchFamily="49" charset="0"/>
              </a:rPr>
              <a:t>)</a:t>
            </a:r>
            <a:r>
              <a:rPr lang="nl-BE" sz="1800" dirty="0">
                <a:solidFill>
                  <a:srgbClr val="000000"/>
                </a:solidFill>
                <a:latin typeface="Courier New" panose="02070309020205020404" pitchFamily="49" charset="0"/>
              </a:rPr>
              <a:t> leeftijd </a:t>
            </a:r>
            <a:br>
              <a:rPr lang="nl-BE" sz="1800" dirty="0">
                <a:solidFill>
                  <a:srgbClr val="000000"/>
                </a:solidFill>
                <a:latin typeface="Courier New" panose="02070309020205020404" pitchFamily="49" charset="0"/>
              </a:rPr>
            </a:br>
            <a:r>
              <a:rPr lang="nl-BE" sz="1800" b="1" dirty="0">
                <a:solidFill>
                  <a:srgbClr val="0000FF"/>
                </a:solidFill>
                <a:latin typeface="Courier New" panose="02070309020205020404" pitchFamily="49" charset="0"/>
              </a:rPr>
              <a:t>FROM</a:t>
            </a:r>
            <a:r>
              <a:rPr lang="nl-BE" sz="1800" dirty="0">
                <a:solidFill>
                  <a:srgbClr val="000000"/>
                </a:solidFill>
                <a:latin typeface="Courier New" panose="02070309020205020404" pitchFamily="49" charset="0"/>
              </a:rPr>
              <a:t> medewerkers</a:t>
            </a:r>
            <a:r>
              <a:rPr lang="nl-BE" sz="1800" b="1" dirty="0">
                <a:solidFill>
                  <a:srgbClr val="000080"/>
                </a:solidFill>
                <a:latin typeface="Courier New" panose="02070309020205020404" pitchFamily="49" charset="0"/>
              </a:rPr>
              <a:t>;</a:t>
            </a:r>
            <a:endParaRPr lang="nl-BE" sz="1800" dirty="0"/>
          </a:p>
          <a:p>
            <a:pPr>
              <a:buFont typeface="Wingdings 2" pitchFamily="18" charset="2"/>
              <a:buNone/>
            </a:pPr>
            <a:endParaRPr lang="nl-BE" sz="2000" dirty="0"/>
          </a:p>
          <a:p>
            <a:pPr>
              <a:buFont typeface="Wingdings 2" pitchFamily="18" charset="2"/>
              <a:buNone/>
            </a:pPr>
            <a:r>
              <a:rPr lang="nl-BE" dirty="0"/>
              <a:t> </a:t>
            </a:r>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45</a:t>
            </a:fld>
            <a:endParaRPr lang="nl-NL" dirty="0"/>
          </a:p>
        </p:txBody>
      </p:sp>
      <p:pic>
        <p:nvPicPr>
          <p:cNvPr id="4" name="Picture 3"/>
          <p:cNvPicPr>
            <a:picLocks noChangeAspect="1"/>
          </p:cNvPicPr>
          <p:nvPr/>
        </p:nvPicPr>
        <p:blipFill>
          <a:blip r:embed="rId2"/>
          <a:stretch>
            <a:fillRect/>
          </a:stretch>
        </p:blipFill>
        <p:spPr>
          <a:xfrm>
            <a:off x="7315200" y="994198"/>
            <a:ext cx="982663" cy="2135788"/>
          </a:xfrm>
          <a:prstGeom prst="rect">
            <a:avLst/>
          </a:prstGeom>
        </p:spPr>
      </p:pic>
      <p:pic>
        <p:nvPicPr>
          <p:cNvPr id="5" name="Picture 4"/>
          <p:cNvPicPr>
            <a:picLocks noChangeAspect="1"/>
          </p:cNvPicPr>
          <p:nvPr/>
        </p:nvPicPr>
        <p:blipFill>
          <a:blip r:embed="rId3"/>
          <a:stretch>
            <a:fillRect/>
          </a:stretch>
        </p:blipFill>
        <p:spPr>
          <a:xfrm>
            <a:off x="7266783" y="3429000"/>
            <a:ext cx="1031080" cy="2325414"/>
          </a:xfrm>
          <a:prstGeom prst="rect">
            <a:avLst/>
          </a:prstGeom>
        </p:spPr>
      </p:pic>
    </p:spTree>
    <p:extLst>
      <p:ext uri="{BB962C8B-B14F-4D97-AF65-F5344CB8AC3E}">
        <p14:creationId xmlns:p14="http://schemas.microsoft.com/office/powerpoint/2010/main" val="561831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a:p>
        </p:txBody>
      </p:sp>
      <p:sp>
        <p:nvSpPr>
          <p:cNvPr id="3" name="Tijdelijke aanduiding voor inhoud 2"/>
          <p:cNvSpPr>
            <a:spLocks noGrp="1"/>
          </p:cNvSpPr>
          <p:nvPr>
            <p:ph idx="1"/>
          </p:nvPr>
        </p:nvSpPr>
        <p:spPr/>
        <p:txBody>
          <a:bodyPr/>
          <a:lstStyle/>
          <a:p>
            <a:r>
              <a:rPr lang="nl-BE" dirty="0"/>
              <a:t>Zoek een functie die kan tellen hoeveel maanden er zitten tussen 2 datums.</a:t>
            </a:r>
            <a:endParaRPr lang="en-US" dirty="0"/>
          </a:p>
        </p:txBody>
      </p:sp>
    </p:spTree>
    <p:extLst>
      <p:ext uri="{BB962C8B-B14F-4D97-AF65-F5344CB8AC3E}">
        <p14:creationId xmlns:p14="http://schemas.microsoft.com/office/powerpoint/2010/main" val="41640673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53536"/>
            <a:ext cx="8229600" cy="1143000"/>
          </a:xfrm>
        </p:spPr>
        <p:txBody>
          <a:bodyPr>
            <a:normAutofit/>
          </a:bodyPr>
          <a:lstStyle/>
          <a:p>
            <a:pPr marL="54864" indent="0" fontAlgn="auto">
              <a:spcAft>
                <a:spcPts val="0"/>
              </a:spcAft>
              <a:defRPr/>
            </a:pPr>
            <a:r>
              <a:rPr lang="nl-NL" sz="3200" b="1" dirty="0">
                <a:latin typeface="Verdana" panose="020B0604030504040204" pitchFamily="34" charset="0"/>
              </a:rPr>
              <a:t>Datumfuncties: MONTHS_BETWEEN</a:t>
            </a:r>
            <a:endParaRPr lang="nl-BE" sz="3200" b="1" dirty="0">
              <a:latin typeface="Verdana" panose="020B0604030504040204" pitchFamily="34" charset="0"/>
            </a:endParaRPr>
          </a:p>
        </p:txBody>
      </p:sp>
      <p:sp>
        <p:nvSpPr>
          <p:cNvPr id="40963" name="Tijdelijke aanduiding voor inhoud 2"/>
          <p:cNvSpPr>
            <a:spLocks noGrp="1"/>
          </p:cNvSpPr>
          <p:nvPr>
            <p:ph idx="1"/>
          </p:nvPr>
        </p:nvSpPr>
        <p:spPr>
          <a:xfrm>
            <a:off x="457200" y="1500188"/>
            <a:ext cx="8543925" cy="4656137"/>
          </a:xfrm>
        </p:spPr>
        <p:txBody>
          <a:bodyPr/>
          <a:lstStyle/>
          <a:p>
            <a:pPr marL="457200" lvl="1" indent="0">
              <a:buNone/>
            </a:pPr>
            <a:endParaRPr lang="nl-NL" sz="2400" dirty="0">
              <a:latin typeface="Verdana" panose="020B0604030504040204" pitchFamily="34" charset="0"/>
            </a:endParaRPr>
          </a:p>
          <a:p>
            <a:pPr marL="700088" lvl="1" indent="-342900">
              <a:buFont typeface="Arial" panose="020B0604020202020204" pitchFamily="34" charset="0"/>
              <a:buChar char="•"/>
            </a:pPr>
            <a:r>
              <a:rPr lang="nl-NL" sz="2200" dirty="0">
                <a:latin typeface="Verdana" panose="020B0604030504040204" pitchFamily="34" charset="0"/>
              </a:rPr>
              <a:t>geeft het aantal maanden tussen 2 datums (date1 en date2)</a:t>
            </a:r>
          </a:p>
          <a:p>
            <a:pPr marL="700088" lvl="1" indent="-342900">
              <a:buFont typeface="Arial" panose="020B0604020202020204" pitchFamily="34" charset="0"/>
              <a:buChar char="•"/>
            </a:pPr>
            <a:r>
              <a:rPr lang="nl-NL" sz="2200" dirty="0">
                <a:latin typeface="Verdana" panose="020B0604030504040204" pitchFamily="34" charset="0"/>
              </a:rPr>
              <a:t>houdt rekening met maandlengtes, schrikkeljaren…</a:t>
            </a:r>
          </a:p>
          <a:p>
            <a:pPr>
              <a:buFont typeface="Wingdings 2" pitchFamily="18" charset="2"/>
              <a:buNone/>
            </a:pPr>
            <a:endParaRPr lang="nl-NL" sz="2400" dirty="0">
              <a:latin typeface="Verdana" panose="020B0604030504040204" pitchFamily="34" charset="0"/>
            </a:endParaRPr>
          </a:p>
          <a:p>
            <a:endParaRPr lang="nl-NL" dirty="0">
              <a:latin typeface="Verdana" panose="020B0604030504040204" pitchFamily="34" charset="0"/>
            </a:endParaRPr>
          </a:p>
          <a:p>
            <a:endParaRPr lang="nl-NL" sz="2800" dirty="0"/>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47</a:t>
            </a:fld>
            <a:endParaRPr lang="nl-NL" dirty="0"/>
          </a:p>
        </p:txBody>
      </p:sp>
      <p:pic>
        <p:nvPicPr>
          <p:cNvPr id="6146" name="Picture 2" descr="Description of months_between.gif follo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335" y="1396536"/>
            <a:ext cx="5385786" cy="4119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8051817" y="47298"/>
            <a:ext cx="634983" cy="579377"/>
          </a:xfrm>
          <a:prstGeom prst="rect">
            <a:avLst/>
          </a:prstGeom>
        </p:spPr>
      </p:pic>
      <p:pic>
        <p:nvPicPr>
          <p:cNvPr id="7" name="Picture 6"/>
          <p:cNvPicPr>
            <a:picLocks noChangeAspect="1"/>
          </p:cNvPicPr>
          <p:nvPr/>
        </p:nvPicPr>
        <p:blipFill>
          <a:blip r:embed="rId5"/>
          <a:stretch>
            <a:fillRect/>
          </a:stretch>
        </p:blipFill>
        <p:spPr>
          <a:xfrm>
            <a:off x="6630915" y="858169"/>
            <a:ext cx="1959358" cy="277797"/>
          </a:xfrm>
          <a:prstGeom prst="rect">
            <a:avLst/>
          </a:prstGeom>
        </p:spPr>
      </p:pic>
    </p:spTree>
    <p:extLst>
      <p:ext uri="{BB962C8B-B14F-4D97-AF65-F5344CB8AC3E}">
        <p14:creationId xmlns:p14="http://schemas.microsoft.com/office/powerpoint/2010/main" val="23806787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6481419" y="4146661"/>
            <a:ext cx="1047341" cy="2362089"/>
          </a:xfrm>
          <a:prstGeom prst="rect">
            <a:avLst/>
          </a:prstGeom>
        </p:spPr>
      </p:pic>
      <p:sp>
        <p:nvSpPr>
          <p:cNvPr id="2" name="Titel 1"/>
          <p:cNvSpPr>
            <a:spLocks noGrp="1"/>
          </p:cNvSpPr>
          <p:nvPr>
            <p:ph type="title"/>
          </p:nvPr>
        </p:nvSpPr>
        <p:spPr>
          <a:xfrm>
            <a:off x="457200" y="253536"/>
            <a:ext cx="8229600" cy="1143000"/>
          </a:xfrm>
        </p:spPr>
        <p:txBody>
          <a:bodyPr>
            <a:normAutofit/>
          </a:bodyPr>
          <a:lstStyle/>
          <a:p>
            <a:pPr marL="54864" indent="0" fontAlgn="auto">
              <a:spcAft>
                <a:spcPts val="0"/>
              </a:spcAft>
              <a:defRPr/>
            </a:pPr>
            <a:r>
              <a:rPr lang="nl-NL" sz="3200" b="1" dirty="0">
                <a:latin typeface="Verdana" panose="020B0604030504040204" pitchFamily="34" charset="0"/>
              </a:rPr>
              <a:t>MONTHS_BETWEEN</a:t>
            </a:r>
            <a:endParaRPr lang="nl-BE" sz="3200" b="1" dirty="0">
              <a:latin typeface="Verdana" panose="020B0604030504040204" pitchFamily="34" charset="0"/>
            </a:endParaRPr>
          </a:p>
        </p:txBody>
      </p:sp>
      <p:sp>
        <p:nvSpPr>
          <p:cNvPr id="41987" name="Tijdelijke aanduiding voor inhoud 6"/>
          <p:cNvSpPr>
            <a:spLocks noGrp="1"/>
          </p:cNvSpPr>
          <p:nvPr>
            <p:ph idx="1"/>
          </p:nvPr>
        </p:nvSpPr>
        <p:spPr>
          <a:xfrm>
            <a:off x="359024" y="1396536"/>
            <a:ext cx="8571616" cy="4912142"/>
          </a:xfrm>
        </p:spPr>
        <p:txBody>
          <a:bodyPr>
            <a:normAutofit/>
          </a:bodyPr>
          <a:lstStyle/>
          <a:p>
            <a:r>
              <a:rPr lang="nl-BE" sz="1800" b="1" dirty="0">
                <a:solidFill>
                  <a:srgbClr val="0000FF"/>
                </a:solidFill>
                <a:latin typeface="Courier New" panose="02070309020205020404" pitchFamily="49" charset="0"/>
              </a:rPr>
              <a:t>SELECT</a:t>
            </a:r>
            <a:r>
              <a:rPr lang="nl-BE" sz="1800" dirty="0">
                <a:solidFill>
                  <a:srgbClr val="000000"/>
                </a:solidFill>
                <a:latin typeface="Courier New" panose="02070309020205020404" pitchFamily="49" charset="0"/>
              </a:rPr>
              <a:t> </a:t>
            </a:r>
            <a:r>
              <a:rPr lang="nl-BE" sz="1800" b="1" dirty="0" err="1">
                <a:solidFill>
                  <a:srgbClr val="0000FF"/>
                </a:solidFill>
                <a:latin typeface="Courier New" panose="02070309020205020404" pitchFamily="49" charset="0"/>
              </a:rPr>
              <a:t>months_between</a:t>
            </a:r>
            <a:r>
              <a:rPr lang="nl-BE" sz="1800" b="1" dirty="0">
                <a:solidFill>
                  <a:srgbClr val="000080"/>
                </a:solidFill>
                <a:latin typeface="Courier New" panose="02070309020205020404" pitchFamily="49" charset="0"/>
              </a:rPr>
              <a:t>(</a:t>
            </a:r>
            <a:r>
              <a:rPr lang="nl-BE" sz="1800" b="1" dirty="0" err="1">
                <a:solidFill>
                  <a:srgbClr val="0000FF"/>
                </a:solidFill>
                <a:latin typeface="Courier New" panose="02070309020205020404" pitchFamily="49" charset="0"/>
              </a:rPr>
              <a:t>SYSDATE</a:t>
            </a:r>
            <a:r>
              <a:rPr lang="nl-BE" sz="1800" b="1" dirty="0" err="1">
                <a:solidFill>
                  <a:srgbClr val="000080"/>
                </a:solidFill>
                <a:latin typeface="Courier New" panose="02070309020205020404" pitchFamily="49" charset="0"/>
              </a:rPr>
              <a:t>,</a:t>
            </a:r>
            <a:r>
              <a:rPr lang="nl-BE" sz="1800" dirty="0" err="1">
                <a:solidFill>
                  <a:srgbClr val="000000"/>
                </a:solidFill>
                <a:latin typeface="Courier New" panose="02070309020205020404" pitchFamily="49" charset="0"/>
              </a:rPr>
              <a:t>geb_datum</a:t>
            </a:r>
            <a:r>
              <a:rPr lang="nl-BE" sz="1800" b="1" dirty="0">
                <a:solidFill>
                  <a:srgbClr val="000080"/>
                </a:solidFill>
                <a:latin typeface="Courier New" panose="02070309020205020404" pitchFamily="49" charset="0"/>
              </a:rPr>
              <a:t>)/</a:t>
            </a:r>
            <a:r>
              <a:rPr lang="nl-BE" sz="1800" dirty="0">
                <a:solidFill>
                  <a:srgbClr val="FF8000"/>
                </a:solidFill>
                <a:latin typeface="Courier New" panose="02070309020205020404" pitchFamily="49" charset="0"/>
              </a:rPr>
              <a:t>12</a:t>
            </a:r>
            <a:r>
              <a:rPr lang="nl-BE" sz="1800" dirty="0">
                <a:solidFill>
                  <a:srgbClr val="000000"/>
                </a:solidFill>
                <a:latin typeface="Courier New" panose="02070309020205020404" pitchFamily="49" charset="0"/>
              </a:rPr>
              <a:t> leeftijd</a:t>
            </a:r>
            <a:br>
              <a:rPr lang="nl-BE" sz="1800" dirty="0">
                <a:solidFill>
                  <a:srgbClr val="000000"/>
                </a:solidFill>
                <a:latin typeface="Courier New" panose="02070309020205020404" pitchFamily="49" charset="0"/>
              </a:rPr>
            </a:br>
            <a:r>
              <a:rPr lang="nl-BE" sz="1800" b="1" dirty="0">
                <a:solidFill>
                  <a:srgbClr val="0000FF"/>
                </a:solidFill>
                <a:latin typeface="Courier New" panose="02070309020205020404" pitchFamily="49" charset="0"/>
              </a:rPr>
              <a:t>FROM</a:t>
            </a:r>
            <a:r>
              <a:rPr lang="nl-BE" sz="1800" dirty="0">
                <a:solidFill>
                  <a:srgbClr val="000000"/>
                </a:solidFill>
                <a:latin typeface="Courier New" panose="02070309020205020404" pitchFamily="49" charset="0"/>
              </a:rPr>
              <a:t> medewerkers</a:t>
            </a:r>
            <a:r>
              <a:rPr lang="nl-BE" sz="1800" b="1" dirty="0">
                <a:solidFill>
                  <a:srgbClr val="000080"/>
                </a:solidFill>
                <a:latin typeface="Courier New" panose="02070309020205020404" pitchFamily="49" charset="0"/>
              </a:rPr>
              <a:t>;</a:t>
            </a:r>
            <a:r>
              <a:rPr lang="nl-BE" sz="1800" dirty="0">
                <a:solidFill>
                  <a:srgbClr val="000000"/>
                </a:solidFill>
                <a:latin typeface="Courier New" panose="02070309020205020404" pitchFamily="49" charset="0"/>
              </a:rPr>
              <a:t> </a:t>
            </a:r>
            <a:endParaRPr lang="nl-BE" sz="1800" dirty="0"/>
          </a:p>
          <a:p>
            <a:pPr>
              <a:buFont typeface="Wingdings 2" pitchFamily="18" charset="2"/>
              <a:buNone/>
            </a:pPr>
            <a:endParaRPr lang="nl-BE" sz="2000" dirty="0">
              <a:latin typeface="Courier New" pitchFamily="49" charset="0"/>
              <a:cs typeface="Courier New" pitchFamily="49" charset="0"/>
            </a:endParaRPr>
          </a:p>
          <a:p>
            <a:pPr>
              <a:buFont typeface="Wingdings 2" pitchFamily="18" charset="2"/>
              <a:buNone/>
            </a:pPr>
            <a:endParaRPr lang="nl-BE" dirty="0">
              <a:latin typeface="Courier New" pitchFamily="49" charset="0"/>
              <a:cs typeface="Courier New" pitchFamily="49" charset="0"/>
            </a:endParaRPr>
          </a:p>
          <a:p>
            <a:pPr>
              <a:buFont typeface="Wingdings 2" pitchFamily="18" charset="2"/>
              <a:buNone/>
            </a:pPr>
            <a:endParaRPr lang="nl-BE" sz="2000" dirty="0">
              <a:latin typeface="Courier New" pitchFamily="49" charset="0"/>
              <a:cs typeface="Courier New" pitchFamily="49" charset="0"/>
            </a:endParaRPr>
          </a:p>
          <a:p>
            <a:pPr>
              <a:buFont typeface="Wingdings 2" pitchFamily="18" charset="2"/>
              <a:buNone/>
            </a:pPr>
            <a:endParaRPr lang="nl-BE" sz="2000" dirty="0">
              <a:latin typeface="Courier New" pitchFamily="49" charset="0"/>
              <a:cs typeface="Courier New" pitchFamily="49" charset="0"/>
            </a:endParaRPr>
          </a:p>
          <a:p>
            <a:r>
              <a:rPr lang="nl-BE" sz="1800" b="1" dirty="0">
                <a:solidFill>
                  <a:srgbClr val="0000FF"/>
                </a:solidFill>
                <a:latin typeface="Courier New" panose="02070309020205020404" pitchFamily="49" charset="0"/>
              </a:rPr>
              <a:t>SELECT</a:t>
            </a:r>
            <a:r>
              <a:rPr lang="nl-BE" sz="1800" dirty="0">
                <a:solidFill>
                  <a:srgbClr val="000000"/>
                </a:solidFill>
                <a:latin typeface="Courier New" panose="02070309020205020404" pitchFamily="49" charset="0"/>
              </a:rPr>
              <a:t> </a:t>
            </a:r>
            <a:r>
              <a:rPr lang="nl-BE" sz="1800" dirty="0" err="1">
                <a:solidFill>
                  <a:srgbClr val="000000"/>
                </a:solidFill>
                <a:latin typeface="Courier New" panose="02070309020205020404" pitchFamily="49" charset="0"/>
              </a:rPr>
              <a:t>trunc</a:t>
            </a:r>
            <a:r>
              <a:rPr lang="nl-BE" sz="1800" b="1" dirty="0">
                <a:solidFill>
                  <a:srgbClr val="000080"/>
                </a:solidFill>
                <a:latin typeface="Courier New" panose="02070309020205020404" pitchFamily="49" charset="0"/>
              </a:rPr>
              <a:t>(</a:t>
            </a:r>
            <a:r>
              <a:rPr lang="nl-BE" sz="1800" b="1" dirty="0" err="1">
                <a:solidFill>
                  <a:srgbClr val="0000FF"/>
                </a:solidFill>
                <a:latin typeface="Courier New" panose="02070309020205020404" pitchFamily="49" charset="0"/>
              </a:rPr>
              <a:t>months_between</a:t>
            </a:r>
            <a:r>
              <a:rPr lang="nl-BE" sz="1800" b="1" dirty="0">
                <a:solidFill>
                  <a:srgbClr val="000080"/>
                </a:solidFill>
                <a:latin typeface="Courier New" panose="02070309020205020404" pitchFamily="49" charset="0"/>
              </a:rPr>
              <a:t>(</a:t>
            </a:r>
            <a:r>
              <a:rPr lang="nl-BE" sz="1800" b="1" dirty="0" err="1">
                <a:solidFill>
                  <a:srgbClr val="0000FF"/>
                </a:solidFill>
                <a:latin typeface="Courier New" panose="02070309020205020404" pitchFamily="49" charset="0"/>
              </a:rPr>
              <a:t>SYSDATE</a:t>
            </a:r>
            <a:r>
              <a:rPr lang="nl-BE" sz="1800" b="1" dirty="0" err="1">
                <a:solidFill>
                  <a:srgbClr val="000080"/>
                </a:solidFill>
                <a:latin typeface="Courier New" panose="02070309020205020404" pitchFamily="49" charset="0"/>
              </a:rPr>
              <a:t>,</a:t>
            </a:r>
            <a:r>
              <a:rPr lang="nl-BE" sz="1800" dirty="0" err="1">
                <a:solidFill>
                  <a:srgbClr val="000000"/>
                </a:solidFill>
                <a:latin typeface="Courier New" panose="02070309020205020404" pitchFamily="49" charset="0"/>
              </a:rPr>
              <a:t>geb_datum</a:t>
            </a:r>
            <a:r>
              <a:rPr lang="nl-BE" sz="1800" b="1" dirty="0">
                <a:solidFill>
                  <a:srgbClr val="000080"/>
                </a:solidFill>
                <a:latin typeface="Courier New" panose="02070309020205020404" pitchFamily="49" charset="0"/>
              </a:rPr>
              <a:t>)/</a:t>
            </a:r>
            <a:r>
              <a:rPr lang="nl-BE" sz="1800" dirty="0">
                <a:solidFill>
                  <a:srgbClr val="FF8000"/>
                </a:solidFill>
                <a:latin typeface="Courier New" panose="02070309020205020404" pitchFamily="49" charset="0"/>
              </a:rPr>
              <a:t>12</a:t>
            </a:r>
            <a:r>
              <a:rPr lang="nl-BE" sz="1800" dirty="0">
                <a:solidFill>
                  <a:srgbClr val="000000"/>
                </a:solidFill>
                <a:latin typeface="Courier New" panose="02070309020205020404" pitchFamily="49" charset="0"/>
              </a:rPr>
              <a:t> leeftijd</a:t>
            </a:r>
            <a:br>
              <a:rPr lang="nl-BE" sz="1800" dirty="0">
                <a:solidFill>
                  <a:srgbClr val="000000"/>
                </a:solidFill>
                <a:latin typeface="Courier New" panose="02070309020205020404" pitchFamily="49" charset="0"/>
              </a:rPr>
            </a:br>
            <a:r>
              <a:rPr lang="nl-BE" sz="1800" b="1" dirty="0">
                <a:solidFill>
                  <a:srgbClr val="0000FF"/>
                </a:solidFill>
                <a:latin typeface="Courier New" panose="02070309020205020404" pitchFamily="49" charset="0"/>
              </a:rPr>
              <a:t>FROM</a:t>
            </a:r>
            <a:r>
              <a:rPr lang="nl-BE" sz="1800" dirty="0">
                <a:solidFill>
                  <a:srgbClr val="000000"/>
                </a:solidFill>
                <a:latin typeface="Courier New" panose="02070309020205020404" pitchFamily="49" charset="0"/>
              </a:rPr>
              <a:t> medewerkers</a:t>
            </a:r>
            <a:r>
              <a:rPr lang="nl-BE" sz="1800" b="1" dirty="0">
                <a:solidFill>
                  <a:srgbClr val="000080"/>
                </a:solidFill>
                <a:latin typeface="Courier New" panose="02070309020205020404" pitchFamily="49" charset="0"/>
              </a:rPr>
              <a:t>;</a:t>
            </a:r>
            <a:r>
              <a:rPr lang="nl-BE" sz="1800" dirty="0">
                <a:solidFill>
                  <a:srgbClr val="000000"/>
                </a:solidFill>
                <a:latin typeface="Courier New" panose="02070309020205020404" pitchFamily="49" charset="0"/>
              </a:rPr>
              <a:t> </a:t>
            </a:r>
            <a:endParaRPr lang="nl-BE" sz="1800" dirty="0"/>
          </a:p>
          <a:p>
            <a:pPr>
              <a:buFont typeface="Wingdings 2" pitchFamily="18" charset="2"/>
              <a:buNone/>
            </a:pPr>
            <a:endParaRPr lang="nl-BE" sz="2000" dirty="0"/>
          </a:p>
          <a:p>
            <a:pPr>
              <a:buFont typeface="Wingdings 2" pitchFamily="18" charset="2"/>
              <a:buNone/>
            </a:pPr>
            <a:endParaRPr lang="nl-BE" sz="2000" dirty="0"/>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48</a:t>
            </a:fld>
            <a:endParaRPr lang="nl-NL" dirty="0"/>
          </a:p>
        </p:txBody>
      </p:sp>
      <p:pic>
        <p:nvPicPr>
          <p:cNvPr id="4" name="Picture 3"/>
          <p:cNvPicPr>
            <a:picLocks noChangeAspect="1"/>
          </p:cNvPicPr>
          <p:nvPr/>
        </p:nvPicPr>
        <p:blipFill>
          <a:blip r:embed="rId4"/>
          <a:stretch>
            <a:fillRect/>
          </a:stretch>
        </p:blipFill>
        <p:spPr>
          <a:xfrm>
            <a:off x="4635062" y="1960630"/>
            <a:ext cx="2781541" cy="1707028"/>
          </a:xfrm>
          <a:prstGeom prst="rect">
            <a:avLst/>
          </a:prstGeom>
        </p:spPr>
      </p:pic>
    </p:spTree>
    <p:extLst>
      <p:ext uri="{BB962C8B-B14F-4D97-AF65-F5344CB8AC3E}">
        <p14:creationId xmlns:p14="http://schemas.microsoft.com/office/powerpoint/2010/main" val="11741916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53536"/>
            <a:ext cx="8229600" cy="1143000"/>
          </a:xfrm>
        </p:spPr>
        <p:txBody>
          <a:bodyPr>
            <a:normAutofit/>
          </a:bodyPr>
          <a:lstStyle/>
          <a:p>
            <a:pPr marL="54864" indent="0" fontAlgn="auto">
              <a:spcAft>
                <a:spcPts val="0"/>
              </a:spcAft>
              <a:defRPr/>
            </a:pPr>
            <a:r>
              <a:rPr lang="nl-NL" sz="3200" b="1" dirty="0">
                <a:latin typeface="Verdana" panose="020B0604030504040204" pitchFamily="34" charset="0"/>
              </a:rPr>
              <a:t>ANSI SQL interval</a:t>
            </a:r>
            <a:endParaRPr lang="nl-BE" sz="3200" b="1" dirty="0">
              <a:latin typeface="Verdana" panose="020B0604030504040204" pitchFamily="34" charset="0"/>
            </a:endParaRPr>
          </a:p>
        </p:txBody>
      </p:sp>
      <p:sp>
        <p:nvSpPr>
          <p:cNvPr id="41987" name="Tijdelijke aanduiding voor inhoud 6"/>
          <p:cNvSpPr>
            <a:spLocks noGrp="1"/>
          </p:cNvSpPr>
          <p:nvPr>
            <p:ph idx="1"/>
          </p:nvPr>
        </p:nvSpPr>
        <p:spPr>
          <a:xfrm>
            <a:off x="359024" y="1396536"/>
            <a:ext cx="8571616" cy="4912142"/>
          </a:xfrm>
        </p:spPr>
        <p:txBody>
          <a:bodyPr>
            <a:normAutofit/>
          </a:bodyPr>
          <a:lstStyle/>
          <a:p>
            <a:pPr eaLnBrk="0" hangingPunct="0">
              <a:tabLst>
                <a:tab pos="1549400" algn="l"/>
              </a:tabLst>
            </a:pPr>
            <a:r>
              <a:rPr lang="nl-BE" sz="1800" dirty="0">
                <a:latin typeface="Verdana" panose="020B0604030504040204" pitchFamily="34" charset="0"/>
                <a:cs typeface="Times New Roman" pitchFamily="18" charset="0"/>
              </a:rPr>
              <a:t>MONTHS_BETWEEN is Oracle specifiek. Alternatief kan je in ANSI SQL het aantal dagen verschil omzetten naar een YEAR TO MONTH interval</a:t>
            </a:r>
          </a:p>
          <a:p>
            <a:pPr marL="285750" indent="-285750" eaLnBrk="0" hangingPunct="0">
              <a:buFont typeface="Arial" panose="020B0604020202020204" pitchFamily="34" charset="0"/>
              <a:buChar char="•"/>
              <a:tabLst>
                <a:tab pos="1549400" algn="l"/>
              </a:tabLst>
            </a:pPr>
            <a:r>
              <a:rPr lang="nl-BE" sz="1800" dirty="0">
                <a:latin typeface="Verdana" panose="020B0604030504040204" pitchFamily="34" charset="0"/>
                <a:cs typeface="Times New Roman" pitchFamily="18" charset="0"/>
              </a:rPr>
              <a:t>YEAR(n): n is het aantal cijfers dat kan gebruikt worden voor de jaren</a:t>
            </a:r>
          </a:p>
          <a:p>
            <a:pPr marL="285750" indent="-285750" eaLnBrk="0" hangingPunct="0">
              <a:buFont typeface="Arial" panose="020B0604020202020204" pitchFamily="34" charset="0"/>
              <a:buChar char="•"/>
              <a:tabLst>
                <a:tab pos="1549400" algn="l"/>
              </a:tabLst>
            </a:pPr>
            <a:r>
              <a:rPr lang="nl-BE" sz="1800" dirty="0">
                <a:latin typeface="Verdana" panose="020B0604030504040204" pitchFamily="34" charset="0"/>
                <a:cs typeface="Times New Roman" pitchFamily="18" charset="0"/>
              </a:rPr>
              <a:t>Het aantal maanden wordt in het resultaat met een streepje gescheiden van het aantal jaren</a:t>
            </a:r>
          </a:p>
          <a:p>
            <a:r>
              <a:rPr lang="en-GB" sz="1800" b="1" dirty="0">
                <a:solidFill>
                  <a:srgbClr val="0000FF"/>
                </a:solidFill>
                <a:latin typeface="Courier New" panose="02070309020205020404" pitchFamily="49" charset="0"/>
              </a:rPr>
              <a:t>SELECT</a:t>
            </a:r>
            <a:r>
              <a:rPr lang="en-GB" sz="1800" dirty="0">
                <a:solidFill>
                  <a:srgbClr val="000000"/>
                </a:solidFill>
                <a:latin typeface="Courier New" panose="02070309020205020404" pitchFamily="49" charset="0"/>
              </a:rPr>
              <a:t> </a:t>
            </a:r>
            <a:r>
              <a:rPr lang="en-GB" sz="1800" b="1" dirty="0">
                <a:solidFill>
                  <a:srgbClr val="000080"/>
                </a:solidFill>
                <a:latin typeface="Courier New" panose="02070309020205020404" pitchFamily="49" charset="0"/>
              </a:rPr>
              <a:t>(</a:t>
            </a:r>
            <a:r>
              <a:rPr lang="en-GB" sz="1800" b="1" dirty="0">
                <a:solidFill>
                  <a:srgbClr val="0000FF"/>
                </a:solidFill>
                <a:latin typeface="Courier New" panose="02070309020205020404" pitchFamily="49" charset="0"/>
              </a:rPr>
              <a:t>SYSDATE</a:t>
            </a:r>
            <a:r>
              <a:rPr lang="en-GB" sz="1800" b="1" dirty="0">
                <a:solidFill>
                  <a:srgbClr val="000080"/>
                </a:solidFill>
                <a:latin typeface="Courier New" panose="02070309020205020404" pitchFamily="49" charset="0"/>
              </a:rPr>
              <a:t>-</a:t>
            </a:r>
            <a:r>
              <a:rPr lang="en-GB" sz="1800" dirty="0" err="1">
                <a:solidFill>
                  <a:srgbClr val="000000"/>
                </a:solidFill>
                <a:latin typeface="Courier New" panose="02070309020205020404" pitchFamily="49" charset="0"/>
              </a:rPr>
              <a:t>geb_datum</a:t>
            </a:r>
            <a:r>
              <a:rPr lang="en-GB" sz="1800" b="1" dirty="0">
                <a:solidFill>
                  <a:srgbClr val="000080"/>
                </a:solidFill>
                <a:latin typeface="Courier New" panose="02070309020205020404" pitchFamily="49" charset="0"/>
              </a:rPr>
              <a:t>)</a:t>
            </a:r>
            <a:r>
              <a:rPr lang="en-GB" sz="1800" dirty="0">
                <a:solidFill>
                  <a:srgbClr val="000000"/>
                </a:solidFill>
                <a:latin typeface="Courier New" panose="02070309020205020404" pitchFamily="49" charset="0"/>
              </a:rPr>
              <a:t> </a:t>
            </a:r>
            <a:r>
              <a:rPr lang="en-GB" sz="1800" b="1" dirty="0">
                <a:solidFill>
                  <a:srgbClr val="0000FF"/>
                </a:solidFill>
                <a:latin typeface="Courier New" panose="02070309020205020404" pitchFamily="49" charset="0"/>
              </a:rPr>
              <a:t>YEAR</a:t>
            </a:r>
            <a:r>
              <a:rPr lang="en-GB" sz="1800" b="1" dirty="0">
                <a:solidFill>
                  <a:srgbClr val="000080"/>
                </a:solidFill>
                <a:latin typeface="Courier New" panose="02070309020205020404" pitchFamily="49" charset="0"/>
              </a:rPr>
              <a:t>(</a:t>
            </a:r>
            <a:r>
              <a:rPr lang="en-GB" sz="1800" dirty="0">
                <a:solidFill>
                  <a:srgbClr val="FF8000"/>
                </a:solidFill>
                <a:latin typeface="Courier New" panose="02070309020205020404" pitchFamily="49" charset="0"/>
              </a:rPr>
              <a:t>3</a:t>
            </a:r>
            <a:r>
              <a:rPr lang="en-GB" sz="1800" b="1" dirty="0">
                <a:solidFill>
                  <a:srgbClr val="000080"/>
                </a:solidFill>
                <a:latin typeface="Courier New" panose="02070309020205020404" pitchFamily="49" charset="0"/>
              </a:rPr>
              <a:t>)</a:t>
            </a:r>
            <a:r>
              <a:rPr lang="en-GB" sz="1800" dirty="0">
                <a:solidFill>
                  <a:srgbClr val="000000"/>
                </a:solidFill>
                <a:latin typeface="Courier New" panose="02070309020205020404" pitchFamily="49" charset="0"/>
              </a:rPr>
              <a:t> </a:t>
            </a:r>
            <a:r>
              <a:rPr lang="en-GB" sz="1800" b="1" dirty="0">
                <a:solidFill>
                  <a:srgbClr val="0000FF"/>
                </a:solidFill>
                <a:latin typeface="Courier New" panose="02070309020205020404" pitchFamily="49" charset="0"/>
              </a:rPr>
              <a:t>TO</a:t>
            </a:r>
            <a:r>
              <a:rPr lang="en-GB" sz="1800" dirty="0">
                <a:solidFill>
                  <a:srgbClr val="000000"/>
                </a:solidFill>
                <a:latin typeface="Courier New" panose="02070309020205020404" pitchFamily="49" charset="0"/>
              </a:rPr>
              <a:t> </a:t>
            </a:r>
            <a:r>
              <a:rPr lang="en-GB" sz="1800" b="1" dirty="0">
                <a:solidFill>
                  <a:srgbClr val="0000FF"/>
                </a:solidFill>
                <a:latin typeface="Courier New" panose="02070309020205020404" pitchFamily="49" charset="0"/>
              </a:rPr>
              <a:t>MONTH</a:t>
            </a:r>
            <a:r>
              <a:rPr lang="en-GB" sz="1800" dirty="0">
                <a:solidFill>
                  <a:srgbClr val="000000"/>
                </a:solidFill>
                <a:latin typeface="Courier New" panose="02070309020205020404" pitchFamily="49" charset="0"/>
              </a:rPr>
              <a:t> </a:t>
            </a:r>
            <a:r>
              <a:rPr lang="en-GB" sz="1800" dirty="0" err="1">
                <a:solidFill>
                  <a:srgbClr val="000000"/>
                </a:solidFill>
                <a:latin typeface="Courier New" panose="02070309020205020404" pitchFamily="49" charset="0"/>
              </a:rPr>
              <a:t>leeftijd</a:t>
            </a:r>
            <a:r>
              <a:rPr lang="en-GB" sz="1800" dirty="0">
                <a:solidFill>
                  <a:srgbClr val="000000"/>
                </a:solidFill>
                <a:latin typeface="Courier New" panose="02070309020205020404" pitchFamily="49" charset="0"/>
              </a:rPr>
              <a:t> </a:t>
            </a:r>
            <a:br>
              <a:rPr lang="en-GB" sz="1800" dirty="0">
                <a:solidFill>
                  <a:srgbClr val="000000"/>
                </a:solidFill>
                <a:latin typeface="Courier New" panose="02070309020205020404" pitchFamily="49" charset="0"/>
              </a:rPr>
            </a:br>
            <a:r>
              <a:rPr lang="en-GB" sz="1800" b="1" dirty="0">
                <a:solidFill>
                  <a:srgbClr val="0000FF"/>
                </a:solidFill>
                <a:latin typeface="Courier New" panose="02070309020205020404" pitchFamily="49" charset="0"/>
              </a:rPr>
              <a:t>FROM</a:t>
            </a:r>
            <a:r>
              <a:rPr lang="en-GB" sz="1800" dirty="0">
                <a:solidFill>
                  <a:srgbClr val="000000"/>
                </a:solidFill>
                <a:latin typeface="Courier New" panose="02070309020205020404" pitchFamily="49" charset="0"/>
              </a:rPr>
              <a:t> </a:t>
            </a:r>
            <a:r>
              <a:rPr lang="en-GB" sz="1800" dirty="0" err="1">
                <a:solidFill>
                  <a:srgbClr val="000000"/>
                </a:solidFill>
                <a:latin typeface="Courier New" panose="02070309020205020404" pitchFamily="49" charset="0"/>
              </a:rPr>
              <a:t>medewerkers</a:t>
            </a:r>
            <a:r>
              <a:rPr lang="en-GB" sz="1800" b="1" dirty="0">
                <a:solidFill>
                  <a:srgbClr val="000080"/>
                </a:solidFill>
                <a:latin typeface="Courier New" panose="02070309020205020404" pitchFamily="49" charset="0"/>
              </a:rPr>
              <a:t>;</a:t>
            </a:r>
            <a:r>
              <a:rPr lang="en-GB" sz="1800" dirty="0">
                <a:solidFill>
                  <a:srgbClr val="000000"/>
                </a:solidFill>
                <a:latin typeface="Courier New" panose="02070309020205020404" pitchFamily="49" charset="0"/>
              </a:rPr>
              <a:t> </a:t>
            </a:r>
            <a:endParaRPr lang="en-GB" sz="1800" dirty="0"/>
          </a:p>
          <a:p>
            <a:pPr>
              <a:buFont typeface="Wingdings 2" pitchFamily="18" charset="2"/>
              <a:buNone/>
            </a:pPr>
            <a:endParaRPr lang="nl-BE" sz="2000" dirty="0">
              <a:latin typeface="Courier New" pitchFamily="49" charset="0"/>
              <a:cs typeface="Courier New" pitchFamily="49" charset="0"/>
            </a:endParaRPr>
          </a:p>
          <a:p>
            <a:pPr>
              <a:buFont typeface="Wingdings 2" pitchFamily="18" charset="2"/>
              <a:buNone/>
            </a:pPr>
            <a:endParaRPr lang="nl-BE" dirty="0">
              <a:latin typeface="Courier New" pitchFamily="49" charset="0"/>
              <a:cs typeface="Courier New" pitchFamily="49" charset="0"/>
            </a:endParaRPr>
          </a:p>
          <a:p>
            <a:pPr>
              <a:buFont typeface="Wingdings 2" pitchFamily="18" charset="2"/>
              <a:buNone/>
            </a:pPr>
            <a:endParaRPr lang="nl-BE" sz="2000" dirty="0">
              <a:latin typeface="Courier New" pitchFamily="49" charset="0"/>
              <a:cs typeface="Courier New" pitchFamily="49" charset="0"/>
            </a:endParaRPr>
          </a:p>
          <a:p>
            <a:pPr>
              <a:buFont typeface="Wingdings 2" pitchFamily="18" charset="2"/>
              <a:buNone/>
            </a:pPr>
            <a:endParaRPr lang="nl-BE" sz="2000" dirty="0">
              <a:latin typeface="Courier New" pitchFamily="49" charset="0"/>
              <a:cs typeface="Courier New" pitchFamily="49" charset="0"/>
            </a:endParaRPr>
          </a:p>
          <a:p>
            <a:pPr>
              <a:buFont typeface="Wingdings 2" pitchFamily="18" charset="2"/>
              <a:buNone/>
            </a:pPr>
            <a:endParaRPr lang="nl-BE" sz="2000" dirty="0"/>
          </a:p>
          <a:p>
            <a:pPr>
              <a:buFont typeface="Wingdings 2" pitchFamily="18" charset="2"/>
              <a:buNone/>
            </a:pPr>
            <a:endParaRPr lang="nl-BE" sz="2000" dirty="0"/>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49</a:t>
            </a:fld>
            <a:endParaRPr lang="nl-NL" dirty="0"/>
          </a:p>
        </p:txBody>
      </p:sp>
      <p:pic>
        <p:nvPicPr>
          <p:cNvPr id="7" name="Picture 6"/>
          <p:cNvPicPr>
            <a:picLocks noChangeAspect="1"/>
          </p:cNvPicPr>
          <p:nvPr/>
        </p:nvPicPr>
        <p:blipFill>
          <a:blip r:embed="rId3"/>
          <a:stretch>
            <a:fillRect/>
          </a:stretch>
        </p:blipFill>
        <p:spPr>
          <a:xfrm>
            <a:off x="8012841" y="64350"/>
            <a:ext cx="570043" cy="492719"/>
          </a:xfrm>
          <a:prstGeom prst="rect">
            <a:avLst/>
          </a:prstGeom>
        </p:spPr>
      </p:pic>
      <p:pic>
        <p:nvPicPr>
          <p:cNvPr id="5" name="Picture 4"/>
          <p:cNvPicPr>
            <a:picLocks noChangeAspect="1"/>
          </p:cNvPicPr>
          <p:nvPr/>
        </p:nvPicPr>
        <p:blipFill>
          <a:blip r:embed="rId4"/>
          <a:stretch>
            <a:fillRect/>
          </a:stretch>
        </p:blipFill>
        <p:spPr>
          <a:xfrm>
            <a:off x="7207180" y="3663306"/>
            <a:ext cx="959358" cy="2755077"/>
          </a:xfrm>
          <a:prstGeom prst="rect">
            <a:avLst/>
          </a:prstGeom>
        </p:spPr>
      </p:pic>
    </p:spTree>
    <p:extLst>
      <p:ext uri="{BB962C8B-B14F-4D97-AF65-F5344CB8AC3E}">
        <p14:creationId xmlns:p14="http://schemas.microsoft.com/office/powerpoint/2010/main" val="397451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pPr marL="54864" indent="0" fontAlgn="auto">
              <a:spcAft>
                <a:spcPts val="0"/>
              </a:spcAft>
              <a:defRPr/>
            </a:pPr>
            <a:r>
              <a:rPr lang="nl-BE" sz="3200" dirty="0">
                <a:latin typeface="Verdana" panose="020B0604030504040204" pitchFamily="34" charset="0"/>
              </a:rPr>
              <a:t>Tekst functies: hoofd/kleine letters</a:t>
            </a:r>
            <a:endParaRPr lang="nl-BE" sz="3200" b="1" dirty="0">
              <a:latin typeface="Verdana" panose="020B0604030504040204" pitchFamily="34" charset="0"/>
            </a:endParaRPr>
          </a:p>
        </p:txBody>
      </p:sp>
      <p:sp>
        <p:nvSpPr>
          <p:cNvPr id="3" name="Tijdelijke aanduiding voor inhoud 2"/>
          <p:cNvSpPr>
            <a:spLocks noGrp="1"/>
          </p:cNvSpPr>
          <p:nvPr>
            <p:ph idx="1"/>
          </p:nvPr>
        </p:nvSpPr>
        <p:spPr/>
        <p:txBody>
          <a:bodyPr/>
          <a:lstStyle/>
          <a:p>
            <a:r>
              <a:rPr lang="nl-BE" b="1" dirty="0">
                <a:solidFill>
                  <a:srgbClr val="0000FF"/>
                </a:solidFill>
                <a:latin typeface="Courier New" panose="02070309020205020404" pitchFamily="49" charset="0"/>
              </a:rPr>
              <a:t>SELECT</a:t>
            </a:r>
            <a:r>
              <a:rPr lang="nl-BE" dirty="0">
                <a:solidFill>
                  <a:srgbClr val="000000"/>
                </a:solidFill>
                <a:latin typeface="Courier New" panose="02070309020205020404" pitchFamily="49" charset="0"/>
              </a:rPr>
              <a:t> achternaam</a:t>
            </a:r>
            <a:r>
              <a:rPr lang="nl-BE" b="1" dirty="0">
                <a:solidFill>
                  <a:srgbClr val="000080"/>
                </a:solidFill>
                <a:latin typeface="Courier New" panose="02070309020205020404" pitchFamily="49" charset="0"/>
              </a:rPr>
              <a:t>,</a:t>
            </a:r>
            <a:r>
              <a:rPr lang="nl-BE" dirty="0">
                <a:solidFill>
                  <a:srgbClr val="000000"/>
                </a:solidFill>
                <a:latin typeface="Courier New" panose="02070309020205020404" pitchFamily="49" charset="0"/>
              </a:rPr>
              <a:t> voornaam, </a:t>
            </a:r>
            <a:r>
              <a:rPr lang="nl-BE" dirty="0" err="1">
                <a:solidFill>
                  <a:srgbClr val="000000"/>
                </a:solidFill>
                <a:latin typeface="Courier New" panose="02070309020205020404" pitchFamily="49" charset="0"/>
              </a:rPr>
              <a:t>provinicie</a:t>
            </a:r>
            <a:r>
              <a:rPr lang="nl-BE" dirty="0">
                <a:solidFill>
                  <a:srgbClr val="000000"/>
                </a:solidFill>
                <a:latin typeface="Courier New" panose="02070309020205020404" pitchFamily="49" charset="0"/>
              </a:rPr>
              <a:t> </a:t>
            </a:r>
            <a:br>
              <a:rPr lang="nl-BE" dirty="0">
                <a:solidFill>
                  <a:srgbClr val="000000"/>
                </a:solidFill>
                <a:latin typeface="Courier New" panose="02070309020205020404" pitchFamily="49" charset="0"/>
              </a:rPr>
            </a:br>
            <a:r>
              <a:rPr lang="nl-BE" b="1" dirty="0">
                <a:solidFill>
                  <a:srgbClr val="0000FF"/>
                </a:solidFill>
                <a:latin typeface="Courier New" panose="02070309020205020404" pitchFamily="49" charset="0"/>
              </a:rPr>
              <a:t>FROM</a:t>
            </a:r>
            <a:r>
              <a:rPr lang="nl-BE" dirty="0">
                <a:solidFill>
                  <a:srgbClr val="000000"/>
                </a:solidFill>
                <a:latin typeface="Courier New" panose="02070309020205020404" pitchFamily="49" charset="0"/>
              </a:rPr>
              <a:t> medewerkers</a:t>
            </a:r>
            <a:r>
              <a:rPr lang="nl-BE" b="1" dirty="0">
                <a:solidFill>
                  <a:srgbClr val="000080"/>
                </a:solidFill>
                <a:latin typeface="Courier New" panose="02070309020205020404" pitchFamily="49" charset="0"/>
              </a:rPr>
              <a:t>;</a:t>
            </a:r>
            <a:r>
              <a:rPr lang="nl-BE" dirty="0">
                <a:solidFill>
                  <a:srgbClr val="000000"/>
                </a:solidFill>
                <a:latin typeface="Courier New" panose="02070309020205020404" pitchFamily="49" charset="0"/>
              </a:rPr>
              <a:t> </a:t>
            </a:r>
            <a:endParaRPr lang="nl-BE" dirty="0"/>
          </a:p>
          <a:p>
            <a:pPr lvl="1">
              <a:buFontTx/>
              <a:buNone/>
            </a:pPr>
            <a:endParaRPr lang="nl-BE" sz="2000" dirty="0"/>
          </a:p>
          <a:p>
            <a:pPr lvl="1">
              <a:buFontTx/>
              <a:buNone/>
            </a:pPr>
            <a:endParaRPr lang="nl-BE" sz="2000" dirty="0"/>
          </a:p>
          <a:p>
            <a:pPr lvl="1">
              <a:buFontTx/>
              <a:buNone/>
            </a:pPr>
            <a:endParaRPr lang="nl-BE" sz="2000" dirty="0"/>
          </a:p>
          <a:p>
            <a:pPr lvl="1">
              <a:buFontTx/>
              <a:buNone/>
            </a:pPr>
            <a:endParaRPr lang="nl-BE" sz="2000" dirty="0"/>
          </a:p>
          <a:p>
            <a:r>
              <a:rPr lang="nl-BE" b="1" dirty="0">
                <a:solidFill>
                  <a:srgbClr val="0000FF"/>
                </a:solidFill>
                <a:latin typeface="Courier New" panose="02070309020205020404" pitchFamily="49" charset="0"/>
              </a:rPr>
              <a:t>SELECT</a:t>
            </a:r>
            <a:r>
              <a:rPr lang="nl-BE" dirty="0">
                <a:solidFill>
                  <a:srgbClr val="000000"/>
                </a:solidFill>
                <a:latin typeface="Courier New" panose="02070309020205020404" pitchFamily="49" charset="0"/>
              </a:rPr>
              <a:t> </a:t>
            </a:r>
            <a:r>
              <a:rPr lang="nl-BE" b="1" dirty="0" err="1">
                <a:solidFill>
                  <a:srgbClr val="0000FF"/>
                </a:solidFill>
                <a:latin typeface="Courier New" panose="02070309020205020404" pitchFamily="49" charset="0"/>
              </a:rPr>
              <a:t>upper</a:t>
            </a:r>
            <a:r>
              <a:rPr lang="nl-BE" b="1" dirty="0">
                <a:solidFill>
                  <a:srgbClr val="000080"/>
                </a:solidFill>
                <a:latin typeface="Courier New" panose="02070309020205020404" pitchFamily="49" charset="0"/>
              </a:rPr>
              <a:t>(</a:t>
            </a:r>
            <a:r>
              <a:rPr lang="nl-BE" dirty="0">
                <a:solidFill>
                  <a:srgbClr val="000000"/>
                </a:solidFill>
                <a:latin typeface="Courier New" panose="02070309020205020404" pitchFamily="49" charset="0"/>
              </a:rPr>
              <a:t>achternaam</a:t>
            </a:r>
            <a:r>
              <a:rPr lang="nl-BE" b="1" dirty="0">
                <a:solidFill>
                  <a:srgbClr val="000080"/>
                </a:solidFill>
                <a:latin typeface="Courier New" panose="02070309020205020404" pitchFamily="49" charset="0"/>
              </a:rPr>
              <a:t>)</a:t>
            </a:r>
            <a:r>
              <a:rPr lang="nl-BE" dirty="0">
                <a:solidFill>
                  <a:srgbClr val="000000"/>
                </a:solidFill>
                <a:latin typeface="Courier New" panose="02070309020205020404" pitchFamily="49" charset="0"/>
              </a:rPr>
              <a:t> achternaam</a:t>
            </a:r>
            <a:r>
              <a:rPr lang="nl-BE" b="1" dirty="0">
                <a:solidFill>
                  <a:srgbClr val="000080"/>
                </a:solidFill>
                <a:latin typeface="Courier New" panose="02070309020205020404" pitchFamily="49" charset="0"/>
              </a:rPr>
              <a:t>,</a:t>
            </a:r>
            <a:r>
              <a:rPr lang="nl-BE" dirty="0">
                <a:solidFill>
                  <a:srgbClr val="000000"/>
                </a:solidFill>
                <a:latin typeface="Courier New" panose="02070309020205020404" pitchFamily="49" charset="0"/>
              </a:rPr>
              <a:t> 	</a:t>
            </a:r>
            <a:r>
              <a:rPr lang="nl-BE" b="1" dirty="0" err="1">
                <a:solidFill>
                  <a:srgbClr val="0000FF"/>
                </a:solidFill>
                <a:latin typeface="Courier New" panose="02070309020205020404" pitchFamily="49" charset="0"/>
              </a:rPr>
              <a:t>lower</a:t>
            </a:r>
            <a:r>
              <a:rPr lang="nl-BE" b="1" dirty="0">
                <a:solidFill>
                  <a:srgbClr val="000080"/>
                </a:solidFill>
                <a:latin typeface="Courier New" panose="02070309020205020404" pitchFamily="49" charset="0"/>
              </a:rPr>
              <a:t>(</a:t>
            </a:r>
            <a:r>
              <a:rPr lang="nl-BE" dirty="0">
                <a:solidFill>
                  <a:srgbClr val="000000"/>
                </a:solidFill>
                <a:latin typeface="Courier New" panose="02070309020205020404" pitchFamily="49" charset="0"/>
              </a:rPr>
              <a:t>voornaam</a:t>
            </a:r>
            <a:r>
              <a:rPr lang="nl-BE" b="1" dirty="0">
                <a:solidFill>
                  <a:srgbClr val="000080"/>
                </a:solidFill>
                <a:latin typeface="Courier New" panose="02070309020205020404" pitchFamily="49" charset="0"/>
              </a:rPr>
              <a:t>)</a:t>
            </a:r>
            <a:r>
              <a:rPr lang="nl-BE" dirty="0">
                <a:solidFill>
                  <a:srgbClr val="000000"/>
                </a:solidFill>
                <a:latin typeface="Courier New" panose="02070309020205020404" pitchFamily="49" charset="0"/>
              </a:rPr>
              <a:t> voornaam, </a:t>
            </a:r>
            <a:br>
              <a:rPr lang="nl-BE" dirty="0">
                <a:solidFill>
                  <a:srgbClr val="000000"/>
                </a:solidFill>
                <a:latin typeface="Courier New" panose="02070309020205020404" pitchFamily="49" charset="0"/>
              </a:rPr>
            </a:br>
            <a:r>
              <a:rPr lang="nl-BE" dirty="0">
                <a:solidFill>
                  <a:srgbClr val="000000"/>
                </a:solidFill>
                <a:latin typeface="Courier New" panose="02070309020205020404" pitchFamily="49" charset="0"/>
              </a:rPr>
              <a:t>	</a:t>
            </a:r>
            <a:r>
              <a:rPr lang="nl-BE" b="1" dirty="0" err="1">
                <a:solidFill>
                  <a:srgbClr val="0000FF"/>
                </a:solidFill>
                <a:latin typeface="Courier New" panose="02070309020205020404" pitchFamily="49" charset="0"/>
              </a:rPr>
              <a:t>initcap</a:t>
            </a:r>
            <a:r>
              <a:rPr lang="nl-BE" b="1" dirty="0">
                <a:solidFill>
                  <a:srgbClr val="000080"/>
                </a:solidFill>
                <a:latin typeface="Courier New" panose="02070309020205020404" pitchFamily="49" charset="0"/>
              </a:rPr>
              <a:t>(</a:t>
            </a:r>
            <a:r>
              <a:rPr lang="nl-BE" dirty="0">
                <a:solidFill>
                  <a:srgbClr val="000000"/>
                </a:solidFill>
                <a:latin typeface="Courier New" panose="02070309020205020404" pitchFamily="49" charset="0"/>
              </a:rPr>
              <a:t>provincie</a:t>
            </a:r>
            <a:r>
              <a:rPr lang="nl-BE" b="1" dirty="0">
                <a:solidFill>
                  <a:srgbClr val="000080"/>
                </a:solidFill>
                <a:latin typeface="Courier New" panose="02070309020205020404" pitchFamily="49" charset="0"/>
              </a:rPr>
              <a:t>)</a:t>
            </a:r>
            <a:r>
              <a:rPr lang="nl-BE" dirty="0">
                <a:solidFill>
                  <a:srgbClr val="000000"/>
                </a:solidFill>
                <a:latin typeface="Courier New" panose="02070309020205020404" pitchFamily="49" charset="0"/>
              </a:rPr>
              <a:t> provincie </a:t>
            </a:r>
            <a:br>
              <a:rPr lang="nl-BE" dirty="0">
                <a:solidFill>
                  <a:srgbClr val="000000"/>
                </a:solidFill>
                <a:latin typeface="Courier New" panose="02070309020205020404" pitchFamily="49" charset="0"/>
              </a:rPr>
            </a:br>
            <a:r>
              <a:rPr lang="nl-BE" b="1" dirty="0">
                <a:solidFill>
                  <a:srgbClr val="0000FF"/>
                </a:solidFill>
                <a:latin typeface="Courier New" panose="02070309020205020404" pitchFamily="49" charset="0"/>
              </a:rPr>
              <a:t>FROM</a:t>
            </a:r>
            <a:r>
              <a:rPr lang="nl-BE" dirty="0">
                <a:solidFill>
                  <a:srgbClr val="000000"/>
                </a:solidFill>
                <a:latin typeface="Courier New" panose="02070309020205020404" pitchFamily="49" charset="0"/>
              </a:rPr>
              <a:t> medewerkers</a:t>
            </a:r>
            <a:r>
              <a:rPr lang="nl-BE" b="1" dirty="0">
                <a:solidFill>
                  <a:srgbClr val="000080"/>
                </a:solidFill>
                <a:latin typeface="Courier New" panose="02070309020205020404" pitchFamily="49" charset="0"/>
              </a:rPr>
              <a:t>;</a:t>
            </a:r>
            <a:r>
              <a:rPr lang="nl-BE" dirty="0">
                <a:solidFill>
                  <a:srgbClr val="000000"/>
                </a:solidFill>
                <a:latin typeface="Courier New" panose="02070309020205020404" pitchFamily="49" charset="0"/>
              </a:rPr>
              <a:t> </a:t>
            </a:r>
            <a:endParaRPr lang="nl-BE" dirty="0">
              <a:effectLst/>
            </a:endParaRPr>
          </a:p>
        </p:txBody>
      </p:sp>
      <p:sp>
        <p:nvSpPr>
          <p:cNvPr id="5" name="Tijdelijke aanduiding voor dianummer 4"/>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5</a:t>
            </a:fld>
            <a:endParaRPr lang="nl-NL" dirty="0"/>
          </a:p>
        </p:txBody>
      </p:sp>
      <p:pic>
        <p:nvPicPr>
          <p:cNvPr id="9" name="Picture 8"/>
          <p:cNvPicPr>
            <a:picLocks noChangeAspect="1"/>
          </p:cNvPicPr>
          <p:nvPr/>
        </p:nvPicPr>
        <p:blipFill>
          <a:blip r:embed="rId2"/>
          <a:stretch>
            <a:fillRect/>
          </a:stretch>
        </p:blipFill>
        <p:spPr>
          <a:xfrm>
            <a:off x="6062791" y="2130765"/>
            <a:ext cx="2347163" cy="1745131"/>
          </a:xfrm>
          <a:prstGeom prst="rect">
            <a:avLst/>
          </a:prstGeom>
        </p:spPr>
      </p:pic>
      <p:pic>
        <p:nvPicPr>
          <p:cNvPr id="10" name="Picture 9"/>
          <p:cNvPicPr>
            <a:picLocks noChangeAspect="1"/>
          </p:cNvPicPr>
          <p:nvPr/>
        </p:nvPicPr>
        <p:blipFill>
          <a:blip r:embed="rId3"/>
          <a:stretch>
            <a:fillRect/>
          </a:stretch>
        </p:blipFill>
        <p:spPr>
          <a:xfrm>
            <a:off x="5996695" y="4679920"/>
            <a:ext cx="2293819" cy="1691787"/>
          </a:xfrm>
          <a:prstGeom prst="rect">
            <a:avLst/>
          </a:prstGeom>
        </p:spPr>
      </p:pic>
    </p:spTree>
    <p:extLst>
      <p:ext uri="{BB962C8B-B14F-4D97-AF65-F5344CB8AC3E}">
        <p14:creationId xmlns:p14="http://schemas.microsoft.com/office/powerpoint/2010/main" val="235772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53536"/>
            <a:ext cx="8229600" cy="1143000"/>
          </a:xfrm>
        </p:spPr>
        <p:txBody>
          <a:bodyPr>
            <a:normAutofit/>
          </a:bodyPr>
          <a:lstStyle/>
          <a:p>
            <a:pPr marL="54864" indent="0" fontAlgn="auto">
              <a:spcAft>
                <a:spcPts val="0"/>
              </a:spcAft>
              <a:defRPr/>
            </a:pPr>
            <a:r>
              <a:rPr lang="nl-NL" sz="3200" b="1" dirty="0">
                <a:latin typeface="Verdana" panose="020B0604030504040204" pitchFamily="34" charset="0"/>
              </a:rPr>
              <a:t>Datumfuncties: ADD_MONTHS</a:t>
            </a:r>
            <a:endParaRPr lang="nl-BE" sz="3200" b="1" dirty="0">
              <a:latin typeface="Verdana" panose="020B0604030504040204" pitchFamily="34" charset="0"/>
            </a:endParaRPr>
          </a:p>
        </p:txBody>
      </p:sp>
      <p:sp>
        <p:nvSpPr>
          <p:cNvPr id="44035" name="Tijdelijke aanduiding voor inhoud 2"/>
          <p:cNvSpPr>
            <a:spLocks noGrp="1"/>
          </p:cNvSpPr>
          <p:nvPr>
            <p:ph idx="1"/>
          </p:nvPr>
        </p:nvSpPr>
        <p:spPr>
          <a:xfrm>
            <a:off x="457200" y="1357313"/>
            <a:ext cx="8543925" cy="4799012"/>
          </a:xfrm>
        </p:spPr>
        <p:txBody>
          <a:bodyPr/>
          <a:lstStyle/>
          <a:p>
            <a:pPr marL="457200" lvl="1" indent="0">
              <a:buNone/>
            </a:pPr>
            <a:endParaRPr lang="nl-NL" sz="2400" dirty="0">
              <a:latin typeface="Verdana" panose="020B0604030504040204" pitchFamily="34" charset="0"/>
            </a:endParaRPr>
          </a:p>
          <a:p>
            <a:pPr>
              <a:buFont typeface="Wingdings 2" pitchFamily="18" charset="2"/>
              <a:buNone/>
            </a:pPr>
            <a:r>
              <a:rPr lang="nl-NL" sz="2400" i="1" dirty="0">
                <a:latin typeface="Verdana" panose="020B0604030504040204" pitchFamily="34" charset="0"/>
              </a:rPr>
              <a:t>	</a:t>
            </a:r>
            <a:r>
              <a:rPr lang="nl-NL" sz="2400" dirty="0">
                <a:latin typeface="Verdana" panose="020B0604030504040204" pitchFamily="34" charset="0"/>
              </a:rPr>
              <a:t>date = datum</a:t>
            </a:r>
          </a:p>
          <a:p>
            <a:pPr>
              <a:buFont typeface="Wingdings 2" pitchFamily="18" charset="2"/>
              <a:buNone/>
            </a:pPr>
            <a:r>
              <a:rPr lang="nl-NL" sz="2400" dirty="0">
                <a:latin typeface="Verdana" panose="020B0604030504040204" pitchFamily="34" charset="0"/>
              </a:rPr>
              <a:t>    integer = aantal maanden dat je bijtelt (of aftrekt indien &lt;0)</a:t>
            </a:r>
          </a:p>
          <a:p>
            <a:endParaRPr lang="nl-NL" sz="2800" dirty="0"/>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50</a:t>
            </a:fld>
            <a:endParaRPr lang="nl-NL" dirty="0"/>
          </a:p>
        </p:txBody>
      </p:sp>
      <p:pic>
        <p:nvPicPr>
          <p:cNvPr id="7170" name="Picture 2" descr="Description of add_months.gif follo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163" y="1267948"/>
            <a:ext cx="4764252" cy="3994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8051817" y="31532"/>
            <a:ext cx="634983" cy="579377"/>
          </a:xfrm>
          <a:prstGeom prst="rect">
            <a:avLst/>
          </a:prstGeom>
        </p:spPr>
      </p:pic>
      <p:pic>
        <p:nvPicPr>
          <p:cNvPr id="7" name="Picture 6"/>
          <p:cNvPicPr>
            <a:picLocks noChangeAspect="1"/>
          </p:cNvPicPr>
          <p:nvPr/>
        </p:nvPicPr>
        <p:blipFill>
          <a:blip r:embed="rId4"/>
          <a:stretch>
            <a:fillRect/>
          </a:stretch>
        </p:blipFill>
        <p:spPr>
          <a:xfrm>
            <a:off x="6630915" y="873935"/>
            <a:ext cx="1959358" cy="277797"/>
          </a:xfrm>
          <a:prstGeom prst="rect">
            <a:avLst/>
          </a:prstGeom>
        </p:spPr>
      </p:pic>
    </p:spTree>
    <p:extLst>
      <p:ext uri="{BB962C8B-B14F-4D97-AF65-F5344CB8AC3E}">
        <p14:creationId xmlns:p14="http://schemas.microsoft.com/office/powerpoint/2010/main" val="21610857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53536"/>
            <a:ext cx="8229600" cy="1143000"/>
          </a:xfrm>
        </p:spPr>
        <p:txBody>
          <a:bodyPr>
            <a:normAutofit/>
          </a:bodyPr>
          <a:lstStyle/>
          <a:p>
            <a:pPr marL="54864" indent="0" fontAlgn="auto">
              <a:spcAft>
                <a:spcPts val="0"/>
              </a:spcAft>
              <a:defRPr/>
            </a:pPr>
            <a:r>
              <a:rPr lang="nl-NL" sz="3200" b="1" dirty="0">
                <a:latin typeface="Verdana" panose="020B0604030504040204" pitchFamily="34" charset="0"/>
              </a:rPr>
              <a:t>ADD_MONTHS</a:t>
            </a:r>
            <a:endParaRPr lang="nl-BE" sz="3200" b="1" dirty="0">
              <a:latin typeface="Verdana" panose="020B0604030504040204" pitchFamily="34" charset="0"/>
            </a:endParaRPr>
          </a:p>
        </p:txBody>
      </p:sp>
      <p:sp>
        <p:nvSpPr>
          <p:cNvPr id="45059" name="Tijdelijke aanduiding voor inhoud 6"/>
          <p:cNvSpPr>
            <a:spLocks noGrp="1"/>
          </p:cNvSpPr>
          <p:nvPr>
            <p:ph idx="1"/>
          </p:nvPr>
        </p:nvSpPr>
        <p:spPr>
          <a:xfrm>
            <a:off x="457200" y="1396536"/>
            <a:ext cx="8229600" cy="5649361"/>
          </a:xfrm>
        </p:spPr>
        <p:txBody>
          <a:bodyPr/>
          <a:lstStyle/>
          <a:p>
            <a:r>
              <a:rPr lang="en-GB" sz="1800" b="1" dirty="0">
                <a:solidFill>
                  <a:srgbClr val="0000FF"/>
                </a:solidFill>
                <a:latin typeface="Courier New" panose="02070309020205020404" pitchFamily="49" charset="0"/>
              </a:rPr>
              <a:t>SELECT</a:t>
            </a:r>
            <a:r>
              <a:rPr lang="en-GB" sz="1800" dirty="0">
                <a:solidFill>
                  <a:srgbClr val="000000"/>
                </a:solidFill>
                <a:latin typeface="Courier New" panose="02070309020205020404" pitchFamily="49" charset="0"/>
              </a:rPr>
              <a:t> </a:t>
            </a:r>
            <a:r>
              <a:rPr lang="en-GB" sz="1800" b="1" dirty="0">
                <a:solidFill>
                  <a:srgbClr val="000080"/>
                </a:solidFill>
                <a:latin typeface="Courier New" panose="02070309020205020404" pitchFamily="49" charset="0"/>
              </a:rPr>
              <a:t>*</a:t>
            </a:r>
            <a:r>
              <a:rPr lang="en-GB" sz="1800" dirty="0">
                <a:solidFill>
                  <a:srgbClr val="000000"/>
                </a:solidFill>
                <a:latin typeface="Courier New" panose="02070309020205020404" pitchFamily="49" charset="0"/>
              </a:rPr>
              <a:t> </a:t>
            </a:r>
            <a:br>
              <a:rPr lang="en-GB" sz="1800" dirty="0">
                <a:solidFill>
                  <a:srgbClr val="000000"/>
                </a:solidFill>
                <a:latin typeface="Courier New" panose="02070309020205020404" pitchFamily="49" charset="0"/>
              </a:rPr>
            </a:br>
            <a:r>
              <a:rPr lang="en-GB" sz="1800" b="1" dirty="0">
                <a:solidFill>
                  <a:srgbClr val="0000FF"/>
                </a:solidFill>
                <a:latin typeface="Courier New" panose="02070309020205020404" pitchFamily="49" charset="0"/>
              </a:rPr>
              <a:t>FROM</a:t>
            </a:r>
            <a:r>
              <a:rPr lang="en-GB" sz="1800" dirty="0">
                <a:solidFill>
                  <a:srgbClr val="000000"/>
                </a:solidFill>
                <a:latin typeface="Courier New" panose="02070309020205020404" pitchFamily="49" charset="0"/>
              </a:rPr>
              <a:t> </a:t>
            </a:r>
            <a:r>
              <a:rPr lang="en-GB" sz="1800" dirty="0" err="1">
                <a:solidFill>
                  <a:srgbClr val="000000"/>
                </a:solidFill>
                <a:latin typeface="Courier New" panose="02070309020205020404" pitchFamily="49" charset="0"/>
              </a:rPr>
              <a:t>afdelingen</a:t>
            </a:r>
            <a:r>
              <a:rPr lang="en-GB" sz="1800" b="1" dirty="0">
                <a:solidFill>
                  <a:srgbClr val="000080"/>
                </a:solidFill>
                <a:latin typeface="Courier New" panose="02070309020205020404" pitchFamily="49" charset="0"/>
              </a:rPr>
              <a:t>;</a:t>
            </a:r>
          </a:p>
          <a:p>
            <a:r>
              <a:rPr lang="en-GB" sz="1800" dirty="0">
                <a:solidFill>
                  <a:srgbClr val="000000"/>
                </a:solidFill>
                <a:latin typeface="Courier New" panose="02070309020205020404" pitchFamily="49" charset="0"/>
              </a:rPr>
              <a:t>    </a:t>
            </a:r>
            <a:r>
              <a:rPr lang="en-GB" sz="1600" dirty="0">
                <a:solidFill>
                  <a:srgbClr val="000000"/>
                </a:solidFill>
                <a:latin typeface="Courier New" panose="02070309020205020404" pitchFamily="49" charset="0"/>
              </a:rPr>
              <a:t>AFD_NR AFD_NAAM             MGR_SOFI_ MGR_START_DATUM</a:t>
            </a:r>
          </a:p>
          <a:p>
            <a:r>
              <a:rPr lang="en-GB" sz="1600" dirty="0">
                <a:solidFill>
                  <a:srgbClr val="000000"/>
                </a:solidFill>
                <a:latin typeface="Courier New" panose="02070309020205020404" pitchFamily="49" charset="0"/>
              </a:rPr>
              <a:t>---------- -------------------- --------- ---------------</a:t>
            </a:r>
          </a:p>
          <a:p>
            <a:r>
              <a:rPr lang="en-GB" sz="1600" dirty="0">
                <a:solidFill>
                  <a:srgbClr val="000000"/>
                </a:solidFill>
                <a:latin typeface="Courier New" panose="02070309020205020404" pitchFamily="49" charset="0"/>
              </a:rPr>
              <a:t>         7 </a:t>
            </a:r>
            <a:r>
              <a:rPr lang="en-GB" sz="1600" dirty="0" err="1">
                <a:solidFill>
                  <a:srgbClr val="000000"/>
                </a:solidFill>
                <a:latin typeface="Courier New" panose="02070309020205020404" pitchFamily="49" charset="0"/>
              </a:rPr>
              <a:t>Productie</a:t>
            </a:r>
            <a:r>
              <a:rPr lang="en-GB" sz="1600" dirty="0">
                <a:solidFill>
                  <a:srgbClr val="000000"/>
                </a:solidFill>
                <a:latin typeface="Courier New" panose="02070309020205020404" pitchFamily="49" charset="0"/>
              </a:rPr>
              <a:t>            999444444 22-MEI-08      </a:t>
            </a:r>
          </a:p>
          <a:p>
            <a:r>
              <a:rPr lang="en-GB" sz="1600" dirty="0">
                <a:solidFill>
                  <a:srgbClr val="000000"/>
                </a:solidFill>
                <a:latin typeface="Courier New" panose="02070309020205020404" pitchFamily="49" charset="0"/>
              </a:rPr>
              <a:t>         3 </a:t>
            </a:r>
            <a:r>
              <a:rPr lang="en-GB" sz="1600" dirty="0" err="1">
                <a:solidFill>
                  <a:srgbClr val="000000"/>
                </a:solidFill>
                <a:latin typeface="Courier New" panose="02070309020205020404" pitchFamily="49" charset="0"/>
              </a:rPr>
              <a:t>Administratie</a:t>
            </a:r>
            <a:r>
              <a:rPr lang="en-GB" sz="1600" dirty="0">
                <a:solidFill>
                  <a:srgbClr val="000000"/>
                </a:solidFill>
                <a:latin typeface="Courier New" panose="02070309020205020404" pitchFamily="49" charset="0"/>
              </a:rPr>
              <a:t>        999555555 01-JAN-11      </a:t>
            </a:r>
          </a:p>
          <a:p>
            <a:r>
              <a:rPr lang="en-GB" sz="1600" dirty="0">
                <a:solidFill>
                  <a:srgbClr val="000000"/>
                </a:solidFill>
                <a:latin typeface="Courier New" panose="02070309020205020404" pitchFamily="49" charset="0"/>
              </a:rPr>
              <a:t>         1 </a:t>
            </a:r>
            <a:r>
              <a:rPr lang="en-GB" sz="1600" dirty="0" err="1">
                <a:solidFill>
                  <a:srgbClr val="000000"/>
                </a:solidFill>
                <a:latin typeface="Courier New" panose="02070309020205020404" pitchFamily="49" charset="0"/>
              </a:rPr>
              <a:t>Hoofdvestiging</a:t>
            </a:r>
            <a:r>
              <a:rPr lang="en-GB" sz="1600" dirty="0">
                <a:solidFill>
                  <a:srgbClr val="000000"/>
                </a:solidFill>
                <a:latin typeface="Courier New" panose="02070309020205020404" pitchFamily="49" charset="0"/>
              </a:rPr>
              <a:t>       999666666 19-JUN-91 </a:t>
            </a:r>
          </a:p>
          <a:p>
            <a:r>
              <a:rPr lang="en-GB" sz="1800" b="1" dirty="0">
                <a:solidFill>
                  <a:srgbClr val="0000FF"/>
                </a:solidFill>
                <a:latin typeface="Courier New" panose="02070309020205020404" pitchFamily="49" charset="0"/>
              </a:rPr>
              <a:t>SELECT</a:t>
            </a:r>
            <a:r>
              <a:rPr lang="en-GB" sz="1800" dirty="0">
                <a:solidFill>
                  <a:srgbClr val="000000"/>
                </a:solidFill>
                <a:latin typeface="Courier New" panose="02070309020205020404" pitchFamily="49" charset="0"/>
              </a:rPr>
              <a:t> </a:t>
            </a:r>
            <a:r>
              <a:rPr lang="en-GB" sz="1800" dirty="0" err="1">
                <a:solidFill>
                  <a:srgbClr val="000000"/>
                </a:solidFill>
                <a:latin typeface="Courier New" panose="02070309020205020404" pitchFamily="49" charset="0"/>
              </a:rPr>
              <a:t>mgr_start_datum</a:t>
            </a:r>
            <a:r>
              <a:rPr lang="en-GB" sz="1800" b="1" dirty="0">
                <a:solidFill>
                  <a:srgbClr val="000080"/>
                </a:solidFill>
                <a:latin typeface="Courier New" panose="02070309020205020404" pitchFamily="49" charset="0"/>
              </a:rPr>
              <a:t>,</a:t>
            </a:r>
            <a:r>
              <a:rPr lang="en-GB" sz="1800" dirty="0">
                <a:solidFill>
                  <a:srgbClr val="000000"/>
                </a:solidFill>
                <a:latin typeface="Courier New" panose="02070309020205020404" pitchFamily="49" charset="0"/>
              </a:rPr>
              <a:t> </a:t>
            </a:r>
            <a:br>
              <a:rPr lang="en-GB" sz="1800" dirty="0">
                <a:solidFill>
                  <a:srgbClr val="000000"/>
                </a:solidFill>
                <a:latin typeface="Courier New" panose="02070309020205020404" pitchFamily="49" charset="0"/>
              </a:rPr>
            </a:br>
            <a:r>
              <a:rPr lang="en-GB" sz="1800" dirty="0">
                <a:solidFill>
                  <a:srgbClr val="000000"/>
                </a:solidFill>
                <a:latin typeface="Courier New" panose="02070309020205020404" pitchFamily="49" charset="0"/>
              </a:rPr>
              <a:t>	</a:t>
            </a:r>
            <a:r>
              <a:rPr lang="en-GB" sz="1800" b="1" dirty="0" err="1">
                <a:solidFill>
                  <a:srgbClr val="0000FF"/>
                </a:solidFill>
                <a:latin typeface="Courier New" panose="02070309020205020404" pitchFamily="49" charset="0"/>
              </a:rPr>
              <a:t>add_months</a:t>
            </a:r>
            <a:r>
              <a:rPr lang="en-GB" sz="1800" b="1" dirty="0">
                <a:solidFill>
                  <a:srgbClr val="000080"/>
                </a:solidFill>
                <a:latin typeface="Courier New" panose="02070309020205020404" pitchFamily="49" charset="0"/>
              </a:rPr>
              <a:t>(</a:t>
            </a:r>
            <a:r>
              <a:rPr lang="en-GB" sz="1800" dirty="0">
                <a:solidFill>
                  <a:srgbClr val="000000"/>
                </a:solidFill>
                <a:latin typeface="Courier New" panose="02070309020205020404" pitchFamily="49" charset="0"/>
              </a:rPr>
              <a:t>mgr_start_datum</a:t>
            </a:r>
            <a:r>
              <a:rPr lang="en-GB" sz="1800" b="1" dirty="0">
                <a:solidFill>
                  <a:srgbClr val="000080"/>
                </a:solidFill>
                <a:latin typeface="Courier New" panose="02070309020205020404" pitchFamily="49" charset="0"/>
              </a:rPr>
              <a:t>,</a:t>
            </a:r>
            <a:r>
              <a:rPr lang="en-GB" sz="1800" dirty="0">
                <a:solidFill>
                  <a:srgbClr val="FF8000"/>
                </a:solidFill>
                <a:latin typeface="Courier New" panose="02070309020205020404" pitchFamily="49" charset="0"/>
              </a:rPr>
              <a:t>4</a:t>
            </a:r>
            <a:r>
              <a:rPr lang="en-GB" sz="1800" b="1" dirty="0">
                <a:solidFill>
                  <a:srgbClr val="000080"/>
                </a:solidFill>
                <a:latin typeface="Courier New" panose="02070309020205020404" pitchFamily="49" charset="0"/>
              </a:rPr>
              <a:t>)</a:t>
            </a:r>
            <a:r>
              <a:rPr lang="en-GB" sz="1800" dirty="0">
                <a:solidFill>
                  <a:srgbClr val="000000"/>
                </a:solidFill>
                <a:latin typeface="Courier New" panose="02070309020205020404" pitchFamily="49" charset="0"/>
              </a:rPr>
              <a:t> </a:t>
            </a:r>
            <a:r>
              <a:rPr lang="en-GB" sz="1800" dirty="0">
                <a:solidFill>
                  <a:srgbClr val="808080"/>
                </a:solidFill>
                <a:latin typeface="Courier New" panose="02070309020205020404" pitchFamily="49" charset="0"/>
              </a:rPr>
              <a:t>"4 </a:t>
            </a:r>
            <a:r>
              <a:rPr lang="en-GB" sz="1800" dirty="0" err="1">
                <a:solidFill>
                  <a:srgbClr val="808080"/>
                </a:solidFill>
                <a:latin typeface="Courier New" panose="02070309020205020404" pitchFamily="49" charset="0"/>
              </a:rPr>
              <a:t>maanden</a:t>
            </a:r>
            <a:r>
              <a:rPr lang="en-GB" sz="1800" dirty="0">
                <a:solidFill>
                  <a:srgbClr val="808080"/>
                </a:solidFill>
                <a:latin typeface="Courier New" panose="02070309020205020404" pitchFamily="49" charset="0"/>
              </a:rPr>
              <a:t> later"</a:t>
            </a:r>
            <a:r>
              <a:rPr lang="en-GB" sz="1800" dirty="0">
                <a:solidFill>
                  <a:srgbClr val="000000"/>
                </a:solidFill>
                <a:latin typeface="Courier New" panose="02070309020205020404" pitchFamily="49" charset="0"/>
              </a:rPr>
              <a:t> </a:t>
            </a:r>
            <a:br>
              <a:rPr lang="en-GB" sz="1800" dirty="0">
                <a:solidFill>
                  <a:srgbClr val="000000"/>
                </a:solidFill>
                <a:latin typeface="Courier New" panose="02070309020205020404" pitchFamily="49" charset="0"/>
              </a:rPr>
            </a:br>
            <a:r>
              <a:rPr lang="en-GB" sz="1800" b="1" dirty="0">
                <a:solidFill>
                  <a:srgbClr val="0000FF"/>
                </a:solidFill>
                <a:latin typeface="Courier New" panose="02070309020205020404" pitchFamily="49" charset="0"/>
              </a:rPr>
              <a:t>FROM</a:t>
            </a:r>
            <a:r>
              <a:rPr lang="en-GB" sz="1800" dirty="0">
                <a:solidFill>
                  <a:srgbClr val="000000"/>
                </a:solidFill>
                <a:latin typeface="Courier New" panose="02070309020205020404" pitchFamily="49" charset="0"/>
              </a:rPr>
              <a:t> </a:t>
            </a:r>
            <a:r>
              <a:rPr lang="en-GB" sz="1800" dirty="0" err="1">
                <a:solidFill>
                  <a:srgbClr val="000000"/>
                </a:solidFill>
                <a:latin typeface="Courier New" panose="02070309020205020404" pitchFamily="49" charset="0"/>
              </a:rPr>
              <a:t>afdelingen</a:t>
            </a:r>
            <a:r>
              <a:rPr lang="en-GB" sz="1800" b="1" dirty="0">
                <a:solidFill>
                  <a:srgbClr val="000080"/>
                </a:solidFill>
                <a:latin typeface="Courier New" panose="02070309020205020404" pitchFamily="49" charset="0"/>
              </a:rPr>
              <a:t>;</a:t>
            </a:r>
          </a:p>
          <a:p>
            <a:r>
              <a:rPr lang="nl-BE" sz="1600" dirty="0">
                <a:solidFill>
                  <a:srgbClr val="000000"/>
                </a:solidFill>
                <a:latin typeface="Courier New" panose="02070309020205020404" pitchFamily="49" charset="0"/>
              </a:rPr>
              <a:t>MGR_START_DATUM 4 maanden later</a:t>
            </a:r>
          </a:p>
          <a:p>
            <a:r>
              <a:rPr lang="nl-BE" sz="1600" dirty="0">
                <a:solidFill>
                  <a:srgbClr val="000000"/>
                </a:solidFill>
                <a:latin typeface="Courier New" panose="02070309020205020404" pitchFamily="49" charset="0"/>
              </a:rPr>
              <a:t>--------------- ---------------</a:t>
            </a:r>
          </a:p>
          <a:p>
            <a:r>
              <a:rPr lang="nl-BE" sz="1600" dirty="0">
                <a:solidFill>
                  <a:srgbClr val="000000"/>
                </a:solidFill>
                <a:latin typeface="Courier New" panose="02070309020205020404" pitchFamily="49" charset="0"/>
              </a:rPr>
              <a:t>22-MEI-08       22-SEP-08      </a:t>
            </a:r>
          </a:p>
          <a:p>
            <a:r>
              <a:rPr lang="nl-BE" sz="1600" dirty="0">
                <a:solidFill>
                  <a:srgbClr val="000000"/>
                </a:solidFill>
                <a:latin typeface="Courier New" panose="02070309020205020404" pitchFamily="49" charset="0"/>
              </a:rPr>
              <a:t>01-JAN-11       01-MEI-11      </a:t>
            </a:r>
          </a:p>
          <a:p>
            <a:r>
              <a:rPr lang="nl-BE" sz="1600" dirty="0">
                <a:solidFill>
                  <a:srgbClr val="000000"/>
                </a:solidFill>
                <a:latin typeface="Courier New" panose="02070309020205020404" pitchFamily="49" charset="0"/>
              </a:rPr>
              <a:t>19-JUN-01       19-OKT-01 </a:t>
            </a:r>
            <a:endParaRPr lang="en-GB" sz="1600" dirty="0">
              <a:solidFill>
                <a:srgbClr val="000000"/>
              </a:solidFill>
              <a:latin typeface="Courier New" panose="02070309020205020404" pitchFamily="49" charset="0"/>
            </a:endParaRPr>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51</a:t>
            </a:fld>
            <a:endParaRPr lang="nl-NL" dirty="0"/>
          </a:p>
        </p:txBody>
      </p:sp>
    </p:spTree>
    <p:extLst>
      <p:ext uri="{BB962C8B-B14F-4D97-AF65-F5344CB8AC3E}">
        <p14:creationId xmlns:p14="http://schemas.microsoft.com/office/powerpoint/2010/main" val="16431020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53536"/>
            <a:ext cx="8229600" cy="1143000"/>
          </a:xfrm>
        </p:spPr>
        <p:txBody>
          <a:bodyPr>
            <a:normAutofit/>
          </a:bodyPr>
          <a:lstStyle/>
          <a:p>
            <a:pPr marL="54864" indent="0" fontAlgn="auto">
              <a:spcAft>
                <a:spcPts val="0"/>
              </a:spcAft>
              <a:defRPr/>
            </a:pPr>
            <a:r>
              <a:rPr lang="nl-NL" sz="3200" b="1" dirty="0">
                <a:latin typeface="Verdana" panose="020B0604030504040204" pitchFamily="34" charset="0"/>
              </a:rPr>
              <a:t>ADD_MONTHS</a:t>
            </a:r>
            <a:endParaRPr lang="nl-BE" sz="3200" b="1" dirty="0">
              <a:latin typeface="Verdana" panose="020B0604030504040204" pitchFamily="34" charset="0"/>
            </a:endParaRPr>
          </a:p>
        </p:txBody>
      </p:sp>
      <p:sp>
        <p:nvSpPr>
          <p:cNvPr id="46083" name="Tijdelijke aanduiding voor inhoud 6"/>
          <p:cNvSpPr>
            <a:spLocks noGrp="1"/>
          </p:cNvSpPr>
          <p:nvPr>
            <p:ph idx="1"/>
          </p:nvPr>
        </p:nvSpPr>
        <p:spPr>
          <a:xfrm>
            <a:off x="457200" y="1396536"/>
            <a:ext cx="8229600" cy="5649361"/>
          </a:xfrm>
        </p:spPr>
        <p:txBody>
          <a:bodyPr/>
          <a:lstStyle/>
          <a:p>
            <a:r>
              <a:rPr lang="en-GB" b="1" dirty="0">
                <a:solidFill>
                  <a:srgbClr val="0000FF"/>
                </a:solidFill>
                <a:latin typeface="Courier New" panose="02070309020205020404" pitchFamily="49" charset="0"/>
              </a:rPr>
              <a:t>SELECT</a:t>
            </a:r>
            <a:r>
              <a:rPr lang="en-GB" dirty="0">
                <a:solidFill>
                  <a:srgbClr val="000000"/>
                </a:solidFill>
                <a:latin typeface="Courier New" panose="02070309020205020404" pitchFamily="49" charset="0"/>
              </a:rPr>
              <a:t> </a:t>
            </a:r>
            <a:r>
              <a:rPr lang="en-GB" dirty="0" err="1">
                <a:solidFill>
                  <a:srgbClr val="000000"/>
                </a:solidFill>
                <a:latin typeface="Courier New" panose="02070309020205020404" pitchFamily="49" charset="0"/>
              </a:rPr>
              <a:t>mgr_start_datum</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br>
              <a:rPr lang="en-GB" dirty="0">
                <a:solidFill>
                  <a:srgbClr val="000000"/>
                </a:solidFill>
                <a:latin typeface="Courier New" panose="02070309020205020404" pitchFamily="49" charset="0"/>
              </a:rPr>
            </a:br>
            <a:r>
              <a:rPr lang="en-GB" dirty="0">
                <a:solidFill>
                  <a:srgbClr val="000000"/>
                </a:solidFill>
                <a:latin typeface="Courier New" panose="02070309020205020404" pitchFamily="49" charset="0"/>
              </a:rPr>
              <a:t>	</a:t>
            </a:r>
            <a:r>
              <a:rPr lang="en-GB" b="1" dirty="0" err="1">
                <a:solidFill>
                  <a:srgbClr val="0000FF"/>
                </a:solidFill>
                <a:latin typeface="Courier New" panose="02070309020205020404" pitchFamily="49" charset="0"/>
              </a:rPr>
              <a:t>add_months</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mgr_start_datum</a:t>
            </a:r>
            <a:r>
              <a:rPr lang="en-GB" b="1" dirty="0">
                <a:solidFill>
                  <a:srgbClr val="000080"/>
                </a:solidFill>
                <a:latin typeface="Courier New" panose="02070309020205020404" pitchFamily="49" charset="0"/>
              </a:rPr>
              <a:t>,</a:t>
            </a:r>
            <a:r>
              <a:rPr lang="en-GB" dirty="0">
                <a:solidFill>
                  <a:srgbClr val="FF8000"/>
                </a:solidFill>
                <a:latin typeface="Courier New" panose="02070309020205020404" pitchFamily="49" charset="0"/>
              </a:rPr>
              <a:t>-4</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r>
              <a:rPr lang="en-GB" dirty="0">
                <a:solidFill>
                  <a:srgbClr val="808080"/>
                </a:solidFill>
                <a:latin typeface="Courier New" panose="02070309020205020404" pitchFamily="49" charset="0"/>
              </a:rPr>
              <a:t>"4 </a:t>
            </a:r>
            <a:r>
              <a:rPr lang="en-GB" dirty="0" err="1">
                <a:solidFill>
                  <a:srgbClr val="808080"/>
                </a:solidFill>
                <a:latin typeface="Courier New" panose="02070309020205020404" pitchFamily="49" charset="0"/>
              </a:rPr>
              <a:t>maanden</a:t>
            </a:r>
            <a:r>
              <a:rPr lang="en-GB" dirty="0">
                <a:solidFill>
                  <a:srgbClr val="808080"/>
                </a:solidFill>
                <a:latin typeface="Courier New" panose="02070309020205020404" pitchFamily="49" charset="0"/>
              </a:rPr>
              <a:t> </a:t>
            </a:r>
            <a:r>
              <a:rPr lang="en-GB" dirty="0" err="1">
                <a:solidFill>
                  <a:srgbClr val="808080"/>
                </a:solidFill>
                <a:latin typeface="Courier New" panose="02070309020205020404" pitchFamily="49" charset="0"/>
              </a:rPr>
              <a:t>eerder</a:t>
            </a:r>
            <a:r>
              <a:rPr lang="en-GB" dirty="0">
                <a:solidFill>
                  <a:srgbClr val="808080"/>
                </a:solidFill>
                <a:latin typeface="Courier New" panose="02070309020205020404" pitchFamily="49" charset="0"/>
              </a:rPr>
              <a:t>"</a:t>
            </a:r>
            <a:r>
              <a:rPr lang="en-GB" dirty="0">
                <a:solidFill>
                  <a:srgbClr val="000000"/>
                </a:solidFill>
                <a:latin typeface="Courier New" panose="02070309020205020404" pitchFamily="49" charset="0"/>
              </a:rPr>
              <a:t> </a:t>
            </a:r>
            <a:br>
              <a:rPr lang="en-GB" dirty="0">
                <a:solidFill>
                  <a:srgbClr val="000000"/>
                </a:solidFill>
                <a:latin typeface="Courier New" panose="02070309020205020404" pitchFamily="49" charset="0"/>
              </a:rPr>
            </a:br>
            <a:r>
              <a:rPr lang="en-GB" b="1" dirty="0">
                <a:solidFill>
                  <a:srgbClr val="0000FF"/>
                </a:solidFill>
                <a:latin typeface="Courier New" panose="02070309020205020404" pitchFamily="49" charset="0"/>
              </a:rPr>
              <a:t>FROM</a:t>
            </a:r>
            <a:r>
              <a:rPr lang="en-GB" dirty="0">
                <a:solidFill>
                  <a:srgbClr val="000000"/>
                </a:solidFill>
                <a:latin typeface="Courier New" panose="02070309020205020404" pitchFamily="49" charset="0"/>
              </a:rPr>
              <a:t> </a:t>
            </a:r>
            <a:r>
              <a:rPr lang="en-GB" dirty="0" err="1">
                <a:solidFill>
                  <a:srgbClr val="000000"/>
                </a:solidFill>
                <a:latin typeface="Courier New" panose="02070309020205020404" pitchFamily="49" charset="0"/>
              </a:rPr>
              <a:t>afdelingen</a:t>
            </a:r>
            <a:r>
              <a:rPr lang="en-GB" b="1" dirty="0">
                <a:solidFill>
                  <a:srgbClr val="000080"/>
                </a:solidFill>
                <a:latin typeface="Courier New" panose="02070309020205020404" pitchFamily="49" charset="0"/>
              </a:rPr>
              <a:t>;</a:t>
            </a:r>
          </a:p>
          <a:p>
            <a:r>
              <a:rPr lang="nl-BE" sz="1800" dirty="0">
                <a:solidFill>
                  <a:srgbClr val="000000"/>
                </a:solidFill>
                <a:latin typeface="Courier New" panose="02070309020205020404" pitchFamily="49" charset="0"/>
              </a:rPr>
              <a:t>MGR_START_DATUM 4 maanden eerder</a:t>
            </a:r>
          </a:p>
          <a:p>
            <a:r>
              <a:rPr lang="nl-BE" sz="1800" dirty="0">
                <a:solidFill>
                  <a:srgbClr val="000000"/>
                </a:solidFill>
                <a:latin typeface="Courier New" panose="02070309020205020404" pitchFamily="49" charset="0"/>
              </a:rPr>
              <a:t>--------------- ---------------</a:t>
            </a:r>
          </a:p>
          <a:p>
            <a:r>
              <a:rPr lang="nl-BE" sz="1800" dirty="0">
                <a:solidFill>
                  <a:srgbClr val="000000"/>
                </a:solidFill>
                <a:latin typeface="Courier New" panose="02070309020205020404" pitchFamily="49" charset="0"/>
              </a:rPr>
              <a:t>22-MEI-08       22-JAN-08      </a:t>
            </a:r>
          </a:p>
          <a:p>
            <a:r>
              <a:rPr lang="nl-BE" sz="1800" dirty="0">
                <a:solidFill>
                  <a:srgbClr val="000000"/>
                </a:solidFill>
                <a:latin typeface="Courier New" panose="02070309020205020404" pitchFamily="49" charset="0"/>
              </a:rPr>
              <a:t>01-JAN-11       01-SEP-10      </a:t>
            </a:r>
          </a:p>
          <a:p>
            <a:r>
              <a:rPr lang="nl-BE" sz="1800" dirty="0">
                <a:solidFill>
                  <a:srgbClr val="000000"/>
                </a:solidFill>
                <a:latin typeface="Courier New" panose="02070309020205020404" pitchFamily="49" charset="0"/>
              </a:rPr>
              <a:t>19-JUN-01       19-FEB-01</a:t>
            </a:r>
          </a:p>
          <a:p>
            <a:endParaRPr lang="nl-BE" sz="1800" dirty="0">
              <a:latin typeface="Courier New" pitchFamily="49" charset="0"/>
              <a:cs typeface="Courier New" pitchFamily="49" charset="0"/>
            </a:endParaRPr>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52</a:t>
            </a:fld>
            <a:endParaRPr lang="nl-NL" dirty="0"/>
          </a:p>
        </p:txBody>
      </p:sp>
    </p:spTree>
    <p:extLst>
      <p:ext uri="{BB962C8B-B14F-4D97-AF65-F5344CB8AC3E}">
        <p14:creationId xmlns:p14="http://schemas.microsoft.com/office/powerpoint/2010/main" val="26275247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53536"/>
            <a:ext cx="8229600" cy="1143000"/>
          </a:xfrm>
        </p:spPr>
        <p:txBody>
          <a:bodyPr>
            <a:normAutofit/>
          </a:bodyPr>
          <a:lstStyle/>
          <a:p>
            <a:pPr marL="54864" indent="0" fontAlgn="auto">
              <a:spcAft>
                <a:spcPts val="0"/>
              </a:spcAft>
              <a:defRPr/>
            </a:pPr>
            <a:r>
              <a:rPr lang="nl-NL" sz="3200" b="1" dirty="0">
                <a:latin typeface="Verdana" panose="020B0604030504040204" pitchFamily="34" charset="0"/>
              </a:rPr>
              <a:t>ANSI SQL interval toevoegen</a:t>
            </a:r>
            <a:endParaRPr lang="nl-BE" sz="3200" b="1" dirty="0">
              <a:latin typeface="Verdana" panose="020B0604030504040204" pitchFamily="34" charset="0"/>
            </a:endParaRPr>
          </a:p>
        </p:txBody>
      </p:sp>
      <p:sp>
        <p:nvSpPr>
          <p:cNvPr id="41987" name="Tijdelijke aanduiding voor inhoud 6"/>
          <p:cNvSpPr>
            <a:spLocks noGrp="1"/>
          </p:cNvSpPr>
          <p:nvPr>
            <p:ph idx="1"/>
          </p:nvPr>
        </p:nvSpPr>
        <p:spPr>
          <a:xfrm>
            <a:off x="359024" y="1396536"/>
            <a:ext cx="8571616" cy="4912142"/>
          </a:xfrm>
        </p:spPr>
        <p:txBody>
          <a:bodyPr>
            <a:normAutofit lnSpcReduction="10000"/>
          </a:bodyPr>
          <a:lstStyle/>
          <a:p>
            <a:r>
              <a:rPr lang="nl-BE" sz="1800" dirty="0">
                <a:latin typeface="Verdana" panose="020B0604030504040204" pitchFamily="34" charset="0"/>
                <a:cs typeface="Times New Roman" pitchFamily="18" charset="0"/>
              </a:rPr>
              <a:t>ADD_MONTHS is Oracle specifiek. </a:t>
            </a:r>
            <a:r>
              <a:rPr lang="nl-BE" sz="2400" dirty="0">
                <a:latin typeface="Verdana" panose="020B0604030504040204" pitchFamily="34" charset="0"/>
              </a:rPr>
              <a:t>In </a:t>
            </a:r>
            <a:r>
              <a:rPr lang="nl-BE" sz="2400" dirty="0" err="1">
                <a:latin typeface="Verdana" panose="020B0604030504040204" pitchFamily="34" charset="0"/>
              </a:rPr>
              <a:t>ansi</a:t>
            </a:r>
            <a:r>
              <a:rPr lang="nl-BE" sz="2400" dirty="0">
                <a:latin typeface="Verdana" panose="020B0604030504040204" pitchFamily="34" charset="0"/>
              </a:rPr>
              <a:t> SQL kan je ook hier een interval gebruiken</a:t>
            </a:r>
          </a:p>
          <a:p>
            <a:r>
              <a:rPr lang="nl-BE" sz="2400" dirty="0">
                <a:latin typeface="Verdana" panose="020B0604030504040204" pitchFamily="34" charset="0"/>
              </a:rPr>
              <a:t>Wanneer zal de manager (0- jaar en) 4 maanden in dienst zijn?</a:t>
            </a:r>
          </a:p>
          <a:p>
            <a:r>
              <a:rPr lang="en-GB" sz="1800" b="1" dirty="0">
                <a:solidFill>
                  <a:srgbClr val="0000FF"/>
                </a:solidFill>
                <a:latin typeface="Courier New" panose="02070309020205020404" pitchFamily="49" charset="0"/>
              </a:rPr>
              <a:t>SELECT</a:t>
            </a:r>
            <a:r>
              <a:rPr lang="en-GB" sz="1800" dirty="0">
                <a:solidFill>
                  <a:srgbClr val="000000"/>
                </a:solidFill>
                <a:latin typeface="Courier New" panose="02070309020205020404" pitchFamily="49" charset="0"/>
              </a:rPr>
              <a:t> </a:t>
            </a:r>
            <a:r>
              <a:rPr lang="en-GB" sz="1800" dirty="0" err="1">
                <a:solidFill>
                  <a:srgbClr val="000000"/>
                </a:solidFill>
                <a:latin typeface="Courier New" panose="02070309020205020404" pitchFamily="49" charset="0"/>
              </a:rPr>
              <a:t>mgr_start_datum</a:t>
            </a:r>
            <a:r>
              <a:rPr lang="en-GB" sz="1800" b="1" dirty="0">
                <a:solidFill>
                  <a:srgbClr val="000080"/>
                </a:solidFill>
                <a:latin typeface="Courier New" panose="02070309020205020404" pitchFamily="49" charset="0"/>
              </a:rPr>
              <a:t>,</a:t>
            </a:r>
            <a:r>
              <a:rPr lang="en-GB" sz="1800" dirty="0">
                <a:solidFill>
                  <a:srgbClr val="000000"/>
                </a:solidFill>
                <a:latin typeface="Courier New" panose="02070309020205020404" pitchFamily="49" charset="0"/>
              </a:rPr>
              <a:t> </a:t>
            </a:r>
            <a:br>
              <a:rPr lang="en-GB" sz="1800" dirty="0">
                <a:solidFill>
                  <a:srgbClr val="000000"/>
                </a:solidFill>
                <a:latin typeface="Courier New" panose="02070309020205020404" pitchFamily="49" charset="0"/>
              </a:rPr>
            </a:br>
            <a:r>
              <a:rPr lang="en-GB" sz="1800" dirty="0">
                <a:solidFill>
                  <a:srgbClr val="000000"/>
                </a:solidFill>
                <a:latin typeface="Courier New" panose="02070309020205020404" pitchFamily="49" charset="0"/>
              </a:rPr>
              <a:t>	</a:t>
            </a:r>
            <a:r>
              <a:rPr lang="en-GB" sz="1800" dirty="0" err="1">
                <a:solidFill>
                  <a:srgbClr val="000000"/>
                </a:solidFill>
                <a:latin typeface="Courier New" panose="02070309020205020404" pitchFamily="49" charset="0"/>
              </a:rPr>
              <a:t>mgr_start_datum</a:t>
            </a:r>
            <a:r>
              <a:rPr lang="en-GB" sz="1800" dirty="0">
                <a:solidFill>
                  <a:srgbClr val="000000"/>
                </a:solidFill>
                <a:latin typeface="Courier New" panose="02070309020205020404" pitchFamily="49" charset="0"/>
              </a:rPr>
              <a:t> </a:t>
            </a:r>
            <a:br>
              <a:rPr lang="en-GB" sz="1800" dirty="0">
                <a:solidFill>
                  <a:srgbClr val="000000"/>
                </a:solidFill>
                <a:latin typeface="Courier New" panose="02070309020205020404" pitchFamily="49" charset="0"/>
              </a:rPr>
            </a:br>
            <a:r>
              <a:rPr lang="en-GB" sz="1800" dirty="0">
                <a:solidFill>
                  <a:srgbClr val="000000"/>
                </a:solidFill>
                <a:latin typeface="Courier New" panose="02070309020205020404" pitchFamily="49" charset="0"/>
              </a:rPr>
              <a:t>		</a:t>
            </a:r>
            <a:r>
              <a:rPr lang="en-GB" sz="1800" b="1" dirty="0">
                <a:solidFill>
                  <a:srgbClr val="000080"/>
                </a:solidFill>
                <a:latin typeface="Courier New" panose="02070309020205020404" pitchFamily="49" charset="0"/>
              </a:rPr>
              <a:t>+</a:t>
            </a:r>
            <a:r>
              <a:rPr lang="en-GB" sz="1800" dirty="0">
                <a:solidFill>
                  <a:srgbClr val="000000"/>
                </a:solidFill>
                <a:latin typeface="Courier New" panose="02070309020205020404" pitchFamily="49" charset="0"/>
              </a:rPr>
              <a:t> </a:t>
            </a:r>
            <a:r>
              <a:rPr lang="en-GB" sz="1800" b="1" dirty="0">
                <a:solidFill>
                  <a:srgbClr val="0000FF"/>
                </a:solidFill>
                <a:latin typeface="Courier New" panose="02070309020205020404" pitchFamily="49" charset="0"/>
              </a:rPr>
              <a:t>INTERVAL</a:t>
            </a:r>
            <a:r>
              <a:rPr lang="en-GB" sz="1800" dirty="0">
                <a:solidFill>
                  <a:srgbClr val="000000"/>
                </a:solidFill>
                <a:latin typeface="Courier New" panose="02070309020205020404" pitchFamily="49" charset="0"/>
              </a:rPr>
              <a:t> </a:t>
            </a:r>
            <a:r>
              <a:rPr lang="en-GB" sz="1800" dirty="0">
                <a:solidFill>
                  <a:srgbClr val="808080"/>
                </a:solidFill>
                <a:latin typeface="Courier New" panose="02070309020205020404" pitchFamily="49" charset="0"/>
              </a:rPr>
              <a:t>'0-4'</a:t>
            </a:r>
            <a:r>
              <a:rPr lang="en-GB" sz="1800" dirty="0">
                <a:solidFill>
                  <a:srgbClr val="000000"/>
                </a:solidFill>
                <a:latin typeface="Courier New" panose="02070309020205020404" pitchFamily="49" charset="0"/>
              </a:rPr>
              <a:t> </a:t>
            </a:r>
            <a:r>
              <a:rPr lang="en-GB" sz="1800" b="1" dirty="0">
                <a:solidFill>
                  <a:srgbClr val="0000FF"/>
                </a:solidFill>
                <a:latin typeface="Courier New" panose="02070309020205020404" pitchFamily="49" charset="0"/>
              </a:rPr>
              <a:t>YEAR</a:t>
            </a:r>
            <a:r>
              <a:rPr lang="en-GB" sz="1800" dirty="0">
                <a:solidFill>
                  <a:srgbClr val="000000"/>
                </a:solidFill>
                <a:latin typeface="Courier New" panose="02070309020205020404" pitchFamily="49" charset="0"/>
              </a:rPr>
              <a:t> </a:t>
            </a:r>
            <a:r>
              <a:rPr lang="en-GB" sz="1800" b="1" dirty="0">
                <a:solidFill>
                  <a:srgbClr val="0000FF"/>
                </a:solidFill>
                <a:latin typeface="Courier New" panose="02070309020205020404" pitchFamily="49" charset="0"/>
              </a:rPr>
              <a:t>TO</a:t>
            </a:r>
            <a:r>
              <a:rPr lang="en-GB" sz="1800" dirty="0">
                <a:solidFill>
                  <a:srgbClr val="000000"/>
                </a:solidFill>
                <a:latin typeface="Courier New" panose="02070309020205020404" pitchFamily="49" charset="0"/>
              </a:rPr>
              <a:t> </a:t>
            </a:r>
            <a:r>
              <a:rPr lang="en-GB" sz="1800" b="1" dirty="0">
                <a:solidFill>
                  <a:srgbClr val="0000FF"/>
                </a:solidFill>
                <a:latin typeface="Courier New" panose="02070309020205020404" pitchFamily="49" charset="0"/>
              </a:rPr>
              <a:t>MONTH</a:t>
            </a:r>
            <a:r>
              <a:rPr lang="en-GB" sz="1800" dirty="0">
                <a:solidFill>
                  <a:srgbClr val="000000"/>
                </a:solidFill>
                <a:latin typeface="Courier New" panose="02070309020205020404" pitchFamily="49" charset="0"/>
              </a:rPr>
              <a:t> </a:t>
            </a:r>
            <a:r>
              <a:rPr lang="en-GB" sz="1800" dirty="0">
                <a:solidFill>
                  <a:srgbClr val="808080"/>
                </a:solidFill>
                <a:latin typeface="Courier New" panose="02070309020205020404" pitchFamily="49" charset="0"/>
              </a:rPr>
              <a:t>"4 </a:t>
            </a:r>
            <a:r>
              <a:rPr lang="en-GB" sz="1800" dirty="0" err="1">
                <a:solidFill>
                  <a:srgbClr val="808080"/>
                </a:solidFill>
                <a:latin typeface="Courier New" panose="02070309020205020404" pitchFamily="49" charset="0"/>
              </a:rPr>
              <a:t>maanden</a:t>
            </a:r>
            <a:r>
              <a:rPr lang="en-GB" sz="1800" dirty="0">
                <a:solidFill>
                  <a:srgbClr val="808080"/>
                </a:solidFill>
                <a:latin typeface="Courier New" panose="02070309020205020404" pitchFamily="49" charset="0"/>
              </a:rPr>
              <a:t> later"</a:t>
            </a:r>
            <a:r>
              <a:rPr lang="en-GB" sz="1800" dirty="0">
                <a:solidFill>
                  <a:srgbClr val="000000"/>
                </a:solidFill>
                <a:latin typeface="Courier New" panose="02070309020205020404" pitchFamily="49" charset="0"/>
              </a:rPr>
              <a:t> </a:t>
            </a:r>
            <a:br>
              <a:rPr lang="en-GB" sz="1800" dirty="0">
                <a:solidFill>
                  <a:srgbClr val="000000"/>
                </a:solidFill>
                <a:latin typeface="Courier New" panose="02070309020205020404" pitchFamily="49" charset="0"/>
              </a:rPr>
            </a:br>
            <a:r>
              <a:rPr lang="en-GB" sz="1800" b="1" dirty="0">
                <a:solidFill>
                  <a:srgbClr val="0000FF"/>
                </a:solidFill>
                <a:latin typeface="Courier New" panose="02070309020205020404" pitchFamily="49" charset="0"/>
              </a:rPr>
              <a:t>FROM</a:t>
            </a:r>
            <a:r>
              <a:rPr lang="en-GB" sz="1800" dirty="0">
                <a:solidFill>
                  <a:srgbClr val="000000"/>
                </a:solidFill>
                <a:latin typeface="Courier New" panose="02070309020205020404" pitchFamily="49" charset="0"/>
              </a:rPr>
              <a:t> </a:t>
            </a:r>
            <a:r>
              <a:rPr lang="en-GB" sz="1800" dirty="0" err="1">
                <a:solidFill>
                  <a:srgbClr val="000000"/>
                </a:solidFill>
                <a:latin typeface="Courier New" panose="02070309020205020404" pitchFamily="49" charset="0"/>
              </a:rPr>
              <a:t>afdelingen</a:t>
            </a:r>
            <a:r>
              <a:rPr lang="en-GB" sz="1800" b="1" dirty="0">
                <a:solidFill>
                  <a:srgbClr val="000080"/>
                </a:solidFill>
                <a:latin typeface="Courier New" panose="02070309020205020404" pitchFamily="49" charset="0"/>
              </a:rPr>
              <a:t>;</a:t>
            </a:r>
            <a:endParaRPr lang="en-GB" sz="1800" dirty="0"/>
          </a:p>
          <a:p>
            <a:r>
              <a:rPr lang="nl-BE" sz="1800" dirty="0">
                <a:solidFill>
                  <a:srgbClr val="000000"/>
                </a:solidFill>
                <a:latin typeface="Courier New" panose="02070309020205020404" pitchFamily="49" charset="0"/>
              </a:rPr>
              <a:t>MGR_START_DATUM 4 maanden later</a:t>
            </a:r>
          </a:p>
          <a:p>
            <a:r>
              <a:rPr lang="nl-BE" sz="1800" dirty="0">
                <a:solidFill>
                  <a:srgbClr val="000000"/>
                </a:solidFill>
                <a:latin typeface="Courier New" panose="02070309020205020404" pitchFamily="49" charset="0"/>
              </a:rPr>
              <a:t>--------------- ---------------</a:t>
            </a:r>
          </a:p>
          <a:p>
            <a:r>
              <a:rPr lang="nl-BE" sz="1800" dirty="0">
                <a:solidFill>
                  <a:srgbClr val="000000"/>
                </a:solidFill>
                <a:latin typeface="Courier New" panose="02070309020205020404" pitchFamily="49" charset="0"/>
              </a:rPr>
              <a:t>22-MEI-08       22-SEP-08      </a:t>
            </a:r>
          </a:p>
          <a:p>
            <a:r>
              <a:rPr lang="nl-BE" sz="1800" dirty="0">
                <a:solidFill>
                  <a:srgbClr val="000000"/>
                </a:solidFill>
                <a:latin typeface="Courier New" panose="02070309020205020404" pitchFamily="49" charset="0"/>
              </a:rPr>
              <a:t>01-JAN-11       01-MEI-11      </a:t>
            </a:r>
          </a:p>
          <a:p>
            <a:r>
              <a:rPr lang="nl-BE" sz="1800" dirty="0">
                <a:solidFill>
                  <a:srgbClr val="000000"/>
                </a:solidFill>
                <a:latin typeface="Courier New" panose="02070309020205020404" pitchFamily="49" charset="0"/>
              </a:rPr>
              <a:t>19-JUN-01       19-OKT-01 </a:t>
            </a:r>
            <a:endParaRPr lang="en-GB" sz="1800" dirty="0">
              <a:solidFill>
                <a:srgbClr val="000000"/>
              </a:solidFill>
              <a:latin typeface="Courier New" panose="02070309020205020404" pitchFamily="49" charset="0"/>
            </a:endParaRPr>
          </a:p>
          <a:p>
            <a:pPr>
              <a:buFont typeface="Wingdings 2" pitchFamily="18" charset="2"/>
              <a:buNone/>
            </a:pPr>
            <a:endParaRPr lang="nl-BE" sz="2000" dirty="0">
              <a:latin typeface="Courier New" pitchFamily="49" charset="0"/>
              <a:cs typeface="Courier New" pitchFamily="49" charset="0"/>
            </a:endParaRPr>
          </a:p>
          <a:p>
            <a:pPr>
              <a:buFont typeface="Wingdings 2" pitchFamily="18" charset="2"/>
              <a:buNone/>
            </a:pPr>
            <a:endParaRPr lang="nl-BE" dirty="0">
              <a:latin typeface="Courier New" pitchFamily="49" charset="0"/>
              <a:cs typeface="Courier New" pitchFamily="49" charset="0"/>
            </a:endParaRPr>
          </a:p>
          <a:p>
            <a:pPr>
              <a:buFont typeface="Wingdings 2" pitchFamily="18" charset="2"/>
              <a:buNone/>
            </a:pPr>
            <a:endParaRPr lang="nl-BE" sz="2000" dirty="0">
              <a:latin typeface="Courier New" pitchFamily="49" charset="0"/>
              <a:cs typeface="Courier New" pitchFamily="49" charset="0"/>
            </a:endParaRPr>
          </a:p>
          <a:p>
            <a:pPr>
              <a:buFont typeface="Wingdings 2" pitchFamily="18" charset="2"/>
              <a:buNone/>
            </a:pPr>
            <a:endParaRPr lang="nl-BE" sz="2000" dirty="0">
              <a:latin typeface="Courier New" pitchFamily="49" charset="0"/>
              <a:cs typeface="Courier New" pitchFamily="49" charset="0"/>
            </a:endParaRPr>
          </a:p>
          <a:p>
            <a:pPr>
              <a:buFont typeface="Wingdings 2" pitchFamily="18" charset="2"/>
              <a:buNone/>
            </a:pPr>
            <a:endParaRPr lang="nl-BE" sz="2000" dirty="0"/>
          </a:p>
          <a:p>
            <a:pPr>
              <a:buFont typeface="Wingdings 2" pitchFamily="18" charset="2"/>
              <a:buNone/>
            </a:pPr>
            <a:endParaRPr lang="nl-BE" sz="2000" dirty="0"/>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53</a:t>
            </a:fld>
            <a:endParaRPr lang="nl-NL" dirty="0"/>
          </a:p>
        </p:txBody>
      </p:sp>
      <p:pic>
        <p:nvPicPr>
          <p:cNvPr id="7" name="Picture 6"/>
          <p:cNvPicPr>
            <a:picLocks noChangeAspect="1"/>
          </p:cNvPicPr>
          <p:nvPr/>
        </p:nvPicPr>
        <p:blipFill>
          <a:blip r:embed="rId3"/>
          <a:stretch>
            <a:fillRect/>
          </a:stretch>
        </p:blipFill>
        <p:spPr>
          <a:xfrm>
            <a:off x="8012841" y="64350"/>
            <a:ext cx="570043" cy="492719"/>
          </a:xfrm>
          <a:prstGeom prst="rect">
            <a:avLst/>
          </a:prstGeom>
        </p:spPr>
      </p:pic>
    </p:spTree>
    <p:extLst>
      <p:ext uri="{BB962C8B-B14F-4D97-AF65-F5344CB8AC3E}">
        <p14:creationId xmlns:p14="http://schemas.microsoft.com/office/powerpoint/2010/main" val="1280546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a:p>
        </p:txBody>
      </p:sp>
      <p:sp>
        <p:nvSpPr>
          <p:cNvPr id="3" name="Tijdelijke aanduiding voor inhoud 2"/>
          <p:cNvSpPr>
            <a:spLocks noGrp="1"/>
          </p:cNvSpPr>
          <p:nvPr>
            <p:ph idx="1"/>
          </p:nvPr>
        </p:nvSpPr>
        <p:spPr/>
        <p:txBody>
          <a:bodyPr/>
          <a:lstStyle/>
          <a:p>
            <a:r>
              <a:rPr lang="nl-BE" dirty="0"/>
              <a:t>Hoe zoek ik de volgende zaterdag?</a:t>
            </a:r>
            <a:endParaRPr lang="en-US" dirty="0"/>
          </a:p>
        </p:txBody>
      </p:sp>
    </p:spTree>
    <p:extLst>
      <p:ext uri="{BB962C8B-B14F-4D97-AF65-F5344CB8AC3E}">
        <p14:creationId xmlns:p14="http://schemas.microsoft.com/office/powerpoint/2010/main" val="41160347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53536"/>
            <a:ext cx="8229600" cy="1143000"/>
          </a:xfrm>
        </p:spPr>
        <p:txBody>
          <a:bodyPr>
            <a:normAutofit/>
          </a:bodyPr>
          <a:lstStyle/>
          <a:p>
            <a:pPr marL="54864" indent="0" fontAlgn="auto">
              <a:spcAft>
                <a:spcPts val="0"/>
              </a:spcAft>
              <a:defRPr/>
            </a:pPr>
            <a:r>
              <a:rPr lang="nl-NL" sz="3200" b="1" dirty="0">
                <a:latin typeface="Verdana" panose="020B0604030504040204" pitchFamily="34" charset="0"/>
              </a:rPr>
              <a:t>NEXT_DAY</a:t>
            </a:r>
            <a:endParaRPr lang="nl-BE" sz="3200" b="1" dirty="0">
              <a:latin typeface="Verdana" panose="020B0604030504040204" pitchFamily="34" charset="0"/>
            </a:endParaRPr>
          </a:p>
        </p:txBody>
      </p:sp>
      <p:sp>
        <p:nvSpPr>
          <p:cNvPr id="46083" name="Tijdelijke aanduiding voor inhoud 6"/>
          <p:cNvSpPr>
            <a:spLocks noGrp="1"/>
          </p:cNvSpPr>
          <p:nvPr>
            <p:ph idx="1"/>
          </p:nvPr>
        </p:nvSpPr>
        <p:spPr>
          <a:xfrm>
            <a:off x="457200" y="1396536"/>
            <a:ext cx="8229600" cy="5649361"/>
          </a:xfrm>
        </p:spPr>
        <p:txBody>
          <a:bodyPr/>
          <a:lstStyle/>
          <a:p>
            <a:endParaRPr lang="nl-NL" sz="2000" dirty="0"/>
          </a:p>
          <a:p>
            <a:endParaRPr lang="nl-NL" sz="2000" dirty="0"/>
          </a:p>
          <a:p>
            <a:pPr>
              <a:buFont typeface="Wingdings" pitchFamily="2" charset="2"/>
              <a:buChar char="Ø"/>
            </a:pPr>
            <a:r>
              <a:rPr lang="nl-NL" sz="2000" dirty="0">
                <a:latin typeface="Verdana" panose="020B0604030504040204" pitchFamily="34" charset="0"/>
              </a:rPr>
              <a:t>2 verplichte parameters. </a:t>
            </a:r>
          </a:p>
          <a:p>
            <a:pPr>
              <a:buFont typeface="Wingdings" pitchFamily="2" charset="2"/>
              <a:buChar char="Ø"/>
            </a:pPr>
            <a:r>
              <a:rPr lang="nl-NL" sz="2000" dirty="0">
                <a:latin typeface="Verdana" panose="020B0604030504040204" pitchFamily="34" charset="0"/>
              </a:rPr>
              <a:t>date = startdatum. </a:t>
            </a:r>
          </a:p>
          <a:p>
            <a:pPr marL="0" indent="0">
              <a:buNone/>
            </a:pPr>
            <a:r>
              <a:rPr lang="nl-NL" sz="2000" dirty="0">
                <a:latin typeface="Verdana" panose="020B0604030504040204" pitchFamily="34" charset="0"/>
              </a:rPr>
              <a:t>	</a:t>
            </a:r>
            <a:r>
              <a:rPr lang="nl-NL" sz="2000" dirty="0" err="1">
                <a:latin typeface="Verdana" panose="020B0604030504040204" pitchFamily="34" charset="0"/>
              </a:rPr>
              <a:t>char</a:t>
            </a:r>
            <a:r>
              <a:rPr lang="nl-NL" sz="2000" dirty="0">
                <a:latin typeface="Verdana" panose="020B0604030504040204" pitchFamily="34" charset="0"/>
              </a:rPr>
              <a:t> = ‘dag van de week’. Mag tekst zijn (bv. 	</a:t>
            </a:r>
            <a:r>
              <a:rPr lang="nl-NL" sz="2000" dirty="0" err="1">
                <a:latin typeface="Verdana" panose="020B0604030504040204" pitchFamily="34" charset="0"/>
              </a:rPr>
              <a:t>zo,ma,di</a:t>
            </a:r>
            <a:r>
              <a:rPr lang="nl-NL" sz="2000" dirty="0">
                <a:latin typeface="Verdana" panose="020B0604030504040204" pitchFamily="34" charset="0"/>
              </a:rPr>
              <a:t>…),mag ook voluit geschreven zijn.</a:t>
            </a:r>
          </a:p>
          <a:p>
            <a:pPr lvl="1" indent="0">
              <a:buNone/>
            </a:pPr>
            <a:r>
              <a:rPr lang="nl-NL" dirty="0">
                <a:latin typeface="Verdana" panose="020B0604030504040204" pitchFamily="34" charset="0"/>
              </a:rPr>
              <a:t>Functie berekent de datum die overeenkomt met de eerstvolgende ‘dag van de week’ na </a:t>
            </a:r>
            <a:r>
              <a:rPr lang="nl-NL" dirty="0" err="1">
                <a:latin typeface="Verdana" panose="020B0604030504040204" pitchFamily="34" charset="0"/>
              </a:rPr>
              <a:t>sysdate</a:t>
            </a:r>
            <a:r>
              <a:rPr lang="nl-NL" dirty="0">
                <a:latin typeface="Verdana" panose="020B0604030504040204" pitchFamily="34" charset="0"/>
              </a:rPr>
              <a:t> (maandag 13 november 2017):</a:t>
            </a:r>
          </a:p>
          <a:p>
            <a:pPr marL="355600" lvl="2" indent="0">
              <a:buNone/>
            </a:pPr>
            <a:r>
              <a:rPr lang="en-GB" b="1" dirty="0">
                <a:solidFill>
                  <a:srgbClr val="0000FF"/>
                </a:solidFill>
                <a:latin typeface="Courier New" panose="02070309020205020404" pitchFamily="49" charset="0"/>
              </a:rPr>
              <a:t>SELECT</a:t>
            </a:r>
            <a:r>
              <a:rPr lang="en-GB" dirty="0">
                <a:solidFill>
                  <a:srgbClr val="000000"/>
                </a:solidFill>
                <a:latin typeface="Courier New" panose="02070309020205020404" pitchFamily="49" charset="0"/>
              </a:rPr>
              <a:t> </a:t>
            </a:r>
            <a:r>
              <a:rPr lang="en-GB" b="1" dirty="0" err="1">
                <a:solidFill>
                  <a:srgbClr val="0000FF"/>
                </a:solidFill>
                <a:latin typeface="Courier New" panose="02070309020205020404" pitchFamily="49" charset="0"/>
              </a:rPr>
              <a:t>next_day</a:t>
            </a:r>
            <a:r>
              <a:rPr lang="en-GB" b="1" dirty="0">
                <a:solidFill>
                  <a:srgbClr val="000080"/>
                </a:solidFill>
                <a:latin typeface="Courier New" panose="02070309020205020404" pitchFamily="49" charset="0"/>
              </a:rPr>
              <a:t>(</a:t>
            </a:r>
            <a:r>
              <a:rPr lang="en-GB" b="1" dirty="0" err="1">
                <a:solidFill>
                  <a:srgbClr val="0000FF"/>
                </a:solidFill>
                <a:latin typeface="Courier New" panose="02070309020205020404" pitchFamily="49" charset="0"/>
              </a:rPr>
              <a:t>SYSDATE</a:t>
            </a:r>
            <a:r>
              <a:rPr lang="en-GB" b="1" dirty="0" err="1">
                <a:solidFill>
                  <a:srgbClr val="000080"/>
                </a:solidFill>
                <a:latin typeface="Courier New" panose="02070309020205020404" pitchFamily="49" charset="0"/>
              </a:rPr>
              <a:t>,</a:t>
            </a:r>
            <a:r>
              <a:rPr lang="en-GB" dirty="0" err="1">
                <a:solidFill>
                  <a:srgbClr val="808080"/>
                </a:solidFill>
                <a:latin typeface="Courier New" panose="02070309020205020404" pitchFamily="49" charset="0"/>
              </a:rPr>
              <a:t>'zo</a:t>
            </a:r>
            <a:r>
              <a:rPr lang="en-GB" dirty="0">
                <a:solidFill>
                  <a:srgbClr val="808080"/>
                </a:solidFill>
                <a:latin typeface="Courier New" panose="02070309020205020404" pitchFamily="49" charset="0"/>
              </a:rPr>
              <a:t>'</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r>
              <a:rPr lang="en-GB" dirty="0" err="1">
                <a:solidFill>
                  <a:srgbClr val="000000"/>
                </a:solidFill>
                <a:latin typeface="Courier New" panose="02070309020205020404" pitchFamily="49" charset="0"/>
              </a:rPr>
              <a:t>voorbeeld</a:t>
            </a:r>
            <a:r>
              <a:rPr lang="en-GB" dirty="0">
                <a:solidFill>
                  <a:srgbClr val="000000"/>
                </a:solidFill>
                <a:latin typeface="Courier New" panose="02070309020205020404" pitchFamily="49" charset="0"/>
              </a:rPr>
              <a:t> </a:t>
            </a:r>
            <a:br>
              <a:rPr lang="en-GB" dirty="0">
                <a:solidFill>
                  <a:srgbClr val="000000"/>
                </a:solidFill>
                <a:latin typeface="Courier New" panose="02070309020205020404" pitchFamily="49" charset="0"/>
              </a:rPr>
            </a:br>
            <a:r>
              <a:rPr lang="en-GB" b="1" dirty="0">
                <a:solidFill>
                  <a:srgbClr val="0000FF"/>
                </a:solidFill>
                <a:latin typeface="Courier New" panose="02070309020205020404" pitchFamily="49" charset="0"/>
              </a:rPr>
              <a:t>FROM</a:t>
            </a:r>
            <a:r>
              <a:rPr lang="en-GB" dirty="0">
                <a:solidFill>
                  <a:srgbClr val="000000"/>
                </a:solidFill>
                <a:latin typeface="Courier New" panose="02070309020205020404" pitchFamily="49" charset="0"/>
              </a:rPr>
              <a:t> dual</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p>
          <a:p>
            <a:pPr marL="355600" lvl="2" indent="0">
              <a:buNone/>
            </a:pPr>
            <a:endParaRPr lang="en-GB" dirty="0">
              <a:solidFill>
                <a:srgbClr val="000000"/>
              </a:solidFill>
              <a:latin typeface="Courier New" panose="02070309020205020404" pitchFamily="49" charset="0"/>
            </a:endParaRPr>
          </a:p>
          <a:p>
            <a:pPr marL="0" indent="0">
              <a:buNone/>
            </a:pPr>
            <a:endParaRPr lang="nl-BE" sz="2000" dirty="0">
              <a:latin typeface="Verdana" panose="020B0604030504040204" pitchFamily="34" charset="0"/>
            </a:endParaRPr>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55</a:t>
            </a:fld>
            <a:endParaRPr lang="nl-NL" dirty="0"/>
          </a:p>
        </p:txBody>
      </p:sp>
      <p:pic>
        <p:nvPicPr>
          <p:cNvPr id="8194" name="Picture 2" descr="Description of next_day.gif follo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140" y="1267948"/>
            <a:ext cx="4995665" cy="46672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a:stretch>
            <a:fillRect/>
          </a:stretch>
        </p:blipFill>
        <p:spPr>
          <a:xfrm>
            <a:off x="6630915" y="873935"/>
            <a:ext cx="1959358" cy="277797"/>
          </a:xfrm>
          <a:prstGeom prst="rect">
            <a:avLst/>
          </a:prstGeom>
        </p:spPr>
      </p:pic>
      <p:pic>
        <p:nvPicPr>
          <p:cNvPr id="10" name="Picture 9"/>
          <p:cNvPicPr>
            <a:picLocks noChangeAspect="1"/>
          </p:cNvPicPr>
          <p:nvPr/>
        </p:nvPicPr>
        <p:blipFill>
          <a:blip r:embed="rId5"/>
          <a:stretch>
            <a:fillRect/>
          </a:stretch>
        </p:blipFill>
        <p:spPr>
          <a:xfrm>
            <a:off x="8051817" y="47298"/>
            <a:ext cx="634983" cy="579377"/>
          </a:xfrm>
          <a:prstGeom prst="rect">
            <a:avLst/>
          </a:prstGeom>
        </p:spPr>
      </p:pic>
      <p:pic>
        <p:nvPicPr>
          <p:cNvPr id="4" name="Afbeelding 3">
            <a:extLst>
              <a:ext uri="{FF2B5EF4-FFF2-40B4-BE49-F238E27FC236}">
                <a16:creationId xmlns:a16="http://schemas.microsoft.com/office/drawing/2014/main" id="{009DB5F3-8C9E-484C-9A55-ECC158585695}"/>
              </a:ext>
            </a:extLst>
          </p:cNvPr>
          <p:cNvPicPr>
            <a:picLocks noChangeAspect="1"/>
          </p:cNvPicPr>
          <p:nvPr/>
        </p:nvPicPr>
        <p:blipFill>
          <a:blip r:embed="rId6"/>
          <a:stretch>
            <a:fillRect/>
          </a:stretch>
        </p:blipFill>
        <p:spPr>
          <a:xfrm>
            <a:off x="1007559" y="5579982"/>
            <a:ext cx="1352550" cy="657225"/>
          </a:xfrm>
          <a:prstGeom prst="rect">
            <a:avLst/>
          </a:prstGeom>
        </p:spPr>
      </p:pic>
    </p:spTree>
    <p:extLst>
      <p:ext uri="{BB962C8B-B14F-4D97-AF65-F5344CB8AC3E}">
        <p14:creationId xmlns:p14="http://schemas.microsoft.com/office/powerpoint/2010/main" val="21683107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a:p>
        </p:txBody>
      </p:sp>
      <p:sp>
        <p:nvSpPr>
          <p:cNvPr id="3" name="Tijdelijke aanduiding voor inhoud 2"/>
          <p:cNvSpPr>
            <a:spLocks noGrp="1"/>
          </p:cNvSpPr>
          <p:nvPr>
            <p:ph idx="1"/>
          </p:nvPr>
        </p:nvSpPr>
        <p:spPr/>
        <p:txBody>
          <a:bodyPr/>
          <a:lstStyle/>
          <a:p>
            <a:r>
              <a:rPr lang="nl-BE" dirty="0"/>
              <a:t>Wat is de laatste dag van deze maand?</a:t>
            </a:r>
            <a:endParaRPr lang="en-US" dirty="0"/>
          </a:p>
        </p:txBody>
      </p:sp>
    </p:spTree>
    <p:extLst>
      <p:ext uri="{BB962C8B-B14F-4D97-AF65-F5344CB8AC3E}">
        <p14:creationId xmlns:p14="http://schemas.microsoft.com/office/powerpoint/2010/main" val="3298754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53536"/>
            <a:ext cx="8229600" cy="1143000"/>
          </a:xfrm>
        </p:spPr>
        <p:txBody>
          <a:bodyPr>
            <a:normAutofit/>
          </a:bodyPr>
          <a:lstStyle/>
          <a:p>
            <a:pPr marL="54864" indent="0" fontAlgn="auto">
              <a:spcAft>
                <a:spcPts val="0"/>
              </a:spcAft>
              <a:defRPr/>
            </a:pPr>
            <a:r>
              <a:rPr lang="nl-NL" sz="3200" b="1" dirty="0">
                <a:latin typeface="Verdana" panose="020B0604030504040204" pitchFamily="34" charset="0"/>
              </a:rPr>
              <a:t>LAST_DAY</a:t>
            </a:r>
            <a:endParaRPr lang="nl-BE" sz="3200" b="1" dirty="0">
              <a:latin typeface="Verdana" panose="020B0604030504040204" pitchFamily="34" charset="0"/>
            </a:endParaRPr>
          </a:p>
        </p:txBody>
      </p:sp>
      <p:sp>
        <p:nvSpPr>
          <p:cNvPr id="46083" name="Tijdelijke aanduiding voor inhoud 6"/>
          <p:cNvSpPr>
            <a:spLocks noGrp="1"/>
          </p:cNvSpPr>
          <p:nvPr>
            <p:ph idx="1"/>
          </p:nvPr>
        </p:nvSpPr>
        <p:spPr>
          <a:xfrm>
            <a:off x="457200" y="1396536"/>
            <a:ext cx="8229600" cy="5649361"/>
          </a:xfrm>
        </p:spPr>
        <p:txBody>
          <a:bodyPr/>
          <a:lstStyle/>
          <a:p>
            <a:endParaRPr lang="nl-NL" sz="2000" dirty="0"/>
          </a:p>
          <a:p>
            <a:endParaRPr lang="nl-NL" sz="2000" dirty="0"/>
          </a:p>
          <a:p>
            <a:pPr>
              <a:buFont typeface="Wingdings" pitchFamily="2" charset="2"/>
              <a:buChar char="Ø"/>
            </a:pPr>
            <a:r>
              <a:rPr lang="nl-NL" sz="2000" dirty="0">
                <a:latin typeface="Verdana" panose="020B0604030504040204" pitchFamily="34" charset="0"/>
              </a:rPr>
              <a:t>één verplichte parameter = een datum.</a:t>
            </a:r>
          </a:p>
          <a:p>
            <a:pPr>
              <a:buFont typeface="Wingdings" pitchFamily="2" charset="2"/>
              <a:buChar char="Ø"/>
            </a:pPr>
            <a:r>
              <a:rPr lang="nl-NL" sz="2000" dirty="0">
                <a:latin typeface="Verdana" panose="020B0604030504040204" pitchFamily="34" charset="0"/>
              </a:rPr>
              <a:t>haalt de maand uit date en berekent op welke datum de laatste dag van die maand valt.</a:t>
            </a:r>
          </a:p>
          <a:p>
            <a:pPr marL="0" indent="0">
              <a:buNone/>
            </a:pPr>
            <a:endParaRPr lang="nl-NL" sz="2000" dirty="0"/>
          </a:p>
        </p:txBody>
      </p:sp>
      <p:sp>
        <p:nvSpPr>
          <p:cNvPr id="4" name="Tijdelijke aanduiding voor dianummer 3"/>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57</a:t>
            </a:fld>
            <a:endParaRPr lang="nl-NL" dirty="0"/>
          </a:p>
        </p:txBody>
      </p:sp>
      <p:sp>
        <p:nvSpPr>
          <p:cNvPr id="3" name="Rechthoek 2"/>
          <p:cNvSpPr/>
          <p:nvPr/>
        </p:nvSpPr>
        <p:spPr>
          <a:xfrm>
            <a:off x="965200" y="3443292"/>
            <a:ext cx="7453086" cy="707886"/>
          </a:xfrm>
          <a:prstGeom prst="rect">
            <a:avLst/>
          </a:prstGeom>
        </p:spPr>
        <p:txBody>
          <a:bodyPr wrap="square">
            <a:spAutoFit/>
          </a:bodyPr>
          <a:lstStyle/>
          <a:p>
            <a:r>
              <a:rPr lang="en-GB" sz="2000" b="1" dirty="0">
                <a:solidFill>
                  <a:srgbClr val="0000FF"/>
                </a:solidFill>
                <a:latin typeface="Courier New" panose="02070309020205020404" pitchFamily="49" charset="0"/>
              </a:rPr>
              <a:t>SELECT</a:t>
            </a:r>
            <a:r>
              <a:rPr lang="en-GB" sz="2000" dirty="0">
                <a:solidFill>
                  <a:srgbClr val="000000"/>
                </a:solidFill>
                <a:latin typeface="Courier New" panose="02070309020205020404" pitchFamily="49" charset="0"/>
              </a:rPr>
              <a:t> </a:t>
            </a:r>
            <a:r>
              <a:rPr lang="en-GB" sz="2000" b="1" dirty="0" err="1">
                <a:solidFill>
                  <a:srgbClr val="0000FF"/>
                </a:solidFill>
                <a:latin typeface="Courier New" panose="02070309020205020404" pitchFamily="49" charset="0"/>
              </a:rPr>
              <a:t>last_day</a:t>
            </a:r>
            <a:r>
              <a:rPr lang="en-GB" sz="2000" b="1" dirty="0">
                <a:solidFill>
                  <a:srgbClr val="000080"/>
                </a:solidFill>
                <a:latin typeface="Courier New" panose="02070309020205020404" pitchFamily="49" charset="0"/>
              </a:rPr>
              <a:t>(</a:t>
            </a:r>
            <a:r>
              <a:rPr lang="en-GB" sz="2000" dirty="0">
                <a:solidFill>
                  <a:srgbClr val="808080"/>
                </a:solidFill>
                <a:latin typeface="Courier New" panose="02070309020205020404" pitchFamily="49" charset="0"/>
              </a:rPr>
              <a:t>'11-NOV-2014'</a:t>
            </a:r>
            <a:r>
              <a:rPr lang="en-GB" sz="2000" b="1" dirty="0">
                <a:solidFill>
                  <a:srgbClr val="000080"/>
                </a:solidFill>
                <a:latin typeface="Courier New" panose="02070309020205020404" pitchFamily="49" charset="0"/>
              </a:rPr>
              <a:t>)</a:t>
            </a:r>
            <a:r>
              <a:rPr lang="en-GB" sz="2000" dirty="0">
                <a:solidFill>
                  <a:srgbClr val="000000"/>
                </a:solidFill>
                <a:latin typeface="Courier New" panose="02070309020205020404" pitchFamily="49" charset="0"/>
              </a:rPr>
              <a:t> </a:t>
            </a:r>
            <a:r>
              <a:rPr lang="en-GB" sz="2000" dirty="0" err="1">
                <a:solidFill>
                  <a:srgbClr val="000000"/>
                </a:solidFill>
                <a:latin typeface="Courier New" panose="02070309020205020404" pitchFamily="49" charset="0"/>
              </a:rPr>
              <a:t>laatste_dag</a:t>
            </a:r>
            <a:r>
              <a:rPr lang="en-GB" sz="2000" dirty="0">
                <a:solidFill>
                  <a:srgbClr val="000000"/>
                </a:solidFill>
                <a:latin typeface="Courier New" panose="02070309020205020404" pitchFamily="49" charset="0"/>
              </a:rPr>
              <a:t/>
            </a:r>
            <a:br>
              <a:rPr lang="en-GB" sz="2000" dirty="0">
                <a:solidFill>
                  <a:srgbClr val="000000"/>
                </a:solidFill>
                <a:latin typeface="Courier New" panose="02070309020205020404" pitchFamily="49" charset="0"/>
              </a:rPr>
            </a:br>
            <a:r>
              <a:rPr lang="en-GB" sz="2000" b="1" dirty="0">
                <a:solidFill>
                  <a:srgbClr val="0000FF"/>
                </a:solidFill>
                <a:latin typeface="Courier New" panose="02070309020205020404" pitchFamily="49" charset="0"/>
              </a:rPr>
              <a:t>FROM</a:t>
            </a:r>
            <a:r>
              <a:rPr lang="en-GB" sz="2000" dirty="0">
                <a:solidFill>
                  <a:srgbClr val="000000"/>
                </a:solidFill>
                <a:latin typeface="Courier New" panose="02070309020205020404" pitchFamily="49" charset="0"/>
              </a:rPr>
              <a:t> dual</a:t>
            </a:r>
            <a:r>
              <a:rPr lang="en-GB" sz="2000" b="1" dirty="0">
                <a:solidFill>
                  <a:srgbClr val="000080"/>
                </a:solidFill>
                <a:latin typeface="Courier New" panose="02070309020205020404" pitchFamily="49" charset="0"/>
              </a:rPr>
              <a:t>;</a:t>
            </a:r>
            <a:r>
              <a:rPr lang="en-GB" sz="2000" dirty="0">
                <a:solidFill>
                  <a:srgbClr val="000000"/>
                </a:solidFill>
                <a:latin typeface="Courier New" panose="02070309020205020404" pitchFamily="49" charset="0"/>
              </a:rPr>
              <a:t> </a:t>
            </a:r>
            <a:endParaRPr lang="en-GB" sz="2000" dirty="0">
              <a:effectLst/>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286" y="4481967"/>
            <a:ext cx="1309360" cy="583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8" name="Picture 2" descr="Description of last_day.gif follo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200" y="1396536"/>
            <a:ext cx="3693321" cy="47260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stretch>
            <a:fillRect/>
          </a:stretch>
        </p:blipFill>
        <p:spPr>
          <a:xfrm>
            <a:off x="6630915" y="873935"/>
            <a:ext cx="1959358" cy="277797"/>
          </a:xfrm>
          <a:prstGeom prst="rect">
            <a:avLst/>
          </a:prstGeom>
        </p:spPr>
      </p:pic>
      <p:pic>
        <p:nvPicPr>
          <p:cNvPr id="9" name="Picture 8"/>
          <p:cNvPicPr>
            <a:picLocks noChangeAspect="1"/>
          </p:cNvPicPr>
          <p:nvPr/>
        </p:nvPicPr>
        <p:blipFill>
          <a:blip r:embed="rId5"/>
          <a:stretch>
            <a:fillRect/>
          </a:stretch>
        </p:blipFill>
        <p:spPr>
          <a:xfrm>
            <a:off x="8051817" y="31532"/>
            <a:ext cx="634983" cy="579377"/>
          </a:xfrm>
          <a:prstGeom prst="rect">
            <a:avLst/>
          </a:prstGeom>
        </p:spPr>
      </p:pic>
    </p:spTree>
    <p:extLst>
      <p:ext uri="{BB962C8B-B14F-4D97-AF65-F5344CB8AC3E}">
        <p14:creationId xmlns:p14="http://schemas.microsoft.com/office/powerpoint/2010/main" val="1790724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a:p>
        </p:txBody>
      </p:sp>
      <p:sp>
        <p:nvSpPr>
          <p:cNvPr id="3" name="Tijdelijke aanduiding voor inhoud 2"/>
          <p:cNvSpPr>
            <a:spLocks noGrp="1"/>
          </p:cNvSpPr>
          <p:nvPr>
            <p:ph idx="1"/>
          </p:nvPr>
        </p:nvSpPr>
        <p:spPr/>
        <p:txBody>
          <a:bodyPr/>
          <a:lstStyle/>
          <a:p>
            <a:r>
              <a:rPr lang="nl-BE" dirty="0"/>
              <a:t>Hoe rond je een datum af op jaar?</a:t>
            </a:r>
          </a:p>
          <a:p>
            <a:r>
              <a:rPr lang="nl-BE" dirty="0"/>
              <a:t>Rond de datum van vandaag af op het jaar:</a:t>
            </a:r>
          </a:p>
          <a:p>
            <a:r>
              <a:rPr lang="en-US" sz="2400" i="1" dirty="0">
                <a:solidFill>
                  <a:srgbClr val="00B0F0"/>
                </a:solidFill>
                <a:latin typeface="Courier New" panose="02070309020205020404" pitchFamily="49" charset="0"/>
                <a:cs typeface="Courier New" panose="02070309020205020404" pitchFamily="49" charset="0"/>
              </a:rPr>
              <a:t>select round(</a:t>
            </a:r>
            <a:r>
              <a:rPr lang="en-US" sz="2400" i="1" dirty="0" err="1">
                <a:solidFill>
                  <a:srgbClr val="00B0F0"/>
                </a:solidFill>
                <a:latin typeface="Courier New" panose="02070309020205020404" pitchFamily="49" charset="0"/>
                <a:cs typeface="Courier New" panose="02070309020205020404" pitchFamily="49" charset="0"/>
              </a:rPr>
              <a:t>sysdate</a:t>
            </a:r>
            <a:r>
              <a:rPr lang="en-US" sz="2400" i="1" dirty="0">
                <a:solidFill>
                  <a:srgbClr val="00B0F0"/>
                </a:solidFill>
                <a:latin typeface="Courier New" panose="02070309020205020404" pitchFamily="49" charset="0"/>
                <a:cs typeface="Courier New" panose="02070309020205020404" pitchFamily="49" charset="0"/>
              </a:rPr>
              <a:t>,'YYYY') from dual;</a:t>
            </a:r>
            <a:r>
              <a:rPr lang="nl-BE" sz="2400" i="1" dirty="0">
                <a:solidFill>
                  <a:srgbClr val="00B0F0"/>
                </a:solidFill>
                <a:latin typeface="Courier New" panose="02070309020205020404" pitchFamily="49" charset="0"/>
                <a:cs typeface="Courier New" panose="02070309020205020404" pitchFamily="49" charset="0"/>
              </a:rPr>
              <a:t> </a:t>
            </a:r>
            <a:endParaRPr lang="en-US" sz="2400" i="1" dirty="0">
              <a:solidFill>
                <a:srgbClr val="00B0F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719627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53536"/>
            <a:ext cx="8229600" cy="1143000"/>
          </a:xfrm>
        </p:spPr>
        <p:txBody>
          <a:bodyPr>
            <a:normAutofit/>
          </a:bodyPr>
          <a:lstStyle/>
          <a:p>
            <a:pPr marL="54864" indent="0" fontAlgn="auto">
              <a:spcAft>
                <a:spcPts val="0"/>
              </a:spcAft>
              <a:defRPr/>
            </a:pPr>
            <a:r>
              <a:rPr lang="nl-NL" sz="3200" b="1" dirty="0">
                <a:latin typeface="Verdana" panose="020B0604030504040204" pitchFamily="34" charset="0"/>
              </a:rPr>
              <a:t>Date ROUND</a:t>
            </a:r>
            <a:endParaRPr lang="nl-BE" sz="3200" b="1" dirty="0">
              <a:latin typeface="Verdana" panose="020B0604030504040204" pitchFamily="34" charset="0"/>
            </a:endParaRPr>
          </a:p>
        </p:txBody>
      </p:sp>
      <p:sp>
        <p:nvSpPr>
          <p:cNvPr id="46083" name="Tijdelijke aanduiding voor inhoud 6"/>
          <p:cNvSpPr>
            <a:spLocks noGrp="1"/>
          </p:cNvSpPr>
          <p:nvPr>
            <p:ph idx="1"/>
          </p:nvPr>
        </p:nvSpPr>
        <p:spPr>
          <a:xfrm>
            <a:off x="457200" y="1396536"/>
            <a:ext cx="8229600" cy="5649361"/>
          </a:xfrm>
        </p:spPr>
        <p:txBody>
          <a:bodyPr/>
          <a:lstStyle/>
          <a:p>
            <a:endParaRPr lang="nl-NL" sz="2000" dirty="0"/>
          </a:p>
          <a:p>
            <a:pPr marL="0" indent="0">
              <a:buNone/>
            </a:pPr>
            <a:r>
              <a:rPr lang="nl-NL" sz="2000" dirty="0"/>
              <a:t> </a:t>
            </a:r>
            <a:r>
              <a:rPr lang="nl-NL" sz="2000" dirty="0">
                <a:latin typeface="Verdana" panose="020B0604030504040204" pitchFamily="34" charset="0"/>
              </a:rPr>
              <a:t>Met de ROUND functie kan je getallen afronden maar ook datums.</a:t>
            </a:r>
          </a:p>
          <a:p>
            <a:pPr>
              <a:buFont typeface="Wingdings" pitchFamily="2" charset="2"/>
              <a:buChar char="Ø"/>
            </a:pPr>
            <a:r>
              <a:rPr lang="en-US" sz="2000" dirty="0">
                <a:latin typeface="Verdana" panose="020B0604030504040204" pitchFamily="34" charset="0"/>
              </a:rPr>
              <a:t>date= datum</a:t>
            </a:r>
            <a:endParaRPr lang="nl-NL" sz="2000" dirty="0">
              <a:latin typeface="Verdana" panose="020B0604030504040204" pitchFamily="34" charset="0"/>
            </a:endParaRPr>
          </a:p>
          <a:p>
            <a:pPr>
              <a:buFont typeface="Wingdings" pitchFamily="2" charset="2"/>
              <a:buChar char="Ø"/>
            </a:pPr>
            <a:r>
              <a:rPr lang="en-US" sz="2000" i="1" dirty="0" err="1">
                <a:latin typeface="Verdana" panose="020B0604030504040204" pitchFamily="34" charset="0"/>
              </a:rPr>
              <a:t>fmt</a:t>
            </a:r>
            <a:r>
              <a:rPr lang="en-US" sz="2000" dirty="0">
                <a:latin typeface="Verdana" panose="020B0604030504040204" pitchFamily="34" charset="0"/>
              </a:rPr>
              <a:t>=format :	CC (</a:t>
            </a:r>
            <a:r>
              <a:rPr lang="en-US" sz="2000" dirty="0" err="1">
                <a:latin typeface="Verdana" panose="020B0604030504040204" pitchFamily="34" charset="0"/>
              </a:rPr>
              <a:t>eeuw</a:t>
            </a:r>
            <a:r>
              <a:rPr lang="en-US" sz="2000" dirty="0">
                <a:latin typeface="Verdana" panose="020B0604030504040204" pitchFamily="34" charset="0"/>
              </a:rPr>
              <a:t>),</a:t>
            </a:r>
          </a:p>
          <a:p>
            <a:pPr marL="0" indent="0">
              <a:buNone/>
            </a:pPr>
            <a:r>
              <a:rPr lang="en-US" sz="2000" dirty="0">
                <a:latin typeface="Verdana" panose="020B0604030504040204" pitchFamily="34" charset="0"/>
              </a:rPr>
              <a:t>					YYYY (</a:t>
            </a:r>
            <a:r>
              <a:rPr lang="en-US" sz="2000" dirty="0" err="1">
                <a:latin typeface="Verdana" panose="020B0604030504040204" pitchFamily="34" charset="0"/>
              </a:rPr>
              <a:t>jaar</a:t>
            </a:r>
            <a:r>
              <a:rPr lang="en-US" sz="2000" dirty="0">
                <a:latin typeface="Verdana" panose="020B0604030504040204" pitchFamily="34" charset="0"/>
              </a:rPr>
              <a:t>),YEAR,RR…</a:t>
            </a:r>
          </a:p>
          <a:p>
            <a:pPr marL="0" indent="0">
              <a:buNone/>
            </a:pPr>
            <a:r>
              <a:rPr lang="en-US" sz="2000" dirty="0">
                <a:latin typeface="Verdana" panose="020B0604030504040204" pitchFamily="34" charset="0"/>
              </a:rPr>
              <a:t>					Q (</a:t>
            </a:r>
            <a:r>
              <a:rPr lang="en-US" sz="2000" dirty="0" err="1">
                <a:latin typeface="Verdana" panose="020B0604030504040204" pitchFamily="34" charset="0"/>
              </a:rPr>
              <a:t>kwartaal</a:t>
            </a:r>
            <a:r>
              <a:rPr lang="en-US" sz="2000" dirty="0">
                <a:latin typeface="Verdana" panose="020B0604030504040204" pitchFamily="34" charset="0"/>
              </a:rPr>
              <a:t>) ,</a:t>
            </a:r>
          </a:p>
          <a:p>
            <a:pPr marL="0" indent="0">
              <a:buNone/>
            </a:pPr>
            <a:r>
              <a:rPr lang="en-US" sz="2000" dirty="0">
                <a:latin typeface="Verdana" panose="020B0604030504040204" pitchFamily="34" charset="0"/>
              </a:rPr>
              <a:t>					MM (</a:t>
            </a:r>
            <a:r>
              <a:rPr lang="en-US" sz="2000" dirty="0" err="1">
                <a:latin typeface="Verdana" panose="020B0604030504040204" pitchFamily="34" charset="0"/>
              </a:rPr>
              <a:t>maand</a:t>
            </a:r>
            <a:r>
              <a:rPr lang="en-US" sz="2000" dirty="0">
                <a:latin typeface="Verdana" panose="020B0604030504040204" pitchFamily="34" charset="0"/>
              </a:rPr>
              <a:t>),MONTH,…</a:t>
            </a:r>
          </a:p>
          <a:p>
            <a:pPr marL="0" indent="0">
              <a:buNone/>
            </a:pPr>
            <a:r>
              <a:rPr lang="en-US" sz="2000" dirty="0">
                <a:latin typeface="Verdana" panose="020B0604030504040204" pitchFamily="34" charset="0"/>
              </a:rPr>
              <a:t>					W(week),</a:t>
            </a:r>
          </a:p>
          <a:p>
            <a:pPr marL="0" indent="0">
              <a:buNone/>
            </a:pPr>
            <a:r>
              <a:rPr lang="en-US" sz="2000" dirty="0">
                <a:latin typeface="Verdana" panose="020B0604030504040204" pitchFamily="34" charset="0"/>
              </a:rPr>
              <a:t>					DD,DAY,… </a:t>
            </a:r>
            <a:r>
              <a:rPr lang="en-US" sz="2000" b="1" dirty="0">
                <a:latin typeface="Verdana" panose="020B0604030504040204" pitchFamily="34" charset="0"/>
              </a:rPr>
              <a:t>(default)</a:t>
            </a:r>
          </a:p>
          <a:p>
            <a:pPr marL="0" indent="0">
              <a:buNone/>
            </a:pPr>
            <a:r>
              <a:rPr lang="en-US" sz="2000" dirty="0">
                <a:latin typeface="Verdana" panose="020B0604030504040204" pitchFamily="34" charset="0"/>
              </a:rPr>
              <a:t>					HH,MI… </a:t>
            </a:r>
            <a:endParaRPr lang="nl-NL" sz="2000" dirty="0">
              <a:latin typeface="Verdana" panose="020B0604030504040204" pitchFamily="34" charset="0"/>
            </a:endParaRPr>
          </a:p>
          <a:p>
            <a:pPr>
              <a:buFont typeface="Wingdings" pitchFamily="2" charset="2"/>
              <a:buChar char="Ø"/>
            </a:pPr>
            <a:r>
              <a:rPr lang="nl-NL" sz="2000" dirty="0">
                <a:latin typeface="Verdana" panose="020B0604030504040204" pitchFamily="34" charset="0"/>
              </a:rPr>
              <a:t>	De </a:t>
            </a:r>
            <a:r>
              <a:rPr lang="nl-NL" sz="2000" i="1" dirty="0" err="1">
                <a:latin typeface="Verdana" panose="020B0604030504040204" pitchFamily="34" charset="0"/>
              </a:rPr>
              <a:t>fmt</a:t>
            </a:r>
            <a:r>
              <a:rPr lang="nl-NL" sz="2000" dirty="0">
                <a:latin typeface="Verdana" panose="020B0604030504040204" pitchFamily="34" charset="0"/>
              </a:rPr>
              <a:t> parameter bepaalt de mate waarin afgerond moet 	worden.</a:t>
            </a:r>
          </a:p>
          <a:p>
            <a:pPr marL="0" indent="0">
              <a:buNone/>
            </a:pPr>
            <a:endParaRPr lang="nl-NL" sz="2000" dirty="0">
              <a:latin typeface="Verdana" panose="020B0604030504040204" pitchFamily="34" charset="0"/>
            </a:endParaRPr>
          </a:p>
          <a:p>
            <a:pPr marL="0" indent="0">
              <a:buNone/>
            </a:pPr>
            <a:endParaRPr lang="nl-NL" sz="2000" dirty="0"/>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59</a:t>
            </a:fld>
            <a:endParaRPr lang="nl-NL" dirty="0"/>
          </a:p>
        </p:txBody>
      </p:sp>
      <p:pic>
        <p:nvPicPr>
          <p:cNvPr id="10242" name="Picture 2" descr="Description of round_date.gif follo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894" y="1099124"/>
            <a:ext cx="4034449" cy="59482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6630915" y="873935"/>
            <a:ext cx="1959358" cy="277797"/>
          </a:xfrm>
          <a:prstGeom prst="rect">
            <a:avLst/>
          </a:prstGeom>
        </p:spPr>
      </p:pic>
      <p:pic>
        <p:nvPicPr>
          <p:cNvPr id="7" name="Picture 6"/>
          <p:cNvPicPr>
            <a:picLocks noChangeAspect="1"/>
          </p:cNvPicPr>
          <p:nvPr/>
        </p:nvPicPr>
        <p:blipFill>
          <a:blip r:embed="rId5"/>
          <a:stretch>
            <a:fillRect/>
          </a:stretch>
        </p:blipFill>
        <p:spPr>
          <a:xfrm>
            <a:off x="8051817" y="31532"/>
            <a:ext cx="634983" cy="579377"/>
          </a:xfrm>
          <a:prstGeom prst="rect">
            <a:avLst/>
          </a:prstGeom>
        </p:spPr>
      </p:pic>
    </p:spTree>
    <p:extLst>
      <p:ext uri="{BB962C8B-B14F-4D97-AF65-F5344CB8AC3E}">
        <p14:creationId xmlns:p14="http://schemas.microsoft.com/office/powerpoint/2010/main" val="2566802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54864">
              <a:defRPr/>
            </a:pPr>
            <a:r>
              <a:rPr lang="nl-BE" dirty="0">
                <a:latin typeface="Verdana" panose="020B0604030504040204" pitchFamily="34" charset="0"/>
              </a:rPr>
              <a:t>Tekst functies: hoofd/kleine letters</a:t>
            </a:r>
            <a:endParaRPr lang="nl-BE" sz="2400" b="1" dirty="0">
              <a:latin typeface="Verdana" panose="020B0604030504040204" pitchFamily="34" charset="0"/>
            </a:endParaRPr>
          </a:p>
        </p:txBody>
      </p:sp>
      <p:sp>
        <p:nvSpPr>
          <p:cNvPr id="10" name="Tijdelijke aanduiding voor inhoud 9"/>
          <p:cNvSpPr>
            <a:spLocks noGrp="1"/>
          </p:cNvSpPr>
          <p:nvPr>
            <p:ph idx="1"/>
          </p:nvPr>
        </p:nvSpPr>
        <p:spPr/>
        <p:txBody>
          <a:bodyPr>
            <a:normAutofit fontScale="92500"/>
          </a:bodyPr>
          <a:lstStyle/>
          <a:p>
            <a:r>
              <a:rPr lang="nl-BE" sz="1800" b="1" dirty="0">
                <a:solidFill>
                  <a:srgbClr val="0000FF"/>
                </a:solidFill>
                <a:latin typeface="Courier New" panose="02070309020205020404" pitchFamily="49" charset="0"/>
              </a:rPr>
              <a:t>SELECT</a:t>
            </a:r>
            <a:r>
              <a:rPr lang="nl-BE" sz="1800" dirty="0">
                <a:solidFill>
                  <a:srgbClr val="000000"/>
                </a:solidFill>
                <a:latin typeface="Courier New" panose="02070309020205020404" pitchFamily="49" charset="0"/>
              </a:rPr>
              <a:t> </a:t>
            </a:r>
            <a:r>
              <a:rPr lang="nl-BE" sz="1800" dirty="0" err="1">
                <a:solidFill>
                  <a:srgbClr val="000000"/>
                </a:solidFill>
                <a:latin typeface="Courier New" panose="02070309020205020404" pitchFamily="49" charset="0"/>
              </a:rPr>
              <a:t>sofi_nr</a:t>
            </a:r>
            <a:r>
              <a:rPr lang="nl-BE" sz="1800" b="1" dirty="0" err="1">
                <a:solidFill>
                  <a:srgbClr val="000080"/>
                </a:solidFill>
                <a:latin typeface="Courier New" panose="02070309020205020404" pitchFamily="49" charset="0"/>
              </a:rPr>
              <a:t>,</a:t>
            </a:r>
            <a:r>
              <a:rPr lang="nl-BE" sz="1800" dirty="0" err="1">
                <a:solidFill>
                  <a:srgbClr val="000000"/>
                </a:solidFill>
                <a:latin typeface="Courier New" panose="02070309020205020404" pitchFamily="49" charset="0"/>
              </a:rPr>
              <a:t>achternaam</a:t>
            </a:r>
            <a:r>
              <a:rPr lang="nl-BE" sz="1800" b="1" dirty="0" err="1">
                <a:solidFill>
                  <a:srgbClr val="000080"/>
                </a:solidFill>
                <a:latin typeface="Courier New" panose="02070309020205020404" pitchFamily="49" charset="0"/>
              </a:rPr>
              <a:t>,</a:t>
            </a:r>
            <a:r>
              <a:rPr lang="nl-BE" sz="1800" dirty="0" err="1">
                <a:solidFill>
                  <a:srgbClr val="000000"/>
                </a:solidFill>
                <a:latin typeface="Courier New" panose="02070309020205020404" pitchFamily="49" charset="0"/>
              </a:rPr>
              <a:t>salaris</a:t>
            </a:r>
            <a:r>
              <a:rPr lang="nl-BE" sz="1800" dirty="0">
                <a:solidFill>
                  <a:srgbClr val="000000"/>
                </a:solidFill>
                <a:latin typeface="Courier New" panose="02070309020205020404" pitchFamily="49" charset="0"/>
              </a:rPr>
              <a:t> </a:t>
            </a:r>
            <a:br>
              <a:rPr lang="nl-BE" sz="1800" dirty="0">
                <a:solidFill>
                  <a:srgbClr val="000000"/>
                </a:solidFill>
                <a:latin typeface="Courier New" panose="02070309020205020404" pitchFamily="49" charset="0"/>
              </a:rPr>
            </a:br>
            <a:r>
              <a:rPr lang="nl-BE" sz="1800" b="1" dirty="0">
                <a:solidFill>
                  <a:srgbClr val="0000FF"/>
                </a:solidFill>
                <a:latin typeface="Courier New" panose="02070309020205020404" pitchFamily="49" charset="0"/>
              </a:rPr>
              <a:t>FROM</a:t>
            </a:r>
            <a:r>
              <a:rPr lang="nl-BE" sz="1800" dirty="0">
                <a:solidFill>
                  <a:srgbClr val="000000"/>
                </a:solidFill>
                <a:latin typeface="Courier New" panose="02070309020205020404" pitchFamily="49" charset="0"/>
              </a:rPr>
              <a:t> medewerkers </a:t>
            </a:r>
            <a:br>
              <a:rPr lang="nl-BE" sz="1800" dirty="0">
                <a:solidFill>
                  <a:srgbClr val="000000"/>
                </a:solidFill>
                <a:latin typeface="Courier New" panose="02070309020205020404" pitchFamily="49" charset="0"/>
              </a:rPr>
            </a:br>
            <a:r>
              <a:rPr lang="nl-BE" sz="1800" b="1" dirty="0">
                <a:solidFill>
                  <a:srgbClr val="0000FF"/>
                </a:solidFill>
                <a:latin typeface="Courier New" panose="02070309020205020404" pitchFamily="49" charset="0"/>
              </a:rPr>
              <a:t>WHERE</a:t>
            </a:r>
            <a:r>
              <a:rPr lang="nl-BE" sz="1800" dirty="0">
                <a:solidFill>
                  <a:srgbClr val="000000"/>
                </a:solidFill>
                <a:latin typeface="Courier New" panose="02070309020205020404" pitchFamily="49" charset="0"/>
              </a:rPr>
              <a:t> achternaam</a:t>
            </a:r>
            <a:r>
              <a:rPr lang="nl-BE" sz="1800" b="1" dirty="0">
                <a:solidFill>
                  <a:srgbClr val="000080"/>
                </a:solidFill>
                <a:latin typeface="Courier New" panose="02070309020205020404" pitchFamily="49" charset="0"/>
              </a:rPr>
              <a:t>=</a:t>
            </a:r>
            <a:r>
              <a:rPr lang="nl-BE" sz="1800" dirty="0">
                <a:solidFill>
                  <a:srgbClr val="808080"/>
                </a:solidFill>
                <a:latin typeface="Courier New" panose="02070309020205020404" pitchFamily="49" charset="0"/>
              </a:rPr>
              <a:t>'</a:t>
            </a:r>
            <a:r>
              <a:rPr lang="nl-BE" sz="1800" dirty="0" err="1">
                <a:solidFill>
                  <a:srgbClr val="808080"/>
                </a:solidFill>
                <a:latin typeface="Courier New" panose="02070309020205020404" pitchFamily="49" charset="0"/>
              </a:rPr>
              <a:t>Bordoloi</a:t>
            </a:r>
            <a:r>
              <a:rPr lang="nl-BE" sz="1800" dirty="0">
                <a:solidFill>
                  <a:srgbClr val="808080"/>
                </a:solidFill>
                <a:latin typeface="Courier New" panose="02070309020205020404" pitchFamily="49" charset="0"/>
              </a:rPr>
              <a:t>'</a:t>
            </a:r>
            <a:r>
              <a:rPr lang="nl-BE" sz="1800" b="1" dirty="0">
                <a:solidFill>
                  <a:srgbClr val="000080"/>
                </a:solidFill>
                <a:latin typeface="Courier New" panose="02070309020205020404" pitchFamily="49" charset="0"/>
              </a:rPr>
              <a:t>;</a:t>
            </a:r>
            <a:endParaRPr lang="nl-BE" sz="1800" b="1" dirty="0">
              <a:solidFill>
                <a:schemeClr val="tx2">
                  <a:lumMod val="60000"/>
                  <a:lumOff val="40000"/>
                </a:schemeClr>
              </a:solidFill>
              <a:latin typeface="Courier New" pitchFamily="49" charset="0"/>
              <a:cs typeface="Courier New" pitchFamily="49" charset="0"/>
            </a:endParaRPr>
          </a:p>
          <a:p>
            <a:r>
              <a:rPr lang="nl-BE" sz="1700" dirty="0">
                <a:latin typeface="Courier New" panose="02070309020205020404" pitchFamily="49" charset="0"/>
                <a:cs typeface="Courier New" panose="02070309020205020404" pitchFamily="49" charset="0"/>
              </a:rPr>
              <a:t>SOFI_NR   ACHTERNAAM      SALARIS</a:t>
            </a:r>
          </a:p>
          <a:p>
            <a:r>
              <a:rPr lang="nl-BE" sz="1700" dirty="0">
                <a:latin typeface="Courier New" panose="02070309020205020404" pitchFamily="49" charset="0"/>
                <a:cs typeface="Courier New" panose="02070309020205020404" pitchFamily="49" charset="0"/>
              </a:rPr>
              <a:t>--------- ------------ ----------</a:t>
            </a:r>
          </a:p>
          <a:p>
            <a:r>
              <a:rPr lang="nl-BE" sz="1700" dirty="0">
                <a:latin typeface="Courier New" panose="02070309020205020404" pitchFamily="49" charset="0"/>
                <a:cs typeface="Courier New" panose="02070309020205020404" pitchFamily="49" charset="0"/>
              </a:rPr>
              <a:t>999666666 </a:t>
            </a:r>
            <a:r>
              <a:rPr lang="nl-BE" sz="1700" dirty="0" err="1">
                <a:latin typeface="Courier New" panose="02070309020205020404" pitchFamily="49" charset="0"/>
                <a:cs typeface="Courier New" panose="02070309020205020404" pitchFamily="49" charset="0"/>
              </a:rPr>
              <a:t>Bordoloi</a:t>
            </a:r>
            <a:r>
              <a:rPr lang="nl-BE" sz="1700" dirty="0">
                <a:latin typeface="Courier New" panose="02070309020205020404" pitchFamily="49" charset="0"/>
                <a:cs typeface="Courier New" panose="02070309020205020404" pitchFamily="49" charset="0"/>
              </a:rPr>
              <a:t>          55000</a:t>
            </a:r>
          </a:p>
          <a:p>
            <a:endParaRPr lang="nl-BE" b="1" dirty="0">
              <a:solidFill>
                <a:srgbClr val="0000FF"/>
              </a:solidFill>
              <a:latin typeface="Courier New" panose="02070309020205020404" pitchFamily="49" charset="0"/>
            </a:endParaRPr>
          </a:p>
          <a:p>
            <a:r>
              <a:rPr lang="nl-BE" b="1" dirty="0">
                <a:solidFill>
                  <a:srgbClr val="0000FF"/>
                </a:solidFill>
                <a:latin typeface="Courier New" panose="02070309020205020404" pitchFamily="49" charset="0"/>
              </a:rPr>
              <a:t>SELECT</a:t>
            </a:r>
            <a:r>
              <a:rPr lang="nl-BE" dirty="0">
                <a:solidFill>
                  <a:srgbClr val="000000"/>
                </a:solidFill>
                <a:latin typeface="Courier New" panose="02070309020205020404" pitchFamily="49" charset="0"/>
              </a:rPr>
              <a:t> </a:t>
            </a:r>
            <a:r>
              <a:rPr lang="nl-BE" dirty="0" err="1">
                <a:solidFill>
                  <a:srgbClr val="000000"/>
                </a:solidFill>
                <a:latin typeface="Courier New" panose="02070309020205020404" pitchFamily="49" charset="0"/>
              </a:rPr>
              <a:t>sofi_nr</a:t>
            </a:r>
            <a:r>
              <a:rPr lang="nl-BE" b="1" dirty="0" err="1">
                <a:solidFill>
                  <a:srgbClr val="000080"/>
                </a:solidFill>
                <a:latin typeface="Courier New" panose="02070309020205020404" pitchFamily="49" charset="0"/>
              </a:rPr>
              <a:t>,</a:t>
            </a:r>
            <a:r>
              <a:rPr lang="nl-BE" dirty="0" err="1">
                <a:solidFill>
                  <a:srgbClr val="000000"/>
                </a:solidFill>
                <a:latin typeface="Courier New" panose="02070309020205020404" pitchFamily="49" charset="0"/>
              </a:rPr>
              <a:t>achternaam</a:t>
            </a:r>
            <a:r>
              <a:rPr lang="nl-BE" b="1" dirty="0" err="1">
                <a:solidFill>
                  <a:srgbClr val="000080"/>
                </a:solidFill>
                <a:latin typeface="Courier New" panose="02070309020205020404" pitchFamily="49" charset="0"/>
              </a:rPr>
              <a:t>,</a:t>
            </a:r>
            <a:r>
              <a:rPr lang="nl-BE" dirty="0" err="1">
                <a:solidFill>
                  <a:srgbClr val="000000"/>
                </a:solidFill>
                <a:latin typeface="Courier New" panose="02070309020205020404" pitchFamily="49" charset="0"/>
              </a:rPr>
              <a:t>salaris</a:t>
            </a:r>
            <a:r>
              <a:rPr lang="nl-BE" dirty="0">
                <a:solidFill>
                  <a:srgbClr val="000000"/>
                </a:solidFill>
                <a:latin typeface="Courier New" panose="02070309020205020404" pitchFamily="49" charset="0"/>
              </a:rPr>
              <a:t> </a:t>
            </a:r>
            <a:br>
              <a:rPr lang="nl-BE" dirty="0">
                <a:solidFill>
                  <a:srgbClr val="000000"/>
                </a:solidFill>
                <a:latin typeface="Courier New" panose="02070309020205020404" pitchFamily="49" charset="0"/>
              </a:rPr>
            </a:br>
            <a:r>
              <a:rPr lang="nl-BE" b="1" dirty="0">
                <a:solidFill>
                  <a:srgbClr val="0000FF"/>
                </a:solidFill>
                <a:latin typeface="Courier New" panose="02070309020205020404" pitchFamily="49" charset="0"/>
              </a:rPr>
              <a:t>FROM</a:t>
            </a:r>
            <a:r>
              <a:rPr lang="nl-BE" dirty="0">
                <a:solidFill>
                  <a:srgbClr val="000000"/>
                </a:solidFill>
                <a:latin typeface="Courier New" panose="02070309020205020404" pitchFamily="49" charset="0"/>
              </a:rPr>
              <a:t> medewerkers </a:t>
            </a:r>
            <a:br>
              <a:rPr lang="nl-BE" dirty="0">
                <a:solidFill>
                  <a:srgbClr val="000000"/>
                </a:solidFill>
                <a:latin typeface="Courier New" panose="02070309020205020404" pitchFamily="49" charset="0"/>
              </a:rPr>
            </a:br>
            <a:r>
              <a:rPr lang="nl-BE" b="1" dirty="0">
                <a:solidFill>
                  <a:srgbClr val="0000FF"/>
                </a:solidFill>
                <a:latin typeface="Courier New" panose="02070309020205020404" pitchFamily="49" charset="0"/>
              </a:rPr>
              <a:t>WHERE</a:t>
            </a:r>
            <a:r>
              <a:rPr lang="nl-BE" dirty="0">
                <a:solidFill>
                  <a:srgbClr val="000000"/>
                </a:solidFill>
                <a:latin typeface="Courier New" panose="02070309020205020404" pitchFamily="49" charset="0"/>
              </a:rPr>
              <a:t> achternaam</a:t>
            </a:r>
            <a:r>
              <a:rPr lang="nl-BE" b="1" dirty="0">
                <a:solidFill>
                  <a:srgbClr val="000080"/>
                </a:solidFill>
                <a:latin typeface="Courier New" panose="02070309020205020404" pitchFamily="49" charset="0"/>
              </a:rPr>
              <a:t>=</a:t>
            </a:r>
            <a:r>
              <a:rPr lang="nl-BE" dirty="0">
                <a:solidFill>
                  <a:srgbClr val="808080"/>
                </a:solidFill>
                <a:latin typeface="Courier New" panose="02070309020205020404" pitchFamily="49" charset="0"/>
              </a:rPr>
              <a:t>'</a:t>
            </a:r>
            <a:r>
              <a:rPr lang="nl-BE" dirty="0" err="1">
                <a:solidFill>
                  <a:srgbClr val="808080"/>
                </a:solidFill>
                <a:latin typeface="Courier New" panose="02070309020205020404" pitchFamily="49" charset="0"/>
              </a:rPr>
              <a:t>bordoloi</a:t>
            </a:r>
            <a:r>
              <a:rPr lang="nl-BE" dirty="0">
                <a:solidFill>
                  <a:srgbClr val="808080"/>
                </a:solidFill>
                <a:latin typeface="Courier New" panose="02070309020205020404" pitchFamily="49" charset="0"/>
              </a:rPr>
              <a:t>'</a:t>
            </a:r>
            <a:r>
              <a:rPr lang="nl-BE" b="1" dirty="0">
                <a:solidFill>
                  <a:srgbClr val="000080"/>
                </a:solidFill>
                <a:latin typeface="Courier New" panose="02070309020205020404" pitchFamily="49" charset="0"/>
              </a:rPr>
              <a:t>;</a:t>
            </a:r>
            <a:endParaRPr lang="nl-BE" b="1" dirty="0">
              <a:solidFill>
                <a:schemeClr val="tx2">
                  <a:lumMod val="60000"/>
                  <a:lumOff val="40000"/>
                </a:schemeClr>
              </a:solidFill>
              <a:latin typeface="Courier New" pitchFamily="49" charset="0"/>
              <a:cs typeface="Courier New" pitchFamily="49" charset="0"/>
            </a:endParaRPr>
          </a:p>
          <a:p>
            <a:pPr eaLnBrk="1" hangingPunct="1">
              <a:buFont typeface="Wingdings 2" pitchFamily="18" charset="2"/>
              <a:buNone/>
            </a:pPr>
            <a:endParaRPr lang="nl-BE" sz="1800" dirty="0">
              <a:latin typeface="Courier New" pitchFamily="49" charset="0"/>
              <a:cs typeface="Courier New" pitchFamily="49" charset="0"/>
            </a:endParaRPr>
          </a:p>
          <a:p>
            <a:r>
              <a:rPr lang="nl-BE" sz="1800" b="1" dirty="0">
                <a:solidFill>
                  <a:srgbClr val="FFC000"/>
                </a:solidFill>
                <a:latin typeface="Verdana" panose="020B0604030504040204" pitchFamily="34" charset="0"/>
              </a:rPr>
              <a:t>Tekst is hoofdlettergevoelig!! Gebruik deze functies als hoofd- en kleine letters niet afgedwongen worden in de databank.</a:t>
            </a:r>
          </a:p>
          <a:p>
            <a:pPr eaLnBrk="1" hangingPunct="1">
              <a:buFont typeface="Wingdings 2" pitchFamily="18" charset="2"/>
              <a:buNone/>
            </a:pPr>
            <a:endParaRPr lang="nl-BE" sz="1800" dirty="0">
              <a:latin typeface="Courier New" pitchFamily="49" charset="0"/>
              <a:cs typeface="Courier New" pitchFamily="49" charset="0"/>
            </a:endParaRPr>
          </a:p>
        </p:txBody>
      </p:sp>
      <p:sp>
        <p:nvSpPr>
          <p:cNvPr id="4" name="Slide Number Placeholder 3"/>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6</a:t>
            </a:fld>
            <a:endParaRPr lang="nl-NL" dirty="0"/>
          </a:p>
        </p:txBody>
      </p:sp>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521" y="5023202"/>
            <a:ext cx="1788178" cy="323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0494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53536"/>
            <a:ext cx="8229600" cy="1143000"/>
          </a:xfrm>
        </p:spPr>
        <p:txBody>
          <a:bodyPr>
            <a:normAutofit/>
          </a:bodyPr>
          <a:lstStyle/>
          <a:p>
            <a:pPr marL="54864" indent="0" fontAlgn="auto">
              <a:spcAft>
                <a:spcPts val="0"/>
              </a:spcAft>
              <a:defRPr/>
            </a:pPr>
            <a:r>
              <a:rPr lang="nl-NL" sz="3200" b="1" dirty="0">
                <a:latin typeface="Verdana" panose="020B0604030504040204" pitchFamily="34" charset="0"/>
              </a:rPr>
              <a:t>Date ROUND</a:t>
            </a:r>
            <a:endParaRPr lang="nl-BE" sz="3200" b="1" dirty="0">
              <a:latin typeface="Verdana" panose="020B0604030504040204" pitchFamily="34" charset="0"/>
            </a:endParaRPr>
          </a:p>
        </p:txBody>
      </p:sp>
      <p:sp>
        <p:nvSpPr>
          <p:cNvPr id="46083" name="Tijdelijke aanduiding voor inhoud 6"/>
          <p:cNvSpPr>
            <a:spLocks noGrp="1"/>
          </p:cNvSpPr>
          <p:nvPr>
            <p:ph idx="1"/>
          </p:nvPr>
        </p:nvSpPr>
        <p:spPr>
          <a:xfrm>
            <a:off x="457200" y="1396536"/>
            <a:ext cx="8229600" cy="5649361"/>
          </a:xfrm>
        </p:spPr>
        <p:txBody>
          <a:bodyPr>
            <a:normAutofit fontScale="55000" lnSpcReduction="20000"/>
          </a:bodyPr>
          <a:lstStyle/>
          <a:p>
            <a:pPr>
              <a:buFont typeface="Wingdings" pitchFamily="2" charset="2"/>
              <a:buChar char="Ø"/>
            </a:pPr>
            <a:r>
              <a:rPr lang="en-US" sz="2600" dirty="0">
                <a:latin typeface="Verdana" panose="020B0604030504040204" pitchFamily="34" charset="0"/>
              </a:rPr>
              <a:t>CC </a:t>
            </a:r>
            <a:r>
              <a:rPr lang="en-US" sz="2600" dirty="0" err="1">
                <a:latin typeface="Verdana" panose="020B0604030504040204" pitchFamily="34" charset="0"/>
              </a:rPr>
              <a:t>rondt</a:t>
            </a:r>
            <a:r>
              <a:rPr lang="en-US" sz="2600" dirty="0">
                <a:latin typeface="Verdana" panose="020B0604030504040204" pitchFamily="34" charset="0"/>
              </a:rPr>
              <a:t> </a:t>
            </a:r>
            <a:r>
              <a:rPr lang="en-US" sz="2600" dirty="0" err="1">
                <a:latin typeface="Verdana" panose="020B0604030504040204" pitchFamily="34" charset="0"/>
              </a:rPr>
              <a:t>af</a:t>
            </a:r>
            <a:r>
              <a:rPr lang="en-US" sz="2600" dirty="0">
                <a:latin typeface="Verdana" panose="020B0604030504040204" pitchFamily="34" charset="0"/>
              </a:rPr>
              <a:t> </a:t>
            </a:r>
            <a:r>
              <a:rPr lang="en-US" sz="2600" dirty="0" err="1">
                <a:latin typeface="Verdana" panose="020B0604030504040204" pitchFamily="34" charset="0"/>
              </a:rPr>
              <a:t>naar</a:t>
            </a:r>
            <a:r>
              <a:rPr lang="en-US" sz="2600" dirty="0">
                <a:latin typeface="Verdana" panose="020B0604030504040204" pitchFamily="34" charset="0"/>
              </a:rPr>
              <a:t> de </a:t>
            </a:r>
            <a:r>
              <a:rPr lang="en-US" sz="2600" dirty="0" err="1">
                <a:latin typeface="Verdana" panose="020B0604030504040204" pitchFamily="34" charset="0"/>
              </a:rPr>
              <a:t>eerste</a:t>
            </a:r>
            <a:r>
              <a:rPr lang="en-US" sz="2600" dirty="0">
                <a:latin typeface="Verdana" panose="020B0604030504040204" pitchFamily="34" charset="0"/>
              </a:rPr>
              <a:t> dag van de </a:t>
            </a:r>
            <a:r>
              <a:rPr lang="en-US" sz="2600" dirty="0" err="1">
                <a:latin typeface="Verdana" panose="020B0604030504040204" pitchFamily="34" charset="0"/>
              </a:rPr>
              <a:t>huidige</a:t>
            </a:r>
            <a:r>
              <a:rPr lang="en-US" sz="2600" dirty="0">
                <a:latin typeface="Verdana" panose="020B0604030504040204" pitchFamily="34" charset="0"/>
              </a:rPr>
              <a:t>/</a:t>
            </a:r>
            <a:r>
              <a:rPr lang="en-US" sz="2600" dirty="0" err="1">
                <a:latin typeface="Verdana" panose="020B0604030504040204" pitchFamily="34" charset="0"/>
              </a:rPr>
              <a:t>volgende</a:t>
            </a:r>
            <a:r>
              <a:rPr lang="en-US" sz="2600" dirty="0">
                <a:latin typeface="Verdana" panose="020B0604030504040204" pitchFamily="34" charset="0"/>
              </a:rPr>
              <a:t> </a:t>
            </a:r>
            <a:r>
              <a:rPr lang="en-US" sz="2600" dirty="0" err="1">
                <a:latin typeface="Verdana" panose="020B0604030504040204" pitchFamily="34" charset="0"/>
              </a:rPr>
              <a:t>eeuw</a:t>
            </a:r>
            <a:r>
              <a:rPr lang="en-US" sz="2600" dirty="0">
                <a:latin typeface="Verdana" panose="020B0604030504040204" pitchFamily="34" charset="0"/>
              </a:rPr>
              <a:t> </a:t>
            </a:r>
            <a:r>
              <a:rPr lang="en-US" sz="2600" dirty="0" err="1">
                <a:latin typeface="Verdana" panose="020B0604030504040204" pitchFamily="34" charset="0"/>
              </a:rPr>
              <a:t>afhankelijk</a:t>
            </a:r>
            <a:r>
              <a:rPr lang="en-US" sz="2600" dirty="0">
                <a:latin typeface="Verdana" panose="020B0604030504040204" pitchFamily="34" charset="0"/>
              </a:rPr>
              <a:t> van het </a:t>
            </a:r>
            <a:r>
              <a:rPr lang="en-US" sz="2600" dirty="0" err="1">
                <a:latin typeface="Verdana" panose="020B0604030504040204" pitchFamily="34" charset="0"/>
              </a:rPr>
              <a:t>jaartal</a:t>
            </a:r>
            <a:r>
              <a:rPr lang="en-US" sz="2600" dirty="0">
                <a:latin typeface="Verdana" panose="020B0604030504040204" pitchFamily="34" charset="0"/>
              </a:rPr>
              <a:t>. (2051 </a:t>
            </a:r>
            <a:r>
              <a:rPr lang="en-US" sz="2600" dirty="0" err="1">
                <a:latin typeface="Verdana" panose="020B0604030504040204" pitchFamily="34" charset="0"/>
              </a:rPr>
              <a:t>wordt</a:t>
            </a:r>
            <a:r>
              <a:rPr lang="en-US" sz="2600" dirty="0">
                <a:latin typeface="Verdana" panose="020B0604030504040204" pitchFamily="34" charset="0"/>
              </a:rPr>
              <a:t> </a:t>
            </a:r>
            <a:r>
              <a:rPr lang="en-US" sz="2600" dirty="0" err="1">
                <a:latin typeface="Verdana" panose="020B0604030504040204" pitchFamily="34" charset="0"/>
              </a:rPr>
              <a:t>afgerond</a:t>
            </a:r>
            <a:r>
              <a:rPr lang="en-US" sz="2600" dirty="0">
                <a:latin typeface="Verdana" panose="020B0604030504040204" pitchFamily="34" charset="0"/>
              </a:rPr>
              <a:t> </a:t>
            </a:r>
            <a:r>
              <a:rPr lang="en-US" sz="2600" dirty="0" err="1">
                <a:latin typeface="Verdana" panose="020B0604030504040204" pitchFamily="34" charset="0"/>
              </a:rPr>
              <a:t>naar</a:t>
            </a:r>
            <a:r>
              <a:rPr lang="en-US" sz="2600" dirty="0">
                <a:latin typeface="Verdana" panose="020B0604030504040204" pitchFamily="34" charset="0"/>
              </a:rPr>
              <a:t> de </a:t>
            </a:r>
            <a:r>
              <a:rPr lang="en-US" sz="2600" dirty="0" err="1">
                <a:latin typeface="Verdana" panose="020B0604030504040204" pitchFamily="34" charset="0"/>
              </a:rPr>
              <a:t>volgende</a:t>
            </a:r>
            <a:r>
              <a:rPr lang="en-US" sz="2600" dirty="0">
                <a:latin typeface="Verdana" panose="020B0604030504040204" pitchFamily="34" charset="0"/>
              </a:rPr>
              <a:t> </a:t>
            </a:r>
            <a:r>
              <a:rPr lang="en-US" sz="2600" dirty="0" err="1">
                <a:latin typeface="Verdana" panose="020B0604030504040204" pitchFamily="34" charset="0"/>
              </a:rPr>
              <a:t>eeuw</a:t>
            </a:r>
            <a:r>
              <a:rPr lang="en-US" sz="2600" dirty="0">
                <a:latin typeface="Verdana" panose="020B0604030504040204" pitchFamily="34" charset="0"/>
              </a:rPr>
              <a:t>)</a:t>
            </a:r>
          </a:p>
          <a:p>
            <a:pPr>
              <a:buFont typeface="Wingdings" pitchFamily="2" charset="2"/>
              <a:buChar char="Ø"/>
            </a:pPr>
            <a:endParaRPr lang="en-US" sz="2400" dirty="0">
              <a:latin typeface="Verdana" panose="020B0604030504040204" pitchFamily="34" charset="0"/>
            </a:endParaRPr>
          </a:p>
          <a:p>
            <a:r>
              <a:rPr lang="en-US" sz="2400" i="1" dirty="0">
                <a:latin typeface="Courier New" pitchFamily="49" charset="0"/>
                <a:cs typeface="Courier New" pitchFamily="49" charset="0"/>
              </a:rPr>
              <a:t>	</a:t>
            </a:r>
            <a:r>
              <a:rPr lang="en-GB" sz="2400" b="1" dirty="0">
                <a:solidFill>
                  <a:srgbClr val="0000FF"/>
                </a:solidFill>
                <a:latin typeface="Courier New" panose="02070309020205020404" pitchFamily="49" charset="0"/>
              </a:rPr>
              <a:t>SELECT</a:t>
            </a:r>
            <a:r>
              <a:rPr lang="en-GB" sz="2400" dirty="0">
                <a:solidFill>
                  <a:srgbClr val="000000"/>
                </a:solidFill>
                <a:latin typeface="Courier New" panose="02070309020205020404" pitchFamily="49" charset="0"/>
              </a:rPr>
              <a:t> </a:t>
            </a:r>
            <a:r>
              <a:rPr lang="en-GB" sz="2400" b="1" dirty="0">
                <a:solidFill>
                  <a:srgbClr val="0000FF"/>
                </a:solidFill>
                <a:latin typeface="Courier New" panose="02070309020205020404" pitchFamily="49" charset="0"/>
              </a:rPr>
              <a:t>round</a:t>
            </a:r>
            <a:r>
              <a:rPr lang="en-GB" sz="2400" b="1" dirty="0">
                <a:solidFill>
                  <a:srgbClr val="000080"/>
                </a:solidFill>
                <a:latin typeface="Courier New" panose="02070309020205020404" pitchFamily="49" charset="0"/>
              </a:rPr>
              <a:t>(</a:t>
            </a:r>
            <a:r>
              <a:rPr lang="en-GB" sz="2400" b="1" dirty="0">
                <a:solidFill>
                  <a:srgbClr val="0000FF"/>
                </a:solidFill>
                <a:latin typeface="Courier New" panose="02070309020205020404" pitchFamily="49" charset="0"/>
              </a:rPr>
              <a:t>SYSDATE</a:t>
            </a:r>
            <a:r>
              <a:rPr lang="en-GB" sz="2400" b="1" dirty="0">
                <a:solidFill>
                  <a:srgbClr val="000080"/>
                </a:solidFill>
                <a:latin typeface="Courier New" panose="02070309020205020404" pitchFamily="49" charset="0"/>
              </a:rPr>
              <a:t>,</a:t>
            </a:r>
            <a:r>
              <a:rPr lang="en-GB" sz="2400" dirty="0">
                <a:solidFill>
                  <a:srgbClr val="808080"/>
                </a:solidFill>
                <a:latin typeface="Courier New" panose="02070309020205020404" pitchFamily="49" charset="0"/>
              </a:rPr>
              <a:t>'CC'</a:t>
            </a:r>
            <a:r>
              <a:rPr lang="en-GB" sz="2400" b="1" dirty="0">
                <a:solidFill>
                  <a:srgbClr val="000080"/>
                </a:solidFill>
                <a:latin typeface="Courier New" panose="02070309020205020404" pitchFamily="49" charset="0"/>
              </a:rPr>
              <a:t>)</a:t>
            </a:r>
            <a:r>
              <a:rPr lang="en-GB" sz="2400" dirty="0">
                <a:solidFill>
                  <a:srgbClr val="000000"/>
                </a:solidFill>
                <a:latin typeface="Courier New" panose="02070309020205020404" pitchFamily="49" charset="0"/>
              </a:rPr>
              <a:t> </a:t>
            </a:r>
            <a:br>
              <a:rPr lang="en-GB" sz="2400" dirty="0">
                <a:solidFill>
                  <a:srgbClr val="000000"/>
                </a:solidFill>
                <a:latin typeface="Courier New" panose="02070309020205020404" pitchFamily="49" charset="0"/>
              </a:rPr>
            </a:br>
            <a:r>
              <a:rPr lang="en-GB" sz="2400" dirty="0">
                <a:solidFill>
                  <a:srgbClr val="000000"/>
                </a:solidFill>
                <a:latin typeface="Courier New" panose="02070309020205020404" pitchFamily="49" charset="0"/>
              </a:rPr>
              <a:t>	</a:t>
            </a:r>
            <a:r>
              <a:rPr lang="en-GB" sz="2400" b="1" dirty="0">
                <a:solidFill>
                  <a:srgbClr val="0000FF"/>
                </a:solidFill>
                <a:latin typeface="Courier New" panose="02070309020205020404" pitchFamily="49" charset="0"/>
              </a:rPr>
              <a:t>FROM</a:t>
            </a:r>
            <a:r>
              <a:rPr lang="en-GB" sz="2400" dirty="0">
                <a:solidFill>
                  <a:srgbClr val="000000"/>
                </a:solidFill>
                <a:latin typeface="Courier New" panose="02070309020205020404" pitchFamily="49" charset="0"/>
              </a:rPr>
              <a:t> dual</a:t>
            </a:r>
            <a:r>
              <a:rPr lang="en-GB" sz="2400" b="1" dirty="0">
                <a:solidFill>
                  <a:srgbClr val="000080"/>
                </a:solidFill>
                <a:latin typeface="Courier New" panose="02070309020205020404" pitchFamily="49" charset="0"/>
              </a:rPr>
              <a:t>;</a:t>
            </a:r>
            <a:r>
              <a:rPr lang="en-GB" sz="2400" dirty="0">
                <a:solidFill>
                  <a:srgbClr val="000000"/>
                </a:solidFill>
                <a:latin typeface="Courier New" panose="02070309020205020404" pitchFamily="49" charset="0"/>
              </a:rPr>
              <a:t> </a:t>
            </a:r>
            <a:endParaRPr lang="en-GB" sz="2400" dirty="0"/>
          </a:p>
          <a:p>
            <a:pPr>
              <a:buFont typeface="Wingdings" pitchFamily="2" charset="2"/>
              <a:buChar char="Ø"/>
            </a:pPr>
            <a:endParaRPr lang="en-US" sz="2400" dirty="0">
              <a:latin typeface="Verdana" panose="020B0604030504040204" pitchFamily="34" charset="0"/>
            </a:endParaRPr>
          </a:p>
          <a:p>
            <a:pPr>
              <a:buFont typeface="Wingdings" pitchFamily="2" charset="2"/>
              <a:buChar char="Ø"/>
            </a:pPr>
            <a:endParaRPr lang="en-US" sz="2400" dirty="0">
              <a:latin typeface="Verdana" panose="020B0604030504040204" pitchFamily="34" charset="0"/>
            </a:endParaRPr>
          </a:p>
          <a:p>
            <a:pPr>
              <a:buFont typeface="Wingdings" pitchFamily="2" charset="2"/>
              <a:buChar char="Ø"/>
            </a:pPr>
            <a:endParaRPr lang="en-US" sz="2400" dirty="0">
              <a:latin typeface="Verdana" panose="020B0604030504040204" pitchFamily="34" charset="0"/>
            </a:endParaRPr>
          </a:p>
          <a:p>
            <a:pPr>
              <a:buFont typeface="Wingdings" pitchFamily="2" charset="2"/>
              <a:buChar char="Ø"/>
            </a:pPr>
            <a:r>
              <a:rPr lang="en-US" sz="2600" dirty="0">
                <a:latin typeface="Verdana" panose="020B0604030504040204" pitchFamily="34" charset="0"/>
              </a:rPr>
              <a:t>Q </a:t>
            </a:r>
            <a:r>
              <a:rPr lang="en-US" sz="2600" dirty="0" err="1">
                <a:latin typeface="Verdana" panose="020B0604030504040204" pitchFamily="34" charset="0"/>
              </a:rPr>
              <a:t>rondt</a:t>
            </a:r>
            <a:r>
              <a:rPr lang="en-US" sz="2600" dirty="0">
                <a:latin typeface="Verdana" panose="020B0604030504040204" pitchFamily="34" charset="0"/>
              </a:rPr>
              <a:t> </a:t>
            </a:r>
            <a:r>
              <a:rPr lang="en-US" sz="2600" dirty="0" err="1">
                <a:latin typeface="Verdana" panose="020B0604030504040204" pitchFamily="34" charset="0"/>
              </a:rPr>
              <a:t>af</a:t>
            </a:r>
            <a:r>
              <a:rPr lang="en-US" sz="2600" dirty="0">
                <a:latin typeface="Verdana" panose="020B0604030504040204" pitchFamily="34" charset="0"/>
              </a:rPr>
              <a:t> </a:t>
            </a:r>
            <a:r>
              <a:rPr lang="en-US" sz="2600" dirty="0" err="1">
                <a:latin typeface="Verdana" panose="020B0604030504040204" pitchFamily="34" charset="0"/>
              </a:rPr>
              <a:t>naar</a:t>
            </a:r>
            <a:r>
              <a:rPr lang="en-US" sz="2600" dirty="0">
                <a:latin typeface="Verdana" panose="020B0604030504040204" pitchFamily="34" charset="0"/>
              </a:rPr>
              <a:t> de </a:t>
            </a:r>
            <a:r>
              <a:rPr lang="en-US" sz="2600" dirty="0" err="1">
                <a:latin typeface="Verdana" panose="020B0604030504040204" pitchFamily="34" charset="0"/>
              </a:rPr>
              <a:t>eerste</a:t>
            </a:r>
            <a:r>
              <a:rPr lang="en-US" sz="2600" dirty="0">
                <a:latin typeface="Verdana" panose="020B0604030504040204" pitchFamily="34" charset="0"/>
              </a:rPr>
              <a:t> dag van het </a:t>
            </a:r>
            <a:r>
              <a:rPr lang="en-US" sz="2600" dirty="0" err="1">
                <a:latin typeface="Verdana" panose="020B0604030504040204" pitchFamily="34" charset="0"/>
              </a:rPr>
              <a:t>huidige</a:t>
            </a:r>
            <a:r>
              <a:rPr lang="en-US" sz="2600" dirty="0">
                <a:latin typeface="Verdana" panose="020B0604030504040204" pitchFamily="34" charset="0"/>
              </a:rPr>
              <a:t>/</a:t>
            </a:r>
            <a:r>
              <a:rPr lang="en-US" sz="2600" dirty="0" err="1">
                <a:latin typeface="Verdana" panose="020B0604030504040204" pitchFamily="34" charset="0"/>
              </a:rPr>
              <a:t>volgende</a:t>
            </a:r>
            <a:r>
              <a:rPr lang="en-US" sz="2600" dirty="0">
                <a:latin typeface="Verdana" panose="020B0604030504040204" pitchFamily="34" charset="0"/>
              </a:rPr>
              <a:t> </a:t>
            </a:r>
            <a:r>
              <a:rPr lang="en-US" sz="2600" dirty="0" err="1">
                <a:latin typeface="Verdana" panose="020B0604030504040204" pitchFamily="34" charset="0"/>
              </a:rPr>
              <a:t>kwartaal</a:t>
            </a:r>
            <a:r>
              <a:rPr lang="en-US" sz="2600" dirty="0">
                <a:latin typeface="Verdana" panose="020B0604030504040204" pitchFamily="34" charset="0"/>
              </a:rPr>
              <a:t> </a:t>
            </a:r>
            <a:r>
              <a:rPr lang="en-US" sz="2600" dirty="0" err="1">
                <a:latin typeface="Verdana" panose="020B0604030504040204" pitchFamily="34" charset="0"/>
              </a:rPr>
              <a:t>afhankelijk</a:t>
            </a:r>
            <a:r>
              <a:rPr lang="en-US" sz="2600" dirty="0">
                <a:latin typeface="Verdana" panose="020B0604030504040204" pitchFamily="34" charset="0"/>
              </a:rPr>
              <a:t> van de datum </a:t>
            </a:r>
            <a:r>
              <a:rPr lang="en-US" sz="2400" dirty="0">
                <a:latin typeface="Verdana" panose="020B0604030504040204" pitchFamily="34" charset="0"/>
              </a:rPr>
              <a:t>.</a:t>
            </a:r>
          </a:p>
          <a:p>
            <a:r>
              <a:rPr lang="en-US" sz="2400" dirty="0">
                <a:latin typeface="Verdana" panose="020B0604030504040204" pitchFamily="34" charset="0"/>
              </a:rPr>
              <a:t>	</a:t>
            </a:r>
            <a:r>
              <a:rPr lang="en-GB" sz="2400" b="1" dirty="0">
                <a:solidFill>
                  <a:srgbClr val="0000FF"/>
                </a:solidFill>
                <a:latin typeface="Courier New" panose="02070309020205020404" pitchFamily="49" charset="0"/>
              </a:rPr>
              <a:t> SELECT</a:t>
            </a:r>
            <a:r>
              <a:rPr lang="en-GB" sz="2400" dirty="0">
                <a:solidFill>
                  <a:srgbClr val="000000"/>
                </a:solidFill>
                <a:latin typeface="Courier New" panose="02070309020205020404" pitchFamily="49" charset="0"/>
              </a:rPr>
              <a:t> </a:t>
            </a:r>
            <a:r>
              <a:rPr lang="en-GB" sz="2400" b="1" dirty="0">
                <a:solidFill>
                  <a:srgbClr val="0000FF"/>
                </a:solidFill>
                <a:latin typeface="Courier New" panose="02070309020205020404" pitchFamily="49" charset="0"/>
              </a:rPr>
              <a:t>round</a:t>
            </a:r>
            <a:r>
              <a:rPr lang="en-GB" sz="2400" b="1" dirty="0">
                <a:solidFill>
                  <a:srgbClr val="000080"/>
                </a:solidFill>
                <a:latin typeface="Courier New" panose="02070309020205020404" pitchFamily="49" charset="0"/>
              </a:rPr>
              <a:t>(</a:t>
            </a:r>
            <a:r>
              <a:rPr lang="en-GB" sz="2400" b="1" dirty="0">
                <a:solidFill>
                  <a:srgbClr val="0000FF"/>
                </a:solidFill>
                <a:latin typeface="Courier New" panose="02070309020205020404" pitchFamily="49" charset="0"/>
              </a:rPr>
              <a:t>SYSDATE</a:t>
            </a:r>
            <a:r>
              <a:rPr lang="en-GB" sz="2400" b="1" dirty="0">
                <a:solidFill>
                  <a:srgbClr val="000080"/>
                </a:solidFill>
                <a:latin typeface="Courier New" panose="02070309020205020404" pitchFamily="49" charset="0"/>
              </a:rPr>
              <a:t>,</a:t>
            </a:r>
            <a:r>
              <a:rPr lang="en-GB" sz="2400" dirty="0">
                <a:solidFill>
                  <a:srgbClr val="808080"/>
                </a:solidFill>
                <a:latin typeface="Courier New" panose="02070309020205020404" pitchFamily="49" charset="0"/>
              </a:rPr>
              <a:t>'Q'</a:t>
            </a:r>
            <a:r>
              <a:rPr lang="en-GB" sz="2400" b="1" dirty="0">
                <a:solidFill>
                  <a:srgbClr val="000080"/>
                </a:solidFill>
                <a:latin typeface="Courier New" panose="02070309020205020404" pitchFamily="49" charset="0"/>
              </a:rPr>
              <a:t>)</a:t>
            </a:r>
            <a:r>
              <a:rPr lang="en-GB" sz="2400" dirty="0">
                <a:solidFill>
                  <a:srgbClr val="000000"/>
                </a:solidFill>
                <a:latin typeface="Courier New" panose="02070309020205020404" pitchFamily="49" charset="0"/>
              </a:rPr>
              <a:t>  -- </a:t>
            </a:r>
            <a:r>
              <a:rPr lang="en-US" sz="2400" i="1" dirty="0" err="1">
                <a:latin typeface="Courier New" pitchFamily="49" charset="0"/>
                <a:cs typeface="Courier New" pitchFamily="49" charset="0"/>
              </a:rPr>
              <a:t>stel</a:t>
            </a:r>
            <a:r>
              <a:rPr lang="en-US" sz="2400" i="1" dirty="0">
                <a:latin typeface="Courier New" pitchFamily="49" charset="0"/>
                <a:cs typeface="Courier New" pitchFamily="49" charset="0"/>
              </a:rPr>
              <a:t> </a:t>
            </a:r>
            <a:r>
              <a:rPr lang="en-US" sz="2400" i="1" dirty="0" err="1">
                <a:latin typeface="Courier New" pitchFamily="49" charset="0"/>
                <a:cs typeface="Courier New" pitchFamily="49" charset="0"/>
              </a:rPr>
              <a:t>dat</a:t>
            </a:r>
            <a:r>
              <a:rPr lang="en-US" sz="2400" i="1" dirty="0">
                <a:latin typeface="Courier New" pitchFamily="49" charset="0"/>
                <a:cs typeface="Courier New" pitchFamily="49" charset="0"/>
              </a:rPr>
              <a:t> SYSDATE 3/11/17 is</a:t>
            </a:r>
            <a:br>
              <a:rPr lang="en-US" sz="2400" i="1" dirty="0">
                <a:latin typeface="Courier New" pitchFamily="49" charset="0"/>
                <a:cs typeface="Courier New" pitchFamily="49" charset="0"/>
              </a:rPr>
            </a:br>
            <a:r>
              <a:rPr lang="en-US" sz="2400" i="1" dirty="0">
                <a:latin typeface="Courier New" pitchFamily="49" charset="0"/>
                <a:cs typeface="Courier New" pitchFamily="49" charset="0"/>
              </a:rPr>
              <a:t>	</a:t>
            </a:r>
            <a:r>
              <a:rPr lang="en-GB" sz="2400" b="1" dirty="0">
                <a:solidFill>
                  <a:srgbClr val="0000FF"/>
                </a:solidFill>
                <a:latin typeface="Courier New" panose="02070309020205020404" pitchFamily="49" charset="0"/>
              </a:rPr>
              <a:t> FROM</a:t>
            </a:r>
            <a:r>
              <a:rPr lang="en-GB" sz="2400" dirty="0">
                <a:solidFill>
                  <a:srgbClr val="000000"/>
                </a:solidFill>
                <a:latin typeface="Courier New" panose="02070309020205020404" pitchFamily="49" charset="0"/>
              </a:rPr>
              <a:t> dual</a:t>
            </a:r>
            <a:r>
              <a:rPr lang="en-US" sz="2400" i="1" dirty="0">
                <a:latin typeface="Courier New" pitchFamily="49" charset="0"/>
                <a:cs typeface="Courier New" pitchFamily="49" charset="0"/>
              </a:rPr>
              <a:t>;</a:t>
            </a:r>
          </a:p>
          <a:p>
            <a:pPr marL="0" indent="0">
              <a:buNone/>
            </a:pPr>
            <a:endParaRPr lang="nl-NL" sz="2400" i="1" dirty="0">
              <a:latin typeface="Courier New" pitchFamily="49" charset="0"/>
              <a:cs typeface="Courier New" pitchFamily="49" charset="0"/>
            </a:endParaRPr>
          </a:p>
          <a:p>
            <a:pPr marL="0" indent="0">
              <a:buNone/>
            </a:pPr>
            <a:r>
              <a:rPr lang="en-US" sz="2400" dirty="0">
                <a:latin typeface="Verdana" panose="020B0604030504040204" pitchFamily="34" charset="0"/>
              </a:rPr>
              <a:t>1e </a:t>
            </a:r>
            <a:r>
              <a:rPr lang="en-US" sz="2400" dirty="0" err="1">
                <a:latin typeface="Verdana" panose="020B0604030504040204" pitchFamily="34" charset="0"/>
              </a:rPr>
              <a:t>kwartaal</a:t>
            </a:r>
            <a:r>
              <a:rPr lang="en-US" sz="2400" dirty="0">
                <a:latin typeface="Verdana" panose="020B0604030504040204" pitchFamily="34" charset="0"/>
              </a:rPr>
              <a:t>: jan-</a:t>
            </a:r>
            <a:r>
              <a:rPr lang="en-US" sz="2400" dirty="0" err="1">
                <a:latin typeface="Verdana" panose="020B0604030504040204" pitchFamily="34" charset="0"/>
              </a:rPr>
              <a:t>mrt</a:t>
            </a:r>
            <a:endParaRPr lang="en-US" sz="2400" dirty="0">
              <a:latin typeface="Verdana" panose="020B0604030504040204" pitchFamily="34" charset="0"/>
            </a:endParaRPr>
          </a:p>
          <a:p>
            <a:pPr marL="0" indent="0">
              <a:buNone/>
            </a:pPr>
            <a:r>
              <a:rPr lang="en-US" sz="2400" dirty="0">
                <a:latin typeface="Verdana" panose="020B0604030504040204" pitchFamily="34" charset="0"/>
              </a:rPr>
              <a:t>2e </a:t>
            </a:r>
            <a:r>
              <a:rPr lang="en-US" sz="2400" dirty="0" err="1">
                <a:latin typeface="Verdana" panose="020B0604030504040204" pitchFamily="34" charset="0"/>
              </a:rPr>
              <a:t>kwartaal:apr-jun</a:t>
            </a:r>
            <a:endParaRPr lang="en-US" sz="2400" dirty="0">
              <a:latin typeface="Verdana" panose="020B0604030504040204" pitchFamily="34" charset="0"/>
            </a:endParaRPr>
          </a:p>
          <a:p>
            <a:pPr marL="0" indent="0">
              <a:buNone/>
            </a:pPr>
            <a:r>
              <a:rPr lang="en-US" sz="2400" dirty="0">
                <a:latin typeface="Verdana" panose="020B0604030504040204" pitchFamily="34" charset="0"/>
              </a:rPr>
              <a:t>3e </a:t>
            </a:r>
            <a:r>
              <a:rPr lang="en-US" sz="2400" dirty="0" err="1">
                <a:latin typeface="Verdana" panose="020B0604030504040204" pitchFamily="34" charset="0"/>
              </a:rPr>
              <a:t>kwartaal:jul-sep</a:t>
            </a:r>
            <a:endParaRPr lang="en-US" sz="2400" dirty="0">
              <a:latin typeface="Verdana" panose="020B0604030504040204" pitchFamily="34" charset="0"/>
            </a:endParaRPr>
          </a:p>
          <a:p>
            <a:pPr marL="0" indent="0">
              <a:buNone/>
            </a:pPr>
            <a:r>
              <a:rPr lang="en-US" sz="2400" dirty="0">
                <a:latin typeface="Verdana" panose="020B0604030504040204" pitchFamily="34" charset="0"/>
              </a:rPr>
              <a:t>4e </a:t>
            </a:r>
            <a:r>
              <a:rPr lang="en-US" sz="2400" dirty="0" err="1">
                <a:latin typeface="Verdana" panose="020B0604030504040204" pitchFamily="34" charset="0"/>
              </a:rPr>
              <a:t>kwartaal:okt-dec</a:t>
            </a:r>
            <a:endParaRPr lang="en-US" sz="2400" dirty="0">
              <a:latin typeface="Verdana" panose="020B0604030504040204" pitchFamily="34" charset="0"/>
            </a:endParaRPr>
          </a:p>
          <a:p>
            <a:pPr marL="0" indent="0">
              <a:buNone/>
            </a:pPr>
            <a:endParaRPr lang="en-US" sz="2000" dirty="0">
              <a:latin typeface="Verdana" panose="020B0604030504040204" pitchFamily="34" charset="0"/>
            </a:endParaRPr>
          </a:p>
          <a:p>
            <a:pPr marL="0" indent="0">
              <a:buNone/>
            </a:pPr>
            <a:r>
              <a:rPr lang="en-US" sz="2000" dirty="0">
                <a:latin typeface="Verdana" panose="020B0604030504040204" pitchFamily="34" charset="0"/>
              </a:rPr>
              <a:t>      </a:t>
            </a:r>
            <a:r>
              <a:rPr lang="en-US" sz="2600" dirty="0">
                <a:latin typeface="Verdana" panose="020B0604030504040204" pitchFamily="34" charset="0"/>
              </a:rPr>
              <a:t>16 </a:t>
            </a:r>
            <a:r>
              <a:rPr lang="en-US" sz="2600" dirty="0" err="1">
                <a:latin typeface="Verdana" panose="020B0604030504040204" pitchFamily="34" charset="0"/>
              </a:rPr>
              <a:t>november</a:t>
            </a:r>
            <a:r>
              <a:rPr lang="en-US" sz="2600" dirty="0">
                <a:latin typeface="Verdana" panose="020B0604030504040204" pitchFamily="34" charset="0"/>
              </a:rPr>
              <a:t> </a:t>
            </a:r>
            <a:r>
              <a:rPr lang="en-US" sz="2600" dirty="0" err="1">
                <a:latin typeface="Verdana" panose="020B0604030504040204" pitchFamily="34" charset="0"/>
              </a:rPr>
              <a:t>wordt</a:t>
            </a:r>
            <a:r>
              <a:rPr lang="en-US" sz="2600" dirty="0">
                <a:latin typeface="Verdana" panose="020B0604030504040204" pitchFamily="34" charset="0"/>
              </a:rPr>
              <a:t> </a:t>
            </a:r>
            <a:r>
              <a:rPr lang="en-US" sz="2600" dirty="0" err="1">
                <a:latin typeface="Verdana" panose="020B0604030504040204" pitchFamily="34" charset="0"/>
              </a:rPr>
              <a:t>afgerond</a:t>
            </a:r>
            <a:r>
              <a:rPr lang="en-US" sz="2600" dirty="0">
                <a:latin typeface="Verdana" panose="020B0604030504040204" pitchFamily="34" charset="0"/>
              </a:rPr>
              <a:t> </a:t>
            </a:r>
            <a:r>
              <a:rPr lang="en-US" sz="2600" dirty="0" err="1">
                <a:latin typeface="Verdana" panose="020B0604030504040204" pitchFamily="34" charset="0"/>
              </a:rPr>
              <a:t>naar</a:t>
            </a:r>
            <a:r>
              <a:rPr lang="en-US" sz="2600" dirty="0">
                <a:latin typeface="Verdana" panose="020B0604030504040204" pitchFamily="34" charset="0"/>
              </a:rPr>
              <a:t> het begin van het </a:t>
            </a:r>
            <a:r>
              <a:rPr lang="en-US" sz="2600" dirty="0" err="1">
                <a:latin typeface="Verdana" panose="020B0604030504040204" pitchFamily="34" charset="0"/>
              </a:rPr>
              <a:t>volgende</a:t>
            </a:r>
            <a:r>
              <a:rPr lang="en-US" sz="2600" dirty="0">
                <a:latin typeface="Verdana" panose="020B0604030504040204" pitchFamily="34" charset="0"/>
              </a:rPr>
              <a:t> </a:t>
            </a:r>
            <a:r>
              <a:rPr lang="en-US" sz="2600" dirty="0" err="1">
                <a:latin typeface="Verdana" panose="020B0604030504040204" pitchFamily="34" charset="0"/>
              </a:rPr>
              <a:t>kwartaal</a:t>
            </a:r>
            <a:r>
              <a:rPr lang="en-US" sz="2600" dirty="0">
                <a:latin typeface="Verdana" panose="020B0604030504040204" pitchFamily="34" charset="0"/>
              </a:rPr>
              <a:t>.</a:t>
            </a:r>
          </a:p>
          <a:p>
            <a:pPr marL="0" indent="0">
              <a:buNone/>
            </a:pPr>
            <a:endParaRPr lang="en-US" sz="2000" dirty="0">
              <a:latin typeface="Verdana" panose="020B0604030504040204" pitchFamily="34" charset="0"/>
            </a:endParaRPr>
          </a:p>
          <a:p>
            <a:pPr marL="0" indent="0">
              <a:buNone/>
            </a:pPr>
            <a:r>
              <a:rPr lang="en-US" sz="2000" i="1" dirty="0">
                <a:latin typeface="Courier New" pitchFamily="49" charset="0"/>
                <a:cs typeface="Courier New" pitchFamily="49" charset="0"/>
              </a:rPr>
              <a:t>	</a:t>
            </a:r>
            <a:endParaRPr lang="nl-NL" sz="2000" dirty="0"/>
          </a:p>
          <a:p>
            <a:endParaRPr lang="nl-NL" sz="2000" dirty="0"/>
          </a:p>
          <a:p>
            <a:pPr>
              <a:buFont typeface="Wingdings" pitchFamily="2" charset="2"/>
              <a:buChar char="Ø"/>
            </a:pPr>
            <a:endParaRPr lang="nl-NL" sz="2000" dirty="0">
              <a:latin typeface="Verdana" panose="020B0604030504040204" pitchFamily="34" charset="0"/>
            </a:endParaRPr>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60</a:t>
            </a:fld>
            <a:endParaRPr lang="nl-NL" dirty="0"/>
          </a:p>
        </p:txBody>
      </p:sp>
      <p:pic>
        <p:nvPicPr>
          <p:cNvPr id="4098" name="Afbeelding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1064" y="2173062"/>
            <a:ext cx="1976809" cy="851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Afbeelding 3">
            <a:extLst>
              <a:ext uri="{FF2B5EF4-FFF2-40B4-BE49-F238E27FC236}">
                <a16:creationId xmlns:a16="http://schemas.microsoft.com/office/drawing/2014/main" id="{9880373B-5FBB-4A85-A27B-BBD3BC9CB434}"/>
              </a:ext>
            </a:extLst>
          </p:cNvPr>
          <p:cNvPicPr>
            <a:picLocks noChangeAspect="1"/>
          </p:cNvPicPr>
          <p:nvPr/>
        </p:nvPicPr>
        <p:blipFill>
          <a:blip r:embed="rId3"/>
          <a:stretch>
            <a:fillRect/>
          </a:stretch>
        </p:blipFill>
        <p:spPr>
          <a:xfrm>
            <a:off x="5681465" y="4505063"/>
            <a:ext cx="1656037" cy="602195"/>
          </a:xfrm>
          <a:prstGeom prst="rect">
            <a:avLst/>
          </a:prstGeom>
        </p:spPr>
      </p:pic>
    </p:spTree>
    <p:extLst>
      <p:ext uri="{BB962C8B-B14F-4D97-AF65-F5344CB8AC3E}">
        <p14:creationId xmlns:p14="http://schemas.microsoft.com/office/powerpoint/2010/main" val="339197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608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608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08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608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6083">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circle(in)">
                                      <p:cBhvr>
                                        <p:cTn id="29" dur="20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6083">
                                            <p:txEl>
                                              <p:pRg st="7" end="7"/>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4608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53536"/>
            <a:ext cx="8229600" cy="1143000"/>
          </a:xfrm>
        </p:spPr>
        <p:txBody>
          <a:bodyPr>
            <a:normAutofit/>
          </a:bodyPr>
          <a:lstStyle/>
          <a:p>
            <a:pPr marL="54864" indent="0" fontAlgn="auto">
              <a:spcAft>
                <a:spcPts val="0"/>
              </a:spcAft>
              <a:defRPr/>
            </a:pPr>
            <a:r>
              <a:rPr lang="nl-NL" sz="3200" b="1" dirty="0">
                <a:latin typeface="Verdana" panose="020B0604030504040204" pitchFamily="34" charset="0"/>
              </a:rPr>
              <a:t>Date ROUND</a:t>
            </a:r>
            <a:endParaRPr lang="nl-BE" sz="3200" b="1" dirty="0">
              <a:latin typeface="Verdana" panose="020B0604030504040204" pitchFamily="34" charset="0"/>
            </a:endParaRPr>
          </a:p>
        </p:txBody>
      </p:sp>
      <p:sp>
        <p:nvSpPr>
          <p:cNvPr id="46083" name="Tijdelijke aanduiding voor inhoud 6"/>
          <p:cNvSpPr>
            <a:spLocks noGrp="1"/>
          </p:cNvSpPr>
          <p:nvPr>
            <p:ph idx="1"/>
          </p:nvPr>
        </p:nvSpPr>
        <p:spPr>
          <a:xfrm>
            <a:off x="457200" y="1396536"/>
            <a:ext cx="8229600" cy="5649361"/>
          </a:xfrm>
        </p:spPr>
        <p:txBody>
          <a:bodyPr/>
          <a:lstStyle/>
          <a:p>
            <a:pPr>
              <a:buFont typeface="Wingdings" pitchFamily="2" charset="2"/>
              <a:buChar char="Ø"/>
            </a:pPr>
            <a:r>
              <a:rPr lang="nl-NL" sz="2000" dirty="0">
                <a:latin typeface="Verdana" panose="020B0604030504040204" pitchFamily="34" charset="0"/>
              </a:rPr>
              <a:t>YYYY rondt af naar de eerste dag van het jaar van de datum, wanneer maand tussen 01 en 06 ligt. In het andere geval wordt er afgerond naar de eerste dag van het volgend jaar;</a:t>
            </a:r>
          </a:p>
          <a:p>
            <a:pPr marL="0" indent="0">
              <a:buNone/>
            </a:pPr>
            <a:r>
              <a:rPr lang="nl-NL" sz="2000" dirty="0">
                <a:latin typeface="Verdana" panose="020B0604030504040204" pitchFamily="34" charset="0"/>
              </a:rPr>
              <a:t>     </a:t>
            </a:r>
            <a:r>
              <a:rPr lang="en-US" sz="2000" i="1" dirty="0">
                <a:latin typeface="Courier New" pitchFamily="49" charset="0"/>
                <a:cs typeface="Courier New" pitchFamily="49" charset="0"/>
              </a:rPr>
              <a:t>(</a:t>
            </a:r>
            <a:r>
              <a:rPr lang="en-US" sz="2000" dirty="0" err="1">
                <a:latin typeface="Verdana" panose="020B0604030504040204" pitchFamily="34" charset="0"/>
                <a:cs typeface="Courier New" pitchFamily="49" charset="0"/>
              </a:rPr>
              <a:t>stel</a:t>
            </a:r>
            <a:r>
              <a:rPr lang="en-US" sz="2000" dirty="0">
                <a:latin typeface="Verdana" panose="020B0604030504040204" pitchFamily="34" charset="0"/>
                <a:cs typeface="Courier New" pitchFamily="49" charset="0"/>
              </a:rPr>
              <a:t> </a:t>
            </a:r>
            <a:r>
              <a:rPr lang="en-US" sz="2000" dirty="0" err="1">
                <a:latin typeface="Verdana" panose="020B0604030504040204" pitchFamily="34" charset="0"/>
                <a:cs typeface="Courier New" pitchFamily="49" charset="0"/>
              </a:rPr>
              <a:t>dat</a:t>
            </a:r>
            <a:r>
              <a:rPr lang="en-US" sz="2000" dirty="0">
                <a:latin typeface="Verdana" panose="020B0604030504040204" pitchFamily="34" charset="0"/>
                <a:cs typeface="Courier New" pitchFamily="49" charset="0"/>
              </a:rPr>
              <a:t> </a:t>
            </a:r>
            <a:r>
              <a:rPr lang="en-US" sz="2000" dirty="0" err="1">
                <a:latin typeface="Verdana" panose="020B0604030504040204" pitchFamily="34" charset="0"/>
                <a:cs typeface="Courier New" pitchFamily="49" charset="0"/>
              </a:rPr>
              <a:t>sysdate</a:t>
            </a:r>
            <a:r>
              <a:rPr lang="en-US" sz="2000" dirty="0">
                <a:latin typeface="Verdana" panose="020B0604030504040204" pitchFamily="34" charset="0"/>
                <a:cs typeface="Courier New" pitchFamily="49" charset="0"/>
              </a:rPr>
              <a:t> 06 </a:t>
            </a:r>
            <a:r>
              <a:rPr lang="en-US" sz="2000" dirty="0" err="1">
                <a:latin typeface="Verdana" panose="020B0604030504040204" pitchFamily="34" charset="0"/>
                <a:cs typeface="Courier New" pitchFamily="49" charset="0"/>
              </a:rPr>
              <a:t>november</a:t>
            </a:r>
            <a:r>
              <a:rPr lang="en-US" sz="2000" dirty="0">
                <a:latin typeface="Verdana" panose="020B0604030504040204" pitchFamily="34" charset="0"/>
                <a:cs typeface="Courier New" pitchFamily="49" charset="0"/>
              </a:rPr>
              <a:t> 2017 is)</a:t>
            </a:r>
            <a:endParaRPr lang="nl-NL" sz="2000" dirty="0">
              <a:latin typeface="Verdana" panose="020B0604030504040204" pitchFamily="34" charset="0"/>
            </a:endParaRPr>
          </a:p>
          <a:p>
            <a:r>
              <a:rPr lang="nl-NL" sz="2000" i="1" dirty="0">
                <a:latin typeface="Verdana" panose="020B0604030504040204" pitchFamily="34" charset="0"/>
                <a:cs typeface="Courier New" pitchFamily="49" charset="0"/>
              </a:rPr>
              <a:t>	</a:t>
            </a:r>
            <a:r>
              <a:rPr lang="en-GB" b="1" dirty="0">
                <a:solidFill>
                  <a:srgbClr val="0000FF"/>
                </a:solidFill>
                <a:latin typeface="Courier New" panose="02070309020205020404" pitchFamily="49" charset="0"/>
              </a:rPr>
              <a:t>SELECT</a:t>
            </a:r>
            <a:r>
              <a:rPr lang="en-GB" dirty="0">
                <a:solidFill>
                  <a:srgbClr val="000000"/>
                </a:solidFill>
                <a:latin typeface="Courier New" panose="02070309020205020404" pitchFamily="49" charset="0"/>
              </a:rPr>
              <a:t> </a:t>
            </a:r>
            <a:r>
              <a:rPr lang="en-GB" b="1" dirty="0">
                <a:solidFill>
                  <a:srgbClr val="0000FF"/>
                </a:solidFill>
                <a:latin typeface="Courier New" panose="02070309020205020404" pitchFamily="49" charset="0"/>
              </a:rPr>
              <a:t>round</a:t>
            </a:r>
            <a:r>
              <a:rPr lang="en-GB" b="1" dirty="0">
                <a:solidFill>
                  <a:srgbClr val="000080"/>
                </a:solidFill>
                <a:latin typeface="Courier New" panose="02070309020205020404" pitchFamily="49" charset="0"/>
              </a:rPr>
              <a:t>(</a:t>
            </a:r>
            <a:r>
              <a:rPr lang="en-GB" b="1" dirty="0">
                <a:solidFill>
                  <a:srgbClr val="0000FF"/>
                </a:solidFill>
                <a:latin typeface="Courier New" panose="02070309020205020404" pitchFamily="49" charset="0"/>
              </a:rPr>
              <a:t>SYSDATE</a:t>
            </a:r>
            <a:r>
              <a:rPr lang="en-GB" b="1" dirty="0">
                <a:solidFill>
                  <a:srgbClr val="000080"/>
                </a:solidFill>
                <a:latin typeface="Courier New" panose="02070309020205020404" pitchFamily="49" charset="0"/>
              </a:rPr>
              <a:t>,</a:t>
            </a:r>
            <a:r>
              <a:rPr lang="en-GB" dirty="0">
                <a:solidFill>
                  <a:srgbClr val="808080"/>
                </a:solidFill>
                <a:latin typeface="Courier New" panose="02070309020205020404" pitchFamily="49" charset="0"/>
              </a:rPr>
              <a:t>'YYYY'</a:t>
            </a:r>
            <a:r>
              <a:rPr lang="en-GB" b="1" dirty="0">
                <a:solidFill>
                  <a:srgbClr val="000080"/>
                </a:solidFill>
                <a:latin typeface="Courier New" panose="02070309020205020404" pitchFamily="49" charset="0"/>
              </a:rPr>
              <a:t>) </a:t>
            </a:r>
            <a:r>
              <a:rPr lang="en-GB" dirty="0">
                <a:latin typeface="Courier New" pitchFamily="49" charset="0"/>
                <a:cs typeface="Courier New" pitchFamily="49" charset="0"/>
              </a:rPr>
              <a:t>datum</a:t>
            </a:r>
            <a:r>
              <a:rPr lang="en-GB" dirty="0">
                <a:solidFill>
                  <a:srgbClr val="000000"/>
                </a:solidFill>
                <a:latin typeface="Courier New" panose="02070309020205020404" pitchFamily="49" charset="0"/>
              </a:rPr>
              <a:t> </a:t>
            </a:r>
            <a:br>
              <a:rPr lang="en-GB" dirty="0">
                <a:solidFill>
                  <a:srgbClr val="000000"/>
                </a:solidFill>
                <a:latin typeface="Courier New" panose="02070309020205020404" pitchFamily="49" charset="0"/>
              </a:rPr>
            </a:br>
            <a:r>
              <a:rPr lang="en-GB" dirty="0">
                <a:solidFill>
                  <a:srgbClr val="000000"/>
                </a:solidFill>
                <a:latin typeface="Courier New" panose="02070309020205020404" pitchFamily="49" charset="0"/>
              </a:rPr>
              <a:t>	</a:t>
            </a:r>
            <a:r>
              <a:rPr lang="en-GB" b="1" dirty="0">
                <a:solidFill>
                  <a:srgbClr val="0000FF"/>
                </a:solidFill>
                <a:latin typeface="Courier New" panose="02070309020205020404" pitchFamily="49" charset="0"/>
              </a:rPr>
              <a:t>FROM</a:t>
            </a:r>
            <a:r>
              <a:rPr lang="en-GB" dirty="0">
                <a:solidFill>
                  <a:srgbClr val="000000"/>
                </a:solidFill>
                <a:latin typeface="Courier New" panose="02070309020205020404" pitchFamily="49" charset="0"/>
              </a:rPr>
              <a:t> dual</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endParaRPr lang="nl-NL" sz="2000" dirty="0">
              <a:latin typeface="Verdana" panose="020B0604030504040204" pitchFamily="34" charset="0"/>
            </a:endParaRPr>
          </a:p>
          <a:p>
            <a:pPr marL="0" indent="0">
              <a:buNone/>
            </a:pPr>
            <a:endParaRPr lang="nl-NL" sz="2000" dirty="0">
              <a:latin typeface="Verdana" panose="020B0604030504040204" pitchFamily="34" charset="0"/>
            </a:endParaRPr>
          </a:p>
          <a:p>
            <a:pPr>
              <a:buFont typeface="Wingdings" pitchFamily="2" charset="2"/>
              <a:buChar char="Ø"/>
            </a:pPr>
            <a:r>
              <a:rPr lang="nl-NL" sz="2000" dirty="0">
                <a:latin typeface="Verdana" panose="020B0604030504040204" pitchFamily="34" charset="0"/>
              </a:rPr>
              <a:t>MM rondt af tot de eerste dag van de huidige/volgende maand</a:t>
            </a:r>
          </a:p>
          <a:p>
            <a:pPr marL="0" indent="0">
              <a:buNone/>
            </a:pPr>
            <a:r>
              <a:rPr lang="nl-NL" sz="2000" dirty="0">
                <a:latin typeface="Verdana" panose="020B0604030504040204" pitchFamily="34" charset="0"/>
              </a:rPr>
              <a:t>	afhankelijk van de datum.</a:t>
            </a:r>
          </a:p>
          <a:p>
            <a:pPr marL="0" indent="0">
              <a:buNone/>
            </a:pPr>
            <a:r>
              <a:rPr lang="nl-NL" sz="2000" dirty="0">
                <a:latin typeface="Verdana" panose="020B0604030504040204" pitchFamily="34" charset="0"/>
              </a:rPr>
              <a:t>	(stel dat SYSDATE  06 november 2017 is)</a:t>
            </a:r>
          </a:p>
          <a:p>
            <a:r>
              <a:rPr lang="en-US" sz="2000" i="1" dirty="0"/>
              <a:t>	</a:t>
            </a:r>
            <a:r>
              <a:rPr lang="en-GB" b="1" dirty="0">
                <a:solidFill>
                  <a:srgbClr val="0000FF"/>
                </a:solidFill>
                <a:latin typeface="Courier New" panose="02070309020205020404" pitchFamily="49" charset="0"/>
              </a:rPr>
              <a:t> SELECT</a:t>
            </a:r>
            <a:r>
              <a:rPr lang="en-GB" dirty="0">
                <a:solidFill>
                  <a:srgbClr val="000000"/>
                </a:solidFill>
                <a:latin typeface="Courier New" panose="02070309020205020404" pitchFamily="49" charset="0"/>
              </a:rPr>
              <a:t> </a:t>
            </a:r>
            <a:r>
              <a:rPr lang="en-GB" b="1" dirty="0">
                <a:solidFill>
                  <a:srgbClr val="0000FF"/>
                </a:solidFill>
                <a:latin typeface="Courier New" panose="02070309020205020404" pitchFamily="49" charset="0"/>
              </a:rPr>
              <a:t>round</a:t>
            </a:r>
            <a:r>
              <a:rPr lang="en-GB" b="1" dirty="0">
                <a:solidFill>
                  <a:srgbClr val="000080"/>
                </a:solidFill>
                <a:latin typeface="Courier New" panose="02070309020205020404" pitchFamily="49" charset="0"/>
              </a:rPr>
              <a:t>(</a:t>
            </a:r>
            <a:r>
              <a:rPr lang="en-GB" b="1" dirty="0">
                <a:solidFill>
                  <a:srgbClr val="0000FF"/>
                </a:solidFill>
                <a:latin typeface="Courier New" panose="02070309020205020404" pitchFamily="49" charset="0"/>
              </a:rPr>
              <a:t>SYSDATE</a:t>
            </a:r>
            <a:r>
              <a:rPr lang="en-GB" b="1" dirty="0">
                <a:solidFill>
                  <a:srgbClr val="000080"/>
                </a:solidFill>
                <a:latin typeface="Courier New" panose="02070309020205020404" pitchFamily="49" charset="0"/>
              </a:rPr>
              <a:t>,</a:t>
            </a:r>
            <a:r>
              <a:rPr lang="en-GB" dirty="0">
                <a:solidFill>
                  <a:srgbClr val="808080"/>
                </a:solidFill>
                <a:latin typeface="Courier New" panose="02070309020205020404" pitchFamily="49" charset="0"/>
              </a:rPr>
              <a:t>'MM'</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r>
              <a:rPr lang="en-US" sz="2000" dirty="0" err="1">
                <a:latin typeface="Courier New" pitchFamily="49" charset="0"/>
                <a:cs typeface="Courier New" pitchFamily="49" charset="0"/>
              </a:rPr>
              <a:t>afronding</a:t>
            </a:r>
            <a:r>
              <a:rPr lang="en-US" sz="2000" i="1" dirty="0">
                <a:latin typeface="Courier New" pitchFamily="49" charset="0"/>
                <a:cs typeface="Courier New" pitchFamily="49" charset="0"/>
              </a:rPr>
              <a:t/>
            </a:r>
            <a:br>
              <a:rPr lang="en-US" sz="2000" i="1" dirty="0">
                <a:latin typeface="Courier New" pitchFamily="49" charset="0"/>
                <a:cs typeface="Courier New" pitchFamily="49" charset="0"/>
              </a:rPr>
            </a:br>
            <a:r>
              <a:rPr lang="en-US" sz="2000" i="1" dirty="0">
                <a:latin typeface="Courier New" pitchFamily="49" charset="0"/>
                <a:cs typeface="Courier New" pitchFamily="49" charset="0"/>
              </a:rPr>
              <a:t>	</a:t>
            </a:r>
            <a:r>
              <a:rPr lang="en-GB" b="1" dirty="0">
                <a:solidFill>
                  <a:srgbClr val="0000FF"/>
                </a:solidFill>
                <a:latin typeface="Courier New" panose="02070309020205020404" pitchFamily="49" charset="0"/>
              </a:rPr>
              <a:t> FROM</a:t>
            </a:r>
            <a:r>
              <a:rPr lang="en-GB" dirty="0">
                <a:solidFill>
                  <a:srgbClr val="000000"/>
                </a:solidFill>
                <a:latin typeface="Courier New" panose="02070309020205020404" pitchFamily="49" charset="0"/>
              </a:rPr>
              <a:t> dual</a:t>
            </a:r>
            <a:r>
              <a:rPr lang="en-GB" b="1" dirty="0">
                <a:solidFill>
                  <a:srgbClr val="000080"/>
                </a:solidFill>
                <a:latin typeface="Courier New" panose="02070309020205020404" pitchFamily="49" charset="0"/>
              </a:rPr>
              <a:t>;</a:t>
            </a:r>
            <a:endParaRPr lang="nl-NL" sz="2000" i="1" dirty="0">
              <a:latin typeface="Courier New" pitchFamily="49" charset="0"/>
              <a:cs typeface="Courier New" pitchFamily="49" charset="0"/>
            </a:endParaRPr>
          </a:p>
          <a:p>
            <a:pPr marL="0" indent="0">
              <a:buNone/>
            </a:pPr>
            <a:r>
              <a:rPr lang="nl-NL" sz="2000" dirty="0">
                <a:latin typeface="Verdana" panose="020B0604030504040204" pitchFamily="34" charset="0"/>
              </a:rPr>
              <a:t>	</a:t>
            </a:r>
          </a:p>
          <a:p>
            <a:pPr marL="0" indent="0">
              <a:buNone/>
            </a:pPr>
            <a:endParaRPr lang="nl-NL" sz="2000" dirty="0">
              <a:latin typeface="Verdana" panose="020B0604030504040204" pitchFamily="34" charset="0"/>
            </a:endParaRPr>
          </a:p>
          <a:p>
            <a:pPr marL="0" indent="0">
              <a:buNone/>
            </a:pPr>
            <a:endParaRPr lang="nl-NL" sz="2000" dirty="0"/>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61</a:t>
            </a:fld>
            <a:endParaRPr lang="nl-NL" dirty="0"/>
          </a:p>
        </p:txBody>
      </p:sp>
      <p:pic>
        <p:nvPicPr>
          <p:cNvPr id="4" name="Afbeelding 3">
            <a:extLst>
              <a:ext uri="{FF2B5EF4-FFF2-40B4-BE49-F238E27FC236}">
                <a16:creationId xmlns:a16="http://schemas.microsoft.com/office/drawing/2014/main" id="{A26444FA-4B88-4717-ABF4-5E49B10DEFBB}"/>
              </a:ext>
            </a:extLst>
          </p:cNvPr>
          <p:cNvPicPr>
            <a:picLocks noChangeAspect="1"/>
          </p:cNvPicPr>
          <p:nvPr/>
        </p:nvPicPr>
        <p:blipFill>
          <a:blip r:embed="rId2"/>
          <a:stretch>
            <a:fillRect/>
          </a:stretch>
        </p:blipFill>
        <p:spPr>
          <a:xfrm>
            <a:off x="7026275" y="3238268"/>
            <a:ext cx="1038225" cy="476250"/>
          </a:xfrm>
          <a:prstGeom prst="rect">
            <a:avLst/>
          </a:prstGeom>
        </p:spPr>
      </p:pic>
      <p:pic>
        <p:nvPicPr>
          <p:cNvPr id="6" name="Afbeelding 5">
            <a:extLst>
              <a:ext uri="{FF2B5EF4-FFF2-40B4-BE49-F238E27FC236}">
                <a16:creationId xmlns:a16="http://schemas.microsoft.com/office/drawing/2014/main" id="{9F80BB89-3317-4BBB-9071-B5E2210A24DC}"/>
              </a:ext>
            </a:extLst>
          </p:cNvPr>
          <p:cNvPicPr>
            <a:picLocks noChangeAspect="1"/>
          </p:cNvPicPr>
          <p:nvPr/>
        </p:nvPicPr>
        <p:blipFill>
          <a:blip r:embed="rId3"/>
          <a:stretch>
            <a:fillRect/>
          </a:stretch>
        </p:blipFill>
        <p:spPr>
          <a:xfrm>
            <a:off x="7026275" y="5779468"/>
            <a:ext cx="1076325" cy="428625"/>
          </a:xfrm>
          <a:prstGeom prst="rect">
            <a:avLst/>
          </a:prstGeom>
        </p:spPr>
      </p:pic>
    </p:spTree>
    <p:extLst>
      <p:ext uri="{BB962C8B-B14F-4D97-AF65-F5344CB8AC3E}">
        <p14:creationId xmlns:p14="http://schemas.microsoft.com/office/powerpoint/2010/main" val="2704488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1000" fill="hold"/>
                                        <p:tgtEl>
                                          <p:spTgt spid="4"/>
                                        </p:tgtEl>
                                        <p:attrNameLst>
                                          <p:attrName>ppt_w</p:attrName>
                                        </p:attrNameLst>
                                      </p:cBhvr>
                                      <p:tavLst>
                                        <p:tav tm="0">
                                          <p:val>
                                            <p:fltVal val="0"/>
                                          </p:val>
                                        </p:tav>
                                        <p:tav tm="100000">
                                          <p:val>
                                            <p:strVal val="#ppt_w"/>
                                          </p:val>
                                        </p:tav>
                                      </p:tavLst>
                                    </p:anim>
                                    <p:anim calcmode="lin" valueType="num">
                                      <p:cBhvr>
                                        <p:cTn id="18" dur="1000" fill="hold"/>
                                        <p:tgtEl>
                                          <p:spTgt spid="4"/>
                                        </p:tgtEl>
                                        <p:attrNameLst>
                                          <p:attrName>ppt_h</p:attrName>
                                        </p:attrNameLst>
                                      </p:cBhvr>
                                      <p:tavLst>
                                        <p:tav tm="0">
                                          <p:val>
                                            <p:fltVal val="0"/>
                                          </p:val>
                                        </p:tav>
                                        <p:tav tm="100000">
                                          <p:val>
                                            <p:strVal val="#ppt_h"/>
                                          </p:val>
                                        </p:tav>
                                      </p:tavLst>
                                    </p:anim>
                                    <p:anim calcmode="lin" valueType="num">
                                      <p:cBhvr>
                                        <p:cTn id="19" dur="1000" fill="hold"/>
                                        <p:tgtEl>
                                          <p:spTgt spid="4"/>
                                        </p:tgtEl>
                                        <p:attrNameLst>
                                          <p:attrName>style.rotation</p:attrName>
                                        </p:attrNameLst>
                                      </p:cBhvr>
                                      <p:tavLst>
                                        <p:tav tm="0">
                                          <p:val>
                                            <p:fltVal val="90"/>
                                          </p:val>
                                        </p:tav>
                                        <p:tav tm="100000">
                                          <p:val>
                                            <p:fltVal val="0"/>
                                          </p:val>
                                        </p:tav>
                                      </p:tavLst>
                                    </p:anim>
                                    <p:animEffect transition="in" filter="fade">
                                      <p:cBhvr>
                                        <p:cTn id="20" dur="10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608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08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608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608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45"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2000"/>
                                        <p:tgtEl>
                                          <p:spTgt spid="6"/>
                                        </p:tgtEl>
                                      </p:cBhvr>
                                    </p:animEffect>
                                    <p:anim calcmode="lin" valueType="num">
                                      <p:cBhvr>
                                        <p:cTn id="38" dur="2000" fill="hold"/>
                                        <p:tgtEl>
                                          <p:spTgt spid="6"/>
                                        </p:tgtEl>
                                        <p:attrNameLst>
                                          <p:attrName>ppt_w</p:attrName>
                                        </p:attrNameLst>
                                      </p:cBhvr>
                                      <p:tavLst>
                                        <p:tav tm="0" fmla="#ppt_w*sin(2.5*pi*$)">
                                          <p:val>
                                            <p:fltVal val="0"/>
                                          </p:val>
                                        </p:tav>
                                        <p:tav tm="100000">
                                          <p:val>
                                            <p:fltVal val="1"/>
                                          </p:val>
                                        </p:tav>
                                      </p:tavLst>
                                    </p:anim>
                                    <p:anim calcmode="lin" valueType="num">
                                      <p:cBhvr>
                                        <p:cTn id="39" dur="2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53536"/>
            <a:ext cx="8229600" cy="1143000"/>
          </a:xfrm>
        </p:spPr>
        <p:txBody>
          <a:bodyPr>
            <a:normAutofit/>
          </a:bodyPr>
          <a:lstStyle/>
          <a:p>
            <a:pPr marL="54864" indent="0" fontAlgn="auto">
              <a:spcAft>
                <a:spcPts val="0"/>
              </a:spcAft>
              <a:defRPr/>
            </a:pPr>
            <a:r>
              <a:rPr lang="nl-NL" sz="3200" b="1" dirty="0">
                <a:latin typeface="Verdana" panose="020B0604030504040204" pitchFamily="34" charset="0"/>
              </a:rPr>
              <a:t>Date ROUND</a:t>
            </a:r>
            <a:endParaRPr lang="nl-BE" sz="3200" b="1" dirty="0">
              <a:latin typeface="Verdana" panose="020B0604030504040204" pitchFamily="34" charset="0"/>
            </a:endParaRPr>
          </a:p>
        </p:txBody>
      </p:sp>
      <p:sp>
        <p:nvSpPr>
          <p:cNvPr id="46083" name="Tijdelijke aanduiding voor inhoud 6"/>
          <p:cNvSpPr>
            <a:spLocks noGrp="1"/>
          </p:cNvSpPr>
          <p:nvPr>
            <p:ph idx="1"/>
          </p:nvPr>
        </p:nvSpPr>
        <p:spPr>
          <a:xfrm>
            <a:off x="457200" y="1077221"/>
            <a:ext cx="8229600" cy="5649361"/>
          </a:xfrm>
        </p:spPr>
        <p:txBody>
          <a:bodyPr/>
          <a:lstStyle/>
          <a:p>
            <a:pPr>
              <a:buFont typeface="Wingdings" pitchFamily="2" charset="2"/>
              <a:buChar char="Ø"/>
            </a:pPr>
            <a:endParaRPr lang="nl-NL" sz="2000" dirty="0"/>
          </a:p>
          <a:p>
            <a:pPr>
              <a:buFont typeface="Wingdings" pitchFamily="2" charset="2"/>
              <a:buChar char="Ø"/>
            </a:pPr>
            <a:r>
              <a:rPr lang="nl-NL" sz="2000" dirty="0">
                <a:latin typeface="Verdana" panose="020B0604030504040204" pitchFamily="34" charset="0"/>
              </a:rPr>
              <a:t>DD (default) rondt afhankelijk van het uur van de dag af naar de huidige of de volgende dag.</a:t>
            </a:r>
          </a:p>
          <a:p>
            <a:pPr marL="0" indent="0">
              <a:buNone/>
            </a:pPr>
            <a:r>
              <a:rPr lang="nl-NL" sz="2000" dirty="0">
                <a:latin typeface="Verdana" panose="020B0604030504040204" pitchFamily="34" charset="0"/>
              </a:rPr>
              <a:t>	(stel dat SYSDATE  05 november 2017  17u is)</a:t>
            </a:r>
          </a:p>
          <a:p>
            <a:r>
              <a:rPr lang="nl-NL" sz="2000" dirty="0">
                <a:latin typeface="Verdana" panose="020B0604030504040204" pitchFamily="34" charset="0"/>
              </a:rPr>
              <a:t>	</a:t>
            </a:r>
            <a:r>
              <a:rPr lang="en-GB" b="1" dirty="0">
                <a:solidFill>
                  <a:srgbClr val="0000FF"/>
                </a:solidFill>
                <a:latin typeface="Courier New" panose="02070309020205020404" pitchFamily="49" charset="0"/>
              </a:rPr>
              <a:t>SELECT</a:t>
            </a:r>
            <a:r>
              <a:rPr lang="en-GB" dirty="0">
                <a:solidFill>
                  <a:srgbClr val="000000"/>
                </a:solidFill>
                <a:latin typeface="Courier New" panose="02070309020205020404" pitchFamily="49" charset="0"/>
              </a:rPr>
              <a:t> </a:t>
            </a:r>
            <a:r>
              <a:rPr lang="en-GB" b="1" dirty="0">
                <a:solidFill>
                  <a:srgbClr val="0000FF"/>
                </a:solidFill>
                <a:latin typeface="Courier New" panose="02070309020205020404" pitchFamily="49" charset="0"/>
              </a:rPr>
              <a:t>round</a:t>
            </a:r>
            <a:r>
              <a:rPr lang="en-GB" b="1" dirty="0">
                <a:solidFill>
                  <a:srgbClr val="000080"/>
                </a:solidFill>
                <a:latin typeface="Courier New" panose="02070309020205020404" pitchFamily="49" charset="0"/>
              </a:rPr>
              <a:t>(</a:t>
            </a:r>
            <a:r>
              <a:rPr lang="en-GB" b="1" dirty="0">
                <a:solidFill>
                  <a:srgbClr val="0000FF"/>
                </a:solidFill>
                <a:latin typeface="Courier New" panose="02070309020205020404" pitchFamily="49" charset="0"/>
              </a:rPr>
              <a:t>SYSDATE</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r>
              <a:rPr lang="en-US" dirty="0" err="1">
                <a:latin typeface="Courier New" pitchFamily="49" charset="0"/>
                <a:cs typeface="Courier New" pitchFamily="49" charset="0"/>
              </a:rPr>
              <a:t>afronding</a:t>
            </a:r>
            <a:r>
              <a:rPr lang="en-US" i="1" dirty="0">
                <a:latin typeface="Courier New" pitchFamily="49" charset="0"/>
                <a:cs typeface="Courier New" pitchFamily="49" charset="0"/>
              </a:rPr>
              <a:t/>
            </a:r>
            <a:br>
              <a:rPr lang="en-US" i="1" dirty="0">
                <a:latin typeface="Courier New" pitchFamily="49" charset="0"/>
                <a:cs typeface="Courier New" pitchFamily="49" charset="0"/>
              </a:rPr>
            </a:br>
            <a:r>
              <a:rPr lang="en-US" i="1" dirty="0">
                <a:latin typeface="Courier New" pitchFamily="49" charset="0"/>
                <a:cs typeface="Courier New" pitchFamily="49" charset="0"/>
              </a:rPr>
              <a:t>	</a:t>
            </a:r>
            <a:r>
              <a:rPr lang="en-GB" b="1" dirty="0">
                <a:solidFill>
                  <a:srgbClr val="0000FF"/>
                </a:solidFill>
                <a:latin typeface="Courier New" panose="02070309020205020404" pitchFamily="49" charset="0"/>
              </a:rPr>
              <a:t>FROM</a:t>
            </a:r>
            <a:r>
              <a:rPr lang="en-GB" dirty="0">
                <a:solidFill>
                  <a:srgbClr val="000000"/>
                </a:solidFill>
                <a:latin typeface="Courier New" panose="02070309020205020404" pitchFamily="49" charset="0"/>
              </a:rPr>
              <a:t> dual</a:t>
            </a:r>
            <a:r>
              <a:rPr lang="en-GB" b="1" dirty="0">
                <a:solidFill>
                  <a:srgbClr val="000080"/>
                </a:solidFill>
                <a:latin typeface="Courier New" panose="02070309020205020404" pitchFamily="49" charset="0"/>
              </a:rPr>
              <a:t>;</a:t>
            </a:r>
            <a:endParaRPr lang="nl-NL" i="1" dirty="0">
              <a:latin typeface="Courier New" pitchFamily="49" charset="0"/>
              <a:cs typeface="Courier New" pitchFamily="49" charset="0"/>
            </a:endParaRPr>
          </a:p>
          <a:p>
            <a:pPr marL="0" indent="0">
              <a:buNone/>
            </a:pPr>
            <a:endParaRPr lang="nl-NL" sz="2000" dirty="0">
              <a:latin typeface="Verdana" panose="020B0604030504040204" pitchFamily="34" charset="0"/>
            </a:endParaRPr>
          </a:p>
          <a:p>
            <a:pPr marL="0" indent="0">
              <a:buNone/>
            </a:pPr>
            <a:endParaRPr lang="nl-NL" sz="2000" dirty="0">
              <a:latin typeface="Verdana" panose="020B0604030504040204" pitchFamily="34" charset="0"/>
            </a:endParaRPr>
          </a:p>
          <a:p>
            <a:pPr marL="0" indent="0">
              <a:buNone/>
            </a:pPr>
            <a:endParaRPr lang="nl-NL" sz="2000" dirty="0">
              <a:latin typeface="Verdana" panose="020B0604030504040204" pitchFamily="34" charset="0"/>
            </a:endParaRPr>
          </a:p>
          <a:p>
            <a:pPr>
              <a:buFont typeface="Wingdings" panose="05000000000000000000" pitchFamily="2" charset="2"/>
              <a:buChar char="Ø"/>
            </a:pPr>
            <a:r>
              <a:rPr lang="nl-NL" sz="2000" dirty="0">
                <a:latin typeface="Verdana" panose="020B0604030504040204" pitchFamily="34" charset="0"/>
              </a:rPr>
              <a:t> DAY (of DY of D) rondt af naar het begin van de huidige/volgende week waarin de datum valt, afhankelijk van de dag van de week.</a:t>
            </a:r>
          </a:p>
          <a:p>
            <a:pPr marL="0" indent="0">
              <a:buNone/>
            </a:pPr>
            <a:r>
              <a:rPr lang="nl-NL" sz="2000" dirty="0">
                <a:latin typeface="Verdana" panose="020B0604030504040204" pitchFamily="34" charset="0"/>
              </a:rPr>
              <a:t>	</a:t>
            </a:r>
          </a:p>
          <a:p>
            <a:pPr marL="0" indent="0">
              <a:buNone/>
            </a:pPr>
            <a:endParaRPr lang="nl-NL" sz="2000" dirty="0">
              <a:latin typeface="Verdana" panose="020B0604030504040204" pitchFamily="34" charset="0"/>
            </a:endParaRPr>
          </a:p>
          <a:p>
            <a:pPr marL="0" indent="0">
              <a:buNone/>
            </a:pPr>
            <a:endParaRPr lang="nl-NL" sz="2000" dirty="0"/>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62</a:t>
            </a:fld>
            <a:endParaRPr lang="nl-NL" dirty="0"/>
          </a:p>
        </p:txBody>
      </p:sp>
      <p:pic>
        <p:nvPicPr>
          <p:cNvPr id="4" name="Afbeelding 3">
            <a:extLst>
              <a:ext uri="{FF2B5EF4-FFF2-40B4-BE49-F238E27FC236}">
                <a16:creationId xmlns:a16="http://schemas.microsoft.com/office/drawing/2014/main" id="{CE513AE9-6C38-4DDB-A5F4-8DC59F99FD94}"/>
              </a:ext>
            </a:extLst>
          </p:cNvPr>
          <p:cNvPicPr>
            <a:picLocks noChangeAspect="1"/>
          </p:cNvPicPr>
          <p:nvPr/>
        </p:nvPicPr>
        <p:blipFill>
          <a:blip r:embed="rId2"/>
          <a:stretch>
            <a:fillRect/>
          </a:stretch>
        </p:blipFill>
        <p:spPr>
          <a:xfrm>
            <a:off x="4076700" y="3219450"/>
            <a:ext cx="990600" cy="419100"/>
          </a:xfrm>
          <a:prstGeom prst="rect">
            <a:avLst/>
          </a:prstGeom>
        </p:spPr>
      </p:pic>
    </p:spTree>
    <p:extLst>
      <p:ext uri="{BB962C8B-B14F-4D97-AF65-F5344CB8AC3E}">
        <p14:creationId xmlns:p14="http://schemas.microsoft.com/office/powerpoint/2010/main" val="551539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60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53536"/>
            <a:ext cx="8229600" cy="1143000"/>
          </a:xfrm>
        </p:spPr>
        <p:txBody>
          <a:bodyPr>
            <a:normAutofit/>
          </a:bodyPr>
          <a:lstStyle/>
          <a:p>
            <a:pPr marL="54864" indent="0" fontAlgn="auto">
              <a:spcAft>
                <a:spcPts val="0"/>
              </a:spcAft>
              <a:defRPr/>
            </a:pPr>
            <a:r>
              <a:rPr lang="nl-NL" sz="3200" b="1" dirty="0">
                <a:latin typeface="Verdana" panose="020B0604030504040204" pitchFamily="34" charset="0"/>
              </a:rPr>
              <a:t>Date TRUNC</a:t>
            </a:r>
            <a:endParaRPr lang="nl-BE" sz="3200" b="1" dirty="0">
              <a:latin typeface="Verdana" panose="020B0604030504040204" pitchFamily="34" charset="0"/>
            </a:endParaRPr>
          </a:p>
        </p:txBody>
      </p:sp>
      <p:sp>
        <p:nvSpPr>
          <p:cNvPr id="46083" name="Tijdelijke aanduiding voor inhoud 6"/>
          <p:cNvSpPr>
            <a:spLocks noGrp="1"/>
          </p:cNvSpPr>
          <p:nvPr>
            <p:ph idx="1"/>
          </p:nvPr>
        </p:nvSpPr>
        <p:spPr>
          <a:xfrm>
            <a:off x="457200" y="946593"/>
            <a:ext cx="8229600" cy="5649361"/>
          </a:xfrm>
        </p:spPr>
        <p:txBody>
          <a:bodyPr/>
          <a:lstStyle/>
          <a:p>
            <a:pPr marL="0" indent="0">
              <a:buNone/>
            </a:pPr>
            <a:r>
              <a:rPr lang="nl-NL" sz="2000" dirty="0">
                <a:latin typeface="Verdana" panose="020B0604030504040204" pitchFamily="34" charset="0"/>
              </a:rPr>
              <a:t>	</a:t>
            </a:r>
          </a:p>
          <a:p>
            <a:pPr marL="0" indent="0">
              <a:buNone/>
            </a:pPr>
            <a:endParaRPr lang="nl-NL" sz="2000" dirty="0">
              <a:latin typeface="Verdana" panose="020B0604030504040204" pitchFamily="34" charset="0"/>
            </a:endParaRPr>
          </a:p>
          <a:p>
            <a:pPr>
              <a:buFont typeface="Wingdings" pitchFamily="2" charset="2"/>
              <a:buChar char="Ø"/>
            </a:pPr>
            <a:r>
              <a:rPr lang="en-US" sz="2000" dirty="0">
                <a:latin typeface="Verdana" panose="020B0604030504040204" pitchFamily="34" charset="0"/>
              </a:rPr>
              <a:t>date= datum</a:t>
            </a:r>
            <a:endParaRPr lang="nl-NL" sz="2000" dirty="0">
              <a:latin typeface="Verdana" panose="020B0604030504040204" pitchFamily="34" charset="0"/>
            </a:endParaRPr>
          </a:p>
          <a:p>
            <a:pPr>
              <a:buFont typeface="Wingdings" pitchFamily="2" charset="2"/>
              <a:buChar char="Ø"/>
            </a:pPr>
            <a:r>
              <a:rPr lang="en-US" sz="2000" dirty="0" err="1">
                <a:latin typeface="Verdana" panose="020B0604030504040204" pitchFamily="34" charset="0"/>
              </a:rPr>
              <a:t>fmt</a:t>
            </a:r>
            <a:r>
              <a:rPr lang="en-US" sz="2000" dirty="0">
                <a:latin typeface="Verdana" panose="020B0604030504040204" pitchFamily="34" charset="0"/>
              </a:rPr>
              <a:t>=</a:t>
            </a:r>
            <a:r>
              <a:rPr lang="en-US" sz="2000" dirty="0" err="1">
                <a:latin typeface="Verdana" panose="020B0604030504040204" pitchFamily="34" charset="0"/>
              </a:rPr>
              <a:t>formaat</a:t>
            </a:r>
            <a:r>
              <a:rPr lang="en-US" sz="2000" dirty="0">
                <a:latin typeface="Verdana" panose="020B0604030504040204" pitchFamily="34" charset="0"/>
              </a:rPr>
              <a:t> (</a:t>
            </a:r>
            <a:r>
              <a:rPr lang="en-US" sz="2000" dirty="0" err="1">
                <a:latin typeface="Verdana" panose="020B0604030504040204" pitchFamily="34" charset="0"/>
              </a:rPr>
              <a:t>zie</a:t>
            </a:r>
            <a:r>
              <a:rPr lang="en-US" sz="2000" dirty="0">
                <a:latin typeface="Verdana" panose="020B0604030504040204" pitchFamily="34" charset="0"/>
              </a:rPr>
              <a:t> ROUND), default DD</a:t>
            </a:r>
            <a:endParaRPr lang="nl-NL" sz="2000" dirty="0">
              <a:latin typeface="Verdana" panose="020B0604030504040204" pitchFamily="34" charset="0"/>
            </a:endParaRPr>
          </a:p>
          <a:p>
            <a:pPr>
              <a:buFont typeface="Wingdings" pitchFamily="2" charset="2"/>
              <a:buChar char="Ø"/>
            </a:pPr>
            <a:r>
              <a:rPr lang="nl-NL" sz="2000" dirty="0">
                <a:latin typeface="Verdana" panose="020B0604030504040204" pitchFamily="34" charset="0"/>
              </a:rPr>
              <a:t>De datum wordt afgekapt op basis van het formaat vermeld als 2e parameter.</a:t>
            </a:r>
          </a:p>
          <a:p>
            <a:pPr marL="0" indent="0">
              <a:buNone/>
            </a:pPr>
            <a:r>
              <a:rPr lang="nl-NL" sz="2000" dirty="0">
                <a:latin typeface="Verdana" panose="020B0604030504040204" pitchFamily="34" charset="0"/>
              </a:rPr>
              <a:t>	(stel dat SYSDATE  06 november 2017 is)</a:t>
            </a:r>
          </a:p>
          <a:p>
            <a:r>
              <a:rPr lang="en-GB" b="1" dirty="0">
                <a:solidFill>
                  <a:srgbClr val="0000FF"/>
                </a:solidFill>
                <a:latin typeface="Courier New" panose="02070309020205020404" pitchFamily="49" charset="0"/>
              </a:rPr>
              <a:t>SELECT</a:t>
            </a:r>
            <a:r>
              <a:rPr lang="en-GB" dirty="0">
                <a:solidFill>
                  <a:srgbClr val="000000"/>
                </a:solidFill>
                <a:latin typeface="Courier New" panose="02070309020205020404" pitchFamily="49" charset="0"/>
              </a:rPr>
              <a:t> </a:t>
            </a:r>
            <a:r>
              <a:rPr lang="en-GB" b="1" dirty="0" err="1">
                <a:solidFill>
                  <a:srgbClr val="0000FF"/>
                </a:solidFill>
                <a:latin typeface="Courier New" panose="02070309020205020404" pitchFamily="49" charset="0"/>
              </a:rPr>
              <a:t>trunc</a:t>
            </a:r>
            <a:r>
              <a:rPr lang="en-GB" b="1" dirty="0">
                <a:solidFill>
                  <a:srgbClr val="000080"/>
                </a:solidFill>
                <a:latin typeface="Courier New" panose="02070309020205020404" pitchFamily="49" charset="0"/>
              </a:rPr>
              <a:t>(</a:t>
            </a:r>
            <a:r>
              <a:rPr lang="en-GB" b="1" dirty="0">
                <a:solidFill>
                  <a:srgbClr val="0000FF"/>
                </a:solidFill>
                <a:latin typeface="Courier New" panose="02070309020205020404" pitchFamily="49" charset="0"/>
              </a:rPr>
              <a:t>SYSDATE</a:t>
            </a:r>
            <a:r>
              <a:rPr lang="en-GB" b="1" dirty="0">
                <a:solidFill>
                  <a:srgbClr val="000080"/>
                </a:solidFill>
                <a:latin typeface="Courier New" panose="02070309020205020404" pitchFamily="49" charset="0"/>
              </a:rPr>
              <a:t>,</a:t>
            </a:r>
            <a:r>
              <a:rPr lang="en-GB" dirty="0">
                <a:solidFill>
                  <a:srgbClr val="808080"/>
                </a:solidFill>
                <a:latin typeface="Courier New" panose="02070309020205020404" pitchFamily="49" charset="0"/>
              </a:rPr>
              <a:t>'YYYY'</a:t>
            </a:r>
            <a:r>
              <a:rPr lang="en-GB" b="1" dirty="0">
                <a:solidFill>
                  <a:srgbClr val="000080"/>
                </a:solidFill>
                <a:latin typeface="Courier New" panose="02070309020205020404" pitchFamily="49" charset="0"/>
              </a:rPr>
              <a:t>)</a:t>
            </a:r>
            <a:br>
              <a:rPr lang="en-GB" b="1" dirty="0">
                <a:solidFill>
                  <a:srgbClr val="000080"/>
                </a:solidFill>
                <a:latin typeface="Courier New" panose="02070309020205020404" pitchFamily="49" charset="0"/>
              </a:rPr>
            </a:br>
            <a:r>
              <a:rPr lang="en-GB" b="1" dirty="0">
                <a:solidFill>
                  <a:srgbClr val="0000FF"/>
                </a:solidFill>
                <a:latin typeface="Courier New" panose="02070309020205020404" pitchFamily="49" charset="0"/>
              </a:rPr>
              <a:t>FROM</a:t>
            </a:r>
            <a:r>
              <a:rPr lang="en-GB" dirty="0">
                <a:solidFill>
                  <a:srgbClr val="000000"/>
                </a:solidFill>
                <a:latin typeface="Courier New" panose="02070309020205020404" pitchFamily="49" charset="0"/>
              </a:rPr>
              <a:t> dual</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endParaRPr lang="en-GB" dirty="0"/>
          </a:p>
          <a:p>
            <a:pPr marL="0" indent="0">
              <a:buNone/>
            </a:pPr>
            <a:endParaRPr lang="nl-NL" sz="2000" dirty="0">
              <a:latin typeface="Verdana" panose="020B0604030504040204" pitchFamily="34" charset="0"/>
            </a:endParaRPr>
          </a:p>
          <a:p>
            <a:pPr marL="0" indent="0">
              <a:buNone/>
            </a:pPr>
            <a:r>
              <a:rPr lang="nl-NL" sz="2000" dirty="0">
                <a:latin typeface="Verdana" panose="020B0604030504040204" pitchFamily="34" charset="0"/>
              </a:rPr>
              <a:t>De datum wordt afgekapt tot de 1</a:t>
            </a:r>
            <a:r>
              <a:rPr lang="nl-NL" sz="2000" baseline="30000" dirty="0">
                <a:latin typeface="Verdana" panose="020B0604030504040204" pitchFamily="34" charset="0"/>
              </a:rPr>
              <a:t>e</a:t>
            </a:r>
            <a:r>
              <a:rPr lang="nl-NL" sz="2000" dirty="0">
                <a:latin typeface="Verdana" panose="020B0604030504040204" pitchFamily="34" charset="0"/>
              </a:rPr>
              <a:t> dag van de 1e maand van het jaar vermeld in de datum.</a:t>
            </a:r>
          </a:p>
          <a:p>
            <a:pPr marL="0" indent="0">
              <a:buNone/>
            </a:pPr>
            <a:r>
              <a:rPr lang="nl-NL" sz="2000" dirty="0">
                <a:latin typeface="Verdana" panose="020B0604030504040204" pitchFamily="34" charset="0"/>
              </a:rPr>
              <a:t>Je bekomt hetzelfde resultaat met </a:t>
            </a:r>
            <a:r>
              <a:rPr lang="nl-NL" sz="2000" dirty="0" err="1">
                <a:latin typeface="Verdana" panose="020B0604030504040204" pitchFamily="34" charset="0"/>
              </a:rPr>
              <a:t>fmt</a:t>
            </a:r>
            <a:r>
              <a:rPr lang="nl-NL" sz="2000" dirty="0">
                <a:latin typeface="Verdana" panose="020B0604030504040204" pitchFamily="34" charset="0"/>
              </a:rPr>
              <a:t> waarde RR, YY, YEAR.</a:t>
            </a:r>
          </a:p>
          <a:p>
            <a:pPr marL="0" indent="0">
              <a:buNone/>
            </a:pPr>
            <a:endParaRPr lang="nl-NL" sz="2000" dirty="0"/>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63</a:t>
            </a:fld>
            <a:endParaRPr lang="nl-NL" dirty="0"/>
          </a:p>
        </p:txBody>
      </p:sp>
      <p:pic>
        <p:nvPicPr>
          <p:cNvPr id="11266" name="Picture 2" descr="Description of trunc_date.gif follo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693" y="1177460"/>
            <a:ext cx="3664488" cy="54376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6630915" y="873935"/>
            <a:ext cx="1959358" cy="277797"/>
          </a:xfrm>
          <a:prstGeom prst="rect">
            <a:avLst/>
          </a:prstGeom>
        </p:spPr>
      </p:pic>
      <p:pic>
        <p:nvPicPr>
          <p:cNvPr id="8" name="Picture 7"/>
          <p:cNvPicPr>
            <a:picLocks noChangeAspect="1"/>
          </p:cNvPicPr>
          <p:nvPr/>
        </p:nvPicPr>
        <p:blipFill>
          <a:blip r:embed="rId4"/>
          <a:stretch>
            <a:fillRect/>
          </a:stretch>
        </p:blipFill>
        <p:spPr>
          <a:xfrm>
            <a:off x="8051817" y="31532"/>
            <a:ext cx="634983" cy="579377"/>
          </a:xfrm>
          <a:prstGeom prst="rect">
            <a:avLst/>
          </a:prstGeom>
        </p:spPr>
      </p:pic>
      <p:pic>
        <p:nvPicPr>
          <p:cNvPr id="4" name="Afbeelding 3">
            <a:extLst>
              <a:ext uri="{FF2B5EF4-FFF2-40B4-BE49-F238E27FC236}">
                <a16:creationId xmlns:a16="http://schemas.microsoft.com/office/drawing/2014/main" id="{1A28C456-2775-484E-B1FC-7350FA445189}"/>
              </a:ext>
            </a:extLst>
          </p:cNvPr>
          <p:cNvPicPr>
            <a:picLocks noChangeAspect="1"/>
          </p:cNvPicPr>
          <p:nvPr/>
        </p:nvPicPr>
        <p:blipFill>
          <a:blip r:embed="rId5"/>
          <a:stretch>
            <a:fillRect/>
          </a:stretch>
        </p:blipFill>
        <p:spPr>
          <a:xfrm>
            <a:off x="6630915" y="3998525"/>
            <a:ext cx="1816398" cy="618080"/>
          </a:xfrm>
          <a:prstGeom prst="rect">
            <a:avLst/>
          </a:prstGeom>
        </p:spPr>
      </p:pic>
    </p:spTree>
    <p:extLst>
      <p:ext uri="{BB962C8B-B14F-4D97-AF65-F5344CB8AC3E}">
        <p14:creationId xmlns:p14="http://schemas.microsoft.com/office/powerpoint/2010/main" val="2124908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6083">
                                            <p:txEl>
                                              <p:pRg st="8" end="8"/>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60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53536"/>
            <a:ext cx="8229600" cy="1143000"/>
          </a:xfrm>
        </p:spPr>
        <p:txBody>
          <a:bodyPr>
            <a:normAutofit/>
          </a:bodyPr>
          <a:lstStyle/>
          <a:p>
            <a:pPr marL="54864" indent="0" fontAlgn="auto">
              <a:spcAft>
                <a:spcPts val="0"/>
              </a:spcAft>
              <a:defRPr/>
            </a:pPr>
            <a:r>
              <a:rPr lang="nl-NL" sz="3200" b="1" dirty="0">
                <a:latin typeface="Verdana" panose="020B0604030504040204" pitchFamily="34" charset="0"/>
              </a:rPr>
              <a:t>Date TRUNC</a:t>
            </a:r>
            <a:endParaRPr lang="nl-BE" sz="3200" b="1" dirty="0">
              <a:latin typeface="Verdana" panose="020B0604030504040204" pitchFamily="34" charset="0"/>
            </a:endParaRPr>
          </a:p>
        </p:txBody>
      </p:sp>
      <p:sp>
        <p:nvSpPr>
          <p:cNvPr id="46083" name="Tijdelijke aanduiding voor inhoud 6"/>
          <p:cNvSpPr>
            <a:spLocks noGrp="1"/>
          </p:cNvSpPr>
          <p:nvPr>
            <p:ph idx="1"/>
          </p:nvPr>
        </p:nvSpPr>
        <p:spPr>
          <a:xfrm>
            <a:off x="457200" y="1048193"/>
            <a:ext cx="8229600" cy="5649361"/>
          </a:xfrm>
        </p:spPr>
        <p:txBody>
          <a:bodyPr/>
          <a:lstStyle/>
          <a:p>
            <a:r>
              <a:rPr lang="en-GB" b="1" dirty="0">
                <a:solidFill>
                  <a:srgbClr val="0000FF"/>
                </a:solidFill>
                <a:latin typeface="Courier New" panose="02070309020205020404" pitchFamily="49" charset="0"/>
              </a:rPr>
              <a:t>SELECT</a:t>
            </a:r>
            <a:r>
              <a:rPr lang="en-GB" dirty="0">
                <a:solidFill>
                  <a:srgbClr val="000000"/>
                </a:solidFill>
                <a:latin typeface="Courier New" panose="02070309020205020404" pitchFamily="49" charset="0"/>
              </a:rPr>
              <a:t> </a:t>
            </a:r>
            <a:r>
              <a:rPr lang="en-GB" b="1" dirty="0" err="1">
                <a:solidFill>
                  <a:srgbClr val="0000FF"/>
                </a:solidFill>
                <a:latin typeface="Courier New" panose="02070309020205020404" pitchFamily="49" charset="0"/>
              </a:rPr>
              <a:t>trunc</a:t>
            </a:r>
            <a:r>
              <a:rPr lang="en-GB" b="1" dirty="0">
                <a:solidFill>
                  <a:srgbClr val="000080"/>
                </a:solidFill>
                <a:latin typeface="Courier New" panose="02070309020205020404" pitchFamily="49" charset="0"/>
              </a:rPr>
              <a:t>(</a:t>
            </a:r>
            <a:r>
              <a:rPr lang="en-GB" b="1" dirty="0">
                <a:solidFill>
                  <a:srgbClr val="0000FF"/>
                </a:solidFill>
                <a:latin typeface="Courier New" panose="02070309020205020404" pitchFamily="49" charset="0"/>
              </a:rPr>
              <a:t>SYSDATE</a:t>
            </a:r>
            <a:r>
              <a:rPr lang="en-GB" b="1" dirty="0">
                <a:solidFill>
                  <a:srgbClr val="000080"/>
                </a:solidFill>
                <a:latin typeface="Courier New" panose="02070309020205020404" pitchFamily="49" charset="0"/>
              </a:rPr>
              <a:t>,</a:t>
            </a:r>
            <a:r>
              <a:rPr lang="en-GB" dirty="0">
                <a:solidFill>
                  <a:srgbClr val="808080"/>
                </a:solidFill>
                <a:latin typeface="Courier New" panose="02070309020205020404" pitchFamily="49" charset="0"/>
              </a:rPr>
              <a:t> 'MONTH'</a:t>
            </a:r>
            <a:r>
              <a:rPr lang="en-GB" b="1" dirty="0">
                <a:solidFill>
                  <a:srgbClr val="000080"/>
                </a:solidFill>
                <a:latin typeface="Courier New" panose="02070309020205020404" pitchFamily="49" charset="0"/>
              </a:rPr>
              <a:t>)</a:t>
            </a:r>
            <a:br>
              <a:rPr lang="en-GB" b="1" dirty="0">
                <a:solidFill>
                  <a:srgbClr val="000080"/>
                </a:solidFill>
                <a:latin typeface="Courier New" panose="02070309020205020404" pitchFamily="49" charset="0"/>
              </a:rPr>
            </a:br>
            <a:r>
              <a:rPr lang="en-GB" b="1" dirty="0">
                <a:solidFill>
                  <a:srgbClr val="0000FF"/>
                </a:solidFill>
                <a:latin typeface="Courier New" panose="02070309020205020404" pitchFamily="49" charset="0"/>
              </a:rPr>
              <a:t>FROM</a:t>
            </a:r>
            <a:r>
              <a:rPr lang="en-GB" dirty="0">
                <a:solidFill>
                  <a:srgbClr val="000000"/>
                </a:solidFill>
                <a:latin typeface="Courier New" panose="02070309020205020404" pitchFamily="49" charset="0"/>
              </a:rPr>
              <a:t> dual</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endParaRPr lang="en-GB" dirty="0"/>
          </a:p>
          <a:p>
            <a:pPr marL="0" indent="0">
              <a:buNone/>
            </a:pPr>
            <a:r>
              <a:rPr lang="en-US" sz="2000" i="1" dirty="0">
                <a:latin typeface="Courier New" pitchFamily="49" charset="0"/>
                <a:cs typeface="Courier New" pitchFamily="49" charset="0"/>
              </a:rPr>
              <a:t>(</a:t>
            </a:r>
            <a:r>
              <a:rPr lang="en-US" sz="2000" i="1" dirty="0" err="1">
                <a:latin typeface="Courier New" pitchFamily="49" charset="0"/>
                <a:cs typeface="Courier New" pitchFamily="49" charset="0"/>
              </a:rPr>
              <a:t>stel</a:t>
            </a:r>
            <a:r>
              <a:rPr lang="en-US" sz="2000" i="1" dirty="0">
                <a:latin typeface="Courier New" pitchFamily="49" charset="0"/>
                <a:cs typeface="Courier New" pitchFamily="49" charset="0"/>
              </a:rPr>
              <a:t> </a:t>
            </a:r>
            <a:r>
              <a:rPr lang="en-US" sz="2000" i="1" dirty="0" err="1">
                <a:latin typeface="Courier New" pitchFamily="49" charset="0"/>
                <a:cs typeface="Courier New" pitchFamily="49" charset="0"/>
              </a:rPr>
              <a:t>dat</a:t>
            </a:r>
            <a:r>
              <a:rPr lang="en-US" sz="2000" i="1" dirty="0">
                <a:latin typeface="Courier New" pitchFamily="49" charset="0"/>
                <a:cs typeface="Courier New" pitchFamily="49" charset="0"/>
              </a:rPr>
              <a:t> SYSDATE 16 </a:t>
            </a:r>
            <a:r>
              <a:rPr lang="en-US" sz="2000" i="1" dirty="0" err="1">
                <a:latin typeface="Courier New" pitchFamily="49" charset="0"/>
                <a:cs typeface="Courier New" pitchFamily="49" charset="0"/>
              </a:rPr>
              <a:t>november</a:t>
            </a:r>
            <a:r>
              <a:rPr lang="en-US" sz="2000" i="1" dirty="0">
                <a:latin typeface="Courier New" pitchFamily="49" charset="0"/>
                <a:cs typeface="Courier New" pitchFamily="49" charset="0"/>
              </a:rPr>
              <a:t> 2017 is)</a:t>
            </a:r>
          </a:p>
          <a:p>
            <a:endParaRPr lang="en-US" sz="2000" i="1" dirty="0">
              <a:latin typeface="Courier New" pitchFamily="49" charset="0"/>
              <a:cs typeface="Courier New" pitchFamily="49" charset="0"/>
            </a:endParaRPr>
          </a:p>
          <a:p>
            <a:pPr marL="0" indent="0">
              <a:buNone/>
            </a:pPr>
            <a:endParaRPr lang="en-US" sz="2000" i="1" dirty="0">
              <a:latin typeface="Courier New" pitchFamily="49" charset="0"/>
              <a:cs typeface="Courier New" pitchFamily="49" charset="0"/>
            </a:endParaRPr>
          </a:p>
          <a:p>
            <a:pPr marL="0" indent="0">
              <a:buNone/>
            </a:pPr>
            <a:endParaRPr lang="en-US" sz="2000" i="1" dirty="0">
              <a:latin typeface="Courier New" pitchFamily="49" charset="0"/>
              <a:cs typeface="Courier New" pitchFamily="49" charset="0"/>
            </a:endParaRPr>
          </a:p>
          <a:p>
            <a:pPr marL="0" indent="0">
              <a:buNone/>
            </a:pPr>
            <a:r>
              <a:rPr lang="nl-NL" sz="2000" dirty="0">
                <a:latin typeface="Verdana" panose="020B0604030504040204" pitchFamily="34" charset="0"/>
              </a:rPr>
              <a:t>De datum wordt afgekapt tot de 1</a:t>
            </a:r>
            <a:r>
              <a:rPr lang="nl-NL" sz="2000" baseline="30000" dirty="0">
                <a:latin typeface="Verdana" panose="020B0604030504040204" pitchFamily="34" charset="0"/>
              </a:rPr>
              <a:t>e</a:t>
            </a:r>
            <a:r>
              <a:rPr lang="nl-NL" sz="2000" dirty="0">
                <a:latin typeface="Verdana" panose="020B0604030504040204" pitchFamily="34" charset="0"/>
              </a:rPr>
              <a:t> dag van de maand vermeld in de datum.</a:t>
            </a:r>
          </a:p>
          <a:p>
            <a:pPr marL="0" indent="0">
              <a:buNone/>
            </a:pPr>
            <a:r>
              <a:rPr lang="nl-NL" sz="2000" dirty="0">
                <a:latin typeface="Verdana" panose="020B0604030504040204" pitchFamily="34" charset="0"/>
              </a:rPr>
              <a:t>Je bekomt hetzelfde resultaat met </a:t>
            </a:r>
            <a:r>
              <a:rPr lang="nl-NL" sz="2000" dirty="0" err="1">
                <a:latin typeface="Verdana" panose="020B0604030504040204" pitchFamily="34" charset="0"/>
              </a:rPr>
              <a:t>fmt</a:t>
            </a:r>
            <a:r>
              <a:rPr lang="nl-NL" sz="2000" dirty="0">
                <a:latin typeface="Verdana" panose="020B0604030504040204" pitchFamily="34" charset="0"/>
              </a:rPr>
              <a:t> waarden  MON,  MM</a:t>
            </a:r>
            <a:r>
              <a:rPr lang="nl-NL" sz="2000" dirty="0"/>
              <a:t> </a:t>
            </a:r>
          </a:p>
          <a:p>
            <a:pPr marL="0" indent="0">
              <a:buNone/>
            </a:pPr>
            <a:endParaRPr lang="nl-NL" sz="2000" i="1" dirty="0">
              <a:latin typeface="Courier New" pitchFamily="49" charset="0"/>
              <a:cs typeface="Courier New" pitchFamily="49" charset="0"/>
            </a:endParaRPr>
          </a:p>
          <a:p>
            <a:pPr marL="0" indent="0">
              <a:buNone/>
            </a:pPr>
            <a:endParaRPr lang="nl-NL" sz="2000" dirty="0"/>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64</a:t>
            </a:fld>
            <a:endParaRPr lang="nl-NL" dirty="0"/>
          </a:p>
        </p:txBody>
      </p:sp>
      <p:pic>
        <p:nvPicPr>
          <p:cNvPr id="4" name="Afbeelding 3">
            <a:extLst>
              <a:ext uri="{FF2B5EF4-FFF2-40B4-BE49-F238E27FC236}">
                <a16:creationId xmlns:a16="http://schemas.microsoft.com/office/drawing/2014/main" id="{D310A44C-632A-4212-B251-019CE52930C4}"/>
              </a:ext>
            </a:extLst>
          </p:cNvPr>
          <p:cNvPicPr>
            <a:picLocks noChangeAspect="1"/>
          </p:cNvPicPr>
          <p:nvPr/>
        </p:nvPicPr>
        <p:blipFill>
          <a:blip r:embed="rId2"/>
          <a:stretch>
            <a:fillRect/>
          </a:stretch>
        </p:blipFill>
        <p:spPr>
          <a:xfrm>
            <a:off x="2737856" y="2443743"/>
            <a:ext cx="1504950" cy="476250"/>
          </a:xfrm>
          <a:prstGeom prst="rect">
            <a:avLst/>
          </a:prstGeom>
        </p:spPr>
      </p:pic>
    </p:spTree>
    <p:extLst>
      <p:ext uri="{BB962C8B-B14F-4D97-AF65-F5344CB8AC3E}">
        <p14:creationId xmlns:p14="http://schemas.microsoft.com/office/powerpoint/2010/main" val="34779180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a:p>
        </p:txBody>
      </p:sp>
      <p:sp>
        <p:nvSpPr>
          <p:cNvPr id="3" name="Tijdelijke aanduiding voor inhoud 2"/>
          <p:cNvSpPr>
            <a:spLocks noGrp="1"/>
          </p:cNvSpPr>
          <p:nvPr>
            <p:ph idx="1"/>
          </p:nvPr>
        </p:nvSpPr>
        <p:spPr/>
        <p:txBody>
          <a:bodyPr/>
          <a:lstStyle/>
          <a:p>
            <a:r>
              <a:rPr lang="nl-BE" dirty="0"/>
              <a:t>Zoek de functie die de hoogste waarde zoekt binnen 1 rij: bv wat is het hoogste per verkoper, commissie of loon?</a:t>
            </a:r>
            <a:endParaRPr lang="en-US" dirty="0"/>
          </a:p>
        </p:txBody>
      </p:sp>
    </p:spTree>
    <p:extLst>
      <p:ext uri="{BB962C8B-B14F-4D97-AF65-F5344CB8AC3E}">
        <p14:creationId xmlns:p14="http://schemas.microsoft.com/office/powerpoint/2010/main" val="26501917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Description of greatest.gif follo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250" y="1500188"/>
            <a:ext cx="3894314" cy="925699"/>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normAutofit fontScale="90000"/>
          </a:bodyPr>
          <a:lstStyle/>
          <a:p>
            <a:pPr marL="54864" indent="0" fontAlgn="auto">
              <a:spcAft>
                <a:spcPts val="0"/>
              </a:spcAft>
              <a:defRPr/>
            </a:pPr>
            <a:r>
              <a:rPr lang="nl-NL" sz="3200" b="1" dirty="0">
                <a:latin typeface="Verdana" panose="020B0604030504040204" pitchFamily="34" charset="0"/>
              </a:rPr>
              <a:t>Algemene functies :GREATEST en LEAST</a:t>
            </a:r>
            <a:endParaRPr lang="nl-BE" sz="3200" b="1" dirty="0">
              <a:latin typeface="Verdana" panose="020B0604030504040204" pitchFamily="34" charset="0"/>
            </a:endParaRPr>
          </a:p>
        </p:txBody>
      </p:sp>
      <p:sp>
        <p:nvSpPr>
          <p:cNvPr id="52227" name="Tijdelijke aanduiding voor inhoud 2"/>
          <p:cNvSpPr>
            <a:spLocks noGrp="1"/>
          </p:cNvSpPr>
          <p:nvPr>
            <p:ph idx="1"/>
          </p:nvPr>
        </p:nvSpPr>
        <p:spPr/>
        <p:txBody>
          <a:bodyPr/>
          <a:lstStyle/>
          <a:p>
            <a:pPr lvl="1">
              <a:buFontTx/>
              <a:buNone/>
            </a:pPr>
            <a:endParaRPr lang="nl-NL" sz="2500" dirty="0">
              <a:latin typeface="Verdana" panose="020B0604030504040204" pitchFamily="34" charset="0"/>
            </a:endParaRPr>
          </a:p>
          <a:p>
            <a:pPr lvl="1">
              <a:buFontTx/>
              <a:buNone/>
            </a:pPr>
            <a:endParaRPr lang="nl-NL" sz="2500" dirty="0">
              <a:latin typeface="Verdana" panose="020B0604030504040204" pitchFamily="34" charset="0"/>
            </a:endParaRPr>
          </a:p>
          <a:p>
            <a:pPr>
              <a:buFont typeface="Wingdings 2" pitchFamily="18" charset="2"/>
              <a:buNone/>
            </a:pPr>
            <a:r>
              <a:rPr lang="nl-NL" sz="2400" dirty="0">
                <a:solidFill>
                  <a:srgbClr val="92D050"/>
                </a:solidFill>
                <a:latin typeface="Verdana" panose="020B0604030504040204" pitchFamily="34" charset="0"/>
              </a:rPr>
              <a:t>	</a:t>
            </a:r>
          </a:p>
          <a:p>
            <a:pPr>
              <a:buFont typeface="Wingdings 2" pitchFamily="18" charset="2"/>
              <a:buNone/>
            </a:pPr>
            <a:endParaRPr lang="nl-NL" sz="2400" dirty="0">
              <a:solidFill>
                <a:srgbClr val="92D050"/>
              </a:solidFill>
              <a:latin typeface="Verdana" panose="020B0604030504040204" pitchFamily="34" charset="0"/>
            </a:endParaRPr>
          </a:p>
          <a:p>
            <a:pPr>
              <a:buFont typeface="Wingdings 2" pitchFamily="18" charset="2"/>
              <a:buNone/>
            </a:pPr>
            <a:endParaRPr lang="nl-NL" sz="2000" dirty="0">
              <a:latin typeface="Verdana" panose="020B0604030504040204" pitchFamily="34" charset="0"/>
            </a:endParaRPr>
          </a:p>
          <a:p>
            <a:pPr>
              <a:buFont typeface="Wingdings 2" pitchFamily="18" charset="2"/>
              <a:buNone/>
            </a:pPr>
            <a:r>
              <a:rPr lang="nl-NL" sz="2000" dirty="0">
                <a:latin typeface="Verdana" panose="020B0604030504040204" pitchFamily="34" charset="0"/>
              </a:rPr>
              <a:t>	Geeft de </a:t>
            </a:r>
            <a:r>
              <a:rPr lang="nl-NL" sz="2000" dirty="0">
                <a:solidFill>
                  <a:srgbClr val="FF0000"/>
                </a:solidFill>
                <a:latin typeface="Verdana" panose="020B0604030504040204" pitchFamily="34" charset="0"/>
              </a:rPr>
              <a:t>grootste</a:t>
            </a:r>
            <a:r>
              <a:rPr lang="nl-NL" sz="2000" dirty="0">
                <a:latin typeface="Verdana" panose="020B0604030504040204" pitchFamily="34" charset="0"/>
              </a:rPr>
              <a:t> resp. </a:t>
            </a:r>
            <a:r>
              <a:rPr lang="nl-NL" sz="2000" dirty="0">
                <a:solidFill>
                  <a:srgbClr val="FF0000"/>
                </a:solidFill>
                <a:latin typeface="Verdana" panose="020B0604030504040204" pitchFamily="34" charset="0"/>
              </a:rPr>
              <a:t>kleinste</a:t>
            </a:r>
            <a:r>
              <a:rPr lang="nl-NL" sz="2000" dirty="0">
                <a:latin typeface="Verdana" panose="020B0604030504040204" pitchFamily="34" charset="0"/>
              </a:rPr>
              <a:t> waarde </a:t>
            </a:r>
            <a:r>
              <a:rPr lang="nl-NL" sz="2000" b="1" dirty="0">
                <a:latin typeface="Verdana" panose="020B0604030504040204" pitchFamily="34" charset="0"/>
              </a:rPr>
              <a:t>binnen een reeks</a:t>
            </a:r>
            <a:r>
              <a:rPr lang="nl-NL" sz="2000" dirty="0">
                <a:latin typeface="Verdana" panose="020B0604030504040204" pitchFamily="34" charset="0"/>
              </a:rPr>
              <a:t>.</a:t>
            </a:r>
            <a:endParaRPr lang="nl-BE" sz="2000" dirty="0">
              <a:latin typeface="Verdana" panose="020B0604030504040204" pitchFamily="34" charset="0"/>
            </a:endParaRPr>
          </a:p>
          <a:p>
            <a:pPr lvl="1"/>
            <a:endParaRPr lang="nl-NL" sz="2500" dirty="0"/>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66</a:t>
            </a:fld>
            <a:endParaRPr lang="nl-NL" dirty="0"/>
          </a:p>
        </p:txBody>
      </p:sp>
      <p:pic>
        <p:nvPicPr>
          <p:cNvPr id="7" name="Picture 6"/>
          <p:cNvPicPr>
            <a:picLocks noChangeAspect="1"/>
          </p:cNvPicPr>
          <p:nvPr/>
        </p:nvPicPr>
        <p:blipFill>
          <a:blip r:embed="rId3"/>
          <a:stretch>
            <a:fillRect/>
          </a:stretch>
        </p:blipFill>
        <p:spPr>
          <a:xfrm>
            <a:off x="6192183" y="333112"/>
            <a:ext cx="1959358" cy="277797"/>
          </a:xfrm>
          <a:prstGeom prst="rect">
            <a:avLst/>
          </a:prstGeom>
        </p:spPr>
      </p:pic>
      <p:pic>
        <p:nvPicPr>
          <p:cNvPr id="8" name="Picture 7"/>
          <p:cNvPicPr>
            <a:picLocks noChangeAspect="1"/>
          </p:cNvPicPr>
          <p:nvPr/>
        </p:nvPicPr>
        <p:blipFill>
          <a:blip r:embed="rId4"/>
          <a:stretch>
            <a:fillRect/>
          </a:stretch>
        </p:blipFill>
        <p:spPr>
          <a:xfrm>
            <a:off x="8051817" y="31532"/>
            <a:ext cx="634983" cy="579377"/>
          </a:xfrm>
          <a:prstGeom prst="rect">
            <a:avLst/>
          </a:prstGeom>
        </p:spPr>
      </p:pic>
      <p:pic>
        <p:nvPicPr>
          <p:cNvPr id="5" name="Picture 4">
            <a:extLst>
              <a:ext uri="{FF2B5EF4-FFF2-40B4-BE49-F238E27FC236}">
                <a16:creationId xmlns:a16="http://schemas.microsoft.com/office/drawing/2014/main" id="{EB96F50B-1709-4275-A57A-310D70770C09}"/>
              </a:ext>
            </a:extLst>
          </p:cNvPr>
          <p:cNvPicPr>
            <a:picLocks noChangeAspect="1"/>
          </p:cNvPicPr>
          <p:nvPr/>
        </p:nvPicPr>
        <p:blipFill>
          <a:blip r:embed="rId5"/>
          <a:stretch>
            <a:fillRect/>
          </a:stretch>
        </p:blipFill>
        <p:spPr>
          <a:xfrm>
            <a:off x="4394323" y="1459833"/>
            <a:ext cx="3664343" cy="966054"/>
          </a:xfrm>
          <a:prstGeom prst="rect">
            <a:avLst/>
          </a:prstGeom>
        </p:spPr>
      </p:pic>
    </p:spTree>
    <p:extLst>
      <p:ext uri="{BB962C8B-B14F-4D97-AF65-F5344CB8AC3E}">
        <p14:creationId xmlns:p14="http://schemas.microsoft.com/office/powerpoint/2010/main" val="16118972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53536"/>
            <a:ext cx="8229600" cy="1143000"/>
          </a:xfrm>
        </p:spPr>
        <p:txBody>
          <a:bodyPr>
            <a:normAutofit/>
          </a:bodyPr>
          <a:lstStyle/>
          <a:p>
            <a:pPr marL="54864" indent="0" fontAlgn="auto">
              <a:spcAft>
                <a:spcPts val="0"/>
              </a:spcAft>
              <a:defRPr/>
            </a:pPr>
            <a:r>
              <a:rPr lang="nl-NL" sz="3200" b="1" dirty="0">
                <a:latin typeface="Verdana" panose="020B0604030504040204" pitchFamily="34" charset="0"/>
              </a:rPr>
              <a:t>GREATEST en LEAST</a:t>
            </a:r>
            <a:endParaRPr lang="nl-BE" sz="3200" b="1" dirty="0">
              <a:latin typeface="Verdana" panose="020B0604030504040204" pitchFamily="34" charset="0"/>
            </a:endParaRPr>
          </a:p>
        </p:txBody>
      </p:sp>
      <p:sp>
        <p:nvSpPr>
          <p:cNvPr id="53251" name="Tijdelijke aanduiding voor inhoud 4"/>
          <p:cNvSpPr>
            <a:spLocks noGrp="1"/>
          </p:cNvSpPr>
          <p:nvPr>
            <p:ph idx="1"/>
          </p:nvPr>
        </p:nvSpPr>
        <p:spPr>
          <a:xfrm>
            <a:off x="500063" y="1487169"/>
            <a:ext cx="8229600" cy="4525963"/>
          </a:xfrm>
        </p:spPr>
        <p:txBody>
          <a:bodyPr/>
          <a:lstStyle/>
          <a:p>
            <a:r>
              <a:rPr lang="en-GB" sz="1800" b="1" dirty="0">
                <a:solidFill>
                  <a:srgbClr val="0000FF"/>
                </a:solidFill>
                <a:latin typeface="Courier New" panose="02070309020205020404" pitchFamily="49" charset="0"/>
              </a:rPr>
              <a:t>SELECT</a:t>
            </a:r>
            <a:r>
              <a:rPr lang="en-GB" sz="1800" dirty="0">
                <a:solidFill>
                  <a:srgbClr val="000000"/>
                </a:solidFill>
                <a:latin typeface="Courier New" panose="02070309020205020404" pitchFamily="49" charset="0"/>
              </a:rPr>
              <a:t> </a:t>
            </a:r>
            <a:r>
              <a:rPr lang="en-GB" sz="1800" dirty="0" err="1">
                <a:solidFill>
                  <a:srgbClr val="000000"/>
                </a:solidFill>
                <a:latin typeface="Courier New" panose="02070309020205020404" pitchFamily="49" charset="0"/>
              </a:rPr>
              <a:t>proj_nr</a:t>
            </a:r>
            <a:r>
              <a:rPr lang="en-GB" sz="1800" b="1" dirty="0" err="1">
                <a:solidFill>
                  <a:srgbClr val="000080"/>
                </a:solidFill>
                <a:latin typeface="Courier New" panose="02070309020205020404" pitchFamily="49" charset="0"/>
              </a:rPr>
              <a:t>,</a:t>
            </a:r>
            <a:r>
              <a:rPr lang="en-GB" sz="1800" dirty="0" err="1">
                <a:solidFill>
                  <a:srgbClr val="000000"/>
                </a:solidFill>
                <a:latin typeface="Courier New" panose="02070309020205020404" pitchFamily="49" charset="0"/>
              </a:rPr>
              <a:t>uren</a:t>
            </a:r>
            <a:r>
              <a:rPr lang="en-GB" sz="1800" b="1" dirty="0" err="1">
                <a:solidFill>
                  <a:srgbClr val="000080"/>
                </a:solidFill>
                <a:latin typeface="Courier New" panose="02070309020205020404" pitchFamily="49" charset="0"/>
              </a:rPr>
              <a:t>,</a:t>
            </a:r>
            <a:r>
              <a:rPr lang="en-GB" sz="1800" b="1" dirty="0" err="1">
                <a:solidFill>
                  <a:srgbClr val="0000FF"/>
                </a:solidFill>
                <a:latin typeface="Courier New" panose="02070309020205020404" pitchFamily="49" charset="0"/>
              </a:rPr>
              <a:t>greatest</a:t>
            </a:r>
            <a:r>
              <a:rPr lang="en-GB" sz="1800" b="1" dirty="0">
                <a:solidFill>
                  <a:srgbClr val="000080"/>
                </a:solidFill>
                <a:latin typeface="Courier New" panose="02070309020205020404" pitchFamily="49" charset="0"/>
              </a:rPr>
              <a:t>(</a:t>
            </a:r>
            <a:r>
              <a:rPr lang="en-GB" sz="1800" dirty="0" err="1">
                <a:solidFill>
                  <a:srgbClr val="000000"/>
                </a:solidFill>
                <a:latin typeface="Courier New" panose="02070309020205020404" pitchFamily="49" charset="0"/>
              </a:rPr>
              <a:t>proj_nr</a:t>
            </a:r>
            <a:r>
              <a:rPr lang="en-GB" sz="1800" b="1" dirty="0" err="1">
                <a:solidFill>
                  <a:srgbClr val="000080"/>
                </a:solidFill>
                <a:latin typeface="Courier New" panose="02070309020205020404" pitchFamily="49" charset="0"/>
              </a:rPr>
              <a:t>,</a:t>
            </a:r>
            <a:r>
              <a:rPr lang="en-GB" sz="1800" dirty="0" err="1">
                <a:solidFill>
                  <a:srgbClr val="000000"/>
                </a:solidFill>
                <a:latin typeface="Courier New" panose="02070309020205020404" pitchFamily="49" charset="0"/>
              </a:rPr>
              <a:t>uren</a:t>
            </a:r>
            <a:r>
              <a:rPr lang="en-GB" sz="1800" b="1" dirty="0">
                <a:solidFill>
                  <a:srgbClr val="000080"/>
                </a:solidFill>
                <a:latin typeface="Courier New" panose="02070309020205020404" pitchFamily="49" charset="0"/>
              </a:rPr>
              <a:t>)</a:t>
            </a:r>
            <a:r>
              <a:rPr lang="en-GB" sz="1800" dirty="0">
                <a:solidFill>
                  <a:srgbClr val="000000"/>
                </a:solidFill>
                <a:latin typeface="Courier New" panose="02070309020205020404" pitchFamily="49" charset="0"/>
              </a:rPr>
              <a:t> </a:t>
            </a:r>
            <a:br>
              <a:rPr lang="en-GB" sz="1800" dirty="0">
                <a:solidFill>
                  <a:srgbClr val="000000"/>
                </a:solidFill>
                <a:latin typeface="Courier New" panose="02070309020205020404" pitchFamily="49" charset="0"/>
              </a:rPr>
            </a:br>
            <a:r>
              <a:rPr lang="en-GB" sz="1800" b="1" dirty="0">
                <a:solidFill>
                  <a:srgbClr val="0000FF"/>
                </a:solidFill>
                <a:latin typeface="Courier New" panose="02070309020205020404" pitchFamily="49" charset="0"/>
              </a:rPr>
              <a:t>FROM</a:t>
            </a:r>
            <a:r>
              <a:rPr lang="en-GB" sz="1800" dirty="0">
                <a:solidFill>
                  <a:srgbClr val="000000"/>
                </a:solidFill>
                <a:latin typeface="Courier New" panose="02070309020205020404" pitchFamily="49" charset="0"/>
              </a:rPr>
              <a:t> </a:t>
            </a:r>
            <a:r>
              <a:rPr lang="en-GB" sz="1800" dirty="0" err="1">
                <a:solidFill>
                  <a:srgbClr val="000000"/>
                </a:solidFill>
                <a:latin typeface="Courier New" panose="02070309020205020404" pitchFamily="49" charset="0"/>
              </a:rPr>
              <a:t>opdrachten</a:t>
            </a:r>
            <a:r>
              <a:rPr lang="en-GB" sz="1800" b="1" dirty="0">
                <a:solidFill>
                  <a:srgbClr val="000080"/>
                </a:solidFill>
                <a:latin typeface="Courier New" panose="02070309020205020404" pitchFamily="49" charset="0"/>
              </a:rPr>
              <a:t>;</a:t>
            </a:r>
            <a:r>
              <a:rPr lang="en-GB" sz="1800" dirty="0">
                <a:solidFill>
                  <a:srgbClr val="000000"/>
                </a:solidFill>
                <a:latin typeface="Courier New" panose="02070309020205020404" pitchFamily="49" charset="0"/>
              </a:rPr>
              <a:t> </a:t>
            </a:r>
          </a:p>
          <a:p>
            <a:r>
              <a:rPr lang="nn-NO" sz="1800" dirty="0"/>
              <a:t> </a:t>
            </a:r>
            <a:r>
              <a:rPr lang="nn-NO" sz="1600" dirty="0">
                <a:solidFill>
                  <a:srgbClr val="000000"/>
                </a:solidFill>
                <a:latin typeface="Courier New" panose="02070309020205020404" pitchFamily="49" charset="0"/>
              </a:rPr>
              <a:t>PROJ_NR       UREN                  GREATEST(PROJ_NR,UREN)</a:t>
            </a:r>
          </a:p>
          <a:p>
            <a:r>
              <a:rPr lang="nn-NO" sz="1600" dirty="0">
                <a:solidFill>
                  <a:srgbClr val="000000"/>
                </a:solidFill>
                <a:latin typeface="Courier New" panose="02070309020205020404" pitchFamily="49" charset="0"/>
              </a:rPr>
              <a:t>---------- ---------- ---------------------------------------</a:t>
            </a:r>
          </a:p>
          <a:p>
            <a:r>
              <a:rPr lang="nn-NO" sz="1600" dirty="0">
                <a:solidFill>
                  <a:srgbClr val="000000"/>
                </a:solidFill>
                <a:latin typeface="Courier New" panose="02070309020205020404" pitchFamily="49" charset="0"/>
              </a:rPr>
              <a:t>         1       31.4                                    31.4</a:t>
            </a:r>
          </a:p>
          <a:p>
            <a:r>
              <a:rPr lang="nn-NO" sz="1600" dirty="0">
                <a:solidFill>
                  <a:srgbClr val="000000"/>
                </a:solidFill>
                <a:latin typeface="Courier New" panose="02070309020205020404" pitchFamily="49" charset="0"/>
              </a:rPr>
              <a:t>         2        8.5                                     8.5</a:t>
            </a:r>
          </a:p>
          <a:p>
            <a:r>
              <a:rPr lang="nn-NO" sz="1600" dirty="0">
                <a:solidFill>
                  <a:srgbClr val="000000"/>
                </a:solidFill>
                <a:latin typeface="Courier New" panose="02070309020205020404" pitchFamily="49" charset="0"/>
              </a:rPr>
              <a:t>         3       42.1                                    42.1</a:t>
            </a:r>
          </a:p>
          <a:p>
            <a:r>
              <a:rPr lang="nn-NO" sz="1600" dirty="0">
                <a:solidFill>
                  <a:srgbClr val="000000"/>
                </a:solidFill>
                <a:latin typeface="Courier New" panose="02070309020205020404" pitchFamily="49" charset="0"/>
              </a:rPr>
              <a:t>         1         21                                      21</a:t>
            </a:r>
          </a:p>
          <a:p>
            <a:r>
              <a:rPr lang="nn-NO" sz="1600" dirty="0">
                <a:solidFill>
                  <a:srgbClr val="000000"/>
                </a:solidFill>
                <a:latin typeface="Courier New" panose="02070309020205020404" pitchFamily="49" charset="0"/>
              </a:rPr>
              <a:t>         2         22                                      22</a:t>
            </a:r>
          </a:p>
          <a:p>
            <a:r>
              <a:rPr lang="nn-NO" sz="1600" dirty="0">
                <a:solidFill>
                  <a:srgbClr val="000000"/>
                </a:solidFill>
                <a:latin typeface="Courier New" panose="02070309020205020404" pitchFamily="49" charset="0"/>
              </a:rPr>
              <a:t>         2       12.2                                    12.2</a:t>
            </a:r>
          </a:p>
          <a:p>
            <a:r>
              <a:rPr lang="nn-NO" sz="1600" dirty="0">
                <a:solidFill>
                  <a:srgbClr val="000000"/>
                </a:solidFill>
                <a:latin typeface="Courier New" panose="02070309020205020404" pitchFamily="49" charset="0"/>
              </a:rPr>
              <a:t>         3       10.5                                    10.5</a:t>
            </a:r>
          </a:p>
          <a:p>
            <a:r>
              <a:rPr lang="nn-NO" sz="1600" dirty="0">
                <a:solidFill>
                  <a:srgbClr val="000000"/>
                </a:solidFill>
                <a:latin typeface="Courier New" panose="02070309020205020404" pitchFamily="49" charset="0"/>
              </a:rPr>
              <a:t>         1                                                   </a:t>
            </a:r>
          </a:p>
          <a:p>
            <a:r>
              <a:rPr lang="nn-NO" sz="1600" dirty="0">
                <a:solidFill>
                  <a:srgbClr val="000000"/>
                </a:solidFill>
                <a:latin typeface="Courier New" panose="02070309020205020404" pitchFamily="49" charset="0"/>
              </a:rPr>
              <a:t>        10       10.1                                    10.1</a:t>
            </a:r>
          </a:p>
          <a:p>
            <a:r>
              <a:rPr lang="nn-NO" sz="1600" dirty="0">
                <a:solidFill>
                  <a:srgbClr val="000000"/>
                </a:solidFill>
                <a:latin typeface="Courier New" panose="02070309020205020404" pitchFamily="49" charset="0"/>
              </a:rPr>
              <a:t>        ...</a:t>
            </a:r>
            <a:endParaRPr lang="en-GB" sz="1600" dirty="0">
              <a:solidFill>
                <a:srgbClr val="000000"/>
              </a:solidFill>
              <a:latin typeface="Courier New" panose="02070309020205020404" pitchFamily="49" charset="0"/>
            </a:endParaRPr>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67</a:t>
            </a:fld>
            <a:endParaRPr lang="nl-NL" dirty="0"/>
          </a:p>
        </p:txBody>
      </p:sp>
    </p:spTree>
    <p:extLst>
      <p:ext uri="{BB962C8B-B14F-4D97-AF65-F5344CB8AC3E}">
        <p14:creationId xmlns:p14="http://schemas.microsoft.com/office/powerpoint/2010/main" val="11968875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53536"/>
            <a:ext cx="8229600" cy="1143000"/>
          </a:xfrm>
        </p:spPr>
        <p:txBody>
          <a:bodyPr>
            <a:normAutofit/>
          </a:bodyPr>
          <a:lstStyle/>
          <a:p>
            <a:pPr marL="54864" indent="0" fontAlgn="auto">
              <a:spcAft>
                <a:spcPts val="0"/>
              </a:spcAft>
              <a:defRPr/>
            </a:pPr>
            <a:r>
              <a:rPr lang="nl-NL" sz="3200" b="1" dirty="0">
                <a:latin typeface="Verdana" panose="020B0604030504040204" pitchFamily="34" charset="0"/>
              </a:rPr>
              <a:t>GREATEST en LEAST</a:t>
            </a:r>
            <a:endParaRPr lang="nl-BE" sz="3200" b="1" dirty="0">
              <a:latin typeface="Verdana" panose="020B0604030504040204" pitchFamily="34" charset="0"/>
            </a:endParaRPr>
          </a:p>
        </p:txBody>
      </p:sp>
      <p:sp>
        <p:nvSpPr>
          <p:cNvPr id="54275" name="Tijdelijke aanduiding voor inhoud 4"/>
          <p:cNvSpPr>
            <a:spLocks noGrp="1"/>
          </p:cNvSpPr>
          <p:nvPr>
            <p:ph idx="1"/>
          </p:nvPr>
        </p:nvSpPr>
        <p:spPr>
          <a:xfrm>
            <a:off x="457200" y="1326347"/>
            <a:ext cx="8229600" cy="4525963"/>
          </a:xfrm>
        </p:spPr>
        <p:txBody>
          <a:bodyPr/>
          <a:lstStyle/>
          <a:p>
            <a:r>
              <a:rPr lang="en-GB" sz="1800" b="1" dirty="0">
                <a:solidFill>
                  <a:srgbClr val="0000FF"/>
                </a:solidFill>
                <a:latin typeface="Courier New" panose="02070309020205020404" pitchFamily="49" charset="0"/>
              </a:rPr>
              <a:t>SELECT</a:t>
            </a:r>
            <a:r>
              <a:rPr lang="en-GB" sz="1800" dirty="0">
                <a:solidFill>
                  <a:srgbClr val="000000"/>
                </a:solidFill>
                <a:latin typeface="Courier New" panose="02070309020205020404" pitchFamily="49" charset="0"/>
              </a:rPr>
              <a:t> </a:t>
            </a:r>
            <a:r>
              <a:rPr lang="en-GB" sz="1800" dirty="0" err="1">
                <a:solidFill>
                  <a:srgbClr val="000000"/>
                </a:solidFill>
                <a:latin typeface="Courier New" panose="02070309020205020404" pitchFamily="49" charset="0"/>
              </a:rPr>
              <a:t>proj_nr</a:t>
            </a:r>
            <a:r>
              <a:rPr lang="en-GB" sz="1800" b="1" dirty="0" err="1">
                <a:solidFill>
                  <a:srgbClr val="000080"/>
                </a:solidFill>
                <a:latin typeface="Courier New" panose="02070309020205020404" pitchFamily="49" charset="0"/>
              </a:rPr>
              <a:t>,</a:t>
            </a:r>
            <a:r>
              <a:rPr lang="en-GB" sz="1800" dirty="0" err="1">
                <a:solidFill>
                  <a:srgbClr val="000000"/>
                </a:solidFill>
                <a:latin typeface="Courier New" panose="02070309020205020404" pitchFamily="49" charset="0"/>
              </a:rPr>
              <a:t>uren</a:t>
            </a:r>
            <a:r>
              <a:rPr lang="en-GB" sz="1800" b="1" dirty="0" err="1">
                <a:solidFill>
                  <a:srgbClr val="000080"/>
                </a:solidFill>
                <a:latin typeface="Courier New" panose="02070309020205020404" pitchFamily="49" charset="0"/>
              </a:rPr>
              <a:t>,</a:t>
            </a:r>
            <a:r>
              <a:rPr lang="en-GB" sz="1800" b="1" dirty="0" err="1">
                <a:solidFill>
                  <a:srgbClr val="0000FF"/>
                </a:solidFill>
                <a:latin typeface="Courier New" panose="02070309020205020404" pitchFamily="49" charset="0"/>
              </a:rPr>
              <a:t>least</a:t>
            </a:r>
            <a:r>
              <a:rPr lang="en-GB" sz="1800" b="1" dirty="0">
                <a:solidFill>
                  <a:srgbClr val="000080"/>
                </a:solidFill>
                <a:latin typeface="Courier New" panose="02070309020205020404" pitchFamily="49" charset="0"/>
              </a:rPr>
              <a:t>(</a:t>
            </a:r>
            <a:r>
              <a:rPr lang="en-GB" sz="1800" dirty="0" err="1">
                <a:solidFill>
                  <a:srgbClr val="000000"/>
                </a:solidFill>
                <a:latin typeface="Courier New" panose="02070309020205020404" pitchFamily="49" charset="0"/>
              </a:rPr>
              <a:t>proj_nr</a:t>
            </a:r>
            <a:r>
              <a:rPr lang="en-GB" sz="1800" b="1" dirty="0" err="1">
                <a:solidFill>
                  <a:srgbClr val="000080"/>
                </a:solidFill>
                <a:latin typeface="Courier New" panose="02070309020205020404" pitchFamily="49" charset="0"/>
              </a:rPr>
              <a:t>,</a:t>
            </a:r>
            <a:r>
              <a:rPr lang="en-GB" sz="1800" dirty="0" err="1">
                <a:solidFill>
                  <a:srgbClr val="000000"/>
                </a:solidFill>
                <a:latin typeface="Courier New" panose="02070309020205020404" pitchFamily="49" charset="0"/>
              </a:rPr>
              <a:t>uren</a:t>
            </a:r>
            <a:r>
              <a:rPr lang="en-GB" sz="1800" b="1" dirty="0">
                <a:solidFill>
                  <a:srgbClr val="000080"/>
                </a:solidFill>
                <a:latin typeface="Courier New" panose="02070309020205020404" pitchFamily="49" charset="0"/>
              </a:rPr>
              <a:t>)</a:t>
            </a:r>
            <a:r>
              <a:rPr lang="en-GB" sz="1800" dirty="0">
                <a:solidFill>
                  <a:srgbClr val="000000"/>
                </a:solidFill>
                <a:latin typeface="Courier New" panose="02070309020205020404" pitchFamily="49" charset="0"/>
              </a:rPr>
              <a:t> </a:t>
            </a:r>
            <a:br>
              <a:rPr lang="en-GB" sz="1800" dirty="0">
                <a:solidFill>
                  <a:srgbClr val="000000"/>
                </a:solidFill>
                <a:latin typeface="Courier New" panose="02070309020205020404" pitchFamily="49" charset="0"/>
              </a:rPr>
            </a:br>
            <a:r>
              <a:rPr lang="en-GB" sz="1800" b="1" dirty="0">
                <a:solidFill>
                  <a:srgbClr val="0000FF"/>
                </a:solidFill>
                <a:latin typeface="Courier New" panose="02070309020205020404" pitchFamily="49" charset="0"/>
              </a:rPr>
              <a:t>FROM</a:t>
            </a:r>
            <a:r>
              <a:rPr lang="en-GB" sz="1800" dirty="0">
                <a:solidFill>
                  <a:srgbClr val="000000"/>
                </a:solidFill>
                <a:latin typeface="Courier New" panose="02070309020205020404" pitchFamily="49" charset="0"/>
              </a:rPr>
              <a:t> </a:t>
            </a:r>
            <a:r>
              <a:rPr lang="en-GB" sz="1800" dirty="0" err="1">
                <a:solidFill>
                  <a:srgbClr val="000000"/>
                </a:solidFill>
                <a:latin typeface="Courier New" panose="02070309020205020404" pitchFamily="49" charset="0"/>
              </a:rPr>
              <a:t>opdrachten</a:t>
            </a:r>
            <a:r>
              <a:rPr lang="en-GB" sz="1800" b="1" dirty="0">
                <a:solidFill>
                  <a:srgbClr val="000080"/>
                </a:solidFill>
                <a:latin typeface="Courier New" panose="02070309020205020404" pitchFamily="49" charset="0"/>
              </a:rPr>
              <a:t>;</a:t>
            </a:r>
          </a:p>
          <a:p>
            <a:r>
              <a:rPr lang="nn-NO" sz="1800" dirty="0">
                <a:solidFill>
                  <a:srgbClr val="000000"/>
                </a:solidFill>
                <a:latin typeface="Courier New" panose="02070309020205020404" pitchFamily="49" charset="0"/>
              </a:rPr>
              <a:t> </a:t>
            </a:r>
            <a:r>
              <a:rPr lang="nn-NO" sz="1600" dirty="0">
                <a:solidFill>
                  <a:srgbClr val="000000"/>
                </a:solidFill>
                <a:latin typeface="Courier New" panose="02070309020205020404" pitchFamily="49" charset="0"/>
              </a:rPr>
              <a:t>PROJ_NR       UREN                     LEAST(PROJ_NR,UREN)</a:t>
            </a:r>
          </a:p>
          <a:p>
            <a:r>
              <a:rPr lang="nn-NO" sz="1600" dirty="0">
                <a:solidFill>
                  <a:srgbClr val="000000"/>
                </a:solidFill>
                <a:latin typeface="Courier New" panose="02070309020205020404" pitchFamily="49" charset="0"/>
              </a:rPr>
              <a:t>---------- ---------- ---------------------------------------</a:t>
            </a:r>
          </a:p>
          <a:p>
            <a:r>
              <a:rPr lang="nn-NO" sz="1600" dirty="0">
                <a:solidFill>
                  <a:srgbClr val="000000"/>
                </a:solidFill>
                <a:latin typeface="Courier New" panose="02070309020205020404" pitchFamily="49" charset="0"/>
              </a:rPr>
              <a:t>         1       31.4                                       1</a:t>
            </a:r>
          </a:p>
          <a:p>
            <a:r>
              <a:rPr lang="nn-NO" sz="1600" dirty="0">
                <a:solidFill>
                  <a:srgbClr val="000000"/>
                </a:solidFill>
                <a:latin typeface="Courier New" panose="02070309020205020404" pitchFamily="49" charset="0"/>
              </a:rPr>
              <a:t>         2        8.5                                       2</a:t>
            </a:r>
          </a:p>
          <a:p>
            <a:r>
              <a:rPr lang="nn-NO" sz="1600" dirty="0">
                <a:solidFill>
                  <a:srgbClr val="000000"/>
                </a:solidFill>
                <a:latin typeface="Courier New" panose="02070309020205020404" pitchFamily="49" charset="0"/>
              </a:rPr>
              <a:t>         3       42.1                                       3</a:t>
            </a:r>
          </a:p>
          <a:p>
            <a:r>
              <a:rPr lang="nn-NO" sz="1600" dirty="0">
                <a:solidFill>
                  <a:srgbClr val="000000"/>
                </a:solidFill>
                <a:latin typeface="Courier New" panose="02070309020205020404" pitchFamily="49" charset="0"/>
              </a:rPr>
              <a:t>         1         21                                       1</a:t>
            </a:r>
          </a:p>
          <a:p>
            <a:r>
              <a:rPr lang="nn-NO" sz="1600" dirty="0">
                <a:solidFill>
                  <a:srgbClr val="000000"/>
                </a:solidFill>
                <a:latin typeface="Courier New" panose="02070309020205020404" pitchFamily="49" charset="0"/>
              </a:rPr>
              <a:t>         2         22                                       2</a:t>
            </a:r>
          </a:p>
          <a:p>
            <a:r>
              <a:rPr lang="nn-NO" sz="1600" dirty="0">
                <a:solidFill>
                  <a:srgbClr val="000000"/>
                </a:solidFill>
                <a:latin typeface="Courier New" panose="02070309020205020404" pitchFamily="49" charset="0"/>
              </a:rPr>
              <a:t>         2       12.2                                       2</a:t>
            </a:r>
          </a:p>
          <a:p>
            <a:r>
              <a:rPr lang="nn-NO" sz="1600" dirty="0">
                <a:solidFill>
                  <a:srgbClr val="000000"/>
                </a:solidFill>
                <a:latin typeface="Courier New" panose="02070309020205020404" pitchFamily="49" charset="0"/>
              </a:rPr>
              <a:t>         3       10.5                                       3</a:t>
            </a:r>
          </a:p>
          <a:p>
            <a:r>
              <a:rPr lang="nn-NO" sz="1600" dirty="0">
                <a:solidFill>
                  <a:srgbClr val="000000"/>
                </a:solidFill>
                <a:latin typeface="Courier New" panose="02070309020205020404" pitchFamily="49" charset="0"/>
              </a:rPr>
              <a:t>         1                                                   </a:t>
            </a:r>
          </a:p>
          <a:p>
            <a:r>
              <a:rPr lang="nn-NO" sz="1600" dirty="0">
                <a:solidFill>
                  <a:srgbClr val="000000"/>
                </a:solidFill>
                <a:latin typeface="Courier New" panose="02070309020205020404" pitchFamily="49" charset="0"/>
              </a:rPr>
              <a:t>        10       10.1                                      10</a:t>
            </a:r>
          </a:p>
          <a:p>
            <a:r>
              <a:rPr lang="nn-NO" sz="1800" dirty="0">
                <a:solidFill>
                  <a:srgbClr val="000000"/>
                </a:solidFill>
                <a:latin typeface="Courier New" panose="02070309020205020404" pitchFamily="49" charset="0"/>
              </a:rPr>
              <a:t>       ...</a:t>
            </a:r>
            <a:endParaRPr lang="nl-BE" sz="2000" dirty="0"/>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68</a:t>
            </a:fld>
            <a:endParaRPr lang="nl-NL" dirty="0"/>
          </a:p>
        </p:txBody>
      </p:sp>
    </p:spTree>
    <p:extLst>
      <p:ext uri="{BB962C8B-B14F-4D97-AF65-F5344CB8AC3E}">
        <p14:creationId xmlns:p14="http://schemas.microsoft.com/office/powerpoint/2010/main" val="21454446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a:p>
        </p:txBody>
      </p:sp>
      <p:sp>
        <p:nvSpPr>
          <p:cNvPr id="3" name="Tijdelijke aanduiding voor inhoud 2"/>
          <p:cNvSpPr>
            <a:spLocks noGrp="1"/>
          </p:cNvSpPr>
          <p:nvPr>
            <p:ph idx="1"/>
          </p:nvPr>
        </p:nvSpPr>
        <p:spPr/>
        <p:txBody>
          <a:bodyPr/>
          <a:lstStyle/>
          <a:p>
            <a:r>
              <a:rPr lang="nl-BE" dirty="0"/>
              <a:t>Zoek een functie die een inhoud omzet naar iets anders</a:t>
            </a:r>
          </a:p>
          <a:p>
            <a:r>
              <a:rPr lang="nl-BE" dirty="0"/>
              <a:t>Bv </a:t>
            </a:r>
            <a:r>
              <a:rPr lang="nl-BE" dirty="0" err="1"/>
              <a:t>mrs</a:t>
            </a:r>
            <a:r>
              <a:rPr lang="nl-BE" dirty="0"/>
              <a:t> omzet naar mister, …</a:t>
            </a:r>
            <a:endParaRPr lang="en-US" dirty="0"/>
          </a:p>
        </p:txBody>
      </p:sp>
    </p:spTree>
    <p:extLst>
      <p:ext uri="{BB962C8B-B14F-4D97-AF65-F5344CB8AC3E}">
        <p14:creationId xmlns:p14="http://schemas.microsoft.com/office/powerpoint/2010/main" val="23864149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pPr marL="54864" indent="0" fontAlgn="auto">
              <a:spcAft>
                <a:spcPts val="0"/>
              </a:spcAft>
              <a:defRPr/>
            </a:pPr>
            <a:r>
              <a:rPr lang="nl-BE" sz="3200" dirty="0">
                <a:latin typeface="Verdana" panose="020B0604030504040204" pitchFamily="34" charset="0"/>
              </a:rPr>
              <a:t>Tekst functies: hoofd/kleine letters. Vorige opgave altijd juist?</a:t>
            </a:r>
            <a:endParaRPr lang="nl-BE" sz="3200" b="1" dirty="0">
              <a:latin typeface="Verdana" panose="020B0604030504040204" pitchFamily="34" charset="0"/>
            </a:endParaRPr>
          </a:p>
        </p:txBody>
      </p:sp>
      <p:sp>
        <p:nvSpPr>
          <p:cNvPr id="17411" name="Tijdelijke aanduiding voor inhoud 4"/>
          <p:cNvSpPr>
            <a:spLocks noGrp="1"/>
          </p:cNvSpPr>
          <p:nvPr>
            <p:ph idx="1"/>
          </p:nvPr>
        </p:nvSpPr>
        <p:spPr>
          <a:xfrm>
            <a:off x="500010" y="1854989"/>
            <a:ext cx="7790504" cy="4572437"/>
          </a:xfrm>
        </p:spPr>
        <p:txBody>
          <a:bodyPr/>
          <a:lstStyle/>
          <a:p>
            <a:r>
              <a:rPr lang="nl-BE" b="1" dirty="0">
                <a:solidFill>
                  <a:srgbClr val="0000FF"/>
                </a:solidFill>
                <a:latin typeface="Courier New" panose="02070309020205020404" pitchFamily="49" charset="0"/>
              </a:rPr>
              <a:t>SELECT</a:t>
            </a:r>
            <a:r>
              <a:rPr lang="nl-BE" dirty="0">
                <a:solidFill>
                  <a:srgbClr val="000000"/>
                </a:solidFill>
                <a:latin typeface="Courier New" panose="02070309020205020404" pitchFamily="49" charset="0"/>
              </a:rPr>
              <a:t> </a:t>
            </a:r>
            <a:r>
              <a:rPr lang="nl-BE" dirty="0" err="1">
                <a:solidFill>
                  <a:srgbClr val="000000"/>
                </a:solidFill>
                <a:latin typeface="Courier New" panose="02070309020205020404" pitchFamily="49" charset="0"/>
              </a:rPr>
              <a:t>sofi_nr</a:t>
            </a:r>
            <a:r>
              <a:rPr lang="nl-BE" b="1" dirty="0" err="1">
                <a:solidFill>
                  <a:srgbClr val="000080"/>
                </a:solidFill>
                <a:latin typeface="Courier New" panose="02070309020205020404" pitchFamily="49" charset="0"/>
              </a:rPr>
              <a:t>,</a:t>
            </a:r>
            <a:r>
              <a:rPr lang="nl-BE" dirty="0" err="1">
                <a:solidFill>
                  <a:srgbClr val="000000"/>
                </a:solidFill>
                <a:latin typeface="Courier New" panose="02070309020205020404" pitchFamily="49" charset="0"/>
              </a:rPr>
              <a:t>achternaam</a:t>
            </a:r>
            <a:r>
              <a:rPr lang="nl-BE" b="1" dirty="0" err="1">
                <a:solidFill>
                  <a:srgbClr val="000080"/>
                </a:solidFill>
                <a:latin typeface="Courier New" panose="02070309020205020404" pitchFamily="49" charset="0"/>
              </a:rPr>
              <a:t>,</a:t>
            </a:r>
            <a:r>
              <a:rPr lang="nl-BE" dirty="0" err="1">
                <a:solidFill>
                  <a:srgbClr val="000000"/>
                </a:solidFill>
                <a:latin typeface="Courier New" panose="02070309020205020404" pitchFamily="49" charset="0"/>
              </a:rPr>
              <a:t>salaris</a:t>
            </a:r>
            <a:r>
              <a:rPr lang="nl-BE" dirty="0">
                <a:solidFill>
                  <a:srgbClr val="000000"/>
                </a:solidFill>
                <a:latin typeface="Courier New" panose="02070309020205020404" pitchFamily="49" charset="0"/>
              </a:rPr>
              <a:t> </a:t>
            </a:r>
            <a:br>
              <a:rPr lang="nl-BE" dirty="0">
                <a:solidFill>
                  <a:srgbClr val="000000"/>
                </a:solidFill>
                <a:latin typeface="Courier New" panose="02070309020205020404" pitchFamily="49" charset="0"/>
              </a:rPr>
            </a:br>
            <a:r>
              <a:rPr lang="nl-BE" b="1" dirty="0">
                <a:solidFill>
                  <a:srgbClr val="0000FF"/>
                </a:solidFill>
                <a:latin typeface="Courier New" panose="02070309020205020404" pitchFamily="49" charset="0"/>
              </a:rPr>
              <a:t>FROM</a:t>
            </a:r>
            <a:r>
              <a:rPr lang="nl-BE" dirty="0">
                <a:solidFill>
                  <a:srgbClr val="000000"/>
                </a:solidFill>
                <a:latin typeface="Courier New" panose="02070309020205020404" pitchFamily="49" charset="0"/>
              </a:rPr>
              <a:t> medewerkers </a:t>
            </a:r>
            <a:br>
              <a:rPr lang="nl-BE" dirty="0">
                <a:solidFill>
                  <a:srgbClr val="000000"/>
                </a:solidFill>
                <a:latin typeface="Courier New" panose="02070309020205020404" pitchFamily="49" charset="0"/>
              </a:rPr>
            </a:br>
            <a:r>
              <a:rPr lang="nl-BE" b="1" dirty="0">
                <a:solidFill>
                  <a:srgbClr val="0000FF"/>
                </a:solidFill>
                <a:latin typeface="Courier New" panose="02070309020205020404" pitchFamily="49" charset="0"/>
              </a:rPr>
              <a:t>WHERE</a:t>
            </a:r>
            <a:r>
              <a:rPr lang="nl-BE" dirty="0">
                <a:solidFill>
                  <a:srgbClr val="000000"/>
                </a:solidFill>
                <a:latin typeface="Courier New" panose="02070309020205020404" pitchFamily="49" charset="0"/>
              </a:rPr>
              <a:t> </a:t>
            </a:r>
            <a:r>
              <a:rPr lang="nl-BE" dirty="0" err="1">
                <a:solidFill>
                  <a:srgbClr val="000000"/>
                </a:solidFill>
                <a:latin typeface="Courier New" panose="02070309020205020404" pitchFamily="49" charset="0"/>
              </a:rPr>
              <a:t>lower</a:t>
            </a:r>
            <a:r>
              <a:rPr lang="nl-BE" dirty="0">
                <a:solidFill>
                  <a:srgbClr val="000000"/>
                </a:solidFill>
                <a:latin typeface="Courier New" panose="02070309020205020404" pitchFamily="49" charset="0"/>
              </a:rPr>
              <a:t>(achternaam)</a:t>
            </a:r>
            <a:r>
              <a:rPr lang="nl-BE" b="1" dirty="0">
                <a:solidFill>
                  <a:srgbClr val="000080"/>
                </a:solidFill>
                <a:latin typeface="Courier New" panose="02070309020205020404" pitchFamily="49" charset="0"/>
              </a:rPr>
              <a:t>=</a:t>
            </a:r>
            <a:r>
              <a:rPr lang="nl-BE" dirty="0">
                <a:solidFill>
                  <a:srgbClr val="808080"/>
                </a:solidFill>
                <a:latin typeface="Courier New" panose="02070309020205020404" pitchFamily="49" charset="0"/>
              </a:rPr>
              <a:t>'</a:t>
            </a:r>
            <a:r>
              <a:rPr lang="nl-BE" dirty="0" err="1">
                <a:solidFill>
                  <a:srgbClr val="808080"/>
                </a:solidFill>
                <a:latin typeface="Courier New" panose="02070309020205020404" pitchFamily="49" charset="0"/>
              </a:rPr>
              <a:t>bordoloi</a:t>
            </a:r>
            <a:r>
              <a:rPr lang="nl-BE" dirty="0">
                <a:solidFill>
                  <a:srgbClr val="808080"/>
                </a:solidFill>
                <a:latin typeface="Courier New" panose="02070309020205020404" pitchFamily="49" charset="0"/>
              </a:rPr>
              <a:t>'</a:t>
            </a:r>
            <a:r>
              <a:rPr lang="nl-BE" b="1" dirty="0">
                <a:solidFill>
                  <a:srgbClr val="000080"/>
                </a:solidFill>
                <a:latin typeface="Courier New" panose="02070309020205020404" pitchFamily="49" charset="0"/>
              </a:rPr>
              <a:t>;</a:t>
            </a:r>
            <a:endParaRPr lang="nl-BE" b="1" dirty="0">
              <a:solidFill>
                <a:schemeClr val="tx2">
                  <a:lumMod val="60000"/>
                  <a:lumOff val="40000"/>
                </a:schemeClr>
              </a:solidFill>
              <a:latin typeface="Courier New" pitchFamily="49" charset="0"/>
              <a:cs typeface="Courier New" pitchFamily="49" charset="0"/>
            </a:endParaRPr>
          </a:p>
          <a:p>
            <a:r>
              <a:rPr lang="nl-BE" sz="1800" dirty="0">
                <a:latin typeface="Courier New" panose="02070309020205020404" pitchFamily="49" charset="0"/>
                <a:cs typeface="Courier New" panose="02070309020205020404" pitchFamily="49" charset="0"/>
              </a:rPr>
              <a:t>SOFI_NR   ACHTERNAAM      SALARIS</a:t>
            </a:r>
          </a:p>
          <a:p>
            <a:r>
              <a:rPr lang="nl-BE" sz="1800" dirty="0">
                <a:latin typeface="Courier New" panose="02070309020205020404" pitchFamily="49" charset="0"/>
                <a:cs typeface="Courier New" panose="02070309020205020404" pitchFamily="49" charset="0"/>
              </a:rPr>
              <a:t>--------- ------------ ----------</a:t>
            </a:r>
          </a:p>
          <a:p>
            <a:r>
              <a:rPr lang="nl-BE" sz="1800" dirty="0">
                <a:latin typeface="Courier New" panose="02070309020205020404" pitchFamily="49" charset="0"/>
                <a:cs typeface="Courier New" panose="02070309020205020404" pitchFamily="49" charset="0"/>
              </a:rPr>
              <a:t>999666666 </a:t>
            </a:r>
            <a:r>
              <a:rPr lang="nl-BE" sz="1800" dirty="0" err="1">
                <a:latin typeface="Courier New" panose="02070309020205020404" pitchFamily="49" charset="0"/>
                <a:cs typeface="Courier New" panose="02070309020205020404" pitchFamily="49" charset="0"/>
              </a:rPr>
              <a:t>Bordoloi</a:t>
            </a:r>
            <a:r>
              <a:rPr lang="nl-BE" sz="1800" dirty="0">
                <a:latin typeface="Courier New" panose="02070309020205020404" pitchFamily="49" charset="0"/>
                <a:cs typeface="Courier New" panose="02070309020205020404" pitchFamily="49" charset="0"/>
              </a:rPr>
              <a:t>          55000</a:t>
            </a:r>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7</a:t>
            </a:fld>
            <a:endParaRPr lang="nl-NL" dirty="0"/>
          </a:p>
        </p:txBody>
      </p:sp>
    </p:spTree>
    <p:extLst>
      <p:ext uri="{BB962C8B-B14F-4D97-AF65-F5344CB8AC3E}">
        <p14:creationId xmlns:p14="http://schemas.microsoft.com/office/powerpoint/2010/main" val="41716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53536"/>
            <a:ext cx="8229600" cy="1143000"/>
          </a:xfrm>
        </p:spPr>
        <p:txBody>
          <a:bodyPr>
            <a:normAutofit/>
          </a:bodyPr>
          <a:lstStyle/>
          <a:p>
            <a:pPr marL="54864" indent="0" fontAlgn="auto">
              <a:spcAft>
                <a:spcPts val="0"/>
              </a:spcAft>
              <a:defRPr/>
            </a:pPr>
            <a:r>
              <a:rPr lang="nl-BE" sz="3200" b="1" dirty="0">
                <a:latin typeface="Verdana" panose="020B0604030504040204" pitchFamily="34" charset="0"/>
              </a:rPr>
              <a:t>Algemene functies : DECODE</a:t>
            </a:r>
          </a:p>
        </p:txBody>
      </p:sp>
      <p:sp>
        <p:nvSpPr>
          <p:cNvPr id="56323" name="Tijdelijke aanduiding voor inhoud 2"/>
          <p:cNvSpPr>
            <a:spLocks noGrp="1"/>
          </p:cNvSpPr>
          <p:nvPr>
            <p:ph idx="1"/>
          </p:nvPr>
        </p:nvSpPr>
        <p:spPr>
          <a:xfrm>
            <a:off x="457200" y="1241946"/>
            <a:ext cx="8229600" cy="4943701"/>
          </a:xfrm>
        </p:spPr>
        <p:txBody>
          <a:bodyPr>
            <a:normAutofit/>
          </a:bodyPr>
          <a:lstStyle/>
          <a:p>
            <a:pPr lvl="1">
              <a:buFontTx/>
              <a:buNone/>
            </a:pPr>
            <a:endParaRPr lang="nl-NL" sz="2400" dirty="0">
              <a:latin typeface="Verdana" panose="020B0604030504040204" pitchFamily="34" charset="0"/>
            </a:endParaRPr>
          </a:p>
          <a:p>
            <a:pPr lvl="1">
              <a:buFontTx/>
              <a:buNone/>
            </a:pPr>
            <a:endParaRPr lang="nl-NL" sz="2400" dirty="0">
              <a:latin typeface="Verdana" panose="020B0604030504040204" pitchFamily="34" charset="0"/>
            </a:endParaRPr>
          </a:p>
          <a:p>
            <a:pPr lvl="1">
              <a:buFontTx/>
              <a:buNone/>
            </a:pPr>
            <a:endParaRPr lang="nl-NL" sz="2400" dirty="0">
              <a:latin typeface="Verdana" panose="020B0604030504040204" pitchFamily="34" charset="0"/>
            </a:endParaRPr>
          </a:p>
          <a:p>
            <a:pPr>
              <a:buFont typeface="Wingdings 2" pitchFamily="18" charset="2"/>
              <a:buNone/>
            </a:pPr>
            <a:r>
              <a:rPr lang="nl-NL" sz="2400" dirty="0">
                <a:solidFill>
                  <a:srgbClr val="92D050"/>
                </a:solidFill>
                <a:latin typeface="Verdana" panose="020B0604030504040204" pitchFamily="34" charset="0"/>
              </a:rPr>
              <a:t>	</a:t>
            </a:r>
            <a:r>
              <a:rPr lang="nl-NL" sz="2000" dirty="0">
                <a:latin typeface="Verdana" panose="020B0604030504040204" pitchFamily="34" charset="0"/>
              </a:rPr>
              <a:t>Met de DECODE functie kan je een waarde kiezen uit een lijst. </a:t>
            </a:r>
          </a:p>
          <a:p>
            <a:pPr>
              <a:buFont typeface="Wingdings 2" pitchFamily="18" charset="2"/>
              <a:buNone/>
            </a:pPr>
            <a:r>
              <a:rPr lang="nl-NL" sz="2000" dirty="0">
                <a:latin typeface="Verdana" panose="020B0604030504040204" pitchFamily="34" charset="0"/>
              </a:rPr>
              <a:t>     Komt </a:t>
            </a:r>
            <a:r>
              <a:rPr lang="nl-NL" sz="2000" dirty="0" err="1">
                <a:latin typeface="Verdana" panose="020B0604030504040204" pitchFamily="34" charset="0"/>
              </a:rPr>
              <a:t>expr</a:t>
            </a:r>
            <a:r>
              <a:rPr lang="nl-NL" sz="2000" dirty="0">
                <a:latin typeface="Verdana" panose="020B0604030504040204" pitchFamily="34" charset="0"/>
              </a:rPr>
              <a:t> overeen met een search term dan wordt het overeenkomstige </a:t>
            </a:r>
            <a:r>
              <a:rPr lang="nl-NL" sz="2000" dirty="0" err="1">
                <a:latin typeface="Verdana" panose="020B0604030504040204" pitchFamily="34" charset="0"/>
              </a:rPr>
              <a:t>result</a:t>
            </a:r>
            <a:r>
              <a:rPr lang="nl-NL" sz="2000" dirty="0">
                <a:latin typeface="Verdana" panose="020B0604030504040204" pitchFamily="34" charset="0"/>
              </a:rPr>
              <a:t> terug gegeven</a:t>
            </a:r>
          </a:p>
          <a:p>
            <a:pPr>
              <a:buFont typeface="Wingdings 2" pitchFamily="18" charset="2"/>
              <a:buNone/>
            </a:pPr>
            <a:r>
              <a:rPr lang="nl-NL" sz="2000" dirty="0">
                <a:latin typeface="Verdana" panose="020B0604030504040204" pitchFamily="34" charset="0"/>
              </a:rPr>
              <a:t>	Komt </a:t>
            </a:r>
            <a:r>
              <a:rPr lang="nl-NL" sz="2000" dirty="0" err="1">
                <a:latin typeface="Verdana" panose="020B0604030504040204" pitchFamily="34" charset="0"/>
              </a:rPr>
              <a:t>expr</a:t>
            </a:r>
            <a:r>
              <a:rPr lang="nl-NL" sz="2000" dirty="0">
                <a:latin typeface="Verdana" panose="020B0604030504040204" pitchFamily="34" charset="0"/>
              </a:rPr>
              <a:t> niet overeen met een search term, dan wordt de default teruggegeven. Ontbreekt de default, dan wordt een NULL waarde ingevuld.</a:t>
            </a:r>
            <a:endParaRPr lang="nl-BE" sz="2000" dirty="0">
              <a:latin typeface="Verdana" panose="020B0604030504040204" pitchFamily="34" charset="0"/>
            </a:endParaRPr>
          </a:p>
          <a:p>
            <a:pPr>
              <a:buFont typeface="Wingdings 2" pitchFamily="18" charset="2"/>
              <a:buNone/>
            </a:pPr>
            <a:endParaRPr lang="nl-BE" dirty="0"/>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70</a:t>
            </a:fld>
            <a:endParaRPr lang="nl-NL" dirty="0"/>
          </a:p>
        </p:txBody>
      </p:sp>
      <p:pic>
        <p:nvPicPr>
          <p:cNvPr id="14350" name="Picture 14" descr="Description of decode.gif follo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975" y="1396536"/>
            <a:ext cx="7443624" cy="79802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6630915" y="873935"/>
            <a:ext cx="1959358" cy="277797"/>
          </a:xfrm>
          <a:prstGeom prst="rect">
            <a:avLst/>
          </a:prstGeom>
        </p:spPr>
      </p:pic>
      <p:pic>
        <p:nvPicPr>
          <p:cNvPr id="7" name="Picture 6"/>
          <p:cNvPicPr>
            <a:picLocks noChangeAspect="1"/>
          </p:cNvPicPr>
          <p:nvPr/>
        </p:nvPicPr>
        <p:blipFill>
          <a:blip r:embed="rId5"/>
          <a:stretch>
            <a:fillRect/>
          </a:stretch>
        </p:blipFill>
        <p:spPr>
          <a:xfrm>
            <a:off x="8051817" y="31532"/>
            <a:ext cx="634983" cy="579377"/>
          </a:xfrm>
          <a:prstGeom prst="rect">
            <a:avLst/>
          </a:prstGeom>
        </p:spPr>
      </p:pic>
    </p:spTree>
    <p:extLst>
      <p:ext uri="{BB962C8B-B14F-4D97-AF65-F5344CB8AC3E}">
        <p14:creationId xmlns:p14="http://schemas.microsoft.com/office/powerpoint/2010/main" val="4041911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323">
                                            <p:txEl>
                                              <p:pRg st="3" end="3"/>
                                            </p:txEl>
                                          </p:spTgt>
                                        </p:tgtEl>
                                        <p:attrNameLst>
                                          <p:attrName>style.visibility</p:attrName>
                                        </p:attrNameLst>
                                      </p:cBhvr>
                                      <p:to>
                                        <p:strVal val="visible"/>
                                      </p:to>
                                    </p:set>
                                    <p:animEffect transition="in" filter="blinds(horizontal)">
                                      <p:cBhvr>
                                        <p:cTn id="7" dur="500"/>
                                        <p:tgtEl>
                                          <p:spTgt spid="5632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6323">
                                            <p:txEl>
                                              <p:pRg st="4" end="4"/>
                                            </p:txEl>
                                          </p:spTgt>
                                        </p:tgtEl>
                                        <p:attrNameLst>
                                          <p:attrName>style.visibility</p:attrName>
                                        </p:attrNameLst>
                                      </p:cBhvr>
                                      <p:to>
                                        <p:strVal val="visible"/>
                                      </p:to>
                                    </p:set>
                                    <p:animEffect transition="in" filter="blinds(horizontal)">
                                      <p:cBhvr>
                                        <p:cTn id="12" dur="500"/>
                                        <p:tgtEl>
                                          <p:spTgt spid="5632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6323">
                                            <p:txEl>
                                              <p:pRg st="5" end="5"/>
                                            </p:txEl>
                                          </p:spTgt>
                                        </p:tgtEl>
                                        <p:attrNameLst>
                                          <p:attrName>style.visibility</p:attrName>
                                        </p:attrNameLst>
                                      </p:cBhvr>
                                      <p:to>
                                        <p:strVal val="visible"/>
                                      </p:to>
                                    </p:set>
                                    <p:animEffect transition="in" filter="blinds(horizontal)">
                                      <p:cBhvr>
                                        <p:cTn id="17" dur="500"/>
                                        <p:tgtEl>
                                          <p:spTgt spid="563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0"/>
            <a:ext cx="8229600" cy="1143000"/>
          </a:xfrm>
        </p:spPr>
        <p:txBody>
          <a:bodyPr>
            <a:normAutofit/>
          </a:bodyPr>
          <a:lstStyle/>
          <a:p>
            <a:pPr marL="54864" indent="0" fontAlgn="auto">
              <a:spcAft>
                <a:spcPts val="0"/>
              </a:spcAft>
              <a:defRPr/>
            </a:pPr>
            <a:r>
              <a:rPr lang="nl-BE" sz="3200" b="1" dirty="0">
                <a:latin typeface="Verdana" panose="020B0604030504040204" pitchFamily="34" charset="0"/>
              </a:rPr>
              <a:t>DECODE</a:t>
            </a:r>
          </a:p>
        </p:txBody>
      </p:sp>
      <p:sp>
        <p:nvSpPr>
          <p:cNvPr id="57347" name="Tijdelijke aanduiding voor inhoud 2"/>
          <p:cNvSpPr>
            <a:spLocks noGrp="1"/>
          </p:cNvSpPr>
          <p:nvPr>
            <p:ph idx="1"/>
          </p:nvPr>
        </p:nvSpPr>
        <p:spPr>
          <a:xfrm>
            <a:off x="457200" y="914400"/>
            <a:ext cx="8229600" cy="5554639"/>
          </a:xfrm>
        </p:spPr>
        <p:txBody>
          <a:bodyPr/>
          <a:lstStyle/>
          <a:p>
            <a:r>
              <a:rPr lang="en-GB" sz="1800" b="1" dirty="0">
                <a:solidFill>
                  <a:srgbClr val="0000FF"/>
                </a:solidFill>
                <a:latin typeface="Courier New" panose="02070309020205020404" pitchFamily="49" charset="0"/>
              </a:rPr>
              <a:t>SELECT</a:t>
            </a:r>
            <a:r>
              <a:rPr lang="en-GB" sz="1800" dirty="0">
                <a:solidFill>
                  <a:srgbClr val="000000"/>
                </a:solidFill>
                <a:latin typeface="Courier New" panose="02070309020205020404" pitchFamily="49" charset="0"/>
              </a:rPr>
              <a:t> </a:t>
            </a:r>
            <a:r>
              <a:rPr lang="en-GB" sz="1800" dirty="0" err="1">
                <a:solidFill>
                  <a:srgbClr val="000000"/>
                </a:solidFill>
                <a:latin typeface="Courier New" panose="02070309020205020404" pitchFamily="49" charset="0"/>
              </a:rPr>
              <a:t>sofi_nr</a:t>
            </a:r>
            <a:r>
              <a:rPr lang="en-GB" sz="1800" b="1" dirty="0">
                <a:solidFill>
                  <a:srgbClr val="000080"/>
                </a:solidFill>
                <a:latin typeface="Courier New" panose="02070309020205020404" pitchFamily="49" charset="0"/>
              </a:rPr>
              <a:t>, </a:t>
            </a:r>
            <a:r>
              <a:rPr lang="en-GB" sz="1800" b="1" dirty="0">
                <a:solidFill>
                  <a:srgbClr val="0000FF"/>
                </a:solidFill>
                <a:latin typeface="Courier New" panose="02070309020205020404" pitchFamily="49" charset="0"/>
              </a:rPr>
              <a:t>decode</a:t>
            </a:r>
            <a:r>
              <a:rPr lang="en-GB" sz="1800" b="1" dirty="0">
                <a:solidFill>
                  <a:srgbClr val="000080"/>
                </a:solidFill>
                <a:latin typeface="Courier New" panose="02070309020205020404" pitchFamily="49" charset="0"/>
              </a:rPr>
              <a:t>(</a:t>
            </a:r>
            <a:r>
              <a:rPr lang="en-GB" sz="1800" dirty="0" err="1">
                <a:solidFill>
                  <a:srgbClr val="000000"/>
                </a:solidFill>
                <a:latin typeface="Courier New" panose="02070309020205020404" pitchFamily="49" charset="0"/>
              </a:rPr>
              <a:t>provincie</a:t>
            </a:r>
            <a:r>
              <a:rPr lang="en-GB" sz="1800" b="1" dirty="0">
                <a:solidFill>
                  <a:srgbClr val="000080"/>
                </a:solidFill>
                <a:latin typeface="Courier New" panose="02070309020205020404" pitchFamily="49" charset="0"/>
              </a:rPr>
              <a:t>,</a:t>
            </a:r>
            <a:br>
              <a:rPr lang="en-GB" sz="1800" b="1" dirty="0">
                <a:solidFill>
                  <a:srgbClr val="000080"/>
                </a:solidFill>
                <a:latin typeface="Courier New" panose="02070309020205020404" pitchFamily="49" charset="0"/>
              </a:rPr>
            </a:br>
            <a:r>
              <a:rPr lang="en-GB" sz="1800" b="1" dirty="0">
                <a:solidFill>
                  <a:srgbClr val="000080"/>
                </a:solidFill>
                <a:latin typeface="Courier New" panose="02070309020205020404" pitchFamily="49" charset="0"/>
              </a:rPr>
              <a:t>	</a:t>
            </a:r>
            <a:r>
              <a:rPr lang="en-GB" sz="1800" dirty="0">
                <a:solidFill>
                  <a:srgbClr val="808080"/>
                </a:solidFill>
                <a:latin typeface="Courier New" panose="02070309020205020404" pitchFamily="49" charset="0"/>
              </a:rPr>
              <a:t>'</a:t>
            </a:r>
            <a:r>
              <a:rPr lang="en-GB" sz="1800" dirty="0" err="1">
                <a:solidFill>
                  <a:srgbClr val="808080"/>
                </a:solidFill>
                <a:latin typeface="Courier New" panose="02070309020205020404" pitchFamily="49" charset="0"/>
              </a:rPr>
              <a:t>NB'</a:t>
            </a:r>
            <a:r>
              <a:rPr lang="en-GB" sz="1800" b="1" dirty="0" err="1">
                <a:solidFill>
                  <a:srgbClr val="000080"/>
                </a:solidFill>
                <a:latin typeface="Courier New" panose="02070309020205020404" pitchFamily="49" charset="0"/>
              </a:rPr>
              <a:t>,</a:t>
            </a:r>
            <a:r>
              <a:rPr lang="en-GB" sz="1800" dirty="0" err="1">
                <a:solidFill>
                  <a:srgbClr val="808080"/>
                </a:solidFill>
                <a:latin typeface="Courier New" panose="02070309020205020404" pitchFamily="49" charset="0"/>
              </a:rPr>
              <a:t>'Noord</a:t>
            </a:r>
            <a:r>
              <a:rPr lang="en-GB" sz="1800" dirty="0">
                <a:solidFill>
                  <a:srgbClr val="808080"/>
                </a:solidFill>
                <a:latin typeface="Courier New" panose="02070309020205020404" pitchFamily="49" charset="0"/>
              </a:rPr>
              <a:t> Brabant'</a:t>
            </a:r>
            <a:r>
              <a:rPr lang="en-GB" sz="1800" b="1" dirty="0">
                <a:solidFill>
                  <a:srgbClr val="000080"/>
                </a:solidFill>
                <a:latin typeface="Courier New" panose="02070309020205020404" pitchFamily="49" charset="0"/>
              </a:rPr>
              <a:t>,</a:t>
            </a:r>
            <a:br>
              <a:rPr lang="en-GB" sz="1800" b="1" dirty="0">
                <a:solidFill>
                  <a:srgbClr val="000080"/>
                </a:solidFill>
                <a:latin typeface="Courier New" panose="02070309020205020404" pitchFamily="49" charset="0"/>
              </a:rPr>
            </a:br>
            <a:r>
              <a:rPr lang="en-GB" sz="1800" b="1" dirty="0">
                <a:solidFill>
                  <a:srgbClr val="000080"/>
                </a:solidFill>
                <a:latin typeface="Courier New" panose="02070309020205020404" pitchFamily="49" charset="0"/>
              </a:rPr>
              <a:t>	</a:t>
            </a:r>
            <a:r>
              <a:rPr lang="en-GB" sz="1800" dirty="0">
                <a:solidFill>
                  <a:srgbClr val="808080"/>
                </a:solidFill>
                <a:latin typeface="Courier New" panose="02070309020205020404" pitchFamily="49" charset="0"/>
              </a:rPr>
              <a:t>'LI'</a:t>
            </a:r>
            <a:r>
              <a:rPr lang="en-GB" sz="1800" b="1" dirty="0">
                <a:solidFill>
                  <a:srgbClr val="000080"/>
                </a:solidFill>
                <a:latin typeface="Courier New" panose="02070309020205020404" pitchFamily="49" charset="0"/>
              </a:rPr>
              <a:t>,</a:t>
            </a:r>
            <a:r>
              <a:rPr lang="en-GB" sz="1800" dirty="0">
                <a:solidFill>
                  <a:srgbClr val="000000"/>
                </a:solidFill>
                <a:latin typeface="Courier New" panose="02070309020205020404" pitchFamily="49" charset="0"/>
              </a:rPr>
              <a:t> </a:t>
            </a:r>
            <a:r>
              <a:rPr lang="en-GB" sz="1800" dirty="0">
                <a:solidFill>
                  <a:srgbClr val="808080"/>
                </a:solidFill>
                <a:latin typeface="Courier New" panose="02070309020205020404" pitchFamily="49" charset="0"/>
              </a:rPr>
              <a:t>'Limburg'</a:t>
            </a:r>
            <a:r>
              <a:rPr lang="en-GB" sz="1800" b="1" dirty="0">
                <a:solidFill>
                  <a:srgbClr val="000080"/>
                </a:solidFill>
                <a:latin typeface="Courier New" panose="02070309020205020404" pitchFamily="49" charset="0"/>
              </a:rPr>
              <a:t>)</a:t>
            </a:r>
            <a:r>
              <a:rPr lang="en-GB" sz="1800" dirty="0">
                <a:solidFill>
                  <a:srgbClr val="000000"/>
                </a:solidFill>
                <a:latin typeface="Courier New" panose="02070309020205020404" pitchFamily="49" charset="0"/>
              </a:rPr>
              <a:t> </a:t>
            </a:r>
            <a:r>
              <a:rPr lang="en-GB" sz="1800" dirty="0" err="1">
                <a:solidFill>
                  <a:srgbClr val="000000"/>
                </a:solidFill>
                <a:latin typeface="Courier New" panose="02070309020205020404" pitchFamily="49" charset="0"/>
              </a:rPr>
              <a:t>provincie</a:t>
            </a:r>
            <a:r>
              <a:rPr lang="en-GB" sz="1800" dirty="0">
                <a:solidFill>
                  <a:srgbClr val="000000"/>
                </a:solidFill>
                <a:latin typeface="Courier New" panose="02070309020205020404" pitchFamily="49" charset="0"/>
              </a:rPr>
              <a:t> </a:t>
            </a:r>
            <a:br>
              <a:rPr lang="en-GB" sz="1800" dirty="0">
                <a:solidFill>
                  <a:srgbClr val="000000"/>
                </a:solidFill>
                <a:latin typeface="Courier New" panose="02070309020205020404" pitchFamily="49" charset="0"/>
              </a:rPr>
            </a:br>
            <a:r>
              <a:rPr lang="en-GB" sz="1800" b="1" dirty="0">
                <a:solidFill>
                  <a:srgbClr val="0000FF"/>
                </a:solidFill>
                <a:latin typeface="Courier New" panose="02070309020205020404" pitchFamily="49" charset="0"/>
              </a:rPr>
              <a:t>FROM</a:t>
            </a:r>
            <a:r>
              <a:rPr lang="en-GB" sz="1800" dirty="0">
                <a:solidFill>
                  <a:srgbClr val="000000"/>
                </a:solidFill>
                <a:latin typeface="Courier New" panose="02070309020205020404" pitchFamily="49" charset="0"/>
              </a:rPr>
              <a:t> </a:t>
            </a:r>
            <a:r>
              <a:rPr lang="en-GB" sz="1800" dirty="0" err="1">
                <a:solidFill>
                  <a:srgbClr val="000000"/>
                </a:solidFill>
                <a:latin typeface="Courier New" panose="02070309020205020404" pitchFamily="49" charset="0"/>
              </a:rPr>
              <a:t>medewerkers</a:t>
            </a:r>
            <a:r>
              <a:rPr lang="en-GB" sz="1800" b="1" dirty="0">
                <a:solidFill>
                  <a:srgbClr val="000080"/>
                </a:solidFill>
                <a:latin typeface="Courier New" panose="02070309020205020404" pitchFamily="49" charset="0"/>
              </a:rPr>
              <a:t>;</a:t>
            </a:r>
            <a:r>
              <a:rPr lang="en-GB" sz="1800" dirty="0">
                <a:solidFill>
                  <a:srgbClr val="000000"/>
                </a:solidFill>
                <a:latin typeface="Courier New" panose="02070309020205020404" pitchFamily="49" charset="0"/>
              </a:rPr>
              <a:t> </a:t>
            </a:r>
            <a:endParaRPr lang="en-GB" sz="1800" dirty="0"/>
          </a:p>
          <a:p>
            <a:r>
              <a:rPr lang="nl-BE" sz="1600" dirty="0">
                <a:solidFill>
                  <a:srgbClr val="000000"/>
                </a:solidFill>
                <a:latin typeface="Courier New" panose="02070309020205020404" pitchFamily="49" charset="0"/>
              </a:rPr>
              <a:t>SOFI_NR   PROVINCIE   </a:t>
            </a:r>
          </a:p>
          <a:p>
            <a:r>
              <a:rPr lang="nl-BE" sz="1600" dirty="0">
                <a:solidFill>
                  <a:srgbClr val="000000"/>
                </a:solidFill>
                <a:latin typeface="Courier New" panose="02070309020205020404" pitchFamily="49" charset="0"/>
              </a:rPr>
              <a:t>--------- -------------</a:t>
            </a:r>
          </a:p>
          <a:p>
            <a:r>
              <a:rPr lang="nl-BE" sz="1600" dirty="0">
                <a:solidFill>
                  <a:srgbClr val="000000"/>
                </a:solidFill>
                <a:latin typeface="Courier New" panose="02070309020205020404" pitchFamily="49" charset="0"/>
              </a:rPr>
              <a:t>999666666 Noord Brabant</a:t>
            </a:r>
          </a:p>
          <a:p>
            <a:r>
              <a:rPr lang="nl-BE" sz="1600" dirty="0">
                <a:solidFill>
                  <a:srgbClr val="000000"/>
                </a:solidFill>
                <a:latin typeface="Courier New" panose="02070309020205020404" pitchFamily="49" charset="0"/>
              </a:rPr>
              <a:t>999555555 Limburg      </a:t>
            </a:r>
          </a:p>
          <a:p>
            <a:r>
              <a:rPr lang="nl-BE" sz="1600" dirty="0">
                <a:solidFill>
                  <a:srgbClr val="000000"/>
                </a:solidFill>
                <a:latin typeface="Courier New" panose="02070309020205020404" pitchFamily="49" charset="0"/>
              </a:rPr>
              <a:t>999444444              </a:t>
            </a:r>
          </a:p>
          <a:p>
            <a:r>
              <a:rPr lang="nl-BE" sz="1600" dirty="0">
                <a:solidFill>
                  <a:srgbClr val="000000"/>
                </a:solidFill>
                <a:latin typeface="Courier New" panose="02070309020205020404" pitchFamily="49" charset="0"/>
              </a:rPr>
              <a:t>999887777              </a:t>
            </a:r>
          </a:p>
          <a:p>
            <a:r>
              <a:rPr lang="nl-BE" sz="1600" dirty="0">
                <a:solidFill>
                  <a:srgbClr val="000000"/>
                </a:solidFill>
                <a:latin typeface="Courier New" panose="02070309020205020404" pitchFamily="49" charset="0"/>
              </a:rPr>
              <a:t>999222222 Limburg      </a:t>
            </a:r>
          </a:p>
          <a:p>
            <a:r>
              <a:rPr lang="nl-BE" sz="1600" dirty="0">
                <a:solidFill>
                  <a:srgbClr val="000000"/>
                </a:solidFill>
                <a:latin typeface="Courier New" panose="02070309020205020404" pitchFamily="49" charset="0"/>
              </a:rPr>
              <a:t>999111111              </a:t>
            </a:r>
          </a:p>
          <a:p>
            <a:r>
              <a:rPr lang="nl-BE" sz="1600" dirty="0">
                <a:solidFill>
                  <a:srgbClr val="000000"/>
                </a:solidFill>
                <a:latin typeface="Courier New" panose="02070309020205020404" pitchFamily="49" charset="0"/>
              </a:rPr>
              <a:t>999333333              </a:t>
            </a:r>
          </a:p>
          <a:p>
            <a:r>
              <a:rPr lang="nl-BE" sz="1600" dirty="0">
                <a:solidFill>
                  <a:srgbClr val="000000"/>
                </a:solidFill>
                <a:latin typeface="Courier New" panose="02070309020205020404" pitchFamily="49" charset="0"/>
              </a:rPr>
              <a:t>999888888 Noord Brabant</a:t>
            </a:r>
            <a:endParaRPr lang="nl-BE" sz="1800" dirty="0">
              <a:latin typeface="Verdana" panose="020B0604030504040204" pitchFamily="34" charset="0"/>
              <a:cs typeface="Courier New" pitchFamily="49" charset="0"/>
            </a:endParaRPr>
          </a:p>
          <a:p>
            <a:pPr>
              <a:buFont typeface="Wingdings 2" pitchFamily="18" charset="2"/>
              <a:buNone/>
            </a:pPr>
            <a:r>
              <a:rPr lang="nl-BE" sz="1800" b="1" dirty="0">
                <a:solidFill>
                  <a:srgbClr val="1C1F60"/>
                </a:solidFill>
                <a:latin typeface="Verdana" panose="020B0604030504040204" pitchFamily="34" charset="0"/>
                <a:cs typeface="Courier New" pitchFamily="49" charset="0"/>
              </a:rPr>
              <a:t>	</a:t>
            </a:r>
            <a:r>
              <a:rPr lang="nl-BE" sz="1800" dirty="0">
                <a:latin typeface="Verdana" panose="020B0604030504040204" pitchFamily="34" charset="0"/>
                <a:cs typeface="Courier New" pitchFamily="49" charset="0"/>
              </a:rPr>
              <a:t>Wanneer provincie noch NB noch LI is en er is geen default waarde gedefinieerd, dan wordt NULL ingevuld.</a:t>
            </a:r>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71</a:t>
            </a:fld>
            <a:endParaRPr lang="nl-NL" dirty="0"/>
          </a:p>
        </p:txBody>
      </p:sp>
    </p:spTree>
    <p:extLst>
      <p:ext uri="{BB962C8B-B14F-4D97-AF65-F5344CB8AC3E}">
        <p14:creationId xmlns:p14="http://schemas.microsoft.com/office/powerpoint/2010/main" val="25080016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6132" y="250650"/>
            <a:ext cx="8229600" cy="660864"/>
          </a:xfrm>
        </p:spPr>
        <p:txBody>
          <a:bodyPr>
            <a:normAutofit/>
          </a:bodyPr>
          <a:lstStyle/>
          <a:p>
            <a:pPr marL="54864" indent="0" fontAlgn="auto">
              <a:spcAft>
                <a:spcPts val="0"/>
              </a:spcAft>
              <a:defRPr/>
            </a:pPr>
            <a:r>
              <a:rPr lang="nl-BE" sz="3200" b="1" dirty="0">
                <a:latin typeface="Verdana" panose="020B0604030504040204" pitchFamily="34" charset="0"/>
              </a:rPr>
              <a:t>DECODE</a:t>
            </a:r>
          </a:p>
        </p:txBody>
      </p:sp>
      <p:sp>
        <p:nvSpPr>
          <p:cNvPr id="58371" name="Tijdelijke aanduiding voor inhoud 2"/>
          <p:cNvSpPr>
            <a:spLocks noGrp="1"/>
          </p:cNvSpPr>
          <p:nvPr>
            <p:ph idx="1"/>
          </p:nvPr>
        </p:nvSpPr>
        <p:spPr>
          <a:xfrm>
            <a:off x="518615" y="911514"/>
            <a:ext cx="8229600" cy="6131497"/>
          </a:xfrm>
        </p:spPr>
        <p:txBody>
          <a:bodyPr/>
          <a:lstStyle/>
          <a:p>
            <a:r>
              <a:rPr lang="en-GB" sz="1800" b="1" dirty="0">
                <a:solidFill>
                  <a:srgbClr val="0000FF"/>
                </a:solidFill>
                <a:latin typeface="Courier New" panose="02070309020205020404" pitchFamily="49" charset="0"/>
              </a:rPr>
              <a:t>SELECT</a:t>
            </a:r>
            <a:r>
              <a:rPr lang="en-GB" sz="1800" dirty="0">
                <a:solidFill>
                  <a:srgbClr val="000000"/>
                </a:solidFill>
                <a:latin typeface="Courier New" panose="02070309020205020404" pitchFamily="49" charset="0"/>
              </a:rPr>
              <a:t> </a:t>
            </a:r>
            <a:r>
              <a:rPr lang="en-GB" sz="1800" b="1" dirty="0">
                <a:solidFill>
                  <a:srgbClr val="0000FF"/>
                </a:solidFill>
                <a:latin typeface="Courier New" panose="02070309020205020404" pitchFamily="49" charset="0"/>
              </a:rPr>
              <a:t>decode</a:t>
            </a:r>
            <a:r>
              <a:rPr lang="en-GB" sz="1800" b="1" dirty="0">
                <a:solidFill>
                  <a:srgbClr val="000080"/>
                </a:solidFill>
                <a:latin typeface="Courier New" panose="02070309020205020404" pitchFamily="49" charset="0"/>
              </a:rPr>
              <a:t>(</a:t>
            </a:r>
            <a:r>
              <a:rPr lang="en-GB" sz="1800" dirty="0" err="1">
                <a:solidFill>
                  <a:srgbClr val="000000"/>
                </a:solidFill>
                <a:latin typeface="Courier New" panose="02070309020205020404" pitchFamily="49" charset="0"/>
              </a:rPr>
              <a:t>provincie</a:t>
            </a:r>
            <a:r>
              <a:rPr lang="en-GB" sz="1800" b="1" dirty="0">
                <a:solidFill>
                  <a:srgbClr val="000080"/>
                </a:solidFill>
                <a:latin typeface="Courier New" panose="02070309020205020404" pitchFamily="49" charset="0"/>
              </a:rPr>
              <a:t>,</a:t>
            </a:r>
            <a:br>
              <a:rPr lang="en-GB" sz="1800" b="1" dirty="0">
                <a:solidFill>
                  <a:srgbClr val="000080"/>
                </a:solidFill>
                <a:latin typeface="Courier New" panose="02070309020205020404" pitchFamily="49" charset="0"/>
              </a:rPr>
            </a:br>
            <a:r>
              <a:rPr lang="en-GB" sz="1800" b="1" dirty="0">
                <a:solidFill>
                  <a:srgbClr val="000080"/>
                </a:solidFill>
                <a:latin typeface="Courier New" panose="02070309020205020404" pitchFamily="49" charset="0"/>
              </a:rPr>
              <a:t>	</a:t>
            </a:r>
            <a:r>
              <a:rPr lang="en-GB" sz="1800" dirty="0">
                <a:solidFill>
                  <a:srgbClr val="808080"/>
                </a:solidFill>
                <a:latin typeface="Courier New" panose="02070309020205020404" pitchFamily="49" charset="0"/>
              </a:rPr>
              <a:t>'</a:t>
            </a:r>
            <a:r>
              <a:rPr lang="en-GB" sz="1800" dirty="0" err="1">
                <a:solidFill>
                  <a:srgbClr val="808080"/>
                </a:solidFill>
                <a:latin typeface="Courier New" panose="02070309020205020404" pitchFamily="49" charset="0"/>
              </a:rPr>
              <a:t>NB'</a:t>
            </a:r>
            <a:r>
              <a:rPr lang="en-GB" sz="1800" b="1" dirty="0" err="1">
                <a:solidFill>
                  <a:srgbClr val="000080"/>
                </a:solidFill>
                <a:latin typeface="Courier New" panose="02070309020205020404" pitchFamily="49" charset="0"/>
              </a:rPr>
              <a:t>,</a:t>
            </a:r>
            <a:r>
              <a:rPr lang="en-GB" sz="1800" dirty="0" err="1">
                <a:solidFill>
                  <a:srgbClr val="808080"/>
                </a:solidFill>
                <a:latin typeface="Courier New" panose="02070309020205020404" pitchFamily="49" charset="0"/>
              </a:rPr>
              <a:t>'Noord</a:t>
            </a:r>
            <a:r>
              <a:rPr lang="en-GB" sz="1800" dirty="0">
                <a:solidFill>
                  <a:srgbClr val="808080"/>
                </a:solidFill>
                <a:latin typeface="Courier New" panose="02070309020205020404" pitchFamily="49" charset="0"/>
              </a:rPr>
              <a:t> Brabant'</a:t>
            </a:r>
            <a:r>
              <a:rPr lang="en-GB" sz="1800" b="1" dirty="0">
                <a:solidFill>
                  <a:srgbClr val="000080"/>
                </a:solidFill>
                <a:latin typeface="Courier New" panose="02070309020205020404" pitchFamily="49" charset="0"/>
              </a:rPr>
              <a:t>,</a:t>
            </a:r>
            <a:br>
              <a:rPr lang="en-GB" sz="1800" b="1" dirty="0">
                <a:solidFill>
                  <a:srgbClr val="000080"/>
                </a:solidFill>
                <a:latin typeface="Courier New" panose="02070309020205020404" pitchFamily="49" charset="0"/>
              </a:rPr>
            </a:br>
            <a:r>
              <a:rPr lang="en-GB" sz="1800" b="1" dirty="0">
                <a:solidFill>
                  <a:srgbClr val="000080"/>
                </a:solidFill>
                <a:latin typeface="Courier New" panose="02070309020205020404" pitchFamily="49" charset="0"/>
              </a:rPr>
              <a:t>	</a:t>
            </a:r>
            <a:r>
              <a:rPr lang="en-GB" sz="1800" dirty="0">
                <a:solidFill>
                  <a:srgbClr val="808080"/>
                </a:solidFill>
                <a:latin typeface="Courier New" panose="02070309020205020404" pitchFamily="49" charset="0"/>
              </a:rPr>
              <a:t>'LI'</a:t>
            </a:r>
            <a:r>
              <a:rPr lang="en-GB" sz="1800" b="1" dirty="0">
                <a:solidFill>
                  <a:srgbClr val="000080"/>
                </a:solidFill>
                <a:latin typeface="Courier New" panose="02070309020205020404" pitchFamily="49" charset="0"/>
              </a:rPr>
              <a:t>,</a:t>
            </a:r>
            <a:r>
              <a:rPr lang="en-GB" sz="1800" dirty="0">
                <a:solidFill>
                  <a:srgbClr val="000000"/>
                </a:solidFill>
                <a:latin typeface="Courier New" panose="02070309020205020404" pitchFamily="49" charset="0"/>
              </a:rPr>
              <a:t> </a:t>
            </a:r>
            <a:r>
              <a:rPr lang="en-GB" sz="1800" dirty="0">
                <a:solidFill>
                  <a:srgbClr val="808080"/>
                </a:solidFill>
                <a:latin typeface="Courier New" panose="02070309020205020404" pitchFamily="49" charset="0"/>
              </a:rPr>
              <a:t>'Limburg',</a:t>
            </a:r>
            <a:r>
              <a:rPr lang="en-GB" sz="1800" dirty="0" err="1">
                <a:solidFill>
                  <a:srgbClr val="000000"/>
                </a:solidFill>
                <a:latin typeface="Courier New" panose="02070309020205020404" pitchFamily="49" charset="0"/>
              </a:rPr>
              <a:t>provincie</a:t>
            </a:r>
            <a:r>
              <a:rPr lang="en-GB" sz="1800" b="1" dirty="0">
                <a:solidFill>
                  <a:srgbClr val="000080"/>
                </a:solidFill>
                <a:latin typeface="Courier New" panose="02070309020205020404" pitchFamily="49" charset="0"/>
              </a:rPr>
              <a:t>)</a:t>
            </a:r>
            <a:r>
              <a:rPr lang="en-GB" sz="1800" dirty="0">
                <a:solidFill>
                  <a:srgbClr val="000000"/>
                </a:solidFill>
                <a:latin typeface="Courier New" panose="02070309020205020404" pitchFamily="49" charset="0"/>
              </a:rPr>
              <a:t> </a:t>
            </a:r>
            <a:r>
              <a:rPr lang="en-GB" sz="1800" dirty="0" err="1">
                <a:solidFill>
                  <a:srgbClr val="000000"/>
                </a:solidFill>
                <a:latin typeface="Courier New" panose="02070309020205020404" pitchFamily="49" charset="0"/>
              </a:rPr>
              <a:t>provincie</a:t>
            </a:r>
            <a:r>
              <a:rPr lang="en-GB" sz="1800" dirty="0">
                <a:solidFill>
                  <a:srgbClr val="000000"/>
                </a:solidFill>
                <a:latin typeface="Courier New" panose="02070309020205020404" pitchFamily="49" charset="0"/>
              </a:rPr>
              <a:t> </a:t>
            </a:r>
            <a:br>
              <a:rPr lang="en-GB" sz="1800" dirty="0">
                <a:solidFill>
                  <a:srgbClr val="000000"/>
                </a:solidFill>
                <a:latin typeface="Courier New" panose="02070309020205020404" pitchFamily="49" charset="0"/>
              </a:rPr>
            </a:br>
            <a:r>
              <a:rPr lang="en-GB" sz="1800" b="1" dirty="0">
                <a:solidFill>
                  <a:srgbClr val="0000FF"/>
                </a:solidFill>
                <a:latin typeface="Courier New" panose="02070309020205020404" pitchFamily="49" charset="0"/>
              </a:rPr>
              <a:t>FROM</a:t>
            </a:r>
            <a:r>
              <a:rPr lang="en-GB" sz="1800" dirty="0">
                <a:solidFill>
                  <a:srgbClr val="000000"/>
                </a:solidFill>
                <a:latin typeface="Courier New" panose="02070309020205020404" pitchFamily="49" charset="0"/>
              </a:rPr>
              <a:t> </a:t>
            </a:r>
            <a:r>
              <a:rPr lang="en-GB" sz="1800" dirty="0" err="1">
                <a:solidFill>
                  <a:srgbClr val="000000"/>
                </a:solidFill>
                <a:latin typeface="Courier New" panose="02070309020205020404" pitchFamily="49" charset="0"/>
              </a:rPr>
              <a:t>medewerkers</a:t>
            </a:r>
            <a:r>
              <a:rPr lang="en-GB" sz="1800" b="1" dirty="0">
                <a:solidFill>
                  <a:srgbClr val="000080"/>
                </a:solidFill>
                <a:latin typeface="Courier New" panose="02070309020205020404" pitchFamily="49" charset="0"/>
              </a:rPr>
              <a:t>;</a:t>
            </a:r>
            <a:r>
              <a:rPr lang="en-GB" sz="1800" dirty="0">
                <a:solidFill>
                  <a:srgbClr val="000000"/>
                </a:solidFill>
                <a:latin typeface="Courier New" panose="02070309020205020404" pitchFamily="49" charset="0"/>
              </a:rPr>
              <a:t> </a:t>
            </a:r>
            <a:endParaRPr lang="en-GB" sz="1800" dirty="0"/>
          </a:p>
          <a:p>
            <a:pPr>
              <a:buFont typeface="Wingdings 2" pitchFamily="18" charset="2"/>
              <a:buNone/>
            </a:pPr>
            <a:endParaRPr lang="nl-BE" sz="1800" dirty="0">
              <a:latin typeface="Courier New" pitchFamily="49" charset="0"/>
              <a:cs typeface="Courier New" pitchFamily="49" charset="0"/>
            </a:endParaRPr>
          </a:p>
          <a:p>
            <a:pPr>
              <a:buFont typeface="Wingdings 2" pitchFamily="18" charset="2"/>
              <a:buNone/>
            </a:pPr>
            <a:endParaRPr lang="nl-BE" sz="1800" dirty="0">
              <a:latin typeface="Courier New" pitchFamily="49" charset="0"/>
              <a:cs typeface="Courier New" pitchFamily="49" charset="0"/>
            </a:endParaRPr>
          </a:p>
          <a:p>
            <a:pPr>
              <a:buFont typeface="Wingdings 2" pitchFamily="18" charset="2"/>
              <a:buNone/>
            </a:pPr>
            <a:endParaRPr lang="nl-BE" sz="1800" dirty="0">
              <a:latin typeface="Courier New" pitchFamily="49" charset="0"/>
              <a:cs typeface="Courier New" pitchFamily="49" charset="0"/>
            </a:endParaRPr>
          </a:p>
          <a:p>
            <a:pPr>
              <a:buFont typeface="Wingdings 2" pitchFamily="18" charset="2"/>
              <a:buNone/>
            </a:pPr>
            <a:endParaRPr lang="nl-BE" sz="1800" dirty="0">
              <a:latin typeface="Courier New" pitchFamily="49" charset="0"/>
              <a:cs typeface="Courier New" pitchFamily="49" charset="0"/>
            </a:endParaRPr>
          </a:p>
          <a:p>
            <a:pPr>
              <a:buFont typeface="Wingdings 2" pitchFamily="18" charset="2"/>
              <a:buNone/>
            </a:pPr>
            <a:endParaRPr lang="nl-BE" sz="1800" dirty="0">
              <a:latin typeface="Courier New" pitchFamily="49" charset="0"/>
              <a:cs typeface="Courier New" pitchFamily="49" charset="0"/>
            </a:endParaRPr>
          </a:p>
          <a:p>
            <a:pPr>
              <a:buFont typeface="Wingdings 2" pitchFamily="18" charset="2"/>
              <a:buNone/>
            </a:pPr>
            <a:endParaRPr lang="nl-BE" sz="1800" dirty="0">
              <a:latin typeface="Courier New" pitchFamily="49" charset="0"/>
              <a:cs typeface="Courier New" pitchFamily="49" charset="0"/>
            </a:endParaRPr>
          </a:p>
          <a:p>
            <a:pPr>
              <a:buFont typeface="Wingdings 2" pitchFamily="18" charset="2"/>
              <a:buNone/>
            </a:pPr>
            <a:endParaRPr lang="nl-BE" sz="1800" dirty="0">
              <a:latin typeface="Courier New" pitchFamily="49" charset="0"/>
              <a:cs typeface="Courier New" pitchFamily="49" charset="0"/>
            </a:endParaRPr>
          </a:p>
          <a:p>
            <a:pPr>
              <a:buFont typeface="Wingdings 2" pitchFamily="18" charset="2"/>
              <a:buNone/>
            </a:pPr>
            <a:endParaRPr lang="nl-BE" sz="1800" dirty="0">
              <a:latin typeface="Courier New" pitchFamily="49" charset="0"/>
              <a:cs typeface="Courier New" pitchFamily="49" charset="0"/>
            </a:endParaRPr>
          </a:p>
          <a:p>
            <a:pPr>
              <a:buNone/>
            </a:pPr>
            <a:r>
              <a:rPr lang="nl-BE" sz="1800" dirty="0">
                <a:latin typeface="Verdana" panose="020B0604030504040204" pitchFamily="34" charset="0"/>
                <a:cs typeface="Courier New" pitchFamily="49" charset="0"/>
              </a:rPr>
              <a:t>	Wanneer provincie noch NB noch LI is en er is een default waarde gedefinieerd, dan wordt de default waarde ingevuld.</a:t>
            </a:r>
          </a:p>
          <a:p>
            <a:r>
              <a:rPr lang="nl-BE" sz="1800" dirty="0">
                <a:latin typeface="Verdana" panose="020B0604030504040204" pitchFamily="34" charset="0"/>
                <a:cs typeface="Courier New" pitchFamily="49" charset="0"/>
              </a:rPr>
              <a:t>(dus de inhoud van provincie)</a:t>
            </a:r>
            <a:endParaRPr lang="nl-BE" sz="1800" dirty="0">
              <a:latin typeface="Courier New" pitchFamily="49" charset="0"/>
              <a:cs typeface="Courier New" pitchFamily="49" charset="0"/>
            </a:endParaRPr>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72</a:t>
            </a:fld>
            <a:endParaRPr lang="nl-NL"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602" y="2238268"/>
            <a:ext cx="1820767" cy="2820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473155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109537"/>
            <a:ext cx="8229600" cy="1143000"/>
          </a:xfrm>
        </p:spPr>
        <p:txBody>
          <a:bodyPr>
            <a:normAutofit/>
          </a:bodyPr>
          <a:lstStyle/>
          <a:p>
            <a:pPr marL="54864" indent="0" fontAlgn="auto">
              <a:spcAft>
                <a:spcPts val="0"/>
              </a:spcAft>
              <a:defRPr/>
            </a:pPr>
            <a:r>
              <a:rPr lang="nl-BE" sz="3200" b="1" dirty="0">
                <a:latin typeface="Verdana" panose="020B0604030504040204" pitchFamily="34" charset="0"/>
              </a:rPr>
              <a:t>	Algemene functies :CASE</a:t>
            </a:r>
          </a:p>
        </p:txBody>
      </p:sp>
      <p:sp>
        <p:nvSpPr>
          <p:cNvPr id="60419" name="Tijdelijke aanduiding voor inhoud 2"/>
          <p:cNvSpPr>
            <a:spLocks noGrp="1"/>
          </p:cNvSpPr>
          <p:nvPr>
            <p:ph idx="1"/>
          </p:nvPr>
        </p:nvSpPr>
        <p:spPr>
          <a:xfrm>
            <a:off x="457200" y="1340768"/>
            <a:ext cx="8229600" cy="4831432"/>
          </a:xfrm>
        </p:spPr>
        <p:txBody>
          <a:bodyPr>
            <a:normAutofit fontScale="85000" lnSpcReduction="20000"/>
          </a:bodyPr>
          <a:lstStyle/>
          <a:p>
            <a:pPr>
              <a:buFont typeface="Wingdings 2" pitchFamily="18" charset="2"/>
              <a:buNone/>
            </a:pPr>
            <a:endParaRPr lang="nl-NL" sz="2400" dirty="0">
              <a:solidFill>
                <a:srgbClr val="92D050"/>
              </a:solidFill>
              <a:latin typeface="Verdana" panose="020B0604030504040204" pitchFamily="34" charset="0"/>
            </a:endParaRPr>
          </a:p>
          <a:p>
            <a:pPr lvl="0">
              <a:buNone/>
            </a:pPr>
            <a:endParaRPr lang="nl-NL" altLang="nl-NL" sz="1400" i="1" dirty="0">
              <a:solidFill>
                <a:srgbClr val="000000"/>
              </a:solidFill>
              <a:latin typeface="Arial" pitchFamily="34" charset="0"/>
              <a:ea typeface="Times New Roman" pitchFamily="18" charset="0"/>
              <a:cs typeface="Arial" pitchFamily="34" charset="0"/>
            </a:endParaRPr>
          </a:p>
          <a:p>
            <a:pPr lvl="0">
              <a:buNone/>
            </a:pPr>
            <a:r>
              <a:rPr lang="nl-NL" altLang="nl-NL" sz="1200" i="1" dirty="0" err="1">
                <a:solidFill>
                  <a:srgbClr val="000000"/>
                </a:solidFill>
                <a:latin typeface="Arial" pitchFamily="34" charset="0"/>
                <a:ea typeface="Times New Roman" pitchFamily="18" charset="0"/>
                <a:cs typeface="Arial" pitchFamily="34" charset="0"/>
              </a:rPr>
              <a:t>searched_case_expression</a:t>
            </a:r>
            <a:r>
              <a:rPr lang="nl-NL" altLang="nl-NL" sz="1200" dirty="0">
                <a:solidFill>
                  <a:srgbClr val="000000"/>
                </a:solidFill>
                <a:latin typeface="Arial" pitchFamily="34" charset="0"/>
                <a:ea typeface="Times New Roman" pitchFamily="18" charset="0"/>
                <a:cs typeface="Arial" pitchFamily="34" charset="0"/>
              </a:rPr>
              <a:t>::=</a:t>
            </a:r>
            <a:endParaRPr lang="nl-NL" altLang="nl-NL" sz="1200" dirty="0">
              <a:latin typeface="Arial" pitchFamily="34" charset="0"/>
              <a:cs typeface="Arial" pitchFamily="34" charset="0"/>
            </a:endParaRPr>
          </a:p>
          <a:p>
            <a:pPr>
              <a:buFont typeface="Wingdings 2" pitchFamily="18" charset="2"/>
              <a:buNone/>
            </a:pPr>
            <a:endParaRPr lang="nl-NL" sz="2400" dirty="0">
              <a:solidFill>
                <a:srgbClr val="92D050"/>
              </a:solidFill>
              <a:latin typeface="Verdana" panose="020B0604030504040204" pitchFamily="34" charset="0"/>
            </a:endParaRPr>
          </a:p>
          <a:p>
            <a:pPr lvl="0">
              <a:buNone/>
            </a:pPr>
            <a:r>
              <a:rPr lang="nl-NL" sz="2400" dirty="0">
                <a:solidFill>
                  <a:srgbClr val="92D050"/>
                </a:solidFill>
                <a:latin typeface="Verdana" panose="020B0604030504040204" pitchFamily="34" charset="0"/>
              </a:rPr>
              <a:t>	</a:t>
            </a:r>
            <a:r>
              <a:rPr lang="nl-NL" altLang="nl-NL" sz="1200" i="1" dirty="0" err="1">
                <a:solidFill>
                  <a:srgbClr val="000000"/>
                </a:solidFill>
                <a:latin typeface="Arial" pitchFamily="34" charset="0"/>
                <a:ea typeface="Times New Roman" pitchFamily="18" charset="0"/>
                <a:cs typeface="Arial" pitchFamily="34" charset="0"/>
              </a:rPr>
              <a:t>else_clause</a:t>
            </a:r>
            <a:r>
              <a:rPr lang="nl-NL" altLang="nl-NL" sz="1200" dirty="0">
                <a:solidFill>
                  <a:srgbClr val="000000"/>
                </a:solidFill>
                <a:latin typeface="Arial" pitchFamily="34" charset="0"/>
                <a:ea typeface="Times New Roman" pitchFamily="18" charset="0"/>
                <a:cs typeface="Arial" pitchFamily="34" charset="0"/>
              </a:rPr>
              <a:t>::=</a:t>
            </a:r>
            <a:endParaRPr lang="nl-NL" altLang="nl-NL" sz="1200" dirty="0">
              <a:latin typeface="Arial" pitchFamily="34" charset="0"/>
              <a:cs typeface="Arial" pitchFamily="34" charset="0"/>
            </a:endParaRPr>
          </a:p>
          <a:p>
            <a:pPr>
              <a:buFont typeface="Wingdings 2" pitchFamily="18" charset="2"/>
              <a:buNone/>
            </a:pPr>
            <a:endParaRPr lang="nl-NL" sz="2400" dirty="0">
              <a:solidFill>
                <a:srgbClr val="92D050"/>
              </a:solidFill>
              <a:latin typeface="Verdana" panose="020B0604030504040204" pitchFamily="34" charset="0"/>
            </a:endParaRPr>
          </a:p>
          <a:p>
            <a:pPr>
              <a:buFont typeface="Wingdings 2" pitchFamily="18" charset="2"/>
              <a:buNone/>
            </a:pPr>
            <a:endParaRPr lang="nl-NL" sz="2400" dirty="0">
              <a:solidFill>
                <a:srgbClr val="92D050"/>
              </a:solidFill>
              <a:latin typeface="Verdana" panose="020B0604030504040204" pitchFamily="34" charset="0"/>
            </a:endParaRPr>
          </a:p>
          <a:p>
            <a:pPr>
              <a:buFont typeface="Wingdings 2" pitchFamily="18" charset="2"/>
              <a:buNone/>
            </a:pPr>
            <a:r>
              <a:rPr lang="nl-NL" sz="2400" dirty="0">
                <a:latin typeface="Verdana" panose="020B0604030504040204" pitchFamily="34" charset="0"/>
              </a:rPr>
              <a:t>	</a:t>
            </a:r>
            <a:r>
              <a:rPr lang="nl-NL" sz="2000" dirty="0">
                <a:latin typeface="Verdana" panose="020B0604030504040204" pitchFamily="34" charset="0"/>
              </a:rPr>
              <a:t>De CASE functie begint met het woord CASE en wordt afgesloten met het woord END. Het is een ANSI SQL alternatief voor DECODE.</a:t>
            </a:r>
          </a:p>
          <a:p>
            <a:pPr>
              <a:buFont typeface="Wingdings 2" pitchFamily="18" charset="2"/>
              <a:buNone/>
            </a:pPr>
            <a:r>
              <a:rPr lang="nl-NL" sz="2000" dirty="0">
                <a:latin typeface="Verdana" panose="020B0604030504040204" pitchFamily="34" charset="0"/>
              </a:rPr>
              <a:t>Als de conditie in WHEN geldt wordt het bijbehorend resultaat uitgevoerd en de CASE structuur verlaten.</a:t>
            </a:r>
          </a:p>
          <a:p>
            <a:pPr>
              <a:buFont typeface="Wingdings 2" pitchFamily="18" charset="2"/>
              <a:buNone/>
            </a:pPr>
            <a:r>
              <a:rPr lang="nl-NL" sz="2000" dirty="0">
                <a:latin typeface="Verdana" panose="020B0604030504040204" pitchFamily="34" charset="0"/>
              </a:rPr>
              <a:t>    Geldt geen van de gestelde condities, dan wordt de ELSE optie uitgevoerd.</a:t>
            </a:r>
          </a:p>
          <a:p>
            <a:pPr>
              <a:buFont typeface="Wingdings 2" pitchFamily="18" charset="2"/>
              <a:buNone/>
            </a:pPr>
            <a:r>
              <a:rPr lang="nl-NL" sz="2000" dirty="0">
                <a:latin typeface="Verdana" panose="020B0604030504040204" pitchFamily="34" charset="0"/>
              </a:rPr>
              <a:t>    Is er geen ELSE optie gedefinieerd, dan wordt een NULL waarde ingevuld.</a:t>
            </a:r>
            <a:endParaRPr lang="nl-BE" sz="2000" dirty="0">
              <a:latin typeface="Verdana" panose="020B0604030504040204" pitchFamily="34" charset="0"/>
            </a:endParaRPr>
          </a:p>
          <a:p>
            <a:pPr>
              <a:buFont typeface="Wingdings 2" pitchFamily="18" charset="2"/>
              <a:buNone/>
            </a:pPr>
            <a:endParaRPr lang="nl-BE" sz="2000" dirty="0"/>
          </a:p>
        </p:txBody>
      </p:sp>
      <p:sp>
        <p:nvSpPr>
          <p:cNvPr id="5" name="Tijdelijke aanduiding voor dianummer 4"/>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73</a:t>
            </a:fld>
            <a:endParaRPr lang="nl-NL" dirty="0"/>
          </a:p>
        </p:txBody>
      </p:sp>
      <p:pic>
        <p:nvPicPr>
          <p:cNvPr id="4" name="Afbeelding 3" descr="Description of case_expression.gif follows"/>
          <p:cNvPicPr/>
          <p:nvPr/>
        </p:nvPicPr>
        <p:blipFill>
          <a:blip r:embed="rId2">
            <a:extLst>
              <a:ext uri="{28A0092B-C50C-407E-A947-70E740481C1C}">
                <a14:useLocalDpi xmlns:a14="http://schemas.microsoft.com/office/drawing/2010/main" val="0"/>
              </a:ext>
            </a:extLst>
          </a:blip>
          <a:srcRect/>
          <a:stretch>
            <a:fillRect/>
          </a:stretch>
        </p:blipFill>
        <p:spPr bwMode="auto">
          <a:xfrm>
            <a:off x="813254" y="1340768"/>
            <a:ext cx="4324350" cy="609600"/>
          </a:xfrm>
          <a:prstGeom prst="rect">
            <a:avLst/>
          </a:prstGeom>
          <a:noFill/>
          <a:ln>
            <a:noFill/>
          </a:ln>
        </p:spPr>
      </p:pic>
      <p:pic>
        <p:nvPicPr>
          <p:cNvPr id="4102" name="Afbeelding 2" descr="Description of searched_case_expression.gif follo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42457"/>
            <a:ext cx="30861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6" name="Afbeelding 1" descr="Description of else_clause.gif follow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025" y="2904218"/>
            <a:ext cx="1419225" cy="257175"/>
          </a:xfrm>
          <a:prstGeom prst="rect">
            <a:avLst/>
          </a:prstGeom>
          <a:noFill/>
          <a:extLst>
            <a:ext uri="{909E8E84-426E-40DD-AFC4-6F175D3DCCD1}">
              <a14:hiddenFill xmlns:a14="http://schemas.microsoft.com/office/drawing/2010/main">
                <a:solidFill>
                  <a:srgbClr val="FFFFFF"/>
                </a:solidFill>
              </a14:hiddenFill>
            </a:ext>
          </a:extLst>
        </p:spPr>
      </p:pic>
      <p:sp>
        <p:nvSpPr>
          <p:cNvPr id="3" name="Rechthoek 2"/>
          <p:cNvSpPr/>
          <p:nvPr/>
        </p:nvSpPr>
        <p:spPr>
          <a:xfrm>
            <a:off x="1524000" y="1645568"/>
            <a:ext cx="1756229" cy="3048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pic>
        <p:nvPicPr>
          <p:cNvPr id="9" name="Picture 8"/>
          <p:cNvPicPr>
            <a:picLocks noChangeAspect="1"/>
          </p:cNvPicPr>
          <p:nvPr/>
        </p:nvPicPr>
        <p:blipFill>
          <a:blip r:embed="rId5"/>
          <a:stretch>
            <a:fillRect/>
          </a:stretch>
        </p:blipFill>
        <p:spPr>
          <a:xfrm>
            <a:off x="8051817" y="31532"/>
            <a:ext cx="634983" cy="579377"/>
          </a:xfrm>
          <a:prstGeom prst="rect">
            <a:avLst/>
          </a:prstGeom>
        </p:spPr>
      </p:pic>
    </p:spTree>
    <p:extLst>
      <p:ext uri="{BB962C8B-B14F-4D97-AF65-F5344CB8AC3E}">
        <p14:creationId xmlns:p14="http://schemas.microsoft.com/office/powerpoint/2010/main" val="1063555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419">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19">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419">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041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53536"/>
            <a:ext cx="8229600" cy="674512"/>
          </a:xfrm>
        </p:spPr>
        <p:txBody>
          <a:bodyPr>
            <a:normAutofit/>
          </a:bodyPr>
          <a:lstStyle/>
          <a:p>
            <a:pPr marL="54864" indent="0" fontAlgn="auto">
              <a:spcAft>
                <a:spcPts val="0"/>
              </a:spcAft>
              <a:defRPr/>
            </a:pPr>
            <a:r>
              <a:rPr lang="nl-BE" sz="3200" b="1" dirty="0">
                <a:latin typeface="Verdana" panose="020B0604030504040204" pitchFamily="34" charset="0"/>
              </a:rPr>
              <a:t>CASE</a:t>
            </a:r>
          </a:p>
        </p:txBody>
      </p:sp>
      <p:sp>
        <p:nvSpPr>
          <p:cNvPr id="61443" name="Tijdelijke aanduiding voor inhoud 2"/>
          <p:cNvSpPr>
            <a:spLocks noGrp="1"/>
          </p:cNvSpPr>
          <p:nvPr>
            <p:ph idx="1"/>
          </p:nvPr>
        </p:nvSpPr>
        <p:spPr>
          <a:xfrm>
            <a:off x="518615" y="900561"/>
            <a:ext cx="8229600" cy="5776655"/>
          </a:xfrm>
        </p:spPr>
        <p:txBody>
          <a:bodyPr/>
          <a:lstStyle/>
          <a:p>
            <a:r>
              <a:rPr lang="en-GB" sz="1800" b="1" dirty="0">
                <a:solidFill>
                  <a:srgbClr val="0000FF"/>
                </a:solidFill>
                <a:latin typeface="Courier New" panose="02070309020205020404" pitchFamily="49" charset="0"/>
              </a:rPr>
              <a:t>SELECT</a:t>
            </a:r>
            <a:r>
              <a:rPr lang="en-GB" sz="1800" dirty="0">
                <a:solidFill>
                  <a:srgbClr val="000000"/>
                </a:solidFill>
                <a:latin typeface="Courier New" panose="02070309020205020404" pitchFamily="49" charset="0"/>
              </a:rPr>
              <a:t> </a:t>
            </a:r>
            <a:r>
              <a:rPr lang="en-GB" sz="1800" dirty="0" err="1">
                <a:solidFill>
                  <a:srgbClr val="000000"/>
                </a:solidFill>
                <a:latin typeface="Courier New" panose="02070309020205020404" pitchFamily="49" charset="0"/>
              </a:rPr>
              <a:t>sofi_nr</a:t>
            </a:r>
            <a:r>
              <a:rPr lang="en-GB" sz="1800" b="1" dirty="0">
                <a:solidFill>
                  <a:srgbClr val="000080"/>
                </a:solidFill>
                <a:latin typeface="Courier New" panose="02070309020205020404" pitchFamily="49" charset="0"/>
              </a:rPr>
              <a:t>,</a:t>
            </a:r>
            <a:r>
              <a:rPr lang="en-GB" sz="1800" dirty="0">
                <a:solidFill>
                  <a:srgbClr val="000000"/>
                </a:solidFill>
                <a:latin typeface="Courier New" panose="02070309020205020404" pitchFamily="49" charset="0"/>
              </a:rPr>
              <a:t> </a:t>
            </a:r>
            <a:r>
              <a:rPr lang="en-GB" sz="1800" b="1" dirty="0">
                <a:solidFill>
                  <a:srgbClr val="0000FF"/>
                </a:solidFill>
                <a:latin typeface="Courier New" panose="02070309020205020404" pitchFamily="49" charset="0"/>
              </a:rPr>
              <a:t>CASE</a:t>
            </a:r>
            <a:r>
              <a:rPr lang="en-GB" sz="1800" dirty="0">
                <a:solidFill>
                  <a:srgbClr val="000000"/>
                </a:solidFill>
                <a:latin typeface="Courier New" panose="02070309020205020404" pitchFamily="49" charset="0"/>
              </a:rPr>
              <a:t> </a:t>
            </a:r>
            <a:br>
              <a:rPr lang="en-GB" sz="1800" dirty="0">
                <a:solidFill>
                  <a:srgbClr val="000000"/>
                </a:solidFill>
                <a:latin typeface="Courier New" panose="02070309020205020404" pitchFamily="49" charset="0"/>
              </a:rPr>
            </a:br>
            <a:r>
              <a:rPr lang="en-GB" sz="1800" dirty="0">
                <a:solidFill>
                  <a:srgbClr val="000000"/>
                </a:solidFill>
                <a:latin typeface="Courier New" panose="02070309020205020404" pitchFamily="49" charset="0"/>
              </a:rPr>
              <a:t>	</a:t>
            </a:r>
            <a:r>
              <a:rPr lang="en-GB" sz="1800" b="1" dirty="0">
                <a:solidFill>
                  <a:srgbClr val="0000FF"/>
                </a:solidFill>
                <a:latin typeface="Courier New" panose="02070309020205020404" pitchFamily="49" charset="0"/>
              </a:rPr>
              <a:t>WHEN</a:t>
            </a:r>
            <a:r>
              <a:rPr lang="en-GB" sz="1800" dirty="0">
                <a:solidFill>
                  <a:srgbClr val="000000"/>
                </a:solidFill>
                <a:latin typeface="Courier New" panose="02070309020205020404" pitchFamily="49" charset="0"/>
              </a:rPr>
              <a:t> </a:t>
            </a:r>
            <a:r>
              <a:rPr lang="en-GB" sz="1800" dirty="0" err="1">
                <a:solidFill>
                  <a:srgbClr val="000000"/>
                </a:solidFill>
                <a:latin typeface="Courier New" panose="02070309020205020404" pitchFamily="49" charset="0"/>
              </a:rPr>
              <a:t>provincie</a:t>
            </a:r>
            <a:r>
              <a:rPr lang="en-GB" sz="1800" b="1" dirty="0">
                <a:solidFill>
                  <a:srgbClr val="000080"/>
                </a:solidFill>
                <a:latin typeface="Courier New" panose="02070309020205020404" pitchFamily="49" charset="0"/>
              </a:rPr>
              <a:t>=</a:t>
            </a:r>
            <a:r>
              <a:rPr lang="en-GB" sz="1800" dirty="0">
                <a:solidFill>
                  <a:srgbClr val="808080"/>
                </a:solidFill>
                <a:latin typeface="Courier New" panose="02070309020205020404" pitchFamily="49" charset="0"/>
              </a:rPr>
              <a:t>'NB'</a:t>
            </a:r>
            <a:r>
              <a:rPr lang="en-GB" sz="1800" dirty="0">
                <a:solidFill>
                  <a:srgbClr val="000000"/>
                </a:solidFill>
                <a:latin typeface="Courier New" panose="02070309020205020404" pitchFamily="49" charset="0"/>
              </a:rPr>
              <a:t> </a:t>
            </a:r>
            <a:r>
              <a:rPr lang="en-GB" sz="1800" b="1" dirty="0">
                <a:solidFill>
                  <a:srgbClr val="0000FF"/>
                </a:solidFill>
                <a:latin typeface="Courier New" panose="02070309020205020404" pitchFamily="49" charset="0"/>
              </a:rPr>
              <a:t>THEN</a:t>
            </a:r>
            <a:r>
              <a:rPr lang="en-GB" sz="1800" dirty="0">
                <a:solidFill>
                  <a:srgbClr val="000000"/>
                </a:solidFill>
                <a:latin typeface="Courier New" panose="02070309020205020404" pitchFamily="49" charset="0"/>
              </a:rPr>
              <a:t> </a:t>
            </a:r>
            <a:r>
              <a:rPr lang="en-GB" sz="1800" dirty="0">
                <a:solidFill>
                  <a:srgbClr val="808080"/>
                </a:solidFill>
                <a:latin typeface="Courier New" panose="02070309020205020404" pitchFamily="49" charset="0"/>
              </a:rPr>
              <a:t>'Noord Brabant'</a:t>
            </a:r>
            <a:r>
              <a:rPr lang="en-GB" sz="1800" dirty="0">
                <a:solidFill>
                  <a:srgbClr val="000000"/>
                </a:solidFill>
                <a:latin typeface="Courier New" panose="02070309020205020404" pitchFamily="49" charset="0"/>
              </a:rPr>
              <a:t> </a:t>
            </a:r>
            <a:br>
              <a:rPr lang="en-GB" sz="1800" dirty="0">
                <a:solidFill>
                  <a:srgbClr val="000000"/>
                </a:solidFill>
                <a:latin typeface="Courier New" panose="02070309020205020404" pitchFamily="49" charset="0"/>
              </a:rPr>
            </a:br>
            <a:r>
              <a:rPr lang="en-GB" sz="1800" dirty="0">
                <a:solidFill>
                  <a:srgbClr val="000000"/>
                </a:solidFill>
                <a:latin typeface="Courier New" panose="02070309020205020404" pitchFamily="49" charset="0"/>
              </a:rPr>
              <a:t>	</a:t>
            </a:r>
            <a:r>
              <a:rPr lang="en-GB" sz="1800" b="1" dirty="0">
                <a:solidFill>
                  <a:srgbClr val="0000FF"/>
                </a:solidFill>
                <a:latin typeface="Courier New" panose="02070309020205020404" pitchFamily="49" charset="0"/>
              </a:rPr>
              <a:t>WHEN</a:t>
            </a:r>
            <a:r>
              <a:rPr lang="en-GB" sz="1800" dirty="0">
                <a:solidFill>
                  <a:srgbClr val="000000"/>
                </a:solidFill>
                <a:latin typeface="Courier New" panose="02070309020205020404" pitchFamily="49" charset="0"/>
              </a:rPr>
              <a:t> </a:t>
            </a:r>
            <a:r>
              <a:rPr lang="en-GB" sz="1800" dirty="0" err="1">
                <a:solidFill>
                  <a:srgbClr val="000000"/>
                </a:solidFill>
                <a:latin typeface="Courier New" panose="02070309020205020404" pitchFamily="49" charset="0"/>
              </a:rPr>
              <a:t>provincie</a:t>
            </a:r>
            <a:r>
              <a:rPr lang="en-GB" sz="1800" b="1" dirty="0">
                <a:solidFill>
                  <a:srgbClr val="000080"/>
                </a:solidFill>
                <a:latin typeface="Courier New" panose="02070309020205020404" pitchFamily="49" charset="0"/>
              </a:rPr>
              <a:t>=</a:t>
            </a:r>
            <a:r>
              <a:rPr lang="en-GB" sz="1800" dirty="0">
                <a:solidFill>
                  <a:srgbClr val="808080"/>
                </a:solidFill>
                <a:latin typeface="Courier New" panose="02070309020205020404" pitchFamily="49" charset="0"/>
              </a:rPr>
              <a:t>'LI'</a:t>
            </a:r>
            <a:r>
              <a:rPr lang="en-GB" sz="1800" dirty="0">
                <a:solidFill>
                  <a:srgbClr val="000000"/>
                </a:solidFill>
                <a:latin typeface="Courier New" panose="02070309020205020404" pitchFamily="49" charset="0"/>
              </a:rPr>
              <a:t> </a:t>
            </a:r>
            <a:r>
              <a:rPr lang="en-GB" sz="1800" b="1" dirty="0">
                <a:solidFill>
                  <a:srgbClr val="0000FF"/>
                </a:solidFill>
                <a:latin typeface="Courier New" panose="02070309020205020404" pitchFamily="49" charset="0"/>
              </a:rPr>
              <a:t>THEN</a:t>
            </a:r>
            <a:r>
              <a:rPr lang="en-GB" sz="1800" dirty="0">
                <a:solidFill>
                  <a:srgbClr val="000000"/>
                </a:solidFill>
                <a:latin typeface="Courier New" panose="02070309020205020404" pitchFamily="49" charset="0"/>
              </a:rPr>
              <a:t> </a:t>
            </a:r>
            <a:r>
              <a:rPr lang="en-GB" sz="1800" dirty="0">
                <a:solidFill>
                  <a:srgbClr val="808080"/>
                </a:solidFill>
                <a:latin typeface="Courier New" panose="02070309020205020404" pitchFamily="49" charset="0"/>
              </a:rPr>
              <a:t>'Limburg'</a:t>
            </a:r>
            <a:r>
              <a:rPr lang="en-GB" sz="1800" dirty="0">
                <a:solidFill>
                  <a:srgbClr val="000000"/>
                </a:solidFill>
                <a:latin typeface="Courier New" panose="02070309020205020404" pitchFamily="49" charset="0"/>
              </a:rPr>
              <a:t/>
            </a:r>
            <a:br>
              <a:rPr lang="en-GB" sz="1800" dirty="0">
                <a:solidFill>
                  <a:srgbClr val="000000"/>
                </a:solidFill>
                <a:latin typeface="Courier New" panose="02070309020205020404" pitchFamily="49" charset="0"/>
              </a:rPr>
            </a:br>
            <a:r>
              <a:rPr lang="en-GB" sz="1800" dirty="0">
                <a:solidFill>
                  <a:srgbClr val="000000"/>
                </a:solidFill>
                <a:latin typeface="Courier New" panose="02070309020205020404" pitchFamily="49" charset="0"/>
              </a:rPr>
              <a:t>	</a:t>
            </a:r>
            <a:r>
              <a:rPr lang="en-GB" sz="1800" b="1" dirty="0">
                <a:solidFill>
                  <a:srgbClr val="0000FF"/>
                </a:solidFill>
                <a:latin typeface="Courier New" panose="02070309020205020404" pitchFamily="49" charset="0"/>
              </a:rPr>
              <a:t>END</a:t>
            </a:r>
            <a:r>
              <a:rPr lang="en-GB" sz="1800" dirty="0">
                <a:solidFill>
                  <a:srgbClr val="000000"/>
                </a:solidFill>
                <a:latin typeface="Courier New" panose="02070309020205020404" pitchFamily="49" charset="0"/>
              </a:rPr>
              <a:t> </a:t>
            </a:r>
            <a:r>
              <a:rPr lang="en-GB" sz="1800" dirty="0" err="1">
                <a:solidFill>
                  <a:srgbClr val="000000"/>
                </a:solidFill>
                <a:latin typeface="Courier New" panose="02070309020205020404" pitchFamily="49" charset="0"/>
              </a:rPr>
              <a:t>provincie</a:t>
            </a:r>
            <a:r>
              <a:rPr lang="en-GB" sz="1800" dirty="0">
                <a:solidFill>
                  <a:srgbClr val="000000"/>
                </a:solidFill>
                <a:latin typeface="Courier New" panose="02070309020205020404" pitchFamily="49" charset="0"/>
              </a:rPr>
              <a:t> </a:t>
            </a:r>
            <a:br>
              <a:rPr lang="en-GB" sz="1800" dirty="0">
                <a:solidFill>
                  <a:srgbClr val="000000"/>
                </a:solidFill>
                <a:latin typeface="Courier New" panose="02070309020205020404" pitchFamily="49" charset="0"/>
              </a:rPr>
            </a:br>
            <a:r>
              <a:rPr lang="en-GB" sz="1800" b="1" dirty="0">
                <a:solidFill>
                  <a:srgbClr val="0000FF"/>
                </a:solidFill>
                <a:latin typeface="Courier New" panose="02070309020205020404" pitchFamily="49" charset="0"/>
              </a:rPr>
              <a:t>FROM</a:t>
            </a:r>
            <a:r>
              <a:rPr lang="en-GB" sz="1800" dirty="0">
                <a:solidFill>
                  <a:srgbClr val="000000"/>
                </a:solidFill>
                <a:latin typeface="Courier New" panose="02070309020205020404" pitchFamily="49" charset="0"/>
              </a:rPr>
              <a:t> </a:t>
            </a:r>
            <a:r>
              <a:rPr lang="en-GB" sz="1800" dirty="0" err="1">
                <a:solidFill>
                  <a:srgbClr val="000000"/>
                </a:solidFill>
                <a:latin typeface="Courier New" panose="02070309020205020404" pitchFamily="49" charset="0"/>
              </a:rPr>
              <a:t>medewerkers</a:t>
            </a:r>
            <a:r>
              <a:rPr lang="en-GB" sz="1800" b="1" dirty="0">
                <a:solidFill>
                  <a:srgbClr val="000080"/>
                </a:solidFill>
                <a:latin typeface="Courier New" panose="02070309020205020404" pitchFamily="49" charset="0"/>
              </a:rPr>
              <a:t>;</a:t>
            </a:r>
            <a:r>
              <a:rPr lang="en-GB" sz="1800" dirty="0">
                <a:solidFill>
                  <a:srgbClr val="000000"/>
                </a:solidFill>
                <a:latin typeface="Courier New" panose="02070309020205020404" pitchFamily="49" charset="0"/>
              </a:rPr>
              <a:t> </a:t>
            </a:r>
            <a:endParaRPr lang="en-GB" sz="1800" dirty="0"/>
          </a:p>
          <a:p>
            <a:r>
              <a:rPr lang="nl-BE" sz="1800" dirty="0">
                <a:solidFill>
                  <a:srgbClr val="000000"/>
                </a:solidFill>
                <a:latin typeface="Courier New" panose="02070309020205020404" pitchFamily="49" charset="0"/>
              </a:rPr>
              <a:t>SOFI_NR   PROVINCIE   </a:t>
            </a:r>
          </a:p>
          <a:p>
            <a:r>
              <a:rPr lang="nl-BE" sz="1800" dirty="0">
                <a:solidFill>
                  <a:srgbClr val="000000"/>
                </a:solidFill>
                <a:latin typeface="Courier New" panose="02070309020205020404" pitchFamily="49" charset="0"/>
              </a:rPr>
              <a:t>--------- -------------</a:t>
            </a:r>
          </a:p>
          <a:p>
            <a:r>
              <a:rPr lang="nl-BE" sz="1800" dirty="0">
                <a:solidFill>
                  <a:srgbClr val="000000"/>
                </a:solidFill>
                <a:latin typeface="Courier New" panose="02070309020205020404" pitchFamily="49" charset="0"/>
              </a:rPr>
              <a:t>999666666 Noord Brabant</a:t>
            </a:r>
          </a:p>
          <a:p>
            <a:r>
              <a:rPr lang="nl-BE" sz="1800" dirty="0">
                <a:solidFill>
                  <a:srgbClr val="000000"/>
                </a:solidFill>
                <a:latin typeface="Courier New" panose="02070309020205020404" pitchFamily="49" charset="0"/>
              </a:rPr>
              <a:t>999555555 Limburg      </a:t>
            </a:r>
          </a:p>
          <a:p>
            <a:r>
              <a:rPr lang="nl-BE" sz="1800" dirty="0">
                <a:solidFill>
                  <a:srgbClr val="000000"/>
                </a:solidFill>
                <a:latin typeface="Courier New" panose="02070309020205020404" pitchFamily="49" charset="0"/>
              </a:rPr>
              <a:t>999444444              </a:t>
            </a:r>
          </a:p>
          <a:p>
            <a:r>
              <a:rPr lang="nl-BE" sz="1800" dirty="0">
                <a:solidFill>
                  <a:srgbClr val="000000"/>
                </a:solidFill>
                <a:latin typeface="Courier New" panose="02070309020205020404" pitchFamily="49" charset="0"/>
              </a:rPr>
              <a:t>999887777              </a:t>
            </a:r>
          </a:p>
          <a:p>
            <a:r>
              <a:rPr lang="nl-BE" sz="1800" dirty="0">
                <a:solidFill>
                  <a:srgbClr val="000000"/>
                </a:solidFill>
                <a:latin typeface="Courier New" panose="02070309020205020404" pitchFamily="49" charset="0"/>
              </a:rPr>
              <a:t>999222222 Limburg      </a:t>
            </a:r>
          </a:p>
          <a:p>
            <a:r>
              <a:rPr lang="nl-BE" sz="1800" dirty="0">
                <a:solidFill>
                  <a:srgbClr val="000000"/>
                </a:solidFill>
                <a:latin typeface="Courier New" panose="02070309020205020404" pitchFamily="49" charset="0"/>
              </a:rPr>
              <a:t>999111111              </a:t>
            </a:r>
          </a:p>
          <a:p>
            <a:r>
              <a:rPr lang="nl-BE" sz="1800" dirty="0">
                <a:solidFill>
                  <a:srgbClr val="000000"/>
                </a:solidFill>
                <a:latin typeface="Courier New" panose="02070309020205020404" pitchFamily="49" charset="0"/>
              </a:rPr>
              <a:t>…</a:t>
            </a:r>
            <a:endParaRPr lang="nl-BE" sz="1800" dirty="0">
              <a:latin typeface="Courier New" pitchFamily="49" charset="0"/>
              <a:cs typeface="Courier New" pitchFamily="49" charset="0"/>
            </a:endParaRPr>
          </a:p>
          <a:p>
            <a:pPr>
              <a:buFont typeface="Wingdings 2" pitchFamily="18" charset="2"/>
              <a:buNone/>
            </a:pPr>
            <a:r>
              <a:rPr lang="nl-BE" sz="1800" b="1" dirty="0">
                <a:solidFill>
                  <a:srgbClr val="1C1F60"/>
                </a:solidFill>
                <a:latin typeface="Courier New" pitchFamily="49" charset="0"/>
                <a:cs typeface="Courier New" pitchFamily="49" charset="0"/>
              </a:rPr>
              <a:t>	</a:t>
            </a:r>
            <a:r>
              <a:rPr lang="nl-BE" sz="1800" dirty="0">
                <a:latin typeface="Verdana" panose="020B0604030504040204" pitchFamily="34" charset="0"/>
                <a:cs typeface="Courier New" pitchFamily="49" charset="0"/>
              </a:rPr>
              <a:t>Er is geen ELSE optie gedefinieerd, dus wordt wanneer provincie  niet NB of LI is een NULL waarde ingevuld.</a:t>
            </a:r>
          </a:p>
          <a:p>
            <a:pPr>
              <a:buFont typeface="Wingdings 2" pitchFamily="18" charset="2"/>
              <a:buNone/>
            </a:pPr>
            <a:endParaRPr lang="nl-BE" sz="1800" dirty="0">
              <a:latin typeface="Courier New" pitchFamily="49" charset="0"/>
              <a:cs typeface="Courier New" pitchFamily="49" charset="0"/>
            </a:endParaRPr>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74</a:t>
            </a:fld>
            <a:endParaRPr lang="nl-NL" dirty="0"/>
          </a:p>
        </p:txBody>
      </p:sp>
    </p:spTree>
    <p:extLst>
      <p:ext uri="{BB962C8B-B14F-4D97-AF65-F5344CB8AC3E}">
        <p14:creationId xmlns:p14="http://schemas.microsoft.com/office/powerpoint/2010/main" val="35141038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3202" y="1161112"/>
            <a:ext cx="1820767" cy="2820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el 1"/>
          <p:cNvSpPr>
            <a:spLocks noGrp="1"/>
          </p:cNvSpPr>
          <p:nvPr>
            <p:ph type="title"/>
          </p:nvPr>
        </p:nvSpPr>
        <p:spPr>
          <a:xfrm>
            <a:off x="457200" y="18112"/>
            <a:ext cx="8229600" cy="1143000"/>
          </a:xfrm>
        </p:spPr>
        <p:txBody>
          <a:bodyPr>
            <a:normAutofit/>
          </a:bodyPr>
          <a:lstStyle/>
          <a:p>
            <a:pPr marL="54864" indent="0" fontAlgn="auto">
              <a:spcAft>
                <a:spcPts val="0"/>
              </a:spcAft>
              <a:defRPr/>
            </a:pPr>
            <a:r>
              <a:rPr lang="nl-BE" sz="3200" b="1" dirty="0">
                <a:latin typeface="Verdana" panose="020B0604030504040204" pitchFamily="34" charset="0"/>
              </a:rPr>
              <a:t>CASE</a:t>
            </a:r>
          </a:p>
        </p:txBody>
      </p:sp>
      <p:sp>
        <p:nvSpPr>
          <p:cNvPr id="62467" name="Tijdelijke aanduiding voor inhoud 2"/>
          <p:cNvSpPr>
            <a:spLocks noGrp="1"/>
          </p:cNvSpPr>
          <p:nvPr>
            <p:ph idx="1"/>
          </p:nvPr>
        </p:nvSpPr>
        <p:spPr>
          <a:xfrm>
            <a:off x="457200" y="900753"/>
            <a:ext cx="8563970" cy="5844894"/>
          </a:xfrm>
        </p:spPr>
        <p:txBody>
          <a:bodyPr/>
          <a:lstStyle/>
          <a:p>
            <a:r>
              <a:rPr lang="en-GB" sz="1800" b="1" dirty="0">
                <a:solidFill>
                  <a:srgbClr val="0000FF"/>
                </a:solidFill>
                <a:latin typeface="Courier New" panose="02070309020205020404" pitchFamily="49" charset="0"/>
              </a:rPr>
              <a:t>SELECT</a:t>
            </a:r>
            <a:r>
              <a:rPr lang="en-GB" sz="1800" dirty="0">
                <a:solidFill>
                  <a:srgbClr val="000000"/>
                </a:solidFill>
                <a:latin typeface="Courier New" panose="02070309020205020404" pitchFamily="49" charset="0"/>
              </a:rPr>
              <a:t> </a:t>
            </a:r>
            <a:r>
              <a:rPr lang="en-GB" sz="1800" b="1" dirty="0">
                <a:solidFill>
                  <a:srgbClr val="0000FF"/>
                </a:solidFill>
                <a:latin typeface="Courier New" panose="02070309020205020404" pitchFamily="49" charset="0"/>
              </a:rPr>
              <a:t>CASE</a:t>
            </a:r>
            <a:r>
              <a:rPr lang="en-GB" sz="1800" dirty="0">
                <a:solidFill>
                  <a:srgbClr val="000000"/>
                </a:solidFill>
                <a:latin typeface="Courier New" panose="02070309020205020404" pitchFamily="49" charset="0"/>
              </a:rPr>
              <a:t> </a:t>
            </a:r>
            <a:br>
              <a:rPr lang="en-GB" sz="1800" dirty="0">
                <a:solidFill>
                  <a:srgbClr val="000000"/>
                </a:solidFill>
                <a:latin typeface="Courier New" panose="02070309020205020404" pitchFamily="49" charset="0"/>
              </a:rPr>
            </a:br>
            <a:r>
              <a:rPr lang="en-GB" sz="1800" dirty="0">
                <a:solidFill>
                  <a:srgbClr val="000000"/>
                </a:solidFill>
                <a:latin typeface="Courier New" panose="02070309020205020404" pitchFamily="49" charset="0"/>
              </a:rPr>
              <a:t>	</a:t>
            </a:r>
            <a:r>
              <a:rPr lang="en-GB" sz="1800" b="1" dirty="0">
                <a:solidFill>
                  <a:srgbClr val="0000FF"/>
                </a:solidFill>
                <a:latin typeface="Courier New" panose="02070309020205020404" pitchFamily="49" charset="0"/>
              </a:rPr>
              <a:t>WHEN</a:t>
            </a:r>
            <a:r>
              <a:rPr lang="en-GB" sz="1800" dirty="0">
                <a:solidFill>
                  <a:srgbClr val="000000"/>
                </a:solidFill>
                <a:latin typeface="Courier New" panose="02070309020205020404" pitchFamily="49" charset="0"/>
              </a:rPr>
              <a:t> </a:t>
            </a:r>
            <a:r>
              <a:rPr lang="en-GB" sz="1800" dirty="0" err="1">
                <a:solidFill>
                  <a:srgbClr val="000000"/>
                </a:solidFill>
                <a:latin typeface="Courier New" panose="02070309020205020404" pitchFamily="49" charset="0"/>
              </a:rPr>
              <a:t>provincie</a:t>
            </a:r>
            <a:r>
              <a:rPr lang="en-GB" sz="1800" b="1" dirty="0">
                <a:solidFill>
                  <a:srgbClr val="000080"/>
                </a:solidFill>
                <a:latin typeface="Courier New" panose="02070309020205020404" pitchFamily="49" charset="0"/>
              </a:rPr>
              <a:t>=</a:t>
            </a:r>
            <a:r>
              <a:rPr lang="en-GB" sz="1800" dirty="0">
                <a:solidFill>
                  <a:srgbClr val="808080"/>
                </a:solidFill>
                <a:latin typeface="Courier New" panose="02070309020205020404" pitchFamily="49" charset="0"/>
              </a:rPr>
              <a:t>'NB'</a:t>
            </a:r>
            <a:r>
              <a:rPr lang="en-GB" sz="1800" dirty="0">
                <a:solidFill>
                  <a:srgbClr val="000000"/>
                </a:solidFill>
                <a:latin typeface="Courier New" panose="02070309020205020404" pitchFamily="49" charset="0"/>
              </a:rPr>
              <a:t> </a:t>
            </a:r>
            <a:r>
              <a:rPr lang="en-GB" sz="1800" b="1" dirty="0">
                <a:solidFill>
                  <a:srgbClr val="0000FF"/>
                </a:solidFill>
                <a:latin typeface="Courier New" panose="02070309020205020404" pitchFamily="49" charset="0"/>
              </a:rPr>
              <a:t>THEN</a:t>
            </a:r>
            <a:r>
              <a:rPr lang="en-GB" sz="1800" dirty="0">
                <a:solidFill>
                  <a:srgbClr val="000000"/>
                </a:solidFill>
                <a:latin typeface="Courier New" panose="02070309020205020404" pitchFamily="49" charset="0"/>
              </a:rPr>
              <a:t> </a:t>
            </a:r>
            <a:r>
              <a:rPr lang="en-GB" sz="1800" dirty="0">
                <a:solidFill>
                  <a:srgbClr val="808080"/>
                </a:solidFill>
                <a:latin typeface="Courier New" panose="02070309020205020404" pitchFamily="49" charset="0"/>
              </a:rPr>
              <a:t>'Noord Brabant'</a:t>
            </a:r>
            <a:r>
              <a:rPr lang="en-GB" sz="1800" dirty="0">
                <a:solidFill>
                  <a:srgbClr val="000000"/>
                </a:solidFill>
                <a:latin typeface="Courier New" panose="02070309020205020404" pitchFamily="49" charset="0"/>
              </a:rPr>
              <a:t> </a:t>
            </a:r>
            <a:br>
              <a:rPr lang="en-GB" sz="1800" dirty="0">
                <a:solidFill>
                  <a:srgbClr val="000000"/>
                </a:solidFill>
                <a:latin typeface="Courier New" panose="02070309020205020404" pitchFamily="49" charset="0"/>
              </a:rPr>
            </a:br>
            <a:r>
              <a:rPr lang="en-GB" sz="1800" dirty="0">
                <a:solidFill>
                  <a:srgbClr val="000000"/>
                </a:solidFill>
                <a:latin typeface="Courier New" panose="02070309020205020404" pitchFamily="49" charset="0"/>
              </a:rPr>
              <a:t>	</a:t>
            </a:r>
            <a:r>
              <a:rPr lang="en-GB" sz="1800" b="1" dirty="0">
                <a:solidFill>
                  <a:srgbClr val="0000FF"/>
                </a:solidFill>
                <a:latin typeface="Courier New" panose="02070309020205020404" pitchFamily="49" charset="0"/>
              </a:rPr>
              <a:t>WHEN</a:t>
            </a:r>
            <a:r>
              <a:rPr lang="en-GB" sz="1800" dirty="0">
                <a:solidFill>
                  <a:srgbClr val="000000"/>
                </a:solidFill>
                <a:latin typeface="Courier New" panose="02070309020205020404" pitchFamily="49" charset="0"/>
              </a:rPr>
              <a:t> </a:t>
            </a:r>
            <a:r>
              <a:rPr lang="en-GB" sz="1800" dirty="0" err="1">
                <a:solidFill>
                  <a:srgbClr val="000000"/>
                </a:solidFill>
                <a:latin typeface="Courier New" panose="02070309020205020404" pitchFamily="49" charset="0"/>
              </a:rPr>
              <a:t>provincie</a:t>
            </a:r>
            <a:r>
              <a:rPr lang="en-GB" sz="1800" b="1" dirty="0">
                <a:solidFill>
                  <a:srgbClr val="000080"/>
                </a:solidFill>
                <a:latin typeface="Courier New" panose="02070309020205020404" pitchFamily="49" charset="0"/>
              </a:rPr>
              <a:t>=</a:t>
            </a:r>
            <a:r>
              <a:rPr lang="en-GB" sz="1800" dirty="0">
                <a:solidFill>
                  <a:srgbClr val="808080"/>
                </a:solidFill>
                <a:latin typeface="Courier New" panose="02070309020205020404" pitchFamily="49" charset="0"/>
              </a:rPr>
              <a:t>'LI'</a:t>
            </a:r>
            <a:r>
              <a:rPr lang="en-GB" sz="1800" dirty="0">
                <a:solidFill>
                  <a:srgbClr val="000000"/>
                </a:solidFill>
                <a:latin typeface="Courier New" panose="02070309020205020404" pitchFamily="49" charset="0"/>
              </a:rPr>
              <a:t> </a:t>
            </a:r>
            <a:r>
              <a:rPr lang="en-GB" sz="1800" b="1" dirty="0">
                <a:solidFill>
                  <a:srgbClr val="0000FF"/>
                </a:solidFill>
                <a:latin typeface="Courier New" panose="02070309020205020404" pitchFamily="49" charset="0"/>
              </a:rPr>
              <a:t>THEN</a:t>
            </a:r>
            <a:r>
              <a:rPr lang="en-GB" sz="1800" dirty="0">
                <a:solidFill>
                  <a:srgbClr val="000000"/>
                </a:solidFill>
                <a:latin typeface="Courier New" panose="02070309020205020404" pitchFamily="49" charset="0"/>
              </a:rPr>
              <a:t> </a:t>
            </a:r>
            <a:r>
              <a:rPr lang="en-GB" sz="1800" dirty="0">
                <a:solidFill>
                  <a:srgbClr val="808080"/>
                </a:solidFill>
                <a:latin typeface="Courier New" panose="02070309020205020404" pitchFamily="49" charset="0"/>
              </a:rPr>
              <a:t>'Limburg'</a:t>
            </a:r>
            <a:br>
              <a:rPr lang="en-GB" sz="1800" dirty="0">
                <a:solidFill>
                  <a:srgbClr val="808080"/>
                </a:solidFill>
                <a:latin typeface="Courier New" panose="02070309020205020404" pitchFamily="49" charset="0"/>
              </a:rPr>
            </a:br>
            <a:r>
              <a:rPr lang="en-GB" sz="1800" dirty="0">
                <a:solidFill>
                  <a:srgbClr val="808080"/>
                </a:solidFill>
                <a:latin typeface="Courier New" panose="02070309020205020404" pitchFamily="49" charset="0"/>
              </a:rPr>
              <a:t>	</a:t>
            </a:r>
            <a:r>
              <a:rPr lang="nl-BE" sz="1800" b="1" dirty="0">
                <a:solidFill>
                  <a:srgbClr val="0000FF"/>
                </a:solidFill>
                <a:latin typeface="Courier New" panose="02070309020205020404" pitchFamily="49" charset="0"/>
              </a:rPr>
              <a:t>ELSE </a:t>
            </a:r>
            <a:r>
              <a:rPr lang="nl-BE" sz="1800" dirty="0">
                <a:latin typeface="Courier New" pitchFamily="49" charset="0"/>
                <a:cs typeface="Courier New" pitchFamily="49" charset="0"/>
              </a:rPr>
              <a:t>provincie</a:t>
            </a:r>
            <a:r>
              <a:rPr lang="en-GB" sz="1800" dirty="0">
                <a:solidFill>
                  <a:srgbClr val="000000"/>
                </a:solidFill>
                <a:latin typeface="Courier New" panose="02070309020205020404" pitchFamily="49" charset="0"/>
              </a:rPr>
              <a:t/>
            </a:r>
            <a:br>
              <a:rPr lang="en-GB" sz="1800" dirty="0">
                <a:solidFill>
                  <a:srgbClr val="000000"/>
                </a:solidFill>
                <a:latin typeface="Courier New" panose="02070309020205020404" pitchFamily="49" charset="0"/>
              </a:rPr>
            </a:br>
            <a:r>
              <a:rPr lang="en-GB" sz="1800" dirty="0">
                <a:solidFill>
                  <a:srgbClr val="000000"/>
                </a:solidFill>
                <a:latin typeface="Courier New" panose="02070309020205020404" pitchFamily="49" charset="0"/>
              </a:rPr>
              <a:t>	</a:t>
            </a:r>
            <a:r>
              <a:rPr lang="en-GB" sz="1800" b="1" dirty="0">
                <a:solidFill>
                  <a:srgbClr val="0000FF"/>
                </a:solidFill>
                <a:latin typeface="Courier New" panose="02070309020205020404" pitchFamily="49" charset="0"/>
              </a:rPr>
              <a:t>END</a:t>
            </a:r>
            <a:r>
              <a:rPr lang="en-GB" sz="1800" dirty="0">
                <a:solidFill>
                  <a:srgbClr val="000000"/>
                </a:solidFill>
                <a:latin typeface="Courier New" panose="02070309020205020404" pitchFamily="49" charset="0"/>
              </a:rPr>
              <a:t> </a:t>
            </a:r>
            <a:r>
              <a:rPr lang="en-GB" sz="1800" dirty="0" err="1">
                <a:solidFill>
                  <a:srgbClr val="000000"/>
                </a:solidFill>
                <a:latin typeface="Courier New" panose="02070309020205020404" pitchFamily="49" charset="0"/>
              </a:rPr>
              <a:t>provincie</a:t>
            </a:r>
            <a:r>
              <a:rPr lang="en-GB" sz="1800" dirty="0">
                <a:solidFill>
                  <a:srgbClr val="000000"/>
                </a:solidFill>
                <a:latin typeface="Courier New" panose="02070309020205020404" pitchFamily="49" charset="0"/>
              </a:rPr>
              <a:t> </a:t>
            </a:r>
            <a:br>
              <a:rPr lang="en-GB" sz="1800" dirty="0">
                <a:solidFill>
                  <a:srgbClr val="000000"/>
                </a:solidFill>
                <a:latin typeface="Courier New" panose="02070309020205020404" pitchFamily="49" charset="0"/>
              </a:rPr>
            </a:br>
            <a:r>
              <a:rPr lang="en-GB" sz="1800" b="1" dirty="0">
                <a:solidFill>
                  <a:srgbClr val="0000FF"/>
                </a:solidFill>
                <a:latin typeface="Courier New" panose="02070309020205020404" pitchFamily="49" charset="0"/>
              </a:rPr>
              <a:t>FROM</a:t>
            </a:r>
            <a:r>
              <a:rPr lang="en-GB" sz="1800" dirty="0">
                <a:solidFill>
                  <a:srgbClr val="000000"/>
                </a:solidFill>
                <a:latin typeface="Courier New" panose="02070309020205020404" pitchFamily="49" charset="0"/>
              </a:rPr>
              <a:t> </a:t>
            </a:r>
            <a:r>
              <a:rPr lang="en-GB" sz="1800" dirty="0" err="1">
                <a:solidFill>
                  <a:srgbClr val="000000"/>
                </a:solidFill>
                <a:latin typeface="Courier New" panose="02070309020205020404" pitchFamily="49" charset="0"/>
              </a:rPr>
              <a:t>medewerkers</a:t>
            </a:r>
            <a:r>
              <a:rPr lang="en-GB" sz="1800" b="1" dirty="0">
                <a:solidFill>
                  <a:srgbClr val="000080"/>
                </a:solidFill>
                <a:latin typeface="Courier New" panose="02070309020205020404" pitchFamily="49" charset="0"/>
              </a:rPr>
              <a:t>;</a:t>
            </a:r>
            <a:r>
              <a:rPr lang="en-GB" sz="1800" dirty="0">
                <a:solidFill>
                  <a:srgbClr val="000000"/>
                </a:solidFill>
                <a:latin typeface="Courier New" panose="02070309020205020404" pitchFamily="49" charset="0"/>
              </a:rPr>
              <a:t> </a:t>
            </a:r>
            <a:endParaRPr lang="en-GB" sz="1800" dirty="0"/>
          </a:p>
          <a:p>
            <a:pPr>
              <a:buFont typeface="Wingdings 2" pitchFamily="18" charset="2"/>
              <a:buNone/>
            </a:pPr>
            <a:endParaRPr lang="nl-BE" sz="1800" dirty="0">
              <a:latin typeface="Courier New" pitchFamily="49" charset="0"/>
              <a:cs typeface="Courier New" pitchFamily="49" charset="0"/>
            </a:endParaRPr>
          </a:p>
          <a:p>
            <a:pPr>
              <a:buFont typeface="Wingdings 2" pitchFamily="18" charset="2"/>
              <a:buNone/>
            </a:pPr>
            <a:endParaRPr lang="nl-BE" sz="1800" b="1" dirty="0">
              <a:solidFill>
                <a:srgbClr val="1C1F60"/>
              </a:solidFill>
              <a:latin typeface="Courier New" pitchFamily="49" charset="0"/>
              <a:cs typeface="Courier New" pitchFamily="49" charset="0"/>
            </a:endParaRPr>
          </a:p>
          <a:p>
            <a:pPr>
              <a:buFont typeface="Wingdings 2" pitchFamily="18" charset="2"/>
              <a:buNone/>
            </a:pPr>
            <a:endParaRPr lang="nl-BE" sz="1800" b="1" dirty="0">
              <a:solidFill>
                <a:srgbClr val="1C1F60"/>
              </a:solidFill>
              <a:latin typeface="Courier New" pitchFamily="49" charset="0"/>
              <a:cs typeface="Courier New" pitchFamily="49" charset="0"/>
            </a:endParaRPr>
          </a:p>
          <a:p>
            <a:pPr>
              <a:buFont typeface="Wingdings 2" pitchFamily="18" charset="2"/>
              <a:buNone/>
            </a:pPr>
            <a:r>
              <a:rPr lang="nl-BE" sz="1800" b="1" dirty="0">
                <a:solidFill>
                  <a:srgbClr val="1C1F60"/>
                </a:solidFill>
                <a:latin typeface="Courier New" pitchFamily="49" charset="0"/>
                <a:cs typeface="Courier New" pitchFamily="49" charset="0"/>
              </a:rPr>
              <a:t>	</a:t>
            </a:r>
            <a:r>
              <a:rPr lang="nl-BE" sz="1800" dirty="0">
                <a:latin typeface="Verdana" panose="020B0604030504040204" pitchFamily="34" charset="0"/>
                <a:cs typeface="Courier New" pitchFamily="49" charset="0"/>
              </a:rPr>
              <a:t>Wanneer provincie noch NB noch LI is wordt de waarde uit de ELSE optie ingevuld</a:t>
            </a:r>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75</a:t>
            </a:fld>
            <a:endParaRPr lang="nl-NL" dirty="0"/>
          </a:p>
        </p:txBody>
      </p:sp>
    </p:spTree>
    <p:extLst>
      <p:ext uri="{BB962C8B-B14F-4D97-AF65-F5344CB8AC3E}">
        <p14:creationId xmlns:p14="http://schemas.microsoft.com/office/powerpoint/2010/main" val="25028529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a:p>
        </p:txBody>
      </p:sp>
      <p:sp>
        <p:nvSpPr>
          <p:cNvPr id="3" name="Tijdelijke aanduiding voor inhoud 2"/>
          <p:cNvSpPr>
            <a:spLocks noGrp="1"/>
          </p:cNvSpPr>
          <p:nvPr>
            <p:ph idx="1"/>
          </p:nvPr>
        </p:nvSpPr>
        <p:spPr/>
        <p:txBody>
          <a:bodyPr/>
          <a:lstStyle/>
          <a:p>
            <a:r>
              <a:rPr lang="nl-BE" dirty="0"/>
              <a:t>Zoek een functie die </a:t>
            </a:r>
            <a:r>
              <a:rPr lang="nl-BE" dirty="0" err="1"/>
              <a:t>null</a:t>
            </a:r>
            <a:r>
              <a:rPr lang="nl-BE" dirty="0"/>
              <a:t>-waarden omzet in de resultatentabel naar iets anders bv “niet ingevuld”</a:t>
            </a:r>
            <a:endParaRPr lang="en-US" dirty="0"/>
          </a:p>
        </p:txBody>
      </p:sp>
    </p:spTree>
    <p:extLst>
      <p:ext uri="{BB962C8B-B14F-4D97-AF65-F5344CB8AC3E}">
        <p14:creationId xmlns:p14="http://schemas.microsoft.com/office/powerpoint/2010/main" val="7551106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53536"/>
            <a:ext cx="8229600" cy="1143000"/>
          </a:xfrm>
        </p:spPr>
        <p:txBody>
          <a:bodyPr>
            <a:normAutofit/>
          </a:bodyPr>
          <a:lstStyle/>
          <a:p>
            <a:pPr marL="54864" indent="0" fontAlgn="auto">
              <a:spcAft>
                <a:spcPts val="0"/>
              </a:spcAft>
              <a:defRPr/>
            </a:pPr>
            <a:r>
              <a:rPr lang="nl-NL" sz="3200" b="1" dirty="0">
                <a:latin typeface="Verdana" panose="020B0604030504040204" pitchFamily="34" charset="0"/>
              </a:rPr>
              <a:t>Onafhankelijke functies: NVL</a:t>
            </a:r>
            <a:endParaRPr lang="nl-BE" sz="3200" b="1" dirty="0">
              <a:latin typeface="Verdana" panose="020B0604030504040204" pitchFamily="34" charset="0"/>
            </a:endParaRPr>
          </a:p>
        </p:txBody>
      </p:sp>
      <p:sp>
        <p:nvSpPr>
          <p:cNvPr id="48131" name="Tijdelijke aanduiding voor inhoud 2"/>
          <p:cNvSpPr>
            <a:spLocks noGrp="1"/>
          </p:cNvSpPr>
          <p:nvPr>
            <p:ph idx="1"/>
          </p:nvPr>
        </p:nvSpPr>
        <p:spPr>
          <a:xfrm>
            <a:off x="457200" y="1500188"/>
            <a:ext cx="8543925" cy="4656137"/>
          </a:xfrm>
        </p:spPr>
        <p:txBody>
          <a:bodyPr/>
          <a:lstStyle/>
          <a:p>
            <a:pPr>
              <a:buFont typeface="Wingdings 2" pitchFamily="18" charset="2"/>
              <a:buNone/>
            </a:pPr>
            <a:r>
              <a:rPr lang="nl-BE" sz="2400" dirty="0">
                <a:latin typeface="Verdana" panose="020B0604030504040204" pitchFamily="34" charset="0"/>
              </a:rPr>
              <a:t>	</a:t>
            </a:r>
            <a:endParaRPr lang="nl-NL" sz="2400" dirty="0">
              <a:latin typeface="Verdana" panose="020B0604030504040204" pitchFamily="34" charset="0"/>
            </a:endParaRPr>
          </a:p>
          <a:p>
            <a:pPr marL="457200" lvl="1" indent="0">
              <a:buNone/>
            </a:pPr>
            <a:r>
              <a:rPr lang="nl-NL" sz="2400" b="1" dirty="0">
                <a:latin typeface="Verdana" panose="020B0604030504040204" pitchFamily="34" charset="0"/>
              </a:rPr>
              <a:t> </a:t>
            </a:r>
          </a:p>
          <a:p>
            <a:pPr marL="457200" lvl="1" indent="0">
              <a:buNone/>
            </a:pPr>
            <a:r>
              <a:rPr lang="nl-NL" sz="2000" b="1" dirty="0">
                <a:latin typeface="Verdana" panose="020B0604030504040204" pitchFamily="34" charset="0"/>
              </a:rPr>
              <a:t>= </a:t>
            </a:r>
            <a:r>
              <a:rPr lang="nl-NL" sz="2000" b="1" dirty="0" err="1">
                <a:solidFill>
                  <a:srgbClr val="FF0000"/>
                </a:solidFill>
                <a:latin typeface="Verdana" panose="020B0604030504040204" pitchFamily="34" charset="0"/>
              </a:rPr>
              <a:t>N</a:t>
            </a:r>
            <a:r>
              <a:rPr lang="nl-NL" sz="2000" b="1" dirty="0" err="1">
                <a:latin typeface="Verdana" panose="020B0604030504040204" pitchFamily="34" charset="0"/>
              </a:rPr>
              <a:t>ull-</a:t>
            </a:r>
            <a:r>
              <a:rPr lang="nl-NL" sz="2000" b="1" dirty="0" err="1">
                <a:solidFill>
                  <a:srgbClr val="FF0000"/>
                </a:solidFill>
                <a:latin typeface="Verdana" panose="020B0604030504040204" pitchFamily="34" charset="0"/>
              </a:rPr>
              <a:t>V</a:t>
            </a:r>
            <a:r>
              <a:rPr lang="nl-NL" sz="2000" b="1" dirty="0" err="1">
                <a:latin typeface="Verdana" panose="020B0604030504040204" pitchFamily="34" charset="0"/>
              </a:rPr>
              <a:t>a</a:t>
            </a:r>
            <a:r>
              <a:rPr lang="nl-NL" sz="2000" b="1" dirty="0" err="1">
                <a:solidFill>
                  <a:srgbClr val="FF0000"/>
                </a:solidFill>
                <a:latin typeface="Verdana" panose="020B0604030504040204" pitchFamily="34" charset="0"/>
              </a:rPr>
              <a:t>L</a:t>
            </a:r>
            <a:r>
              <a:rPr lang="nl-NL" sz="2000" b="1" dirty="0" err="1">
                <a:latin typeface="Verdana" panose="020B0604030504040204" pitchFamily="34" charset="0"/>
              </a:rPr>
              <a:t>ue</a:t>
            </a:r>
            <a:r>
              <a:rPr lang="nl-NL" sz="2000" b="1" dirty="0">
                <a:latin typeface="Verdana" panose="020B0604030504040204" pitchFamily="34" charset="0"/>
              </a:rPr>
              <a:t> </a:t>
            </a:r>
            <a:r>
              <a:rPr lang="nl-NL" sz="2000" b="1" dirty="0" err="1">
                <a:latin typeface="Verdana" panose="020B0604030504040204" pitchFamily="34" charset="0"/>
              </a:rPr>
              <a:t>substitution</a:t>
            </a:r>
            <a:endParaRPr lang="nl-NL" sz="2000" b="1" dirty="0">
              <a:latin typeface="Verdana" panose="020B0604030504040204" pitchFamily="34" charset="0"/>
            </a:endParaRPr>
          </a:p>
          <a:p>
            <a:pPr marL="457200" lvl="1" indent="0">
              <a:buNone/>
            </a:pPr>
            <a:endParaRPr lang="nl-NL" sz="2000" dirty="0">
              <a:latin typeface="Verdana" panose="020B0604030504040204" pitchFamily="34" charset="0"/>
            </a:endParaRPr>
          </a:p>
          <a:p>
            <a:pPr>
              <a:buFont typeface="Wingdings 2" pitchFamily="18" charset="2"/>
              <a:buNone/>
            </a:pPr>
            <a:r>
              <a:rPr lang="nl-NL" sz="2000" dirty="0">
                <a:latin typeface="Verdana" panose="020B0604030504040204" pitchFamily="34" charset="0"/>
              </a:rPr>
              <a:t>NVL gebruik je om een NULL-waarde tijdelijk te vervangen door een andere waarde. Reden:</a:t>
            </a:r>
            <a:endParaRPr lang="nl-NL" dirty="0">
              <a:latin typeface="Verdana" panose="020B0604030504040204" pitchFamily="34" charset="0"/>
            </a:endParaRPr>
          </a:p>
          <a:p>
            <a:pPr marL="342900" indent="-342900">
              <a:buFont typeface="Arial" panose="020B0604020202020204" pitchFamily="34" charset="0"/>
              <a:buChar char="•"/>
            </a:pPr>
            <a:r>
              <a:rPr lang="nl-NL" sz="2000" dirty="0">
                <a:latin typeface="Verdana" panose="020B0604030504040204" pitchFamily="34" charset="0"/>
              </a:rPr>
              <a:t>uitzicht resultatentabel</a:t>
            </a:r>
          </a:p>
          <a:p>
            <a:pPr marL="342900" indent="-342900">
              <a:buFont typeface="Arial" panose="020B0604020202020204" pitchFamily="34" charset="0"/>
              <a:buChar char="•"/>
            </a:pPr>
            <a:r>
              <a:rPr lang="nl-NL" sz="2000" dirty="0">
                <a:latin typeface="Verdana" panose="020B0604030504040204" pitchFamily="34" charset="0"/>
              </a:rPr>
              <a:t>voor berekeningen</a:t>
            </a:r>
          </a:p>
          <a:p>
            <a:pPr>
              <a:buFont typeface="Wingdings 2" pitchFamily="18" charset="2"/>
              <a:buNone/>
            </a:pPr>
            <a:endParaRPr lang="nl-NL" sz="2000" dirty="0">
              <a:latin typeface="Verdana" panose="020B0604030504040204" pitchFamily="34" charset="0"/>
            </a:endParaRPr>
          </a:p>
          <a:p>
            <a:pPr>
              <a:buFont typeface="Wingdings 2" pitchFamily="18" charset="2"/>
              <a:buNone/>
            </a:pPr>
            <a:r>
              <a:rPr lang="nl-NL" sz="2000" dirty="0">
                <a:latin typeface="Verdana" panose="020B0604030504040204" pitchFamily="34" charset="0"/>
              </a:rPr>
              <a:t>Opgelet: je verandert hier de waarde van het attribuut </a:t>
            </a:r>
            <a:r>
              <a:rPr lang="nl-NL" sz="2000" b="1" dirty="0">
                <a:latin typeface="Verdana" panose="020B0604030504040204" pitchFamily="34" charset="0"/>
              </a:rPr>
              <a:t>niet</a:t>
            </a:r>
            <a:r>
              <a:rPr lang="nl-NL" sz="2000" dirty="0">
                <a:latin typeface="Verdana" panose="020B0604030504040204" pitchFamily="34" charset="0"/>
              </a:rPr>
              <a:t> in de 			databank. Daarvoor zou je een UPDATE gebruiken!</a:t>
            </a:r>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77</a:t>
            </a:fld>
            <a:endParaRPr lang="nl-NL" dirty="0"/>
          </a:p>
        </p:txBody>
      </p:sp>
      <p:pic>
        <p:nvPicPr>
          <p:cNvPr id="12290" name="Picture 2" descr="Description of nvl.gif follo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269" y="1409983"/>
            <a:ext cx="4902490" cy="49949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6630915" y="873935"/>
            <a:ext cx="1959358" cy="277797"/>
          </a:xfrm>
          <a:prstGeom prst="rect">
            <a:avLst/>
          </a:prstGeom>
        </p:spPr>
      </p:pic>
      <p:pic>
        <p:nvPicPr>
          <p:cNvPr id="7" name="Picture 6"/>
          <p:cNvPicPr>
            <a:picLocks noChangeAspect="1"/>
          </p:cNvPicPr>
          <p:nvPr/>
        </p:nvPicPr>
        <p:blipFill>
          <a:blip r:embed="rId5"/>
          <a:stretch>
            <a:fillRect/>
          </a:stretch>
        </p:blipFill>
        <p:spPr>
          <a:xfrm>
            <a:off x="8051817" y="31532"/>
            <a:ext cx="634983" cy="579377"/>
          </a:xfrm>
          <a:prstGeom prst="rect">
            <a:avLst/>
          </a:prstGeom>
        </p:spPr>
      </p:pic>
    </p:spTree>
    <p:extLst>
      <p:ext uri="{BB962C8B-B14F-4D97-AF65-F5344CB8AC3E}">
        <p14:creationId xmlns:p14="http://schemas.microsoft.com/office/powerpoint/2010/main" val="410614667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53536"/>
            <a:ext cx="8229600" cy="1143000"/>
          </a:xfrm>
        </p:spPr>
        <p:txBody>
          <a:bodyPr>
            <a:normAutofit/>
          </a:bodyPr>
          <a:lstStyle/>
          <a:p>
            <a:pPr marL="54864" indent="0" fontAlgn="auto">
              <a:spcAft>
                <a:spcPts val="0"/>
              </a:spcAft>
              <a:defRPr/>
            </a:pPr>
            <a:r>
              <a:rPr lang="nl-NL" sz="3200" b="1" dirty="0">
                <a:latin typeface="Verdana" panose="020B0604030504040204" pitchFamily="34" charset="0"/>
              </a:rPr>
              <a:t>NVL</a:t>
            </a:r>
            <a:endParaRPr lang="nl-BE" sz="3200" b="1" dirty="0">
              <a:latin typeface="Verdana" panose="020B0604030504040204" pitchFamily="34" charset="0"/>
            </a:endParaRPr>
          </a:p>
        </p:txBody>
      </p:sp>
      <p:sp>
        <p:nvSpPr>
          <p:cNvPr id="49155" name="Tijdelijke aanduiding voor inhoud 7"/>
          <p:cNvSpPr>
            <a:spLocks noGrp="1"/>
          </p:cNvSpPr>
          <p:nvPr>
            <p:ph sz="half" idx="1"/>
          </p:nvPr>
        </p:nvSpPr>
        <p:spPr>
          <a:xfrm>
            <a:off x="487680" y="1250066"/>
            <a:ext cx="4038600" cy="4739466"/>
          </a:xfrm>
        </p:spPr>
        <p:txBody>
          <a:bodyPr/>
          <a:lstStyle/>
          <a:p>
            <a:r>
              <a:rPr lang="en-GB" sz="1800" dirty="0">
                <a:solidFill>
                  <a:srgbClr val="0000FF"/>
                </a:solidFill>
                <a:latin typeface="Courier New" panose="02070309020205020404" pitchFamily="49" charset="0"/>
              </a:rPr>
              <a:t>SELECT</a:t>
            </a:r>
            <a:r>
              <a:rPr lang="en-GB" sz="1800" dirty="0">
                <a:solidFill>
                  <a:srgbClr val="000000"/>
                </a:solidFill>
                <a:latin typeface="Courier New" panose="02070309020205020404" pitchFamily="49" charset="0"/>
              </a:rPr>
              <a:t> </a:t>
            </a:r>
            <a:r>
              <a:rPr lang="en-GB" sz="1800" dirty="0" err="1">
                <a:solidFill>
                  <a:srgbClr val="000000"/>
                </a:solidFill>
                <a:latin typeface="Courier New" panose="02070309020205020404" pitchFamily="49" charset="0"/>
              </a:rPr>
              <a:t>sofi_nr</a:t>
            </a:r>
            <a:r>
              <a:rPr lang="en-GB" sz="1800" dirty="0" err="1">
                <a:solidFill>
                  <a:srgbClr val="000080"/>
                </a:solidFill>
                <a:latin typeface="Courier New" panose="02070309020205020404" pitchFamily="49" charset="0"/>
              </a:rPr>
              <a:t>,</a:t>
            </a:r>
            <a:r>
              <a:rPr lang="en-GB" sz="1800" dirty="0" err="1">
                <a:solidFill>
                  <a:srgbClr val="000000"/>
                </a:solidFill>
                <a:latin typeface="Courier New" panose="02070309020205020404" pitchFamily="49" charset="0"/>
              </a:rPr>
              <a:t>proj_nr</a:t>
            </a:r>
            <a:r>
              <a:rPr lang="en-GB" sz="1800" dirty="0">
                <a:solidFill>
                  <a:srgbClr val="000080"/>
                </a:solidFill>
                <a:latin typeface="Courier New" panose="02070309020205020404" pitchFamily="49" charset="0"/>
              </a:rPr>
              <a:t>,</a:t>
            </a:r>
            <a:br>
              <a:rPr lang="en-GB" sz="1800" dirty="0">
                <a:solidFill>
                  <a:srgbClr val="000080"/>
                </a:solidFill>
                <a:latin typeface="Courier New" panose="02070309020205020404" pitchFamily="49" charset="0"/>
              </a:rPr>
            </a:br>
            <a:r>
              <a:rPr lang="en-GB" sz="1800" dirty="0" err="1">
                <a:solidFill>
                  <a:srgbClr val="000000"/>
                </a:solidFill>
                <a:latin typeface="Courier New" panose="02070309020205020404" pitchFamily="49" charset="0"/>
              </a:rPr>
              <a:t>uren</a:t>
            </a:r>
            <a:r>
              <a:rPr lang="en-GB" sz="1800" dirty="0">
                <a:solidFill>
                  <a:srgbClr val="000000"/>
                </a:solidFill>
                <a:latin typeface="Courier New" panose="02070309020205020404" pitchFamily="49" charset="0"/>
              </a:rPr>
              <a:t> </a:t>
            </a:r>
            <a:br>
              <a:rPr lang="en-GB" sz="1800" dirty="0">
                <a:solidFill>
                  <a:srgbClr val="000000"/>
                </a:solidFill>
                <a:latin typeface="Courier New" panose="02070309020205020404" pitchFamily="49" charset="0"/>
              </a:rPr>
            </a:br>
            <a:r>
              <a:rPr lang="en-GB" sz="1800" dirty="0">
                <a:solidFill>
                  <a:srgbClr val="0000FF"/>
                </a:solidFill>
                <a:latin typeface="Courier New" panose="02070309020205020404" pitchFamily="49" charset="0"/>
              </a:rPr>
              <a:t>FROM</a:t>
            </a:r>
            <a:r>
              <a:rPr lang="en-GB" sz="1800" dirty="0">
                <a:solidFill>
                  <a:srgbClr val="000000"/>
                </a:solidFill>
                <a:latin typeface="Courier New" panose="02070309020205020404" pitchFamily="49" charset="0"/>
              </a:rPr>
              <a:t> </a:t>
            </a:r>
            <a:r>
              <a:rPr lang="en-GB" sz="1800" dirty="0" err="1">
                <a:solidFill>
                  <a:srgbClr val="000000"/>
                </a:solidFill>
                <a:latin typeface="Courier New" panose="02070309020205020404" pitchFamily="49" charset="0"/>
              </a:rPr>
              <a:t>opdrachten</a:t>
            </a:r>
            <a:r>
              <a:rPr lang="en-GB" sz="1800" dirty="0">
                <a:solidFill>
                  <a:srgbClr val="000080"/>
                </a:solidFill>
                <a:latin typeface="Courier New" panose="02070309020205020404" pitchFamily="49" charset="0"/>
              </a:rPr>
              <a:t>;</a:t>
            </a:r>
          </a:p>
          <a:p>
            <a:endParaRPr lang="en-US" sz="1800" dirty="0">
              <a:solidFill>
                <a:srgbClr val="000080"/>
              </a:solidFill>
              <a:effectLst/>
              <a:latin typeface="Courier New" panose="02070309020205020404" pitchFamily="49" charset="0"/>
            </a:endParaRPr>
          </a:p>
          <a:p>
            <a:r>
              <a:rPr lang="nn-NO" sz="1600" b="0" dirty="0">
                <a:latin typeface="Courier New" panose="02070309020205020404" pitchFamily="49" charset="0"/>
                <a:cs typeface="Courier New" panose="02070309020205020404" pitchFamily="49" charset="0"/>
              </a:rPr>
              <a:t>SOFI_NR      PROJ_NR       UREN</a:t>
            </a:r>
          </a:p>
          <a:p>
            <a:r>
              <a:rPr lang="nn-NO" sz="1600" b="0" dirty="0">
                <a:latin typeface="Courier New" panose="02070309020205020404" pitchFamily="49" charset="0"/>
                <a:cs typeface="Courier New" panose="02070309020205020404" pitchFamily="49" charset="0"/>
              </a:rPr>
              <a:t>--------- ---------- ----------</a:t>
            </a:r>
          </a:p>
          <a:p>
            <a:r>
              <a:rPr lang="nn-NO" sz="1600" b="0" dirty="0">
                <a:latin typeface="Courier New" panose="02070309020205020404" pitchFamily="49" charset="0"/>
                <a:cs typeface="Courier New" panose="02070309020205020404" pitchFamily="49" charset="0"/>
              </a:rPr>
              <a:t>999111111          1       31.4</a:t>
            </a:r>
          </a:p>
          <a:p>
            <a:r>
              <a:rPr lang="nn-NO" sz="1600" b="0" dirty="0">
                <a:latin typeface="Courier New" panose="02070309020205020404" pitchFamily="49" charset="0"/>
                <a:cs typeface="Courier New" panose="02070309020205020404" pitchFamily="49" charset="0"/>
              </a:rPr>
              <a:t>999111111          2        8.5</a:t>
            </a:r>
          </a:p>
          <a:p>
            <a:r>
              <a:rPr lang="nn-NO" sz="1600" b="0" dirty="0">
                <a:latin typeface="Courier New" panose="02070309020205020404" pitchFamily="49" charset="0"/>
                <a:cs typeface="Courier New" panose="02070309020205020404" pitchFamily="49" charset="0"/>
              </a:rPr>
              <a:t>999333333          3       42.1</a:t>
            </a:r>
          </a:p>
          <a:p>
            <a:r>
              <a:rPr lang="nn-NO" sz="1600" b="0" dirty="0">
                <a:latin typeface="Courier New" panose="02070309020205020404" pitchFamily="49" charset="0"/>
                <a:cs typeface="Courier New" panose="02070309020205020404" pitchFamily="49" charset="0"/>
              </a:rPr>
              <a:t>999888888          1         21</a:t>
            </a:r>
          </a:p>
          <a:p>
            <a:r>
              <a:rPr lang="nn-NO" sz="1600" b="0" dirty="0">
                <a:latin typeface="Courier New" panose="02070309020205020404" pitchFamily="49" charset="0"/>
                <a:cs typeface="Courier New" panose="02070309020205020404" pitchFamily="49" charset="0"/>
              </a:rPr>
              <a:t>999888888          2         22</a:t>
            </a:r>
          </a:p>
          <a:p>
            <a:r>
              <a:rPr lang="nn-NO" sz="1600" b="0" dirty="0">
                <a:latin typeface="Courier New" panose="02070309020205020404" pitchFamily="49" charset="0"/>
                <a:cs typeface="Courier New" panose="02070309020205020404" pitchFamily="49" charset="0"/>
              </a:rPr>
              <a:t>999444444          2       12.2</a:t>
            </a:r>
          </a:p>
          <a:p>
            <a:r>
              <a:rPr lang="nn-NO" sz="1600" b="0" dirty="0">
                <a:latin typeface="Courier New" panose="02070309020205020404" pitchFamily="49" charset="0"/>
                <a:cs typeface="Courier New" panose="02070309020205020404" pitchFamily="49" charset="0"/>
              </a:rPr>
              <a:t>999444444          3       10.5</a:t>
            </a:r>
          </a:p>
          <a:p>
            <a:r>
              <a:rPr lang="nn-NO" sz="1600" b="0" dirty="0">
                <a:latin typeface="Courier New" panose="02070309020205020404" pitchFamily="49" charset="0"/>
                <a:cs typeface="Courier New" panose="02070309020205020404" pitchFamily="49" charset="0"/>
              </a:rPr>
              <a:t>999444444          1           </a:t>
            </a:r>
          </a:p>
          <a:p>
            <a:r>
              <a:rPr lang="nn-NO" sz="1600" b="0" dirty="0">
                <a:latin typeface="Courier New" panose="02070309020205020404" pitchFamily="49" charset="0"/>
                <a:cs typeface="Courier New" panose="02070309020205020404" pitchFamily="49" charset="0"/>
              </a:rPr>
              <a:t>999444444         10       10.1</a:t>
            </a:r>
          </a:p>
          <a:p>
            <a:r>
              <a:rPr lang="nn-NO" sz="1600" b="0" dirty="0">
                <a:latin typeface="Courier New" panose="02070309020205020404" pitchFamily="49" charset="0"/>
                <a:cs typeface="Courier New" panose="02070309020205020404" pitchFamily="49" charset="0"/>
              </a:rPr>
              <a:t>...</a:t>
            </a:r>
          </a:p>
        </p:txBody>
      </p:sp>
      <p:sp>
        <p:nvSpPr>
          <p:cNvPr id="11" name="Tijdelijke aanduiding voor inhoud 10"/>
          <p:cNvSpPr>
            <a:spLocks noGrp="1"/>
          </p:cNvSpPr>
          <p:nvPr>
            <p:ph sz="half" idx="2"/>
          </p:nvPr>
        </p:nvSpPr>
        <p:spPr>
          <a:xfrm>
            <a:off x="4648199" y="1122743"/>
            <a:ext cx="4212021" cy="5031839"/>
          </a:xfrm>
        </p:spPr>
        <p:txBody>
          <a:bodyPr/>
          <a:lstStyle/>
          <a:p>
            <a:r>
              <a:rPr lang="en-GB" sz="1800" dirty="0">
                <a:solidFill>
                  <a:srgbClr val="0000FF"/>
                </a:solidFill>
                <a:latin typeface="Courier New" panose="02070309020205020404" pitchFamily="49" charset="0"/>
              </a:rPr>
              <a:t>SELECT</a:t>
            </a:r>
            <a:r>
              <a:rPr lang="en-GB" sz="1800" dirty="0">
                <a:solidFill>
                  <a:srgbClr val="000000"/>
                </a:solidFill>
                <a:latin typeface="Courier New" panose="02070309020205020404" pitchFamily="49" charset="0"/>
              </a:rPr>
              <a:t> </a:t>
            </a:r>
            <a:r>
              <a:rPr lang="en-GB" sz="1800" dirty="0" err="1">
                <a:solidFill>
                  <a:srgbClr val="000000"/>
                </a:solidFill>
                <a:latin typeface="Courier New" panose="02070309020205020404" pitchFamily="49" charset="0"/>
              </a:rPr>
              <a:t>sofi_nr</a:t>
            </a:r>
            <a:r>
              <a:rPr lang="en-GB" sz="1800" dirty="0" err="1">
                <a:solidFill>
                  <a:srgbClr val="000080"/>
                </a:solidFill>
                <a:latin typeface="Courier New" panose="02070309020205020404" pitchFamily="49" charset="0"/>
              </a:rPr>
              <a:t>,</a:t>
            </a:r>
            <a:r>
              <a:rPr lang="en-GB" sz="1800" dirty="0" err="1">
                <a:solidFill>
                  <a:srgbClr val="000000"/>
                </a:solidFill>
                <a:latin typeface="Courier New" panose="02070309020205020404" pitchFamily="49" charset="0"/>
              </a:rPr>
              <a:t>proj_nr</a:t>
            </a:r>
            <a:r>
              <a:rPr lang="en-GB" sz="1800" dirty="0">
                <a:solidFill>
                  <a:srgbClr val="000080"/>
                </a:solidFill>
                <a:latin typeface="Courier New" panose="02070309020205020404" pitchFamily="49" charset="0"/>
              </a:rPr>
              <a:t>,</a:t>
            </a:r>
            <a:br>
              <a:rPr lang="en-GB" sz="1800" dirty="0">
                <a:solidFill>
                  <a:srgbClr val="000080"/>
                </a:solidFill>
                <a:latin typeface="Courier New" panose="02070309020205020404" pitchFamily="49" charset="0"/>
              </a:rPr>
            </a:br>
            <a:r>
              <a:rPr lang="en-GB" sz="1800" dirty="0" err="1">
                <a:solidFill>
                  <a:srgbClr val="0000FF"/>
                </a:solidFill>
                <a:latin typeface="Courier New" panose="02070309020205020404" pitchFamily="49" charset="0"/>
              </a:rPr>
              <a:t>nvl</a:t>
            </a:r>
            <a:r>
              <a:rPr lang="en-GB" sz="1800" dirty="0">
                <a:solidFill>
                  <a:srgbClr val="000080"/>
                </a:solidFill>
                <a:latin typeface="Courier New" panose="02070309020205020404" pitchFamily="49" charset="0"/>
              </a:rPr>
              <a:t>(</a:t>
            </a:r>
            <a:r>
              <a:rPr lang="en-GB" sz="1800" dirty="0">
                <a:solidFill>
                  <a:srgbClr val="000000"/>
                </a:solidFill>
                <a:latin typeface="Courier New" panose="02070309020205020404" pitchFamily="49" charset="0"/>
              </a:rPr>
              <a:t>uren</a:t>
            </a:r>
            <a:r>
              <a:rPr lang="en-GB" sz="1800" dirty="0">
                <a:solidFill>
                  <a:srgbClr val="000080"/>
                </a:solidFill>
                <a:latin typeface="Courier New" panose="02070309020205020404" pitchFamily="49" charset="0"/>
              </a:rPr>
              <a:t>,</a:t>
            </a:r>
            <a:r>
              <a:rPr lang="en-GB" sz="1800" dirty="0">
                <a:solidFill>
                  <a:srgbClr val="FF8000"/>
                </a:solidFill>
                <a:latin typeface="Courier New" panose="02070309020205020404" pitchFamily="49" charset="0"/>
              </a:rPr>
              <a:t>0</a:t>
            </a:r>
            <a:r>
              <a:rPr lang="en-GB" sz="1800" dirty="0">
                <a:solidFill>
                  <a:srgbClr val="000080"/>
                </a:solidFill>
                <a:latin typeface="Courier New" panose="02070309020205020404" pitchFamily="49" charset="0"/>
              </a:rPr>
              <a:t>)</a:t>
            </a:r>
            <a:r>
              <a:rPr lang="en-GB" sz="1800" dirty="0">
                <a:solidFill>
                  <a:srgbClr val="000000"/>
                </a:solidFill>
                <a:latin typeface="Courier New" panose="02070309020205020404" pitchFamily="49" charset="0"/>
              </a:rPr>
              <a:t> </a:t>
            </a:r>
            <a:br>
              <a:rPr lang="en-GB" sz="1800" dirty="0">
                <a:solidFill>
                  <a:srgbClr val="000000"/>
                </a:solidFill>
                <a:latin typeface="Courier New" panose="02070309020205020404" pitchFamily="49" charset="0"/>
              </a:rPr>
            </a:br>
            <a:r>
              <a:rPr lang="en-GB" sz="1800" dirty="0">
                <a:solidFill>
                  <a:srgbClr val="0000FF"/>
                </a:solidFill>
                <a:latin typeface="Courier New" panose="02070309020205020404" pitchFamily="49" charset="0"/>
              </a:rPr>
              <a:t>FROM</a:t>
            </a:r>
            <a:r>
              <a:rPr lang="en-GB" sz="1800" dirty="0">
                <a:solidFill>
                  <a:srgbClr val="000000"/>
                </a:solidFill>
                <a:latin typeface="Courier New" panose="02070309020205020404" pitchFamily="49" charset="0"/>
              </a:rPr>
              <a:t> </a:t>
            </a:r>
            <a:r>
              <a:rPr lang="en-GB" sz="1800" dirty="0" err="1">
                <a:solidFill>
                  <a:srgbClr val="000000"/>
                </a:solidFill>
                <a:latin typeface="Courier New" panose="02070309020205020404" pitchFamily="49" charset="0"/>
              </a:rPr>
              <a:t>opdrachten</a:t>
            </a:r>
            <a:r>
              <a:rPr lang="en-GB" sz="1800" dirty="0">
                <a:solidFill>
                  <a:srgbClr val="000080"/>
                </a:solidFill>
                <a:latin typeface="Courier New" panose="02070309020205020404" pitchFamily="49" charset="0"/>
              </a:rPr>
              <a:t>;</a:t>
            </a:r>
            <a:endParaRPr lang="en-GB" sz="1800" dirty="0">
              <a:solidFill>
                <a:srgbClr val="0000FF"/>
              </a:solidFill>
              <a:latin typeface="Courier New" panose="02070309020205020404" pitchFamily="49" charset="0"/>
            </a:endParaRPr>
          </a:p>
          <a:p>
            <a:endParaRPr lang="en-US" sz="2000" dirty="0">
              <a:solidFill>
                <a:srgbClr val="000080"/>
              </a:solidFill>
              <a:latin typeface="Courier New" panose="02070309020205020404" pitchFamily="49" charset="0"/>
            </a:endParaRPr>
          </a:p>
          <a:p>
            <a:r>
              <a:rPr lang="nn-NO" sz="1600" b="0" dirty="0">
                <a:latin typeface="Courier New" panose="02070309020205020404" pitchFamily="49" charset="0"/>
                <a:cs typeface="Courier New" panose="02070309020205020404" pitchFamily="49" charset="0"/>
              </a:rPr>
              <a:t>SOFI_NR      PROJ_NR NVL(UREN,0)</a:t>
            </a:r>
          </a:p>
          <a:p>
            <a:r>
              <a:rPr lang="nn-NO" sz="1600" b="0" dirty="0">
                <a:latin typeface="Courier New" panose="02070309020205020404" pitchFamily="49" charset="0"/>
                <a:cs typeface="Courier New" panose="02070309020205020404" pitchFamily="49" charset="0"/>
              </a:rPr>
              <a:t>--------- ---------- ----------</a:t>
            </a:r>
          </a:p>
          <a:p>
            <a:r>
              <a:rPr lang="nn-NO" sz="1600" b="0" dirty="0">
                <a:latin typeface="Courier New" panose="02070309020205020404" pitchFamily="49" charset="0"/>
                <a:cs typeface="Courier New" panose="02070309020205020404" pitchFamily="49" charset="0"/>
              </a:rPr>
              <a:t>999111111          1       31.4</a:t>
            </a:r>
          </a:p>
          <a:p>
            <a:r>
              <a:rPr lang="nn-NO" sz="1600" b="0" dirty="0">
                <a:latin typeface="Courier New" panose="02070309020205020404" pitchFamily="49" charset="0"/>
                <a:cs typeface="Courier New" panose="02070309020205020404" pitchFamily="49" charset="0"/>
              </a:rPr>
              <a:t>999111111          2        8.5</a:t>
            </a:r>
          </a:p>
          <a:p>
            <a:r>
              <a:rPr lang="nn-NO" sz="1600" b="0" dirty="0">
                <a:latin typeface="Courier New" panose="02070309020205020404" pitchFamily="49" charset="0"/>
                <a:cs typeface="Courier New" panose="02070309020205020404" pitchFamily="49" charset="0"/>
              </a:rPr>
              <a:t>999333333          3       42.1</a:t>
            </a:r>
          </a:p>
          <a:p>
            <a:r>
              <a:rPr lang="nn-NO" sz="1600" b="0" dirty="0">
                <a:latin typeface="Courier New" panose="02070309020205020404" pitchFamily="49" charset="0"/>
                <a:cs typeface="Courier New" panose="02070309020205020404" pitchFamily="49" charset="0"/>
              </a:rPr>
              <a:t>999888888          1         21</a:t>
            </a:r>
          </a:p>
          <a:p>
            <a:r>
              <a:rPr lang="nn-NO" sz="1600" b="0" dirty="0">
                <a:latin typeface="Courier New" panose="02070309020205020404" pitchFamily="49" charset="0"/>
                <a:cs typeface="Courier New" panose="02070309020205020404" pitchFamily="49" charset="0"/>
              </a:rPr>
              <a:t>999888888          2         22</a:t>
            </a:r>
          </a:p>
          <a:p>
            <a:r>
              <a:rPr lang="nn-NO" sz="1600" b="0" dirty="0">
                <a:latin typeface="Courier New" panose="02070309020205020404" pitchFamily="49" charset="0"/>
                <a:cs typeface="Courier New" panose="02070309020205020404" pitchFamily="49" charset="0"/>
              </a:rPr>
              <a:t>999444444          2       12.2</a:t>
            </a:r>
          </a:p>
          <a:p>
            <a:r>
              <a:rPr lang="nn-NO" sz="1600" b="0" dirty="0">
                <a:latin typeface="Courier New" panose="02070309020205020404" pitchFamily="49" charset="0"/>
                <a:cs typeface="Courier New" panose="02070309020205020404" pitchFamily="49" charset="0"/>
              </a:rPr>
              <a:t>999444444          3       10.5</a:t>
            </a:r>
          </a:p>
          <a:p>
            <a:r>
              <a:rPr lang="nn-NO" sz="1600" b="0" dirty="0">
                <a:latin typeface="Courier New" panose="02070309020205020404" pitchFamily="49" charset="0"/>
                <a:cs typeface="Courier New" panose="02070309020205020404" pitchFamily="49" charset="0"/>
              </a:rPr>
              <a:t>999444444          1          0</a:t>
            </a:r>
          </a:p>
          <a:p>
            <a:r>
              <a:rPr lang="nn-NO" sz="1600" b="0" dirty="0">
                <a:latin typeface="Courier New" panose="02070309020205020404" pitchFamily="49" charset="0"/>
                <a:cs typeface="Courier New" panose="02070309020205020404" pitchFamily="49" charset="0"/>
              </a:rPr>
              <a:t>999444444         10       10.1</a:t>
            </a:r>
          </a:p>
          <a:p>
            <a:r>
              <a:rPr lang="nn-NO" sz="1600" b="0" dirty="0">
                <a:latin typeface="Courier New" panose="02070309020205020404" pitchFamily="49" charset="0"/>
                <a:cs typeface="Courier New" panose="02070309020205020404" pitchFamily="49" charset="0"/>
              </a:rPr>
              <a:t>...</a:t>
            </a:r>
          </a:p>
        </p:txBody>
      </p:sp>
      <p:sp>
        <p:nvSpPr>
          <p:cNvPr id="3" name="Tijdelijke aanduiding voor dianummer 2"/>
          <p:cNvSpPr>
            <a:spLocks noGrp="1"/>
          </p:cNvSpPr>
          <p:nvPr>
            <p:ph type="sldNum" sz="quarter" idx="4294967295"/>
          </p:nvPr>
        </p:nvSpPr>
        <p:spPr>
          <a:xfrm>
            <a:off x="8678863" y="6515100"/>
            <a:ext cx="465137" cy="273050"/>
          </a:xfrm>
          <a:prstGeom prst="rect">
            <a:avLst/>
          </a:prstGeom>
        </p:spPr>
        <p:txBody>
          <a:bodyPr/>
          <a:lstStyle/>
          <a:p>
            <a:pPr>
              <a:defRPr/>
            </a:pPr>
            <a:fld id="{1184941B-BCF1-4790-B988-94CFD8FDB00D}" type="slidenum">
              <a:rPr lang="nl-BE" smtClean="0"/>
              <a:pPr>
                <a:defRPr/>
              </a:pPr>
              <a:t>78</a:t>
            </a:fld>
            <a:endParaRPr lang="nl-BE"/>
          </a:p>
        </p:txBody>
      </p:sp>
      <p:sp>
        <p:nvSpPr>
          <p:cNvPr id="10" name="Ovaal 9"/>
          <p:cNvSpPr/>
          <p:nvPr/>
        </p:nvSpPr>
        <p:spPr>
          <a:xfrm>
            <a:off x="3632304" y="5918095"/>
            <a:ext cx="939696" cy="285750"/>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BE"/>
          </a:p>
        </p:txBody>
      </p:sp>
      <p:sp>
        <p:nvSpPr>
          <p:cNvPr id="5" name="Ovaal 4"/>
          <p:cNvSpPr/>
          <p:nvPr/>
        </p:nvSpPr>
        <p:spPr>
          <a:xfrm>
            <a:off x="7909401" y="5810938"/>
            <a:ext cx="777399" cy="357188"/>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BE"/>
          </a:p>
        </p:txBody>
      </p:sp>
    </p:spTree>
    <p:extLst>
      <p:ext uri="{BB962C8B-B14F-4D97-AF65-F5344CB8AC3E}">
        <p14:creationId xmlns:p14="http://schemas.microsoft.com/office/powerpoint/2010/main" val="54318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15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15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15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15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15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915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15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15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155">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9155">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9155">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9155">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xEl>
                                              <p:pRg st="3" end="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
                                            <p:txEl>
                                              <p:pRg st="4" end="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
                                            <p:txEl>
                                              <p:pRg st="5" end="5"/>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
                                            <p:txEl>
                                              <p:pRg st="6" end="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xEl>
                                              <p:pRg st="7" end="7"/>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xEl>
                                              <p:pRg st="8" end="8"/>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
                                            <p:txEl>
                                              <p:pRg st="9" end="9"/>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
                                            <p:txEl>
                                              <p:pRg st="10" end="10"/>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
                                            <p:txEl>
                                              <p:pRg st="11" end="11"/>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
                                            <p:txEl>
                                              <p:pRg st="12" end="12"/>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
                                            <p:txEl>
                                              <p:pRg st="13" end="1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4774353" y="2608811"/>
            <a:ext cx="2714268" cy="3953581"/>
          </a:xfrm>
          <a:prstGeom prst="rect">
            <a:avLst/>
          </a:prstGeom>
        </p:spPr>
      </p:pic>
      <p:pic>
        <p:nvPicPr>
          <p:cNvPr id="6" name="Picture 5"/>
          <p:cNvPicPr>
            <a:picLocks noChangeAspect="1"/>
          </p:cNvPicPr>
          <p:nvPr/>
        </p:nvPicPr>
        <p:blipFill>
          <a:blip r:embed="rId4"/>
          <a:stretch>
            <a:fillRect/>
          </a:stretch>
        </p:blipFill>
        <p:spPr>
          <a:xfrm>
            <a:off x="652072" y="2570708"/>
            <a:ext cx="2485265" cy="4007926"/>
          </a:xfrm>
          <a:prstGeom prst="rect">
            <a:avLst/>
          </a:prstGeom>
        </p:spPr>
      </p:pic>
      <p:sp>
        <p:nvSpPr>
          <p:cNvPr id="2" name="Titel 1"/>
          <p:cNvSpPr>
            <a:spLocks noGrp="1"/>
          </p:cNvSpPr>
          <p:nvPr>
            <p:ph type="title"/>
          </p:nvPr>
        </p:nvSpPr>
        <p:spPr>
          <a:xfrm>
            <a:off x="457200" y="253536"/>
            <a:ext cx="8229600" cy="1143000"/>
          </a:xfrm>
        </p:spPr>
        <p:txBody>
          <a:bodyPr>
            <a:normAutofit/>
          </a:bodyPr>
          <a:lstStyle/>
          <a:p>
            <a:pPr marL="54864" indent="0" fontAlgn="auto">
              <a:spcAft>
                <a:spcPts val="0"/>
              </a:spcAft>
              <a:defRPr/>
            </a:pPr>
            <a:r>
              <a:rPr lang="nl-NL" sz="3200" b="1" dirty="0">
                <a:latin typeface="Verdana" panose="020B0604030504040204" pitchFamily="34" charset="0"/>
              </a:rPr>
              <a:t>NVL</a:t>
            </a:r>
            <a:endParaRPr lang="nl-BE" sz="3200" b="1" dirty="0">
              <a:latin typeface="Verdana" panose="020B0604030504040204" pitchFamily="34" charset="0"/>
            </a:endParaRPr>
          </a:p>
        </p:txBody>
      </p:sp>
      <p:sp>
        <p:nvSpPr>
          <p:cNvPr id="49155" name="Tijdelijke aanduiding voor inhoud 7"/>
          <p:cNvSpPr>
            <a:spLocks noGrp="1"/>
          </p:cNvSpPr>
          <p:nvPr>
            <p:ph sz="half" idx="1"/>
          </p:nvPr>
        </p:nvSpPr>
        <p:spPr>
          <a:xfrm>
            <a:off x="487680" y="1008993"/>
            <a:ext cx="4038600" cy="4980539"/>
          </a:xfrm>
        </p:spPr>
        <p:txBody>
          <a:bodyPr/>
          <a:lstStyle/>
          <a:p>
            <a:r>
              <a:rPr lang="en-GB" sz="1800" dirty="0">
                <a:solidFill>
                  <a:srgbClr val="0000FF"/>
                </a:solidFill>
                <a:latin typeface="Courier New" panose="02070309020205020404" pitchFamily="49" charset="0"/>
              </a:rPr>
              <a:t>SELECT</a:t>
            </a:r>
            <a:r>
              <a:rPr lang="en-GB" sz="1800" dirty="0">
                <a:solidFill>
                  <a:srgbClr val="000000"/>
                </a:solidFill>
                <a:latin typeface="Courier New" panose="02070309020205020404" pitchFamily="49" charset="0"/>
              </a:rPr>
              <a:t> </a:t>
            </a:r>
            <a:r>
              <a:rPr lang="en-GB" sz="1800" dirty="0" err="1">
                <a:solidFill>
                  <a:srgbClr val="000000"/>
                </a:solidFill>
                <a:latin typeface="Courier New" panose="02070309020205020404" pitchFamily="49" charset="0"/>
              </a:rPr>
              <a:t>sofi_nr</a:t>
            </a:r>
            <a:r>
              <a:rPr lang="en-GB" sz="1800" dirty="0" err="1">
                <a:solidFill>
                  <a:srgbClr val="000080"/>
                </a:solidFill>
                <a:latin typeface="Courier New" panose="02070309020205020404" pitchFamily="49" charset="0"/>
              </a:rPr>
              <a:t>,</a:t>
            </a:r>
            <a:r>
              <a:rPr lang="en-GB" sz="1800" dirty="0" err="1">
                <a:solidFill>
                  <a:srgbClr val="000000"/>
                </a:solidFill>
                <a:latin typeface="Courier New" panose="02070309020205020404" pitchFamily="49" charset="0"/>
              </a:rPr>
              <a:t>proj_nr</a:t>
            </a:r>
            <a:r>
              <a:rPr lang="en-GB" sz="1800" dirty="0">
                <a:solidFill>
                  <a:srgbClr val="000080"/>
                </a:solidFill>
                <a:latin typeface="Courier New" panose="02070309020205020404" pitchFamily="49" charset="0"/>
              </a:rPr>
              <a:t>,</a:t>
            </a:r>
            <a:br>
              <a:rPr lang="en-GB" sz="1800" dirty="0">
                <a:solidFill>
                  <a:srgbClr val="000080"/>
                </a:solidFill>
                <a:latin typeface="Courier New" panose="02070309020205020404" pitchFamily="49" charset="0"/>
              </a:rPr>
            </a:br>
            <a:r>
              <a:rPr lang="en-GB" sz="1800" dirty="0" err="1">
                <a:solidFill>
                  <a:srgbClr val="000000"/>
                </a:solidFill>
                <a:latin typeface="Courier New" panose="02070309020205020404" pitchFamily="49" charset="0"/>
              </a:rPr>
              <a:t>uren</a:t>
            </a:r>
            <a:r>
              <a:rPr lang="en-GB" sz="1800" dirty="0">
                <a:solidFill>
                  <a:srgbClr val="000000"/>
                </a:solidFill>
                <a:latin typeface="Courier New" panose="02070309020205020404" pitchFamily="49" charset="0"/>
              </a:rPr>
              <a:t> </a:t>
            </a:r>
            <a:r>
              <a:rPr lang="en-GB" sz="1800" dirty="0">
                <a:solidFill>
                  <a:srgbClr val="FF8000"/>
                </a:solidFill>
                <a:latin typeface="Courier New" panose="02070309020205020404" pitchFamily="49" charset="0"/>
              </a:rPr>
              <a:t>+ 4</a:t>
            </a:r>
            <a:r>
              <a:rPr lang="en-GB" sz="1800" dirty="0">
                <a:solidFill>
                  <a:srgbClr val="000000"/>
                </a:solidFill>
                <a:latin typeface="Courier New" panose="02070309020205020404" pitchFamily="49" charset="0"/>
              </a:rPr>
              <a:t/>
            </a:r>
            <a:br>
              <a:rPr lang="en-GB" sz="1800" dirty="0">
                <a:solidFill>
                  <a:srgbClr val="000000"/>
                </a:solidFill>
                <a:latin typeface="Courier New" panose="02070309020205020404" pitchFamily="49" charset="0"/>
              </a:rPr>
            </a:br>
            <a:r>
              <a:rPr lang="en-GB" sz="1800" dirty="0">
                <a:solidFill>
                  <a:srgbClr val="0000FF"/>
                </a:solidFill>
                <a:latin typeface="Courier New" panose="02070309020205020404" pitchFamily="49" charset="0"/>
              </a:rPr>
              <a:t>FROM</a:t>
            </a:r>
            <a:r>
              <a:rPr lang="en-GB" sz="1800" dirty="0">
                <a:solidFill>
                  <a:srgbClr val="000000"/>
                </a:solidFill>
                <a:latin typeface="Courier New" panose="02070309020205020404" pitchFamily="49" charset="0"/>
              </a:rPr>
              <a:t> </a:t>
            </a:r>
            <a:r>
              <a:rPr lang="en-GB" sz="1800" dirty="0" err="1">
                <a:solidFill>
                  <a:srgbClr val="000000"/>
                </a:solidFill>
                <a:latin typeface="Courier New" panose="02070309020205020404" pitchFamily="49" charset="0"/>
              </a:rPr>
              <a:t>opdrachten</a:t>
            </a:r>
            <a:r>
              <a:rPr lang="en-GB" sz="1800" dirty="0">
                <a:solidFill>
                  <a:srgbClr val="000080"/>
                </a:solidFill>
                <a:latin typeface="Courier New" panose="02070309020205020404" pitchFamily="49" charset="0"/>
              </a:rPr>
              <a:t>;</a:t>
            </a:r>
          </a:p>
          <a:p>
            <a:endParaRPr lang="en-US" sz="1800" dirty="0">
              <a:solidFill>
                <a:srgbClr val="000080"/>
              </a:solidFill>
              <a:effectLst/>
              <a:latin typeface="Courier New" panose="02070309020205020404" pitchFamily="49" charset="0"/>
            </a:endParaRPr>
          </a:p>
        </p:txBody>
      </p:sp>
      <p:sp>
        <p:nvSpPr>
          <p:cNvPr id="11" name="Tijdelijke aanduiding voor inhoud 10"/>
          <p:cNvSpPr>
            <a:spLocks noGrp="1"/>
          </p:cNvSpPr>
          <p:nvPr>
            <p:ph sz="half" idx="2"/>
          </p:nvPr>
        </p:nvSpPr>
        <p:spPr>
          <a:xfrm>
            <a:off x="4648200" y="1008993"/>
            <a:ext cx="4227786" cy="5145590"/>
          </a:xfrm>
        </p:spPr>
        <p:txBody>
          <a:bodyPr/>
          <a:lstStyle/>
          <a:p>
            <a:r>
              <a:rPr lang="en-GB" sz="1800" dirty="0">
                <a:solidFill>
                  <a:srgbClr val="0000FF"/>
                </a:solidFill>
                <a:latin typeface="Courier New" panose="02070309020205020404" pitchFamily="49" charset="0"/>
              </a:rPr>
              <a:t>SELECT</a:t>
            </a:r>
            <a:r>
              <a:rPr lang="en-GB" sz="1800" dirty="0">
                <a:solidFill>
                  <a:srgbClr val="000000"/>
                </a:solidFill>
                <a:latin typeface="Courier New" panose="02070309020205020404" pitchFamily="49" charset="0"/>
              </a:rPr>
              <a:t> </a:t>
            </a:r>
            <a:r>
              <a:rPr lang="en-GB" sz="1800" dirty="0" err="1">
                <a:solidFill>
                  <a:srgbClr val="000000"/>
                </a:solidFill>
                <a:latin typeface="Courier New" panose="02070309020205020404" pitchFamily="49" charset="0"/>
              </a:rPr>
              <a:t>sofi_nr</a:t>
            </a:r>
            <a:r>
              <a:rPr lang="en-GB" sz="1800" dirty="0" err="1">
                <a:solidFill>
                  <a:srgbClr val="000080"/>
                </a:solidFill>
                <a:latin typeface="Courier New" panose="02070309020205020404" pitchFamily="49" charset="0"/>
              </a:rPr>
              <a:t>,</a:t>
            </a:r>
            <a:r>
              <a:rPr lang="en-GB" sz="1800" dirty="0" err="1">
                <a:solidFill>
                  <a:srgbClr val="000000"/>
                </a:solidFill>
                <a:latin typeface="Courier New" panose="02070309020205020404" pitchFamily="49" charset="0"/>
              </a:rPr>
              <a:t>proj_nr</a:t>
            </a:r>
            <a:r>
              <a:rPr lang="en-GB" sz="1800" dirty="0">
                <a:solidFill>
                  <a:srgbClr val="000080"/>
                </a:solidFill>
                <a:latin typeface="Courier New" panose="02070309020205020404" pitchFamily="49" charset="0"/>
              </a:rPr>
              <a:t>,</a:t>
            </a:r>
            <a:br>
              <a:rPr lang="en-GB" sz="1800" dirty="0">
                <a:solidFill>
                  <a:srgbClr val="000080"/>
                </a:solidFill>
                <a:latin typeface="Courier New" panose="02070309020205020404" pitchFamily="49" charset="0"/>
              </a:rPr>
            </a:br>
            <a:r>
              <a:rPr lang="en-GB" sz="1800" dirty="0" err="1">
                <a:solidFill>
                  <a:srgbClr val="0000FF"/>
                </a:solidFill>
                <a:latin typeface="Courier New" panose="02070309020205020404" pitchFamily="49" charset="0"/>
              </a:rPr>
              <a:t>nvl</a:t>
            </a:r>
            <a:r>
              <a:rPr lang="en-GB" sz="1800" dirty="0">
                <a:solidFill>
                  <a:srgbClr val="000080"/>
                </a:solidFill>
                <a:latin typeface="Courier New" panose="02070309020205020404" pitchFamily="49" charset="0"/>
              </a:rPr>
              <a:t>(</a:t>
            </a:r>
            <a:r>
              <a:rPr lang="en-GB" sz="1800" dirty="0">
                <a:solidFill>
                  <a:srgbClr val="000000"/>
                </a:solidFill>
                <a:latin typeface="Courier New" panose="02070309020205020404" pitchFamily="49" charset="0"/>
              </a:rPr>
              <a:t>uren</a:t>
            </a:r>
            <a:r>
              <a:rPr lang="en-GB" sz="1800" dirty="0">
                <a:solidFill>
                  <a:srgbClr val="000080"/>
                </a:solidFill>
                <a:latin typeface="Courier New" panose="02070309020205020404" pitchFamily="49" charset="0"/>
              </a:rPr>
              <a:t>,</a:t>
            </a:r>
            <a:r>
              <a:rPr lang="en-GB" sz="1800" dirty="0">
                <a:solidFill>
                  <a:srgbClr val="FF8000"/>
                </a:solidFill>
                <a:latin typeface="Courier New" panose="02070309020205020404" pitchFamily="49" charset="0"/>
              </a:rPr>
              <a:t>0</a:t>
            </a:r>
            <a:r>
              <a:rPr lang="en-GB" sz="1800" dirty="0">
                <a:solidFill>
                  <a:srgbClr val="000080"/>
                </a:solidFill>
                <a:latin typeface="Courier New" panose="02070309020205020404" pitchFamily="49" charset="0"/>
              </a:rPr>
              <a:t>)</a:t>
            </a:r>
            <a:r>
              <a:rPr lang="en-GB" sz="1800" dirty="0">
                <a:solidFill>
                  <a:srgbClr val="000000"/>
                </a:solidFill>
                <a:latin typeface="Courier New" panose="02070309020205020404" pitchFamily="49" charset="0"/>
              </a:rPr>
              <a:t> </a:t>
            </a:r>
            <a:r>
              <a:rPr lang="en-GB" sz="1800" dirty="0">
                <a:solidFill>
                  <a:srgbClr val="FF8000"/>
                </a:solidFill>
                <a:latin typeface="Courier New" panose="02070309020205020404" pitchFamily="49" charset="0"/>
              </a:rPr>
              <a:t>+ 4</a:t>
            </a:r>
            <a:r>
              <a:rPr lang="en-GB" sz="1800" dirty="0">
                <a:solidFill>
                  <a:srgbClr val="000000"/>
                </a:solidFill>
                <a:latin typeface="Courier New" panose="02070309020205020404" pitchFamily="49" charset="0"/>
              </a:rPr>
              <a:t/>
            </a:r>
            <a:br>
              <a:rPr lang="en-GB" sz="1800" dirty="0">
                <a:solidFill>
                  <a:srgbClr val="000000"/>
                </a:solidFill>
                <a:latin typeface="Courier New" panose="02070309020205020404" pitchFamily="49" charset="0"/>
              </a:rPr>
            </a:br>
            <a:r>
              <a:rPr lang="en-GB" sz="1800" dirty="0">
                <a:solidFill>
                  <a:srgbClr val="0000FF"/>
                </a:solidFill>
                <a:latin typeface="Courier New" panose="02070309020205020404" pitchFamily="49" charset="0"/>
              </a:rPr>
              <a:t>FROM</a:t>
            </a:r>
            <a:r>
              <a:rPr lang="en-GB" sz="1800" dirty="0">
                <a:solidFill>
                  <a:srgbClr val="000000"/>
                </a:solidFill>
                <a:latin typeface="Courier New" panose="02070309020205020404" pitchFamily="49" charset="0"/>
              </a:rPr>
              <a:t> </a:t>
            </a:r>
            <a:r>
              <a:rPr lang="en-GB" sz="1800" dirty="0" err="1">
                <a:solidFill>
                  <a:srgbClr val="000000"/>
                </a:solidFill>
                <a:latin typeface="Courier New" panose="02070309020205020404" pitchFamily="49" charset="0"/>
              </a:rPr>
              <a:t>opdrachten</a:t>
            </a:r>
            <a:r>
              <a:rPr lang="en-GB" sz="1800" dirty="0">
                <a:solidFill>
                  <a:srgbClr val="000080"/>
                </a:solidFill>
                <a:latin typeface="Courier New" panose="02070309020205020404" pitchFamily="49" charset="0"/>
              </a:rPr>
              <a:t>;</a:t>
            </a:r>
            <a:endParaRPr lang="en-GB" sz="1800" dirty="0">
              <a:solidFill>
                <a:srgbClr val="0000FF"/>
              </a:solidFill>
              <a:latin typeface="Courier New" panose="02070309020205020404" pitchFamily="49" charset="0"/>
            </a:endParaRPr>
          </a:p>
          <a:p>
            <a:endParaRPr lang="en-US" sz="2000" dirty="0">
              <a:solidFill>
                <a:srgbClr val="000080"/>
              </a:solidFill>
              <a:latin typeface="Courier New" panose="02070309020205020404" pitchFamily="49" charset="0"/>
            </a:endParaRPr>
          </a:p>
          <a:p>
            <a:endParaRPr lang="nn-NO" sz="1600" b="0" dirty="0">
              <a:latin typeface="Courier New" panose="02070309020205020404" pitchFamily="49" charset="0"/>
              <a:cs typeface="Courier New" panose="02070309020205020404" pitchFamily="49" charset="0"/>
            </a:endParaRPr>
          </a:p>
        </p:txBody>
      </p:sp>
      <p:sp>
        <p:nvSpPr>
          <p:cNvPr id="3" name="Tijdelijke aanduiding voor dianummer 2"/>
          <p:cNvSpPr>
            <a:spLocks noGrp="1"/>
          </p:cNvSpPr>
          <p:nvPr>
            <p:ph type="sldNum" sz="quarter" idx="4294967295"/>
          </p:nvPr>
        </p:nvSpPr>
        <p:spPr>
          <a:xfrm>
            <a:off x="8678863" y="6515100"/>
            <a:ext cx="465137" cy="273050"/>
          </a:xfrm>
          <a:prstGeom prst="rect">
            <a:avLst/>
          </a:prstGeom>
        </p:spPr>
        <p:txBody>
          <a:bodyPr/>
          <a:lstStyle/>
          <a:p>
            <a:pPr>
              <a:defRPr/>
            </a:pPr>
            <a:fld id="{1184941B-BCF1-4790-B988-94CFD8FDB00D}" type="slidenum">
              <a:rPr lang="nl-BE" smtClean="0"/>
              <a:pPr>
                <a:defRPr/>
              </a:pPr>
              <a:t>79</a:t>
            </a:fld>
            <a:endParaRPr lang="nl-BE"/>
          </a:p>
        </p:txBody>
      </p:sp>
      <p:sp>
        <p:nvSpPr>
          <p:cNvPr id="10" name="Ovaal 9"/>
          <p:cNvSpPr/>
          <p:nvPr/>
        </p:nvSpPr>
        <p:spPr>
          <a:xfrm>
            <a:off x="2197641" y="4332182"/>
            <a:ext cx="939696" cy="285750"/>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BE"/>
          </a:p>
        </p:txBody>
      </p:sp>
      <p:sp>
        <p:nvSpPr>
          <p:cNvPr id="5" name="Ovaal 4"/>
          <p:cNvSpPr/>
          <p:nvPr/>
        </p:nvSpPr>
        <p:spPr>
          <a:xfrm>
            <a:off x="6842234" y="4260744"/>
            <a:ext cx="777399" cy="357188"/>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BE"/>
          </a:p>
        </p:txBody>
      </p:sp>
    </p:spTree>
    <p:extLst>
      <p:ext uri="{BB962C8B-B14F-4D97-AF65-F5344CB8AC3E}">
        <p14:creationId xmlns:p14="http://schemas.microsoft.com/office/powerpoint/2010/main" val="1120583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a:p>
        </p:txBody>
      </p:sp>
      <p:sp>
        <p:nvSpPr>
          <p:cNvPr id="3" name="Tijdelijke aanduiding voor inhoud 2"/>
          <p:cNvSpPr>
            <a:spLocks noGrp="1"/>
          </p:cNvSpPr>
          <p:nvPr>
            <p:ph idx="1"/>
          </p:nvPr>
        </p:nvSpPr>
        <p:spPr/>
        <p:txBody>
          <a:bodyPr/>
          <a:lstStyle/>
          <a:p>
            <a:r>
              <a:rPr lang="nl-BE" dirty="0"/>
              <a:t>Zoek de functie om aantal karakters te tellen in een string.</a:t>
            </a:r>
            <a:endParaRPr lang="en-US" dirty="0"/>
          </a:p>
        </p:txBody>
      </p:sp>
    </p:spTree>
    <p:extLst>
      <p:ext uri="{BB962C8B-B14F-4D97-AF65-F5344CB8AC3E}">
        <p14:creationId xmlns:p14="http://schemas.microsoft.com/office/powerpoint/2010/main" val="40163708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sz="3200" b="1" dirty="0">
                <a:latin typeface="Verdana" panose="020B0604030504040204" pitchFamily="34" charset="0"/>
              </a:rPr>
              <a:t>Algemene functies : NVL2</a:t>
            </a:r>
          </a:p>
        </p:txBody>
      </p:sp>
      <p:sp>
        <p:nvSpPr>
          <p:cNvPr id="3" name="Tijdelijke aanduiding voor inhoud 2"/>
          <p:cNvSpPr>
            <a:spLocks noGrp="1"/>
          </p:cNvSpPr>
          <p:nvPr>
            <p:ph idx="1"/>
          </p:nvPr>
        </p:nvSpPr>
        <p:spPr/>
        <p:txBody>
          <a:bodyPr>
            <a:normAutofit/>
          </a:bodyPr>
          <a:lstStyle/>
          <a:p>
            <a:endParaRPr lang="nl-NL" sz="2000" dirty="0">
              <a:latin typeface="Verdana" panose="020B0604030504040204" pitchFamily="34" charset="0"/>
            </a:endParaRPr>
          </a:p>
          <a:p>
            <a:r>
              <a:rPr lang="nl-NL" sz="2000" dirty="0">
                <a:latin typeface="Verdana" panose="020B0604030504040204" pitchFamily="34" charset="0"/>
              </a:rPr>
              <a:t>De NVL2 functie is een versterkte vorm van de NVL functie. Net zoals de NVL functie evalueert het of een kolom of expressie al dan niet een NULL waarde bevat.</a:t>
            </a:r>
          </a:p>
          <a:p>
            <a:r>
              <a:rPr lang="nl-NL" sz="2000" dirty="0">
                <a:latin typeface="Verdana" panose="020B0604030504040204" pitchFamily="34" charset="0"/>
              </a:rPr>
              <a:t>De NVL2 functie heeft 3 verplichte parameters. </a:t>
            </a:r>
          </a:p>
          <a:p>
            <a:pPr lvl="1"/>
            <a:r>
              <a:rPr lang="nl-NL" sz="2000" dirty="0">
                <a:latin typeface="Verdana" panose="020B0604030504040204" pitchFamily="34" charset="0"/>
              </a:rPr>
              <a:t>Wanneer expr1 </a:t>
            </a:r>
            <a:r>
              <a:rPr lang="nl-NL" sz="2000" b="1" dirty="0">
                <a:latin typeface="Verdana" panose="020B0604030504040204" pitchFamily="34" charset="0"/>
              </a:rPr>
              <a:t>niet</a:t>
            </a:r>
            <a:r>
              <a:rPr lang="nl-NL" sz="2000" dirty="0">
                <a:latin typeface="Verdana" panose="020B0604030504040204" pitchFamily="34" charset="0"/>
              </a:rPr>
              <a:t> NULL is, dan geeft de functie expr2 terug. </a:t>
            </a:r>
          </a:p>
          <a:p>
            <a:pPr lvl="1"/>
            <a:r>
              <a:rPr lang="nl-NL" sz="2000" dirty="0">
                <a:latin typeface="Verdana" panose="020B0604030504040204" pitchFamily="34" charset="0"/>
              </a:rPr>
              <a:t>Is expr1 </a:t>
            </a:r>
            <a:r>
              <a:rPr lang="nl-NL" sz="2000" b="1" dirty="0">
                <a:latin typeface="Verdana" panose="020B0604030504040204" pitchFamily="34" charset="0"/>
              </a:rPr>
              <a:t>wel</a:t>
            </a:r>
            <a:r>
              <a:rPr lang="nl-NL" sz="2000" dirty="0">
                <a:latin typeface="Verdana" panose="020B0604030504040204" pitchFamily="34" charset="0"/>
              </a:rPr>
              <a:t> NULL dan wordt expr3 teruggegeven.</a:t>
            </a:r>
          </a:p>
          <a:p>
            <a:pPr marL="0" indent="0">
              <a:buNone/>
            </a:pPr>
            <a:endParaRPr lang="nl-NL" dirty="0"/>
          </a:p>
        </p:txBody>
      </p:sp>
      <p:sp>
        <p:nvSpPr>
          <p:cNvPr id="5" name="Tijdelijke aanduiding voor dianummer 4"/>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80</a:t>
            </a:fld>
            <a:endParaRPr lang="nl-NL" dirty="0"/>
          </a:p>
        </p:txBody>
      </p:sp>
      <p:pic>
        <p:nvPicPr>
          <p:cNvPr id="15362" name="Picture 2" descr="Description of nvl2.gif follo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655" y="1337927"/>
            <a:ext cx="6616959" cy="50611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6630915" y="873935"/>
            <a:ext cx="1959358" cy="277797"/>
          </a:xfrm>
          <a:prstGeom prst="rect">
            <a:avLst/>
          </a:prstGeom>
        </p:spPr>
      </p:pic>
      <p:pic>
        <p:nvPicPr>
          <p:cNvPr id="8" name="Picture 7"/>
          <p:cNvPicPr>
            <a:picLocks noChangeAspect="1"/>
          </p:cNvPicPr>
          <p:nvPr/>
        </p:nvPicPr>
        <p:blipFill>
          <a:blip r:embed="rId4"/>
          <a:stretch>
            <a:fillRect/>
          </a:stretch>
        </p:blipFill>
        <p:spPr>
          <a:xfrm>
            <a:off x="8051817" y="31532"/>
            <a:ext cx="634983" cy="579377"/>
          </a:xfrm>
          <a:prstGeom prst="rect">
            <a:avLst/>
          </a:prstGeom>
        </p:spPr>
      </p:pic>
    </p:spTree>
    <p:extLst>
      <p:ext uri="{BB962C8B-B14F-4D97-AF65-F5344CB8AC3E}">
        <p14:creationId xmlns:p14="http://schemas.microsoft.com/office/powerpoint/2010/main" val="100991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r>
              <a:rPr lang="nl-BE" dirty="0" err="1"/>
              <a:t>Null</a:t>
            </a:r>
            <a:r>
              <a:rPr lang="nl-BE" dirty="0"/>
              <a:t> waardes vervangen? </a:t>
            </a:r>
          </a:p>
          <a:p>
            <a:r>
              <a:rPr lang="nl-BE" dirty="0"/>
              <a:t>NVL</a:t>
            </a:r>
          </a:p>
          <a:p>
            <a:r>
              <a:rPr lang="nl-BE" dirty="0"/>
              <a:t>Alternatief: altijd vervangen </a:t>
            </a:r>
            <a:r>
              <a:rPr lang="nl-BE" dirty="0" err="1"/>
              <a:t>afh</a:t>
            </a:r>
            <a:r>
              <a:rPr lang="nl-BE" dirty="0"/>
              <a:t> </a:t>
            </a:r>
            <a:r>
              <a:rPr lang="nl-BE" dirty="0" err="1"/>
              <a:t>null</a:t>
            </a:r>
            <a:r>
              <a:rPr lang="nl-BE" dirty="0"/>
              <a:t> of niet?</a:t>
            </a:r>
          </a:p>
          <a:p>
            <a:r>
              <a:rPr lang="nl-BE" dirty="0"/>
              <a:t>NVL2</a:t>
            </a:r>
          </a:p>
        </p:txBody>
      </p:sp>
      <p:sp>
        <p:nvSpPr>
          <p:cNvPr id="4" name="Titel 3"/>
          <p:cNvSpPr>
            <a:spLocks noGrp="1"/>
          </p:cNvSpPr>
          <p:nvPr>
            <p:ph type="title"/>
          </p:nvPr>
        </p:nvSpPr>
        <p:spPr/>
        <p:txBody>
          <a:bodyPr/>
          <a:lstStyle/>
          <a:p>
            <a:endParaRPr lang="en-US"/>
          </a:p>
        </p:txBody>
      </p:sp>
    </p:spTree>
    <p:extLst>
      <p:ext uri="{BB962C8B-B14F-4D97-AF65-F5344CB8AC3E}">
        <p14:creationId xmlns:p14="http://schemas.microsoft.com/office/powerpoint/2010/main" val="10493597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sz="3200" b="1" dirty="0">
                <a:latin typeface="Verdana" panose="020B0604030504040204" pitchFamily="34" charset="0"/>
              </a:rPr>
              <a:t>NVL2</a:t>
            </a:r>
          </a:p>
        </p:txBody>
      </p:sp>
      <p:sp>
        <p:nvSpPr>
          <p:cNvPr id="4" name="Content Placeholder 3"/>
          <p:cNvSpPr>
            <a:spLocks noGrp="1"/>
          </p:cNvSpPr>
          <p:nvPr>
            <p:ph idx="1"/>
          </p:nvPr>
        </p:nvSpPr>
        <p:spPr/>
        <p:txBody>
          <a:bodyPr/>
          <a:lstStyle/>
          <a:p>
            <a:r>
              <a:rPr lang="en-GB" dirty="0"/>
              <a:t> </a:t>
            </a:r>
            <a:r>
              <a:rPr lang="en-GB" sz="1800" b="1" dirty="0">
                <a:solidFill>
                  <a:srgbClr val="0000FF"/>
                </a:solidFill>
                <a:latin typeface="Courier New" panose="02070309020205020404" pitchFamily="49" charset="0"/>
              </a:rPr>
              <a:t>SELECT</a:t>
            </a:r>
            <a:r>
              <a:rPr lang="en-GB" sz="1800" dirty="0">
                <a:solidFill>
                  <a:srgbClr val="000000"/>
                </a:solidFill>
                <a:latin typeface="Courier New" panose="02070309020205020404" pitchFamily="49" charset="0"/>
              </a:rPr>
              <a:t> </a:t>
            </a:r>
            <a:r>
              <a:rPr lang="en-GB" sz="1800" dirty="0" err="1">
                <a:solidFill>
                  <a:srgbClr val="000000"/>
                </a:solidFill>
                <a:latin typeface="Courier New" panose="02070309020205020404" pitchFamily="49" charset="0"/>
              </a:rPr>
              <a:t>opd_proj_nr</a:t>
            </a:r>
            <a:r>
              <a:rPr lang="en-GB" sz="1800" b="1" dirty="0">
                <a:solidFill>
                  <a:srgbClr val="000080"/>
                </a:solidFill>
                <a:latin typeface="Courier New" panose="02070309020205020404" pitchFamily="49" charset="0"/>
              </a:rPr>
              <a:t>,</a:t>
            </a:r>
            <a:r>
              <a:rPr lang="en-GB" sz="1800" dirty="0">
                <a:solidFill>
                  <a:srgbClr val="000000"/>
                </a:solidFill>
                <a:latin typeface="Courier New" panose="02070309020205020404" pitchFamily="49" charset="0"/>
              </a:rPr>
              <a:t> </a:t>
            </a:r>
            <a:r>
              <a:rPr lang="en-GB" sz="1800" dirty="0" err="1">
                <a:solidFill>
                  <a:srgbClr val="000000"/>
                </a:solidFill>
                <a:latin typeface="Courier New" panose="02070309020205020404" pitchFamily="49" charset="0"/>
              </a:rPr>
              <a:t>opd_mdw_sofi_nr</a:t>
            </a:r>
            <a:r>
              <a:rPr lang="en-GB" sz="1800" b="1" dirty="0">
                <a:solidFill>
                  <a:srgbClr val="000080"/>
                </a:solidFill>
                <a:latin typeface="Courier New" panose="02070309020205020404" pitchFamily="49" charset="0"/>
              </a:rPr>
              <a:t>,</a:t>
            </a:r>
            <a:r>
              <a:rPr lang="en-GB" sz="1800" dirty="0">
                <a:solidFill>
                  <a:srgbClr val="000000"/>
                </a:solidFill>
                <a:latin typeface="Courier New" panose="02070309020205020404" pitchFamily="49" charset="0"/>
              </a:rPr>
              <a:t> 	</a:t>
            </a:r>
            <a:r>
              <a:rPr lang="en-GB" sz="1800" b="1" dirty="0">
                <a:solidFill>
                  <a:srgbClr val="0000FF"/>
                </a:solidFill>
                <a:latin typeface="Courier New" panose="02070309020205020404" pitchFamily="49" charset="0"/>
              </a:rPr>
              <a:t>NVL2</a:t>
            </a:r>
            <a:r>
              <a:rPr lang="en-GB" sz="1800" b="1" dirty="0">
                <a:solidFill>
                  <a:srgbClr val="000080"/>
                </a:solidFill>
                <a:latin typeface="Courier New" panose="02070309020205020404" pitchFamily="49" charset="0"/>
              </a:rPr>
              <a:t>(</a:t>
            </a:r>
            <a:r>
              <a:rPr lang="en-GB" sz="1800" dirty="0">
                <a:solidFill>
                  <a:srgbClr val="000000"/>
                </a:solidFill>
                <a:latin typeface="Courier New" panose="02070309020205020404" pitchFamily="49" charset="0"/>
              </a:rPr>
              <a:t>opd_</a:t>
            </a:r>
            <a:r>
              <a:rPr lang="en-GB" sz="1800" dirty="0" err="1">
                <a:solidFill>
                  <a:srgbClr val="000000"/>
                </a:solidFill>
                <a:latin typeface="Courier New" panose="02070309020205020404" pitchFamily="49" charset="0"/>
              </a:rPr>
              <a:t>uren</a:t>
            </a:r>
            <a:r>
              <a:rPr lang="en-GB" sz="1800" b="1" dirty="0">
                <a:solidFill>
                  <a:srgbClr val="000080"/>
                </a:solidFill>
                <a:latin typeface="Courier New" panose="02070309020205020404" pitchFamily="49" charset="0"/>
              </a:rPr>
              <a:t>,</a:t>
            </a:r>
            <a:r>
              <a:rPr lang="en-GB" sz="1800" dirty="0">
                <a:solidFill>
                  <a:srgbClr val="808080"/>
                </a:solidFill>
                <a:latin typeface="Courier New" panose="02070309020205020404" pitchFamily="49" charset="0"/>
              </a:rPr>
              <a:t>'</a:t>
            </a:r>
            <a:r>
              <a:rPr lang="en-GB" sz="1800" dirty="0" err="1">
                <a:solidFill>
                  <a:srgbClr val="808080"/>
                </a:solidFill>
                <a:latin typeface="Courier New" panose="02070309020205020404" pitchFamily="49" charset="0"/>
              </a:rPr>
              <a:t>uren</a:t>
            </a:r>
            <a:r>
              <a:rPr lang="en-GB" sz="1800" dirty="0">
                <a:solidFill>
                  <a:srgbClr val="808080"/>
                </a:solidFill>
                <a:latin typeface="Courier New" panose="02070309020205020404" pitchFamily="49" charset="0"/>
              </a:rPr>
              <a:t> </a:t>
            </a:r>
            <a:r>
              <a:rPr lang="en-GB" sz="1800" dirty="0" err="1">
                <a:solidFill>
                  <a:srgbClr val="808080"/>
                </a:solidFill>
                <a:latin typeface="Courier New" panose="02070309020205020404" pitchFamily="49" charset="0"/>
              </a:rPr>
              <a:t>ingevuld</a:t>
            </a:r>
            <a:r>
              <a:rPr lang="en-GB" sz="1800" dirty="0">
                <a:solidFill>
                  <a:srgbClr val="808080"/>
                </a:solidFill>
                <a:latin typeface="Courier New" panose="02070309020205020404" pitchFamily="49" charset="0"/>
              </a:rPr>
              <a:t>'</a:t>
            </a:r>
            <a:r>
              <a:rPr lang="en-GB" sz="1800" b="1" dirty="0">
                <a:solidFill>
                  <a:srgbClr val="000080"/>
                </a:solidFill>
                <a:latin typeface="Courier New" panose="02070309020205020404" pitchFamily="49" charset="0"/>
              </a:rPr>
              <a:t>,</a:t>
            </a:r>
            <a:r>
              <a:rPr lang="en-GB" sz="1800" dirty="0">
                <a:solidFill>
                  <a:srgbClr val="808080"/>
                </a:solidFill>
                <a:latin typeface="Courier New" panose="02070309020205020404" pitchFamily="49" charset="0"/>
              </a:rPr>
              <a:t>'</a:t>
            </a:r>
            <a:r>
              <a:rPr lang="en-GB" sz="1800" dirty="0" err="1">
                <a:solidFill>
                  <a:srgbClr val="808080"/>
                </a:solidFill>
                <a:latin typeface="Courier New" panose="02070309020205020404" pitchFamily="49" charset="0"/>
              </a:rPr>
              <a:t>uren</a:t>
            </a:r>
            <a:r>
              <a:rPr lang="en-GB" sz="1800" dirty="0">
                <a:solidFill>
                  <a:srgbClr val="808080"/>
                </a:solidFill>
                <a:latin typeface="Courier New" panose="02070309020205020404" pitchFamily="49" charset="0"/>
              </a:rPr>
              <a:t> </a:t>
            </a:r>
            <a:r>
              <a:rPr lang="en-GB" sz="1800" dirty="0" err="1">
                <a:solidFill>
                  <a:srgbClr val="808080"/>
                </a:solidFill>
                <a:latin typeface="Courier New" panose="02070309020205020404" pitchFamily="49" charset="0"/>
              </a:rPr>
              <a:t>niet</a:t>
            </a:r>
            <a:r>
              <a:rPr lang="en-GB" sz="1800" dirty="0">
                <a:solidFill>
                  <a:srgbClr val="808080"/>
                </a:solidFill>
                <a:latin typeface="Courier New" panose="02070309020205020404" pitchFamily="49" charset="0"/>
              </a:rPr>
              <a:t> </a:t>
            </a:r>
            <a:r>
              <a:rPr lang="en-GB" sz="1800" dirty="0" err="1">
                <a:solidFill>
                  <a:srgbClr val="808080"/>
                </a:solidFill>
                <a:latin typeface="Courier New" panose="02070309020205020404" pitchFamily="49" charset="0"/>
              </a:rPr>
              <a:t>ingevuld</a:t>
            </a:r>
            <a:r>
              <a:rPr lang="en-GB" sz="1800" dirty="0">
                <a:solidFill>
                  <a:srgbClr val="808080"/>
                </a:solidFill>
                <a:latin typeface="Courier New" panose="02070309020205020404" pitchFamily="49" charset="0"/>
              </a:rPr>
              <a:t>'</a:t>
            </a:r>
            <a:r>
              <a:rPr lang="en-GB" sz="1800" b="1" dirty="0">
                <a:solidFill>
                  <a:srgbClr val="000080"/>
                </a:solidFill>
                <a:latin typeface="Courier New" panose="02070309020205020404" pitchFamily="49" charset="0"/>
              </a:rPr>
              <a:t>)</a:t>
            </a:r>
            <a:r>
              <a:rPr lang="en-GB" sz="1800" dirty="0">
                <a:solidFill>
                  <a:srgbClr val="000000"/>
                </a:solidFill>
                <a:latin typeface="Courier New" panose="02070309020205020404" pitchFamily="49" charset="0"/>
              </a:rPr>
              <a:t> 		</a:t>
            </a:r>
            <a:r>
              <a:rPr lang="en-GB" sz="1800" dirty="0">
                <a:solidFill>
                  <a:srgbClr val="808080"/>
                </a:solidFill>
                <a:latin typeface="Courier New" panose="02070309020205020404" pitchFamily="49" charset="0"/>
              </a:rPr>
              <a:t>"</a:t>
            </a:r>
            <a:r>
              <a:rPr lang="en-GB" sz="1800" dirty="0" err="1">
                <a:solidFill>
                  <a:srgbClr val="808080"/>
                </a:solidFill>
                <a:latin typeface="Courier New" panose="02070309020205020404" pitchFamily="49" charset="0"/>
              </a:rPr>
              <a:t>ingevuld</a:t>
            </a:r>
            <a:r>
              <a:rPr lang="en-GB" sz="1800" dirty="0">
                <a:solidFill>
                  <a:srgbClr val="808080"/>
                </a:solidFill>
                <a:latin typeface="Courier New" panose="02070309020205020404" pitchFamily="49" charset="0"/>
              </a:rPr>
              <a:t>/</a:t>
            </a:r>
            <a:r>
              <a:rPr lang="en-GB" sz="1800" dirty="0" err="1">
                <a:solidFill>
                  <a:srgbClr val="808080"/>
                </a:solidFill>
                <a:latin typeface="Courier New" panose="02070309020205020404" pitchFamily="49" charset="0"/>
              </a:rPr>
              <a:t>niet</a:t>
            </a:r>
            <a:r>
              <a:rPr lang="en-GB" sz="1800" dirty="0">
                <a:solidFill>
                  <a:srgbClr val="808080"/>
                </a:solidFill>
                <a:latin typeface="Courier New" panose="02070309020205020404" pitchFamily="49" charset="0"/>
              </a:rPr>
              <a:t> </a:t>
            </a:r>
            <a:r>
              <a:rPr lang="en-GB" sz="1800" dirty="0" err="1">
                <a:solidFill>
                  <a:srgbClr val="808080"/>
                </a:solidFill>
                <a:latin typeface="Courier New" panose="02070309020205020404" pitchFamily="49" charset="0"/>
              </a:rPr>
              <a:t>ingevuld</a:t>
            </a:r>
            <a:r>
              <a:rPr lang="en-GB" sz="1800" dirty="0">
                <a:solidFill>
                  <a:srgbClr val="808080"/>
                </a:solidFill>
                <a:latin typeface="Courier New" panose="02070309020205020404" pitchFamily="49" charset="0"/>
              </a:rPr>
              <a:t>"</a:t>
            </a:r>
            <a:br>
              <a:rPr lang="en-GB" sz="1800" dirty="0">
                <a:solidFill>
                  <a:srgbClr val="808080"/>
                </a:solidFill>
                <a:latin typeface="Courier New" panose="02070309020205020404" pitchFamily="49" charset="0"/>
              </a:rPr>
            </a:br>
            <a:r>
              <a:rPr lang="en-GB" sz="1800" b="1" dirty="0">
                <a:solidFill>
                  <a:srgbClr val="0000FF"/>
                </a:solidFill>
                <a:latin typeface="Courier New" panose="02070309020205020404" pitchFamily="49" charset="0"/>
              </a:rPr>
              <a:t>FROM</a:t>
            </a:r>
            <a:r>
              <a:rPr lang="en-GB" sz="1800" dirty="0">
                <a:solidFill>
                  <a:srgbClr val="000000"/>
                </a:solidFill>
                <a:latin typeface="Courier New" panose="02070309020205020404" pitchFamily="49" charset="0"/>
              </a:rPr>
              <a:t> </a:t>
            </a:r>
            <a:r>
              <a:rPr lang="en-GB" sz="1800" dirty="0" err="1">
                <a:solidFill>
                  <a:srgbClr val="000000"/>
                </a:solidFill>
                <a:latin typeface="Courier New" panose="02070309020205020404" pitchFamily="49" charset="0"/>
              </a:rPr>
              <a:t>opdracht</a:t>
            </a:r>
            <a:r>
              <a:rPr lang="en-GB" sz="1800" b="1" dirty="0">
                <a:solidFill>
                  <a:srgbClr val="000080"/>
                </a:solidFill>
                <a:latin typeface="Courier New" panose="02070309020205020404" pitchFamily="49" charset="0"/>
              </a:rPr>
              <a:t>;</a:t>
            </a:r>
            <a:r>
              <a:rPr lang="en-GB" sz="1800" dirty="0">
                <a:solidFill>
                  <a:srgbClr val="000000"/>
                </a:solidFill>
                <a:latin typeface="Courier New" panose="02070309020205020404" pitchFamily="49" charset="0"/>
              </a:rPr>
              <a:t> </a:t>
            </a:r>
            <a:endParaRPr lang="en-GB" sz="1800" dirty="0"/>
          </a:p>
          <a:p>
            <a:r>
              <a:rPr lang="en-GB" sz="1800" dirty="0">
                <a:solidFill>
                  <a:srgbClr val="000000"/>
                </a:solidFill>
                <a:latin typeface="Courier New" panose="02070309020205020404" pitchFamily="49" charset="0"/>
              </a:rPr>
              <a:t>PROJ_NR SOFI_NR   </a:t>
            </a:r>
            <a:r>
              <a:rPr lang="en-GB" sz="1800" dirty="0" err="1">
                <a:solidFill>
                  <a:srgbClr val="000000"/>
                </a:solidFill>
                <a:latin typeface="Courier New" panose="02070309020205020404" pitchFamily="49" charset="0"/>
              </a:rPr>
              <a:t>ingevuld</a:t>
            </a:r>
            <a:r>
              <a:rPr lang="en-GB" sz="1800" dirty="0">
                <a:solidFill>
                  <a:srgbClr val="000000"/>
                </a:solidFill>
                <a:latin typeface="Courier New" panose="02070309020205020404" pitchFamily="49" charset="0"/>
              </a:rPr>
              <a:t>/</a:t>
            </a:r>
            <a:r>
              <a:rPr lang="en-GB" sz="1800" dirty="0" err="1">
                <a:solidFill>
                  <a:srgbClr val="000000"/>
                </a:solidFill>
                <a:latin typeface="Courier New" panose="02070309020205020404" pitchFamily="49" charset="0"/>
              </a:rPr>
              <a:t>niet</a:t>
            </a:r>
            <a:r>
              <a:rPr lang="en-GB" sz="1800" dirty="0">
                <a:solidFill>
                  <a:srgbClr val="000000"/>
                </a:solidFill>
                <a:latin typeface="Courier New" panose="02070309020205020404" pitchFamily="49" charset="0"/>
              </a:rPr>
              <a:t> </a:t>
            </a:r>
            <a:r>
              <a:rPr lang="en-GB" sz="1800" dirty="0" err="1">
                <a:solidFill>
                  <a:srgbClr val="000000"/>
                </a:solidFill>
                <a:latin typeface="Courier New" panose="02070309020205020404" pitchFamily="49" charset="0"/>
              </a:rPr>
              <a:t>ingevuld</a:t>
            </a:r>
            <a:endParaRPr lang="en-GB" sz="1800" dirty="0">
              <a:solidFill>
                <a:srgbClr val="000000"/>
              </a:solidFill>
              <a:latin typeface="Courier New" panose="02070309020205020404" pitchFamily="49" charset="0"/>
            </a:endParaRPr>
          </a:p>
          <a:p>
            <a:r>
              <a:rPr lang="en-GB" sz="1800" dirty="0">
                <a:solidFill>
                  <a:srgbClr val="000000"/>
                </a:solidFill>
                <a:latin typeface="Courier New" panose="02070309020205020404" pitchFamily="49" charset="0"/>
              </a:rPr>
              <a:t>---------- --------- -----------------------</a:t>
            </a:r>
          </a:p>
          <a:p>
            <a:r>
              <a:rPr lang="en-GB" sz="1800" dirty="0">
                <a:solidFill>
                  <a:srgbClr val="000000"/>
                </a:solidFill>
                <a:latin typeface="Courier New" panose="02070309020205020404" pitchFamily="49" charset="0"/>
              </a:rPr>
              <a:t>         1 999111111 </a:t>
            </a:r>
            <a:r>
              <a:rPr lang="en-GB" sz="1800" dirty="0" err="1">
                <a:solidFill>
                  <a:srgbClr val="000000"/>
                </a:solidFill>
                <a:latin typeface="Courier New" panose="02070309020205020404" pitchFamily="49" charset="0"/>
              </a:rPr>
              <a:t>uren</a:t>
            </a:r>
            <a:r>
              <a:rPr lang="en-GB" sz="1800" dirty="0">
                <a:solidFill>
                  <a:srgbClr val="000000"/>
                </a:solidFill>
                <a:latin typeface="Courier New" panose="02070309020205020404" pitchFamily="49" charset="0"/>
              </a:rPr>
              <a:t> </a:t>
            </a:r>
            <a:r>
              <a:rPr lang="en-GB" sz="1800" dirty="0" err="1">
                <a:solidFill>
                  <a:srgbClr val="000000"/>
                </a:solidFill>
                <a:latin typeface="Courier New" panose="02070309020205020404" pitchFamily="49" charset="0"/>
              </a:rPr>
              <a:t>ingevuld</a:t>
            </a:r>
            <a:r>
              <a:rPr lang="en-GB" sz="1800" dirty="0">
                <a:solidFill>
                  <a:srgbClr val="000000"/>
                </a:solidFill>
                <a:latin typeface="Courier New" panose="02070309020205020404" pitchFamily="49" charset="0"/>
              </a:rPr>
              <a:t>          </a:t>
            </a:r>
          </a:p>
          <a:p>
            <a:r>
              <a:rPr lang="en-GB" sz="1800" dirty="0">
                <a:solidFill>
                  <a:srgbClr val="000000"/>
                </a:solidFill>
                <a:latin typeface="Courier New" panose="02070309020205020404" pitchFamily="49" charset="0"/>
              </a:rPr>
              <a:t>         …</a:t>
            </a:r>
          </a:p>
          <a:p>
            <a:r>
              <a:rPr lang="en-GB" sz="1800" dirty="0">
                <a:solidFill>
                  <a:srgbClr val="000000"/>
                </a:solidFill>
                <a:latin typeface="Courier New" panose="02070309020205020404" pitchFamily="49" charset="0"/>
              </a:rPr>
              <a:t>         2 999444444 </a:t>
            </a:r>
            <a:r>
              <a:rPr lang="en-GB" sz="1800" dirty="0" err="1">
                <a:solidFill>
                  <a:srgbClr val="000000"/>
                </a:solidFill>
                <a:latin typeface="Courier New" panose="02070309020205020404" pitchFamily="49" charset="0"/>
              </a:rPr>
              <a:t>uren</a:t>
            </a:r>
            <a:r>
              <a:rPr lang="en-GB" sz="1800" dirty="0">
                <a:solidFill>
                  <a:srgbClr val="000000"/>
                </a:solidFill>
                <a:latin typeface="Courier New" panose="02070309020205020404" pitchFamily="49" charset="0"/>
              </a:rPr>
              <a:t> </a:t>
            </a:r>
            <a:r>
              <a:rPr lang="en-GB" sz="1800" dirty="0" err="1">
                <a:solidFill>
                  <a:srgbClr val="000000"/>
                </a:solidFill>
                <a:latin typeface="Courier New" panose="02070309020205020404" pitchFamily="49" charset="0"/>
              </a:rPr>
              <a:t>ingevuld</a:t>
            </a:r>
            <a:r>
              <a:rPr lang="en-GB" sz="1800" dirty="0">
                <a:solidFill>
                  <a:srgbClr val="000000"/>
                </a:solidFill>
                <a:latin typeface="Courier New" panose="02070309020205020404" pitchFamily="49" charset="0"/>
              </a:rPr>
              <a:t>          </a:t>
            </a:r>
          </a:p>
          <a:p>
            <a:r>
              <a:rPr lang="en-GB" sz="1800" dirty="0">
                <a:solidFill>
                  <a:srgbClr val="000000"/>
                </a:solidFill>
                <a:latin typeface="Courier New" panose="02070309020205020404" pitchFamily="49" charset="0"/>
              </a:rPr>
              <a:t>         3 999444444 </a:t>
            </a:r>
            <a:r>
              <a:rPr lang="en-GB" sz="1800" dirty="0" err="1">
                <a:solidFill>
                  <a:srgbClr val="000000"/>
                </a:solidFill>
                <a:latin typeface="Courier New" panose="02070309020205020404" pitchFamily="49" charset="0"/>
              </a:rPr>
              <a:t>uren</a:t>
            </a:r>
            <a:r>
              <a:rPr lang="en-GB" sz="1800" dirty="0">
                <a:solidFill>
                  <a:srgbClr val="000000"/>
                </a:solidFill>
                <a:latin typeface="Courier New" panose="02070309020205020404" pitchFamily="49" charset="0"/>
              </a:rPr>
              <a:t> </a:t>
            </a:r>
            <a:r>
              <a:rPr lang="en-GB" sz="1800" dirty="0" err="1">
                <a:solidFill>
                  <a:srgbClr val="000000"/>
                </a:solidFill>
                <a:latin typeface="Courier New" panose="02070309020205020404" pitchFamily="49" charset="0"/>
              </a:rPr>
              <a:t>ingevuld</a:t>
            </a:r>
            <a:r>
              <a:rPr lang="en-GB" sz="1800" dirty="0">
                <a:solidFill>
                  <a:srgbClr val="000000"/>
                </a:solidFill>
                <a:latin typeface="Courier New" panose="02070309020205020404" pitchFamily="49" charset="0"/>
              </a:rPr>
              <a:t>          </a:t>
            </a:r>
          </a:p>
          <a:p>
            <a:r>
              <a:rPr lang="en-GB" sz="1800" dirty="0">
                <a:solidFill>
                  <a:srgbClr val="000000"/>
                </a:solidFill>
                <a:latin typeface="Courier New" panose="02070309020205020404" pitchFamily="49" charset="0"/>
              </a:rPr>
              <a:t>         1 999444444 </a:t>
            </a:r>
            <a:r>
              <a:rPr lang="en-GB" sz="1800" dirty="0" err="1">
                <a:solidFill>
                  <a:srgbClr val="000000"/>
                </a:solidFill>
                <a:latin typeface="Courier New" panose="02070309020205020404" pitchFamily="49" charset="0"/>
              </a:rPr>
              <a:t>uren</a:t>
            </a:r>
            <a:r>
              <a:rPr lang="en-GB" sz="1800" dirty="0">
                <a:solidFill>
                  <a:srgbClr val="000000"/>
                </a:solidFill>
                <a:latin typeface="Courier New" panose="02070309020205020404" pitchFamily="49" charset="0"/>
              </a:rPr>
              <a:t> </a:t>
            </a:r>
            <a:r>
              <a:rPr lang="en-GB" sz="1800" dirty="0" err="1">
                <a:solidFill>
                  <a:srgbClr val="000000"/>
                </a:solidFill>
                <a:latin typeface="Courier New" panose="02070309020205020404" pitchFamily="49" charset="0"/>
              </a:rPr>
              <a:t>niet</a:t>
            </a:r>
            <a:r>
              <a:rPr lang="en-GB" sz="1800" dirty="0">
                <a:solidFill>
                  <a:srgbClr val="000000"/>
                </a:solidFill>
                <a:latin typeface="Courier New" panose="02070309020205020404" pitchFamily="49" charset="0"/>
              </a:rPr>
              <a:t> </a:t>
            </a:r>
            <a:r>
              <a:rPr lang="en-GB" sz="1800" dirty="0" err="1">
                <a:solidFill>
                  <a:srgbClr val="000000"/>
                </a:solidFill>
                <a:latin typeface="Courier New" panose="02070309020205020404" pitchFamily="49" charset="0"/>
              </a:rPr>
              <a:t>ingevuld</a:t>
            </a:r>
            <a:r>
              <a:rPr lang="en-GB" sz="1800" dirty="0">
                <a:solidFill>
                  <a:srgbClr val="000000"/>
                </a:solidFill>
                <a:latin typeface="Courier New" panose="02070309020205020404" pitchFamily="49" charset="0"/>
              </a:rPr>
              <a:t>     </a:t>
            </a:r>
          </a:p>
          <a:p>
            <a:r>
              <a:rPr lang="en-GB" sz="1800" dirty="0">
                <a:solidFill>
                  <a:srgbClr val="000000"/>
                </a:solidFill>
                <a:latin typeface="Courier New" panose="02070309020205020404" pitchFamily="49" charset="0"/>
              </a:rPr>
              <a:t>        10 999444444 </a:t>
            </a:r>
            <a:r>
              <a:rPr lang="en-GB" sz="1800" dirty="0" err="1">
                <a:solidFill>
                  <a:srgbClr val="000000"/>
                </a:solidFill>
                <a:latin typeface="Courier New" panose="02070309020205020404" pitchFamily="49" charset="0"/>
              </a:rPr>
              <a:t>uren</a:t>
            </a:r>
            <a:r>
              <a:rPr lang="en-GB" sz="1800" dirty="0">
                <a:solidFill>
                  <a:srgbClr val="000000"/>
                </a:solidFill>
                <a:latin typeface="Courier New" panose="02070309020205020404" pitchFamily="49" charset="0"/>
              </a:rPr>
              <a:t> </a:t>
            </a:r>
            <a:r>
              <a:rPr lang="en-GB" sz="1800" dirty="0" err="1">
                <a:solidFill>
                  <a:srgbClr val="000000"/>
                </a:solidFill>
                <a:latin typeface="Courier New" panose="02070309020205020404" pitchFamily="49" charset="0"/>
              </a:rPr>
              <a:t>ingevuld</a:t>
            </a:r>
            <a:r>
              <a:rPr lang="en-GB" sz="1800" dirty="0">
                <a:solidFill>
                  <a:srgbClr val="000000"/>
                </a:solidFill>
                <a:latin typeface="Courier New" panose="02070309020205020404" pitchFamily="49" charset="0"/>
              </a:rPr>
              <a:t>          </a:t>
            </a:r>
          </a:p>
          <a:p>
            <a:r>
              <a:rPr lang="en-GB" sz="1800" dirty="0">
                <a:solidFill>
                  <a:srgbClr val="000000"/>
                </a:solidFill>
                <a:latin typeface="Courier New" panose="02070309020205020404" pitchFamily="49" charset="0"/>
              </a:rPr>
              <a:t>        …	</a:t>
            </a:r>
          </a:p>
        </p:txBody>
      </p:sp>
      <p:sp>
        <p:nvSpPr>
          <p:cNvPr id="5" name="Tijdelijke aanduiding voor dianummer 4"/>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82</a:t>
            </a:fld>
            <a:endParaRPr lang="nl-NL" dirty="0"/>
          </a:p>
        </p:txBody>
      </p:sp>
    </p:spTree>
    <p:extLst>
      <p:ext uri="{BB962C8B-B14F-4D97-AF65-F5344CB8AC3E}">
        <p14:creationId xmlns:p14="http://schemas.microsoft.com/office/powerpoint/2010/main" val="105333745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a:p>
        </p:txBody>
      </p:sp>
      <p:sp>
        <p:nvSpPr>
          <p:cNvPr id="3" name="Tijdelijke aanduiding voor inhoud 2"/>
          <p:cNvSpPr>
            <a:spLocks noGrp="1"/>
          </p:cNvSpPr>
          <p:nvPr>
            <p:ph idx="1"/>
          </p:nvPr>
        </p:nvSpPr>
        <p:spPr/>
        <p:txBody>
          <a:bodyPr/>
          <a:lstStyle/>
          <a:p>
            <a:r>
              <a:rPr lang="nl-BE" dirty="0"/>
              <a:t>Zoek de eerste ingevulde waarde bv. Telthuis, </a:t>
            </a:r>
            <a:r>
              <a:rPr lang="nl-BE" dirty="0" err="1"/>
              <a:t>telgsmvader,gsmmoeder</a:t>
            </a:r>
            <a:r>
              <a:rPr lang="nl-BE" dirty="0"/>
              <a:t>.</a:t>
            </a:r>
            <a:endParaRPr lang="en-US" dirty="0"/>
          </a:p>
        </p:txBody>
      </p:sp>
    </p:spTree>
    <p:extLst>
      <p:ext uri="{BB962C8B-B14F-4D97-AF65-F5344CB8AC3E}">
        <p14:creationId xmlns:p14="http://schemas.microsoft.com/office/powerpoint/2010/main" val="21404291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34191" y="143791"/>
            <a:ext cx="8229600" cy="1143000"/>
          </a:xfrm>
        </p:spPr>
        <p:txBody>
          <a:bodyPr>
            <a:normAutofit/>
          </a:bodyPr>
          <a:lstStyle/>
          <a:p>
            <a:r>
              <a:rPr lang="nl-NL" sz="3200" b="1" dirty="0">
                <a:latin typeface="Verdana" panose="020B0604030504040204" pitchFamily="34" charset="0"/>
              </a:rPr>
              <a:t>Algemene functies :COALESCE</a:t>
            </a:r>
          </a:p>
        </p:txBody>
      </p:sp>
      <p:sp>
        <p:nvSpPr>
          <p:cNvPr id="3" name="Tijdelijke aanduiding voor inhoud 2"/>
          <p:cNvSpPr>
            <a:spLocks noGrp="1"/>
          </p:cNvSpPr>
          <p:nvPr>
            <p:ph idx="1"/>
          </p:nvPr>
        </p:nvSpPr>
        <p:spPr>
          <a:xfrm>
            <a:off x="44289" y="1238268"/>
            <a:ext cx="8819502" cy="5149959"/>
          </a:xfrm>
        </p:spPr>
        <p:txBody>
          <a:bodyPr>
            <a:normAutofit/>
          </a:bodyPr>
          <a:lstStyle/>
          <a:p>
            <a:pPr marL="0" indent="0">
              <a:buNone/>
            </a:pPr>
            <a:endParaRPr lang="nl-NL" dirty="0"/>
          </a:p>
          <a:p>
            <a:pPr marL="0" indent="0">
              <a:buNone/>
            </a:pPr>
            <a:endParaRPr lang="nl-NL" dirty="0"/>
          </a:p>
          <a:p>
            <a:r>
              <a:rPr lang="nl-NL" sz="2000" dirty="0">
                <a:latin typeface="Verdana" panose="020B0604030504040204" pitchFamily="34" charset="0"/>
              </a:rPr>
              <a:t>De COALESCE functie heeft 2 verplichte parameters en een onbeperkt aantal optionele parameters.</a:t>
            </a:r>
          </a:p>
          <a:p>
            <a:r>
              <a:rPr lang="nl-NL" sz="2000" b="1" dirty="0">
                <a:latin typeface="Verdana" panose="020B0604030504040204" pitchFamily="34" charset="0"/>
              </a:rPr>
              <a:t>De functie geeft de </a:t>
            </a:r>
            <a:r>
              <a:rPr lang="nl-NL" sz="2000" b="1" u="sng" dirty="0">
                <a:latin typeface="Verdana" panose="020B0604030504040204" pitchFamily="34" charset="0"/>
              </a:rPr>
              <a:t>eerste NOT NULL</a:t>
            </a:r>
            <a:r>
              <a:rPr lang="nl-NL" sz="2000" b="1" dirty="0">
                <a:latin typeface="Verdana" panose="020B0604030504040204" pitchFamily="34" charset="0"/>
              </a:rPr>
              <a:t> parameter van de parameterlijst terug. </a:t>
            </a:r>
          </a:p>
          <a:p>
            <a:r>
              <a:rPr lang="nl-NL" sz="2000" dirty="0">
                <a:latin typeface="Verdana" panose="020B0604030504040204" pitchFamily="34" charset="0"/>
              </a:rPr>
              <a:t>Wanneer alle parameters een NULL waarde bevatten, geeft de functie NULL terug.</a:t>
            </a:r>
          </a:p>
          <a:p>
            <a:r>
              <a:rPr lang="nl-NL" dirty="0">
                <a:latin typeface="Verdana" panose="020B0604030504040204" pitchFamily="34" charset="0"/>
              </a:rPr>
              <a:t>Het is een ANSI SQL alternatief voor NVL / NVL2.</a:t>
            </a:r>
            <a:endParaRPr lang="nl-NL" sz="2000" dirty="0">
              <a:latin typeface="Verdana" panose="020B0604030504040204" pitchFamily="34" charset="0"/>
            </a:endParaRPr>
          </a:p>
          <a:p>
            <a:r>
              <a:rPr lang="en-GB" b="1" dirty="0">
                <a:solidFill>
                  <a:srgbClr val="0000FF"/>
                </a:solidFill>
                <a:latin typeface="Courier New" panose="02070309020205020404" pitchFamily="49" charset="0"/>
              </a:rPr>
              <a:t>SELECT</a:t>
            </a:r>
            <a:r>
              <a:rPr lang="en-GB" dirty="0">
                <a:solidFill>
                  <a:srgbClr val="000000"/>
                </a:solidFill>
                <a:latin typeface="Courier New" panose="02070309020205020404" pitchFamily="49" charset="0"/>
              </a:rPr>
              <a:t> </a:t>
            </a:r>
            <a:r>
              <a:rPr lang="en-GB" b="1" dirty="0">
                <a:solidFill>
                  <a:srgbClr val="0000FF"/>
                </a:solidFill>
                <a:latin typeface="Courier New" panose="02070309020205020404" pitchFamily="49" charset="0"/>
              </a:rPr>
              <a:t>COALESCE</a:t>
            </a:r>
            <a:r>
              <a:rPr lang="en-GB" b="1" dirty="0">
                <a:solidFill>
                  <a:srgbClr val="000080"/>
                </a:solidFill>
                <a:latin typeface="Courier New" panose="02070309020205020404" pitchFamily="49" charset="0"/>
              </a:rPr>
              <a:t>(</a:t>
            </a:r>
            <a:r>
              <a:rPr lang="en-GB" b="1" dirty="0">
                <a:solidFill>
                  <a:srgbClr val="0000FF"/>
                </a:solidFill>
                <a:latin typeface="Courier New" panose="02070309020205020404" pitchFamily="49" charset="0"/>
              </a:rPr>
              <a:t>NULL</a:t>
            </a:r>
            <a:r>
              <a:rPr lang="en-GB" b="1" dirty="0">
                <a:solidFill>
                  <a:srgbClr val="000080"/>
                </a:solidFill>
                <a:latin typeface="Courier New" panose="02070309020205020404" pitchFamily="49" charset="0"/>
              </a:rPr>
              <a:t>,</a:t>
            </a:r>
            <a:r>
              <a:rPr lang="en-GB" b="1" dirty="0">
                <a:solidFill>
                  <a:srgbClr val="0000FF"/>
                </a:solidFill>
                <a:latin typeface="Courier New" panose="02070309020205020404" pitchFamily="49" charset="0"/>
              </a:rPr>
              <a:t>NULL</a:t>
            </a:r>
            <a:r>
              <a:rPr lang="en-GB" b="1" dirty="0">
                <a:solidFill>
                  <a:srgbClr val="000080"/>
                </a:solidFill>
                <a:latin typeface="Courier New" panose="02070309020205020404" pitchFamily="49" charset="0"/>
              </a:rPr>
              <a:t>,</a:t>
            </a:r>
            <a:r>
              <a:rPr lang="en-GB" b="1" dirty="0">
                <a:solidFill>
                  <a:srgbClr val="0000FF"/>
                </a:solidFill>
                <a:latin typeface="Courier New" panose="02070309020205020404" pitchFamily="49" charset="0"/>
              </a:rPr>
              <a:t>NULL</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br>
              <a:rPr lang="en-GB" dirty="0">
                <a:solidFill>
                  <a:srgbClr val="000000"/>
                </a:solidFill>
                <a:latin typeface="Courier New" panose="02070309020205020404" pitchFamily="49" charset="0"/>
              </a:rPr>
            </a:br>
            <a:r>
              <a:rPr lang="en-GB" b="1" dirty="0">
                <a:solidFill>
                  <a:srgbClr val="0000FF"/>
                </a:solidFill>
                <a:latin typeface="Courier New" panose="02070309020205020404" pitchFamily="49" charset="0"/>
              </a:rPr>
              <a:t>FROM</a:t>
            </a:r>
            <a:r>
              <a:rPr lang="en-GB" dirty="0">
                <a:solidFill>
                  <a:srgbClr val="000000"/>
                </a:solidFill>
                <a:latin typeface="Courier New" panose="02070309020205020404" pitchFamily="49" charset="0"/>
              </a:rPr>
              <a:t> dual</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endParaRPr lang="en-GB" dirty="0"/>
          </a:p>
          <a:p>
            <a:pPr marL="457200" lvl="1" indent="0">
              <a:buNone/>
            </a:pPr>
            <a:endParaRPr lang="nl-NL" sz="2400" dirty="0">
              <a:latin typeface="Verdana" panose="020B0604030504040204" pitchFamily="34" charset="0"/>
            </a:endParaRPr>
          </a:p>
        </p:txBody>
      </p:sp>
      <p:sp>
        <p:nvSpPr>
          <p:cNvPr id="5" name="Tijdelijke aanduiding voor dianummer 4"/>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84</a:t>
            </a:fld>
            <a:endParaRPr lang="nl-NL" dirty="0"/>
          </a:p>
        </p:txBody>
      </p:sp>
      <p:pic>
        <p:nvPicPr>
          <p:cNvPr id="3075" name="Afbeelding 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72" y="5368533"/>
            <a:ext cx="3369441" cy="814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2" name="Picture 2" descr="Description of coalesce.gif follo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094" y="1017551"/>
            <a:ext cx="4185267" cy="98677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8051817" y="31532"/>
            <a:ext cx="634983" cy="579377"/>
          </a:xfrm>
          <a:prstGeom prst="rect">
            <a:avLst/>
          </a:prstGeom>
        </p:spPr>
      </p:pic>
    </p:spTree>
    <p:extLst>
      <p:ext uri="{BB962C8B-B14F-4D97-AF65-F5344CB8AC3E}">
        <p14:creationId xmlns:p14="http://schemas.microsoft.com/office/powerpoint/2010/main" val="1070927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sz="3200" b="1" dirty="0">
                <a:latin typeface="Verdana" panose="020B0604030504040204" pitchFamily="34" charset="0"/>
              </a:rPr>
              <a:t>COALESCE</a:t>
            </a:r>
          </a:p>
        </p:txBody>
      </p:sp>
      <p:sp>
        <p:nvSpPr>
          <p:cNvPr id="3" name="Tijdelijke aanduiding voor inhoud 2"/>
          <p:cNvSpPr>
            <a:spLocks noGrp="1"/>
          </p:cNvSpPr>
          <p:nvPr>
            <p:ph idx="1"/>
          </p:nvPr>
        </p:nvSpPr>
        <p:spPr/>
        <p:txBody>
          <a:bodyPr>
            <a:normAutofit lnSpcReduction="10000"/>
          </a:bodyPr>
          <a:lstStyle/>
          <a:p>
            <a:r>
              <a:rPr lang="en-GB" b="1" dirty="0">
                <a:solidFill>
                  <a:srgbClr val="0000FF"/>
                </a:solidFill>
                <a:latin typeface="Courier New" panose="02070309020205020404" pitchFamily="49" charset="0"/>
              </a:rPr>
              <a:t>SELECT</a:t>
            </a:r>
            <a:r>
              <a:rPr lang="en-GB" dirty="0">
                <a:solidFill>
                  <a:srgbClr val="000000"/>
                </a:solidFill>
                <a:latin typeface="Courier New" panose="02070309020205020404" pitchFamily="49" charset="0"/>
              </a:rPr>
              <a:t> </a:t>
            </a:r>
            <a:r>
              <a:rPr lang="en-GB" b="1" dirty="0">
                <a:solidFill>
                  <a:srgbClr val="0000FF"/>
                </a:solidFill>
                <a:latin typeface="Courier New" panose="02070309020205020404" pitchFamily="49" charset="0"/>
              </a:rPr>
              <a:t>COALESCE</a:t>
            </a:r>
            <a:r>
              <a:rPr lang="en-GB" b="1" dirty="0">
                <a:solidFill>
                  <a:srgbClr val="000080"/>
                </a:solidFill>
                <a:latin typeface="Courier New" panose="02070309020205020404" pitchFamily="49" charset="0"/>
              </a:rPr>
              <a:t>(</a:t>
            </a:r>
            <a:r>
              <a:rPr lang="en-GB" b="1" dirty="0">
                <a:solidFill>
                  <a:srgbClr val="0000FF"/>
                </a:solidFill>
                <a:latin typeface="Courier New" panose="02070309020205020404" pitchFamily="49" charset="0"/>
              </a:rPr>
              <a:t>NULL</a:t>
            </a:r>
            <a:r>
              <a:rPr lang="en-GB" b="1" dirty="0">
                <a:solidFill>
                  <a:srgbClr val="000080"/>
                </a:solidFill>
                <a:latin typeface="Courier New" panose="02070309020205020404" pitchFamily="49" charset="0"/>
              </a:rPr>
              <a:t>,</a:t>
            </a:r>
            <a:r>
              <a:rPr lang="en-GB" b="1" dirty="0">
                <a:solidFill>
                  <a:srgbClr val="0000FF"/>
                </a:solidFill>
                <a:latin typeface="Courier New" panose="02070309020205020404" pitchFamily="49" charset="0"/>
              </a:rPr>
              <a:t>NULL</a:t>
            </a:r>
            <a:r>
              <a:rPr lang="en-GB" b="1" dirty="0">
                <a:solidFill>
                  <a:srgbClr val="000080"/>
                </a:solidFill>
                <a:latin typeface="Courier New" panose="02070309020205020404" pitchFamily="49" charset="0"/>
              </a:rPr>
              <a:t>,</a:t>
            </a:r>
            <a:r>
              <a:rPr lang="en-US" i="1" dirty="0">
                <a:latin typeface="Courier New" pitchFamily="49" charset="0"/>
                <a:cs typeface="Courier New" pitchFamily="49" charset="0"/>
              </a:rPr>
              <a:t> </a:t>
            </a:r>
            <a:r>
              <a:rPr lang="en-US" dirty="0">
                <a:solidFill>
                  <a:schemeClr val="tx1">
                    <a:lumMod val="50000"/>
                    <a:lumOff val="50000"/>
                  </a:schemeClr>
                </a:solidFill>
                <a:latin typeface="Courier New" pitchFamily="49" charset="0"/>
                <a:cs typeface="Courier New" pitchFamily="49" charset="0"/>
              </a:rPr>
              <a:t>'</a:t>
            </a:r>
            <a:r>
              <a:rPr lang="en-US" dirty="0" err="1">
                <a:solidFill>
                  <a:schemeClr val="tx1">
                    <a:lumMod val="50000"/>
                    <a:lumOff val="50000"/>
                  </a:schemeClr>
                </a:solidFill>
                <a:latin typeface="Courier New" pitchFamily="49" charset="0"/>
                <a:cs typeface="Courier New" pitchFamily="49" charset="0"/>
              </a:rPr>
              <a:t>aaa</a:t>
            </a:r>
            <a:r>
              <a:rPr lang="en-US" dirty="0">
                <a:solidFill>
                  <a:schemeClr val="tx1">
                    <a:lumMod val="50000"/>
                    <a:lumOff val="50000"/>
                  </a:schemeClr>
                </a:solidFill>
                <a:latin typeface="Courier New" pitchFamily="49" charset="0"/>
                <a:cs typeface="Courier New" pitchFamily="49" charset="0"/>
              </a:rPr>
              <a:t>'</a:t>
            </a:r>
            <a:r>
              <a:rPr lang="en-GB" b="1" dirty="0">
                <a:solidFill>
                  <a:srgbClr val="000080"/>
                </a:solidFill>
                <a:latin typeface="Courier New" panose="02070309020205020404" pitchFamily="49" charset="0"/>
              </a:rPr>
              <a:t>, </a:t>
            </a:r>
            <a:r>
              <a:rPr lang="en-GB" b="1" dirty="0">
                <a:solidFill>
                  <a:srgbClr val="0000FF"/>
                </a:solidFill>
                <a:latin typeface="Courier New" panose="02070309020205020404" pitchFamily="49" charset="0"/>
              </a:rPr>
              <a:t>NULL</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br>
              <a:rPr lang="en-GB" dirty="0">
                <a:solidFill>
                  <a:srgbClr val="000000"/>
                </a:solidFill>
                <a:latin typeface="Courier New" panose="02070309020205020404" pitchFamily="49" charset="0"/>
              </a:rPr>
            </a:br>
            <a:r>
              <a:rPr lang="en-GB" b="1" dirty="0">
                <a:solidFill>
                  <a:srgbClr val="0000FF"/>
                </a:solidFill>
                <a:latin typeface="Courier New" panose="02070309020205020404" pitchFamily="49" charset="0"/>
              </a:rPr>
              <a:t>FROM</a:t>
            </a:r>
            <a:r>
              <a:rPr lang="en-GB" dirty="0">
                <a:solidFill>
                  <a:srgbClr val="000000"/>
                </a:solidFill>
                <a:latin typeface="Courier New" panose="02070309020205020404" pitchFamily="49" charset="0"/>
              </a:rPr>
              <a:t> dual</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endParaRPr lang="en-GB" dirty="0"/>
          </a:p>
          <a:p>
            <a:pPr marL="0" indent="0">
              <a:buNone/>
            </a:pPr>
            <a:endParaRPr lang="en-US" sz="2000" i="1" dirty="0">
              <a:latin typeface="Courier New" pitchFamily="49" charset="0"/>
              <a:cs typeface="Courier New" pitchFamily="49" charset="0"/>
            </a:endParaRPr>
          </a:p>
          <a:p>
            <a:pPr marL="0" indent="0">
              <a:buNone/>
            </a:pPr>
            <a:endParaRPr lang="en-US" sz="2000" i="1" dirty="0">
              <a:latin typeface="Courier New" pitchFamily="49" charset="0"/>
              <a:cs typeface="Courier New" pitchFamily="49" charset="0"/>
            </a:endParaRPr>
          </a:p>
          <a:p>
            <a:r>
              <a:rPr lang="en-GB" b="1" dirty="0">
                <a:solidFill>
                  <a:srgbClr val="0000FF"/>
                </a:solidFill>
                <a:latin typeface="Courier New" panose="02070309020205020404" pitchFamily="49" charset="0"/>
              </a:rPr>
              <a:t>SELECT</a:t>
            </a:r>
            <a:r>
              <a:rPr lang="en-GB" dirty="0">
                <a:solidFill>
                  <a:srgbClr val="000000"/>
                </a:solidFill>
                <a:latin typeface="Courier New" panose="02070309020205020404" pitchFamily="49" charset="0"/>
              </a:rPr>
              <a:t> </a:t>
            </a:r>
            <a:r>
              <a:rPr lang="en-GB" b="1" dirty="0">
                <a:solidFill>
                  <a:srgbClr val="0000FF"/>
                </a:solidFill>
                <a:latin typeface="Courier New" panose="02070309020205020404" pitchFamily="49" charset="0"/>
              </a:rPr>
              <a:t>COALESCE</a:t>
            </a:r>
            <a:r>
              <a:rPr lang="en-GB" b="1" dirty="0">
                <a:solidFill>
                  <a:srgbClr val="000080"/>
                </a:solidFill>
                <a:latin typeface="Courier New" panose="02070309020205020404" pitchFamily="49" charset="0"/>
              </a:rPr>
              <a:t>(</a:t>
            </a:r>
            <a:r>
              <a:rPr lang="en-GB" b="1" dirty="0">
                <a:solidFill>
                  <a:srgbClr val="0000FF"/>
                </a:solidFill>
                <a:latin typeface="Courier New" panose="02070309020205020404" pitchFamily="49" charset="0"/>
              </a:rPr>
              <a:t>NULL</a:t>
            </a:r>
            <a:r>
              <a:rPr lang="en-GB" b="1" dirty="0">
                <a:solidFill>
                  <a:srgbClr val="000080"/>
                </a:solidFill>
                <a:latin typeface="Courier New" panose="02070309020205020404" pitchFamily="49" charset="0"/>
              </a:rPr>
              <a:t>,</a:t>
            </a:r>
            <a:r>
              <a:rPr lang="en-GB" b="1" dirty="0">
                <a:solidFill>
                  <a:srgbClr val="0000FF"/>
                </a:solidFill>
                <a:latin typeface="Courier New" panose="02070309020205020404" pitchFamily="49" charset="0"/>
              </a:rPr>
              <a:t>NULL</a:t>
            </a:r>
            <a:r>
              <a:rPr lang="en-GB" b="1" dirty="0">
                <a:solidFill>
                  <a:srgbClr val="000080"/>
                </a:solidFill>
                <a:latin typeface="Courier New" panose="02070309020205020404" pitchFamily="49" charset="0"/>
              </a:rPr>
              <a:t>,</a:t>
            </a:r>
            <a:r>
              <a:rPr lang="en-US" i="1" dirty="0">
                <a:latin typeface="Courier New" pitchFamily="49" charset="0"/>
                <a:cs typeface="Courier New" pitchFamily="49" charset="0"/>
              </a:rPr>
              <a:t> </a:t>
            </a:r>
            <a:r>
              <a:rPr lang="en-US" dirty="0">
                <a:solidFill>
                  <a:schemeClr val="tx1">
                    <a:lumMod val="50000"/>
                    <a:lumOff val="50000"/>
                  </a:schemeClr>
                </a:solidFill>
                <a:latin typeface="Courier New" pitchFamily="49" charset="0"/>
                <a:cs typeface="Courier New" pitchFamily="49" charset="0"/>
              </a:rPr>
              <a:t>'</a:t>
            </a:r>
            <a:r>
              <a:rPr lang="en-US" dirty="0" err="1">
                <a:solidFill>
                  <a:schemeClr val="tx1">
                    <a:lumMod val="50000"/>
                    <a:lumOff val="50000"/>
                  </a:schemeClr>
                </a:solidFill>
                <a:latin typeface="Courier New" pitchFamily="49" charset="0"/>
                <a:cs typeface="Courier New" pitchFamily="49" charset="0"/>
              </a:rPr>
              <a:t>aaa</a:t>
            </a:r>
            <a:r>
              <a:rPr lang="en-US" dirty="0">
                <a:solidFill>
                  <a:schemeClr val="tx1">
                    <a:lumMod val="50000"/>
                    <a:lumOff val="50000"/>
                  </a:schemeClr>
                </a:solidFill>
                <a:latin typeface="Courier New" pitchFamily="49" charset="0"/>
                <a:cs typeface="Courier New" pitchFamily="49" charset="0"/>
              </a:rPr>
              <a:t>'</a:t>
            </a:r>
            <a:r>
              <a:rPr lang="en-GB" b="1" dirty="0">
                <a:solidFill>
                  <a:srgbClr val="000080"/>
                </a:solidFill>
                <a:latin typeface="Courier New" panose="02070309020205020404" pitchFamily="49" charset="0"/>
              </a:rPr>
              <a:t>, </a:t>
            </a:r>
            <a:r>
              <a:rPr lang="en-US" dirty="0">
                <a:solidFill>
                  <a:schemeClr val="tx1">
                    <a:lumMod val="50000"/>
                    <a:lumOff val="50000"/>
                  </a:schemeClr>
                </a:solidFill>
                <a:latin typeface="Courier New" pitchFamily="49" charset="0"/>
                <a:cs typeface="Courier New" pitchFamily="49" charset="0"/>
              </a:rPr>
              <a:t>'</a:t>
            </a:r>
            <a:r>
              <a:rPr lang="en-US" dirty="0" err="1">
                <a:solidFill>
                  <a:schemeClr val="tx1">
                    <a:lumMod val="50000"/>
                    <a:lumOff val="50000"/>
                  </a:schemeClr>
                </a:solidFill>
                <a:latin typeface="Courier New" pitchFamily="49" charset="0"/>
                <a:cs typeface="Courier New" pitchFamily="49" charset="0"/>
              </a:rPr>
              <a:t>bbbbb</a:t>
            </a:r>
            <a:r>
              <a:rPr lang="en-US" dirty="0">
                <a:solidFill>
                  <a:schemeClr val="tx1">
                    <a:lumMod val="50000"/>
                    <a:lumOff val="50000"/>
                  </a:schemeClr>
                </a:solidFill>
                <a:latin typeface="Courier New" pitchFamily="49" charset="0"/>
                <a:cs typeface="Courier New" pitchFamily="49" charset="0"/>
              </a:rPr>
              <a:t>'</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br>
              <a:rPr lang="en-GB" dirty="0">
                <a:solidFill>
                  <a:srgbClr val="000000"/>
                </a:solidFill>
                <a:latin typeface="Courier New" panose="02070309020205020404" pitchFamily="49" charset="0"/>
              </a:rPr>
            </a:br>
            <a:r>
              <a:rPr lang="en-GB" b="1" dirty="0">
                <a:solidFill>
                  <a:srgbClr val="0000FF"/>
                </a:solidFill>
                <a:latin typeface="Courier New" panose="02070309020205020404" pitchFamily="49" charset="0"/>
              </a:rPr>
              <a:t>FROM</a:t>
            </a:r>
            <a:r>
              <a:rPr lang="en-GB" dirty="0">
                <a:solidFill>
                  <a:srgbClr val="000000"/>
                </a:solidFill>
                <a:latin typeface="Courier New" panose="02070309020205020404" pitchFamily="49" charset="0"/>
              </a:rPr>
              <a:t> dual</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endParaRPr lang="en-GB" dirty="0"/>
          </a:p>
          <a:p>
            <a:pPr marL="0" indent="0">
              <a:buNone/>
            </a:pPr>
            <a:endParaRPr lang="en-US" sz="2000" i="1" dirty="0">
              <a:latin typeface="Courier New" pitchFamily="49" charset="0"/>
              <a:cs typeface="Courier New" pitchFamily="49" charset="0"/>
            </a:endParaRPr>
          </a:p>
          <a:p>
            <a:pPr marL="0" indent="0">
              <a:buNone/>
            </a:pPr>
            <a:endParaRPr lang="en-US" sz="2000" i="1" dirty="0">
              <a:latin typeface="Courier New" pitchFamily="49" charset="0"/>
              <a:cs typeface="Courier New" pitchFamily="49" charset="0"/>
            </a:endParaRPr>
          </a:p>
          <a:p>
            <a:pPr marL="0" indent="0">
              <a:buNone/>
            </a:pPr>
            <a:endParaRPr lang="en-US" sz="2000" i="1" dirty="0">
              <a:latin typeface="Courier New" pitchFamily="49" charset="0"/>
              <a:cs typeface="Courier New" pitchFamily="49" charset="0"/>
            </a:endParaRPr>
          </a:p>
          <a:p>
            <a:pPr marL="0" indent="0">
              <a:buNone/>
            </a:pPr>
            <a:r>
              <a:rPr lang="en-US" sz="2000" i="1" dirty="0">
                <a:latin typeface="Courier New" pitchFamily="49" charset="0"/>
                <a:cs typeface="Courier New" pitchFamily="49" charset="0"/>
              </a:rPr>
              <a:t>	</a:t>
            </a:r>
            <a:endParaRPr lang="nl-NL" sz="2000" i="1" dirty="0">
              <a:latin typeface="Courier New" pitchFamily="49" charset="0"/>
              <a:cs typeface="Courier New" pitchFamily="49" charset="0"/>
            </a:endParaRPr>
          </a:p>
          <a:p>
            <a:pPr marL="0" indent="0">
              <a:buNone/>
            </a:pPr>
            <a:endParaRPr lang="en-US" sz="2000" i="1" dirty="0">
              <a:latin typeface="Courier New" pitchFamily="49" charset="0"/>
              <a:cs typeface="Courier New" pitchFamily="49" charset="0"/>
            </a:endParaRPr>
          </a:p>
          <a:p>
            <a:pPr marL="0" indent="0">
              <a:buNone/>
            </a:pPr>
            <a:r>
              <a:rPr lang="en-US" sz="2000" i="1" dirty="0">
                <a:latin typeface="Courier New" pitchFamily="49" charset="0"/>
                <a:cs typeface="Courier New" pitchFamily="49" charset="0"/>
              </a:rPr>
              <a:t>	</a:t>
            </a:r>
            <a:endParaRPr lang="nl-NL" sz="2000" i="1" dirty="0">
              <a:latin typeface="Courier New" pitchFamily="49" charset="0"/>
              <a:cs typeface="Courier New" pitchFamily="49" charset="0"/>
            </a:endParaRPr>
          </a:p>
        </p:txBody>
      </p:sp>
      <p:sp>
        <p:nvSpPr>
          <p:cNvPr id="5" name="Tijdelijke aanduiding voor dianummer 4"/>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85</a:t>
            </a:fld>
            <a:endParaRPr lang="nl-NL" dirty="0"/>
          </a:p>
        </p:txBody>
      </p:sp>
      <p:pic>
        <p:nvPicPr>
          <p:cNvPr id="4098" name="Afbeelding 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855" y="2404116"/>
            <a:ext cx="2709334" cy="798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Afbeelding 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855" y="3831020"/>
            <a:ext cx="2960916" cy="783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451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34191" y="0"/>
            <a:ext cx="8229600" cy="1143000"/>
          </a:xfrm>
        </p:spPr>
        <p:txBody>
          <a:bodyPr>
            <a:normAutofit/>
          </a:bodyPr>
          <a:lstStyle/>
          <a:p>
            <a:r>
              <a:rPr lang="nl-NL" sz="3200" b="1" dirty="0">
                <a:latin typeface="Verdana" panose="020B0604030504040204" pitchFamily="34" charset="0"/>
              </a:rPr>
              <a:t>COALESCE</a:t>
            </a:r>
          </a:p>
        </p:txBody>
      </p:sp>
      <p:sp>
        <p:nvSpPr>
          <p:cNvPr id="3" name="Tijdelijke aanduiding voor inhoud 2"/>
          <p:cNvSpPr>
            <a:spLocks noGrp="1"/>
          </p:cNvSpPr>
          <p:nvPr>
            <p:ph idx="1"/>
          </p:nvPr>
        </p:nvSpPr>
        <p:spPr>
          <a:xfrm>
            <a:off x="87086" y="933468"/>
            <a:ext cx="8602534" cy="5699561"/>
          </a:xfrm>
        </p:spPr>
        <p:txBody>
          <a:bodyPr>
            <a:normAutofit fontScale="55000" lnSpcReduction="20000"/>
          </a:bodyPr>
          <a:lstStyle/>
          <a:p>
            <a:pPr marL="0" indent="0">
              <a:buNone/>
            </a:pPr>
            <a:r>
              <a:rPr lang="en-US" sz="2000" i="1" dirty="0">
                <a:latin typeface="Courier New" pitchFamily="49" charset="0"/>
                <a:cs typeface="Courier New" pitchFamily="49" charset="0"/>
              </a:rPr>
              <a:t>    </a:t>
            </a:r>
            <a:r>
              <a:rPr lang="en-US" sz="2900" dirty="0" err="1">
                <a:latin typeface="Verdana" panose="020B0604030504040204" pitchFamily="34" charset="0"/>
                <a:cs typeface="Courier New" pitchFamily="49" charset="0"/>
              </a:rPr>
              <a:t>concreet</a:t>
            </a:r>
            <a:r>
              <a:rPr lang="en-US" sz="2900" dirty="0">
                <a:latin typeface="Verdana" panose="020B0604030504040204" pitchFamily="34" charset="0"/>
                <a:cs typeface="Courier New" pitchFamily="49" charset="0"/>
              </a:rPr>
              <a:t> </a:t>
            </a:r>
            <a:r>
              <a:rPr lang="en-US" sz="2900" dirty="0" err="1">
                <a:latin typeface="Verdana" panose="020B0604030504040204" pitchFamily="34" charset="0"/>
                <a:cs typeface="Courier New" pitchFamily="49" charset="0"/>
              </a:rPr>
              <a:t>voorbeeld</a:t>
            </a:r>
            <a:r>
              <a:rPr lang="en-US" sz="2900" dirty="0">
                <a:latin typeface="Verdana" panose="020B0604030504040204" pitchFamily="34" charset="0"/>
                <a:cs typeface="Courier New" pitchFamily="49" charset="0"/>
              </a:rPr>
              <a:t>:</a:t>
            </a:r>
          </a:p>
          <a:p>
            <a:pPr marL="0" indent="0">
              <a:buNone/>
            </a:pPr>
            <a:endParaRPr lang="en-US" sz="2000" i="1" dirty="0">
              <a:latin typeface="Courier New" pitchFamily="49" charset="0"/>
              <a:cs typeface="Courier New" pitchFamily="49" charset="0"/>
            </a:endParaRPr>
          </a:p>
          <a:p>
            <a:pPr marL="0" indent="0">
              <a:buNone/>
            </a:pPr>
            <a:r>
              <a:rPr lang="en-US" sz="2000" i="1" dirty="0">
                <a:latin typeface="Courier New" pitchFamily="49" charset="0"/>
                <a:cs typeface="Courier New" pitchFamily="49" charset="0"/>
              </a:rPr>
              <a:t>	</a:t>
            </a:r>
            <a:r>
              <a:rPr lang="en-US" sz="2000" i="1" dirty="0" err="1">
                <a:latin typeface="Courier New" pitchFamily="49" charset="0"/>
                <a:cs typeface="Courier New" pitchFamily="49" charset="0"/>
              </a:rPr>
              <a:t>tabel</a:t>
            </a:r>
            <a:r>
              <a:rPr lang="en-US" sz="2000" i="1" dirty="0">
                <a:latin typeface="Courier New" pitchFamily="49" charset="0"/>
                <a:cs typeface="Courier New" pitchFamily="49" charset="0"/>
              </a:rPr>
              <a:t> CONTACT_INFO</a:t>
            </a:r>
          </a:p>
          <a:p>
            <a:pPr marL="0" indent="0">
              <a:buNone/>
            </a:pPr>
            <a:endParaRPr lang="en-US" sz="2000" i="1" dirty="0">
              <a:latin typeface="Courier New" pitchFamily="49" charset="0"/>
              <a:cs typeface="Courier New" pitchFamily="49" charset="0"/>
            </a:endParaRPr>
          </a:p>
          <a:p>
            <a:pPr marL="0" indent="0">
              <a:buNone/>
            </a:pPr>
            <a:endParaRPr lang="en-US" sz="2000" i="1" dirty="0">
              <a:latin typeface="Courier New" pitchFamily="49" charset="0"/>
              <a:cs typeface="Courier New" pitchFamily="49" charset="0"/>
            </a:endParaRPr>
          </a:p>
          <a:p>
            <a:pPr marL="0" indent="0">
              <a:buNone/>
            </a:pPr>
            <a:endParaRPr lang="en-US" sz="2000" i="1" dirty="0">
              <a:latin typeface="Courier New" pitchFamily="49" charset="0"/>
              <a:cs typeface="Courier New" pitchFamily="49" charset="0"/>
            </a:endParaRPr>
          </a:p>
          <a:p>
            <a:pPr marL="0" indent="0">
              <a:buNone/>
            </a:pPr>
            <a:endParaRPr lang="en-US" sz="2000" i="1" dirty="0">
              <a:latin typeface="Courier New" pitchFamily="49" charset="0"/>
              <a:cs typeface="Courier New" pitchFamily="49" charset="0"/>
            </a:endParaRPr>
          </a:p>
          <a:p>
            <a:pPr marL="0" indent="0">
              <a:buNone/>
            </a:pPr>
            <a:endParaRPr lang="en-US" sz="2000" i="1" dirty="0">
              <a:latin typeface="Courier New" pitchFamily="49" charset="0"/>
              <a:cs typeface="Courier New" pitchFamily="49" charset="0"/>
            </a:endParaRPr>
          </a:p>
          <a:p>
            <a:pPr marL="0" indent="0">
              <a:buNone/>
            </a:pPr>
            <a:endParaRPr lang="en-US" sz="2000" i="1" dirty="0">
              <a:latin typeface="Courier New" pitchFamily="49" charset="0"/>
              <a:cs typeface="Courier New" pitchFamily="49" charset="0"/>
            </a:endParaRPr>
          </a:p>
          <a:p>
            <a:pPr marL="0" indent="0">
              <a:buNone/>
            </a:pPr>
            <a:endParaRPr lang="en-US" sz="2000" i="1" dirty="0">
              <a:latin typeface="Courier New" pitchFamily="49" charset="0"/>
              <a:cs typeface="Courier New" pitchFamily="49" charset="0"/>
            </a:endParaRPr>
          </a:p>
          <a:p>
            <a:pPr marL="0" lvl="0" indent="0" defTabSz="914400" eaLnBrk="0" fontAlgn="base" hangingPunct="0">
              <a:spcBef>
                <a:spcPct val="0"/>
              </a:spcBef>
              <a:spcAft>
                <a:spcPct val="0"/>
              </a:spcAft>
              <a:buNone/>
            </a:pPr>
            <a:r>
              <a:rPr lang="nl-NL" altLang="nl-NL" sz="2900" dirty="0">
                <a:solidFill>
                  <a:srgbClr val="000000"/>
                </a:solidFill>
                <a:latin typeface="Verdana" panose="020B0604030504040204" pitchFamily="34" charset="0"/>
                <a:cs typeface="Arial" pitchFamily="34" charset="0"/>
              </a:rPr>
              <a:t>Je wenst uit te zoeken hoe best met elke persoon contact wordt opgenomen volgens deze regels:</a:t>
            </a:r>
            <a:endParaRPr lang="nl-NL" altLang="nl-NL" sz="2900" dirty="0">
              <a:latin typeface="Verdana" panose="020B0604030504040204" pitchFamily="34" charset="0"/>
              <a:cs typeface="Arial" pitchFamily="34" charset="0"/>
            </a:endParaRPr>
          </a:p>
          <a:p>
            <a:pPr marL="0" lvl="0" indent="0" defTabSz="914400" eaLnBrk="0" fontAlgn="base" hangingPunct="0">
              <a:spcBef>
                <a:spcPct val="0"/>
              </a:spcBef>
              <a:spcAft>
                <a:spcPct val="0"/>
              </a:spcAft>
              <a:buNone/>
            </a:pPr>
            <a:r>
              <a:rPr lang="nl-NL" altLang="nl-NL" sz="2900" dirty="0">
                <a:solidFill>
                  <a:srgbClr val="000000"/>
                </a:solidFill>
                <a:latin typeface="Verdana" panose="020B0604030504040204" pitchFamily="34" charset="0"/>
                <a:cs typeface="Arial" pitchFamily="34" charset="0"/>
              </a:rPr>
              <a:t>1. Als een persoon over een zakelijk telefoonnummer beschikt, gebruik dan het zakelijk nummer.</a:t>
            </a:r>
            <a:endParaRPr lang="nl-NL" altLang="nl-NL" sz="2900" dirty="0">
              <a:latin typeface="Verdana" panose="020B0604030504040204" pitchFamily="34" charset="0"/>
              <a:cs typeface="Arial" pitchFamily="34" charset="0"/>
            </a:endParaRPr>
          </a:p>
          <a:p>
            <a:pPr marL="0" lvl="0" indent="0" defTabSz="914400" eaLnBrk="0" fontAlgn="base" hangingPunct="0">
              <a:spcBef>
                <a:spcPct val="0"/>
              </a:spcBef>
              <a:spcAft>
                <a:spcPct val="0"/>
              </a:spcAft>
              <a:buNone/>
            </a:pPr>
            <a:r>
              <a:rPr lang="nl-NL" altLang="nl-NL" sz="2900" dirty="0">
                <a:solidFill>
                  <a:srgbClr val="000000"/>
                </a:solidFill>
                <a:latin typeface="Verdana" panose="020B0604030504040204" pitchFamily="34" charset="0"/>
                <a:cs typeface="Arial" pitchFamily="34" charset="0"/>
              </a:rPr>
              <a:t>2. Als een persoon geen zakelijk nummer heeft maar wel een mobiel, gebruik dan het mobiel nummer.</a:t>
            </a:r>
            <a:endParaRPr lang="nl-NL" altLang="nl-NL" sz="2900" dirty="0">
              <a:latin typeface="Verdana" panose="020B0604030504040204" pitchFamily="34" charset="0"/>
              <a:cs typeface="Arial" pitchFamily="34" charset="0"/>
            </a:endParaRPr>
          </a:p>
          <a:p>
            <a:pPr marL="0" lvl="0" indent="0" defTabSz="914400" eaLnBrk="0" fontAlgn="base" hangingPunct="0">
              <a:spcBef>
                <a:spcPct val="0"/>
              </a:spcBef>
              <a:spcAft>
                <a:spcPct val="0"/>
              </a:spcAft>
              <a:buNone/>
            </a:pPr>
            <a:r>
              <a:rPr lang="nl-NL" altLang="nl-NL" sz="2900" dirty="0">
                <a:solidFill>
                  <a:srgbClr val="000000"/>
                </a:solidFill>
                <a:latin typeface="Verdana" panose="020B0604030504040204" pitchFamily="34" charset="0"/>
                <a:cs typeface="Arial" pitchFamily="34" charset="0"/>
              </a:rPr>
              <a:t>3. Als een persoon geen zakelijk nummer heeft en geen mobiel, maar wel een huistelefoon, gebruik dan het huistelefoonnummer.</a:t>
            </a:r>
            <a:endParaRPr lang="nl-NL" altLang="nl-NL" sz="2900" dirty="0">
              <a:latin typeface="Verdana" panose="020B0604030504040204" pitchFamily="34" charset="0"/>
              <a:cs typeface="Arial" pitchFamily="34" charset="0"/>
            </a:endParaRPr>
          </a:p>
          <a:p>
            <a:pPr marL="0" lvl="0" indent="0" defTabSz="914400" eaLnBrk="0" fontAlgn="base" hangingPunct="0">
              <a:spcBef>
                <a:spcPct val="0"/>
              </a:spcBef>
              <a:spcAft>
                <a:spcPct val="0"/>
              </a:spcAft>
              <a:buNone/>
            </a:pPr>
            <a:r>
              <a:rPr lang="nl-NL" altLang="nl-NL" sz="2900" dirty="0">
                <a:solidFill>
                  <a:srgbClr val="000000"/>
                </a:solidFill>
                <a:latin typeface="Verdana" panose="020B0604030504040204" pitchFamily="34" charset="0"/>
                <a:cs typeface="Arial" pitchFamily="34" charset="0"/>
              </a:rPr>
              <a:t>Je kan dit oplossen door het gebruik van de  </a:t>
            </a:r>
            <a:r>
              <a:rPr lang="nl-NL" altLang="nl-NL" sz="2900" b="1" dirty="0">
                <a:solidFill>
                  <a:srgbClr val="000000"/>
                </a:solidFill>
                <a:latin typeface="Verdana" panose="020B0604030504040204" pitchFamily="34" charset="0"/>
                <a:cs typeface="Arial" pitchFamily="34" charset="0"/>
              </a:rPr>
              <a:t>COALESCE functie</a:t>
            </a:r>
            <a:r>
              <a:rPr lang="nl-NL" altLang="nl-NL" sz="2900" dirty="0">
                <a:solidFill>
                  <a:srgbClr val="000000"/>
                </a:solidFill>
                <a:latin typeface="Verdana" panose="020B0604030504040204" pitchFamily="34" charset="0"/>
                <a:cs typeface="Arial" pitchFamily="34" charset="0"/>
              </a:rPr>
              <a:t>:</a:t>
            </a:r>
          </a:p>
          <a:p>
            <a:pPr marL="0" lvl="0" indent="0" defTabSz="914400" eaLnBrk="0" fontAlgn="base" hangingPunct="0">
              <a:spcBef>
                <a:spcPct val="0"/>
              </a:spcBef>
              <a:spcAft>
                <a:spcPct val="0"/>
              </a:spcAft>
              <a:buNone/>
            </a:pPr>
            <a:endParaRPr lang="nl-NL" altLang="nl-NL" sz="1900" dirty="0">
              <a:latin typeface="Verdana" panose="020B0604030504040204" pitchFamily="34" charset="0"/>
              <a:cs typeface="Arial" pitchFamily="34" charset="0"/>
            </a:endParaRPr>
          </a:p>
          <a:p>
            <a:r>
              <a:rPr lang="en-GB" sz="2800" b="1" dirty="0">
                <a:solidFill>
                  <a:srgbClr val="0000FF"/>
                </a:solidFill>
                <a:latin typeface="Courier New" panose="02070309020205020404" pitchFamily="49" charset="0"/>
              </a:rPr>
              <a:t>SELECT</a:t>
            </a:r>
            <a:r>
              <a:rPr lang="en-GB" sz="2800" dirty="0">
                <a:solidFill>
                  <a:srgbClr val="000000"/>
                </a:solidFill>
                <a:latin typeface="Courier New" panose="02070309020205020404" pitchFamily="49" charset="0"/>
              </a:rPr>
              <a:t> name</a:t>
            </a:r>
            <a:r>
              <a:rPr lang="en-GB" sz="2800" b="1" dirty="0">
                <a:solidFill>
                  <a:srgbClr val="000080"/>
                </a:solidFill>
                <a:latin typeface="Courier New" panose="02070309020205020404" pitchFamily="49" charset="0"/>
              </a:rPr>
              <a:t>,</a:t>
            </a:r>
            <a:r>
              <a:rPr lang="en-GB" sz="2800" dirty="0">
                <a:solidFill>
                  <a:srgbClr val="000000"/>
                </a:solidFill>
                <a:latin typeface="Courier New" panose="02070309020205020404" pitchFamily="49" charset="0"/>
              </a:rPr>
              <a:t> </a:t>
            </a:r>
            <a:br>
              <a:rPr lang="en-GB" sz="2800" dirty="0">
                <a:solidFill>
                  <a:srgbClr val="000000"/>
                </a:solidFill>
                <a:latin typeface="Courier New" panose="02070309020205020404" pitchFamily="49" charset="0"/>
              </a:rPr>
            </a:br>
            <a:r>
              <a:rPr lang="en-GB" sz="2800" dirty="0">
                <a:solidFill>
                  <a:srgbClr val="000000"/>
                </a:solidFill>
                <a:latin typeface="Courier New" panose="02070309020205020404" pitchFamily="49" charset="0"/>
              </a:rPr>
              <a:t>	</a:t>
            </a:r>
            <a:r>
              <a:rPr lang="en-GB" sz="2800" b="1" dirty="0">
                <a:solidFill>
                  <a:srgbClr val="0000FF"/>
                </a:solidFill>
                <a:latin typeface="Courier New" panose="02070309020205020404" pitchFamily="49" charset="0"/>
              </a:rPr>
              <a:t>COALESCE</a:t>
            </a:r>
            <a:r>
              <a:rPr lang="en-GB" sz="2800" dirty="0">
                <a:solidFill>
                  <a:srgbClr val="000000"/>
                </a:solidFill>
                <a:latin typeface="Courier New" panose="02070309020205020404" pitchFamily="49" charset="0"/>
              </a:rPr>
              <a:t> </a:t>
            </a:r>
            <a:r>
              <a:rPr lang="en-GB" sz="2800" b="1" dirty="0">
                <a:solidFill>
                  <a:srgbClr val="000080"/>
                </a:solidFill>
                <a:latin typeface="Courier New" panose="02070309020205020404" pitchFamily="49" charset="0"/>
              </a:rPr>
              <a:t>(</a:t>
            </a:r>
            <a:r>
              <a:rPr lang="en-GB" sz="2800" dirty="0" err="1">
                <a:solidFill>
                  <a:srgbClr val="000000"/>
                </a:solidFill>
                <a:latin typeface="Courier New" panose="02070309020205020404" pitchFamily="49" charset="0"/>
              </a:rPr>
              <a:t>businessphone</a:t>
            </a:r>
            <a:r>
              <a:rPr lang="en-GB" sz="2800" b="1" dirty="0">
                <a:solidFill>
                  <a:srgbClr val="000080"/>
                </a:solidFill>
                <a:latin typeface="Courier New" panose="02070309020205020404" pitchFamily="49" charset="0"/>
              </a:rPr>
              <a:t>,</a:t>
            </a:r>
            <a:r>
              <a:rPr lang="en-GB" sz="2800" dirty="0">
                <a:solidFill>
                  <a:srgbClr val="000000"/>
                </a:solidFill>
                <a:latin typeface="Courier New" panose="02070309020205020404" pitchFamily="49" charset="0"/>
              </a:rPr>
              <a:t> </a:t>
            </a:r>
            <a:r>
              <a:rPr lang="en-GB" sz="2800" dirty="0" err="1">
                <a:solidFill>
                  <a:srgbClr val="000000"/>
                </a:solidFill>
                <a:latin typeface="Courier New" panose="02070309020205020404" pitchFamily="49" charset="0"/>
              </a:rPr>
              <a:t>cellphone</a:t>
            </a:r>
            <a:r>
              <a:rPr lang="en-GB" sz="2800" b="1" dirty="0">
                <a:solidFill>
                  <a:srgbClr val="000080"/>
                </a:solidFill>
                <a:latin typeface="Courier New" panose="02070309020205020404" pitchFamily="49" charset="0"/>
              </a:rPr>
              <a:t>,</a:t>
            </a:r>
            <a:r>
              <a:rPr lang="en-GB" sz="2800" dirty="0">
                <a:solidFill>
                  <a:srgbClr val="000000"/>
                </a:solidFill>
                <a:latin typeface="Courier New" panose="02070309020205020404" pitchFamily="49" charset="0"/>
              </a:rPr>
              <a:t> </a:t>
            </a:r>
            <a:r>
              <a:rPr lang="en-GB" sz="2800" dirty="0" err="1">
                <a:solidFill>
                  <a:srgbClr val="000000"/>
                </a:solidFill>
                <a:latin typeface="Courier New" panose="02070309020205020404" pitchFamily="49" charset="0"/>
              </a:rPr>
              <a:t>homephone</a:t>
            </a:r>
            <a:r>
              <a:rPr lang="en-GB" sz="2800" b="1" dirty="0">
                <a:solidFill>
                  <a:srgbClr val="000080"/>
                </a:solidFill>
                <a:latin typeface="Courier New" panose="02070309020205020404" pitchFamily="49" charset="0"/>
              </a:rPr>
              <a:t>)</a:t>
            </a:r>
            <a:r>
              <a:rPr lang="en-GB" sz="2800" dirty="0">
                <a:solidFill>
                  <a:srgbClr val="000000"/>
                </a:solidFill>
                <a:latin typeface="Courier New" panose="02070309020205020404" pitchFamily="49" charset="0"/>
              </a:rPr>
              <a:t> </a:t>
            </a:r>
            <a:r>
              <a:rPr lang="en-GB" sz="2800" dirty="0" err="1">
                <a:solidFill>
                  <a:srgbClr val="000000"/>
                </a:solidFill>
                <a:latin typeface="Courier New" panose="02070309020205020404" pitchFamily="49" charset="0"/>
              </a:rPr>
              <a:t>contact_phone</a:t>
            </a:r>
            <a:r>
              <a:rPr lang="en-GB" sz="2800" dirty="0">
                <a:solidFill>
                  <a:srgbClr val="000000"/>
                </a:solidFill>
                <a:latin typeface="Courier New" panose="02070309020205020404" pitchFamily="49" charset="0"/>
              </a:rPr>
              <a:t> </a:t>
            </a:r>
            <a:br>
              <a:rPr lang="en-GB" sz="2800" dirty="0">
                <a:solidFill>
                  <a:srgbClr val="000000"/>
                </a:solidFill>
                <a:latin typeface="Courier New" panose="02070309020205020404" pitchFamily="49" charset="0"/>
              </a:rPr>
            </a:br>
            <a:r>
              <a:rPr lang="en-GB" sz="2800" b="1" dirty="0">
                <a:solidFill>
                  <a:srgbClr val="0000FF"/>
                </a:solidFill>
                <a:latin typeface="Courier New" panose="02070309020205020404" pitchFamily="49" charset="0"/>
              </a:rPr>
              <a:t>FROM</a:t>
            </a:r>
            <a:r>
              <a:rPr lang="en-GB" sz="2800" dirty="0">
                <a:solidFill>
                  <a:srgbClr val="000000"/>
                </a:solidFill>
                <a:latin typeface="Courier New" panose="02070309020205020404" pitchFamily="49" charset="0"/>
              </a:rPr>
              <a:t> </a:t>
            </a:r>
            <a:r>
              <a:rPr lang="en-GB" sz="2800" dirty="0" err="1">
                <a:solidFill>
                  <a:srgbClr val="000000"/>
                </a:solidFill>
                <a:latin typeface="Courier New" panose="02070309020205020404" pitchFamily="49" charset="0"/>
              </a:rPr>
              <a:t>contact_info</a:t>
            </a:r>
            <a:r>
              <a:rPr lang="en-GB" sz="2800" b="1" dirty="0">
                <a:solidFill>
                  <a:srgbClr val="000080"/>
                </a:solidFill>
                <a:latin typeface="Courier New" panose="02070309020205020404" pitchFamily="49" charset="0"/>
              </a:rPr>
              <a:t>;</a:t>
            </a:r>
            <a:r>
              <a:rPr lang="en-GB" sz="2800" dirty="0">
                <a:solidFill>
                  <a:srgbClr val="000000"/>
                </a:solidFill>
                <a:latin typeface="Courier New" panose="02070309020205020404" pitchFamily="49" charset="0"/>
              </a:rPr>
              <a:t> </a:t>
            </a:r>
            <a:endParaRPr lang="en-GB" sz="2800" dirty="0"/>
          </a:p>
          <a:p>
            <a:pPr marL="0" indent="0">
              <a:buNone/>
            </a:pPr>
            <a:r>
              <a:rPr lang="en-US" sz="2000" i="1" dirty="0">
                <a:latin typeface="Courier New" pitchFamily="49" charset="0"/>
                <a:cs typeface="Courier New" pitchFamily="49" charset="0"/>
              </a:rPr>
              <a:t>	</a:t>
            </a:r>
            <a:endParaRPr lang="nl-NL" sz="2000" i="1" dirty="0">
              <a:latin typeface="Courier New" pitchFamily="49" charset="0"/>
              <a:cs typeface="Courier New" pitchFamily="49" charset="0"/>
            </a:endParaRPr>
          </a:p>
        </p:txBody>
      </p:sp>
      <p:sp>
        <p:nvSpPr>
          <p:cNvPr id="5" name="Tijdelijke aanduiding voor dianummer 4"/>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86</a:t>
            </a:fld>
            <a:endParaRPr lang="nl-NL"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191" y="1941904"/>
            <a:ext cx="4230937" cy="1064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620101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Description of nullif.gif follo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25754"/>
            <a:ext cx="5050184" cy="485249"/>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normAutofit/>
          </a:bodyPr>
          <a:lstStyle/>
          <a:p>
            <a:r>
              <a:rPr lang="nl-NL" sz="3200" b="1" dirty="0">
                <a:latin typeface="Verdana" panose="020B0604030504040204" pitchFamily="34" charset="0"/>
              </a:rPr>
              <a:t>Algemene functies : NULLIF</a:t>
            </a:r>
          </a:p>
        </p:txBody>
      </p:sp>
      <p:sp>
        <p:nvSpPr>
          <p:cNvPr id="3" name="Tijdelijke aanduiding voor inhoud 2"/>
          <p:cNvSpPr>
            <a:spLocks noGrp="1"/>
          </p:cNvSpPr>
          <p:nvPr>
            <p:ph idx="1"/>
          </p:nvPr>
        </p:nvSpPr>
        <p:spPr/>
        <p:txBody>
          <a:bodyPr>
            <a:normAutofit/>
          </a:bodyPr>
          <a:lstStyle/>
          <a:p>
            <a:pPr marL="0" indent="0">
              <a:buNone/>
            </a:pPr>
            <a:endParaRPr lang="nl-NL" dirty="0"/>
          </a:p>
          <a:p>
            <a:r>
              <a:rPr lang="nl-NL" sz="2000" dirty="0">
                <a:latin typeface="Verdana" panose="020B0604030504040204" pitchFamily="34" charset="0"/>
              </a:rPr>
              <a:t>De NULLIF functie bevat 2 verplichte parameters. </a:t>
            </a:r>
          </a:p>
          <a:p>
            <a:r>
              <a:rPr lang="nl-NL" sz="2000" dirty="0">
                <a:latin typeface="Verdana" panose="020B0604030504040204" pitchFamily="34" charset="0"/>
              </a:rPr>
              <a:t>De 2 parameters worden geëvalueerd en </a:t>
            </a:r>
            <a:r>
              <a:rPr lang="nl-NL" sz="2000" dirty="0">
                <a:solidFill>
                  <a:srgbClr val="FF0000"/>
                </a:solidFill>
                <a:latin typeface="Verdana" panose="020B0604030504040204" pitchFamily="34" charset="0"/>
              </a:rPr>
              <a:t>vergeleken</a:t>
            </a:r>
            <a:r>
              <a:rPr lang="nl-NL" sz="2000" dirty="0">
                <a:latin typeface="Verdana" panose="020B0604030504040204" pitchFamily="34" charset="0"/>
              </a:rPr>
              <a:t>.  </a:t>
            </a:r>
          </a:p>
          <a:p>
            <a:pPr lvl="1"/>
            <a:r>
              <a:rPr lang="nl-NL" sz="2000" dirty="0">
                <a:latin typeface="Verdana" panose="020B0604030504040204" pitchFamily="34" charset="0"/>
              </a:rPr>
              <a:t>Wanneer er gelijkheid is geeft de functie NULL terug.</a:t>
            </a:r>
          </a:p>
          <a:p>
            <a:pPr lvl="1"/>
            <a:r>
              <a:rPr lang="nl-NL" sz="2000" dirty="0">
                <a:latin typeface="Verdana" panose="020B0604030504040204" pitchFamily="34" charset="0"/>
              </a:rPr>
              <a:t>Bij ongelijkheid wordt de eerste parameter teruggegeven</a:t>
            </a:r>
          </a:p>
          <a:p>
            <a:pPr lvl="1"/>
            <a:endParaRPr lang="nl-NL" sz="2400" dirty="0">
              <a:latin typeface="Verdana" panose="020B0604030504040204" pitchFamily="34" charset="0"/>
            </a:endParaRPr>
          </a:p>
          <a:p>
            <a:r>
              <a:rPr lang="en-GB" b="1" dirty="0">
                <a:solidFill>
                  <a:srgbClr val="0000FF"/>
                </a:solidFill>
                <a:latin typeface="Courier New" panose="02070309020205020404" pitchFamily="49" charset="0"/>
              </a:rPr>
              <a:t>SELECT</a:t>
            </a:r>
            <a:r>
              <a:rPr lang="en-GB" dirty="0">
                <a:solidFill>
                  <a:srgbClr val="000000"/>
                </a:solidFill>
                <a:latin typeface="Courier New" panose="02070309020205020404" pitchFamily="49" charset="0"/>
              </a:rPr>
              <a:t> </a:t>
            </a:r>
            <a:r>
              <a:rPr lang="en-GB" b="1" dirty="0" err="1">
                <a:solidFill>
                  <a:srgbClr val="0000FF"/>
                </a:solidFill>
                <a:latin typeface="Courier New" panose="02070309020205020404" pitchFamily="49" charset="0"/>
              </a:rPr>
              <a:t>nullif</a:t>
            </a:r>
            <a:r>
              <a:rPr lang="en-GB" b="1" dirty="0">
                <a:solidFill>
                  <a:srgbClr val="000080"/>
                </a:solidFill>
                <a:latin typeface="Courier New" panose="02070309020205020404" pitchFamily="49" charset="0"/>
              </a:rPr>
              <a:t>(</a:t>
            </a:r>
            <a:r>
              <a:rPr lang="en-GB" dirty="0">
                <a:solidFill>
                  <a:srgbClr val="FF8000"/>
                </a:solidFill>
                <a:latin typeface="Courier New" panose="02070309020205020404" pitchFamily="49" charset="0"/>
              </a:rPr>
              <a:t>1234</a:t>
            </a:r>
            <a:r>
              <a:rPr lang="en-GB" b="1" dirty="0">
                <a:solidFill>
                  <a:srgbClr val="000080"/>
                </a:solidFill>
                <a:latin typeface="Courier New" panose="02070309020205020404" pitchFamily="49" charset="0"/>
              </a:rPr>
              <a:t>,</a:t>
            </a:r>
            <a:r>
              <a:rPr lang="en-GB" dirty="0">
                <a:solidFill>
                  <a:srgbClr val="FF8000"/>
                </a:solidFill>
                <a:latin typeface="Courier New" panose="02070309020205020404" pitchFamily="49" charset="0"/>
              </a:rPr>
              <a:t>1234</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br>
              <a:rPr lang="en-GB" dirty="0">
                <a:solidFill>
                  <a:srgbClr val="000000"/>
                </a:solidFill>
                <a:latin typeface="Courier New" panose="02070309020205020404" pitchFamily="49" charset="0"/>
              </a:rPr>
            </a:br>
            <a:r>
              <a:rPr lang="en-GB" b="1" dirty="0">
                <a:solidFill>
                  <a:srgbClr val="0000FF"/>
                </a:solidFill>
                <a:latin typeface="Courier New" panose="02070309020205020404" pitchFamily="49" charset="0"/>
              </a:rPr>
              <a:t>FROM</a:t>
            </a:r>
            <a:r>
              <a:rPr lang="en-GB" dirty="0">
                <a:solidFill>
                  <a:srgbClr val="000000"/>
                </a:solidFill>
                <a:latin typeface="Courier New" panose="02070309020205020404" pitchFamily="49" charset="0"/>
              </a:rPr>
              <a:t> dual</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endParaRPr lang="en-GB" dirty="0"/>
          </a:p>
          <a:p>
            <a:pPr marL="457200" lvl="1" indent="0">
              <a:buNone/>
            </a:pPr>
            <a:endParaRPr lang="nl-NL" sz="2000" i="1" dirty="0">
              <a:latin typeface="Courier New" pitchFamily="49" charset="0"/>
              <a:cs typeface="Courier New" pitchFamily="49" charset="0"/>
            </a:endParaRPr>
          </a:p>
          <a:p>
            <a:pPr marL="457200" lvl="1" indent="0">
              <a:buNone/>
            </a:pPr>
            <a:endParaRPr lang="nl-NL" sz="2400" dirty="0">
              <a:latin typeface="Verdana" panose="020B0604030504040204" pitchFamily="34" charset="0"/>
            </a:endParaRPr>
          </a:p>
        </p:txBody>
      </p:sp>
      <p:sp>
        <p:nvSpPr>
          <p:cNvPr id="5" name="Tijdelijke aanduiding voor dianummer 4"/>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87</a:t>
            </a:fld>
            <a:endParaRPr lang="nl-NL" dirty="0"/>
          </a:p>
        </p:txBody>
      </p:sp>
      <p:pic>
        <p:nvPicPr>
          <p:cNvPr id="1027" name="Afbeelding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322" y="5345338"/>
            <a:ext cx="2444848" cy="775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4"/>
          <a:stretch>
            <a:fillRect/>
          </a:stretch>
        </p:blipFill>
        <p:spPr>
          <a:xfrm>
            <a:off x="8051817" y="31532"/>
            <a:ext cx="634983" cy="579377"/>
          </a:xfrm>
          <a:prstGeom prst="rect">
            <a:avLst/>
          </a:prstGeom>
        </p:spPr>
      </p:pic>
    </p:spTree>
    <p:extLst>
      <p:ext uri="{BB962C8B-B14F-4D97-AF65-F5344CB8AC3E}">
        <p14:creationId xmlns:p14="http://schemas.microsoft.com/office/powerpoint/2010/main" val="59123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sz="3200" b="1" dirty="0">
                <a:latin typeface="Verdana" panose="020B0604030504040204" pitchFamily="34" charset="0"/>
              </a:rPr>
              <a:t>NULLIF</a:t>
            </a:r>
          </a:p>
        </p:txBody>
      </p:sp>
      <p:sp>
        <p:nvSpPr>
          <p:cNvPr id="3" name="Tijdelijke aanduiding voor inhoud 2"/>
          <p:cNvSpPr>
            <a:spLocks noGrp="1"/>
          </p:cNvSpPr>
          <p:nvPr>
            <p:ph idx="1"/>
          </p:nvPr>
        </p:nvSpPr>
        <p:spPr/>
        <p:txBody>
          <a:bodyPr>
            <a:normAutofit/>
          </a:bodyPr>
          <a:lstStyle/>
          <a:p>
            <a:r>
              <a:rPr lang="en-GB" b="1" dirty="0">
                <a:solidFill>
                  <a:srgbClr val="0000FF"/>
                </a:solidFill>
                <a:latin typeface="Courier New" panose="02070309020205020404" pitchFamily="49" charset="0"/>
              </a:rPr>
              <a:t>SELECT</a:t>
            </a:r>
            <a:r>
              <a:rPr lang="en-GB" dirty="0">
                <a:solidFill>
                  <a:srgbClr val="000000"/>
                </a:solidFill>
                <a:latin typeface="Courier New" panose="02070309020205020404" pitchFamily="49" charset="0"/>
              </a:rPr>
              <a:t> </a:t>
            </a:r>
            <a:r>
              <a:rPr lang="en-GB" b="1" dirty="0" err="1">
                <a:solidFill>
                  <a:srgbClr val="0000FF"/>
                </a:solidFill>
                <a:latin typeface="Courier New" panose="02070309020205020404" pitchFamily="49" charset="0"/>
              </a:rPr>
              <a:t>nullif</a:t>
            </a:r>
            <a:r>
              <a:rPr lang="en-GB" b="1" dirty="0">
                <a:solidFill>
                  <a:srgbClr val="000080"/>
                </a:solidFill>
                <a:latin typeface="Courier New" panose="02070309020205020404" pitchFamily="49" charset="0"/>
              </a:rPr>
              <a:t>(</a:t>
            </a:r>
            <a:r>
              <a:rPr lang="en-GB" dirty="0">
                <a:solidFill>
                  <a:srgbClr val="FF8000"/>
                </a:solidFill>
                <a:latin typeface="Courier New" panose="02070309020205020404" pitchFamily="49" charset="0"/>
              </a:rPr>
              <a:t>1234</a:t>
            </a:r>
            <a:r>
              <a:rPr lang="en-GB" b="1" dirty="0">
                <a:solidFill>
                  <a:srgbClr val="000080"/>
                </a:solidFill>
                <a:latin typeface="Courier New" panose="02070309020205020404" pitchFamily="49" charset="0"/>
              </a:rPr>
              <a:t>,</a:t>
            </a:r>
            <a:r>
              <a:rPr lang="en-GB" dirty="0">
                <a:solidFill>
                  <a:srgbClr val="FF8000"/>
                </a:solidFill>
                <a:latin typeface="Courier New" panose="02070309020205020404" pitchFamily="49" charset="0"/>
              </a:rPr>
              <a:t>123</a:t>
            </a:r>
            <a:r>
              <a:rPr lang="en-GB" b="1" dirty="0">
                <a:solidFill>
                  <a:srgbClr val="000080"/>
                </a:solidFill>
                <a:latin typeface="Courier New" panose="02070309020205020404" pitchFamily="49" charset="0"/>
              </a:rPr>
              <a:t>+</a:t>
            </a:r>
            <a:r>
              <a:rPr lang="en-GB" dirty="0">
                <a:solidFill>
                  <a:srgbClr val="FF8000"/>
                </a:solidFill>
                <a:latin typeface="Courier New" panose="02070309020205020404" pitchFamily="49" charset="0"/>
              </a:rPr>
              <a:t>4</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br>
              <a:rPr lang="en-GB" dirty="0">
                <a:solidFill>
                  <a:srgbClr val="000000"/>
                </a:solidFill>
                <a:latin typeface="Courier New" panose="02070309020205020404" pitchFamily="49" charset="0"/>
              </a:rPr>
            </a:br>
            <a:r>
              <a:rPr lang="en-GB" b="1" dirty="0">
                <a:solidFill>
                  <a:srgbClr val="0000FF"/>
                </a:solidFill>
                <a:latin typeface="Courier New" panose="02070309020205020404" pitchFamily="49" charset="0"/>
              </a:rPr>
              <a:t>FROM</a:t>
            </a:r>
            <a:r>
              <a:rPr lang="en-GB" dirty="0">
                <a:solidFill>
                  <a:srgbClr val="000000"/>
                </a:solidFill>
                <a:latin typeface="Courier New" panose="02070309020205020404" pitchFamily="49" charset="0"/>
              </a:rPr>
              <a:t> dual</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endParaRPr lang="en-GB" dirty="0"/>
          </a:p>
          <a:p>
            <a:pPr marL="457200" lvl="1" indent="0">
              <a:buNone/>
            </a:pPr>
            <a:endParaRPr lang="nl-NL" sz="2000" i="1" dirty="0">
              <a:latin typeface="Courier New" pitchFamily="49" charset="0"/>
              <a:cs typeface="Courier New" pitchFamily="49" charset="0"/>
            </a:endParaRPr>
          </a:p>
          <a:p>
            <a:pPr marL="457200" lvl="1" indent="0">
              <a:buNone/>
            </a:pPr>
            <a:r>
              <a:rPr lang="nl-NL" sz="2000" dirty="0">
                <a:latin typeface="Verdana" panose="020B0604030504040204" pitchFamily="34" charset="0"/>
                <a:cs typeface="Courier New" pitchFamily="49" charset="0"/>
              </a:rPr>
              <a:t>de 2</a:t>
            </a:r>
            <a:r>
              <a:rPr lang="nl-NL" sz="2000" baseline="30000" dirty="0">
                <a:latin typeface="Verdana" panose="020B0604030504040204" pitchFamily="34" charset="0"/>
                <a:cs typeface="Courier New" pitchFamily="49" charset="0"/>
              </a:rPr>
              <a:t>e</a:t>
            </a:r>
            <a:r>
              <a:rPr lang="nl-NL" sz="2000" dirty="0">
                <a:latin typeface="Verdana" panose="020B0604030504040204" pitchFamily="34" charset="0"/>
                <a:cs typeface="Courier New" pitchFamily="49" charset="0"/>
              </a:rPr>
              <a:t> parameter wordt eerst impliciet geëvalueerd en geeft 127</a:t>
            </a:r>
          </a:p>
          <a:p>
            <a:pPr marL="457200" lvl="1" indent="0">
              <a:buNone/>
            </a:pPr>
            <a:r>
              <a:rPr lang="nl-NL" sz="2000" dirty="0">
                <a:latin typeface="Verdana" panose="020B0604030504040204" pitchFamily="34" charset="0"/>
                <a:cs typeface="Courier New" pitchFamily="49" charset="0"/>
              </a:rPr>
              <a:t> =&gt; er is geen gelijkheid dus de functie geeft 1234 terug (=waarde eerste 	parameter)</a:t>
            </a:r>
          </a:p>
          <a:p>
            <a:pPr marL="457200" lvl="1" indent="0">
              <a:buNone/>
            </a:pPr>
            <a:endParaRPr lang="nl-NL" sz="2000" i="1" dirty="0">
              <a:latin typeface="Courier New" pitchFamily="49" charset="0"/>
              <a:cs typeface="Courier New" pitchFamily="49" charset="0"/>
            </a:endParaRPr>
          </a:p>
          <a:p>
            <a:pPr marL="457200" lvl="1" indent="0">
              <a:buNone/>
            </a:pPr>
            <a:endParaRPr lang="nl-NL" sz="2000" i="1" dirty="0">
              <a:latin typeface="Courier New" pitchFamily="49" charset="0"/>
              <a:cs typeface="Courier New" pitchFamily="49" charset="0"/>
            </a:endParaRPr>
          </a:p>
          <a:p>
            <a:pPr marL="457200" lvl="1" indent="0">
              <a:buNone/>
            </a:pPr>
            <a:endParaRPr lang="nl-NL" sz="2000" i="1" dirty="0">
              <a:latin typeface="Courier New" pitchFamily="49" charset="0"/>
              <a:cs typeface="Courier New" pitchFamily="49" charset="0"/>
            </a:endParaRPr>
          </a:p>
          <a:p>
            <a:pPr marL="457200" lvl="1" indent="0">
              <a:buNone/>
            </a:pPr>
            <a:endParaRPr lang="nl-NL" sz="2400" dirty="0">
              <a:latin typeface="Verdana" panose="020B0604030504040204" pitchFamily="34" charset="0"/>
            </a:endParaRPr>
          </a:p>
        </p:txBody>
      </p:sp>
      <p:sp>
        <p:nvSpPr>
          <p:cNvPr id="5" name="Tijdelijke aanduiding voor dianummer 4"/>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88</a:t>
            </a:fld>
            <a:endParaRPr lang="nl-NL"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3682" y="4252684"/>
            <a:ext cx="2572783" cy="1001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3086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a:p>
        </p:txBody>
      </p:sp>
      <p:sp>
        <p:nvSpPr>
          <p:cNvPr id="3" name="Tijdelijke aanduiding voor inhoud 2"/>
          <p:cNvSpPr>
            <a:spLocks noGrp="1"/>
          </p:cNvSpPr>
          <p:nvPr>
            <p:ph idx="1"/>
          </p:nvPr>
        </p:nvSpPr>
        <p:spPr/>
        <p:txBody>
          <a:bodyPr/>
          <a:lstStyle/>
          <a:p>
            <a:r>
              <a:rPr lang="nl-BE" dirty="0"/>
              <a:t>Vervang een letter in de voornamen door een andere</a:t>
            </a:r>
            <a:endParaRPr lang="en-US" dirty="0"/>
          </a:p>
        </p:txBody>
      </p:sp>
    </p:spTree>
    <p:extLst>
      <p:ext uri="{BB962C8B-B14F-4D97-AF65-F5344CB8AC3E}">
        <p14:creationId xmlns:p14="http://schemas.microsoft.com/office/powerpoint/2010/main" val="844853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53536"/>
            <a:ext cx="8229600" cy="1143000"/>
          </a:xfrm>
        </p:spPr>
        <p:txBody>
          <a:bodyPr>
            <a:normAutofit/>
          </a:bodyPr>
          <a:lstStyle/>
          <a:p>
            <a:pPr marL="54864" indent="0" fontAlgn="auto">
              <a:spcAft>
                <a:spcPts val="0"/>
              </a:spcAft>
              <a:defRPr/>
            </a:pPr>
            <a:r>
              <a:rPr lang="nl-BE" sz="3200" dirty="0">
                <a:latin typeface="Verdana" panose="020B0604030504040204" pitchFamily="34" charset="0"/>
              </a:rPr>
              <a:t>Tekst </a:t>
            </a:r>
            <a:r>
              <a:rPr lang="nl-BE" sz="3200" b="1" dirty="0">
                <a:latin typeface="Verdana" panose="020B0604030504040204" pitchFamily="34" charset="0"/>
              </a:rPr>
              <a:t>functies : LENGTH</a:t>
            </a:r>
          </a:p>
        </p:txBody>
      </p:sp>
      <p:sp>
        <p:nvSpPr>
          <p:cNvPr id="19459" name="Tijdelijke aanduiding voor inhoud 2"/>
          <p:cNvSpPr>
            <a:spLocks noGrp="1"/>
          </p:cNvSpPr>
          <p:nvPr>
            <p:ph idx="1"/>
          </p:nvPr>
        </p:nvSpPr>
        <p:spPr>
          <a:xfrm>
            <a:off x="457200" y="1418930"/>
            <a:ext cx="8229600" cy="4525963"/>
          </a:xfrm>
        </p:spPr>
        <p:txBody>
          <a:bodyPr/>
          <a:lstStyle/>
          <a:p>
            <a:pPr marL="457200" lvl="1" indent="0">
              <a:buNone/>
            </a:pPr>
            <a:endParaRPr lang="nl-BE" dirty="0"/>
          </a:p>
          <a:p>
            <a:pPr marL="457200" lvl="1" indent="0">
              <a:buNone/>
            </a:pPr>
            <a:endParaRPr lang="nl-BE" dirty="0"/>
          </a:p>
          <a:p>
            <a:pPr marL="457200" lvl="1" indent="0">
              <a:buNone/>
            </a:pPr>
            <a:endParaRPr lang="nl-BE" dirty="0"/>
          </a:p>
          <a:p>
            <a:pPr marL="457200" lvl="1" indent="0">
              <a:buNone/>
            </a:pPr>
            <a:r>
              <a:rPr lang="nl-BE" sz="2000" dirty="0">
                <a:latin typeface="Verdana" panose="020B0604030504040204" pitchFamily="34" charset="0"/>
              </a:rPr>
              <a:t>Om het </a:t>
            </a:r>
            <a:r>
              <a:rPr lang="nl-BE" sz="2000" u="sng" dirty="0">
                <a:latin typeface="Verdana" panose="020B0604030504040204" pitchFamily="34" charset="0"/>
              </a:rPr>
              <a:t>aantal karakters </a:t>
            </a:r>
            <a:r>
              <a:rPr lang="nl-BE" sz="2000" dirty="0">
                <a:latin typeface="Verdana" panose="020B0604030504040204" pitchFamily="34" charset="0"/>
              </a:rPr>
              <a:t>in een karakterstring te tellen.</a:t>
            </a:r>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9</a:t>
            </a:fld>
            <a:endParaRPr lang="nl-NL" dirty="0"/>
          </a:p>
        </p:txBody>
      </p:sp>
      <p:pic>
        <p:nvPicPr>
          <p:cNvPr id="28674" name="Picture 2" descr="functio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410" y="2049689"/>
            <a:ext cx="2568629" cy="316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4"/>
          <a:stretch>
            <a:fillRect/>
          </a:stretch>
        </p:blipFill>
        <p:spPr>
          <a:xfrm>
            <a:off x="8051817" y="47298"/>
            <a:ext cx="634983" cy="579377"/>
          </a:xfrm>
          <a:prstGeom prst="rect">
            <a:avLst/>
          </a:prstGeom>
        </p:spPr>
      </p:pic>
      <p:pic>
        <p:nvPicPr>
          <p:cNvPr id="7" name="Picture 6"/>
          <p:cNvPicPr>
            <a:picLocks noChangeAspect="1"/>
          </p:cNvPicPr>
          <p:nvPr/>
        </p:nvPicPr>
        <p:blipFill>
          <a:blip r:embed="rId5"/>
          <a:stretch>
            <a:fillRect/>
          </a:stretch>
        </p:blipFill>
        <p:spPr>
          <a:xfrm>
            <a:off x="6541705" y="858169"/>
            <a:ext cx="1959358" cy="277797"/>
          </a:xfrm>
          <a:prstGeom prst="rect">
            <a:avLst/>
          </a:prstGeom>
        </p:spPr>
      </p:pic>
    </p:spTree>
    <p:extLst>
      <p:ext uri="{BB962C8B-B14F-4D97-AF65-F5344CB8AC3E}">
        <p14:creationId xmlns:p14="http://schemas.microsoft.com/office/powerpoint/2010/main" val="37397182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34191" y="143791"/>
            <a:ext cx="8229600" cy="1143000"/>
          </a:xfrm>
        </p:spPr>
        <p:txBody>
          <a:bodyPr>
            <a:normAutofit/>
          </a:bodyPr>
          <a:lstStyle/>
          <a:p>
            <a:r>
              <a:rPr lang="nl-NL" sz="3200" b="1" dirty="0">
                <a:latin typeface="Verdana" panose="020B0604030504040204" pitchFamily="34" charset="0"/>
              </a:rPr>
              <a:t>Algemene functies : REPLACE</a:t>
            </a:r>
          </a:p>
        </p:txBody>
      </p:sp>
      <p:sp>
        <p:nvSpPr>
          <p:cNvPr id="3" name="Tijdelijke aanduiding voor inhoud 2"/>
          <p:cNvSpPr>
            <a:spLocks noGrp="1"/>
          </p:cNvSpPr>
          <p:nvPr>
            <p:ph idx="1"/>
          </p:nvPr>
        </p:nvSpPr>
        <p:spPr>
          <a:xfrm>
            <a:off x="87086" y="1238268"/>
            <a:ext cx="8602534" cy="5149959"/>
          </a:xfrm>
        </p:spPr>
        <p:txBody>
          <a:bodyPr>
            <a:normAutofit fontScale="92500" lnSpcReduction="20000"/>
          </a:bodyPr>
          <a:lstStyle/>
          <a:p>
            <a:pPr marL="0" indent="0">
              <a:buNone/>
            </a:pPr>
            <a:endParaRPr lang="en-US" sz="2000" i="1" dirty="0">
              <a:latin typeface="Courier New" pitchFamily="49" charset="0"/>
              <a:cs typeface="Courier New" pitchFamily="49" charset="0"/>
            </a:endParaRPr>
          </a:p>
          <a:p>
            <a:pPr marL="0" indent="0">
              <a:buNone/>
            </a:pPr>
            <a:endParaRPr lang="en-US" sz="2000" i="1" dirty="0">
              <a:latin typeface="Courier New" pitchFamily="49" charset="0"/>
              <a:cs typeface="Courier New" pitchFamily="49" charset="0"/>
            </a:endParaRPr>
          </a:p>
          <a:p>
            <a:pPr marL="0" indent="0">
              <a:buNone/>
            </a:pPr>
            <a:endParaRPr lang="en-US" sz="2000" i="1" dirty="0">
              <a:latin typeface="Courier New" pitchFamily="49" charset="0"/>
              <a:cs typeface="Courier New" pitchFamily="49" charset="0"/>
            </a:endParaRPr>
          </a:p>
          <a:p>
            <a:pPr marL="0" indent="0">
              <a:buNone/>
            </a:pPr>
            <a:endParaRPr lang="en-US" sz="2000" i="1" dirty="0">
              <a:latin typeface="Courier New" pitchFamily="49" charset="0"/>
              <a:cs typeface="Courier New" pitchFamily="49" charset="0"/>
            </a:endParaRPr>
          </a:p>
          <a:p>
            <a:pPr marL="0" indent="0">
              <a:buNone/>
            </a:pPr>
            <a:r>
              <a:rPr lang="nl-NL" sz="2200" dirty="0">
                <a:latin typeface="Verdana" panose="020B0604030504040204" pitchFamily="34" charset="0"/>
              </a:rPr>
              <a:t>De REPLACE functie heeft 3 parameters; de derde is optioneel.</a:t>
            </a:r>
          </a:p>
          <a:p>
            <a:pPr marL="457200" indent="-457200">
              <a:buFont typeface="+mj-lt"/>
              <a:buAutoNum type="arabicPeriod"/>
            </a:pPr>
            <a:r>
              <a:rPr lang="nl-NL" sz="2200" dirty="0">
                <a:latin typeface="Verdana" panose="020B0604030504040204" pitchFamily="34" charset="0"/>
              </a:rPr>
              <a:t>‘</a:t>
            </a:r>
            <a:r>
              <a:rPr lang="nl-NL" sz="2200" i="1" dirty="0" err="1">
                <a:latin typeface="Verdana" panose="020B0604030504040204" pitchFamily="34" charset="0"/>
              </a:rPr>
              <a:t>char</a:t>
            </a:r>
            <a:r>
              <a:rPr lang="nl-NL" sz="2200" dirty="0">
                <a:latin typeface="Verdana" panose="020B0604030504040204" pitchFamily="34" charset="0"/>
              </a:rPr>
              <a:t>’ is de karakterstring die wordt onderzocht. Numerieke en datum constanten worden eerst geëvalueerd daarna geconverteerd.</a:t>
            </a:r>
          </a:p>
          <a:p>
            <a:pPr marL="457200" indent="-457200">
              <a:buFont typeface="+mj-lt"/>
              <a:buAutoNum type="arabicPeriod"/>
            </a:pPr>
            <a:r>
              <a:rPr lang="nl-NL" sz="2200" dirty="0">
                <a:latin typeface="Verdana" panose="020B0604030504040204" pitchFamily="34" charset="0"/>
              </a:rPr>
              <a:t>‘</a:t>
            </a:r>
            <a:r>
              <a:rPr lang="nl-NL" sz="2200" i="1" dirty="0" err="1">
                <a:latin typeface="Verdana" panose="020B0604030504040204" pitchFamily="34" charset="0"/>
              </a:rPr>
              <a:t>search_string</a:t>
            </a:r>
            <a:r>
              <a:rPr lang="nl-NL" sz="2200" i="1" dirty="0">
                <a:latin typeface="Verdana" panose="020B0604030504040204" pitchFamily="34" charset="0"/>
              </a:rPr>
              <a:t>’</a:t>
            </a:r>
            <a:r>
              <a:rPr lang="nl-NL" sz="2200" dirty="0">
                <a:latin typeface="Verdana" panose="020B0604030504040204" pitchFamily="34" charset="0"/>
              </a:rPr>
              <a:t> is de karaktercombinatie die men zoekt in de ‘</a:t>
            </a:r>
            <a:r>
              <a:rPr lang="nl-NL" sz="2200" dirty="0" err="1">
                <a:latin typeface="Verdana" panose="020B0604030504040204" pitchFamily="34" charset="0"/>
              </a:rPr>
              <a:t>char</a:t>
            </a:r>
            <a:r>
              <a:rPr lang="nl-NL" sz="2200" dirty="0">
                <a:latin typeface="Verdana" panose="020B0604030504040204" pitchFamily="34" charset="0"/>
              </a:rPr>
              <a:t>’ karakterstring. Als de ‘</a:t>
            </a:r>
            <a:r>
              <a:rPr lang="nl-NL" sz="2200" i="1" dirty="0" err="1">
                <a:latin typeface="Verdana" panose="020B0604030504040204" pitchFamily="34" charset="0"/>
              </a:rPr>
              <a:t>search_string</a:t>
            </a:r>
            <a:r>
              <a:rPr lang="nl-NL" sz="2200" i="1" dirty="0">
                <a:latin typeface="Verdana" panose="020B0604030504040204" pitchFamily="34" charset="0"/>
              </a:rPr>
              <a:t>’</a:t>
            </a:r>
            <a:r>
              <a:rPr lang="nl-NL" sz="2200" dirty="0">
                <a:latin typeface="Verdana" panose="020B0604030504040204" pitchFamily="34" charset="0"/>
              </a:rPr>
              <a:t> niet gevonden wordt blijft ‘</a:t>
            </a:r>
            <a:r>
              <a:rPr lang="nl-NL" sz="2200" i="1" dirty="0" err="1">
                <a:latin typeface="Verdana" panose="020B0604030504040204" pitchFamily="34" charset="0"/>
              </a:rPr>
              <a:t>char</a:t>
            </a:r>
            <a:r>
              <a:rPr lang="nl-NL" sz="2200" dirty="0">
                <a:latin typeface="Verdana" panose="020B0604030504040204" pitchFamily="34" charset="0"/>
              </a:rPr>
              <a:t>’ 	onveranderd.</a:t>
            </a:r>
          </a:p>
          <a:p>
            <a:pPr marL="457200" indent="-457200">
              <a:buFont typeface="+mj-lt"/>
              <a:buAutoNum type="arabicPeriod"/>
            </a:pPr>
            <a:r>
              <a:rPr lang="nl-NL" sz="2200" dirty="0">
                <a:latin typeface="Verdana" panose="020B0604030504040204" pitchFamily="34" charset="0"/>
              </a:rPr>
              <a:t>‘</a:t>
            </a:r>
            <a:r>
              <a:rPr lang="nl-NL" sz="2200" i="1" dirty="0" err="1">
                <a:latin typeface="Verdana" panose="020B0604030504040204" pitchFamily="34" charset="0"/>
              </a:rPr>
              <a:t>replacement_string</a:t>
            </a:r>
            <a:r>
              <a:rPr lang="nl-NL" sz="2200" i="1" dirty="0">
                <a:latin typeface="Verdana" panose="020B0604030504040204" pitchFamily="34" charset="0"/>
              </a:rPr>
              <a:t>’</a:t>
            </a:r>
            <a:r>
              <a:rPr lang="nl-NL" sz="2200" dirty="0">
                <a:latin typeface="Verdana" panose="020B0604030504040204" pitchFamily="34" charset="0"/>
              </a:rPr>
              <a:t> is de karaktercombinatie waardoor ‘</a:t>
            </a:r>
            <a:r>
              <a:rPr lang="nl-NL" sz="2200" i="1" dirty="0">
                <a:latin typeface="Verdana" panose="020B0604030504040204" pitchFamily="34" charset="0"/>
              </a:rPr>
              <a:t>search string</a:t>
            </a:r>
            <a:r>
              <a:rPr lang="nl-NL" sz="2200" dirty="0">
                <a:latin typeface="Verdana" panose="020B0604030504040204" pitchFamily="34" charset="0"/>
              </a:rPr>
              <a:t> ‘ vervangen wordt. Ontbreekt de parameter ‘</a:t>
            </a:r>
            <a:r>
              <a:rPr lang="nl-NL" sz="2200" i="1" dirty="0" err="1">
                <a:latin typeface="Verdana" panose="020B0604030504040204" pitchFamily="34" charset="0"/>
              </a:rPr>
              <a:t>replacement_string</a:t>
            </a:r>
            <a:r>
              <a:rPr lang="nl-NL" sz="2200" i="1" dirty="0">
                <a:latin typeface="Verdana" panose="020B0604030504040204" pitchFamily="34" charset="0"/>
              </a:rPr>
              <a:t>’</a:t>
            </a:r>
            <a:r>
              <a:rPr lang="nl-NL" sz="2200" dirty="0">
                <a:latin typeface="Verdana" panose="020B0604030504040204" pitchFamily="34" charset="0"/>
              </a:rPr>
              <a:t>, dan wordt de search string vervangen door niets.</a:t>
            </a:r>
          </a:p>
          <a:p>
            <a:pPr marL="0" indent="0">
              <a:buNone/>
            </a:pPr>
            <a:r>
              <a:rPr lang="en-US" sz="2200" i="1" dirty="0">
                <a:latin typeface="Verdana" panose="020B0604030504040204" pitchFamily="34" charset="0"/>
                <a:cs typeface="Courier New" pitchFamily="49" charset="0"/>
              </a:rPr>
              <a:t>	</a:t>
            </a:r>
            <a:endParaRPr lang="nl-NL" sz="2200" i="1" dirty="0">
              <a:latin typeface="Verdana" panose="020B0604030504040204" pitchFamily="34" charset="0"/>
              <a:cs typeface="Courier New" pitchFamily="49" charset="0"/>
            </a:endParaRPr>
          </a:p>
        </p:txBody>
      </p:sp>
      <p:sp>
        <p:nvSpPr>
          <p:cNvPr id="5" name="Tijdelijke aanduiding voor dianummer 4"/>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90</a:t>
            </a:fld>
            <a:endParaRPr lang="nl-NL" dirty="0"/>
          </a:p>
        </p:txBody>
      </p:sp>
      <p:pic>
        <p:nvPicPr>
          <p:cNvPr id="21506" name="Picture 2" descr="Description of replace.gif follo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615" y="1238268"/>
            <a:ext cx="7813009" cy="68197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6630915" y="873935"/>
            <a:ext cx="1959358" cy="277797"/>
          </a:xfrm>
          <a:prstGeom prst="rect">
            <a:avLst/>
          </a:prstGeom>
        </p:spPr>
      </p:pic>
      <p:pic>
        <p:nvPicPr>
          <p:cNvPr id="8" name="Picture 7"/>
          <p:cNvPicPr>
            <a:picLocks noChangeAspect="1"/>
          </p:cNvPicPr>
          <p:nvPr/>
        </p:nvPicPr>
        <p:blipFill>
          <a:blip r:embed="rId4"/>
          <a:stretch>
            <a:fillRect/>
          </a:stretch>
        </p:blipFill>
        <p:spPr>
          <a:xfrm>
            <a:off x="8051817" y="31532"/>
            <a:ext cx="634983" cy="579377"/>
          </a:xfrm>
          <a:prstGeom prst="rect">
            <a:avLst/>
          </a:prstGeom>
        </p:spPr>
      </p:pic>
    </p:spTree>
    <p:extLst>
      <p:ext uri="{BB962C8B-B14F-4D97-AF65-F5344CB8AC3E}">
        <p14:creationId xmlns:p14="http://schemas.microsoft.com/office/powerpoint/2010/main" val="2064452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sz="3200" b="1" dirty="0">
                <a:latin typeface="Verdana" panose="020B0604030504040204" pitchFamily="34" charset="0"/>
              </a:rPr>
              <a:t>REPLACE</a:t>
            </a:r>
          </a:p>
        </p:txBody>
      </p:sp>
      <p:sp>
        <p:nvSpPr>
          <p:cNvPr id="3" name="Tijdelijke aanduiding voor inhoud 2"/>
          <p:cNvSpPr>
            <a:spLocks noGrp="1"/>
          </p:cNvSpPr>
          <p:nvPr>
            <p:ph idx="1"/>
          </p:nvPr>
        </p:nvSpPr>
        <p:spPr/>
        <p:txBody>
          <a:bodyPr>
            <a:normAutofit/>
          </a:bodyPr>
          <a:lstStyle/>
          <a:p>
            <a:r>
              <a:rPr lang="en-GB" sz="1600" b="1" dirty="0">
                <a:solidFill>
                  <a:srgbClr val="0000FF"/>
                </a:solidFill>
                <a:latin typeface="Courier New" panose="02070309020205020404" pitchFamily="49" charset="0"/>
              </a:rPr>
              <a:t>SELECT</a:t>
            </a:r>
            <a:r>
              <a:rPr lang="en-GB" sz="1600" dirty="0">
                <a:solidFill>
                  <a:srgbClr val="000000"/>
                </a:solidFill>
                <a:latin typeface="Courier New" panose="02070309020205020404" pitchFamily="49" charset="0"/>
              </a:rPr>
              <a:t> </a:t>
            </a:r>
            <a:r>
              <a:rPr lang="en-GB" sz="1600" b="1" dirty="0">
                <a:solidFill>
                  <a:srgbClr val="0000FF"/>
                </a:solidFill>
                <a:latin typeface="Courier New" panose="02070309020205020404" pitchFamily="49" charset="0"/>
              </a:rPr>
              <a:t>REPLACE</a:t>
            </a:r>
            <a:r>
              <a:rPr lang="en-GB" sz="1600" b="1" dirty="0">
                <a:solidFill>
                  <a:srgbClr val="000080"/>
                </a:solidFill>
                <a:latin typeface="Courier New" panose="02070309020205020404" pitchFamily="49" charset="0"/>
              </a:rPr>
              <a:t>(</a:t>
            </a:r>
            <a:r>
              <a:rPr lang="en-GB" sz="1600" dirty="0">
                <a:solidFill>
                  <a:srgbClr val="000000"/>
                </a:solidFill>
                <a:latin typeface="Courier New" panose="02070309020205020404" pitchFamily="49" charset="0"/>
              </a:rPr>
              <a:t> </a:t>
            </a:r>
            <a:r>
              <a:rPr lang="en-GB" sz="1600" dirty="0">
                <a:solidFill>
                  <a:srgbClr val="808080"/>
                </a:solidFill>
                <a:latin typeface="Courier New" panose="02070309020205020404" pitchFamily="49" charset="0"/>
              </a:rPr>
              <a:t>'ab*cd*</a:t>
            </a:r>
            <a:r>
              <a:rPr lang="en-GB" sz="1600" dirty="0" err="1">
                <a:solidFill>
                  <a:srgbClr val="808080"/>
                </a:solidFill>
                <a:latin typeface="Courier New" panose="02070309020205020404" pitchFamily="49" charset="0"/>
              </a:rPr>
              <a:t>ef</a:t>
            </a:r>
            <a:r>
              <a:rPr lang="en-GB" sz="1600" dirty="0">
                <a:solidFill>
                  <a:srgbClr val="808080"/>
                </a:solidFill>
                <a:latin typeface="Courier New" panose="02070309020205020404" pitchFamily="49" charset="0"/>
              </a:rPr>
              <a:t>*'</a:t>
            </a:r>
            <a:r>
              <a:rPr lang="en-GB" sz="1600" b="1" dirty="0">
                <a:solidFill>
                  <a:srgbClr val="000080"/>
                </a:solidFill>
                <a:latin typeface="Courier New" panose="02070309020205020404" pitchFamily="49" charset="0"/>
              </a:rPr>
              <a:t>,</a:t>
            </a:r>
            <a:r>
              <a:rPr lang="en-GB" sz="1600" dirty="0">
                <a:solidFill>
                  <a:srgbClr val="808080"/>
                </a:solidFill>
                <a:latin typeface="Courier New" panose="02070309020205020404" pitchFamily="49" charset="0"/>
              </a:rPr>
              <a:t>'*'</a:t>
            </a:r>
            <a:r>
              <a:rPr lang="en-GB" sz="1600" b="1" dirty="0">
                <a:solidFill>
                  <a:srgbClr val="000080"/>
                </a:solidFill>
                <a:latin typeface="Courier New" panose="02070309020205020404" pitchFamily="49" charset="0"/>
              </a:rPr>
              <a:t>,</a:t>
            </a:r>
            <a:r>
              <a:rPr lang="en-GB" sz="1600" dirty="0">
                <a:solidFill>
                  <a:srgbClr val="808080"/>
                </a:solidFill>
                <a:latin typeface="Courier New" panose="02070309020205020404" pitchFamily="49" charset="0"/>
              </a:rPr>
              <a:t>'°'</a:t>
            </a:r>
            <a:r>
              <a:rPr lang="en-GB" sz="1600" b="1" dirty="0">
                <a:solidFill>
                  <a:srgbClr val="000080"/>
                </a:solidFill>
                <a:latin typeface="Courier New" panose="02070309020205020404" pitchFamily="49" charset="0"/>
              </a:rPr>
              <a:t>)</a:t>
            </a:r>
            <a:r>
              <a:rPr lang="en-GB" sz="1600" dirty="0">
                <a:solidFill>
                  <a:srgbClr val="000000"/>
                </a:solidFill>
                <a:latin typeface="Courier New" panose="02070309020205020404" pitchFamily="49" charset="0"/>
              </a:rPr>
              <a:t> </a:t>
            </a:r>
            <a:r>
              <a:rPr lang="en-GB" sz="1600" dirty="0">
                <a:solidFill>
                  <a:srgbClr val="808080"/>
                </a:solidFill>
                <a:latin typeface="Courier New" panose="02070309020205020404" pitchFamily="49" charset="0"/>
              </a:rPr>
              <a:t>"voorbeeld1 replace"</a:t>
            </a:r>
            <a:r>
              <a:rPr lang="en-GB" sz="1600" dirty="0">
                <a:solidFill>
                  <a:srgbClr val="000000"/>
                </a:solidFill>
                <a:latin typeface="Courier New" panose="02070309020205020404" pitchFamily="49" charset="0"/>
              </a:rPr>
              <a:t> </a:t>
            </a:r>
            <a:br>
              <a:rPr lang="en-GB" sz="1600" dirty="0">
                <a:solidFill>
                  <a:srgbClr val="000000"/>
                </a:solidFill>
                <a:latin typeface="Courier New" panose="02070309020205020404" pitchFamily="49" charset="0"/>
              </a:rPr>
            </a:br>
            <a:r>
              <a:rPr lang="en-GB" sz="1600" b="1" dirty="0">
                <a:solidFill>
                  <a:srgbClr val="0000FF"/>
                </a:solidFill>
                <a:latin typeface="Courier New" panose="02070309020205020404" pitchFamily="49" charset="0"/>
              </a:rPr>
              <a:t>FROM</a:t>
            </a:r>
            <a:r>
              <a:rPr lang="en-GB" sz="1600" dirty="0">
                <a:solidFill>
                  <a:srgbClr val="000000"/>
                </a:solidFill>
                <a:latin typeface="Courier New" panose="02070309020205020404" pitchFamily="49" charset="0"/>
              </a:rPr>
              <a:t> dual</a:t>
            </a:r>
            <a:r>
              <a:rPr lang="en-GB" sz="1600" b="1" dirty="0">
                <a:solidFill>
                  <a:srgbClr val="000080"/>
                </a:solidFill>
                <a:latin typeface="Courier New" panose="02070309020205020404" pitchFamily="49" charset="0"/>
              </a:rPr>
              <a:t>;</a:t>
            </a:r>
            <a:r>
              <a:rPr lang="en-GB" sz="1600" dirty="0">
                <a:solidFill>
                  <a:srgbClr val="000000"/>
                </a:solidFill>
                <a:latin typeface="Courier New" panose="02070309020205020404" pitchFamily="49" charset="0"/>
              </a:rPr>
              <a:t> </a:t>
            </a:r>
          </a:p>
          <a:p>
            <a:pPr marL="0" indent="0">
              <a:buNone/>
            </a:pPr>
            <a:endParaRPr lang="en-US" sz="1600" i="1" dirty="0">
              <a:latin typeface="Courier New" pitchFamily="49" charset="0"/>
              <a:cs typeface="Courier New" pitchFamily="49" charset="0"/>
            </a:endParaRPr>
          </a:p>
          <a:p>
            <a:pPr marL="0" indent="0">
              <a:buNone/>
            </a:pPr>
            <a:endParaRPr lang="en-US" sz="1600" i="1" dirty="0">
              <a:latin typeface="Courier New" pitchFamily="49" charset="0"/>
              <a:cs typeface="Courier New" pitchFamily="49" charset="0"/>
            </a:endParaRPr>
          </a:p>
          <a:p>
            <a:pPr marL="0" indent="0">
              <a:buNone/>
            </a:pPr>
            <a:endParaRPr lang="en-US" sz="1600" i="1" dirty="0">
              <a:latin typeface="Courier New" pitchFamily="49" charset="0"/>
              <a:cs typeface="Courier New" pitchFamily="49" charset="0"/>
            </a:endParaRPr>
          </a:p>
          <a:p>
            <a:r>
              <a:rPr lang="en-GB" sz="1600" b="1" dirty="0">
                <a:solidFill>
                  <a:srgbClr val="0000FF"/>
                </a:solidFill>
                <a:latin typeface="Courier New" panose="02070309020205020404" pitchFamily="49" charset="0"/>
              </a:rPr>
              <a:t>SELECT</a:t>
            </a:r>
            <a:r>
              <a:rPr lang="en-GB" sz="1600" dirty="0">
                <a:solidFill>
                  <a:srgbClr val="000000"/>
                </a:solidFill>
                <a:latin typeface="Courier New" panose="02070309020205020404" pitchFamily="49" charset="0"/>
              </a:rPr>
              <a:t> </a:t>
            </a:r>
            <a:r>
              <a:rPr lang="en-GB" sz="1600" b="1" dirty="0">
                <a:solidFill>
                  <a:srgbClr val="0000FF"/>
                </a:solidFill>
                <a:latin typeface="Courier New" panose="02070309020205020404" pitchFamily="49" charset="0"/>
              </a:rPr>
              <a:t>REPLACE</a:t>
            </a:r>
            <a:r>
              <a:rPr lang="en-GB" sz="1600" b="1" dirty="0">
                <a:solidFill>
                  <a:srgbClr val="000080"/>
                </a:solidFill>
                <a:latin typeface="Courier New" panose="02070309020205020404" pitchFamily="49" charset="0"/>
              </a:rPr>
              <a:t>(</a:t>
            </a:r>
            <a:r>
              <a:rPr lang="en-GB" sz="1600" dirty="0">
                <a:solidFill>
                  <a:srgbClr val="000000"/>
                </a:solidFill>
                <a:latin typeface="Courier New" panose="02070309020205020404" pitchFamily="49" charset="0"/>
              </a:rPr>
              <a:t> </a:t>
            </a:r>
            <a:r>
              <a:rPr lang="en-GB" sz="1600" dirty="0">
                <a:solidFill>
                  <a:srgbClr val="808080"/>
                </a:solidFill>
                <a:latin typeface="Courier New" panose="02070309020205020404" pitchFamily="49" charset="0"/>
              </a:rPr>
              <a:t>'ab*cd*</a:t>
            </a:r>
            <a:r>
              <a:rPr lang="en-GB" sz="1600" dirty="0" err="1">
                <a:solidFill>
                  <a:srgbClr val="808080"/>
                </a:solidFill>
                <a:latin typeface="Courier New" panose="02070309020205020404" pitchFamily="49" charset="0"/>
              </a:rPr>
              <a:t>ef</a:t>
            </a:r>
            <a:r>
              <a:rPr lang="en-GB" sz="1600" dirty="0">
                <a:solidFill>
                  <a:srgbClr val="808080"/>
                </a:solidFill>
                <a:latin typeface="Courier New" panose="02070309020205020404" pitchFamily="49" charset="0"/>
              </a:rPr>
              <a:t>*'</a:t>
            </a:r>
            <a:r>
              <a:rPr lang="en-GB" sz="1600" b="1" dirty="0">
                <a:solidFill>
                  <a:srgbClr val="000080"/>
                </a:solidFill>
                <a:latin typeface="Courier New" panose="02070309020205020404" pitchFamily="49" charset="0"/>
              </a:rPr>
              <a:t>,</a:t>
            </a:r>
            <a:r>
              <a:rPr lang="en-GB" sz="1600" dirty="0">
                <a:solidFill>
                  <a:srgbClr val="808080"/>
                </a:solidFill>
                <a:latin typeface="Courier New" panose="02070309020205020404" pitchFamily="49" charset="0"/>
              </a:rPr>
              <a:t>'*'</a:t>
            </a:r>
            <a:r>
              <a:rPr lang="en-GB" sz="1600" b="1" dirty="0">
                <a:solidFill>
                  <a:srgbClr val="000080"/>
                </a:solidFill>
                <a:latin typeface="Courier New" panose="02070309020205020404" pitchFamily="49" charset="0"/>
              </a:rPr>
              <a:t>)</a:t>
            </a:r>
            <a:r>
              <a:rPr lang="en-GB" sz="1600" dirty="0">
                <a:solidFill>
                  <a:srgbClr val="000000"/>
                </a:solidFill>
                <a:latin typeface="Courier New" panose="02070309020205020404" pitchFamily="49" charset="0"/>
              </a:rPr>
              <a:t> </a:t>
            </a:r>
            <a:r>
              <a:rPr lang="en-GB" sz="1600" dirty="0">
                <a:solidFill>
                  <a:srgbClr val="808080"/>
                </a:solidFill>
                <a:latin typeface="Courier New" panose="02070309020205020404" pitchFamily="49" charset="0"/>
              </a:rPr>
              <a:t>"voorbeeld2 replace"</a:t>
            </a:r>
            <a:r>
              <a:rPr lang="en-GB" sz="1600" dirty="0">
                <a:solidFill>
                  <a:srgbClr val="000000"/>
                </a:solidFill>
                <a:latin typeface="Courier New" panose="02070309020205020404" pitchFamily="49" charset="0"/>
              </a:rPr>
              <a:t> </a:t>
            </a:r>
            <a:br>
              <a:rPr lang="en-GB" sz="1600" dirty="0">
                <a:solidFill>
                  <a:srgbClr val="000000"/>
                </a:solidFill>
                <a:latin typeface="Courier New" panose="02070309020205020404" pitchFamily="49" charset="0"/>
              </a:rPr>
            </a:br>
            <a:r>
              <a:rPr lang="en-GB" sz="1600" b="1" dirty="0">
                <a:solidFill>
                  <a:srgbClr val="0000FF"/>
                </a:solidFill>
                <a:latin typeface="Courier New" panose="02070309020205020404" pitchFamily="49" charset="0"/>
              </a:rPr>
              <a:t>FROM</a:t>
            </a:r>
            <a:r>
              <a:rPr lang="en-GB" sz="1600" dirty="0">
                <a:solidFill>
                  <a:srgbClr val="000000"/>
                </a:solidFill>
                <a:latin typeface="Courier New" panose="02070309020205020404" pitchFamily="49" charset="0"/>
              </a:rPr>
              <a:t> dual</a:t>
            </a:r>
            <a:r>
              <a:rPr lang="en-GB" sz="1600" b="1" dirty="0">
                <a:solidFill>
                  <a:srgbClr val="000080"/>
                </a:solidFill>
                <a:latin typeface="Courier New" panose="02070309020205020404" pitchFamily="49" charset="0"/>
              </a:rPr>
              <a:t>;</a:t>
            </a:r>
            <a:r>
              <a:rPr lang="en-GB" sz="1600" dirty="0">
                <a:solidFill>
                  <a:srgbClr val="000000"/>
                </a:solidFill>
                <a:latin typeface="Courier New" panose="02070309020205020404" pitchFamily="49" charset="0"/>
              </a:rPr>
              <a:t> </a:t>
            </a:r>
          </a:p>
          <a:p>
            <a:pPr marL="0" indent="0">
              <a:buNone/>
            </a:pPr>
            <a:endParaRPr lang="en-US" sz="1600" i="1" dirty="0">
              <a:latin typeface="Courier New" pitchFamily="49" charset="0"/>
              <a:cs typeface="Courier New" pitchFamily="49" charset="0"/>
            </a:endParaRPr>
          </a:p>
          <a:p>
            <a:pPr marL="0" indent="0">
              <a:buNone/>
            </a:pPr>
            <a:endParaRPr lang="en-US" sz="1600" i="1" dirty="0">
              <a:latin typeface="Courier New" pitchFamily="49" charset="0"/>
              <a:cs typeface="Courier New" pitchFamily="49" charset="0"/>
            </a:endParaRPr>
          </a:p>
          <a:p>
            <a:pPr marL="0" indent="0">
              <a:buNone/>
            </a:pPr>
            <a:endParaRPr lang="en-US" sz="1600" i="1" dirty="0">
              <a:latin typeface="Courier New" pitchFamily="49" charset="0"/>
              <a:cs typeface="Courier New" pitchFamily="49" charset="0"/>
            </a:endParaRPr>
          </a:p>
          <a:p>
            <a:r>
              <a:rPr lang="en-GB" sz="1600" b="1" dirty="0">
                <a:solidFill>
                  <a:srgbClr val="0000FF"/>
                </a:solidFill>
                <a:latin typeface="Courier New" panose="02070309020205020404" pitchFamily="49" charset="0"/>
              </a:rPr>
              <a:t>SELECT</a:t>
            </a:r>
            <a:r>
              <a:rPr lang="en-GB" sz="1600" dirty="0">
                <a:solidFill>
                  <a:srgbClr val="000000"/>
                </a:solidFill>
                <a:latin typeface="Courier New" panose="02070309020205020404" pitchFamily="49" charset="0"/>
              </a:rPr>
              <a:t> </a:t>
            </a:r>
            <a:r>
              <a:rPr lang="en-GB" sz="1600" b="1" dirty="0">
                <a:solidFill>
                  <a:srgbClr val="0000FF"/>
                </a:solidFill>
                <a:latin typeface="Courier New" panose="02070309020205020404" pitchFamily="49" charset="0"/>
              </a:rPr>
              <a:t>REPLACE</a:t>
            </a:r>
            <a:r>
              <a:rPr lang="en-GB" sz="1600" b="1" dirty="0">
                <a:solidFill>
                  <a:srgbClr val="000080"/>
                </a:solidFill>
                <a:latin typeface="Courier New" panose="02070309020205020404" pitchFamily="49" charset="0"/>
              </a:rPr>
              <a:t>(</a:t>
            </a:r>
            <a:r>
              <a:rPr lang="en-GB" sz="1600" dirty="0">
                <a:solidFill>
                  <a:srgbClr val="000000"/>
                </a:solidFill>
                <a:latin typeface="Courier New" panose="02070309020205020404" pitchFamily="49" charset="0"/>
              </a:rPr>
              <a:t> </a:t>
            </a:r>
            <a:r>
              <a:rPr lang="en-GB" sz="1600" dirty="0">
                <a:solidFill>
                  <a:srgbClr val="FF8000"/>
                </a:solidFill>
                <a:latin typeface="Courier New" panose="02070309020205020404" pitchFamily="49" charset="0"/>
              </a:rPr>
              <a:t>1000</a:t>
            </a:r>
            <a:r>
              <a:rPr lang="en-GB" sz="1600" b="1" dirty="0">
                <a:solidFill>
                  <a:srgbClr val="000080"/>
                </a:solidFill>
                <a:latin typeface="Courier New" panose="02070309020205020404" pitchFamily="49" charset="0"/>
              </a:rPr>
              <a:t>-</a:t>
            </a:r>
            <a:r>
              <a:rPr lang="en-GB" sz="1600" dirty="0">
                <a:solidFill>
                  <a:srgbClr val="FF8000"/>
                </a:solidFill>
                <a:latin typeface="Courier New" panose="02070309020205020404" pitchFamily="49" charset="0"/>
              </a:rPr>
              <a:t>1</a:t>
            </a:r>
            <a:r>
              <a:rPr lang="en-GB" sz="1600" b="1" dirty="0">
                <a:solidFill>
                  <a:srgbClr val="000080"/>
                </a:solidFill>
                <a:latin typeface="Courier New" panose="02070309020205020404" pitchFamily="49" charset="0"/>
              </a:rPr>
              <a:t>,</a:t>
            </a:r>
            <a:r>
              <a:rPr lang="en-GB" sz="1600" dirty="0">
                <a:solidFill>
                  <a:srgbClr val="808080"/>
                </a:solidFill>
                <a:latin typeface="Courier New" panose="02070309020205020404" pitchFamily="49" charset="0"/>
              </a:rPr>
              <a:t>'9'</a:t>
            </a:r>
            <a:r>
              <a:rPr lang="en-GB" sz="1600" b="1" dirty="0">
                <a:solidFill>
                  <a:srgbClr val="000080"/>
                </a:solidFill>
                <a:latin typeface="Courier New" panose="02070309020205020404" pitchFamily="49" charset="0"/>
              </a:rPr>
              <a:t>,</a:t>
            </a:r>
            <a:r>
              <a:rPr lang="en-GB" sz="1600" dirty="0">
                <a:solidFill>
                  <a:srgbClr val="808080"/>
                </a:solidFill>
                <a:latin typeface="Courier New" panose="02070309020205020404" pitchFamily="49" charset="0"/>
              </a:rPr>
              <a:t>'55'</a:t>
            </a:r>
            <a:r>
              <a:rPr lang="en-GB" sz="1600" b="1" dirty="0">
                <a:solidFill>
                  <a:srgbClr val="000080"/>
                </a:solidFill>
                <a:latin typeface="Courier New" panose="02070309020205020404" pitchFamily="49" charset="0"/>
              </a:rPr>
              <a:t>)</a:t>
            </a:r>
            <a:r>
              <a:rPr lang="en-GB" sz="1600" dirty="0">
                <a:solidFill>
                  <a:srgbClr val="000000"/>
                </a:solidFill>
                <a:latin typeface="Courier New" panose="02070309020205020404" pitchFamily="49" charset="0"/>
              </a:rPr>
              <a:t> </a:t>
            </a:r>
            <a:r>
              <a:rPr lang="en-GB" sz="1600" dirty="0">
                <a:solidFill>
                  <a:srgbClr val="808080"/>
                </a:solidFill>
                <a:latin typeface="Courier New" panose="02070309020205020404" pitchFamily="49" charset="0"/>
              </a:rPr>
              <a:t>"voorbeeld3 replace"</a:t>
            </a:r>
            <a:br>
              <a:rPr lang="en-GB" sz="1600" dirty="0">
                <a:solidFill>
                  <a:srgbClr val="808080"/>
                </a:solidFill>
                <a:latin typeface="Courier New" panose="02070309020205020404" pitchFamily="49" charset="0"/>
              </a:rPr>
            </a:br>
            <a:r>
              <a:rPr lang="en-GB" sz="1600" b="1" dirty="0">
                <a:solidFill>
                  <a:srgbClr val="0000FF"/>
                </a:solidFill>
                <a:latin typeface="Courier New" panose="02070309020205020404" pitchFamily="49" charset="0"/>
              </a:rPr>
              <a:t>FROM</a:t>
            </a:r>
            <a:r>
              <a:rPr lang="en-GB" sz="1600" dirty="0">
                <a:solidFill>
                  <a:srgbClr val="000000"/>
                </a:solidFill>
                <a:latin typeface="Courier New" panose="02070309020205020404" pitchFamily="49" charset="0"/>
              </a:rPr>
              <a:t> dual</a:t>
            </a:r>
            <a:r>
              <a:rPr lang="en-GB" sz="1600" b="1" dirty="0">
                <a:solidFill>
                  <a:srgbClr val="000080"/>
                </a:solidFill>
                <a:latin typeface="Courier New" panose="02070309020205020404" pitchFamily="49" charset="0"/>
              </a:rPr>
              <a:t>;</a:t>
            </a:r>
            <a:r>
              <a:rPr lang="en-GB" sz="1600" dirty="0">
                <a:solidFill>
                  <a:srgbClr val="000000"/>
                </a:solidFill>
                <a:latin typeface="Courier New" panose="02070309020205020404" pitchFamily="49" charset="0"/>
              </a:rPr>
              <a:t> </a:t>
            </a:r>
            <a:endParaRPr lang="en-GB" sz="1600" dirty="0"/>
          </a:p>
        </p:txBody>
      </p:sp>
      <p:sp>
        <p:nvSpPr>
          <p:cNvPr id="5" name="Tijdelijke aanduiding voor dianummer 4"/>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91</a:t>
            </a:fld>
            <a:endParaRPr lang="nl-NL" dirty="0"/>
          </a:p>
        </p:txBody>
      </p:sp>
      <p:pic>
        <p:nvPicPr>
          <p:cNvPr id="6146" name="Afbeelding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063" y="2284247"/>
            <a:ext cx="2148115" cy="954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Afbeelding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904" y="4087224"/>
            <a:ext cx="2148115" cy="859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Afbeelding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063" y="5783616"/>
            <a:ext cx="216976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8485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a:p>
        </p:txBody>
      </p:sp>
      <p:sp>
        <p:nvSpPr>
          <p:cNvPr id="3" name="Tijdelijke aanduiding voor inhoud 2"/>
          <p:cNvSpPr>
            <a:spLocks noGrp="1"/>
          </p:cNvSpPr>
          <p:nvPr>
            <p:ph idx="1"/>
          </p:nvPr>
        </p:nvSpPr>
        <p:spPr/>
        <p:txBody>
          <a:bodyPr/>
          <a:lstStyle/>
          <a:p>
            <a:r>
              <a:rPr lang="nl-BE" dirty="0"/>
              <a:t>Welke functie zet</a:t>
            </a:r>
            <a:endParaRPr lang="en-US" dirty="0"/>
          </a:p>
          <a:p>
            <a:pPr marL="700088" lvl="1" indent="-342900">
              <a:buFont typeface="Arial" panose="020B0604020202020204" pitchFamily="34" charset="0"/>
              <a:buChar char="•"/>
            </a:pPr>
            <a:r>
              <a:rPr lang="nl-BE" dirty="0"/>
              <a:t>Nummer naar string</a:t>
            </a:r>
          </a:p>
          <a:p>
            <a:pPr marL="700088" lvl="1" indent="-342900">
              <a:buFont typeface="Arial" panose="020B0604020202020204" pitchFamily="34" charset="0"/>
              <a:buChar char="•"/>
            </a:pPr>
            <a:r>
              <a:rPr lang="nl-BE" dirty="0"/>
              <a:t>Datum naar string</a:t>
            </a:r>
          </a:p>
          <a:p>
            <a:pPr marL="700088" lvl="1" indent="-342900">
              <a:buFont typeface="Arial" panose="020B0604020202020204" pitchFamily="34" charset="0"/>
              <a:buChar char="•"/>
            </a:pPr>
            <a:r>
              <a:rPr lang="nl-BE" dirty="0"/>
              <a:t>Karakter naar cijfer</a:t>
            </a:r>
          </a:p>
          <a:p>
            <a:pPr marL="700088" lvl="1" indent="-342900">
              <a:buFont typeface="Arial" panose="020B0604020202020204" pitchFamily="34" charset="0"/>
              <a:buChar char="•"/>
            </a:pPr>
            <a:r>
              <a:rPr lang="nl-BE" dirty="0"/>
              <a:t>String naar datum</a:t>
            </a:r>
          </a:p>
        </p:txBody>
      </p:sp>
    </p:spTree>
    <p:extLst>
      <p:ext uri="{BB962C8B-B14F-4D97-AF65-F5344CB8AC3E}">
        <p14:creationId xmlns:p14="http://schemas.microsoft.com/office/powerpoint/2010/main" val="8899355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53536"/>
            <a:ext cx="8229600" cy="1143000"/>
          </a:xfrm>
        </p:spPr>
        <p:txBody>
          <a:bodyPr>
            <a:normAutofit/>
          </a:bodyPr>
          <a:lstStyle/>
          <a:p>
            <a:pPr marL="54864" indent="0" fontAlgn="auto">
              <a:spcAft>
                <a:spcPts val="0"/>
              </a:spcAft>
              <a:defRPr/>
            </a:pPr>
            <a:r>
              <a:rPr lang="nl-NL" sz="3200" b="1" dirty="0">
                <a:latin typeface="Verdana" panose="020B0604030504040204" pitchFamily="34" charset="0"/>
              </a:rPr>
              <a:t>Conversiefuncties</a:t>
            </a:r>
            <a:endParaRPr lang="nl-BE" sz="3200" b="1" dirty="0">
              <a:latin typeface="Verdana" panose="020B0604030504040204" pitchFamily="34" charset="0"/>
            </a:endParaRPr>
          </a:p>
        </p:txBody>
      </p:sp>
      <p:sp>
        <p:nvSpPr>
          <p:cNvPr id="64515" name="Tijdelijke aanduiding voor inhoud 2"/>
          <p:cNvSpPr>
            <a:spLocks noGrp="1"/>
          </p:cNvSpPr>
          <p:nvPr>
            <p:ph idx="1"/>
          </p:nvPr>
        </p:nvSpPr>
        <p:spPr>
          <a:xfrm>
            <a:off x="457200" y="1233259"/>
            <a:ext cx="8543925" cy="5138511"/>
          </a:xfrm>
        </p:spPr>
        <p:txBody>
          <a:bodyPr>
            <a:normAutofit fontScale="85000" lnSpcReduction="10000"/>
          </a:bodyPr>
          <a:lstStyle/>
          <a:p>
            <a:pPr>
              <a:buFont typeface="Wingdings 2" pitchFamily="18" charset="2"/>
              <a:buNone/>
            </a:pPr>
            <a:r>
              <a:rPr lang="nl-NL" sz="2400" dirty="0"/>
              <a:t>	</a:t>
            </a:r>
            <a:r>
              <a:rPr lang="nl-NL" sz="2000" dirty="0">
                <a:latin typeface="Verdana" panose="020B0604030504040204" pitchFamily="34" charset="0"/>
              </a:rPr>
              <a:t>vele functies </a:t>
            </a:r>
            <a:r>
              <a:rPr lang="nl-NL" sz="2000" b="1" dirty="0">
                <a:latin typeface="Verdana" panose="020B0604030504040204" pitchFamily="34" charset="0"/>
              </a:rPr>
              <a:t>converteren impliciet </a:t>
            </a:r>
            <a:r>
              <a:rPr lang="nl-NL" sz="2000" dirty="0">
                <a:latin typeface="Verdana" panose="020B0604030504040204" pitchFamily="34" charset="0"/>
              </a:rPr>
              <a:t>een datatype.</a:t>
            </a:r>
          </a:p>
          <a:p>
            <a:r>
              <a:rPr lang="nl-NL" sz="2400" dirty="0">
                <a:latin typeface="Verdana" panose="020B0604030504040204" pitchFamily="34" charset="0"/>
              </a:rPr>
              <a:t>	Bv. </a:t>
            </a:r>
            <a:r>
              <a:rPr lang="en-GB" b="1" dirty="0">
                <a:solidFill>
                  <a:srgbClr val="0000FF"/>
                </a:solidFill>
                <a:latin typeface="Courier New" panose="02070309020205020404" pitchFamily="49" charset="0"/>
              </a:rPr>
              <a:t>SELECT</a:t>
            </a:r>
            <a:r>
              <a:rPr lang="en-GB" dirty="0">
                <a:solidFill>
                  <a:srgbClr val="000000"/>
                </a:solidFill>
                <a:latin typeface="Courier New" panose="02070309020205020404" pitchFamily="49" charset="0"/>
              </a:rPr>
              <a:t> </a:t>
            </a:r>
            <a:r>
              <a:rPr lang="en-GB" b="1" dirty="0">
                <a:solidFill>
                  <a:srgbClr val="0000FF"/>
                </a:solidFill>
                <a:latin typeface="Courier New" panose="02070309020205020404" pitchFamily="49" charset="0"/>
              </a:rPr>
              <a:t>length</a:t>
            </a:r>
            <a:r>
              <a:rPr lang="en-GB" b="1" dirty="0">
                <a:solidFill>
                  <a:srgbClr val="000080"/>
                </a:solidFill>
                <a:latin typeface="Courier New" panose="02070309020205020404" pitchFamily="49" charset="0"/>
              </a:rPr>
              <a:t>(</a:t>
            </a:r>
            <a:r>
              <a:rPr lang="en-GB" b="1" dirty="0">
                <a:solidFill>
                  <a:srgbClr val="0000FF"/>
                </a:solidFill>
                <a:latin typeface="Courier New" panose="02070309020205020404" pitchFamily="49" charset="0"/>
              </a:rPr>
              <a:t>SYSDATE</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r>
            <a:br>
              <a:rPr lang="en-GB" dirty="0">
                <a:solidFill>
                  <a:srgbClr val="000000"/>
                </a:solidFill>
                <a:latin typeface="Courier New" panose="02070309020205020404" pitchFamily="49" charset="0"/>
              </a:rPr>
            </a:br>
            <a:r>
              <a:rPr lang="en-GB" dirty="0">
                <a:solidFill>
                  <a:srgbClr val="000000"/>
                </a:solidFill>
                <a:latin typeface="Courier New" panose="02070309020205020404" pitchFamily="49" charset="0"/>
              </a:rPr>
              <a:t>		</a:t>
            </a:r>
            <a:r>
              <a:rPr lang="en-GB" b="1" dirty="0">
                <a:solidFill>
                  <a:srgbClr val="0000FF"/>
                </a:solidFill>
                <a:latin typeface="Courier New" panose="02070309020205020404" pitchFamily="49" charset="0"/>
              </a:rPr>
              <a:t>FROM</a:t>
            </a:r>
            <a:r>
              <a:rPr lang="en-GB" dirty="0">
                <a:solidFill>
                  <a:srgbClr val="000000"/>
                </a:solidFill>
                <a:latin typeface="Courier New" panose="02070309020205020404" pitchFamily="49" charset="0"/>
              </a:rPr>
              <a:t> dual</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endParaRPr lang="en-GB" dirty="0"/>
          </a:p>
          <a:p>
            <a:pPr>
              <a:buFont typeface="Symbol" pitchFamily="18" charset="2"/>
              <a:buChar char="Þ"/>
            </a:pPr>
            <a:r>
              <a:rPr lang="en-US" sz="2000" dirty="0" err="1">
                <a:latin typeface="Verdana" panose="020B0604030504040204" pitchFamily="34" charset="0"/>
              </a:rPr>
              <a:t>Een</a:t>
            </a:r>
            <a:r>
              <a:rPr lang="en-US" sz="2000" dirty="0">
                <a:latin typeface="Verdana" panose="020B0604030504040204" pitchFamily="34" charset="0"/>
              </a:rPr>
              <a:t> datum </a:t>
            </a:r>
            <a:r>
              <a:rPr lang="en-US" sz="2000" dirty="0" err="1">
                <a:latin typeface="Verdana" panose="020B0604030504040204" pitchFamily="34" charset="0"/>
              </a:rPr>
              <a:t>wordt</a:t>
            </a:r>
            <a:r>
              <a:rPr lang="en-US" sz="2000" dirty="0">
                <a:latin typeface="Verdana" panose="020B0604030504040204" pitchFamily="34" charset="0"/>
              </a:rPr>
              <a:t> </a:t>
            </a:r>
            <a:r>
              <a:rPr lang="en-US" sz="2000" dirty="0" err="1">
                <a:latin typeface="Verdana" panose="020B0604030504040204" pitchFamily="34" charset="0"/>
              </a:rPr>
              <a:t>impliciet</a:t>
            </a:r>
            <a:r>
              <a:rPr lang="en-US" sz="2000" dirty="0">
                <a:latin typeface="Verdana" panose="020B0604030504040204" pitchFamily="34" charset="0"/>
              </a:rPr>
              <a:t> </a:t>
            </a:r>
            <a:r>
              <a:rPr lang="en-US" sz="2000" dirty="0" err="1">
                <a:latin typeface="Verdana" panose="020B0604030504040204" pitchFamily="34" charset="0"/>
              </a:rPr>
              <a:t>geconverteerd</a:t>
            </a:r>
            <a:r>
              <a:rPr lang="en-US" sz="2000" dirty="0">
                <a:latin typeface="Verdana" panose="020B0604030504040204" pitchFamily="34" charset="0"/>
              </a:rPr>
              <a:t> </a:t>
            </a:r>
            <a:r>
              <a:rPr lang="en-US" sz="2000" dirty="0" err="1">
                <a:latin typeface="Verdana" panose="020B0604030504040204" pitchFamily="34" charset="0"/>
              </a:rPr>
              <a:t>naar</a:t>
            </a:r>
            <a:r>
              <a:rPr lang="en-US" sz="2000" dirty="0">
                <a:latin typeface="Verdana" panose="020B0604030504040204" pitchFamily="34" charset="0"/>
              </a:rPr>
              <a:t> </a:t>
            </a:r>
            <a:r>
              <a:rPr lang="en-US" sz="2000" dirty="0" err="1">
                <a:latin typeface="Verdana" panose="020B0604030504040204" pitchFamily="34" charset="0"/>
              </a:rPr>
              <a:t>een</a:t>
            </a:r>
            <a:r>
              <a:rPr lang="en-US" sz="2000" dirty="0">
                <a:latin typeface="Verdana" panose="020B0604030504040204" pitchFamily="34" charset="0"/>
              </a:rPr>
              <a:t> </a:t>
            </a:r>
            <a:r>
              <a:rPr lang="en-US" sz="2000" dirty="0" err="1">
                <a:latin typeface="Verdana" panose="020B0604030504040204" pitchFamily="34" charset="0"/>
              </a:rPr>
              <a:t>karakterstring</a:t>
            </a:r>
            <a:r>
              <a:rPr lang="en-US" sz="2000" dirty="0">
                <a:latin typeface="Verdana" panose="020B0604030504040204" pitchFamily="34" charset="0"/>
              </a:rPr>
              <a:t> want de LENGTH </a:t>
            </a:r>
            <a:r>
              <a:rPr lang="en-US" sz="2000" dirty="0" err="1">
                <a:latin typeface="Verdana" panose="020B0604030504040204" pitchFamily="34" charset="0"/>
              </a:rPr>
              <a:t>functie</a:t>
            </a:r>
            <a:r>
              <a:rPr lang="en-US" sz="2000" dirty="0">
                <a:latin typeface="Verdana" panose="020B0604030504040204" pitchFamily="34" charset="0"/>
              </a:rPr>
              <a:t> </a:t>
            </a:r>
            <a:r>
              <a:rPr lang="en-US" sz="2000" dirty="0" err="1">
                <a:latin typeface="Verdana" panose="020B0604030504040204" pitchFamily="34" charset="0"/>
              </a:rPr>
              <a:t>werkt</a:t>
            </a:r>
            <a:r>
              <a:rPr lang="en-US" sz="2000" dirty="0">
                <a:latin typeface="Verdana" panose="020B0604030504040204" pitchFamily="34" charset="0"/>
              </a:rPr>
              <a:t> met </a:t>
            </a:r>
            <a:r>
              <a:rPr lang="en-US" sz="2000" dirty="0" err="1">
                <a:latin typeface="Verdana" panose="020B0604030504040204" pitchFamily="34" charset="0"/>
              </a:rPr>
              <a:t>karakterstrings</a:t>
            </a:r>
            <a:r>
              <a:rPr lang="en-US" sz="2000" dirty="0">
                <a:latin typeface="Verdana" panose="020B0604030504040204" pitchFamily="34" charset="0"/>
              </a:rPr>
              <a:t>.</a:t>
            </a:r>
          </a:p>
          <a:p>
            <a:pPr>
              <a:buFont typeface="Symbol" pitchFamily="18" charset="2"/>
              <a:buChar char="Þ"/>
            </a:pPr>
            <a:endParaRPr lang="en-US" sz="2000" dirty="0">
              <a:latin typeface="Verdana" panose="020B0604030504040204" pitchFamily="34" charset="0"/>
            </a:endParaRPr>
          </a:p>
          <a:p>
            <a:pPr marL="0" indent="0">
              <a:buNone/>
            </a:pPr>
            <a:r>
              <a:rPr lang="en-US" sz="2000" dirty="0" err="1">
                <a:latin typeface="Verdana" panose="020B0604030504040204" pitchFamily="34" charset="0"/>
              </a:rPr>
              <a:t>Er</a:t>
            </a:r>
            <a:r>
              <a:rPr lang="en-US" sz="2000" dirty="0">
                <a:latin typeface="Verdana" panose="020B0604030504040204" pitchFamily="34" charset="0"/>
              </a:rPr>
              <a:t> </a:t>
            </a:r>
            <a:r>
              <a:rPr lang="en-US" sz="2000" dirty="0" err="1">
                <a:latin typeface="Verdana" panose="020B0604030504040204" pitchFamily="34" charset="0"/>
              </a:rPr>
              <a:t>bestaan</a:t>
            </a:r>
            <a:r>
              <a:rPr lang="en-US" sz="2000" dirty="0">
                <a:latin typeface="Verdana" panose="020B0604030504040204" pitchFamily="34" charset="0"/>
              </a:rPr>
              <a:t> </a:t>
            </a:r>
            <a:r>
              <a:rPr lang="en-US" sz="2000" dirty="0" err="1">
                <a:latin typeface="Verdana" panose="020B0604030504040204" pitchFamily="34" charset="0"/>
              </a:rPr>
              <a:t>functies</a:t>
            </a:r>
            <a:r>
              <a:rPr lang="en-US" sz="2000" dirty="0">
                <a:latin typeface="Verdana" panose="020B0604030504040204" pitchFamily="34" charset="0"/>
              </a:rPr>
              <a:t> die </a:t>
            </a:r>
            <a:r>
              <a:rPr lang="en-US" sz="2000" b="1" dirty="0" err="1">
                <a:latin typeface="Verdana" panose="020B0604030504040204" pitchFamily="34" charset="0"/>
              </a:rPr>
              <a:t>expliciet</a:t>
            </a:r>
            <a:r>
              <a:rPr lang="en-US" sz="2000" b="1" dirty="0">
                <a:latin typeface="Verdana" panose="020B0604030504040204" pitchFamily="34" charset="0"/>
              </a:rPr>
              <a:t> </a:t>
            </a:r>
            <a:r>
              <a:rPr lang="en-US" sz="2000" b="1" dirty="0" err="1">
                <a:latin typeface="Verdana" panose="020B0604030504040204" pitchFamily="34" charset="0"/>
              </a:rPr>
              <a:t>converteren</a:t>
            </a:r>
            <a:r>
              <a:rPr lang="en-US" sz="2000" dirty="0">
                <a:latin typeface="Verdana" panose="020B0604030504040204" pitchFamily="34" charset="0"/>
              </a:rPr>
              <a:t>:</a:t>
            </a:r>
          </a:p>
          <a:p>
            <a:pPr marL="0" indent="0">
              <a:buNone/>
            </a:pPr>
            <a:endParaRPr lang="en-US" sz="2000" dirty="0">
              <a:latin typeface="Verdana" panose="020B0604030504040204" pitchFamily="34" charset="0"/>
            </a:endParaRPr>
          </a:p>
          <a:p>
            <a:pPr marL="342900" indent="-342900">
              <a:buFont typeface="Arial" panose="020B0604020202020204" pitchFamily="34" charset="0"/>
              <a:buChar char="•"/>
            </a:pPr>
            <a:r>
              <a:rPr lang="en-US" sz="2000" b="1" dirty="0">
                <a:latin typeface="Verdana" panose="020B0604030504040204" pitchFamily="34" charset="0"/>
              </a:rPr>
              <a:t>TO_CHAR</a:t>
            </a:r>
            <a:r>
              <a:rPr lang="en-US" sz="2000" dirty="0">
                <a:latin typeface="Verdana" panose="020B0604030504040204" pitchFamily="34" charset="0"/>
              </a:rPr>
              <a:t>  </a:t>
            </a:r>
            <a:r>
              <a:rPr lang="nl-NL" sz="2000" dirty="0">
                <a:latin typeface="Verdana" panose="020B0604030504040204" pitchFamily="34" charset="0"/>
              </a:rPr>
              <a:t>converteert numerieke en datumgegevens naar karakterstrings</a:t>
            </a:r>
          </a:p>
          <a:p>
            <a:pPr marL="342900" indent="-342900">
              <a:buFont typeface="Arial" panose="020B0604020202020204" pitchFamily="34" charset="0"/>
              <a:buChar char="•"/>
            </a:pPr>
            <a:r>
              <a:rPr lang="nl-NL" sz="2000" b="1" dirty="0">
                <a:latin typeface="Verdana" panose="020B0604030504040204" pitchFamily="34" charset="0"/>
              </a:rPr>
              <a:t>TO_NUMBER</a:t>
            </a:r>
            <a:r>
              <a:rPr lang="nl-NL" sz="2000" dirty="0">
                <a:latin typeface="Verdana" panose="020B0604030504040204" pitchFamily="34" charset="0"/>
              </a:rPr>
              <a:t> converteert een karakterstring expliciet  naar een 	getal</a:t>
            </a:r>
          </a:p>
          <a:p>
            <a:pPr marL="342900" indent="-342900">
              <a:buFont typeface="Arial" panose="020B0604020202020204" pitchFamily="34" charset="0"/>
              <a:buChar char="•"/>
            </a:pPr>
            <a:r>
              <a:rPr lang="nl-NL" sz="2000" b="1" dirty="0">
                <a:latin typeface="Verdana" panose="020B0604030504040204" pitchFamily="34" charset="0"/>
              </a:rPr>
              <a:t>TO_DATE </a:t>
            </a:r>
            <a:r>
              <a:rPr lang="nl-NL" sz="2000" dirty="0">
                <a:latin typeface="Verdana" panose="020B0604030504040204" pitchFamily="34" charset="0"/>
              </a:rPr>
              <a:t>converteert karakterstrings naar datumgegevens. </a:t>
            </a:r>
          </a:p>
          <a:p>
            <a:pPr marL="0" indent="0">
              <a:buNone/>
            </a:pPr>
            <a:endParaRPr lang="nl-NL" sz="2000" dirty="0">
              <a:latin typeface="Verdana" panose="020B0604030504040204" pitchFamily="34" charset="0"/>
            </a:endParaRPr>
          </a:p>
          <a:p>
            <a:pPr marL="0" indent="0">
              <a:buNone/>
            </a:pPr>
            <a:r>
              <a:rPr lang="nl-NL" sz="2000" dirty="0">
                <a:latin typeface="Verdana" panose="020B0604030504040204" pitchFamily="34" charset="0"/>
              </a:rPr>
              <a:t>De format </a:t>
            </a:r>
            <a:r>
              <a:rPr lang="nl-NL" sz="2000" dirty="0" err="1">
                <a:latin typeface="Verdana" panose="020B0604030504040204" pitchFamily="34" charset="0"/>
              </a:rPr>
              <a:t>masks</a:t>
            </a:r>
            <a:r>
              <a:rPr lang="nl-NL" sz="2000" dirty="0">
                <a:latin typeface="Verdana" panose="020B0604030504040204" pitchFamily="34" charset="0"/>
              </a:rPr>
              <a:t> van ORACLE voorzien een waaier van controlemogelijkheden bij de omzetting van en naar karakterstrings.</a:t>
            </a:r>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93</a:t>
            </a:fld>
            <a:endParaRPr lang="nl-NL" dirty="0"/>
          </a:p>
        </p:txBody>
      </p:sp>
    </p:spTree>
    <p:extLst>
      <p:ext uri="{BB962C8B-B14F-4D97-AF65-F5344CB8AC3E}">
        <p14:creationId xmlns:p14="http://schemas.microsoft.com/office/powerpoint/2010/main" val="1160572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515">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51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51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45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6056566" y="333112"/>
            <a:ext cx="1959358" cy="277797"/>
          </a:xfrm>
          <a:prstGeom prst="rect">
            <a:avLst/>
          </a:prstGeom>
        </p:spPr>
      </p:pic>
      <p:pic>
        <p:nvPicPr>
          <p:cNvPr id="1026" name="Picture 2" descr="Description of to_char_date.gif follow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211" y="2299383"/>
            <a:ext cx="7603652" cy="1082511"/>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normAutofit/>
          </a:bodyPr>
          <a:lstStyle/>
          <a:p>
            <a:pPr marL="54864" indent="0" fontAlgn="auto">
              <a:spcAft>
                <a:spcPts val="0"/>
              </a:spcAft>
              <a:defRPr/>
            </a:pPr>
            <a:r>
              <a:rPr lang="nl-NL" sz="3200" b="1" dirty="0">
                <a:latin typeface="Verdana" panose="020B0604030504040204" pitchFamily="34" charset="0"/>
              </a:rPr>
              <a:t>Conversiefuncties: TO_CHAR</a:t>
            </a:r>
            <a:endParaRPr lang="nl-BE" sz="3200" b="1" dirty="0">
              <a:latin typeface="Verdana" panose="020B0604030504040204" pitchFamily="34" charset="0"/>
            </a:endParaRPr>
          </a:p>
        </p:txBody>
      </p:sp>
      <p:sp>
        <p:nvSpPr>
          <p:cNvPr id="64515" name="Tijdelijke aanduiding voor inhoud 2"/>
          <p:cNvSpPr>
            <a:spLocks noGrp="1"/>
          </p:cNvSpPr>
          <p:nvPr>
            <p:ph idx="1"/>
          </p:nvPr>
        </p:nvSpPr>
        <p:spPr/>
        <p:txBody>
          <a:bodyPr>
            <a:normAutofit fontScale="85000" lnSpcReduction="20000"/>
          </a:bodyPr>
          <a:lstStyle/>
          <a:p>
            <a:pPr>
              <a:buFont typeface="Wingdings 2" pitchFamily="18" charset="2"/>
              <a:buNone/>
            </a:pPr>
            <a:r>
              <a:rPr lang="nl-NL" sz="2000" dirty="0">
                <a:latin typeface="Verdana" panose="020B0604030504040204" pitchFamily="34" charset="0"/>
              </a:rPr>
              <a:t>TO_CHAR  wordt gebruikt om :</a:t>
            </a:r>
          </a:p>
          <a:p>
            <a:pPr marL="342900" indent="-342900">
              <a:buFont typeface="Arial" panose="020B0604020202020204" pitchFamily="34" charset="0"/>
              <a:buChar char="•"/>
            </a:pPr>
            <a:r>
              <a:rPr lang="nl-NL" sz="2000" dirty="0">
                <a:latin typeface="Verdana" panose="020B0604030504040204" pitchFamily="34" charset="0"/>
              </a:rPr>
              <a:t>	een datum naar een karakterstring te converteren</a:t>
            </a:r>
          </a:p>
          <a:p>
            <a:pPr>
              <a:buFont typeface="Wingdings 2" pitchFamily="18" charset="2"/>
              <a:buNone/>
            </a:pPr>
            <a:endParaRPr lang="nl-NL" sz="2000" dirty="0">
              <a:latin typeface="Verdana" panose="020B0604030504040204" pitchFamily="34" charset="0"/>
            </a:endParaRPr>
          </a:p>
          <a:p>
            <a:pPr>
              <a:buFont typeface="Wingdings 2" pitchFamily="18" charset="2"/>
              <a:buNone/>
            </a:pPr>
            <a:r>
              <a:rPr lang="nl-NL" sz="2000" dirty="0">
                <a:latin typeface="Verdana" panose="020B0604030504040204" pitchFamily="34" charset="0"/>
              </a:rPr>
              <a:t>	</a:t>
            </a:r>
          </a:p>
          <a:p>
            <a:pPr>
              <a:buFont typeface="Wingdings 2" pitchFamily="18" charset="2"/>
              <a:buNone/>
            </a:pPr>
            <a:r>
              <a:rPr lang="nl-NL" sz="2000" dirty="0">
                <a:latin typeface="Verdana" panose="020B0604030504040204" pitchFamily="34" charset="0"/>
              </a:rPr>
              <a:t>	</a:t>
            </a:r>
          </a:p>
          <a:p>
            <a:pPr marL="342900" indent="-342900">
              <a:buFont typeface="Arial" panose="020B0604020202020204" pitchFamily="34" charset="0"/>
              <a:buChar char="•"/>
            </a:pPr>
            <a:r>
              <a:rPr lang="nl-NL" sz="2000" dirty="0">
                <a:latin typeface="Verdana" panose="020B0604030504040204" pitchFamily="34" charset="0"/>
              </a:rPr>
              <a:t>	een numeriek gegeven naar een karakterstring te converteren</a:t>
            </a:r>
          </a:p>
          <a:p>
            <a:pPr>
              <a:buFont typeface="Wingdings 2" pitchFamily="18" charset="2"/>
              <a:buNone/>
            </a:pPr>
            <a:endParaRPr lang="nl-NL" sz="2000" dirty="0">
              <a:latin typeface="Verdana" panose="020B0604030504040204" pitchFamily="34" charset="0"/>
            </a:endParaRPr>
          </a:p>
          <a:p>
            <a:pPr>
              <a:buFont typeface="Wingdings 2" pitchFamily="18" charset="2"/>
              <a:buNone/>
            </a:pPr>
            <a:endParaRPr lang="nl-NL" sz="2000" dirty="0">
              <a:latin typeface="Verdana" panose="020B0604030504040204" pitchFamily="34" charset="0"/>
            </a:endParaRPr>
          </a:p>
          <a:p>
            <a:pPr>
              <a:buFont typeface="Wingdings 2" pitchFamily="18" charset="2"/>
              <a:buNone/>
            </a:pPr>
            <a:endParaRPr lang="nl-NL" sz="2000" dirty="0">
              <a:latin typeface="Verdana" panose="020B0604030504040204" pitchFamily="34" charset="0"/>
            </a:endParaRPr>
          </a:p>
          <a:p>
            <a:pPr>
              <a:buFont typeface="Wingdings 2" pitchFamily="18" charset="2"/>
              <a:buNone/>
            </a:pPr>
            <a:endParaRPr lang="nl-NL" sz="2000" dirty="0">
              <a:latin typeface="Verdana" panose="020B0604030504040204" pitchFamily="34" charset="0"/>
            </a:endParaRPr>
          </a:p>
          <a:p>
            <a:pPr>
              <a:buFont typeface="Wingdings 2" pitchFamily="18" charset="2"/>
              <a:buNone/>
            </a:pPr>
            <a:r>
              <a:rPr lang="nl-NL" sz="2000" dirty="0" err="1">
                <a:latin typeface="Verdana" panose="020B0604030504040204" pitchFamily="34" charset="0"/>
              </a:rPr>
              <a:t>fmt</a:t>
            </a:r>
            <a:r>
              <a:rPr lang="nl-NL" sz="2000" dirty="0">
                <a:latin typeface="Verdana" panose="020B0604030504040204" pitchFamily="34" charset="0"/>
              </a:rPr>
              <a:t> geeft de format </a:t>
            </a:r>
            <a:r>
              <a:rPr lang="nl-NL" sz="2000" dirty="0" err="1">
                <a:latin typeface="Verdana" panose="020B0604030504040204" pitchFamily="34" charset="0"/>
              </a:rPr>
              <a:t>mask</a:t>
            </a:r>
            <a:r>
              <a:rPr lang="nl-NL" sz="2000" dirty="0">
                <a:latin typeface="Verdana" panose="020B0604030504040204" pitchFamily="34" charset="0"/>
              </a:rPr>
              <a:t> aan</a:t>
            </a:r>
          </a:p>
          <a:p>
            <a:pPr marL="342900" indent="-342900">
              <a:buFont typeface="Arial" panose="020B0604020202020204" pitchFamily="34" charset="0"/>
              <a:buChar char="•"/>
            </a:pPr>
            <a:r>
              <a:rPr lang="nl-NL" dirty="0">
                <a:latin typeface="Verdana" panose="020B0604030504040204" pitchFamily="34" charset="0"/>
              </a:rPr>
              <a:t>De formaten voor datums vind je bij de eerdere slides over datumfuncties</a:t>
            </a:r>
          </a:p>
          <a:p>
            <a:pPr marL="342900" indent="-342900">
              <a:buFont typeface="Arial" panose="020B0604020202020204" pitchFamily="34" charset="0"/>
              <a:buChar char="•"/>
            </a:pPr>
            <a:r>
              <a:rPr lang="nl-NL" sz="2000" dirty="0">
                <a:latin typeface="Verdana" panose="020B0604030504040204" pitchFamily="34" charset="0"/>
              </a:rPr>
              <a:t>zie ook cursus databanken 1 </a:t>
            </a:r>
            <a:r>
              <a:rPr lang="nl-NL" sz="2000" dirty="0" err="1">
                <a:latin typeface="Verdana" panose="020B0604030504040204" pitchFamily="34" charset="0"/>
              </a:rPr>
              <a:t>blz</a:t>
            </a:r>
            <a:r>
              <a:rPr lang="nl-NL" sz="2000" dirty="0">
                <a:latin typeface="Verdana" panose="020B0604030504040204" pitchFamily="34" charset="0"/>
              </a:rPr>
              <a:t> . 99 e.v</a:t>
            </a:r>
            <a:r>
              <a:rPr lang="nl-NL" dirty="0">
                <a:latin typeface="Verdana" panose="020B0604030504040204" pitchFamily="34" charset="0"/>
              </a:rPr>
              <a:t>.</a:t>
            </a:r>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94</a:t>
            </a:fld>
            <a:endParaRPr lang="nl-NL" dirty="0"/>
          </a:p>
        </p:txBody>
      </p:sp>
      <p:pic>
        <p:nvPicPr>
          <p:cNvPr id="1028" name="Picture 4" descr="Description of to_char_number.gif follow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211" y="3872677"/>
            <a:ext cx="7553728" cy="98271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6"/>
          <a:stretch>
            <a:fillRect/>
          </a:stretch>
        </p:blipFill>
        <p:spPr>
          <a:xfrm>
            <a:off x="8051817" y="31532"/>
            <a:ext cx="634983" cy="579377"/>
          </a:xfrm>
          <a:prstGeom prst="rect">
            <a:avLst/>
          </a:prstGeom>
        </p:spPr>
      </p:pic>
    </p:spTree>
    <p:extLst>
      <p:ext uri="{BB962C8B-B14F-4D97-AF65-F5344CB8AC3E}">
        <p14:creationId xmlns:p14="http://schemas.microsoft.com/office/powerpoint/2010/main" val="2278222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4515">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4515">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451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marL="54864" indent="0" fontAlgn="auto">
              <a:spcAft>
                <a:spcPts val="0"/>
              </a:spcAft>
              <a:defRPr/>
            </a:pPr>
            <a:r>
              <a:rPr lang="nl-NL" sz="3200" b="1" dirty="0">
                <a:latin typeface="Verdana" panose="020B0604030504040204" pitchFamily="34" charset="0"/>
              </a:rPr>
              <a:t>TO_CHAR : datum naar tekst</a:t>
            </a:r>
            <a:endParaRPr lang="nl-BE" sz="3200" b="1" dirty="0">
              <a:latin typeface="Verdana" panose="020B0604030504040204" pitchFamily="34" charset="0"/>
            </a:endParaRPr>
          </a:p>
        </p:txBody>
      </p:sp>
      <p:sp>
        <p:nvSpPr>
          <p:cNvPr id="64515" name="Tijdelijke aanduiding voor inhoud 2"/>
          <p:cNvSpPr>
            <a:spLocks noGrp="1"/>
          </p:cNvSpPr>
          <p:nvPr>
            <p:ph idx="1"/>
          </p:nvPr>
        </p:nvSpPr>
        <p:spPr/>
        <p:txBody>
          <a:bodyPr>
            <a:normAutofit fontScale="85000" lnSpcReduction="20000"/>
          </a:bodyPr>
          <a:lstStyle/>
          <a:p>
            <a:r>
              <a:rPr lang="en-GB" b="1" dirty="0">
                <a:solidFill>
                  <a:srgbClr val="0000FF"/>
                </a:solidFill>
                <a:latin typeface="Courier New" panose="02070309020205020404" pitchFamily="49" charset="0"/>
              </a:rPr>
              <a:t>SELECT</a:t>
            </a:r>
            <a:r>
              <a:rPr lang="en-GB" dirty="0">
                <a:solidFill>
                  <a:srgbClr val="000000"/>
                </a:solidFill>
                <a:latin typeface="Courier New" panose="02070309020205020404" pitchFamily="49" charset="0"/>
              </a:rPr>
              <a:t> </a:t>
            </a:r>
            <a:r>
              <a:rPr lang="en-GB" b="1" dirty="0" err="1">
                <a:solidFill>
                  <a:srgbClr val="0000FF"/>
                </a:solidFill>
                <a:latin typeface="Courier New" panose="02070309020205020404" pitchFamily="49" charset="0"/>
              </a:rPr>
              <a:t>to_char</a:t>
            </a:r>
            <a:r>
              <a:rPr lang="en-GB" b="1" dirty="0">
                <a:solidFill>
                  <a:srgbClr val="000080"/>
                </a:solidFill>
                <a:latin typeface="Courier New" panose="02070309020205020404" pitchFamily="49" charset="0"/>
              </a:rPr>
              <a:t>(</a:t>
            </a:r>
            <a:r>
              <a:rPr lang="en-GB" b="1" dirty="0" err="1">
                <a:solidFill>
                  <a:srgbClr val="0000FF"/>
                </a:solidFill>
                <a:latin typeface="Courier New" panose="02070309020205020404" pitchFamily="49" charset="0"/>
              </a:rPr>
              <a:t>SYSDATE</a:t>
            </a:r>
            <a:r>
              <a:rPr lang="en-GB" b="1" dirty="0" err="1">
                <a:solidFill>
                  <a:srgbClr val="000080"/>
                </a:solidFill>
                <a:latin typeface="Courier New" panose="02070309020205020404" pitchFamily="49" charset="0"/>
              </a:rPr>
              <a:t>,</a:t>
            </a:r>
            <a:r>
              <a:rPr lang="en-GB" dirty="0" err="1">
                <a:solidFill>
                  <a:srgbClr val="808080"/>
                </a:solidFill>
                <a:latin typeface="Courier New" panose="02070309020205020404" pitchFamily="49" charset="0"/>
              </a:rPr>
              <a:t>'Month</a:t>
            </a:r>
            <a:r>
              <a:rPr lang="en-GB" dirty="0">
                <a:solidFill>
                  <a:srgbClr val="808080"/>
                </a:solidFill>
                <a:latin typeface="Courier New" panose="02070309020205020404" pitchFamily="49" charset="0"/>
              </a:rPr>
              <a:t>'</a:t>
            </a:r>
            <a:r>
              <a:rPr lang="en-GB" b="1" dirty="0">
                <a:solidFill>
                  <a:srgbClr val="000080"/>
                </a:solidFill>
                <a:latin typeface="Courier New" panose="02070309020205020404" pitchFamily="49" charset="0"/>
              </a:rPr>
              <a:t>)</a:t>
            </a:r>
            <a:br>
              <a:rPr lang="en-GB" b="1" dirty="0">
                <a:solidFill>
                  <a:srgbClr val="000080"/>
                </a:solidFill>
                <a:latin typeface="Courier New" panose="02070309020205020404" pitchFamily="49" charset="0"/>
              </a:rPr>
            </a:br>
            <a:r>
              <a:rPr lang="en-GB" b="1" dirty="0">
                <a:solidFill>
                  <a:srgbClr val="000080"/>
                </a:solidFill>
                <a:latin typeface="Courier New" panose="02070309020205020404" pitchFamily="49" charset="0"/>
              </a:rPr>
              <a:t>	||</a:t>
            </a:r>
            <a:r>
              <a:rPr lang="en-GB" dirty="0">
                <a:solidFill>
                  <a:srgbClr val="808080"/>
                </a:solidFill>
                <a:latin typeface="Courier New" panose="02070309020205020404" pitchFamily="49" charset="0"/>
              </a:rPr>
              <a:t>' is </a:t>
            </a:r>
            <a:r>
              <a:rPr lang="en-GB" dirty="0" err="1">
                <a:solidFill>
                  <a:srgbClr val="808080"/>
                </a:solidFill>
                <a:latin typeface="Courier New" panose="02070309020205020404" pitchFamily="49" charset="0"/>
              </a:rPr>
              <a:t>een</a:t>
            </a:r>
            <a:r>
              <a:rPr lang="en-GB" dirty="0">
                <a:solidFill>
                  <a:srgbClr val="808080"/>
                </a:solidFill>
                <a:latin typeface="Courier New" panose="02070309020205020404" pitchFamily="49" charset="0"/>
              </a:rPr>
              <a:t> </a:t>
            </a:r>
            <a:r>
              <a:rPr lang="en-GB" dirty="0" err="1">
                <a:solidFill>
                  <a:srgbClr val="808080"/>
                </a:solidFill>
                <a:latin typeface="Courier New" panose="02070309020205020404" pitchFamily="49" charset="0"/>
              </a:rPr>
              <a:t>speciale</a:t>
            </a:r>
            <a:r>
              <a:rPr lang="en-GB" dirty="0">
                <a:solidFill>
                  <a:srgbClr val="808080"/>
                </a:solidFill>
                <a:latin typeface="Courier New" panose="02070309020205020404" pitchFamily="49" charset="0"/>
              </a:rPr>
              <a:t> </a:t>
            </a:r>
            <a:r>
              <a:rPr lang="en-GB" dirty="0" err="1">
                <a:solidFill>
                  <a:srgbClr val="808080"/>
                </a:solidFill>
                <a:latin typeface="Courier New" panose="02070309020205020404" pitchFamily="49" charset="0"/>
              </a:rPr>
              <a:t>maand</a:t>
            </a:r>
            <a:r>
              <a:rPr lang="en-GB" dirty="0">
                <a:solidFill>
                  <a:srgbClr val="808080"/>
                </a:solidFill>
                <a:latin typeface="Courier New" panose="02070309020205020404" pitchFamily="49" charset="0"/>
              </a:rPr>
              <a:t>'</a:t>
            </a:r>
            <a:r>
              <a:rPr lang="en-GB" dirty="0">
                <a:solidFill>
                  <a:srgbClr val="000000"/>
                </a:solidFill>
                <a:latin typeface="Courier New" panose="02070309020205020404" pitchFamily="49" charset="0"/>
              </a:rPr>
              <a:t> </a:t>
            </a:r>
            <a:r>
              <a:rPr lang="en-GB" dirty="0" err="1">
                <a:solidFill>
                  <a:srgbClr val="000000"/>
                </a:solidFill>
                <a:latin typeface="Courier New" panose="02070309020205020404" pitchFamily="49" charset="0"/>
              </a:rPr>
              <a:t>Voorbeeld</a:t>
            </a:r>
            <a:r>
              <a:rPr lang="en-GB" dirty="0">
                <a:solidFill>
                  <a:srgbClr val="000000"/>
                </a:solidFill>
                <a:latin typeface="Courier New" panose="02070309020205020404" pitchFamily="49" charset="0"/>
              </a:rPr>
              <a:t> </a:t>
            </a:r>
            <a:br>
              <a:rPr lang="en-GB" dirty="0">
                <a:solidFill>
                  <a:srgbClr val="000000"/>
                </a:solidFill>
                <a:latin typeface="Courier New" panose="02070309020205020404" pitchFamily="49" charset="0"/>
              </a:rPr>
            </a:br>
            <a:r>
              <a:rPr lang="en-GB" b="1" dirty="0">
                <a:solidFill>
                  <a:srgbClr val="0000FF"/>
                </a:solidFill>
                <a:latin typeface="Courier New" panose="02070309020205020404" pitchFamily="49" charset="0"/>
              </a:rPr>
              <a:t>FROM</a:t>
            </a:r>
            <a:r>
              <a:rPr lang="en-GB" dirty="0">
                <a:solidFill>
                  <a:srgbClr val="000000"/>
                </a:solidFill>
                <a:latin typeface="Courier New" panose="02070309020205020404" pitchFamily="49" charset="0"/>
              </a:rPr>
              <a:t> dual</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endParaRPr lang="en-GB" dirty="0"/>
          </a:p>
          <a:p>
            <a:pPr>
              <a:buNone/>
            </a:pPr>
            <a:r>
              <a:rPr lang="nl-NL" sz="2000" i="1" dirty="0">
                <a:latin typeface="Courier New" pitchFamily="49" charset="0"/>
                <a:cs typeface="Courier New" pitchFamily="49" charset="0"/>
              </a:rPr>
              <a:t>Als de huidige maand november is:</a:t>
            </a:r>
          </a:p>
          <a:p>
            <a:pPr>
              <a:buNone/>
            </a:pPr>
            <a:endParaRPr lang="nl-NL" sz="2000" i="1" dirty="0">
              <a:latin typeface="Courier New" pitchFamily="49" charset="0"/>
              <a:cs typeface="Courier New" pitchFamily="49" charset="0"/>
            </a:endParaRPr>
          </a:p>
          <a:p>
            <a:pPr marL="0" indent="0">
              <a:buNone/>
            </a:pPr>
            <a:r>
              <a:rPr lang="nl-NL" sz="2000" dirty="0">
                <a:latin typeface="Verdana" panose="020B0604030504040204" pitchFamily="34" charset="0"/>
              </a:rPr>
              <a:t>Namen van dagen en maanden worden automatisch aangevuld met spaties, zodat de resulterende tekst steeds dezelfde lengte heeft</a:t>
            </a:r>
          </a:p>
          <a:p>
            <a:pPr marL="0" indent="0">
              <a:buNone/>
            </a:pPr>
            <a:r>
              <a:rPr lang="nl-NL" sz="2000" dirty="0">
                <a:latin typeface="Verdana" panose="020B0604030504040204" pitchFamily="34" charset="0"/>
              </a:rPr>
              <a:t>Wil men de spaties trimmen dan kan men gebruik maken van de format </a:t>
            </a:r>
            <a:r>
              <a:rPr lang="nl-NL" sz="2000" dirty="0" err="1">
                <a:latin typeface="Verdana" panose="020B0604030504040204" pitchFamily="34" charset="0"/>
              </a:rPr>
              <a:t>mask</a:t>
            </a:r>
            <a:r>
              <a:rPr lang="nl-NL" sz="2000" dirty="0">
                <a:latin typeface="Verdana" panose="020B0604030504040204" pitchFamily="34" charset="0"/>
              </a:rPr>
              <a:t> </a:t>
            </a:r>
            <a:r>
              <a:rPr lang="nl-NL" sz="2000" i="1" dirty="0" err="1">
                <a:latin typeface="Verdana" panose="020B0604030504040204" pitchFamily="34" charset="0"/>
              </a:rPr>
              <a:t>fm</a:t>
            </a:r>
            <a:r>
              <a:rPr lang="nl-NL" sz="2000" i="1" dirty="0">
                <a:latin typeface="Verdana" panose="020B0604030504040204" pitchFamily="34" charset="0"/>
              </a:rPr>
              <a:t> (</a:t>
            </a:r>
            <a:r>
              <a:rPr lang="nl-NL" sz="2000" dirty="0" err="1">
                <a:latin typeface="Verdana" panose="020B0604030504040204" pitchFamily="34" charset="0"/>
              </a:rPr>
              <a:t>fill</a:t>
            </a:r>
            <a:r>
              <a:rPr lang="nl-NL" sz="2000" dirty="0">
                <a:latin typeface="Verdana" panose="020B0604030504040204" pitchFamily="34" charset="0"/>
              </a:rPr>
              <a:t> mode).</a:t>
            </a:r>
            <a:endParaRPr lang="nl-NL" sz="2000" i="1" dirty="0">
              <a:latin typeface="Verdana" panose="020B0604030504040204" pitchFamily="34" charset="0"/>
              <a:cs typeface="Courier New" pitchFamily="49" charset="0"/>
            </a:endParaRPr>
          </a:p>
          <a:p>
            <a:r>
              <a:rPr lang="en-GB" b="1" dirty="0">
                <a:solidFill>
                  <a:srgbClr val="0000FF"/>
                </a:solidFill>
                <a:latin typeface="Courier New" panose="02070309020205020404" pitchFamily="49" charset="0"/>
              </a:rPr>
              <a:t>SELECT</a:t>
            </a:r>
            <a:r>
              <a:rPr lang="en-GB" dirty="0">
                <a:solidFill>
                  <a:srgbClr val="000000"/>
                </a:solidFill>
                <a:latin typeface="Courier New" panose="02070309020205020404" pitchFamily="49" charset="0"/>
              </a:rPr>
              <a:t> </a:t>
            </a:r>
            <a:r>
              <a:rPr lang="en-GB" b="1" dirty="0" err="1">
                <a:solidFill>
                  <a:srgbClr val="0000FF"/>
                </a:solidFill>
                <a:latin typeface="Courier New" panose="02070309020205020404" pitchFamily="49" charset="0"/>
              </a:rPr>
              <a:t>to_char</a:t>
            </a:r>
            <a:r>
              <a:rPr lang="en-GB" b="1" dirty="0">
                <a:solidFill>
                  <a:srgbClr val="000080"/>
                </a:solidFill>
                <a:latin typeface="Courier New" panose="02070309020205020404" pitchFamily="49" charset="0"/>
              </a:rPr>
              <a:t>(</a:t>
            </a:r>
            <a:r>
              <a:rPr lang="en-GB" b="1" dirty="0">
                <a:solidFill>
                  <a:srgbClr val="0000FF"/>
                </a:solidFill>
                <a:latin typeface="Courier New" panose="02070309020205020404" pitchFamily="49" charset="0"/>
              </a:rPr>
              <a:t>SYSDATE</a:t>
            </a:r>
            <a:r>
              <a:rPr lang="en-GB" b="1" dirty="0">
                <a:solidFill>
                  <a:srgbClr val="000080"/>
                </a:solidFill>
                <a:latin typeface="Courier New" panose="02070309020205020404" pitchFamily="49" charset="0"/>
              </a:rPr>
              <a:t>,</a:t>
            </a:r>
            <a:r>
              <a:rPr lang="en-GB" dirty="0">
                <a:solidFill>
                  <a:srgbClr val="808080"/>
                </a:solidFill>
                <a:latin typeface="Courier New" panose="02070309020205020404" pitchFamily="49" charset="0"/>
              </a:rPr>
              <a:t>'</a:t>
            </a:r>
            <a:r>
              <a:rPr lang="en-GB" u="sng" dirty="0" err="1">
                <a:solidFill>
                  <a:srgbClr val="808080"/>
                </a:solidFill>
                <a:latin typeface="Courier New" panose="02070309020205020404" pitchFamily="49" charset="0"/>
              </a:rPr>
              <a:t>fm</a:t>
            </a:r>
            <a:r>
              <a:rPr lang="en-GB" dirty="0" err="1">
                <a:solidFill>
                  <a:srgbClr val="808080"/>
                </a:solidFill>
                <a:latin typeface="Courier New" panose="02070309020205020404" pitchFamily="49" charset="0"/>
              </a:rPr>
              <a:t>Month</a:t>
            </a:r>
            <a:r>
              <a:rPr lang="en-GB" dirty="0">
                <a:solidFill>
                  <a:srgbClr val="808080"/>
                </a:solidFill>
                <a:latin typeface="Courier New" panose="02070309020205020404" pitchFamily="49" charset="0"/>
              </a:rPr>
              <a:t>'</a:t>
            </a:r>
            <a:r>
              <a:rPr lang="en-GB" b="1" dirty="0">
                <a:solidFill>
                  <a:srgbClr val="000080"/>
                </a:solidFill>
                <a:latin typeface="Courier New" panose="02070309020205020404" pitchFamily="49" charset="0"/>
              </a:rPr>
              <a:t>)</a:t>
            </a:r>
            <a:br>
              <a:rPr lang="en-GB" b="1" dirty="0">
                <a:solidFill>
                  <a:srgbClr val="000080"/>
                </a:solidFill>
                <a:latin typeface="Courier New" panose="02070309020205020404" pitchFamily="49" charset="0"/>
              </a:rPr>
            </a:br>
            <a:r>
              <a:rPr lang="en-GB" b="1" dirty="0">
                <a:solidFill>
                  <a:srgbClr val="000080"/>
                </a:solidFill>
                <a:latin typeface="Courier New" panose="02070309020205020404" pitchFamily="49" charset="0"/>
              </a:rPr>
              <a:t>	||</a:t>
            </a:r>
            <a:r>
              <a:rPr lang="en-GB" dirty="0">
                <a:solidFill>
                  <a:srgbClr val="808080"/>
                </a:solidFill>
                <a:latin typeface="Courier New" panose="02070309020205020404" pitchFamily="49" charset="0"/>
              </a:rPr>
              <a:t>' is </a:t>
            </a:r>
            <a:r>
              <a:rPr lang="en-GB" dirty="0" err="1">
                <a:solidFill>
                  <a:srgbClr val="808080"/>
                </a:solidFill>
                <a:latin typeface="Courier New" panose="02070309020205020404" pitchFamily="49" charset="0"/>
              </a:rPr>
              <a:t>een</a:t>
            </a:r>
            <a:r>
              <a:rPr lang="en-GB" dirty="0">
                <a:solidFill>
                  <a:srgbClr val="808080"/>
                </a:solidFill>
                <a:latin typeface="Courier New" panose="02070309020205020404" pitchFamily="49" charset="0"/>
              </a:rPr>
              <a:t> </a:t>
            </a:r>
            <a:r>
              <a:rPr lang="en-GB" dirty="0" err="1">
                <a:solidFill>
                  <a:srgbClr val="808080"/>
                </a:solidFill>
                <a:latin typeface="Courier New" panose="02070309020205020404" pitchFamily="49" charset="0"/>
              </a:rPr>
              <a:t>speciale</a:t>
            </a:r>
            <a:r>
              <a:rPr lang="en-GB" dirty="0">
                <a:solidFill>
                  <a:srgbClr val="808080"/>
                </a:solidFill>
                <a:latin typeface="Courier New" panose="02070309020205020404" pitchFamily="49" charset="0"/>
              </a:rPr>
              <a:t> </a:t>
            </a:r>
            <a:r>
              <a:rPr lang="en-GB" dirty="0" err="1">
                <a:solidFill>
                  <a:srgbClr val="808080"/>
                </a:solidFill>
                <a:latin typeface="Courier New" panose="02070309020205020404" pitchFamily="49" charset="0"/>
              </a:rPr>
              <a:t>maand</a:t>
            </a:r>
            <a:r>
              <a:rPr lang="en-GB" dirty="0">
                <a:solidFill>
                  <a:srgbClr val="808080"/>
                </a:solidFill>
                <a:latin typeface="Courier New" panose="02070309020205020404" pitchFamily="49" charset="0"/>
              </a:rPr>
              <a:t>'</a:t>
            </a:r>
            <a:r>
              <a:rPr lang="en-GB" dirty="0">
                <a:solidFill>
                  <a:srgbClr val="000000"/>
                </a:solidFill>
                <a:latin typeface="Courier New" panose="02070309020205020404" pitchFamily="49" charset="0"/>
              </a:rPr>
              <a:t> </a:t>
            </a:r>
            <a:r>
              <a:rPr lang="en-GB" dirty="0" err="1">
                <a:solidFill>
                  <a:srgbClr val="000000"/>
                </a:solidFill>
                <a:latin typeface="Courier New" panose="02070309020205020404" pitchFamily="49" charset="0"/>
              </a:rPr>
              <a:t>Voorbeeld</a:t>
            </a:r>
            <a:r>
              <a:rPr lang="en-GB" dirty="0">
                <a:solidFill>
                  <a:srgbClr val="000000"/>
                </a:solidFill>
                <a:latin typeface="Courier New" panose="02070309020205020404" pitchFamily="49" charset="0"/>
              </a:rPr>
              <a:t> </a:t>
            </a:r>
            <a:br>
              <a:rPr lang="en-GB" dirty="0">
                <a:solidFill>
                  <a:srgbClr val="000000"/>
                </a:solidFill>
                <a:latin typeface="Courier New" panose="02070309020205020404" pitchFamily="49" charset="0"/>
              </a:rPr>
            </a:br>
            <a:r>
              <a:rPr lang="en-GB" b="1" dirty="0">
                <a:solidFill>
                  <a:srgbClr val="0000FF"/>
                </a:solidFill>
                <a:latin typeface="Courier New" panose="02070309020205020404" pitchFamily="49" charset="0"/>
              </a:rPr>
              <a:t>FROM</a:t>
            </a:r>
            <a:r>
              <a:rPr lang="en-GB" dirty="0">
                <a:solidFill>
                  <a:srgbClr val="000000"/>
                </a:solidFill>
                <a:latin typeface="Courier New" panose="02070309020205020404" pitchFamily="49" charset="0"/>
              </a:rPr>
              <a:t> dual</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endParaRPr lang="en-GB" dirty="0"/>
          </a:p>
          <a:p>
            <a:pPr>
              <a:buNone/>
            </a:pPr>
            <a:endParaRPr lang="nl-NL" sz="2000" i="1" dirty="0">
              <a:latin typeface="Courier New" pitchFamily="49" charset="0"/>
              <a:cs typeface="Courier New" pitchFamily="49" charset="0"/>
            </a:endParaRPr>
          </a:p>
          <a:p>
            <a:pPr>
              <a:buNone/>
            </a:pPr>
            <a:endParaRPr lang="nl-NL" sz="2000" i="1" dirty="0">
              <a:latin typeface="Courier New" pitchFamily="49" charset="0"/>
              <a:cs typeface="Courier New" pitchFamily="49" charset="0"/>
            </a:endParaRPr>
          </a:p>
          <a:p>
            <a:pPr>
              <a:buFont typeface="Wingdings 2" pitchFamily="18" charset="2"/>
              <a:buNone/>
            </a:pPr>
            <a:r>
              <a:rPr lang="nl-NL" sz="2400" dirty="0"/>
              <a:t>	</a:t>
            </a:r>
            <a:endParaRPr lang="nl-NL" sz="2000" dirty="0">
              <a:latin typeface="Verdana" panose="020B0604030504040204" pitchFamily="34" charset="0"/>
            </a:endParaRPr>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95</a:t>
            </a:fld>
            <a:endParaRPr lang="nl-NL"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5202" y="2256017"/>
            <a:ext cx="3173133" cy="646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1127" y="4863545"/>
            <a:ext cx="2908806" cy="632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5367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451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451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marL="54864" indent="0" fontAlgn="auto">
              <a:spcAft>
                <a:spcPts val="0"/>
              </a:spcAft>
              <a:defRPr/>
            </a:pPr>
            <a:r>
              <a:rPr lang="nl-NL" sz="3200" dirty="0">
                <a:latin typeface="Verdana" panose="020B0604030504040204" pitchFamily="34" charset="0"/>
              </a:rPr>
              <a:t>TO_CHAR : datum naar tekst</a:t>
            </a:r>
            <a:endParaRPr lang="nl-BE" sz="3200" b="1" dirty="0">
              <a:latin typeface="Verdana" panose="020B0604030504040204" pitchFamily="34" charset="0"/>
            </a:endParaRPr>
          </a:p>
        </p:txBody>
      </p:sp>
      <p:sp>
        <p:nvSpPr>
          <p:cNvPr id="64515" name="Tijdelijke aanduiding voor inhoud 2"/>
          <p:cNvSpPr>
            <a:spLocks noGrp="1"/>
          </p:cNvSpPr>
          <p:nvPr>
            <p:ph idx="1"/>
          </p:nvPr>
        </p:nvSpPr>
        <p:spPr/>
        <p:txBody>
          <a:bodyPr>
            <a:normAutofit fontScale="92500" lnSpcReduction="20000"/>
          </a:bodyPr>
          <a:lstStyle/>
          <a:p>
            <a:pPr>
              <a:buNone/>
            </a:pPr>
            <a:r>
              <a:rPr lang="en-US" sz="2000" dirty="0" err="1">
                <a:latin typeface="Verdana" panose="020B0604030504040204" pitchFamily="34" charset="0"/>
                <a:cs typeface="Courier New" pitchFamily="49" charset="0"/>
              </a:rPr>
              <a:t>Stel</a:t>
            </a:r>
            <a:r>
              <a:rPr lang="en-US" sz="2000" dirty="0">
                <a:latin typeface="Verdana" panose="020B0604030504040204" pitchFamily="34" charset="0"/>
                <a:cs typeface="Courier New" pitchFamily="49" charset="0"/>
              </a:rPr>
              <a:t> </a:t>
            </a:r>
            <a:r>
              <a:rPr lang="en-US" sz="2000" dirty="0" err="1">
                <a:latin typeface="Verdana" panose="020B0604030504040204" pitchFamily="34" charset="0"/>
                <a:cs typeface="Courier New" pitchFamily="49" charset="0"/>
              </a:rPr>
              <a:t>dat</a:t>
            </a:r>
            <a:r>
              <a:rPr lang="en-US" sz="2000" dirty="0">
                <a:latin typeface="Verdana" panose="020B0604030504040204" pitchFamily="34" charset="0"/>
                <a:cs typeface="Courier New" pitchFamily="49" charset="0"/>
              </a:rPr>
              <a:t> SYSDATE 9 </a:t>
            </a:r>
            <a:r>
              <a:rPr lang="en-US" sz="2000" dirty="0" err="1">
                <a:latin typeface="Verdana" panose="020B0604030504040204" pitchFamily="34" charset="0"/>
                <a:cs typeface="Courier New" pitchFamily="49" charset="0"/>
              </a:rPr>
              <a:t>november</a:t>
            </a:r>
            <a:r>
              <a:rPr lang="en-US" sz="2000" dirty="0">
                <a:latin typeface="Verdana" panose="020B0604030504040204" pitchFamily="34" charset="0"/>
                <a:cs typeface="Courier New" pitchFamily="49" charset="0"/>
              </a:rPr>
              <a:t> 2017 is.</a:t>
            </a:r>
          </a:p>
          <a:p>
            <a:r>
              <a:rPr lang="en-GB" b="1" dirty="0">
                <a:solidFill>
                  <a:srgbClr val="0000FF"/>
                </a:solidFill>
                <a:latin typeface="Courier New" panose="02070309020205020404" pitchFamily="49" charset="0"/>
              </a:rPr>
              <a:t>SELECT</a:t>
            </a:r>
            <a:r>
              <a:rPr lang="en-GB" dirty="0">
                <a:solidFill>
                  <a:srgbClr val="000000"/>
                </a:solidFill>
                <a:latin typeface="Courier New" panose="02070309020205020404" pitchFamily="49" charset="0"/>
              </a:rPr>
              <a:t> </a:t>
            </a:r>
            <a:r>
              <a:rPr lang="en-GB" b="1" dirty="0" err="1">
                <a:solidFill>
                  <a:srgbClr val="0000FF"/>
                </a:solidFill>
                <a:latin typeface="Courier New" panose="02070309020205020404" pitchFamily="49" charset="0"/>
              </a:rPr>
              <a:t>to_char</a:t>
            </a:r>
            <a:r>
              <a:rPr lang="en-GB" b="1" dirty="0">
                <a:solidFill>
                  <a:srgbClr val="000080"/>
                </a:solidFill>
                <a:latin typeface="Courier New" panose="02070309020205020404" pitchFamily="49" charset="0"/>
              </a:rPr>
              <a:t>(</a:t>
            </a:r>
            <a:r>
              <a:rPr lang="en-GB" b="1" dirty="0">
                <a:solidFill>
                  <a:srgbClr val="0000FF"/>
                </a:solidFill>
                <a:latin typeface="Courier New" panose="02070309020205020404" pitchFamily="49" charset="0"/>
              </a:rPr>
              <a:t>SYSDATE</a:t>
            </a:r>
            <a:r>
              <a:rPr lang="en-GB" b="1" dirty="0">
                <a:solidFill>
                  <a:srgbClr val="000080"/>
                </a:solidFill>
                <a:latin typeface="Courier New" panose="02070309020205020404" pitchFamily="49" charset="0"/>
              </a:rPr>
              <a:t>,</a:t>
            </a:r>
            <a:r>
              <a:rPr lang="en-GB" dirty="0">
                <a:solidFill>
                  <a:srgbClr val="808080"/>
                </a:solidFill>
                <a:latin typeface="Courier New" panose="02070309020205020404" pitchFamily="49" charset="0"/>
              </a:rPr>
              <a:t>'</a:t>
            </a:r>
            <a:r>
              <a:rPr lang="en-GB" dirty="0" err="1">
                <a:solidFill>
                  <a:srgbClr val="808080"/>
                </a:solidFill>
                <a:latin typeface="Courier New" panose="02070309020205020404" pitchFamily="49" charset="0"/>
              </a:rPr>
              <a:t>ddTH</a:t>
            </a:r>
            <a:r>
              <a:rPr lang="en-GB" dirty="0">
                <a:solidFill>
                  <a:srgbClr val="808080"/>
                </a:solidFill>
                <a:latin typeface="Courier New" panose="02070309020205020404" pitchFamily="49" charset="0"/>
              </a:rPr>
              <a:t>-mon-</a:t>
            </a:r>
            <a:r>
              <a:rPr lang="en-GB" dirty="0" err="1">
                <a:solidFill>
                  <a:srgbClr val="808080"/>
                </a:solidFill>
                <a:latin typeface="Courier New" panose="02070309020205020404" pitchFamily="49" charset="0"/>
              </a:rPr>
              <a:t>yyyy</a:t>
            </a:r>
            <a:r>
              <a:rPr lang="en-GB" dirty="0">
                <a:solidFill>
                  <a:srgbClr val="808080"/>
                </a:solidFill>
                <a:latin typeface="Courier New" panose="02070309020205020404" pitchFamily="49" charset="0"/>
              </a:rPr>
              <a:t>" uur:"hh24mmss'</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r>
              <a:rPr lang="en-GB" dirty="0" err="1">
                <a:solidFill>
                  <a:srgbClr val="000000"/>
                </a:solidFill>
                <a:latin typeface="Courier New" panose="02070309020205020404" pitchFamily="49" charset="0"/>
              </a:rPr>
              <a:t>datum_uur</a:t>
            </a:r>
            <a:r>
              <a:rPr lang="en-GB" dirty="0">
                <a:solidFill>
                  <a:srgbClr val="000000"/>
                </a:solidFill>
                <a:latin typeface="Courier New" panose="02070309020205020404" pitchFamily="49" charset="0"/>
              </a:rPr>
              <a:t> </a:t>
            </a:r>
            <a:br>
              <a:rPr lang="en-GB" dirty="0">
                <a:solidFill>
                  <a:srgbClr val="000000"/>
                </a:solidFill>
                <a:latin typeface="Courier New" panose="02070309020205020404" pitchFamily="49" charset="0"/>
              </a:rPr>
            </a:br>
            <a:r>
              <a:rPr lang="en-GB" b="1" dirty="0">
                <a:solidFill>
                  <a:srgbClr val="0000FF"/>
                </a:solidFill>
                <a:latin typeface="Courier New" panose="02070309020205020404" pitchFamily="49" charset="0"/>
              </a:rPr>
              <a:t>FROM</a:t>
            </a:r>
            <a:r>
              <a:rPr lang="en-GB" dirty="0">
                <a:solidFill>
                  <a:srgbClr val="000000"/>
                </a:solidFill>
                <a:latin typeface="Courier New" panose="02070309020205020404" pitchFamily="49" charset="0"/>
              </a:rPr>
              <a:t> dual</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endParaRPr lang="en-GB" dirty="0"/>
          </a:p>
          <a:p>
            <a:pPr>
              <a:buNone/>
            </a:pPr>
            <a:endParaRPr lang="en-US" sz="2000" i="1" dirty="0">
              <a:latin typeface="Courier New" pitchFamily="49" charset="0"/>
              <a:cs typeface="Courier New" pitchFamily="49" charset="0"/>
            </a:endParaRPr>
          </a:p>
          <a:p>
            <a:r>
              <a:rPr lang="en-GB" b="1" dirty="0">
                <a:solidFill>
                  <a:srgbClr val="0000FF"/>
                </a:solidFill>
                <a:latin typeface="Courier New" panose="02070309020205020404" pitchFamily="49" charset="0"/>
              </a:rPr>
              <a:t>SELECT</a:t>
            </a:r>
            <a:r>
              <a:rPr lang="en-GB" dirty="0">
                <a:solidFill>
                  <a:srgbClr val="000000"/>
                </a:solidFill>
                <a:latin typeface="Courier New" panose="02070309020205020404" pitchFamily="49" charset="0"/>
              </a:rPr>
              <a:t> </a:t>
            </a:r>
            <a:r>
              <a:rPr lang="en-GB" b="1" dirty="0" err="1">
                <a:solidFill>
                  <a:srgbClr val="0000FF"/>
                </a:solidFill>
                <a:latin typeface="Courier New" panose="02070309020205020404" pitchFamily="49" charset="0"/>
              </a:rPr>
              <a:t>to_char</a:t>
            </a:r>
            <a:r>
              <a:rPr lang="en-GB" b="1" dirty="0">
                <a:solidFill>
                  <a:srgbClr val="000080"/>
                </a:solidFill>
                <a:latin typeface="Courier New" panose="02070309020205020404" pitchFamily="49" charset="0"/>
              </a:rPr>
              <a:t>(</a:t>
            </a:r>
            <a:r>
              <a:rPr lang="en-GB" b="1" dirty="0">
                <a:solidFill>
                  <a:srgbClr val="0000FF"/>
                </a:solidFill>
                <a:latin typeface="Courier New" panose="02070309020205020404" pitchFamily="49" charset="0"/>
              </a:rPr>
              <a:t>SYSDATE</a:t>
            </a:r>
            <a:r>
              <a:rPr lang="en-GB" b="1" dirty="0">
                <a:solidFill>
                  <a:srgbClr val="000080"/>
                </a:solidFill>
                <a:latin typeface="Courier New" panose="02070309020205020404" pitchFamily="49" charset="0"/>
              </a:rPr>
              <a:t>,</a:t>
            </a:r>
            <a:r>
              <a:rPr lang="en-GB" dirty="0">
                <a:solidFill>
                  <a:srgbClr val="808080"/>
                </a:solidFill>
                <a:latin typeface="Courier New" panose="02070309020205020404" pitchFamily="49" charset="0"/>
              </a:rPr>
              <a:t>'</a:t>
            </a:r>
            <a:r>
              <a:rPr lang="en-GB" dirty="0" err="1">
                <a:solidFill>
                  <a:srgbClr val="808080"/>
                </a:solidFill>
                <a:latin typeface="Courier New" panose="02070309020205020404" pitchFamily="49" charset="0"/>
              </a:rPr>
              <a:t>ddSP</a:t>
            </a:r>
            <a:r>
              <a:rPr lang="en-GB" dirty="0">
                <a:solidFill>
                  <a:srgbClr val="808080"/>
                </a:solidFill>
                <a:latin typeface="Courier New" panose="02070309020205020404" pitchFamily="49" charset="0"/>
              </a:rPr>
              <a:t>-mon-</a:t>
            </a:r>
            <a:r>
              <a:rPr lang="en-GB" dirty="0" err="1">
                <a:solidFill>
                  <a:srgbClr val="808080"/>
                </a:solidFill>
                <a:latin typeface="Courier New" panose="02070309020205020404" pitchFamily="49" charset="0"/>
              </a:rPr>
              <a:t>yyyy</a:t>
            </a:r>
            <a:r>
              <a:rPr lang="en-GB" dirty="0">
                <a:solidFill>
                  <a:srgbClr val="808080"/>
                </a:solidFill>
                <a:latin typeface="Courier New" panose="02070309020205020404" pitchFamily="49" charset="0"/>
              </a:rPr>
              <a:t>" uur:"hh24mmss'</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r>
              <a:rPr lang="en-GB" dirty="0" err="1">
                <a:solidFill>
                  <a:srgbClr val="000000"/>
                </a:solidFill>
                <a:latin typeface="Courier New" panose="02070309020205020404" pitchFamily="49" charset="0"/>
              </a:rPr>
              <a:t>datum_uur</a:t>
            </a:r>
            <a:r>
              <a:rPr lang="en-GB" dirty="0">
                <a:solidFill>
                  <a:srgbClr val="000000"/>
                </a:solidFill>
                <a:latin typeface="Courier New" panose="02070309020205020404" pitchFamily="49" charset="0"/>
              </a:rPr>
              <a:t> </a:t>
            </a:r>
            <a:br>
              <a:rPr lang="en-GB" dirty="0">
                <a:solidFill>
                  <a:srgbClr val="000000"/>
                </a:solidFill>
                <a:latin typeface="Courier New" panose="02070309020205020404" pitchFamily="49" charset="0"/>
              </a:rPr>
            </a:br>
            <a:r>
              <a:rPr lang="en-GB" b="1" dirty="0">
                <a:solidFill>
                  <a:srgbClr val="0000FF"/>
                </a:solidFill>
                <a:latin typeface="Courier New" panose="02070309020205020404" pitchFamily="49" charset="0"/>
              </a:rPr>
              <a:t>FROM</a:t>
            </a:r>
            <a:r>
              <a:rPr lang="en-GB" dirty="0">
                <a:solidFill>
                  <a:srgbClr val="000000"/>
                </a:solidFill>
                <a:latin typeface="Courier New" panose="02070309020205020404" pitchFamily="49" charset="0"/>
              </a:rPr>
              <a:t> dual</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endParaRPr lang="en-GB" dirty="0"/>
          </a:p>
          <a:p>
            <a:pPr>
              <a:buNone/>
            </a:pPr>
            <a:endParaRPr lang="en-US" sz="2000" i="1" dirty="0">
              <a:latin typeface="Courier New" pitchFamily="49" charset="0"/>
              <a:cs typeface="Courier New" pitchFamily="49" charset="0"/>
            </a:endParaRPr>
          </a:p>
          <a:p>
            <a:r>
              <a:rPr lang="en-GB" b="1" dirty="0">
                <a:solidFill>
                  <a:srgbClr val="0000FF"/>
                </a:solidFill>
                <a:latin typeface="Courier New" panose="02070309020205020404" pitchFamily="49" charset="0"/>
              </a:rPr>
              <a:t>SELECT</a:t>
            </a:r>
            <a:r>
              <a:rPr lang="en-GB" dirty="0">
                <a:solidFill>
                  <a:srgbClr val="000000"/>
                </a:solidFill>
                <a:latin typeface="Courier New" panose="02070309020205020404" pitchFamily="49" charset="0"/>
              </a:rPr>
              <a:t> </a:t>
            </a:r>
            <a:r>
              <a:rPr lang="en-GB" b="1" dirty="0" err="1">
                <a:solidFill>
                  <a:srgbClr val="0000FF"/>
                </a:solidFill>
                <a:latin typeface="Courier New" panose="02070309020205020404" pitchFamily="49" charset="0"/>
              </a:rPr>
              <a:t>to_char</a:t>
            </a:r>
            <a:r>
              <a:rPr lang="en-GB" b="1" dirty="0">
                <a:solidFill>
                  <a:srgbClr val="000080"/>
                </a:solidFill>
                <a:latin typeface="Courier New" panose="02070309020205020404" pitchFamily="49" charset="0"/>
              </a:rPr>
              <a:t>(</a:t>
            </a:r>
            <a:r>
              <a:rPr lang="en-GB" b="1" dirty="0">
                <a:solidFill>
                  <a:srgbClr val="0000FF"/>
                </a:solidFill>
                <a:latin typeface="Courier New" panose="02070309020205020404" pitchFamily="49" charset="0"/>
              </a:rPr>
              <a:t>SYSDATE</a:t>
            </a:r>
            <a:r>
              <a:rPr lang="en-GB" b="1" dirty="0">
                <a:solidFill>
                  <a:srgbClr val="000080"/>
                </a:solidFill>
                <a:latin typeface="Courier New" panose="02070309020205020404" pitchFamily="49" charset="0"/>
              </a:rPr>
              <a:t>,</a:t>
            </a:r>
            <a:r>
              <a:rPr lang="en-GB" dirty="0">
                <a:solidFill>
                  <a:srgbClr val="808080"/>
                </a:solidFill>
                <a:latin typeface="Courier New" panose="02070309020205020404" pitchFamily="49" charset="0"/>
              </a:rPr>
              <a:t>'</a:t>
            </a:r>
            <a:r>
              <a:rPr lang="en-GB" dirty="0" err="1">
                <a:solidFill>
                  <a:srgbClr val="808080"/>
                </a:solidFill>
                <a:latin typeface="Courier New" panose="02070309020205020404" pitchFamily="49" charset="0"/>
              </a:rPr>
              <a:t>ddSPTH</a:t>
            </a:r>
            <a:r>
              <a:rPr lang="en-GB" dirty="0">
                <a:solidFill>
                  <a:srgbClr val="808080"/>
                </a:solidFill>
                <a:latin typeface="Courier New" panose="02070309020205020404" pitchFamily="49" charset="0"/>
              </a:rPr>
              <a:t>-mon-</a:t>
            </a:r>
            <a:r>
              <a:rPr lang="en-GB" dirty="0" err="1">
                <a:solidFill>
                  <a:srgbClr val="808080"/>
                </a:solidFill>
                <a:latin typeface="Courier New" panose="02070309020205020404" pitchFamily="49" charset="0"/>
              </a:rPr>
              <a:t>yyyy</a:t>
            </a:r>
            <a:r>
              <a:rPr lang="en-GB" dirty="0">
                <a:solidFill>
                  <a:srgbClr val="808080"/>
                </a:solidFill>
                <a:latin typeface="Courier New" panose="02070309020205020404" pitchFamily="49" charset="0"/>
              </a:rPr>
              <a:t>" uur:"hh24mmss'</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r>
              <a:rPr lang="en-GB" dirty="0" err="1">
                <a:solidFill>
                  <a:srgbClr val="000000"/>
                </a:solidFill>
                <a:latin typeface="Courier New" panose="02070309020205020404" pitchFamily="49" charset="0"/>
              </a:rPr>
              <a:t>datum_uur</a:t>
            </a:r>
            <a:r>
              <a:rPr lang="en-GB" dirty="0">
                <a:solidFill>
                  <a:srgbClr val="000000"/>
                </a:solidFill>
                <a:latin typeface="Courier New" panose="02070309020205020404" pitchFamily="49" charset="0"/>
              </a:rPr>
              <a:t> </a:t>
            </a:r>
            <a:br>
              <a:rPr lang="en-GB" dirty="0">
                <a:solidFill>
                  <a:srgbClr val="000000"/>
                </a:solidFill>
                <a:latin typeface="Courier New" panose="02070309020205020404" pitchFamily="49" charset="0"/>
              </a:rPr>
            </a:br>
            <a:r>
              <a:rPr lang="en-GB" b="1" dirty="0">
                <a:solidFill>
                  <a:srgbClr val="0000FF"/>
                </a:solidFill>
                <a:latin typeface="Courier New" panose="02070309020205020404" pitchFamily="49" charset="0"/>
              </a:rPr>
              <a:t>FROM</a:t>
            </a:r>
            <a:r>
              <a:rPr lang="en-GB" dirty="0">
                <a:solidFill>
                  <a:srgbClr val="000000"/>
                </a:solidFill>
                <a:latin typeface="Courier New" panose="02070309020205020404" pitchFamily="49" charset="0"/>
              </a:rPr>
              <a:t> dual</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p>
          <a:p>
            <a:endParaRPr lang="en-US" sz="2100" dirty="0">
              <a:latin typeface="Verdana" panose="020B0604030504040204" pitchFamily="34" charset="0"/>
              <a:cs typeface="Courier New" pitchFamily="49" charset="0"/>
            </a:endParaRPr>
          </a:p>
          <a:p>
            <a:r>
              <a:rPr lang="en-US" sz="2100" dirty="0">
                <a:latin typeface="Verdana" panose="020B0604030504040204" pitchFamily="34" charset="0"/>
                <a:cs typeface="Courier New" pitchFamily="49" charset="0"/>
              </a:rPr>
              <a:t>De TH </a:t>
            </a:r>
            <a:r>
              <a:rPr lang="en-US" sz="2100" dirty="0" err="1">
                <a:latin typeface="Verdana" panose="020B0604030504040204" pitchFamily="34" charset="0"/>
                <a:cs typeface="Courier New" pitchFamily="49" charset="0"/>
              </a:rPr>
              <a:t>en</a:t>
            </a:r>
            <a:r>
              <a:rPr lang="en-US" sz="2100" dirty="0">
                <a:latin typeface="Verdana" panose="020B0604030504040204" pitchFamily="34" charset="0"/>
                <a:cs typeface="Courier New" pitchFamily="49" charset="0"/>
              </a:rPr>
              <a:t> SP suffixes </a:t>
            </a:r>
            <a:r>
              <a:rPr lang="en-US" sz="2100" dirty="0" err="1">
                <a:latin typeface="Verdana" panose="020B0604030504040204" pitchFamily="34" charset="0"/>
                <a:cs typeface="Courier New" pitchFamily="49" charset="0"/>
              </a:rPr>
              <a:t>voor</a:t>
            </a:r>
            <a:r>
              <a:rPr lang="en-US" sz="2100" dirty="0">
                <a:latin typeface="Verdana" panose="020B0604030504040204" pitchFamily="34" charset="0"/>
                <a:cs typeface="Courier New" pitchFamily="49" charset="0"/>
              </a:rPr>
              <a:t> </a:t>
            </a:r>
            <a:r>
              <a:rPr lang="en-US" sz="2100" dirty="0" err="1">
                <a:latin typeface="Verdana" panose="020B0604030504040204" pitchFamily="34" charset="0"/>
                <a:cs typeface="Courier New" pitchFamily="49" charset="0"/>
              </a:rPr>
              <a:t>telwoorden</a:t>
            </a:r>
            <a:r>
              <a:rPr lang="en-US" sz="2100" dirty="0">
                <a:latin typeface="Verdana" panose="020B0604030504040204" pitchFamily="34" charset="0"/>
                <a:cs typeface="Courier New" pitchFamily="49" charset="0"/>
              </a:rPr>
              <a:t> </a:t>
            </a:r>
            <a:r>
              <a:rPr lang="en-US" sz="2100" dirty="0" err="1">
                <a:latin typeface="Verdana" panose="020B0604030504040204" pitchFamily="34" charset="0"/>
                <a:cs typeface="Courier New" pitchFamily="49" charset="0"/>
              </a:rPr>
              <a:t>werken</a:t>
            </a:r>
            <a:r>
              <a:rPr lang="en-US" sz="2100" dirty="0">
                <a:latin typeface="Verdana" panose="020B0604030504040204" pitchFamily="34" charset="0"/>
                <a:cs typeface="Courier New" pitchFamily="49" charset="0"/>
              </a:rPr>
              <a:t> </a:t>
            </a:r>
            <a:r>
              <a:rPr lang="en-US" sz="2100" dirty="0" err="1">
                <a:latin typeface="Verdana" panose="020B0604030504040204" pitchFamily="34" charset="0"/>
                <a:cs typeface="Courier New" pitchFamily="49" charset="0"/>
              </a:rPr>
              <a:t>alleen</a:t>
            </a:r>
            <a:r>
              <a:rPr lang="en-US" sz="2100" dirty="0">
                <a:latin typeface="Verdana" panose="020B0604030504040204" pitchFamily="34" charset="0"/>
                <a:cs typeface="Courier New" pitchFamily="49" charset="0"/>
              </a:rPr>
              <a:t> </a:t>
            </a:r>
            <a:r>
              <a:rPr lang="en-US" sz="2100" dirty="0" err="1">
                <a:latin typeface="Verdana" panose="020B0604030504040204" pitchFamily="34" charset="0"/>
                <a:cs typeface="Courier New" pitchFamily="49" charset="0"/>
              </a:rPr>
              <a:t>voor</a:t>
            </a:r>
            <a:r>
              <a:rPr lang="en-US" sz="2100" dirty="0">
                <a:latin typeface="Verdana" panose="020B0604030504040204" pitchFamily="34" charset="0"/>
                <a:cs typeface="Courier New" pitchFamily="49" charset="0"/>
              </a:rPr>
              <a:t> Engels.</a:t>
            </a:r>
            <a:endParaRPr lang="en-GB" sz="2100" dirty="0">
              <a:latin typeface="Verdana" panose="020B0604030504040204" pitchFamily="34" charset="0"/>
              <a:cs typeface="Courier New" pitchFamily="49" charset="0"/>
            </a:endParaRPr>
          </a:p>
          <a:p>
            <a:pPr>
              <a:buNone/>
            </a:pPr>
            <a:endParaRPr lang="nl-NL" sz="2000" dirty="0">
              <a:latin typeface="Verdana" panose="020B0604030504040204" pitchFamily="34" charset="0"/>
            </a:endParaRPr>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96</a:t>
            </a:fld>
            <a:endParaRPr lang="nl-NL" dirty="0"/>
          </a:p>
        </p:txBody>
      </p:sp>
      <p:pic>
        <p:nvPicPr>
          <p:cNvPr id="4" name="Afbeelding 3">
            <a:extLst>
              <a:ext uri="{FF2B5EF4-FFF2-40B4-BE49-F238E27FC236}">
                <a16:creationId xmlns:a16="http://schemas.microsoft.com/office/drawing/2014/main" id="{D012A35F-1E47-4998-BA03-A5EFCB488429}"/>
              </a:ext>
            </a:extLst>
          </p:cNvPr>
          <p:cNvPicPr>
            <a:picLocks noChangeAspect="1"/>
          </p:cNvPicPr>
          <p:nvPr/>
        </p:nvPicPr>
        <p:blipFill rotWithShape="1">
          <a:blip r:embed="rId3"/>
          <a:srcRect l="5334"/>
          <a:stretch/>
        </p:blipFill>
        <p:spPr>
          <a:xfrm>
            <a:off x="5720576" y="2334991"/>
            <a:ext cx="2840347" cy="466725"/>
          </a:xfrm>
          <a:prstGeom prst="rect">
            <a:avLst/>
          </a:prstGeom>
        </p:spPr>
      </p:pic>
      <p:pic>
        <p:nvPicPr>
          <p:cNvPr id="5" name="Afbeelding 4">
            <a:extLst>
              <a:ext uri="{FF2B5EF4-FFF2-40B4-BE49-F238E27FC236}">
                <a16:creationId xmlns:a16="http://schemas.microsoft.com/office/drawing/2014/main" id="{40CEBBF2-A239-4F9A-A246-B8D879FD05A2}"/>
              </a:ext>
            </a:extLst>
          </p:cNvPr>
          <p:cNvPicPr>
            <a:picLocks noChangeAspect="1"/>
          </p:cNvPicPr>
          <p:nvPr/>
        </p:nvPicPr>
        <p:blipFill>
          <a:blip r:embed="rId4"/>
          <a:stretch>
            <a:fillRect/>
          </a:stretch>
        </p:blipFill>
        <p:spPr>
          <a:xfrm>
            <a:off x="5636748" y="3657600"/>
            <a:ext cx="2924175" cy="457200"/>
          </a:xfrm>
          <a:prstGeom prst="rect">
            <a:avLst/>
          </a:prstGeom>
        </p:spPr>
      </p:pic>
      <p:pic>
        <p:nvPicPr>
          <p:cNvPr id="6" name="Afbeelding 5">
            <a:extLst>
              <a:ext uri="{FF2B5EF4-FFF2-40B4-BE49-F238E27FC236}">
                <a16:creationId xmlns:a16="http://schemas.microsoft.com/office/drawing/2014/main" id="{D3DF4F9E-8563-4B6F-872F-D571FCE09A11}"/>
              </a:ext>
            </a:extLst>
          </p:cNvPr>
          <p:cNvPicPr>
            <a:picLocks noChangeAspect="1"/>
          </p:cNvPicPr>
          <p:nvPr/>
        </p:nvPicPr>
        <p:blipFill>
          <a:blip r:embed="rId5"/>
          <a:stretch>
            <a:fillRect/>
          </a:stretch>
        </p:blipFill>
        <p:spPr>
          <a:xfrm>
            <a:off x="5560548" y="4863247"/>
            <a:ext cx="3009900" cy="447675"/>
          </a:xfrm>
          <a:prstGeom prst="rect">
            <a:avLst/>
          </a:prstGeom>
        </p:spPr>
      </p:pic>
    </p:spTree>
    <p:extLst>
      <p:ext uri="{BB962C8B-B14F-4D97-AF65-F5344CB8AC3E}">
        <p14:creationId xmlns:p14="http://schemas.microsoft.com/office/powerpoint/2010/main" val="1743576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199" y="21307"/>
            <a:ext cx="8454571" cy="1143000"/>
          </a:xfrm>
        </p:spPr>
        <p:txBody>
          <a:bodyPr>
            <a:normAutofit/>
          </a:bodyPr>
          <a:lstStyle/>
          <a:p>
            <a:pPr marL="54864" indent="0" fontAlgn="auto">
              <a:spcAft>
                <a:spcPts val="0"/>
              </a:spcAft>
              <a:defRPr/>
            </a:pPr>
            <a:r>
              <a:rPr lang="nl-NL" sz="3200" b="1" dirty="0">
                <a:latin typeface="Verdana" panose="020B0604030504040204" pitchFamily="34" charset="0"/>
              </a:rPr>
              <a:t>TO_CHAR: numeriek naar tekst</a:t>
            </a:r>
            <a:endParaRPr lang="nl-BE" sz="3200" b="1" dirty="0">
              <a:latin typeface="Verdana" panose="020B0604030504040204" pitchFamily="34" charset="0"/>
            </a:endParaRPr>
          </a:p>
        </p:txBody>
      </p:sp>
      <p:sp>
        <p:nvSpPr>
          <p:cNvPr id="64515" name="Tijdelijke aanduiding voor inhoud 2"/>
          <p:cNvSpPr>
            <a:spLocks noGrp="1"/>
          </p:cNvSpPr>
          <p:nvPr>
            <p:ph idx="1"/>
          </p:nvPr>
        </p:nvSpPr>
        <p:spPr>
          <a:xfrm>
            <a:off x="101600" y="1016001"/>
            <a:ext cx="9042400" cy="5842000"/>
          </a:xfrm>
        </p:spPr>
        <p:txBody>
          <a:bodyPr>
            <a:normAutofit/>
          </a:bodyPr>
          <a:lstStyle/>
          <a:p>
            <a:pPr marL="0" indent="0">
              <a:buNone/>
            </a:pPr>
            <a:endParaRPr lang="nl-NL" sz="2000" i="1" dirty="0">
              <a:latin typeface="Courier New" pitchFamily="49" charset="0"/>
              <a:cs typeface="Courier New" pitchFamily="49" charset="0"/>
            </a:endParaRPr>
          </a:p>
          <a:p>
            <a:r>
              <a:rPr lang="nl-BE" b="1" dirty="0">
                <a:solidFill>
                  <a:srgbClr val="0000FF"/>
                </a:solidFill>
                <a:latin typeface="Courier New" panose="02070309020205020404" pitchFamily="49" charset="0"/>
              </a:rPr>
              <a:t>SELECT</a:t>
            </a:r>
            <a:r>
              <a:rPr lang="nl-BE" dirty="0">
                <a:solidFill>
                  <a:srgbClr val="000000"/>
                </a:solidFill>
                <a:latin typeface="Courier New" panose="02070309020205020404" pitchFamily="49" charset="0"/>
              </a:rPr>
              <a:t> </a:t>
            </a:r>
            <a:r>
              <a:rPr lang="nl-BE" b="1" dirty="0" err="1">
                <a:solidFill>
                  <a:srgbClr val="0000FF"/>
                </a:solidFill>
                <a:latin typeface="Courier New" panose="02070309020205020404" pitchFamily="49" charset="0"/>
              </a:rPr>
              <a:t>to_char</a:t>
            </a:r>
            <a:r>
              <a:rPr lang="nl-BE" b="1" dirty="0">
                <a:solidFill>
                  <a:srgbClr val="000080"/>
                </a:solidFill>
                <a:latin typeface="Courier New" panose="02070309020205020404" pitchFamily="49" charset="0"/>
              </a:rPr>
              <a:t>(</a:t>
            </a:r>
            <a:r>
              <a:rPr lang="nl-BE" dirty="0">
                <a:solidFill>
                  <a:srgbClr val="FF8000"/>
                </a:solidFill>
                <a:latin typeface="Courier New" panose="02070309020205020404" pitchFamily="49" charset="0"/>
              </a:rPr>
              <a:t>000001</a:t>
            </a:r>
            <a:r>
              <a:rPr lang="nl-BE" b="1" dirty="0">
                <a:solidFill>
                  <a:srgbClr val="000080"/>
                </a:solidFill>
                <a:latin typeface="Courier New" panose="02070309020205020404" pitchFamily="49" charset="0"/>
              </a:rPr>
              <a:t>)</a:t>
            </a:r>
            <a:br>
              <a:rPr lang="nl-BE" b="1" dirty="0">
                <a:solidFill>
                  <a:srgbClr val="000080"/>
                </a:solidFill>
                <a:latin typeface="Courier New" panose="02070309020205020404" pitchFamily="49" charset="0"/>
              </a:rPr>
            </a:br>
            <a:r>
              <a:rPr lang="nl-BE" b="1" dirty="0">
                <a:solidFill>
                  <a:srgbClr val="000080"/>
                </a:solidFill>
                <a:latin typeface="Courier New" panose="02070309020205020404" pitchFamily="49" charset="0"/>
              </a:rPr>
              <a:t>	||</a:t>
            </a:r>
            <a:r>
              <a:rPr lang="nl-BE" dirty="0">
                <a:solidFill>
                  <a:srgbClr val="808080"/>
                </a:solidFill>
                <a:latin typeface="Courier New" panose="02070309020205020404" pitchFamily="49" charset="0"/>
              </a:rPr>
              <a:t>' is een speciaal getal'</a:t>
            </a:r>
            <a:r>
              <a:rPr lang="nl-BE" dirty="0">
                <a:solidFill>
                  <a:srgbClr val="000000"/>
                </a:solidFill>
                <a:latin typeface="Courier New" panose="02070309020205020404" pitchFamily="49" charset="0"/>
              </a:rPr>
              <a:t> voorbeeld</a:t>
            </a:r>
            <a:br>
              <a:rPr lang="nl-BE" dirty="0">
                <a:solidFill>
                  <a:srgbClr val="000000"/>
                </a:solidFill>
                <a:latin typeface="Courier New" panose="02070309020205020404" pitchFamily="49" charset="0"/>
              </a:rPr>
            </a:br>
            <a:r>
              <a:rPr lang="nl-BE" b="1" dirty="0">
                <a:solidFill>
                  <a:srgbClr val="0000FF"/>
                </a:solidFill>
                <a:latin typeface="Courier New" panose="02070309020205020404" pitchFamily="49" charset="0"/>
              </a:rPr>
              <a:t>FROM</a:t>
            </a:r>
            <a:r>
              <a:rPr lang="nl-BE" dirty="0">
                <a:solidFill>
                  <a:srgbClr val="000000"/>
                </a:solidFill>
                <a:latin typeface="Courier New" panose="02070309020205020404" pitchFamily="49" charset="0"/>
              </a:rPr>
              <a:t> </a:t>
            </a:r>
            <a:r>
              <a:rPr lang="nl-BE" dirty="0" err="1">
                <a:solidFill>
                  <a:srgbClr val="000000"/>
                </a:solidFill>
                <a:latin typeface="Courier New" panose="02070309020205020404" pitchFamily="49" charset="0"/>
              </a:rPr>
              <a:t>dual</a:t>
            </a:r>
            <a:r>
              <a:rPr lang="nl-BE" b="1" dirty="0">
                <a:solidFill>
                  <a:srgbClr val="000080"/>
                </a:solidFill>
                <a:latin typeface="Courier New" panose="02070309020205020404" pitchFamily="49" charset="0"/>
              </a:rPr>
              <a:t>;</a:t>
            </a:r>
            <a:r>
              <a:rPr lang="nl-BE" dirty="0">
                <a:solidFill>
                  <a:srgbClr val="000000"/>
                </a:solidFill>
                <a:latin typeface="Courier New" panose="02070309020205020404" pitchFamily="49" charset="0"/>
              </a:rPr>
              <a:t> </a:t>
            </a:r>
            <a:endParaRPr lang="nl-BE" dirty="0"/>
          </a:p>
          <a:p>
            <a:pPr marL="0" indent="0">
              <a:buNone/>
            </a:pPr>
            <a:endParaRPr lang="nl-NL" sz="2000" i="1" dirty="0">
              <a:latin typeface="Courier New" pitchFamily="49" charset="0"/>
              <a:cs typeface="Courier New" pitchFamily="49" charset="0"/>
            </a:endParaRPr>
          </a:p>
          <a:p>
            <a:pPr marL="0" indent="0">
              <a:buNone/>
            </a:pPr>
            <a:r>
              <a:rPr lang="nl-NL" sz="2000" i="1" dirty="0">
                <a:latin typeface="Courier New" pitchFamily="49" charset="0"/>
                <a:cs typeface="Courier New" pitchFamily="49" charset="0"/>
              </a:rPr>
              <a:t>                       </a:t>
            </a:r>
            <a:r>
              <a:rPr lang="nl-NL" sz="2000" dirty="0">
                <a:latin typeface="Verdana" panose="020B0604030504040204" pitchFamily="34" charset="0"/>
                <a:cs typeface="Courier New" pitchFamily="49" charset="0"/>
              </a:rPr>
              <a:t>voorloopnullen worden weggelaten</a:t>
            </a:r>
          </a:p>
          <a:p>
            <a:pPr marL="0" indent="0">
              <a:buNone/>
            </a:pPr>
            <a:endParaRPr lang="nl-NL" sz="2000" i="1" dirty="0">
              <a:latin typeface="Courier New" pitchFamily="49" charset="0"/>
              <a:cs typeface="Courier New" pitchFamily="49" charset="0"/>
            </a:endParaRPr>
          </a:p>
          <a:p>
            <a:r>
              <a:rPr lang="nl-BE" b="1" dirty="0">
                <a:solidFill>
                  <a:srgbClr val="0000FF"/>
                </a:solidFill>
                <a:latin typeface="Courier New" panose="02070309020205020404" pitchFamily="49" charset="0"/>
              </a:rPr>
              <a:t>SELECT</a:t>
            </a:r>
            <a:r>
              <a:rPr lang="nl-BE" dirty="0">
                <a:solidFill>
                  <a:srgbClr val="000000"/>
                </a:solidFill>
                <a:latin typeface="Courier New" panose="02070309020205020404" pitchFamily="49" charset="0"/>
              </a:rPr>
              <a:t> </a:t>
            </a:r>
            <a:r>
              <a:rPr lang="nl-BE" b="1" dirty="0" err="1">
                <a:solidFill>
                  <a:srgbClr val="0000FF"/>
                </a:solidFill>
                <a:latin typeface="Courier New" panose="02070309020205020404" pitchFamily="49" charset="0"/>
              </a:rPr>
              <a:t>to_char</a:t>
            </a:r>
            <a:r>
              <a:rPr lang="nl-BE" b="1" dirty="0">
                <a:solidFill>
                  <a:srgbClr val="000080"/>
                </a:solidFill>
                <a:latin typeface="Courier New" panose="02070309020205020404" pitchFamily="49" charset="0"/>
              </a:rPr>
              <a:t>(</a:t>
            </a:r>
            <a:r>
              <a:rPr lang="nl-BE" dirty="0">
                <a:solidFill>
                  <a:srgbClr val="FF8000"/>
                </a:solidFill>
                <a:latin typeface="Courier New" panose="02070309020205020404" pitchFamily="49" charset="0"/>
              </a:rPr>
              <a:t>000001</a:t>
            </a:r>
            <a:r>
              <a:rPr lang="nl-BE" b="1" dirty="0">
                <a:solidFill>
                  <a:srgbClr val="000080"/>
                </a:solidFill>
                <a:latin typeface="Courier New" panose="02070309020205020404" pitchFamily="49" charset="0"/>
              </a:rPr>
              <a:t>,</a:t>
            </a:r>
            <a:r>
              <a:rPr lang="nl-BE" dirty="0">
                <a:solidFill>
                  <a:srgbClr val="808080"/>
                </a:solidFill>
                <a:latin typeface="Courier New" panose="02070309020205020404" pitchFamily="49" charset="0"/>
              </a:rPr>
              <a:t>'99999'</a:t>
            </a:r>
            <a:r>
              <a:rPr lang="nl-BE" b="1" dirty="0">
                <a:solidFill>
                  <a:srgbClr val="000080"/>
                </a:solidFill>
                <a:latin typeface="Courier New" panose="02070309020205020404" pitchFamily="49" charset="0"/>
              </a:rPr>
              <a:t>)</a:t>
            </a:r>
            <a:br>
              <a:rPr lang="nl-BE" b="1" dirty="0">
                <a:solidFill>
                  <a:srgbClr val="000080"/>
                </a:solidFill>
                <a:latin typeface="Courier New" panose="02070309020205020404" pitchFamily="49" charset="0"/>
              </a:rPr>
            </a:br>
            <a:r>
              <a:rPr lang="nl-BE" b="1" dirty="0">
                <a:solidFill>
                  <a:srgbClr val="000080"/>
                </a:solidFill>
                <a:latin typeface="Courier New" panose="02070309020205020404" pitchFamily="49" charset="0"/>
              </a:rPr>
              <a:t>	||</a:t>
            </a:r>
            <a:r>
              <a:rPr lang="nl-BE" dirty="0">
                <a:solidFill>
                  <a:srgbClr val="808080"/>
                </a:solidFill>
                <a:latin typeface="Courier New" panose="02070309020205020404" pitchFamily="49" charset="0"/>
              </a:rPr>
              <a:t>' is een speciaal getal' </a:t>
            </a:r>
            <a:r>
              <a:rPr lang="nl-BE" dirty="0">
                <a:solidFill>
                  <a:srgbClr val="000000"/>
                </a:solidFill>
                <a:latin typeface="Courier New" panose="02070309020205020404" pitchFamily="49" charset="0"/>
              </a:rPr>
              <a:t>voorbeeld</a:t>
            </a:r>
            <a:br>
              <a:rPr lang="nl-BE" dirty="0">
                <a:solidFill>
                  <a:srgbClr val="000000"/>
                </a:solidFill>
                <a:latin typeface="Courier New" panose="02070309020205020404" pitchFamily="49" charset="0"/>
              </a:rPr>
            </a:br>
            <a:r>
              <a:rPr lang="nl-BE" b="1" dirty="0">
                <a:solidFill>
                  <a:srgbClr val="0000FF"/>
                </a:solidFill>
                <a:latin typeface="Courier New" panose="02070309020205020404" pitchFamily="49" charset="0"/>
              </a:rPr>
              <a:t>FROM</a:t>
            </a:r>
            <a:r>
              <a:rPr lang="nl-BE" dirty="0">
                <a:solidFill>
                  <a:srgbClr val="000000"/>
                </a:solidFill>
                <a:latin typeface="Courier New" panose="02070309020205020404" pitchFamily="49" charset="0"/>
              </a:rPr>
              <a:t> </a:t>
            </a:r>
            <a:r>
              <a:rPr lang="nl-BE" dirty="0" err="1">
                <a:solidFill>
                  <a:srgbClr val="000000"/>
                </a:solidFill>
                <a:latin typeface="Courier New" panose="02070309020205020404" pitchFamily="49" charset="0"/>
              </a:rPr>
              <a:t>dual</a:t>
            </a:r>
            <a:r>
              <a:rPr lang="nl-BE" b="1" dirty="0">
                <a:solidFill>
                  <a:srgbClr val="000080"/>
                </a:solidFill>
                <a:latin typeface="Courier New" panose="02070309020205020404" pitchFamily="49" charset="0"/>
              </a:rPr>
              <a:t>;</a:t>
            </a:r>
            <a:r>
              <a:rPr lang="nl-BE" dirty="0">
                <a:solidFill>
                  <a:srgbClr val="000000"/>
                </a:solidFill>
                <a:latin typeface="Courier New" panose="02070309020205020404" pitchFamily="49" charset="0"/>
              </a:rPr>
              <a:t> </a:t>
            </a:r>
            <a:endParaRPr lang="nl-BE" dirty="0"/>
          </a:p>
          <a:p>
            <a:pPr marL="0" indent="0">
              <a:buNone/>
            </a:pPr>
            <a:r>
              <a:rPr lang="nl-NL" sz="2000" i="1" dirty="0">
                <a:latin typeface="Courier New" pitchFamily="49" charset="0"/>
                <a:cs typeface="Courier New" pitchFamily="49" charset="0"/>
              </a:rPr>
              <a:t>                       </a:t>
            </a:r>
            <a:r>
              <a:rPr lang="nl-NL" sz="2000" dirty="0">
                <a:latin typeface="Verdana" panose="020B0604030504040204" pitchFamily="34" charset="0"/>
                <a:cs typeface="Courier New" pitchFamily="49" charset="0"/>
              </a:rPr>
              <a:t>er worden max 5 cijfers getoond, voor-</a:t>
            </a:r>
          </a:p>
          <a:p>
            <a:pPr marL="0" indent="0">
              <a:buNone/>
            </a:pPr>
            <a:r>
              <a:rPr lang="nl-NL" sz="2000" dirty="0">
                <a:latin typeface="Verdana" panose="020B0604030504040204" pitchFamily="34" charset="0"/>
                <a:cs typeface="Courier New" pitchFamily="49" charset="0"/>
              </a:rPr>
              <a:t>                                              loopnullen worden weggelaten</a:t>
            </a:r>
          </a:p>
          <a:p>
            <a:pPr marL="0" indent="0">
              <a:buNone/>
            </a:pPr>
            <a:endParaRPr lang="nl-NL" sz="2000" dirty="0">
              <a:latin typeface="Verdana" panose="020B0604030504040204" pitchFamily="34" charset="0"/>
              <a:cs typeface="Courier New" pitchFamily="49" charset="0"/>
            </a:endParaRPr>
          </a:p>
          <a:p>
            <a:pPr marL="0" indent="0">
              <a:buNone/>
            </a:pPr>
            <a:r>
              <a:rPr lang="nl-NL" sz="2000" dirty="0">
                <a:latin typeface="Verdana" panose="020B0604030504040204" pitchFamily="34" charset="0"/>
                <a:cs typeface="Courier New" pitchFamily="49" charset="0"/>
              </a:rPr>
              <a:t>Wat als het getal meer dan 5 cijfers bevat?</a:t>
            </a:r>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97</a:t>
            </a:fld>
            <a:endParaRPr lang="nl-NL" dirty="0"/>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657" y="2402114"/>
            <a:ext cx="2383158" cy="827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657" y="4876799"/>
            <a:ext cx="2257728" cy="78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5130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451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50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451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451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451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45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199" y="21307"/>
            <a:ext cx="8454571" cy="1143000"/>
          </a:xfrm>
        </p:spPr>
        <p:txBody>
          <a:bodyPr>
            <a:normAutofit/>
          </a:bodyPr>
          <a:lstStyle/>
          <a:p>
            <a:pPr marL="54864" indent="0" fontAlgn="auto">
              <a:spcAft>
                <a:spcPts val="0"/>
              </a:spcAft>
              <a:defRPr/>
            </a:pPr>
            <a:r>
              <a:rPr lang="nl-NL" sz="3200" b="1" dirty="0">
                <a:latin typeface="Verdana" panose="020B0604030504040204" pitchFamily="34" charset="0"/>
              </a:rPr>
              <a:t>TO_CHAR: numeriek naar tekst</a:t>
            </a:r>
            <a:endParaRPr lang="nl-BE" sz="3200" b="1" dirty="0">
              <a:latin typeface="Verdana" panose="020B0604030504040204" pitchFamily="34" charset="0"/>
            </a:endParaRPr>
          </a:p>
        </p:txBody>
      </p:sp>
      <p:sp>
        <p:nvSpPr>
          <p:cNvPr id="64515" name="Tijdelijke aanduiding voor inhoud 2"/>
          <p:cNvSpPr>
            <a:spLocks noGrp="1"/>
          </p:cNvSpPr>
          <p:nvPr>
            <p:ph idx="1"/>
          </p:nvPr>
        </p:nvSpPr>
        <p:spPr>
          <a:xfrm>
            <a:off x="101600" y="1016001"/>
            <a:ext cx="9042400" cy="5842000"/>
          </a:xfrm>
        </p:spPr>
        <p:txBody>
          <a:bodyPr>
            <a:normAutofit/>
          </a:bodyPr>
          <a:lstStyle/>
          <a:p>
            <a:pPr marL="0" indent="0">
              <a:buNone/>
            </a:pPr>
            <a:endParaRPr lang="nl-NL" sz="2000" i="1" dirty="0">
              <a:latin typeface="Courier New" pitchFamily="49" charset="0"/>
              <a:cs typeface="Courier New" pitchFamily="49" charset="0"/>
            </a:endParaRPr>
          </a:p>
          <a:p>
            <a:r>
              <a:rPr lang="nl-BE" b="1" dirty="0">
                <a:solidFill>
                  <a:srgbClr val="0000FF"/>
                </a:solidFill>
                <a:latin typeface="Courier New" panose="02070309020205020404" pitchFamily="49" charset="0"/>
              </a:rPr>
              <a:t>SELECT</a:t>
            </a:r>
            <a:r>
              <a:rPr lang="nl-BE" dirty="0">
                <a:solidFill>
                  <a:srgbClr val="000000"/>
                </a:solidFill>
                <a:latin typeface="Courier New" panose="02070309020205020404" pitchFamily="49" charset="0"/>
              </a:rPr>
              <a:t> </a:t>
            </a:r>
            <a:r>
              <a:rPr lang="nl-BE" b="1" dirty="0" err="1">
                <a:solidFill>
                  <a:srgbClr val="0000FF"/>
                </a:solidFill>
                <a:latin typeface="Courier New" panose="02070309020205020404" pitchFamily="49" charset="0"/>
              </a:rPr>
              <a:t>to_char</a:t>
            </a:r>
            <a:r>
              <a:rPr lang="nl-BE" b="1" dirty="0">
                <a:solidFill>
                  <a:srgbClr val="000080"/>
                </a:solidFill>
                <a:latin typeface="Courier New" panose="02070309020205020404" pitchFamily="49" charset="0"/>
              </a:rPr>
              <a:t>(</a:t>
            </a:r>
            <a:r>
              <a:rPr lang="nl-BE" dirty="0">
                <a:solidFill>
                  <a:srgbClr val="FF8000"/>
                </a:solidFill>
                <a:latin typeface="Courier New" panose="02070309020205020404" pitchFamily="49" charset="0"/>
              </a:rPr>
              <a:t>000001</a:t>
            </a:r>
            <a:r>
              <a:rPr lang="nl-BE" b="1" dirty="0">
                <a:solidFill>
                  <a:srgbClr val="000080"/>
                </a:solidFill>
                <a:latin typeface="Courier New" panose="02070309020205020404" pitchFamily="49" charset="0"/>
              </a:rPr>
              <a:t>,</a:t>
            </a:r>
            <a:r>
              <a:rPr lang="nl-BE" dirty="0">
                <a:solidFill>
                  <a:srgbClr val="808080"/>
                </a:solidFill>
                <a:latin typeface="Courier New" panose="02070309020205020404" pitchFamily="49" charset="0"/>
              </a:rPr>
              <a:t>'0099999'</a:t>
            </a:r>
            <a:r>
              <a:rPr lang="nl-BE" b="1" dirty="0">
                <a:solidFill>
                  <a:srgbClr val="000080"/>
                </a:solidFill>
                <a:latin typeface="Courier New" panose="02070309020205020404" pitchFamily="49" charset="0"/>
              </a:rPr>
              <a:t>)</a:t>
            </a:r>
            <a:br>
              <a:rPr lang="nl-BE" b="1" dirty="0">
                <a:solidFill>
                  <a:srgbClr val="000080"/>
                </a:solidFill>
                <a:latin typeface="Courier New" panose="02070309020205020404" pitchFamily="49" charset="0"/>
              </a:rPr>
            </a:br>
            <a:r>
              <a:rPr lang="nl-BE" b="1" dirty="0">
                <a:solidFill>
                  <a:srgbClr val="000080"/>
                </a:solidFill>
                <a:latin typeface="Courier New" panose="02070309020205020404" pitchFamily="49" charset="0"/>
              </a:rPr>
              <a:t>	||</a:t>
            </a:r>
            <a:r>
              <a:rPr lang="nl-BE" dirty="0">
                <a:solidFill>
                  <a:srgbClr val="808080"/>
                </a:solidFill>
                <a:latin typeface="Courier New" panose="02070309020205020404" pitchFamily="49" charset="0"/>
              </a:rPr>
              <a:t>' is een speciaal geval'</a:t>
            </a:r>
            <a:r>
              <a:rPr lang="nl-BE" dirty="0">
                <a:solidFill>
                  <a:srgbClr val="000000"/>
                </a:solidFill>
                <a:latin typeface="Courier New" panose="02070309020205020404" pitchFamily="49" charset="0"/>
              </a:rPr>
              <a:t> voorbeeld </a:t>
            </a:r>
            <a:br>
              <a:rPr lang="nl-BE" dirty="0">
                <a:solidFill>
                  <a:srgbClr val="000000"/>
                </a:solidFill>
                <a:latin typeface="Courier New" panose="02070309020205020404" pitchFamily="49" charset="0"/>
              </a:rPr>
            </a:br>
            <a:r>
              <a:rPr lang="nl-BE" b="1" dirty="0">
                <a:solidFill>
                  <a:srgbClr val="0000FF"/>
                </a:solidFill>
                <a:latin typeface="Courier New" panose="02070309020205020404" pitchFamily="49" charset="0"/>
              </a:rPr>
              <a:t>FROM</a:t>
            </a:r>
            <a:r>
              <a:rPr lang="nl-BE" dirty="0">
                <a:solidFill>
                  <a:srgbClr val="000000"/>
                </a:solidFill>
                <a:latin typeface="Courier New" panose="02070309020205020404" pitchFamily="49" charset="0"/>
              </a:rPr>
              <a:t> </a:t>
            </a:r>
            <a:r>
              <a:rPr lang="nl-BE" dirty="0" err="1">
                <a:solidFill>
                  <a:srgbClr val="000000"/>
                </a:solidFill>
                <a:latin typeface="Courier New" panose="02070309020205020404" pitchFamily="49" charset="0"/>
              </a:rPr>
              <a:t>dual</a:t>
            </a:r>
            <a:r>
              <a:rPr lang="nl-BE" b="1" dirty="0">
                <a:solidFill>
                  <a:srgbClr val="000080"/>
                </a:solidFill>
                <a:latin typeface="Courier New" panose="02070309020205020404" pitchFamily="49" charset="0"/>
              </a:rPr>
              <a:t>;</a:t>
            </a:r>
            <a:r>
              <a:rPr lang="nl-BE" dirty="0">
                <a:solidFill>
                  <a:srgbClr val="000000"/>
                </a:solidFill>
                <a:latin typeface="Courier New" panose="02070309020205020404" pitchFamily="49" charset="0"/>
              </a:rPr>
              <a:t> </a:t>
            </a:r>
            <a:endParaRPr lang="nl-BE" dirty="0"/>
          </a:p>
          <a:p>
            <a:r>
              <a:rPr lang="nl-BE" sz="1600" dirty="0">
                <a:solidFill>
                  <a:srgbClr val="000000"/>
                </a:solidFill>
                <a:latin typeface="Courier New" panose="02070309020205020404" pitchFamily="49" charset="0"/>
              </a:rPr>
              <a:t>VOORBEELD                    </a:t>
            </a:r>
          </a:p>
          <a:p>
            <a:r>
              <a:rPr lang="nl-BE" sz="1600" dirty="0">
                <a:solidFill>
                  <a:srgbClr val="000000"/>
                </a:solidFill>
                <a:latin typeface="Courier New" panose="02070309020205020404" pitchFamily="49" charset="0"/>
              </a:rPr>
              <a:t>------------------------------</a:t>
            </a:r>
          </a:p>
          <a:p>
            <a:r>
              <a:rPr lang="nl-BE" sz="1600" dirty="0">
                <a:solidFill>
                  <a:srgbClr val="000000"/>
                </a:solidFill>
                <a:latin typeface="Courier New" panose="02070309020205020404" pitchFamily="49" charset="0"/>
              </a:rPr>
              <a:t> 0000001 is een speciaal geval</a:t>
            </a:r>
            <a:endParaRPr lang="nl-NL" sz="2000" i="1" dirty="0">
              <a:latin typeface="Courier New" pitchFamily="49" charset="0"/>
              <a:cs typeface="Courier New" pitchFamily="49" charset="0"/>
            </a:endParaRPr>
          </a:p>
          <a:p>
            <a:r>
              <a:rPr lang="en-GB" b="1" dirty="0">
                <a:solidFill>
                  <a:srgbClr val="0000FF"/>
                </a:solidFill>
                <a:latin typeface="Courier New" panose="02070309020205020404" pitchFamily="49" charset="0"/>
              </a:rPr>
              <a:t>SELECT</a:t>
            </a:r>
            <a:r>
              <a:rPr lang="en-GB" dirty="0">
                <a:solidFill>
                  <a:srgbClr val="000000"/>
                </a:solidFill>
                <a:latin typeface="Courier New" panose="02070309020205020404" pitchFamily="49" charset="0"/>
              </a:rPr>
              <a:t> </a:t>
            </a:r>
            <a:r>
              <a:rPr lang="en-GB" b="1" dirty="0" err="1">
                <a:solidFill>
                  <a:srgbClr val="0000FF"/>
                </a:solidFill>
                <a:latin typeface="Courier New" panose="02070309020205020404" pitchFamily="49" charset="0"/>
              </a:rPr>
              <a:t>to_char</a:t>
            </a:r>
            <a:r>
              <a:rPr lang="en-GB" b="1" dirty="0">
                <a:solidFill>
                  <a:srgbClr val="000080"/>
                </a:solidFill>
                <a:latin typeface="Courier New" panose="02070309020205020404" pitchFamily="49" charset="0"/>
              </a:rPr>
              <a:t>(</a:t>
            </a:r>
            <a:r>
              <a:rPr lang="en-GB" dirty="0">
                <a:solidFill>
                  <a:srgbClr val="FF8000"/>
                </a:solidFill>
                <a:latin typeface="Courier New" panose="02070309020205020404" pitchFamily="49" charset="0"/>
              </a:rPr>
              <a:t>1234</a:t>
            </a:r>
            <a:r>
              <a:rPr lang="en-GB" b="1" dirty="0">
                <a:solidFill>
                  <a:srgbClr val="000080"/>
                </a:solidFill>
                <a:latin typeface="Courier New" panose="02070309020205020404" pitchFamily="49" charset="0"/>
              </a:rPr>
              <a:t>,</a:t>
            </a:r>
            <a:r>
              <a:rPr lang="en-GB" dirty="0">
                <a:solidFill>
                  <a:srgbClr val="808080"/>
                </a:solidFill>
                <a:latin typeface="Courier New" panose="02070309020205020404" pitchFamily="49" charset="0"/>
              </a:rPr>
              <a:t>'L9999'</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br>
              <a:rPr lang="en-GB" dirty="0">
                <a:solidFill>
                  <a:srgbClr val="000000"/>
                </a:solidFill>
                <a:latin typeface="Courier New" panose="02070309020205020404" pitchFamily="49" charset="0"/>
              </a:rPr>
            </a:br>
            <a:r>
              <a:rPr lang="en-GB" b="1" dirty="0">
                <a:solidFill>
                  <a:srgbClr val="0000FF"/>
                </a:solidFill>
                <a:latin typeface="Courier New" panose="02070309020205020404" pitchFamily="49" charset="0"/>
              </a:rPr>
              <a:t>FROM</a:t>
            </a:r>
            <a:r>
              <a:rPr lang="en-GB" dirty="0">
                <a:solidFill>
                  <a:srgbClr val="000000"/>
                </a:solidFill>
                <a:latin typeface="Courier New" panose="02070309020205020404" pitchFamily="49" charset="0"/>
              </a:rPr>
              <a:t> dual</a:t>
            </a:r>
            <a:r>
              <a:rPr lang="en-GB" b="1" dirty="0">
                <a:solidFill>
                  <a:srgbClr val="000080"/>
                </a:solidFill>
                <a:latin typeface="Courier New" panose="02070309020205020404" pitchFamily="49" charset="0"/>
              </a:rPr>
              <a:t>;</a:t>
            </a:r>
            <a:endParaRPr lang="en-GB" dirty="0"/>
          </a:p>
          <a:p>
            <a:pPr marL="0" indent="0">
              <a:buNone/>
            </a:pPr>
            <a:endParaRPr lang="en-US" sz="2000" i="1" dirty="0">
              <a:latin typeface="Courier New" pitchFamily="49" charset="0"/>
              <a:cs typeface="Courier New" pitchFamily="49" charset="0"/>
            </a:endParaRPr>
          </a:p>
          <a:p>
            <a:r>
              <a:rPr lang="en-GB" b="1" dirty="0">
                <a:solidFill>
                  <a:srgbClr val="0000FF"/>
                </a:solidFill>
                <a:latin typeface="Courier New" panose="02070309020205020404" pitchFamily="49" charset="0"/>
              </a:rPr>
              <a:t>SELECT</a:t>
            </a:r>
            <a:r>
              <a:rPr lang="en-GB" dirty="0">
                <a:solidFill>
                  <a:srgbClr val="000000"/>
                </a:solidFill>
                <a:latin typeface="Courier New" panose="02070309020205020404" pitchFamily="49" charset="0"/>
              </a:rPr>
              <a:t> </a:t>
            </a:r>
            <a:r>
              <a:rPr lang="en-GB" b="1" dirty="0" err="1">
                <a:solidFill>
                  <a:srgbClr val="0000FF"/>
                </a:solidFill>
                <a:latin typeface="Courier New" panose="02070309020205020404" pitchFamily="49" charset="0"/>
              </a:rPr>
              <a:t>to_char</a:t>
            </a:r>
            <a:r>
              <a:rPr lang="en-GB" b="1" dirty="0">
                <a:solidFill>
                  <a:srgbClr val="000080"/>
                </a:solidFill>
                <a:latin typeface="Courier New" panose="02070309020205020404" pitchFamily="49" charset="0"/>
              </a:rPr>
              <a:t>(</a:t>
            </a:r>
            <a:r>
              <a:rPr lang="en-GB" dirty="0">
                <a:solidFill>
                  <a:srgbClr val="FF8000"/>
                </a:solidFill>
                <a:latin typeface="Courier New" panose="02070309020205020404" pitchFamily="49" charset="0"/>
              </a:rPr>
              <a:t>1234</a:t>
            </a:r>
            <a:r>
              <a:rPr lang="en-GB" b="1" dirty="0">
                <a:solidFill>
                  <a:srgbClr val="000080"/>
                </a:solidFill>
                <a:latin typeface="Courier New" panose="02070309020205020404" pitchFamily="49" charset="0"/>
              </a:rPr>
              <a:t>,</a:t>
            </a:r>
            <a:r>
              <a:rPr lang="en-GB" dirty="0">
                <a:solidFill>
                  <a:srgbClr val="808080"/>
                </a:solidFill>
                <a:latin typeface="Courier New" panose="02070309020205020404" pitchFamily="49" charset="0"/>
              </a:rPr>
              <a:t>'S9999'</a:t>
            </a:r>
            <a:r>
              <a:rPr lang="en-GB" b="1" dirty="0">
                <a:solidFill>
                  <a:srgbClr val="000080"/>
                </a:solidFill>
                <a:latin typeface="Courier New" panose="02070309020205020404" pitchFamily="49" charset="0"/>
              </a:rPr>
              <a:t>)</a:t>
            </a:r>
            <a:r>
              <a:rPr lang="en-GB" dirty="0">
                <a:solidFill>
                  <a:srgbClr val="000000"/>
                </a:solidFill>
                <a:latin typeface="Courier New" panose="02070309020205020404" pitchFamily="49" charset="0"/>
              </a:rPr>
              <a:t> </a:t>
            </a:r>
            <a:br>
              <a:rPr lang="en-GB" dirty="0">
                <a:solidFill>
                  <a:srgbClr val="000000"/>
                </a:solidFill>
                <a:latin typeface="Courier New" panose="02070309020205020404" pitchFamily="49" charset="0"/>
              </a:rPr>
            </a:br>
            <a:r>
              <a:rPr lang="en-GB" b="1" dirty="0">
                <a:solidFill>
                  <a:srgbClr val="0000FF"/>
                </a:solidFill>
                <a:latin typeface="Courier New" panose="02070309020205020404" pitchFamily="49" charset="0"/>
              </a:rPr>
              <a:t>FROM</a:t>
            </a:r>
            <a:r>
              <a:rPr lang="en-GB" dirty="0">
                <a:solidFill>
                  <a:srgbClr val="000000"/>
                </a:solidFill>
                <a:latin typeface="Courier New" panose="02070309020205020404" pitchFamily="49" charset="0"/>
              </a:rPr>
              <a:t> dual</a:t>
            </a:r>
            <a:r>
              <a:rPr lang="en-GB" b="1" dirty="0">
                <a:solidFill>
                  <a:srgbClr val="000080"/>
                </a:solidFill>
                <a:latin typeface="Courier New" panose="02070309020205020404" pitchFamily="49" charset="0"/>
              </a:rPr>
              <a:t>;</a:t>
            </a:r>
            <a:endParaRPr lang="en-GB" dirty="0"/>
          </a:p>
          <a:p>
            <a:pPr marL="0" indent="0">
              <a:buNone/>
            </a:pPr>
            <a:endParaRPr lang="nl-NL" sz="2000" i="1" dirty="0">
              <a:latin typeface="Courier New" pitchFamily="49" charset="0"/>
              <a:cs typeface="Courier New" pitchFamily="49" charset="0"/>
            </a:endParaRPr>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98</a:t>
            </a:fld>
            <a:endParaRPr lang="nl-NL"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873" y="5447507"/>
            <a:ext cx="1912379" cy="703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p:cNvPicPr>
          <p:nvPr/>
        </p:nvPicPr>
        <p:blipFill>
          <a:blip r:embed="rId4"/>
          <a:stretch>
            <a:fillRect/>
          </a:stretch>
        </p:blipFill>
        <p:spPr>
          <a:xfrm>
            <a:off x="211873" y="4331583"/>
            <a:ext cx="1912379" cy="519548"/>
          </a:xfrm>
          <a:prstGeom prst="rect">
            <a:avLst/>
          </a:prstGeom>
        </p:spPr>
      </p:pic>
    </p:spTree>
    <p:extLst>
      <p:ext uri="{BB962C8B-B14F-4D97-AF65-F5344CB8AC3E}">
        <p14:creationId xmlns:p14="http://schemas.microsoft.com/office/powerpoint/2010/main" val="367958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51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199" y="21307"/>
            <a:ext cx="8454571" cy="1143000"/>
          </a:xfrm>
        </p:spPr>
        <p:txBody>
          <a:bodyPr>
            <a:normAutofit/>
          </a:bodyPr>
          <a:lstStyle/>
          <a:p>
            <a:pPr marL="54864" indent="0" fontAlgn="auto">
              <a:spcAft>
                <a:spcPts val="0"/>
              </a:spcAft>
              <a:defRPr/>
            </a:pPr>
            <a:r>
              <a:rPr lang="nl-NL" sz="3200" b="1" dirty="0">
                <a:latin typeface="Verdana" panose="020B0604030504040204" pitchFamily="34" charset="0"/>
              </a:rPr>
              <a:t>TO_CHAR: numeriek naar tekst</a:t>
            </a:r>
            <a:endParaRPr lang="nl-BE" sz="3200" b="1" dirty="0">
              <a:latin typeface="Verdana" panose="020B0604030504040204" pitchFamily="34" charset="0"/>
            </a:endParaRPr>
          </a:p>
        </p:txBody>
      </p:sp>
      <p:sp>
        <p:nvSpPr>
          <p:cNvPr id="64515" name="Tijdelijke aanduiding voor inhoud 2"/>
          <p:cNvSpPr>
            <a:spLocks noGrp="1"/>
          </p:cNvSpPr>
          <p:nvPr>
            <p:ph idx="1"/>
          </p:nvPr>
        </p:nvSpPr>
        <p:spPr>
          <a:xfrm>
            <a:off x="101600" y="1016001"/>
            <a:ext cx="9042400" cy="5842000"/>
          </a:xfrm>
        </p:spPr>
        <p:txBody>
          <a:bodyPr>
            <a:normAutofit/>
          </a:bodyPr>
          <a:lstStyle/>
          <a:p>
            <a:pPr marL="0" indent="0">
              <a:buNone/>
            </a:pPr>
            <a:endParaRPr lang="nl-NL" sz="2000" i="1" dirty="0">
              <a:latin typeface="Courier New" pitchFamily="49" charset="0"/>
              <a:cs typeface="Courier New" pitchFamily="49" charset="0"/>
            </a:endParaRPr>
          </a:p>
        </p:txBody>
      </p:sp>
      <p:sp>
        <p:nvSpPr>
          <p:cNvPr id="3" name="Tijdelijke aanduiding voor dianummer 2"/>
          <p:cNvSpPr>
            <a:spLocks noGrp="1"/>
          </p:cNvSpPr>
          <p:nvPr>
            <p:ph type="sldNum" sz="quarter" idx="4294967295"/>
          </p:nvPr>
        </p:nvSpPr>
        <p:spPr>
          <a:xfrm>
            <a:off x="8297863" y="6508750"/>
            <a:ext cx="846137" cy="365125"/>
          </a:xfrm>
          <a:prstGeom prst="rect">
            <a:avLst/>
          </a:prstGeom>
        </p:spPr>
        <p:txBody>
          <a:bodyPr/>
          <a:lstStyle/>
          <a:p>
            <a:r>
              <a:rPr lang="nl-NL"/>
              <a:t>- p.</a:t>
            </a:r>
            <a:fld id="{E7D6941F-2026-3040-AA58-1A021F4957B9}" type="slidenum">
              <a:rPr lang="nl-NL" smtClean="0"/>
              <a:pPr/>
              <a:t>99</a:t>
            </a:fld>
            <a:endParaRPr lang="nl-NL"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057" y="1316492"/>
            <a:ext cx="5378223" cy="521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708357"/>
      </p:ext>
    </p:extLst>
  </p:cSld>
  <p:clrMapOvr>
    <a:masterClrMapping/>
  </p:clrMapOvr>
</p:sld>
</file>

<file path=ppt/theme/theme1.xml><?xml version="1.0" encoding="utf-8"?>
<a:theme xmlns:a="http://schemas.openxmlformats.org/drawingml/2006/main" name="KdG Thema">
  <a:themeElements>
    <a:clrScheme name="Custom 60">
      <a:dk1>
        <a:sysClr val="windowText" lastClr="000000"/>
      </a:dk1>
      <a:lt1>
        <a:sysClr val="window" lastClr="FFFFFF"/>
      </a:lt1>
      <a:dk2>
        <a:srgbClr val="000000"/>
      </a:dk2>
      <a:lt2>
        <a:srgbClr val="EEECE1"/>
      </a:lt2>
      <a:accent1>
        <a:srgbClr val="B34185"/>
      </a:accent1>
      <a:accent2>
        <a:srgbClr val="7D47A0"/>
      </a:accent2>
      <a:accent3>
        <a:srgbClr val="2863B4"/>
      </a:accent3>
      <a:accent4>
        <a:srgbClr val="039BCF"/>
      </a:accent4>
      <a:accent5>
        <a:srgbClr val="008E28"/>
      </a:accent5>
      <a:accent6>
        <a:srgbClr val="43B109"/>
      </a:accent6>
      <a:hlink>
        <a:srgbClr val="8AC53F"/>
      </a:hlink>
      <a:folHlink>
        <a:srgbClr val="00B39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100" dirty="0" err="1" smtClean="0">
            <a:latin typeface="Verdana 11"/>
            <a:cs typeface="Verdana 11"/>
          </a:defRPr>
        </a:defPPr>
      </a:lstStyle>
    </a:txDef>
  </a:objectDefaults>
  <a:extraClrSchemeLst/>
</a:theme>
</file>

<file path=ppt/theme/theme2.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kdg_template</Template>
  <TotalTime>30</TotalTime>
  <Words>2267</Words>
  <Application>Microsoft Office PowerPoint</Application>
  <PresentationFormat>On-screen Show (4:3)</PresentationFormat>
  <Paragraphs>961</Paragraphs>
  <Slides>103</Slides>
  <Notes>38</Notes>
  <HiddenSlides>20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103</vt:i4>
      </vt:variant>
    </vt:vector>
  </HeadingPairs>
  <TitlesOfParts>
    <vt:vector size="115" baseType="lpstr">
      <vt:lpstr>Arial</vt:lpstr>
      <vt:lpstr>Calibri</vt:lpstr>
      <vt:lpstr>Courier New</vt:lpstr>
      <vt:lpstr>KdG beta 020</vt:lpstr>
      <vt:lpstr>Lucida Grande</vt:lpstr>
      <vt:lpstr>Rockwell</vt:lpstr>
      <vt:lpstr>Symbol</vt:lpstr>
      <vt:lpstr>Times New Roman</vt:lpstr>
      <vt:lpstr>Verdana</vt:lpstr>
      <vt:lpstr>Wingdings</vt:lpstr>
      <vt:lpstr>Wingdings 2</vt:lpstr>
      <vt:lpstr>KdG Thema</vt:lpstr>
      <vt:lpstr>Meer functies</vt:lpstr>
      <vt:lpstr>cursusmateriaal</vt:lpstr>
      <vt:lpstr>Hoofdstuk 10: Functies - Overzicht</vt:lpstr>
      <vt:lpstr>Tekst functies: hoofd/kleine letters</vt:lpstr>
      <vt:lpstr>Tekst functies: hoofd/kleine letters</vt:lpstr>
      <vt:lpstr>Tekst functies: hoofd/kleine letters</vt:lpstr>
      <vt:lpstr>Tekst functies: hoofd/kleine letters. Vorige opgave altijd juist?</vt:lpstr>
      <vt:lpstr>PowerPoint Presentation</vt:lpstr>
      <vt:lpstr>Tekst functies : LENGTH</vt:lpstr>
      <vt:lpstr>Tekst functies : LENGTH</vt:lpstr>
      <vt:lpstr>Tekst functies : LENGTH</vt:lpstr>
      <vt:lpstr>PowerPoint Presentation</vt:lpstr>
      <vt:lpstr>Tekst functies : SUBSTR</vt:lpstr>
      <vt:lpstr>Tekst functies : SUBSTR Geef de eerste 4 letters vd achternaam</vt:lpstr>
      <vt:lpstr>Tekst functies : SUBSTR</vt:lpstr>
      <vt:lpstr>PowerPoint Presentation</vt:lpstr>
      <vt:lpstr>Tekst functies: INSTR</vt:lpstr>
      <vt:lpstr>Tekst functies: INSTR</vt:lpstr>
      <vt:lpstr>PowerPoint Presentation</vt:lpstr>
      <vt:lpstr>Tekst functies: CONCAT</vt:lpstr>
      <vt:lpstr>Tekst functies: CONCAT</vt:lpstr>
      <vt:lpstr>PowerPoint Presentation</vt:lpstr>
      <vt:lpstr>Tekst functies: LPAD/RPAD</vt:lpstr>
      <vt:lpstr>Tekst functies: LPAD/RPAD</vt:lpstr>
      <vt:lpstr>Tekst functies: LPAD/RPAD</vt:lpstr>
      <vt:lpstr>PowerPoint Presentation</vt:lpstr>
      <vt:lpstr>Tekst functies : TRIM</vt:lpstr>
      <vt:lpstr>Tekst functies : TRIM</vt:lpstr>
      <vt:lpstr>PowerPoint Presentation</vt:lpstr>
      <vt:lpstr>numerieke functies : ROUND</vt:lpstr>
      <vt:lpstr>ROUND</vt:lpstr>
      <vt:lpstr>PowerPoint Presentation</vt:lpstr>
      <vt:lpstr>numerieke functies: TRUNC</vt:lpstr>
      <vt:lpstr>TRUNC</vt:lpstr>
      <vt:lpstr>PowerPoint Presentation</vt:lpstr>
      <vt:lpstr>numerieke functies : MOD</vt:lpstr>
      <vt:lpstr>numerieke functies : MOD</vt:lpstr>
      <vt:lpstr>Datumfuncties</vt:lpstr>
      <vt:lpstr>Datumfuncties: formaat</vt:lpstr>
      <vt:lpstr>Datumfuncties: formaat</vt:lpstr>
      <vt:lpstr>Datumfuncties: formaat</vt:lpstr>
      <vt:lpstr>Datumfuncties: formaat</vt:lpstr>
      <vt:lpstr>Datumfuncties: formaat</vt:lpstr>
      <vt:lpstr>datumfuncties</vt:lpstr>
      <vt:lpstr>datumfuncties</vt:lpstr>
      <vt:lpstr>PowerPoint Presentation</vt:lpstr>
      <vt:lpstr>Datumfuncties: MONTHS_BETWEEN</vt:lpstr>
      <vt:lpstr>MONTHS_BETWEEN</vt:lpstr>
      <vt:lpstr>ANSI SQL interval</vt:lpstr>
      <vt:lpstr>Datumfuncties: ADD_MONTHS</vt:lpstr>
      <vt:lpstr>ADD_MONTHS</vt:lpstr>
      <vt:lpstr>ADD_MONTHS</vt:lpstr>
      <vt:lpstr>ANSI SQL interval toevoegen</vt:lpstr>
      <vt:lpstr>PowerPoint Presentation</vt:lpstr>
      <vt:lpstr>NEXT_DAY</vt:lpstr>
      <vt:lpstr>PowerPoint Presentation</vt:lpstr>
      <vt:lpstr>LAST_DAY</vt:lpstr>
      <vt:lpstr>PowerPoint Presentation</vt:lpstr>
      <vt:lpstr>Date ROUND</vt:lpstr>
      <vt:lpstr>Date ROUND</vt:lpstr>
      <vt:lpstr>Date ROUND</vt:lpstr>
      <vt:lpstr>Date ROUND</vt:lpstr>
      <vt:lpstr>Date TRUNC</vt:lpstr>
      <vt:lpstr>Date TRUNC</vt:lpstr>
      <vt:lpstr>PowerPoint Presentation</vt:lpstr>
      <vt:lpstr>Algemene functies :GREATEST en LEAST</vt:lpstr>
      <vt:lpstr>GREATEST en LEAST</vt:lpstr>
      <vt:lpstr>GREATEST en LEAST</vt:lpstr>
      <vt:lpstr>PowerPoint Presentation</vt:lpstr>
      <vt:lpstr>Algemene functies : DECODE</vt:lpstr>
      <vt:lpstr>DECODE</vt:lpstr>
      <vt:lpstr>DECODE</vt:lpstr>
      <vt:lpstr> Algemene functies :CASE</vt:lpstr>
      <vt:lpstr>CASE</vt:lpstr>
      <vt:lpstr>CASE</vt:lpstr>
      <vt:lpstr>PowerPoint Presentation</vt:lpstr>
      <vt:lpstr>Onafhankelijke functies: NVL</vt:lpstr>
      <vt:lpstr>NVL</vt:lpstr>
      <vt:lpstr>NVL</vt:lpstr>
      <vt:lpstr>Algemene functies : NVL2</vt:lpstr>
      <vt:lpstr>PowerPoint Presentation</vt:lpstr>
      <vt:lpstr>NVL2</vt:lpstr>
      <vt:lpstr>PowerPoint Presentation</vt:lpstr>
      <vt:lpstr>Algemene functies :COALESCE</vt:lpstr>
      <vt:lpstr>COALESCE</vt:lpstr>
      <vt:lpstr>COALESCE</vt:lpstr>
      <vt:lpstr>Algemene functies : NULLIF</vt:lpstr>
      <vt:lpstr>NULLIF</vt:lpstr>
      <vt:lpstr>PowerPoint Presentation</vt:lpstr>
      <vt:lpstr>Algemene functies : REPLACE</vt:lpstr>
      <vt:lpstr>REPLACE</vt:lpstr>
      <vt:lpstr>PowerPoint Presentation</vt:lpstr>
      <vt:lpstr>Conversiefuncties</vt:lpstr>
      <vt:lpstr>Conversiefuncties: TO_CHAR</vt:lpstr>
      <vt:lpstr>TO_CHAR : datum naar tekst</vt:lpstr>
      <vt:lpstr>TO_CHAR : datum naar tekst</vt:lpstr>
      <vt:lpstr>TO_CHAR: numeriek naar tekst</vt:lpstr>
      <vt:lpstr>TO_CHAR: numeriek naar tekst</vt:lpstr>
      <vt:lpstr>TO_CHAR: numeriek naar tekst</vt:lpstr>
      <vt:lpstr>Conversiefuncties : TO_DATE</vt:lpstr>
      <vt:lpstr>Conversiefuncties : TO_DATE</vt:lpstr>
      <vt:lpstr>Conversiefuncties : TO_DATE</vt:lpstr>
      <vt:lpstr>Conversiefuncties : TO_NUMBER</vt:lpstr>
    </vt:vector>
  </TitlesOfParts>
  <Company>Karel de Grote-Hogeschool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ridderm</dc:creator>
  <cp:lastModifiedBy>Excelmans Steven</cp:lastModifiedBy>
  <cp:revision>265</cp:revision>
  <cp:lastPrinted>2017-11-14T16:47:30Z</cp:lastPrinted>
  <dcterms:created xsi:type="dcterms:W3CDTF">2012-08-11T08:48:52Z</dcterms:created>
  <dcterms:modified xsi:type="dcterms:W3CDTF">2017-11-15T19:54:48Z</dcterms:modified>
</cp:coreProperties>
</file>