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3"/>
  </p:notesMasterIdLst>
  <p:sldIdLst>
    <p:sldId id="300" r:id="rId2"/>
    <p:sldId id="314" r:id="rId3"/>
    <p:sldId id="301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C2A"/>
    <a:srgbClr val="1C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1517" autoAdjust="0"/>
  </p:normalViewPr>
  <p:slideViewPr>
    <p:cSldViewPr snapToGrid="0" snapToObjects="1">
      <p:cViewPr varScale="1">
        <p:scale>
          <a:sx n="89" d="100"/>
          <a:sy n="89" d="100"/>
        </p:scale>
        <p:origin x="67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A1E41-6605-4228-BDE6-1B7A14962082}" type="datetimeFigureOut">
              <a:rPr lang="nl-BE" smtClean="0"/>
              <a:pPr/>
              <a:t>30/10/2016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Drag&amp;drop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in </a:t>
            </a:r>
            <a:r>
              <a:rPr lang="nl-BE" dirty="0" err="1"/>
              <a:t>sql</a:t>
            </a:r>
            <a:r>
              <a:rPr lang="nl-BE" dirty="0"/>
              <a:t> </a:t>
            </a:r>
            <a:r>
              <a:rPr lang="nl-BE" dirty="0" err="1"/>
              <a:t>worksheet</a:t>
            </a:r>
            <a:r>
              <a:rPr lang="nl-BE" dirty="0"/>
              <a:t>; kies actie (</a:t>
            </a:r>
            <a:r>
              <a:rPr lang="nl-BE" dirty="0" err="1"/>
              <a:t>vb</a:t>
            </a:r>
            <a:r>
              <a:rPr lang="nl-BE" baseline="0" dirty="0"/>
              <a:t> </a:t>
            </a:r>
            <a:r>
              <a:rPr lang="nl-BE" dirty="0" err="1"/>
              <a:t>insert</a:t>
            </a:r>
            <a:r>
              <a:rPr lang="nl-BE"/>
              <a:t>)</a:t>
            </a:r>
            <a:endParaRPr lang="nl-BE" dirty="0"/>
          </a:p>
          <a:p>
            <a:r>
              <a:rPr lang="en-US" dirty="0"/>
              <a:t>Client side substitution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dubbele</a:t>
            </a:r>
            <a:r>
              <a:rPr lang="en-US" dirty="0">
                <a:sym typeface="Wingdings" panose="05000000000000000000" pitchFamily="2" charset="2"/>
              </a:rPr>
              <a:t> punt ‘:</a:t>
            </a:r>
            <a:r>
              <a:rPr lang="en-US" dirty="0" err="1">
                <a:sym typeface="Wingdings" panose="05000000000000000000" pitchFamily="2" charset="2"/>
              </a:rPr>
              <a:t>afd</a:t>
            </a:r>
            <a:r>
              <a:rPr lang="en-US" dirty="0">
                <a:sym typeface="Wingdings" panose="05000000000000000000" pitchFamily="2" charset="2"/>
              </a:rPr>
              <a:t> ‘(server side bind):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nodig</a:t>
            </a:r>
            <a:r>
              <a:rPr lang="en-US" baseline="0" dirty="0">
                <a:sym typeface="Wingdings" panose="05000000000000000000" pitchFamily="2" charset="2"/>
              </a:rPr>
              <a:t> om statement </a:t>
            </a:r>
            <a:r>
              <a:rPr lang="en-US" baseline="0" dirty="0" err="1">
                <a:sym typeface="Wingdings" panose="05000000000000000000" pitchFamily="2" charset="2"/>
              </a:rPr>
              <a:t>te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recompilen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voor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nieuwe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waarde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855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40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fld id="{2F28F629-936C-4CDF-B7A2-D34220EA0F61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83" y="3654637"/>
            <a:ext cx="6006442" cy="1752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kdg-logo-horizontal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Font typeface="Arial"/>
              <a:buNone/>
              <a:defRPr sz="1050"/>
            </a:lvl2pPr>
            <a:lvl3pPr marL="177800" indent="-177800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F383-48EB-4B30-A14C-774E677492E7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>
          <a:xfrm>
            <a:off x="576263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7"/>
          <p:cNvSpPr/>
          <p:nvPr/>
        </p:nvSpPr>
        <p:spPr>
          <a:xfrm>
            <a:off x="4777067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4723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146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E6E5-00CA-4C8C-BF9B-F2894B7F02B9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>
          <a:xfrm>
            <a:off x="576264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7"/>
          <p:cNvSpPr/>
          <p:nvPr/>
        </p:nvSpPr>
        <p:spPr>
          <a:xfrm>
            <a:off x="3301586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7"/>
          <p:cNvSpPr/>
          <p:nvPr/>
        </p:nvSpPr>
        <p:spPr>
          <a:xfrm>
            <a:off x="6084037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99340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992597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805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C0E8-04BB-44DE-A26F-3BC972CAC83A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62598" y="2302089"/>
            <a:ext cx="8021002" cy="41596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5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E166-A1B0-42BD-BED1-E313707E47A2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461964" y="2302933"/>
            <a:ext cx="8021637" cy="415925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6737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7726A4-9A80-48FF-A715-DB4B19007A7C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1121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/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B44B-5CE0-4F8E-98F1-250D8B1734F7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797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8" y="1071031"/>
            <a:ext cx="7964407" cy="507365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126794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B61F8-3677-4FCA-BBA7-A173E78B3C6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65151" y="2225628"/>
            <a:ext cx="6709410" cy="4274169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9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25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211-416B-489E-98AD-463A596DD287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2851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5E60-A49A-4479-9971-98E01F1F5A01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68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7811909" cy="63342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010" y="1668379"/>
            <a:ext cx="7790504" cy="4572437"/>
          </a:xfrm>
        </p:spPr>
        <p:txBody>
          <a:bodyPr/>
          <a:lstStyle>
            <a:lvl1pPr marL="0" indent="0">
              <a:buNone/>
              <a:defRPr sz="2000" b="0"/>
            </a:lvl1pPr>
            <a:lvl2pPr marL="357188" indent="-179388">
              <a:buFont typeface="Arial"/>
              <a:buChar char="•"/>
              <a:defRPr sz="1800"/>
            </a:lvl2pPr>
            <a:lvl3pPr marL="534988" indent="-177800">
              <a:buFont typeface="Lucida Grande"/>
              <a:buChar char="-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349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6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fld id="{054B2992-DD3C-4F4D-8910-92B410E54308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 baseline="0"/>
            </a:lvl1pPr>
          </a:lstStyle>
          <a:p>
            <a:r>
              <a:rPr lang="nl-BE" dirty="0"/>
              <a:t>Dank u.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9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63442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19294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dg_ppt_chapters_2000x1024_v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/>
          <a:stretch/>
        </p:blipFill>
        <p:spPr bwMode="invGray">
          <a:xfrm>
            <a:off x="-40640" y="-14177"/>
            <a:ext cx="91846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731605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-22578" y="-16933"/>
            <a:ext cx="9166578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69178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"/>
            <a:ext cx="9144000" cy="6863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2194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/>
          <a:stretch/>
        </p:blipFill>
        <p:spPr>
          <a:xfrm>
            <a:off x="0" y="0"/>
            <a:ext cx="9144000" cy="6889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83739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16683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209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6846755" cy="81273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882488"/>
            <a:ext cx="7790504" cy="4376072"/>
          </a:xfrm>
        </p:spPr>
        <p:txBody>
          <a:bodyPr/>
          <a:lstStyle>
            <a:lvl1pPr marL="228600" indent="-2286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57197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87605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/>
          <a:stretch/>
        </p:blipFill>
        <p:spPr>
          <a:xfrm>
            <a:off x="0" y="0"/>
            <a:ext cx="9144000" cy="687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097500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410223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/>
          <a:stretch/>
        </p:blipFill>
        <p:spPr>
          <a:xfrm>
            <a:off x="0" y="-16933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3739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0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-1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539184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7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/>
          <a:stretch/>
        </p:blipFill>
        <p:spPr>
          <a:xfrm>
            <a:off x="31434" y="-11469"/>
            <a:ext cx="9144000" cy="6869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49042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95191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8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/>
          <a:stretch/>
        </p:blipFill>
        <p:spPr>
          <a:xfrm>
            <a:off x="0" y="-16218"/>
            <a:ext cx="9144000" cy="687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00699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8671933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/>
        </p:blipFill>
        <p:spPr>
          <a:xfrm>
            <a:off x="0" y="-1"/>
            <a:ext cx="9144000" cy="6887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098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A5B-98FB-4587-9003-E6757376592B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9331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7628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/>
        </p:blipFill>
        <p:spPr>
          <a:xfrm>
            <a:off x="-18998" y="-1"/>
            <a:ext cx="916299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01695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/>
          <a:stretch/>
        </p:blipFill>
        <p:spPr bwMode="invGray">
          <a:xfrm>
            <a:off x="-101600" y="0"/>
            <a:ext cx="9245600" cy="6859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11019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/>
          <a:stretch/>
        </p:blipFill>
        <p:spPr>
          <a:xfrm>
            <a:off x="0" y="-1"/>
            <a:ext cx="9144000" cy="6881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41493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/>
          <a:stretch/>
        </p:blipFill>
        <p:spPr bwMode="invGray">
          <a:xfrm>
            <a:off x="0" y="-2671"/>
            <a:ext cx="9144000" cy="683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720808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/>
          <a:stretch/>
        </p:blipFill>
        <p:spPr>
          <a:xfrm>
            <a:off x="0" y="-16218"/>
            <a:ext cx="9144000" cy="68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4225433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/>
          <a:stretch/>
        </p:blipFill>
        <p:spPr bwMode="invGray"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90767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/>
          <a:stretch/>
        </p:blipFill>
        <p:spPr>
          <a:xfrm>
            <a:off x="0" y="0"/>
            <a:ext cx="9144000" cy="68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37561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/>
          <a:stretch/>
        </p:blipFill>
        <p:spPr bwMode="invGray">
          <a:xfrm>
            <a:off x="0" y="4234"/>
            <a:ext cx="9144000" cy="6890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997990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4625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2C8-7C05-4F75-81BB-9B029915D485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9476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0954032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48750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1207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/>
          <a:stretch/>
        </p:blipFill>
        <p:spPr>
          <a:xfrm>
            <a:off x="0" y="-1"/>
            <a:ext cx="9144000" cy="6976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68252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/>
          <a:stretch/>
        </p:blipFill>
        <p:spPr bwMode="invGray">
          <a:xfrm>
            <a:off x="-81280" y="-5328"/>
            <a:ext cx="9225280" cy="6876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434028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7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014500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6217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539297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8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/>
          <a:stretch/>
        </p:blipFill>
        <p:spPr>
          <a:xfrm>
            <a:off x="0" y="5464"/>
            <a:ext cx="9144000" cy="6852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480396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1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/>
          <a:stretch/>
        </p:blipFill>
        <p:spPr bwMode="invGray">
          <a:xfrm>
            <a:off x="0" y="-16218"/>
            <a:ext cx="9144000" cy="6862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24941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8647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zwart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59D6-0565-46F9-854D-E9B6FA19424E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15039" y="2330452"/>
            <a:ext cx="2600325" cy="3440429"/>
          </a:xfrm>
          <a:solidFill>
            <a:schemeClr val="tx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14306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/>
          <a:stretch/>
        </p:blipFill>
        <p:spPr bwMode="invGray">
          <a:xfrm>
            <a:off x="0" y="-1"/>
            <a:ext cx="9144000" cy="6848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155872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2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909099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29023A-5B5E-4EAF-B247-F6848BDD98C9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30299"/>
            <a:ext cx="7545388" cy="4908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dirty="0"/>
              <a:t>Afbeelding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groen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13B-8E88-42FA-801A-2212E3AAF172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5039" y="2330452"/>
            <a:ext cx="2600325" cy="3440429"/>
          </a:xfrm>
          <a:solidFill>
            <a:srgbClr val="43B109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066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2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C276-8469-40FC-A489-29FEB1F44778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6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8787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1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0C46-E2D8-406E-BEF5-4D0C133B7C34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2235625"/>
            <a:ext cx="4824390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52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6841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10" y="2180515"/>
            <a:ext cx="7790504" cy="4060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5700" y="895638"/>
            <a:ext cx="1109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Verdana"/>
              </a:defRPr>
            </a:lvl1pPr>
          </a:lstStyle>
          <a:p>
            <a:fld id="{609A18E3-1549-47D7-B34F-95CC77FAD18D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073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652" r:id="rId6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KdG beta 020"/>
          <a:ea typeface="+mj-ea"/>
          <a:cs typeface="KdG beta 020"/>
        </a:defRPr>
      </a:lvl1pPr>
    </p:titleStyle>
    <p:bodyStyle>
      <a:lvl1pPr marL="177800" indent="-177800" algn="l" defTabSz="457200" rtl="0" eaLnBrk="1" latinLnBrk="0" hangingPunct="1">
        <a:spcBef>
          <a:spcPts val="300"/>
        </a:spcBef>
        <a:spcAft>
          <a:spcPts val="700"/>
        </a:spcAft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spcBef>
          <a:spcPts val="300"/>
        </a:spcBef>
        <a:spcAft>
          <a:spcPts val="3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spcBef>
          <a:spcPts val="300"/>
        </a:spcBef>
        <a:spcAft>
          <a:spcPts val="300"/>
        </a:spcAft>
        <a:buFont typeface="Courier New"/>
        <a:buChar char="o"/>
        <a:defRPr sz="140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2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Substitutievariabele &amp;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4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Dubbele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236838"/>
            <a:ext cx="8643998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Wil je het gebruik van die ingegeven waarde ongedaan maken, dan geeft je het UNDEFINE commando:</a:t>
            </a:r>
          </a:p>
          <a:p>
            <a:pPr marL="0" indent="0">
              <a:buNone/>
            </a:pPr>
            <a:r>
              <a:rPr lang="nl-NL" sz="2000" i="1" dirty="0">
                <a:latin typeface="Courier New" pitchFamily="49" charset="0"/>
                <a:cs typeface="Courier New" pitchFamily="49" charset="0"/>
              </a:rPr>
              <a:t>UNDEFINE variabele;</a:t>
            </a:r>
          </a:p>
          <a:p>
            <a:pPr>
              <a:buFont typeface="Symbol"/>
              <a:buChar char="Þ"/>
            </a:pPr>
            <a:r>
              <a:rPr lang="nl-NL" sz="2000" dirty="0">
                <a:latin typeface="Verdana" panose="020B0604030504040204" pitchFamily="34" charset="0"/>
              </a:rPr>
              <a:t>Bij een volgende uitvoering van de query kan je dan opnieuw een waarde opgeven voor de &amp;&amp;substitutie variabele.</a:t>
            </a: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Naast UNDEFINE kan je ook gebruik maken van DEFINE. </a:t>
            </a: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DEFINE kan voor 2 doeleinden gebruikt worden:</a:t>
            </a:r>
          </a:p>
          <a:p>
            <a:pPr>
              <a:buFont typeface="Wingdings" pitchFamily="2" charset="2"/>
              <a:buChar char="Ø"/>
            </a:pPr>
            <a:r>
              <a:rPr lang="nl-NL" dirty="0">
                <a:latin typeface="Verdana" panose="020B0604030504040204" pitchFamily="34" charset="0"/>
              </a:rPr>
              <a:t> </a:t>
            </a:r>
            <a:r>
              <a:rPr lang="nl-NL" sz="2000" dirty="0">
                <a:latin typeface="Verdana" panose="020B0604030504040204" pitchFamily="34" charset="0"/>
              </a:rPr>
              <a:t>DEFINE geeft een overzicht van alle substitutie variabelen (tgv 	&amp;&amp;) die er in de sessie reeds gedefinieerd werden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 DEFINE </a:t>
            </a:r>
            <a:r>
              <a:rPr lang="nl-NL" sz="2000" i="1" dirty="0">
                <a:latin typeface="Courier New" pitchFamily="49" charset="0"/>
                <a:cs typeface="Courier New" pitchFamily="49" charset="0"/>
              </a:rPr>
              <a:t>variabele = waarde </a:t>
            </a: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geeft een substitutie variabele een nieuwe waarde binnen de sessie</a:t>
            </a:r>
            <a:r>
              <a:rPr lang="nl-NL" sz="2000" i="1" dirty="0">
                <a:latin typeface="Verdana" panose="020B0604030504040204" pitchFamily="34" charset="0"/>
                <a:cs typeface="Courier New" pitchFamily="49" charset="0"/>
              </a:rPr>
              <a:t>.</a:t>
            </a: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34884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bemerkingen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236838"/>
            <a:ext cx="8643998" cy="452628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Je kan binnen een sessie verhinderen dat substitutievariabelen opgeslagen worden door het  geven van het volgende commando: 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i="1" dirty="0">
                <a:latin typeface="Courier New" pitchFamily="49" charset="0"/>
                <a:cs typeface="Courier New" pitchFamily="49" charset="0"/>
              </a:rPr>
              <a:t>SET DEFINE OFF</a:t>
            </a: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na het uitvoeren van een instructie, die voorzien is van substitutie variabelen, krijg je buiten de resultatentabel ook informatie over hoe de substitutie is verlopen. </a:t>
            </a:r>
          </a:p>
          <a:p>
            <a:pPr marL="0" indent="0">
              <a:buNone/>
            </a:pPr>
            <a:r>
              <a:rPr lang="nl-NL" sz="2000" dirty="0"/>
              <a:t>		</a:t>
            </a:r>
            <a:r>
              <a:rPr lang="nl-NL" sz="2000" i="1" dirty="0" err="1">
                <a:latin typeface="Courier New" pitchFamily="49" charset="0"/>
                <a:cs typeface="Courier New" pitchFamily="49" charset="0"/>
              </a:rPr>
              <a:t>old</a:t>
            </a:r>
            <a:r>
              <a:rPr lang="nl-NL" sz="2000" i="1" dirty="0">
                <a:latin typeface="Courier New" pitchFamily="49" charset="0"/>
                <a:cs typeface="Courier New" pitchFamily="49" charset="0"/>
              </a:rPr>
              <a:t>: …</a:t>
            </a:r>
          </a:p>
          <a:p>
            <a:pPr marL="0" indent="0">
              <a:buNone/>
            </a:pPr>
            <a:r>
              <a:rPr lang="nl-NL" sz="2000" i="1" dirty="0">
                <a:latin typeface="Courier New" pitchFamily="49" charset="0"/>
                <a:cs typeface="Courier New" pitchFamily="49" charset="0"/>
              </a:rPr>
              <a:t>		new:…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Verdana" panose="020B0604030504040204" pitchFamily="34" charset="0"/>
              </a:rPr>
              <a:t>Door het ingeven van het SET commando: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i="1" dirty="0">
                <a:latin typeface="Courier New" pitchFamily="49" charset="0"/>
                <a:cs typeface="Courier New" pitchFamily="49" charset="0"/>
              </a:rPr>
              <a:t>SET VERIFY OFF </a:t>
            </a:r>
            <a:r>
              <a:rPr lang="nl-NL" sz="2000" dirty="0">
                <a:latin typeface="Verdana" panose="020B0604030504040204" pitchFamily="34" charset="0"/>
              </a:rPr>
              <a:t>wordt deze informatie niet gegeven.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 typeface="Wingdings" pitchFamily="2" charset="2"/>
              <a:buChar char="Ø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2631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229600" cy="22098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cursusmateriaal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447304" y="2154382"/>
            <a:ext cx="6724650" cy="3395663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nl-BE" dirty="0"/>
              <a:t>			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Cursus ‘databanken1’  blz. 84-88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Deze slides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Aanbevolen: Oracle Database 11g: SQL Fundamentals I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Guide Blz. 142-159</a:t>
            </a:r>
            <a:r>
              <a:rPr lang="nl-BE" sz="2400" dirty="0">
                <a:latin typeface="Verdana" panose="020B0604030504040204" pitchFamily="34" charset="0"/>
              </a:rPr>
              <a:t> </a:t>
            </a:r>
            <a:r>
              <a:rPr lang="nl-BE" sz="2400" dirty="0"/>
              <a:t>	</a:t>
            </a:r>
            <a:endParaRPr lang="nl-BE" sz="2400" dirty="0">
              <a:latin typeface="Verdan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59" y="247344"/>
            <a:ext cx="2448124" cy="2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236838"/>
            <a:ext cx="8643998" cy="4526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92D05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 err="1">
                <a:latin typeface="Verdana" panose="020B0604030504040204" pitchFamily="34" charset="0"/>
              </a:rPr>
              <a:t>Queries</a:t>
            </a:r>
            <a:r>
              <a:rPr lang="nl-BE" sz="2000" dirty="0">
                <a:latin typeface="Verdana" panose="020B0604030504040204" pitchFamily="34" charset="0"/>
              </a:rPr>
              <a:t> niet geschreven voor eenmalig gebruik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Maken deel uit van een script dat op regelmatige tijdstippen gerund wordt.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Bij hergebruik kan het zijn dat er kleine wijzigingen dienen aangebracht te worden. Daarom query meer dynamisch (generisch) maken.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Oracle realiseert dit door gebruik te maken van de </a:t>
            </a:r>
            <a:r>
              <a:rPr lang="nl-NL" sz="2000" b="1" dirty="0">
                <a:latin typeface="Verdana" panose="020B0604030504040204" pitchFamily="34" charset="0"/>
              </a:rPr>
              <a:t>ampersand</a:t>
            </a:r>
            <a:r>
              <a:rPr lang="nl-NL" sz="2000" dirty="0">
                <a:latin typeface="Verdana" panose="020B0604030504040204" pitchFamily="34" charset="0"/>
              </a:rPr>
              <a:t> (</a:t>
            </a:r>
            <a:r>
              <a:rPr lang="nl-NL" sz="2000" b="1" dirty="0">
                <a:latin typeface="Verdana" panose="020B0604030504040204" pitchFamily="34" charset="0"/>
              </a:rPr>
              <a:t>&amp;</a:t>
            </a:r>
            <a:r>
              <a:rPr lang="nl-NL" sz="2000" dirty="0">
                <a:latin typeface="Verdana" panose="020B0604030504040204" pitchFamily="34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Bijna elke component van het SQL statement kan gesubstitueerd worden bij uitvoering.</a:t>
            </a: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	Oracle verplicht enkel dat het eerste woord van het statement, dus bij 	SELECT is dat het woord  ‘SELECT’, statisch is.</a:t>
            </a:r>
          </a:p>
          <a:p>
            <a:pPr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2043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Enkelvoudige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260588"/>
            <a:ext cx="8643998" cy="5140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92D05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Het ampersand karakter '&amp;' duidt een substitutievariabele aan. </a:t>
            </a:r>
          </a:p>
          <a:p>
            <a:pPr>
              <a:buFont typeface="Wingdings" pitchFamily="2" charset="2"/>
              <a:buChar char="Ø"/>
            </a:pPr>
            <a:endParaRPr lang="nl-NL" sz="2000" dirty="0">
              <a:latin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	‘&amp;’ wordt onmiddellijk gevolgd door de naam van een variabele (met of zonder spaties er tussen). </a:t>
            </a:r>
          </a:p>
          <a:p>
            <a:pPr lvl="1">
              <a:buFont typeface="Wingdings" pitchFamily="2" charset="2"/>
              <a:buChar char="Ø"/>
            </a:pPr>
            <a:r>
              <a:rPr lang="nl-NL" sz="1600" dirty="0">
                <a:latin typeface="Verdana" panose="020B0604030504040204" pitchFamily="34" charset="0"/>
              </a:rPr>
              <a:t>Bv. </a:t>
            </a:r>
            <a:r>
              <a:rPr lang="nl-NL" sz="2400" i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nl-NL" sz="2400" i="1" dirty="0" err="1">
                <a:latin typeface="Courier New" pitchFamily="49" charset="0"/>
                <a:cs typeface="Courier New" pitchFamily="49" charset="0"/>
              </a:rPr>
              <a:t>sofi_nr</a:t>
            </a:r>
            <a:r>
              <a:rPr lang="nl-NL" sz="2400" i="1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nl-NL" sz="2400" b="1" i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nl-NL" sz="2400" i="1" dirty="0" err="1">
                <a:latin typeface="Courier New" pitchFamily="49" charset="0"/>
                <a:cs typeface="Courier New" pitchFamily="49" charset="0"/>
              </a:rPr>
              <a:t>sofi_nr</a:t>
            </a:r>
            <a:r>
              <a:rPr lang="nl-NL" sz="2400" i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lvl="1">
              <a:buFont typeface="Wingdings" pitchFamily="2" charset="2"/>
              <a:buChar char="Ø"/>
            </a:pPr>
            <a:endParaRPr lang="nl-NL" sz="1600" dirty="0">
              <a:latin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	Bij uitvoering van de instructie vraagt het proces een waarde in te geven. Pas daarna wordt de instructie uitgevoerd.</a:t>
            </a:r>
          </a:p>
          <a:p>
            <a:pPr>
              <a:buNone/>
            </a:pPr>
            <a:endParaRPr lang="nl-B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15" y="875162"/>
            <a:ext cx="1959358" cy="2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1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Enkelvoudige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003" y="1236838"/>
            <a:ext cx="9048997" cy="512833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sofi_nr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Nadat de waarde werd ingegeven, wordt de query uitgevoerd.</a:t>
            </a: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Het ingeven van de waarde 999666666 geeft de volgende resultaten tabel:</a:t>
            </a:r>
          </a:p>
          <a:p>
            <a:r>
              <a:rPr lang="nl-BE" sz="2100" dirty="0">
                <a:solidFill>
                  <a:srgbClr val="000000"/>
                </a:solidFill>
                <a:latin typeface="Courier New" panose="02070309020205020404" pitchFamily="49" charset="0"/>
              </a:rPr>
              <a:t>VOORNAAM  ACHTERNAAM  AFD_NR  GEB_DATUM   </a:t>
            </a:r>
          </a:p>
          <a:p>
            <a:r>
              <a:rPr lang="nl-BE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Bijoy</a:t>
            </a:r>
            <a:r>
              <a:rPr lang="nl-BE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nl-BE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  10-11-1977 </a:t>
            </a:r>
            <a:endParaRPr lang="nl-NL" sz="2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Afbeelding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9" y="2605315"/>
            <a:ext cx="31432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al 3"/>
          <p:cNvSpPr/>
          <p:nvPr/>
        </p:nvSpPr>
        <p:spPr>
          <a:xfrm>
            <a:off x="1303440" y="3029803"/>
            <a:ext cx="1043975" cy="39578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97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Enkelvoudige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236838"/>
            <a:ext cx="8643998" cy="4526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92D05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/>
              <a:t>	</a:t>
            </a:r>
            <a:r>
              <a:rPr lang="nl-NL" sz="2000" dirty="0">
                <a:latin typeface="Verdana" panose="020B0604030504040204" pitchFamily="34" charset="0"/>
              </a:rPr>
              <a:t>telkens men de instructie runt wordt een waarde voor </a:t>
            </a:r>
            <a:r>
              <a:rPr lang="nl-NL" sz="2000" dirty="0" err="1">
                <a:latin typeface="Verdana" panose="020B0604030504040204" pitchFamily="34" charset="0"/>
              </a:rPr>
              <a:t>sofi_nr</a:t>
            </a:r>
            <a:r>
              <a:rPr lang="nl-NL" sz="2000" dirty="0">
                <a:latin typeface="Verdana" panose="020B0604030504040204" pitchFamily="34" charset="0"/>
              </a:rPr>
              <a:t> gevraagd</a:t>
            </a: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Tip: zet in je instructie de substitutie variabele al tussen enkele 	quotes wanneer het om karakter of datum datatypes gaat. Voorbeeld:</a:t>
            </a: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sofi_nr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0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i="1" dirty="0">
                <a:latin typeface="Verdana" panose="020B0604030504040204" pitchFamily="34" charset="0"/>
                <a:cs typeface="Courier New" pitchFamily="49" charset="0"/>
              </a:rPr>
              <a:t>=&gt; </a:t>
            </a: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je kan het </a:t>
            </a:r>
            <a:r>
              <a:rPr lang="nl-NL" sz="2000" dirty="0" err="1">
                <a:latin typeface="Verdana" panose="020B0604030504040204" pitchFamily="34" charset="0"/>
                <a:cs typeface="Courier New" pitchFamily="49" charset="0"/>
              </a:rPr>
              <a:t>sofi_nr</a:t>
            </a: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 ingeven zonder </a:t>
            </a:r>
            <a:r>
              <a:rPr lang="nl-NL" sz="2000" dirty="0" err="1">
                <a:latin typeface="Verdana" panose="020B0604030504040204" pitchFamily="34" charset="0"/>
                <a:cs typeface="Courier New" pitchFamily="49" charset="0"/>
              </a:rPr>
              <a:t>quotes</a:t>
            </a:r>
            <a:endParaRPr lang="nl-NL" sz="2000" dirty="0">
              <a:latin typeface="Verdana" panose="020B0604030504040204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7374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Enkelvoudige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236838"/>
            <a:ext cx="8643998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latin typeface="Verdana" panose="020B0604030504040204" pitchFamily="34" charset="0"/>
              </a:rPr>
              <a:t>Stel: je moet uit de tabel medewerker informatie zoeken op basis van het </a:t>
            </a:r>
            <a:r>
              <a:rPr lang="nl-BE" sz="2000" dirty="0" err="1">
                <a:latin typeface="Verdana" panose="020B0604030504040204" pitchFamily="34" charset="0"/>
              </a:rPr>
              <a:t>sofi_nr</a:t>
            </a:r>
            <a:r>
              <a:rPr lang="nl-BE" sz="2000" dirty="0">
                <a:latin typeface="Verdana" panose="020B0604030504040204" pitchFamily="34" charset="0"/>
              </a:rPr>
              <a:t> </a:t>
            </a:r>
            <a:r>
              <a:rPr lang="nl-BE" sz="2000" dirty="0">
                <a:solidFill>
                  <a:srgbClr val="FF0000"/>
                </a:solidFill>
                <a:latin typeface="Verdana" panose="020B0604030504040204" pitchFamily="34" charset="0"/>
              </a:rPr>
              <a:t>of</a:t>
            </a:r>
            <a:r>
              <a:rPr lang="nl-BE" sz="2000" dirty="0">
                <a:latin typeface="Verdana" panose="020B0604030504040204" pitchFamily="34" charset="0"/>
              </a:rPr>
              <a:t> de achternaam. Kent men enkel de achternaam, dan kan men voor </a:t>
            </a:r>
            <a:r>
              <a:rPr lang="nl-BE" sz="2000" dirty="0" err="1">
                <a:latin typeface="Verdana" panose="020B0604030504040204" pitchFamily="34" charset="0"/>
              </a:rPr>
              <a:t>sofi_nr</a:t>
            </a:r>
            <a:r>
              <a:rPr lang="nl-BE" sz="2000" dirty="0">
                <a:latin typeface="Verdana" panose="020B0604030504040204" pitchFamily="34" charset="0"/>
              </a:rPr>
              <a:t> bv een 0 ingeven.</a:t>
            </a:r>
          </a:p>
          <a:p>
            <a:pPr marL="0" indent="0">
              <a:buNone/>
            </a:pPr>
            <a:r>
              <a:rPr lang="nl-BE" sz="2000" dirty="0">
                <a:latin typeface="Verdana" panose="020B0604030504040204" pitchFamily="34" charset="0"/>
              </a:rPr>
              <a:t>!! Gebruik UPPER/LOWER omwille van hoofdlettergevoeligheid.</a:t>
            </a:r>
          </a:p>
          <a:p>
            <a:pPr marL="0" indent="0">
              <a:buNone/>
            </a:pPr>
            <a:endParaRPr lang="nl-BE" sz="2000" dirty="0">
              <a:solidFill>
                <a:srgbClr val="92D050"/>
              </a:solidFill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sofi_nr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upper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upper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achternaam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pPr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190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Dubbele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938151"/>
            <a:ext cx="8643998" cy="5747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We willen uit medewerkers rijen ophalen van medewerkers die zowel in hun voor- als achternaam een ‘e’ hebben. </a:t>
            </a:r>
            <a:r>
              <a:rPr lang="nl-NL" dirty="0">
                <a:latin typeface="Verdana" panose="020B0604030504040204" pitchFamily="34" charset="0"/>
              </a:rPr>
              <a:t>Bij een volgende uitvoering willen we deze met een '</a:t>
            </a:r>
            <a:r>
              <a:rPr lang="nl-NL" sz="2000" dirty="0">
                <a:latin typeface="Verdana" panose="020B0604030504040204" pitchFamily="34" charset="0"/>
              </a:rPr>
              <a:t>a</a:t>
            </a:r>
            <a:r>
              <a:rPr lang="nl-NL" dirty="0">
                <a:latin typeface="Verdana" panose="020B0604030504040204" pitchFamily="34" charset="0"/>
              </a:rPr>
              <a:t>' ophalen</a:t>
            </a:r>
            <a:r>
              <a:rPr lang="nl-NL" sz="2000" dirty="0">
                <a:latin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We geven onderstaande query: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'%&amp;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variabele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%'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'%&amp;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variabele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%'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marL="0" indent="0">
              <a:buNone/>
            </a:pPr>
            <a:br>
              <a:rPr lang="nl-NL" sz="2000" i="1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Verdana" panose="020B0604030504040204" pitchFamily="34" charset="0"/>
              </a:rPr>
              <a:t>We vullen 2x de letter ‘e’ in:</a:t>
            </a:r>
          </a:p>
          <a:p>
            <a:pPr marL="0" indent="0">
              <a:buNone/>
            </a:pPr>
            <a:endParaRPr lang="nl-NL" sz="2000" i="1" dirty="0">
              <a:latin typeface="Verdana" panose="020B0604030504040204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Verdana" panose="020B0604030504040204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000" i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nl-BE" sz="2000" dirty="0">
                <a:latin typeface="Verdana" panose="020B0604030504040204" pitchFamily="34" charset="0"/>
              </a:rPr>
              <a:t>Nadelen:</a:t>
            </a:r>
            <a:r>
              <a:rPr lang="nl-NL" sz="2000" dirty="0">
                <a:latin typeface="Verdana" panose="020B0604030504040204" pitchFamily="34" charset="0"/>
              </a:rPr>
              <a:t> </a:t>
            </a:r>
          </a:p>
          <a:p>
            <a:pPr lvl="0"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bij het uitvoeren van de query zal 2x dezelfde karaktercombinatie moeten  ingegeven worden</a:t>
            </a:r>
          </a:p>
          <a:p>
            <a:pPr lvl="0"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de kans bestaat dat men bij het ingeven fouten maakt.</a:t>
            </a:r>
          </a:p>
          <a:p>
            <a:pPr>
              <a:buNone/>
            </a:pPr>
            <a:endParaRPr lang="nl-B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7" y="3568655"/>
            <a:ext cx="27241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0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073" y="93838"/>
            <a:ext cx="8229600" cy="1143000"/>
          </a:xfrm>
        </p:spPr>
        <p:txBody>
          <a:bodyPr/>
          <a:lstStyle/>
          <a:p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Dubbele ampersand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104405"/>
            <a:ext cx="8643998" cy="55457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Wanneer binnen een query meerdere keren naar dezelfde substitutie variabele wordt gerefereerd </a:t>
            </a:r>
          </a:p>
          <a:p>
            <a:pPr>
              <a:buFont typeface="Wingdings" pitchFamily="2" charset="2"/>
              <a:buChar char="Ø"/>
            </a:pPr>
            <a:r>
              <a:rPr lang="nl-NL" sz="2000" dirty="0">
                <a:latin typeface="Verdana" panose="020B0604030504040204" pitchFamily="34" charset="0"/>
              </a:rPr>
              <a:t>Wanneer het de bedoeling is dat bij elke vermelding van de substitutie variabele dezelfde waarde wordt ingegeven</a:t>
            </a:r>
          </a:p>
          <a:p>
            <a:pPr marL="0" indent="0">
              <a:buNone/>
            </a:pPr>
            <a:r>
              <a:rPr lang="nl-NL" sz="2000" dirty="0">
                <a:latin typeface="Verdana" panose="020B0604030504040204" pitchFamily="34" charset="0"/>
              </a:rPr>
              <a:t>=&gt; gebruik van een &amp;&amp; biedt oplossing. </a:t>
            </a:r>
          </a:p>
          <a:p>
            <a:pPr marL="0" indent="0">
              <a:buNone/>
            </a:pPr>
            <a:endParaRPr lang="nl-NL" sz="2000" dirty="0"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'%</a:t>
            </a:r>
            <a:r>
              <a:rPr lang="en-GB" u="sng" dirty="0">
                <a:solidFill>
                  <a:srgbClr val="808080"/>
                </a:solidFill>
                <a:latin typeface="Courier New" panose="02070309020205020404" pitchFamily="49" charset="0"/>
              </a:rPr>
              <a:t>&amp;&amp;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variabele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%'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'%</a:t>
            </a:r>
            <a:r>
              <a:rPr lang="en-GB" u="sng" dirty="0">
                <a:solidFill>
                  <a:srgbClr val="808080"/>
                </a:solidFill>
                <a:latin typeface="Courier New" panose="02070309020205020404" pitchFamily="49" charset="0"/>
              </a:rPr>
              <a:t>&amp;</a:t>
            </a:r>
            <a:r>
              <a:rPr lang="en-GB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variabele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%'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er wordt slechts </a:t>
            </a:r>
            <a:r>
              <a:rPr lang="nl-NL" sz="2000" dirty="0">
                <a:solidFill>
                  <a:srgbClr val="FF0000"/>
                </a:solidFill>
                <a:latin typeface="Verdana" panose="020B0604030504040204" pitchFamily="34" charset="0"/>
                <a:cs typeface="Courier New" pitchFamily="49" charset="0"/>
              </a:rPr>
              <a:t>1x </a:t>
            </a: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naar een </a:t>
            </a:r>
            <a:br>
              <a:rPr lang="nl-NL" sz="2000" dirty="0">
                <a:latin typeface="Verdana" panose="020B0604030504040204" pitchFamily="34" charset="0"/>
                <a:cs typeface="Courier New" pitchFamily="49" charset="0"/>
              </a:rPr>
            </a:br>
            <a:r>
              <a:rPr lang="nl-NL" sz="2000" dirty="0">
                <a:latin typeface="Verdana" panose="020B0604030504040204" pitchFamily="34" charset="0"/>
                <a:cs typeface="Courier New" pitchFamily="49" charset="0"/>
              </a:rPr>
              <a:t>substitutie variabele gevraagd.</a:t>
            </a:r>
            <a:endParaRPr lang="nl-NL" dirty="0">
              <a:latin typeface="Verdana" panose="020B0604030504040204" pitchFamily="34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Verdana" panose="020B0604030504040204" pitchFamily="34" charset="0"/>
              </a:rPr>
              <a:t>de waarde </a:t>
            </a:r>
            <a:r>
              <a:rPr lang="nl-NL" dirty="0">
                <a:latin typeface="Verdana" panose="020B0604030504040204" pitchFamily="34" charset="0"/>
              </a:rPr>
              <a:t>kan ook gebruikt worden </a:t>
            </a:r>
            <a:br>
              <a:rPr lang="nl-NL" dirty="0">
                <a:latin typeface="Verdana" panose="020B0604030504040204" pitchFamily="34" charset="0"/>
              </a:rPr>
            </a:br>
            <a:r>
              <a:rPr lang="nl-NL" dirty="0">
                <a:latin typeface="Verdana" panose="020B0604030504040204" pitchFamily="34" charset="0"/>
              </a:rPr>
              <a:t>in latere instructies in de sessie</a:t>
            </a:r>
            <a:endParaRPr lang="nl-NL" sz="2000" dirty="0">
              <a:latin typeface="Verdana" panose="020B0604030504040204" pitchFamily="34" charset="0"/>
            </a:endParaRPr>
          </a:p>
          <a:p>
            <a:pPr>
              <a:buNone/>
            </a:pPr>
            <a:endParaRPr lang="nl-BE" sz="2000" dirty="0"/>
          </a:p>
        </p:txBody>
      </p:sp>
      <p:pic>
        <p:nvPicPr>
          <p:cNvPr id="3074" name="Afbeelding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99" y="4901010"/>
            <a:ext cx="26384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dG Thema">
  <a:themeElements>
    <a:clrScheme name="Custom 60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kdg_template</Template>
  <TotalTime>0</TotalTime>
  <Words>277</Words>
  <Application>Microsoft Office PowerPoint</Application>
  <PresentationFormat>On-screen Show (4:3)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KdG beta 020</vt:lpstr>
      <vt:lpstr>Lucida Grande</vt:lpstr>
      <vt:lpstr>Symbol</vt:lpstr>
      <vt:lpstr>Verdana</vt:lpstr>
      <vt:lpstr>Wingdings</vt:lpstr>
      <vt:lpstr>KdG Thema</vt:lpstr>
      <vt:lpstr>Substitutievariabele &amp;</vt:lpstr>
      <vt:lpstr>cursusmateriaal</vt:lpstr>
      <vt:lpstr>doel</vt:lpstr>
      <vt:lpstr>Enkelvoudige ampersand</vt:lpstr>
      <vt:lpstr>Enkelvoudige ampersand</vt:lpstr>
      <vt:lpstr>Enkelvoudige ampersand</vt:lpstr>
      <vt:lpstr>Enkelvoudige ampersand</vt:lpstr>
      <vt:lpstr>Dubbele ampersand</vt:lpstr>
      <vt:lpstr>Dubbele ampersand</vt:lpstr>
      <vt:lpstr>Dubbele ampersand</vt:lpstr>
      <vt:lpstr>bemerkingen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ridderm</dc:creator>
  <cp:lastModifiedBy>jan</cp:lastModifiedBy>
  <cp:revision>58</cp:revision>
  <dcterms:created xsi:type="dcterms:W3CDTF">2012-08-11T08:48:52Z</dcterms:created>
  <dcterms:modified xsi:type="dcterms:W3CDTF">2016-10-30T18:45:49Z</dcterms:modified>
</cp:coreProperties>
</file>