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42"/>
  </p:notesMasterIdLst>
  <p:sldIdLst>
    <p:sldId id="285" r:id="rId2"/>
    <p:sldId id="329" r:id="rId3"/>
    <p:sldId id="286" r:id="rId4"/>
    <p:sldId id="321" r:id="rId5"/>
    <p:sldId id="287" r:id="rId6"/>
    <p:sldId id="288" r:id="rId7"/>
    <p:sldId id="289" r:id="rId8"/>
    <p:sldId id="290" r:id="rId9"/>
    <p:sldId id="338" r:id="rId10"/>
    <p:sldId id="340" r:id="rId11"/>
    <p:sldId id="291" r:id="rId12"/>
    <p:sldId id="334" r:id="rId13"/>
    <p:sldId id="294" r:id="rId14"/>
    <p:sldId id="295" r:id="rId15"/>
    <p:sldId id="296" r:id="rId16"/>
    <p:sldId id="297" r:id="rId17"/>
    <p:sldId id="298" r:id="rId18"/>
    <p:sldId id="299" r:id="rId19"/>
    <p:sldId id="335" r:id="rId20"/>
    <p:sldId id="301" r:id="rId21"/>
    <p:sldId id="302" r:id="rId22"/>
    <p:sldId id="303" r:id="rId23"/>
    <p:sldId id="304" r:id="rId24"/>
    <p:sldId id="305" r:id="rId25"/>
    <p:sldId id="307" r:id="rId26"/>
    <p:sldId id="308" r:id="rId27"/>
    <p:sldId id="309" r:id="rId28"/>
    <p:sldId id="336" r:id="rId29"/>
    <p:sldId id="311" r:id="rId30"/>
    <p:sldId id="312" r:id="rId31"/>
    <p:sldId id="337" r:id="rId32"/>
    <p:sldId id="322" r:id="rId33"/>
    <p:sldId id="323" r:id="rId34"/>
    <p:sldId id="313" r:id="rId35"/>
    <p:sldId id="314" r:id="rId36"/>
    <p:sldId id="333" r:id="rId37"/>
    <p:sldId id="315" r:id="rId38"/>
    <p:sldId id="316" r:id="rId39"/>
    <p:sldId id="341" r:id="rId40"/>
    <p:sldId id="34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75" autoAdjust="0"/>
  </p:normalViewPr>
  <p:slideViewPr>
    <p:cSldViewPr snapToGrid="0" snapToObjects="1">
      <p:cViewPr varScale="1">
        <p:scale>
          <a:sx n="75" d="100"/>
          <a:sy n="75" d="100"/>
        </p:scale>
        <p:origin x="103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A1E41-6605-4228-BDE6-1B7A14962082}" type="datetimeFigureOut">
              <a:rPr lang="nl-BE" smtClean="0"/>
              <a:pPr/>
              <a:t>30/10/2016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9821-39F4-4B1E-A162-F8E03CE0A60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5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88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ENKEL deze </a:t>
            </a:r>
            <a:r>
              <a:rPr lang="nl-BE"/>
              <a:t>is dubbel!!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3588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ENKEL deze </a:t>
            </a:r>
            <a:r>
              <a:rPr lang="nl-BE"/>
              <a:t>is dubbel!!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097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ENKEL deze </a:t>
            </a:r>
            <a:r>
              <a:rPr lang="nl-BE"/>
              <a:t>is dubbel!!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87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33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3601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558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6985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Voorkomen</a:t>
            </a:r>
            <a:r>
              <a:rPr lang="en-US" dirty="0"/>
              <a:t> header truncate:</a:t>
            </a:r>
          </a:p>
          <a:p>
            <a:r>
              <a:rPr lang="en-US" dirty="0"/>
              <a:t>	set </a:t>
            </a:r>
            <a:r>
              <a:rPr lang="en-US" dirty="0" err="1"/>
              <a:t>sqlformat</a:t>
            </a:r>
            <a:r>
              <a:rPr lang="en-US" baseline="0" dirty="0"/>
              <a:t> </a:t>
            </a:r>
            <a:r>
              <a:rPr lang="en-US" dirty="0" err="1"/>
              <a:t>ansiconsole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96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Voorkom</a:t>
            </a:r>
            <a:r>
              <a:rPr lang="en-US" dirty="0"/>
              <a:t> </a:t>
            </a:r>
            <a:r>
              <a:rPr lang="en-US" dirty="0" err="1"/>
              <a:t>herhalende</a:t>
            </a:r>
            <a:r>
              <a:rPr lang="en-US" dirty="0"/>
              <a:t> headers: set </a:t>
            </a:r>
            <a:r>
              <a:rPr lang="en-US" dirty="0" err="1"/>
              <a:t>pagesize</a:t>
            </a:r>
            <a:r>
              <a:rPr lang="en-US" dirty="0"/>
              <a:t> 30</a:t>
            </a:r>
          </a:p>
          <a:p>
            <a:r>
              <a:rPr lang="en-US" dirty="0"/>
              <a:t>In</a:t>
            </a:r>
            <a:r>
              <a:rPr lang="en-US" baseline="0" dirty="0"/>
              <a:t> </a:t>
            </a:r>
            <a:r>
              <a:rPr lang="en-US" baseline="0" dirty="0" err="1"/>
              <a:t>SQLdeveloper</a:t>
            </a:r>
            <a:r>
              <a:rPr lang="en-US" baseline="0" dirty="0"/>
              <a:t> preferences&gt;database: login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678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ENKEL deze is dubbel!!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26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ENKEL deze is dubbel!!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99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ENKEL deze </a:t>
            </a:r>
            <a:r>
              <a:rPr lang="nl-BE"/>
              <a:t>is dubbel!!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23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ENKEL deze </a:t>
            </a:r>
            <a:r>
              <a:rPr lang="nl-BE"/>
              <a:t>is dubbel!!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104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ENKEL deze </a:t>
            </a:r>
            <a:r>
              <a:rPr lang="nl-BE"/>
              <a:t>is dubbel!!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580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ENKEL deze </a:t>
            </a:r>
            <a:r>
              <a:rPr lang="nl-BE"/>
              <a:t>is dubbel!!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883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ENKEL deze </a:t>
            </a:r>
            <a:r>
              <a:rPr lang="nl-BE"/>
              <a:t>is dubbel!!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73126-2A5E-43F3-A246-513FC2031222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418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DISTINCT mag je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enkel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sorteren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de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kolom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DISTINCT.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521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5869094"/>
            <a:ext cx="2133600" cy="365125"/>
          </a:xfrm>
        </p:spPr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2130426"/>
            <a:ext cx="5998505" cy="1470025"/>
          </a:xfrm>
        </p:spPr>
        <p:txBody>
          <a:bodyPr anchor="b"/>
          <a:lstStyle>
            <a:lvl1pPr>
              <a:lnSpc>
                <a:spcPct val="90000"/>
              </a:lnSpc>
              <a:defRPr sz="3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83" y="3654637"/>
            <a:ext cx="6006442" cy="17526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kdg-logo-horizontal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659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" y="2595457"/>
            <a:ext cx="4038600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680" y="2595457"/>
            <a:ext cx="4038600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Font typeface="Arial"/>
              <a:buNone/>
              <a:defRPr sz="1050"/>
            </a:lvl2pPr>
            <a:lvl3pPr marL="177800" indent="-177800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>
          <a:xfrm>
            <a:off x="576263" y="2419992"/>
            <a:ext cx="3949398" cy="2468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7"/>
          <p:cNvSpPr/>
          <p:nvPr/>
        </p:nvSpPr>
        <p:spPr>
          <a:xfrm>
            <a:off x="4777067" y="2419992"/>
            <a:ext cx="3949398" cy="2468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516599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0146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>
          <a:xfrm>
            <a:off x="576264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7"/>
          <p:cNvSpPr/>
          <p:nvPr/>
        </p:nvSpPr>
        <p:spPr>
          <a:xfrm>
            <a:off x="3301586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7"/>
          <p:cNvSpPr/>
          <p:nvPr/>
        </p:nvSpPr>
        <p:spPr>
          <a:xfrm>
            <a:off x="6084037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99340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5992597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83552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62598" y="2302089"/>
            <a:ext cx="8021002" cy="41596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0018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9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461964" y="2302933"/>
            <a:ext cx="8021637" cy="415925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8458083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6" y="1165078"/>
            <a:ext cx="5007795" cy="488647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8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9242162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6" y="1165078"/>
            <a:ext cx="5007795" cy="4886473"/>
          </a:xfrm>
        </p:spPr>
        <p:txBody>
          <a:bodyPr/>
          <a:lstStyle>
            <a:lvl1pPr>
              <a:defRPr sz="2800"/>
            </a:lvl1pPr>
          </a:lstStyle>
          <a:p>
            <a:r>
              <a:rPr lang="nl-BE" dirty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19451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78948" y="1071031"/>
            <a:ext cx="7964407" cy="507365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10238221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65151" y="2225628"/>
            <a:ext cx="6709410" cy="4274169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9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3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554534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703389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tekst zonde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7811909" cy="6334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0010" y="1668379"/>
            <a:ext cx="7790504" cy="4572437"/>
          </a:xfrm>
        </p:spPr>
        <p:txBody>
          <a:bodyPr/>
          <a:lstStyle>
            <a:lvl1pPr marL="0" indent="0">
              <a:buNone/>
              <a:defRPr sz="2000" b="0"/>
            </a:lvl1pPr>
            <a:lvl2pPr marL="357188" indent="-179388">
              <a:buFont typeface="Arial"/>
              <a:buChar char="•"/>
              <a:defRPr sz="1800"/>
            </a:lvl2pPr>
            <a:lvl3pPr marL="534988" indent="-177800">
              <a:buFont typeface="Lucida Grande"/>
              <a:buChar char="-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To edit Master text styles</a:t>
            </a:r>
          </a:p>
          <a:p>
            <a:pPr lvl="1"/>
            <a:r>
              <a:rPr lang="en-US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8323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43916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5869094"/>
            <a:ext cx="2133600" cy="365125"/>
          </a:xfrm>
        </p:spPr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2130426"/>
            <a:ext cx="5998505" cy="1470025"/>
          </a:xfrm>
        </p:spPr>
        <p:txBody>
          <a:bodyPr anchor="b"/>
          <a:lstStyle>
            <a:lvl1pPr>
              <a:lnSpc>
                <a:spcPct val="90000"/>
              </a:lnSpc>
              <a:defRPr sz="3700" baseline="0"/>
            </a:lvl1pPr>
          </a:lstStyle>
          <a:p>
            <a:r>
              <a:rPr lang="nl-BE" dirty="0"/>
              <a:t>Dank u.</a:t>
            </a:r>
            <a:endParaRPr lang="en-US" dirty="0"/>
          </a:p>
        </p:txBody>
      </p:sp>
      <p:pic>
        <p:nvPicPr>
          <p:cNvPr id="7" name="Picture 6" descr="kdg-logo-horizontal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68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94198154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78542281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kdg_ppt_chapters_2000x1024_v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9"/>
          <a:stretch/>
        </p:blipFill>
        <p:spPr bwMode="invGray">
          <a:xfrm>
            <a:off x="-40640" y="-14177"/>
            <a:ext cx="91846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1151282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-22578" y="-16933"/>
            <a:ext cx="9166578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4356968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-1"/>
            <a:ext cx="9144000" cy="6863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4289884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/>
          <a:stretch/>
        </p:blipFill>
        <p:spPr>
          <a:xfrm>
            <a:off x="0" y="0"/>
            <a:ext cx="9144000" cy="6889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57172789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/>
          <a:stretch/>
        </p:blipFill>
        <p:spPr bwMode="invGray">
          <a:xfrm>
            <a:off x="0" y="13547"/>
            <a:ext cx="9144000" cy="6844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25350451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606242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6846755" cy="81273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1882488"/>
            <a:ext cx="7790504" cy="4376072"/>
          </a:xfrm>
        </p:spPr>
        <p:txBody>
          <a:bodyPr/>
          <a:lstStyle>
            <a:lvl1pPr marL="228600" indent="-228600">
              <a:buFont typeface="+mj-lt"/>
              <a:buAutoNum type="arabicPeriod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08852794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810801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4"/>
          <a:stretch/>
        </p:blipFill>
        <p:spPr>
          <a:xfrm>
            <a:off x="0" y="0"/>
            <a:ext cx="9144000" cy="6871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4543627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/>
          <a:stretch/>
        </p:blipFill>
        <p:spPr bwMode="invGray">
          <a:xfrm>
            <a:off x="0" y="13547"/>
            <a:ext cx="9144000" cy="6844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551785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/>
          <a:stretch/>
        </p:blipFill>
        <p:spPr>
          <a:xfrm>
            <a:off x="0" y="-16933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42925895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0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-1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40179004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- 7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/>
          <a:stretch/>
        </p:blipFill>
        <p:spPr>
          <a:xfrm>
            <a:off x="31434" y="-11469"/>
            <a:ext cx="9144000" cy="6869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05780198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2074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788993934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- 8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6"/>
          <a:stretch/>
        </p:blipFill>
        <p:spPr>
          <a:xfrm>
            <a:off x="0" y="-16218"/>
            <a:ext cx="9144000" cy="6878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64089620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2074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07908854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/>
          <a:stretch/>
        </p:blipFill>
        <p:spPr>
          <a:xfrm>
            <a:off x="0" y="-1"/>
            <a:ext cx="9144000" cy="6887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094699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016828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97309738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/>
          <a:stretch/>
        </p:blipFill>
        <p:spPr>
          <a:xfrm>
            <a:off x="-18998" y="-1"/>
            <a:ext cx="9162998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97819889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/>
          <a:stretch/>
        </p:blipFill>
        <p:spPr bwMode="invGray">
          <a:xfrm>
            <a:off x="-101600" y="0"/>
            <a:ext cx="9245600" cy="6859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74148842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/>
          <a:stretch/>
        </p:blipFill>
        <p:spPr>
          <a:xfrm>
            <a:off x="0" y="-1"/>
            <a:ext cx="9144000" cy="6881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24116015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/>
          <a:stretch/>
        </p:blipFill>
        <p:spPr bwMode="invGray">
          <a:xfrm>
            <a:off x="0" y="-2671"/>
            <a:ext cx="9144000" cy="6835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39471027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/>
          <a:stretch/>
        </p:blipFill>
        <p:spPr>
          <a:xfrm>
            <a:off x="0" y="-16218"/>
            <a:ext cx="9144000" cy="68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98276449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"/>
          <a:stretch/>
        </p:blipFill>
        <p:spPr bwMode="invGray"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6739346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/>
          <a:stretch/>
        </p:blipFill>
        <p:spPr>
          <a:xfrm>
            <a:off x="0" y="0"/>
            <a:ext cx="9144000" cy="6861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11776387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/>
          <a:stretch/>
        </p:blipFill>
        <p:spPr bwMode="invGray">
          <a:xfrm>
            <a:off x="0" y="4234"/>
            <a:ext cx="9144000" cy="6890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75641716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089166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zonde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4088552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92411075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03466450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85392517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/>
          <a:stretch/>
        </p:blipFill>
        <p:spPr>
          <a:xfrm>
            <a:off x="0" y="-1"/>
            <a:ext cx="9144000" cy="6976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55863879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/>
          <a:stretch/>
        </p:blipFill>
        <p:spPr bwMode="invGray">
          <a:xfrm>
            <a:off x="-81280" y="-5328"/>
            <a:ext cx="9225280" cy="6876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71305017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7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04790468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-16217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992507147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8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/>
          <a:stretch/>
        </p:blipFill>
        <p:spPr>
          <a:xfrm>
            <a:off x="0" y="5464"/>
            <a:ext cx="9144000" cy="6852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77256975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1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/>
          <a:stretch/>
        </p:blipFill>
        <p:spPr bwMode="invGray">
          <a:xfrm>
            <a:off x="0" y="-16218"/>
            <a:ext cx="9144000" cy="6862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70913248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568129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zwart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4874630" cy="4060301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 bwMode="ltGray">
          <a:xfrm>
            <a:off x="6015039" y="2330452"/>
            <a:ext cx="2600325" cy="3440429"/>
          </a:xfrm>
          <a:solidFill>
            <a:schemeClr val="tx1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9122928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2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/>
          <a:stretch/>
        </p:blipFill>
        <p:spPr bwMode="invGray">
          <a:xfrm>
            <a:off x="0" y="-1"/>
            <a:ext cx="9144000" cy="6848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79912439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2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62760256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 anchorCtr="0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2AD3A7-417C-40E2-A671-BACA23D60B48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30299"/>
            <a:ext cx="7545388" cy="4908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BE" dirty="0"/>
              <a:t>Afbeelding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groen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4874630" cy="4060301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15039" y="2330452"/>
            <a:ext cx="2600325" cy="3440429"/>
          </a:xfrm>
          <a:solidFill>
            <a:srgbClr val="43B109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58182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2 beel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2903590" cy="4060301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6" y="2235625"/>
            <a:ext cx="2284319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28787" y="2235625"/>
            <a:ext cx="2284319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1" y="5431791"/>
            <a:ext cx="4905035" cy="7133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4308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1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2903590" cy="4060301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5" y="2235625"/>
            <a:ext cx="4824390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1" y="5431791"/>
            <a:ext cx="4905035" cy="7133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5466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668419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BE" dirty="0"/>
              <a:t>Click to edit </a:t>
            </a:r>
            <a:br>
              <a:rPr lang="nl-BE" dirty="0"/>
            </a:br>
            <a:r>
              <a:rPr lang="nl-BE" dirty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10" y="2180515"/>
            <a:ext cx="7790504" cy="4060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5700" y="895638"/>
            <a:ext cx="1109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Verdana"/>
              </a:defRPr>
            </a:lvl1pPr>
          </a:lstStyle>
          <a:p>
            <a:fld id="{F5A99BF0-29D2-42A3-9DE9-F7FD0405CCDF}" type="datetime1">
              <a:rPr lang="nl-NL" smtClean="0"/>
              <a:t>30-10-2016</a:t>
            </a:fld>
            <a:endParaRPr lang="nl-NL" dirty="0"/>
          </a:p>
        </p:txBody>
      </p:sp>
      <p:sp>
        <p:nvSpPr>
          <p:cNvPr id="7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104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652" r:id="rId6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100" b="1" kern="1200">
          <a:solidFill>
            <a:schemeClr val="tx1"/>
          </a:solidFill>
          <a:latin typeface="KdG beta 020"/>
          <a:ea typeface="+mj-ea"/>
          <a:cs typeface="KdG beta 020"/>
        </a:defRPr>
      </a:lvl1pPr>
    </p:titleStyle>
    <p:bodyStyle>
      <a:lvl1pPr marL="177800" indent="-177800" algn="l" defTabSz="457200" rtl="0" eaLnBrk="1" latinLnBrk="0" hangingPunct="1">
        <a:spcBef>
          <a:spcPts val="300"/>
        </a:spcBef>
        <a:spcAft>
          <a:spcPts val="700"/>
        </a:spcAft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+mn-cs"/>
        </a:defRPr>
      </a:lvl1pPr>
      <a:lvl2pPr marL="357188" indent="-179388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200" kern="1200">
          <a:solidFill>
            <a:schemeClr val="tx1"/>
          </a:solidFill>
          <a:latin typeface="Verdana"/>
          <a:ea typeface="+mn-ea"/>
          <a:cs typeface="+mn-cs"/>
        </a:defRPr>
      </a:lvl2pPr>
      <a:lvl3pPr marL="534988" indent="-177800" algn="l" defTabSz="457200" rtl="0" eaLnBrk="1" latinLnBrk="0" hangingPunct="1">
        <a:spcBef>
          <a:spcPts val="300"/>
        </a:spcBef>
        <a:spcAft>
          <a:spcPts val="300"/>
        </a:spcAft>
        <a:buFont typeface="Wingdings" charset="2"/>
        <a:buChar char="§"/>
        <a:tabLst/>
        <a:defRPr sz="1100" kern="1200">
          <a:solidFill>
            <a:schemeClr val="tx1"/>
          </a:solidFill>
          <a:latin typeface="Verdana"/>
          <a:ea typeface="+mn-ea"/>
          <a:cs typeface="+mn-cs"/>
        </a:defRPr>
      </a:lvl3pPr>
      <a:lvl4pPr marL="720725" indent="-185738" algn="l" defTabSz="457200" rtl="0" eaLnBrk="1" latinLnBrk="0" hangingPunct="1">
        <a:spcBef>
          <a:spcPts val="300"/>
        </a:spcBef>
        <a:spcAft>
          <a:spcPts val="300"/>
        </a:spcAft>
        <a:buFont typeface="Courier New"/>
        <a:buChar char="o"/>
        <a:defRPr sz="1050" kern="1200">
          <a:solidFill>
            <a:schemeClr val="tx1"/>
          </a:solidFill>
          <a:latin typeface="Verdana"/>
          <a:ea typeface="+mn-ea"/>
          <a:cs typeface="+mn-cs"/>
        </a:defRPr>
      </a:lvl4pPr>
      <a:lvl5pPr marL="898525" indent="-1778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05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>
                <a:latin typeface="Verdana" panose="020B0604030504040204" pitchFamily="34" charset="0"/>
              </a:rPr>
              <a:t>Herhaling eenvoudige </a:t>
            </a:r>
            <a:r>
              <a:rPr lang="nl-BE" dirty="0">
                <a:latin typeface="Verdana" panose="020B0604030504040204" pitchFamily="34" charset="0"/>
              </a:rPr>
              <a:t>queries</a:t>
            </a:r>
            <a:br>
              <a:rPr lang="nl-BE" sz="3200" dirty="0">
                <a:latin typeface="Verdana" panose="020B0604030504040204" pitchFamily="34" charset="0"/>
              </a:rPr>
            </a:br>
            <a:endParaRPr lang="nl-BE" sz="3200" dirty="0">
              <a:latin typeface="Verdana" panose="020B060403050404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Basisprincipes van het uitvoeren van een query in één tabel</a:t>
            </a:r>
          </a:p>
        </p:txBody>
      </p:sp>
    </p:spTree>
    <p:extLst>
      <p:ext uri="{BB962C8B-B14F-4D97-AF65-F5344CB8AC3E}">
        <p14:creationId xmlns:p14="http://schemas.microsoft.com/office/powerpoint/2010/main" val="255283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latin typeface="Verdana" panose="020B0604030504040204" pitchFamily="34" charset="0"/>
              </a:rPr>
              <a:t>SELECT list : kolom hernoemen</a:t>
            </a:r>
            <a:endParaRPr lang="nl-BE" b="1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"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WerkN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° "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	achternaam "FAMILIE naam", </a:t>
            </a:r>
          </a:p>
          <a:p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  voornaam "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RoepNaam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"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WerkN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°    FAMILIE naam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RoepNaam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------------------------- -------------------------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Bordoloi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Bijoy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999555555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Jochems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Suzan  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Zuiderweg                 Willem 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999887777 Muiden                    Martina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999222222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Amelsvoort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Henk   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999111111 Bock                      Douglas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cs typeface="Courier New" pitchFamily="49" charset="0"/>
              </a:rPr>
              <a:t>Tussen de dubbele quotes mag je eender welk teken gebruiken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10</a:t>
            </a:fld>
            <a:endParaRPr lang="nl-NL" dirty="0"/>
          </a:p>
        </p:txBody>
      </p:sp>
      <p:cxnSp>
        <p:nvCxnSpPr>
          <p:cNvPr id="14" name="Rechte verbindingslijn met pijl 13"/>
          <p:cNvCxnSpPr/>
          <p:nvPr/>
        </p:nvCxnSpPr>
        <p:spPr>
          <a:xfrm flipH="1">
            <a:off x="1178169" y="1907373"/>
            <a:ext cx="1622863" cy="75028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3200400" y="2479431"/>
            <a:ext cx="1688123" cy="45720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>
            <a:off x="3200400" y="2215662"/>
            <a:ext cx="597876" cy="59787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Verdana" panose="020B0604030504040204" pitchFamily="34" charset="0"/>
              </a:rPr>
              <a:t>SELECT list : samenvoegen</a:t>
            </a:r>
            <a:endParaRPr lang="nl-BE" sz="2400" b="1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voornaam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endParaRPr lang="nl-BE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ACHTERNAAM||''||VOORNAAM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---------------------------------------------------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Bordoloi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Bijoy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999555555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Jochems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Suzan  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Zuiderweg Willem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999887777 Muiden Martina 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999222222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Amelsvoort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Henk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999111111 Bock Douglas   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999333333 Joosten Dennis 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999888888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Pregers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Shanya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</a:p>
          <a:p>
            <a:endParaRPr lang="nl-B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8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endParaRPr lang="nl-BE" sz="17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11</a:t>
            </a:fld>
            <a:endParaRPr lang="nl-NL" dirty="0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4572000" y="1292352"/>
            <a:ext cx="0" cy="376027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3962400" y="1292352"/>
            <a:ext cx="0" cy="376027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10" y="2186848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Verdana" panose="020B0604030504040204" pitchFamily="34" charset="0"/>
              </a:rPr>
              <a:t>SELECT list : samenvoegen en hernoemen</a:t>
            </a:r>
            <a:endParaRPr lang="nl-BE" sz="2400" b="1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voornaam naam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endParaRPr lang="nl-BE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</a:t>
            </a:r>
            <a:r>
              <a:rPr lang="nl-BE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---------------------------------------------------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Bordoloi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Bijoy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999555555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Jochems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Suzan  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Zuiderweg Willem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999887777 Muiden Martina 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999222222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Amelsvoort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Henk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999111111 Bock Douglas   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999333333 Joosten Dennis                                     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999888888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Pregers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Shanya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</a:p>
          <a:p>
            <a:endParaRPr lang="nl-B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8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endParaRPr lang="nl-BE" sz="17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12</a:t>
            </a:fld>
            <a:endParaRPr lang="nl-NL" dirty="0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6096000" y="1292352"/>
            <a:ext cx="0" cy="376027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10" y="2186848"/>
            <a:ext cx="2476715" cy="2118544"/>
          </a:xfrm>
          <a:prstGeom prst="rect">
            <a:avLst/>
          </a:prstGeom>
        </p:spPr>
      </p:pic>
      <p:sp>
        <p:nvSpPr>
          <p:cNvPr id="8" name="Ovaal 8"/>
          <p:cNvSpPr/>
          <p:nvPr/>
        </p:nvSpPr>
        <p:spPr>
          <a:xfrm>
            <a:off x="1600861" y="2516484"/>
            <a:ext cx="655895" cy="32671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6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2400" b="1" dirty="0">
                <a:latin typeface="Verdana" panose="020B0604030504040204" pitchFamily="34" charset="0"/>
              </a:rPr>
              <a:t>SELECT list : rekenkundige bewerking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GB" sz="18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GB" sz="1800" u="sng" dirty="0">
                <a:solidFill>
                  <a:srgbClr val="FF8000"/>
                </a:solidFill>
                <a:latin typeface="Courier New" panose="02070309020205020404" pitchFamily="49" charset="0"/>
              </a:rPr>
              <a:t>1.1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jaarsal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nl-B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SOFI_NR   ACHTERNAAM                   JAARSAL</a:t>
            </a: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--------- ------------------------- ----------</a:t>
            </a: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999666666 </a:t>
            </a: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Bordoloi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                      60500</a:t>
            </a: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999555555 </a:t>
            </a: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Jochems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                       47300</a:t>
            </a: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999444444 Zuiderweg                      47300</a:t>
            </a: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999887777 Muiden                         27500</a:t>
            </a: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999222222 </a:t>
            </a: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Amelsvoort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                    27500</a:t>
            </a: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999111111 Bock                           33000</a:t>
            </a: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999333333 Joosten                        41800</a:t>
            </a: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999888888 </a:t>
            </a: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Pregers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                       27500</a:t>
            </a:r>
          </a:p>
          <a:p>
            <a:endParaRPr lang="nl-B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nl-BE" sz="1800" dirty="0">
                <a:latin typeface="Courier New" pitchFamily="49" charset="0"/>
                <a:cs typeface="Courier New" pitchFamily="49" charset="0"/>
              </a:rPr>
              <a:t> 8 </a:t>
            </a: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rows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selected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13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10" y="2186848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9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latin typeface="Verdana" panose="020B0604030504040204" pitchFamily="34" charset="0"/>
              </a:rPr>
              <a:t>SELECT list : functie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sum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tot_loonkost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TOT_LOONKOST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284000 </a:t>
            </a:r>
            <a:endParaRPr lang="en-GB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10" y="2186848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2835"/>
            <a:ext cx="8229600" cy="1143000"/>
          </a:xfrm>
        </p:spPr>
        <p:txBody>
          <a:bodyPr/>
          <a:lstStyle/>
          <a:p>
            <a:r>
              <a:rPr lang="nl-BE" dirty="0" err="1">
                <a:latin typeface="Verdana" panose="020B0604030504040204" pitchFamily="34" charset="0"/>
              </a:rPr>
              <a:t>Syntax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65836"/>
            <a:ext cx="8229600" cy="558006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tabelnaam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conditie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clausule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Distinct</a:t>
            </a:r>
            <a:r>
              <a:rPr lang="en-GB" dirty="0">
                <a:latin typeface="Verdana" panose="020B0604030504040204" pitchFamily="34" charset="0"/>
              </a:rPr>
              <a:t>:</a:t>
            </a:r>
          </a:p>
          <a:p>
            <a:pPr lvl="1"/>
            <a:r>
              <a:rPr lang="nl-NL" dirty="0">
                <a:latin typeface="Verdana" panose="020B0604030504040204" pitchFamily="34" charset="0"/>
              </a:rPr>
              <a:t>om dubbele rijen uit de </a:t>
            </a:r>
            <a:r>
              <a:rPr lang="nl-NL" u="sng" dirty="0">
                <a:latin typeface="Verdana" panose="020B0604030504040204" pitchFamily="34" charset="0"/>
              </a:rPr>
              <a:t>resultatentabel</a:t>
            </a:r>
            <a:r>
              <a:rPr lang="nl-NL" dirty="0">
                <a:latin typeface="Verdana" panose="020B0604030504040204" pitchFamily="34" charset="0"/>
              </a:rPr>
              <a:t> te halen</a:t>
            </a:r>
            <a:endParaRPr lang="nl-BE" dirty="0">
              <a:latin typeface="Verdana" panose="020B0604030504040204" pitchFamily="34" charset="0"/>
            </a:endParaRP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17" y="45338"/>
            <a:ext cx="634983" cy="5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9129" y="237109"/>
            <a:ext cx="8229600" cy="1143000"/>
          </a:xfrm>
        </p:spPr>
        <p:txBody>
          <a:bodyPr>
            <a:norm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In welke afdelingen werken de medewerkers?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628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GB" dirty="0"/>
          </a:p>
          <a:p>
            <a:pPr>
              <a:buNone/>
            </a:pP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BE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AFD_NR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     1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     3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     7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     3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     3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     7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     7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     7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16</a:t>
            </a:fld>
            <a:endParaRPr lang="nl-NL" dirty="0"/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5214942" y="4058424"/>
            <a:ext cx="1143008" cy="158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al 8"/>
          <p:cNvSpPr/>
          <p:nvPr/>
        </p:nvSpPr>
        <p:spPr>
          <a:xfrm>
            <a:off x="1574193" y="5217519"/>
            <a:ext cx="428628" cy="1023249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10" y="2186848"/>
            <a:ext cx="2476715" cy="2118544"/>
          </a:xfrm>
          <a:prstGeom prst="rect">
            <a:avLst/>
          </a:prstGeom>
        </p:spPr>
      </p:pic>
      <p:sp>
        <p:nvSpPr>
          <p:cNvPr id="11" name="Ovaal 8"/>
          <p:cNvSpPr/>
          <p:nvPr/>
        </p:nvSpPr>
        <p:spPr>
          <a:xfrm>
            <a:off x="1574193" y="4194271"/>
            <a:ext cx="428628" cy="402114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919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In welke afdelingen werken de medewerkers?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GB" dirty="0"/>
          </a:p>
          <a:p>
            <a:pPr>
              <a:buNone/>
            </a:pPr>
            <a:endParaRPr lang="nl-BE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AFD_NR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1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3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7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17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10" y="2186848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8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Geef een overzicht van de salarissen die in de diverse afdelingen uitbetaald worden.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AFD_NR    SALARIS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---------- ----------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1      55000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3      43000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7      43000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3      25000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3      25000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7      30000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7      38000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7      25000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8 rows selected </a:t>
            </a:r>
          </a:p>
          <a:p>
            <a:endParaRPr lang="en-GB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18</a:t>
            </a:fld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5282648" y="3619658"/>
            <a:ext cx="1143008" cy="158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5214942" y="4063343"/>
            <a:ext cx="1143008" cy="158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al 8"/>
          <p:cNvSpPr/>
          <p:nvPr/>
        </p:nvSpPr>
        <p:spPr>
          <a:xfrm>
            <a:off x="1034520" y="3809292"/>
            <a:ext cx="2571768" cy="792204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10" y="2186848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9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Geef een overzicht van de salarissen die in de diverse afdelingen uitbetaald worden.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AFD_NR    SALARIS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---------- ----------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3      43000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7      43000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7      30000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7      38000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3      25000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7      25000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1      55000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7 rows selected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9" name="Ovaal 8"/>
          <p:cNvSpPr/>
          <p:nvPr/>
        </p:nvSpPr>
        <p:spPr>
          <a:xfrm>
            <a:off x="1034520" y="4522839"/>
            <a:ext cx="2571768" cy="334296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10" y="2186848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8229600" cy="22098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</a:rPr>
              <a:t>cursusmateriaal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type="subTitle" idx="1"/>
          </p:nvPr>
        </p:nvSpPr>
        <p:spPr>
          <a:xfrm>
            <a:off x="447304" y="2154382"/>
            <a:ext cx="6724650" cy="3395663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</a:pPr>
            <a:r>
              <a:rPr lang="nl-BE" dirty="0"/>
              <a:t>			</a:t>
            </a:r>
          </a:p>
          <a:p>
            <a:pPr marL="342900" indent="-342900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</a:rPr>
              <a:t>Cursus ‘databanken1’  blz. 75-76</a:t>
            </a:r>
          </a:p>
          <a:p>
            <a:pPr marL="342900" indent="-342900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</a:rPr>
              <a:t>Deze </a:t>
            </a:r>
            <a:r>
              <a:rPr lang="nl-BE" sz="2400" dirty="0" err="1">
                <a:latin typeface="Verdana" panose="020B0604030504040204" pitchFamily="34" charset="0"/>
              </a:rPr>
              <a:t>powerpoint</a:t>
            </a:r>
            <a:endParaRPr lang="nl-BE" sz="2400" dirty="0">
              <a:latin typeface="Verdan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Aanbevolen: Oracle Database 11g: SQL Fundamentals I </a:t>
            </a:r>
            <a:r>
              <a:rPr lang="nl-BE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</a:t>
            </a: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Guide Blz. 51-167 	</a:t>
            </a:r>
          </a:p>
          <a:p>
            <a:pPr marL="342900" indent="-342900" algn="l" eaLnBrk="1" hangingPunct="1">
              <a:spcBef>
                <a:spcPct val="0"/>
              </a:spcBef>
              <a:buFont typeface="Wingdings" pitchFamily="2" charset="2"/>
              <a:buChar char="Ø"/>
            </a:pPr>
            <a:endParaRPr lang="nl-BE" sz="2400" dirty="0">
              <a:latin typeface="Verdan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59" y="247344"/>
            <a:ext cx="2448124" cy="2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3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latin typeface="Verdana" panose="020B0604030504040204" pitchFamily="34" charset="0"/>
              </a:rPr>
              <a:t>WHERE clausule: rijen selecteren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tabelnaam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4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2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conditie</a:t>
            </a:r>
            <a:r>
              <a:rPr lang="en-GB" sz="2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attribuutnaam</a:t>
            </a:r>
            <a:r>
              <a:rPr lang="en-GB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volgnr</a:t>
            </a:r>
            <a:r>
              <a:rPr lang="en-GB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ASC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]…</a:t>
            </a:r>
            <a:endParaRPr lang="en-GB" sz="2400" dirty="0"/>
          </a:p>
          <a:p>
            <a:endParaRPr lang="en-GB" sz="2400" dirty="0"/>
          </a:p>
          <a:p>
            <a:pPr lvl="1">
              <a:buNone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WHERE</a:t>
            </a:r>
            <a:r>
              <a:rPr lang="en-GB" sz="2400" dirty="0">
                <a:latin typeface="Verdana" panose="020B0604030504040204" pitchFamily="34" charset="0"/>
              </a:rPr>
              <a:t>: </a:t>
            </a:r>
            <a:r>
              <a:rPr lang="nl-NL" sz="2400" dirty="0">
                <a:latin typeface="Verdana" panose="020B0604030504040204" pitchFamily="34" charset="0"/>
              </a:rPr>
              <a:t>om enkel de rijen die aan een voorwaarde voldoen, te tonen</a:t>
            </a:r>
            <a:endParaRPr lang="nl-BE" sz="2400" dirty="0">
              <a:latin typeface="Verdana" panose="020B0604030504040204" pitchFamily="34" charset="0"/>
            </a:endParaRP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20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039" y="109254"/>
            <a:ext cx="634983" cy="5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achternaam, voornaam en afdeling voor medewerkers uit afdeling 3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nl-BE" sz="1800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l-BE" sz="1800" u="sng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nl-BE" sz="1800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l-BE" sz="1800" u="sng" dirty="0"/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SOFI_NR   ACHTERNAAM     VOORNAAM                      AFD_NR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--------- -------------- ------------------------- ----------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999555555 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Jochems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        Suzan                              3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999887777 Muiden         Martina                            3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999222222 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Amelsvoort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     Henk                              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21</a:t>
            </a:fld>
            <a:endParaRPr lang="nl-NL" dirty="0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3762270" y="6402042"/>
            <a:ext cx="1000132" cy="1588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al 9"/>
          <p:cNvSpPr/>
          <p:nvPr/>
        </p:nvSpPr>
        <p:spPr>
          <a:xfrm>
            <a:off x="7756294" y="3758988"/>
            <a:ext cx="428628" cy="110798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02" y="4546590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naam, voornaam en salaris van medewerkers met een salaris tussen 25000 en 40000</a:t>
            </a:r>
            <a:endParaRPr lang="nl-BE" sz="2700" b="1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salaris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 salaris </a:t>
            </a:r>
            <a:r>
              <a:rPr lang="nl-BE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BETWEEN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u="sng" dirty="0">
                <a:solidFill>
                  <a:srgbClr val="FF8000"/>
                </a:solidFill>
                <a:latin typeface="Courier New" panose="02070309020205020404" pitchFamily="49" charset="0"/>
              </a:rPr>
              <a:t>25000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u="sng" dirty="0">
                <a:solidFill>
                  <a:srgbClr val="FF8000"/>
                </a:solidFill>
                <a:latin typeface="Courier New" panose="02070309020205020404" pitchFamily="49" charset="0"/>
              </a:rPr>
              <a:t>40000</a:t>
            </a:r>
            <a:r>
              <a:rPr lang="nl-BE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 ACHTERNAAM  VOORNAAM  SALARIS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999887777  Muiden      Martina   25.000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999222222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Amelsvoort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Henk      25.000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999111111  Bock        Douglas   30.000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999333333  Joosten     Dennis    38.000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999888888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Shanya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25.000 </a:t>
            </a:r>
            <a:endParaRPr lang="nl-B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22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285" y="4199118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3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naam, voornaam en geboortedatum voor medewerkers die voor 31 december 1980 geboren zijn.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nl-BE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nl-BE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u="sng" dirty="0">
                <a:solidFill>
                  <a:srgbClr val="808080"/>
                </a:solidFill>
                <a:latin typeface="Courier New" panose="02070309020205020404" pitchFamily="49" charset="0"/>
              </a:rPr>
              <a:t>'31-DEC-1980'</a:t>
            </a:r>
            <a:r>
              <a:rPr lang="nl-BE" sz="1800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endParaRPr lang="nl-BE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nl-BE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nl-BE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nl-BE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ACHTERNAAM     VOORNAAM                  GEB_DATUM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-------------- ------------------------- ---------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Bordoloi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Bijoy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10-NOV-77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999222222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Amelsvoort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Henk                      29-MAR-79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999111111 Bock           Douglas                   01-SEP-65</a:t>
            </a:r>
            <a:endParaRPr lang="nl-BE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23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41" y="2319891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Geef het sofi_</a:t>
            </a:r>
            <a:r>
              <a:rPr lang="nl-NL" sz="2400" b="1" dirty="0" err="1">
                <a:latin typeface="Verdana" panose="020B0604030504040204" pitchFamily="34" charset="0"/>
              </a:rPr>
              <a:t>nr</a:t>
            </a:r>
            <a:r>
              <a:rPr lang="nl-NL" sz="2400" b="1" dirty="0">
                <a:latin typeface="Verdana" panose="020B0604030504040204" pitchFamily="34" charset="0"/>
              </a:rPr>
              <a:t> van de medewerker(s) met voornaam Willem.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voornaam</a:t>
            </a:r>
            <a:r>
              <a:rPr lang="nl-BE" sz="1800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l-BE" sz="1800" u="sng" dirty="0">
                <a:solidFill>
                  <a:srgbClr val="808080"/>
                </a:solidFill>
                <a:latin typeface="Courier New" panose="02070309020205020404" pitchFamily="49" charset="0"/>
              </a:rPr>
              <a:t>'WILLEM'</a:t>
            </a:r>
            <a:r>
              <a:rPr lang="nl-BE" sz="1800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l-BE" sz="1800" u="sng" dirty="0"/>
          </a:p>
          <a:p>
            <a:pPr>
              <a:buNone/>
            </a:pPr>
            <a:endParaRPr lang="nl-BE" sz="18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3818205" y="1682686"/>
            <a:ext cx="4233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 </a:t>
            </a:r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itchFamily="2" charset="2"/>
              </a:rPr>
              <a:t>Komt doordat </a:t>
            </a:r>
            <a:r>
              <a:rPr lang="nl-NL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de inhoud van het </a:t>
            </a:r>
            <a:br>
              <a:rPr lang="nl-NL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</a:br>
            <a:r>
              <a:rPr lang="nl-NL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attribuut hoofdlettergevoelig is !!</a:t>
            </a:r>
            <a:endParaRPr lang="nl-BE" sz="1600" b="1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2798393"/>
            <a:ext cx="2102666" cy="40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41" y="2319891"/>
            <a:ext cx="2476715" cy="2118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647" y="4178691"/>
            <a:ext cx="4037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VOORNAAM                </a:t>
            </a:r>
          </a:p>
          <a:p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-------------------------</a:t>
            </a:r>
          </a:p>
          <a:p>
            <a:r>
              <a:rPr lang="nl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Bijoy</a:t>
            </a:r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Suzan                    </a:t>
            </a:r>
          </a:p>
          <a:p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Willem                   </a:t>
            </a:r>
          </a:p>
          <a:p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Martina                  </a:t>
            </a:r>
          </a:p>
          <a:p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Henk                     </a:t>
            </a:r>
          </a:p>
          <a:p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Douglas                  </a:t>
            </a:r>
          </a:p>
          <a:p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Dennis                   </a:t>
            </a:r>
          </a:p>
          <a:p>
            <a:r>
              <a:rPr lang="nl-B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Shanya</a:t>
            </a:r>
            <a:r>
              <a:rPr lang="nl-BE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47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Geef het sofi_</a:t>
            </a:r>
            <a:r>
              <a:rPr lang="nl-NL" sz="2400" b="1" dirty="0" err="1">
                <a:latin typeface="Verdana" panose="020B0604030504040204" pitchFamily="34" charset="0"/>
              </a:rPr>
              <a:t>nr</a:t>
            </a:r>
            <a:r>
              <a:rPr lang="nl-NL" sz="2400" b="1" dirty="0">
                <a:latin typeface="Verdana" panose="020B0604030504040204" pitchFamily="34" charset="0"/>
              </a:rPr>
              <a:t> van de medewerker(s) met voornaam Willem.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voornaam</a:t>
            </a:r>
            <a:r>
              <a:rPr lang="nl-BE" sz="1800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l-BE" sz="1800" u="sng" dirty="0">
                <a:solidFill>
                  <a:srgbClr val="808080"/>
                </a:solidFill>
                <a:latin typeface="Courier New" panose="02070309020205020404" pitchFamily="49" charset="0"/>
              </a:rPr>
              <a:t>'Willem'</a:t>
            </a:r>
            <a:r>
              <a:rPr lang="nl-BE" sz="1800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l-BE" sz="18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2000" dirty="0">
                <a:latin typeface="Courier New" pitchFamily="49" charset="0"/>
                <a:cs typeface="Courier New" pitchFamily="49" charset="0"/>
              </a:rPr>
              <a:t>OF</a:t>
            </a: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)=</a:t>
            </a:r>
            <a:r>
              <a:rPr lang="en-GB" u="sng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GB" u="sng" dirty="0" err="1">
                <a:solidFill>
                  <a:srgbClr val="808080"/>
                </a:solidFill>
                <a:latin typeface="Courier New" panose="02070309020205020404" pitchFamily="49" charset="0"/>
              </a:rPr>
              <a:t>willem</a:t>
            </a:r>
            <a:r>
              <a:rPr lang="en-GB" u="sng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l-BE" sz="2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2000" dirty="0">
                <a:latin typeface="Courier New" pitchFamily="49" charset="0"/>
                <a:cs typeface="Courier New" pitchFamily="49" charset="0"/>
              </a:rPr>
              <a:t>OF</a:t>
            </a:r>
          </a:p>
          <a:p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b="1" u="sng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initcap</a:t>
            </a:r>
            <a:r>
              <a:rPr lang="nl-BE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nl-BE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)=</a:t>
            </a:r>
            <a:r>
              <a:rPr lang="nl-BE" u="sng" dirty="0">
                <a:solidFill>
                  <a:srgbClr val="808080"/>
                </a:solidFill>
                <a:latin typeface="Courier New" panose="02070309020205020404" pitchFamily="49" charset="0"/>
              </a:rPr>
              <a:t>'Willem'</a:t>
            </a:r>
            <a:r>
              <a:rPr lang="nl-BE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u="sng" dirty="0"/>
          </a:p>
          <a:p>
            <a:pPr>
              <a:buNone/>
            </a:pPr>
            <a:endParaRPr lang="nl-BE" sz="2000" dirty="0">
              <a:latin typeface="Verdana" panose="020B0604030504040204" pitchFamily="34" charset="0"/>
            </a:endParaRPr>
          </a:p>
          <a:p>
            <a:pPr>
              <a:buNone/>
            </a:pPr>
            <a:endParaRPr lang="nl-BE" sz="2000" dirty="0"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30" y="1432425"/>
            <a:ext cx="1357312" cy="102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41" y="2319891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5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cription of order_by_clause.gif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38551"/>
            <a:ext cx="6227128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200" b="1" dirty="0">
                <a:latin typeface="Verdana" panose="020B0604030504040204" pitchFamily="34" charset="0"/>
              </a:rPr>
              <a:t>ORDER BY: sorteer rijen in de resultatentabel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GB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tabelnaam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4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sz="2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sz="2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u="sng" dirty="0" err="1">
                <a:latin typeface="Courier New" pitchFamily="49" charset="0"/>
                <a:cs typeface="Courier New" pitchFamily="49" charset="0"/>
              </a:rPr>
              <a:t>clausule</a:t>
            </a:r>
            <a:r>
              <a:rPr lang="en-GB" sz="2400" u="sng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26</a:t>
            </a:fld>
            <a:endParaRPr lang="nl-NL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2435020" y="3195484"/>
            <a:ext cx="0" cy="550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371" y="101782"/>
            <a:ext cx="634983" cy="5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36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Sorteer afdelingen op </a:t>
            </a:r>
            <a:r>
              <a:rPr lang="nl-NL" sz="2400" b="1" dirty="0" err="1">
                <a:latin typeface="Verdana" panose="020B0604030504040204" pitchFamily="34" charset="0"/>
              </a:rPr>
              <a:t>afd_nr</a:t>
            </a:r>
            <a:r>
              <a:rPr lang="nl-NL" sz="2400" b="1" dirty="0">
                <a:latin typeface="Verdana" panose="020B0604030504040204" pitchFamily="34" charset="0"/>
              </a:rPr>
              <a:t> (van klein naar groot).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afdelingen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GB" u="sng" dirty="0"/>
          </a:p>
          <a:p>
            <a:pPr>
              <a:buNone/>
            </a:pPr>
            <a:endParaRPr lang="nl-BE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67544" y="357301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92D050"/>
                </a:solidFill>
              </a:rPr>
              <a:t>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ASC 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itchFamily="2" charset="2"/>
              </a:rPr>
              <a:t> </a:t>
            </a:r>
            <a:r>
              <a:rPr lang="nl-BE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itchFamily="2" charset="2"/>
              </a:rPr>
              <a:t>Default</a:t>
            </a:r>
            <a:r>
              <a:rPr lang="nl-BE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itchFamily="2" charset="2"/>
              </a:rPr>
              <a:t>!</a:t>
            </a:r>
            <a:endParaRPr lang="nl-BE" b="1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al 8"/>
          <p:cNvSpPr/>
          <p:nvPr/>
        </p:nvSpPr>
        <p:spPr>
          <a:xfrm>
            <a:off x="1700183" y="4614855"/>
            <a:ext cx="571504" cy="114300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766" y="1668379"/>
            <a:ext cx="2636748" cy="784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642" y="4257368"/>
            <a:ext cx="7220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AFD_NR    AFD_NAAM             MGR_SOFI_ MGR_START_DATUM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-------------------- --------- ---------------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Hoofdvestiging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999666666 19-JUN-91   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Administratie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999555555 01-JAN-11   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7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999444444 22-MAY-08 </a:t>
            </a:r>
          </a:p>
        </p:txBody>
      </p:sp>
    </p:spTree>
    <p:extLst>
      <p:ext uri="{BB962C8B-B14F-4D97-AF65-F5344CB8AC3E}">
        <p14:creationId xmlns:p14="http://schemas.microsoft.com/office/powerpoint/2010/main" val="37317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Sorteer afdelingen op </a:t>
            </a:r>
            <a:r>
              <a:rPr lang="nl-NL" sz="2400" b="1" dirty="0" err="1">
                <a:latin typeface="Verdana" panose="020B0604030504040204" pitchFamily="34" charset="0"/>
              </a:rPr>
              <a:t>afd_nr</a:t>
            </a:r>
            <a:r>
              <a:rPr lang="nl-NL" sz="2400" b="1" dirty="0">
                <a:latin typeface="Verdana" panose="020B0604030504040204" pitchFamily="34" charset="0"/>
              </a:rPr>
              <a:t> (van</a:t>
            </a:r>
            <a:r>
              <a:rPr lang="nl-NL" sz="2400" dirty="0">
                <a:latin typeface="Verdana" panose="020B0604030504040204" pitchFamily="34" charset="0"/>
              </a:rPr>
              <a:t> groot</a:t>
            </a:r>
            <a:r>
              <a:rPr lang="nl-NL" sz="2400" b="1" dirty="0">
                <a:latin typeface="Verdana" panose="020B0604030504040204" pitchFamily="34" charset="0"/>
              </a:rPr>
              <a:t> </a:t>
            </a:r>
            <a:r>
              <a:rPr lang="nl-NL" sz="2400" dirty="0">
                <a:latin typeface="Verdana" panose="020B0604030504040204" pitchFamily="34" charset="0"/>
              </a:rPr>
              <a:t>naar klein).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afdelingen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GB" u="sng" dirty="0"/>
          </a:p>
          <a:p>
            <a:pPr>
              <a:buNone/>
            </a:pPr>
            <a:endParaRPr lang="nl-BE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9" name="Ovaal 8"/>
          <p:cNvSpPr/>
          <p:nvPr/>
        </p:nvSpPr>
        <p:spPr>
          <a:xfrm>
            <a:off x="1700183" y="4614855"/>
            <a:ext cx="571504" cy="114300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766" y="1668379"/>
            <a:ext cx="2636748" cy="784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642" y="4257368"/>
            <a:ext cx="7220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AFD_NR AFD_NAAM             MGR_SOFI_ MGR_START_DATUM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-------------------- --------- ---------------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7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999444444 22-MAY-08   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Administratie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999555555 01-JAN-11   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Hoofdvestiging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999666666 19-JUN-91</a:t>
            </a:r>
          </a:p>
        </p:txBody>
      </p:sp>
    </p:spTree>
    <p:extLst>
      <p:ext uri="{BB962C8B-B14F-4D97-AF65-F5344CB8AC3E}">
        <p14:creationId xmlns:p14="http://schemas.microsoft.com/office/powerpoint/2010/main" val="19664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Sorteer medewerkers op </a:t>
            </a:r>
            <a:r>
              <a:rPr lang="nl-NL" sz="2400" b="1" dirty="0" err="1">
                <a:latin typeface="Verdana" panose="020B0604030504040204" pitchFamily="34" charset="0"/>
              </a:rPr>
              <a:t>afd_nr</a:t>
            </a:r>
            <a:r>
              <a:rPr lang="nl-NL" sz="2400" b="1" dirty="0">
                <a:latin typeface="Verdana" panose="020B0604030504040204" pitchFamily="34" charset="0"/>
              </a:rPr>
              <a:t> en binnen </a:t>
            </a:r>
            <a:r>
              <a:rPr lang="nl-NL" sz="2400" b="1" dirty="0" err="1">
                <a:latin typeface="Verdana" panose="020B0604030504040204" pitchFamily="34" charset="0"/>
              </a:rPr>
              <a:t>afd_nr</a:t>
            </a:r>
            <a:r>
              <a:rPr lang="nl-NL" sz="2400" b="1" dirty="0">
                <a:latin typeface="Verdana" panose="020B0604030504040204" pitchFamily="34" charset="0"/>
              </a:rPr>
              <a:t> op achternaam.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nl-BE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</a:t>
            </a:r>
            <a:r>
              <a:rPr lang="nl-BE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l-BE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nl-BE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nl-BE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nl-BE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nl-BE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ACHTERNAAM                VOORNAAM                      AFD_NR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------------------------- ------------------------- ----------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Bordoloi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Bijoy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999222222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Amelsvoort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Henk                               3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999555555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Jochems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Suzan                              3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999887777 Muiden                    Martina                            3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999111111 Bock                      Douglas                            7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999333333 Joosten                   Dennis                             7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999888888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Shanya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7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Zuiderweg                 Willem                             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12" name="PIJL-OMLAAG 11"/>
          <p:cNvSpPr/>
          <p:nvPr/>
        </p:nvSpPr>
        <p:spPr>
          <a:xfrm>
            <a:off x="7200043" y="2329406"/>
            <a:ext cx="714380" cy="85725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</a:t>
            </a:r>
          </a:p>
        </p:txBody>
      </p:sp>
      <p:sp>
        <p:nvSpPr>
          <p:cNvPr id="13" name="PIJL-OMLAAG 12"/>
          <p:cNvSpPr/>
          <p:nvPr/>
        </p:nvSpPr>
        <p:spPr>
          <a:xfrm>
            <a:off x="2195736" y="2624089"/>
            <a:ext cx="428628" cy="42862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56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Schema ONDERNEMING 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13" y="1668463"/>
            <a:ext cx="76691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4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Sorteer medewerkers op </a:t>
            </a:r>
            <a:r>
              <a:rPr lang="nl-NL" sz="2400" b="1" dirty="0" err="1">
                <a:latin typeface="Verdana" panose="020B0604030504040204" pitchFamily="34" charset="0"/>
              </a:rPr>
              <a:t>afd_nr</a:t>
            </a:r>
            <a:r>
              <a:rPr lang="nl-NL" sz="2400" b="1" dirty="0">
                <a:latin typeface="Verdana" panose="020B0604030504040204" pitchFamily="34" charset="0"/>
              </a:rPr>
              <a:t> (dalend) en binnen </a:t>
            </a:r>
            <a:r>
              <a:rPr lang="nl-NL" sz="2400" b="1" dirty="0" err="1">
                <a:latin typeface="Verdana" panose="020B0604030504040204" pitchFamily="34" charset="0"/>
              </a:rPr>
              <a:t>afd_nr</a:t>
            </a:r>
            <a:r>
              <a:rPr lang="nl-NL" sz="2400" b="1" dirty="0">
                <a:latin typeface="Verdana" panose="020B0604030504040204" pitchFamily="34" charset="0"/>
              </a:rPr>
              <a:t> op achternaam (alfabetisch).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u="sng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u="sng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ASC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ACHTERNAAM                VOORNAAM                      AFD_NR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------------------------- ------------------------- ----------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999111111 Bock                      Douglas                            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999333333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Joosten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Dennis                             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999888888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Shanya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Zuiderweg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Willem                             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999222222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Amelsvoort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999555555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Jochems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Suzan                             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999887777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Muiden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Martina                           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Bordoloi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Bijoy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11" name="Ovaal 10"/>
          <p:cNvSpPr/>
          <p:nvPr/>
        </p:nvSpPr>
        <p:spPr>
          <a:xfrm>
            <a:off x="1434569" y="1911369"/>
            <a:ext cx="285752" cy="35719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/>
          <p:cNvSpPr/>
          <p:nvPr/>
        </p:nvSpPr>
        <p:spPr>
          <a:xfrm>
            <a:off x="2133811" y="1949084"/>
            <a:ext cx="142876" cy="3194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Rechte verbindingslijn met pijl 13"/>
          <p:cNvCxnSpPr>
            <a:stCxn id="11" idx="4"/>
          </p:cNvCxnSpPr>
          <p:nvPr/>
        </p:nvCxnSpPr>
        <p:spPr>
          <a:xfrm>
            <a:off x="1577445" y="2268559"/>
            <a:ext cx="5462452" cy="42548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10" idx="4"/>
          </p:cNvCxnSpPr>
          <p:nvPr/>
        </p:nvCxnSpPr>
        <p:spPr>
          <a:xfrm>
            <a:off x="2205249" y="2268559"/>
            <a:ext cx="0" cy="26977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2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>
                <a:latin typeface="Verdana" panose="020B0604030504040204" pitchFamily="34" charset="0"/>
              </a:rPr>
              <a:t>Sorteer medewerkers op </a:t>
            </a:r>
            <a:r>
              <a:rPr lang="nl-NL" sz="2400" b="1" dirty="0" err="1">
                <a:latin typeface="Verdana" panose="020B0604030504040204" pitchFamily="34" charset="0"/>
              </a:rPr>
              <a:t>afd_nr</a:t>
            </a:r>
            <a:r>
              <a:rPr lang="nl-NL" sz="2400" b="1" dirty="0">
                <a:latin typeface="Verdana" panose="020B0604030504040204" pitchFamily="34" charset="0"/>
              </a:rPr>
              <a:t> (dalend) en binnen </a:t>
            </a:r>
            <a:r>
              <a:rPr lang="nl-NL" sz="2400" b="1" dirty="0" err="1">
                <a:latin typeface="Verdana" panose="020B0604030504040204" pitchFamily="34" charset="0"/>
              </a:rPr>
              <a:t>afd_nr</a:t>
            </a:r>
            <a:r>
              <a:rPr lang="nl-NL" sz="2400" b="1" dirty="0">
                <a:latin typeface="Verdana" panose="020B0604030504040204" pitchFamily="34" charset="0"/>
              </a:rPr>
              <a:t> op achternaam (alfabetisch).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u="sng" dirty="0">
                <a:solidFill>
                  <a:srgbClr val="FF8000"/>
                </a:solidFill>
                <a:latin typeface="Courier New" panose="02070309020205020404" pitchFamily="49" charset="0"/>
              </a:rPr>
              <a:t> 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ASC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ACHTERNAAM                VOORNAAM                      AFD_NR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------------------------- ------------------------- ----------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999111111 Bock                      Douglas                            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999333333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Joosten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Dennis                             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999888888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Shanya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Zuiderweg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Willem                             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999222222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Amelsvoort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999555555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Jochems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Suzan                             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999887777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Muiden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Martina                           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Bordoloi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Bijoy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1</a:t>
            </a:r>
          </a:p>
          <a:p>
            <a:endParaRPr lang="nl-BE" b="1" dirty="0"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 kan herbenoemingen (= alias) gebruiken in ORDER BY.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9105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2822"/>
            <a:ext cx="8229600" cy="1143000"/>
          </a:xfrm>
        </p:spPr>
        <p:txBody>
          <a:bodyPr>
            <a:noAutofit/>
          </a:bodyPr>
          <a:lstStyle/>
          <a:p>
            <a:r>
              <a:rPr lang="nl-BE" sz="2400" b="1" dirty="0">
                <a:latin typeface="Verdana" panose="020B0604030504040204" pitchFamily="34" charset="0"/>
              </a:rPr>
              <a:t>ORDER BY en NULL waarden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545709"/>
          </a:xfrm>
        </p:spPr>
        <p:txBody>
          <a:bodyPr>
            <a:normAutofit/>
          </a:bodyPr>
          <a:lstStyle/>
          <a:p>
            <a:pPr>
              <a:buNone/>
            </a:pPr>
            <a:endParaRPr lang="nl-BE" sz="2000" b="1" dirty="0">
              <a:solidFill>
                <a:srgbClr val="1C1F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BE" sz="2000" b="1" dirty="0">
              <a:solidFill>
                <a:srgbClr val="1C1F6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>
                <a:latin typeface="Verdana" panose="020B0604030504040204" pitchFamily="34" charset="0"/>
                <a:cs typeface="Courier New" pitchFamily="49" charset="0"/>
              </a:rPr>
              <a:t>Bij het sorteren worden NULL waarden steeds beschouwd als ‘grootste’ waarden. 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nl-BE" dirty="0">
                <a:latin typeface="Verdana" panose="020B0604030504040204" pitchFamily="34" charset="0"/>
                <a:cs typeface="Courier New" pitchFamily="49" charset="0"/>
              </a:rPr>
              <a:t>	Bij ASC komen ze onderaan de lijst, 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nl-BE" dirty="0">
                <a:latin typeface="Verdana" panose="020B0604030504040204" pitchFamily="34" charset="0"/>
                <a:cs typeface="Courier New" pitchFamily="49" charset="0"/>
              </a:rPr>
              <a:t>	Bij DESC komen ze bovenaan.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>
                <a:latin typeface="Verdana" panose="020B0604030504040204" pitchFamily="34" charset="0"/>
                <a:cs typeface="Courier New" pitchFamily="49" charset="0"/>
              </a:rPr>
              <a:t>Wil je van die volgorde afwijken, dan gebruik je de optie NULLS FIRST of NULLS  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01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2822"/>
            <a:ext cx="8229600" cy="1143000"/>
          </a:xfrm>
        </p:spPr>
        <p:txBody>
          <a:bodyPr>
            <a:noAutofit/>
          </a:bodyPr>
          <a:lstStyle/>
          <a:p>
            <a:r>
              <a:rPr lang="nl-BE" sz="2400" b="1" dirty="0">
                <a:latin typeface="Verdana" panose="020B0604030504040204" pitchFamily="34" charset="0"/>
              </a:rPr>
              <a:t>ORDER BY en NULL waarden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457200" y="966788"/>
            <a:ext cx="8229600" cy="55457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>
                <a:latin typeface="Verdana" panose="020B0604030504040204" pitchFamily="34" charset="0"/>
                <a:cs typeface="Courier New" pitchFamily="49" charset="0"/>
              </a:rPr>
              <a:t>We </a:t>
            </a:r>
            <a:r>
              <a:rPr lang="en-US" sz="2000" dirty="0" err="1">
                <a:latin typeface="Verdana" panose="020B0604030504040204" pitchFamily="34" charset="0"/>
                <a:cs typeface="Courier New" pitchFamily="49" charset="0"/>
              </a:rPr>
              <a:t>willen</a:t>
            </a:r>
            <a:r>
              <a:rPr lang="en-US" sz="2000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cs typeface="Courier New" pitchFamily="49" charset="0"/>
              </a:rPr>
              <a:t>een</a:t>
            </a:r>
            <a:r>
              <a:rPr lang="en-US" sz="2000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cs typeface="Courier New" pitchFamily="49" charset="0"/>
              </a:rPr>
              <a:t>lijst</a:t>
            </a:r>
            <a:r>
              <a:rPr lang="en-US" sz="2000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cs typeface="Courier New" pitchFamily="49" charset="0"/>
              </a:rPr>
              <a:t>gesorteerd</a:t>
            </a:r>
            <a:r>
              <a:rPr lang="en-US" sz="2000" dirty="0">
                <a:latin typeface="Verdana" panose="020B0604030504040204" pitchFamily="34" charset="0"/>
                <a:cs typeface="Courier New" pitchFamily="49" charset="0"/>
              </a:rPr>
              <a:t> in </a:t>
            </a:r>
            <a:r>
              <a:rPr lang="en-US" sz="2000" dirty="0" err="1">
                <a:latin typeface="Verdana" panose="020B0604030504040204" pitchFamily="34" charset="0"/>
                <a:cs typeface="Courier New" pitchFamily="49" charset="0"/>
              </a:rPr>
              <a:t>stijgende</a:t>
            </a:r>
            <a:r>
              <a:rPr lang="en-US" sz="2000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cs typeface="Courier New" pitchFamily="49" charset="0"/>
              </a:rPr>
              <a:t>volgorde</a:t>
            </a:r>
            <a:r>
              <a:rPr lang="en-US" sz="2000" dirty="0">
                <a:latin typeface="Verdana" panose="020B0604030504040204" pitchFamily="34" charset="0"/>
                <a:cs typeface="Courier New" pitchFamily="49" charset="0"/>
              </a:rPr>
              <a:t> van  </a:t>
            </a:r>
            <a:r>
              <a:rPr lang="en-US" sz="2000" dirty="0" err="1">
                <a:latin typeface="Verdana" panose="020B0604030504040204" pitchFamily="34" charset="0"/>
                <a:cs typeface="Courier New" pitchFamily="49" charset="0"/>
              </a:rPr>
              <a:t>uren</a:t>
            </a:r>
            <a:r>
              <a:rPr lang="en-US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cs typeface="Courier New" pitchFamily="49" charset="0"/>
              </a:rPr>
              <a:t>maar met null-</a:t>
            </a:r>
            <a:r>
              <a:rPr lang="en-US" sz="2000" dirty="0" err="1">
                <a:latin typeface="Verdana" panose="020B0604030504040204" pitchFamily="34" charset="0"/>
                <a:cs typeface="Courier New" pitchFamily="49" charset="0"/>
              </a:rPr>
              <a:t>waarden</a:t>
            </a:r>
            <a:r>
              <a:rPr lang="en-US" sz="2000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cs typeface="Courier New" pitchFamily="49" charset="0"/>
              </a:rPr>
              <a:t>eerst</a:t>
            </a:r>
            <a:r>
              <a:rPr lang="en-US" sz="2000" dirty="0">
                <a:latin typeface="Verdana" panose="020B0604030504040204" pitchFamily="34" charset="0"/>
                <a:cs typeface="Courier New" pitchFamily="49" charset="0"/>
              </a:rPr>
              <a:t>:</a:t>
            </a: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opdrachten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uren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ASC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NULLS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FIRST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   PROJ_NR       UREN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 ----------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999666666         20           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999444444          1           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999222222         30        5.1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999111111          2        8.5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999444444         10       10.1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999887777         10       10.2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999444444          3       10.5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999444444         20       11.8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33</a:t>
            </a:fld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43" y="1552927"/>
            <a:ext cx="3318838" cy="9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1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200" b="1" dirty="0">
                <a:latin typeface="Verdana" panose="020B0604030504040204" pitchFamily="34" charset="0"/>
              </a:rPr>
              <a:t>UITZICHT van een resultatentabel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</a:rPr>
              <a:t>in RUN SQL </a:t>
            </a:r>
            <a:r>
              <a:rPr lang="nl-NL" sz="2400" dirty="0" err="1">
                <a:latin typeface="Verdana" panose="020B0604030504040204" pitchFamily="34" charset="0"/>
              </a:rPr>
              <a:t>command</a:t>
            </a:r>
            <a:r>
              <a:rPr lang="nl-NL" sz="2400" dirty="0">
                <a:latin typeface="Verdana" panose="020B0604030504040204" pitchFamily="34" charset="0"/>
              </a:rPr>
              <a:t> Line (SQL*Plus)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Verdana" panose="020B0604030504040204" pitchFamily="34" charset="0"/>
              </a:rPr>
              <a:t>in SQL Developer</a:t>
            </a:r>
            <a:endParaRPr lang="nl-BE" sz="2400" dirty="0"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34</a:t>
            </a:fld>
            <a:endParaRPr lang="nl-NL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552" y="168045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089" y="194247"/>
            <a:ext cx="8229600" cy="1143000"/>
          </a:xfrm>
        </p:spPr>
        <p:txBody>
          <a:bodyPr>
            <a:normAutofit/>
          </a:bodyPr>
          <a:lstStyle/>
          <a:p>
            <a:r>
              <a:rPr lang="nl-NL" sz="3200" b="1" dirty="0">
                <a:latin typeface="Verdana" panose="020B0604030504040204" pitchFamily="34" charset="0"/>
              </a:rPr>
              <a:t>RUN SQL </a:t>
            </a:r>
            <a:r>
              <a:rPr lang="nl-NL" sz="3200" b="1" dirty="0" err="1">
                <a:latin typeface="Verdana" panose="020B0604030504040204" pitchFamily="34" charset="0"/>
              </a:rPr>
              <a:t>command</a:t>
            </a:r>
            <a:r>
              <a:rPr lang="nl-NL" sz="3200" b="1" dirty="0">
                <a:latin typeface="Verdana" panose="020B0604030504040204" pitchFamily="34" charset="0"/>
              </a:rPr>
              <a:t> Line</a:t>
            </a:r>
            <a:endParaRPr lang="nl-BE" sz="3200" b="1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2000" dirty="0">
                <a:latin typeface="Verdana" panose="020B0604030504040204" pitchFamily="34" charset="0"/>
              </a:rPr>
              <a:t>Voor een karakterkolom en een datumkolom kan de hoofding niet groter zijn dan de lengte van de kolom. Is de hoofding groter, dan wordt er afgekapt.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35</a:t>
            </a:fld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9" y="1150422"/>
            <a:ext cx="8072129" cy="33336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13632" y="1668379"/>
            <a:ext cx="1289304" cy="206141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02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200" b="1" dirty="0">
                <a:latin typeface="Verdana" panose="020B0604030504040204" pitchFamily="34" charset="0"/>
              </a:rPr>
              <a:t>Kolomnaam in resultatentabel versmallen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>
                <a:latin typeface="Verdana" panose="020B0604030504040204" pitchFamily="34" charset="0"/>
              </a:rPr>
              <a:t>je kan de kolomnaam </a:t>
            </a:r>
            <a:r>
              <a:rPr lang="nl-NL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in de resultatentabel  </a:t>
            </a:r>
            <a:r>
              <a:rPr lang="nl-NL" sz="2400" dirty="0">
                <a:latin typeface="Verdana" panose="020B0604030504040204" pitchFamily="34" charset="0"/>
              </a:rPr>
              <a:t>versmallen dmv een column commando</a:t>
            </a:r>
          </a:p>
          <a:p>
            <a:endParaRPr lang="nl-NL" sz="2400" dirty="0">
              <a:latin typeface="Verdana" panose="020B0604030504040204" pitchFamily="34" charset="0"/>
            </a:endParaRPr>
          </a:p>
          <a:p>
            <a:pPr>
              <a:buNone/>
            </a:pPr>
            <a:r>
              <a:rPr lang="nl-NL" sz="2400" dirty="0">
                <a:latin typeface="Verdana" panose="020B0604030504040204" pitchFamily="34" charset="0"/>
              </a:rPr>
              <a:t>Voorbeeld:</a:t>
            </a:r>
            <a:endParaRPr lang="nl-BE" sz="2400" dirty="0">
              <a:latin typeface="Verdana" panose="020B0604030504040204" pitchFamily="34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a12</a:t>
            </a:r>
            <a:endParaRPr lang="en-GB" sz="2400" dirty="0"/>
          </a:p>
          <a:p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parkeerplaats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FF8000"/>
                </a:solidFill>
                <a:latin typeface="Courier New" panose="02070309020205020404" pitchFamily="49" charset="0"/>
              </a:rPr>
              <a:t>999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814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b="1" dirty="0">
                <a:latin typeface="Verdana" panose="020B0604030504040204" pitchFamily="34" charset="0"/>
              </a:rPr>
              <a:t>RUN SQL </a:t>
            </a:r>
            <a:r>
              <a:rPr lang="nl-NL" sz="3200" b="1" dirty="0" err="1">
                <a:latin typeface="Verdana" panose="020B0604030504040204" pitchFamily="34" charset="0"/>
              </a:rPr>
              <a:t>command</a:t>
            </a:r>
            <a:r>
              <a:rPr lang="nl-NL" sz="3200" b="1" dirty="0">
                <a:latin typeface="Verdana" panose="020B0604030504040204" pitchFamily="34" charset="0"/>
              </a:rPr>
              <a:t> Line</a:t>
            </a:r>
            <a:endParaRPr lang="nl-BE" sz="3200" b="1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2000" dirty="0">
                <a:latin typeface="Verdana" panose="020B0604030504040204" pitchFamily="34" charset="0"/>
              </a:rPr>
              <a:t>Je kan dit probleem oplossen door column commando’s te gebruiken. Zij veranderen de lengte van kolommen in de resultatentabel.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37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2" y="1459833"/>
            <a:ext cx="8239544" cy="36730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70432" y="2246378"/>
            <a:ext cx="1633728" cy="292608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2804160" y="2246378"/>
            <a:ext cx="1584960" cy="292608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24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b="1" dirty="0">
                <a:latin typeface="Verdana" panose="020B0604030504040204" pitchFamily="34" charset="0"/>
              </a:rPr>
              <a:t>SQL Developer</a:t>
            </a:r>
            <a:endParaRPr lang="nl-BE" sz="3200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>
                <a:latin typeface="Verdana" panose="020B0604030504040204" pitchFamily="34" charset="0"/>
              </a:rPr>
              <a:t>In SQL Developer (run script) zijn de kolomhoofdingen wel automatisch voluit geschreven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38</a:t>
            </a:fld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6" y="2556552"/>
            <a:ext cx="6445914" cy="37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0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el 1"/>
          <p:cNvSpPr>
            <a:spLocks noGrp="1"/>
          </p:cNvSpPr>
          <p:nvPr>
            <p:ph type="title"/>
          </p:nvPr>
        </p:nvSpPr>
        <p:spPr>
          <a:xfrm>
            <a:off x="374650" y="93663"/>
            <a:ext cx="8229600" cy="1143000"/>
          </a:xfrm>
        </p:spPr>
        <p:txBody>
          <a:bodyPr/>
          <a:lstStyle/>
          <a:p>
            <a:pPr eaLnBrk="1" hangingPunct="1"/>
            <a:r>
              <a:rPr lang="nl-BE" altLang="en-US" sz="4000">
                <a:solidFill>
                  <a:schemeClr val="tx2"/>
                </a:solidFill>
              </a:rPr>
              <a:t>Select Syntax</a:t>
            </a:r>
          </a:p>
        </p:txBody>
      </p:sp>
      <p:sp>
        <p:nvSpPr>
          <p:cNvPr id="62467" name="Tekstvak 3"/>
          <p:cNvSpPr txBox="1">
            <a:spLocks noChangeArrowheads="1"/>
          </p:cNvSpPr>
          <p:nvPr/>
        </p:nvSpPr>
        <p:spPr bwMode="auto">
          <a:xfrm>
            <a:off x="8218488" y="93663"/>
            <a:ext cx="771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nl-BE" altLang="en-US" sz="2400">
                <a:latin typeface="Bernard MT Condensed" panose="02050806060905020404" pitchFamily="18" charset="0"/>
              </a:rPr>
              <a:t>S Q 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nl-BE" altLang="en-US" sz="1200">
                <a:latin typeface="Bernard MT Condensed" panose="02050806060905020404" pitchFamily="18" charset="0"/>
              </a:rPr>
              <a:t>Reference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nl-BE" altLang="en-US" sz="1800">
                <a:latin typeface="Bernard MT Condensed" panose="02050806060905020404" pitchFamily="18" charset="0"/>
              </a:rPr>
              <a:t>p. 159</a:t>
            </a:r>
          </a:p>
        </p:txBody>
      </p:sp>
      <p:pic>
        <p:nvPicPr>
          <p:cNvPr id="62468" name="Picture 2" descr="Description of select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681163"/>
            <a:ext cx="4445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4" descr="Description of subquery.gif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35363"/>
            <a:ext cx="8189913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39750" y="1547813"/>
            <a:ext cx="5035550" cy="1019175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7100" y="3421063"/>
            <a:ext cx="1358900" cy="62230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80188" y="4203700"/>
            <a:ext cx="1825625" cy="623888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0338" y="2271713"/>
            <a:ext cx="0" cy="855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2331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2471"/>
            <a:ext cx="8229600" cy="1143000"/>
          </a:xfrm>
        </p:spPr>
        <p:txBody>
          <a:bodyPr/>
          <a:lstStyle/>
          <a:p>
            <a:r>
              <a:rPr lang="nl-BE" dirty="0" err="1">
                <a:latin typeface="Verdana" panose="020B0604030504040204" pitchFamily="34" charset="0"/>
              </a:rPr>
              <a:t>Syntax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22407"/>
            <a:ext cx="8229600" cy="4525963"/>
          </a:xfrm>
        </p:spPr>
        <p:txBody>
          <a:bodyPr/>
          <a:lstStyle/>
          <a:p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tabelnaam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conditie</a:t>
            </a: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clausule</a:t>
            </a: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GB" sz="2800" dirty="0"/>
          </a:p>
          <a:p>
            <a:pPr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Doel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: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informatie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uit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 de databank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halen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 en in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een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resultatentabel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presenteren</a:t>
            </a:r>
            <a:endParaRPr lang="nl-BE" sz="2800" dirty="0">
              <a:latin typeface="Verdana" panose="020B0604030504040204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371" y="89590"/>
            <a:ext cx="634983" cy="5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90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el 1"/>
          <p:cNvSpPr>
            <a:spLocks noGrp="1"/>
          </p:cNvSpPr>
          <p:nvPr>
            <p:ph type="title"/>
          </p:nvPr>
        </p:nvSpPr>
        <p:spPr>
          <a:xfrm>
            <a:off x="374650" y="93663"/>
            <a:ext cx="8229600" cy="1143000"/>
          </a:xfrm>
        </p:spPr>
        <p:txBody>
          <a:bodyPr/>
          <a:lstStyle/>
          <a:p>
            <a:pPr eaLnBrk="1" hangingPunct="1"/>
            <a:r>
              <a:rPr lang="nl-BE" altLang="en-US" sz="4000">
                <a:solidFill>
                  <a:schemeClr val="tx2"/>
                </a:solidFill>
              </a:rPr>
              <a:t>Select Syntax</a:t>
            </a:r>
          </a:p>
        </p:txBody>
      </p:sp>
      <p:sp>
        <p:nvSpPr>
          <p:cNvPr id="63491" name="Tekstvak 3"/>
          <p:cNvSpPr txBox="1">
            <a:spLocks noChangeArrowheads="1"/>
          </p:cNvSpPr>
          <p:nvPr/>
        </p:nvSpPr>
        <p:spPr bwMode="auto">
          <a:xfrm>
            <a:off x="8218488" y="93663"/>
            <a:ext cx="771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nl-BE" altLang="en-US" sz="2400">
                <a:latin typeface="Bernard MT Condensed" panose="02050806060905020404" pitchFamily="18" charset="0"/>
              </a:rPr>
              <a:t>S Q 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nl-BE" altLang="en-US" sz="1200">
                <a:latin typeface="Bernard MT Condensed" panose="02050806060905020404" pitchFamily="18" charset="0"/>
              </a:rPr>
              <a:t>Reference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nl-BE" altLang="en-US" sz="1800">
                <a:latin typeface="Bernard MT Condensed" panose="02050806060905020404" pitchFamily="18" charset="0"/>
              </a:rPr>
              <a:t>p. 159</a:t>
            </a:r>
          </a:p>
        </p:txBody>
      </p:sp>
      <p:pic>
        <p:nvPicPr>
          <p:cNvPr id="63492" name="Picture 2" descr="Description of query_block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930400"/>
            <a:ext cx="8393113" cy="351155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87650" y="2757488"/>
            <a:ext cx="796925" cy="41275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37150" y="1827213"/>
            <a:ext cx="796925" cy="41275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9388" y="2757488"/>
            <a:ext cx="795337" cy="4127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0063" y="4059238"/>
            <a:ext cx="795337" cy="41275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3050" y="3746500"/>
            <a:ext cx="3279775" cy="41275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63498" name="TextBox 6"/>
          <p:cNvSpPr txBox="1">
            <a:spLocks noChangeArrowheads="1"/>
          </p:cNvSpPr>
          <p:nvPr/>
        </p:nvSpPr>
        <p:spPr bwMode="auto">
          <a:xfrm>
            <a:off x="374650" y="1474788"/>
            <a:ext cx="1852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Query_block</a:t>
            </a:r>
          </a:p>
        </p:txBody>
      </p:sp>
      <p:pic>
        <p:nvPicPr>
          <p:cNvPr id="63499" name="Picture 4" descr="Description of where_clause.gif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6234113"/>
            <a:ext cx="1514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097213" y="6099175"/>
            <a:ext cx="2039937" cy="55245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73538" y="4059238"/>
            <a:ext cx="0" cy="2039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4656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2471"/>
            <a:ext cx="8229600" cy="1143000"/>
          </a:xfrm>
        </p:spPr>
        <p:txBody>
          <a:bodyPr/>
          <a:lstStyle/>
          <a:p>
            <a:r>
              <a:rPr lang="nl-BE" dirty="0" err="1">
                <a:latin typeface="Verdana" panose="020B0604030504040204" pitchFamily="34" charset="0"/>
              </a:rPr>
              <a:t>Syntax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22407"/>
            <a:ext cx="8229600" cy="4525963"/>
          </a:xfrm>
        </p:spPr>
        <p:txBody>
          <a:bodyPr/>
          <a:lstStyle/>
          <a:p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8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2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tabelnaam</a:t>
            </a:r>
            <a:r>
              <a:rPr lang="en-GB" sz="2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800" i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conditie</a:t>
            </a: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clausule</a:t>
            </a:r>
            <a:r>
              <a:rPr lang="en-GB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GB" sz="2800" dirty="0"/>
          </a:p>
          <a:p>
            <a:pPr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Achter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 de FROM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zet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 je de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tabel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(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len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)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waaruit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 je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informatie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wil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 </a:t>
            </a:r>
            <a:r>
              <a:rPr lang="en-GB" sz="2800" dirty="0" err="1">
                <a:latin typeface="Verdana" panose="020B0604030504040204" pitchFamily="34" charset="0"/>
                <a:cs typeface="Courier New" pitchFamily="49" charset="0"/>
              </a:rPr>
              <a:t>halen</a:t>
            </a:r>
            <a:r>
              <a:rPr lang="en-GB" sz="2800" dirty="0">
                <a:latin typeface="Verdana" panose="020B0604030504040204" pitchFamily="34" charset="0"/>
                <a:cs typeface="Courier New" pitchFamily="49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371" y="70927"/>
            <a:ext cx="634983" cy="5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1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7213" y="294260"/>
            <a:ext cx="8229600" cy="1143000"/>
          </a:xfrm>
        </p:spPr>
        <p:txBody>
          <a:bodyPr/>
          <a:lstStyle/>
          <a:p>
            <a:r>
              <a:rPr lang="nl-BE" dirty="0" err="1">
                <a:latin typeface="Verdana" panose="020B0604030504040204" pitchFamily="34" charset="0"/>
              </a:rPr>
              <a:t>Syntax</a:t>
            </a:r>
            <a:endParaRPr lang="nl-BE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600905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tabelnaam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conditie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clausule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nl-NL" i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select list : welke kolommen willen we tonen in de resultatentabel (</a:t>
            </a:r>
            <a:r>
              <a:rPr lang="nl-NL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rt</a:t>
            </a:r>
            <a:r>
              <a:rPr lang="nl-NL" i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)?</a:t>
            </a:r>
          </a:p>
          <a:p>
            <a:pPr lvl="1"/>
            <a:r>
              <a:rPr lang="nl-NL" sz="2500" dirty="0">
                <a:latin typeface="Verdana" panose="020B0604030504040204" pitchFamily="34" charset="0"/>
              </a:rPr>
              <a:t>attributen uit de tabel in de FROM lijn</a:t>
            </a:r>
            <a:endParaRPr lang="nl-BE" sz="1500" dirty="0">
              <a:latin typeface="Verdana" panose="020B0604030504040204" pitchFamily="34" charset="0"/>
            </a:endParaRPr>
          </a:p>
          <a:p>
            <a:pPr lvl="1"/>
            <a:r>
              <a:rPr lang="nl-NL" sz="2500" dirty="0">
                <a:latin typeface="Verdana" panose="020B0604030504040204" pitchFamily="34" charset="0"/>
              </a:rPr>
              <a:t>constanten</a:t>
            </a:r>
            <a:endParaRPr lang="nl-BE" sz="1500" dirty="0">
              <a:latin typeface="Verdana" panose="020B0604030504040204" pitchFamily="34" charset="0"/>
            </a:endParaRPr>
          </a:p>
          <a:p>
            <a:pPr lvl="1"/>
            <a:r>
              <a:rPr lang="nl-NL" sz="2500" dirty="0">
                <a:latin typeface="Verdana" panose="020B0604030504040204" pitchFamily="34" charset="0"/>
              </a:rPr>
              <a:t>rekenkundige bewerkingen  (+ - * / )</a:t>
            </a:r>
            <a:endParaRPr lang="nl-BE" sz="1500" dirty="0">
              <a:latin typeface="Verdana" panose="020B0604030504040204" pitchFamily="34" charset="0"/>
            </a:endParaRPr>
          </a:p>
          <a:p>
            <a:pPr lvl="1"/>
            <a:r>
              <a:rPr lang="nl-NL" sz="2500" dirty="0">
                <a:latin typeface="Verdana" panose="020B0604030504040204" pitchFamily="34" charset="0"/>
              </a:rPr>
              <a:t>||-teken,   (= concatenatie-teken)</a:t>
            </a:r>
            <a:endParaRPr lang="nl-BE" sz="1500" dirty="0">
              <a:latin typeface="Verdana" panose="020B0604030504040204" pitchFamily="34" charset="0"/>
            </a:endParaRPr>
          </a:p>
          <a:p>
            <a:pPr lvl="1"/>
            <a:r>
              <a:rPr lang="nl-NL" sz="2500" dirty="0">
                <a:latin typeface="Verdana" panose="020B0604030504040204" pitchFamily="34" charset="0"/>
              </a:rPr>
              <a:t>allerhande functies</a:t>
            </a:r>
            <a:endParaRPr lang="nl-BE" sz="1500" dirty="0">
              <a:latin typeface="Verdana" panose="020B0604030504040204" pitchFamily="34" charset="0"/>
            </a:endParaRPr>
          </a:p>
          <a:p>
            <a:pPr lvl="1"/>
            <a:r>
              <a:rPr lang="nl-NL" sz="2800" dirty="0">
                <a:latin typeface="Verdana" panose="020B0604030504040204" pitchFamily="34" charset="0"/>
              </a:rPr>
              <a:t>*</a:t>
            </a:r>
            <a:endParaRPr lang="nl-BE" sz="2800" dirty="0">
              <a:latin typeface="Verdana" panose="020B0604030504040204" pitchFamily="34" charset="0"/>
            </a:endParaRPr>
          </a:p>
          <a:p>
            <a:pPr lvl="1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17" y="101782"/>
            <a:ext cx="634983" cy="5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46176"/>
            <a:ext cx="8229600" cy="782560"/>
          </a:xfrm>
        </p:spPr>
        <p:txBody>
          <a:bodyPr>
            <a:normAutofit/>
          </a:bodyPr>
          <a:lstStyle/>
          <a:p>
            <a:r>
              <a:rPr lang="nl-BE" sz="3600" b="1" dirty="0">
                <a:latin typeface="Verdana" panose="020B0604030504040204" pitchFamily="34" charset="0"/>
              </a:rPr>
              <a:t>SELECT list : alle kolommen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5802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afdelingen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AFD_NR AFD_NAAM                MGR_SOFI_ MGR_START_DATUM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 -------------------- --------- ---------------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7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Productie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999444444 22-MAY-08     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3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Administratie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999555555 01-JAN-11     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1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Hoofdvestiging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999666666 19-JUN-91 </a:t>
            </a:r>
            <a:endParaRPr lang="en-GB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71" y="1528538"/>
            <a:ext cx="3860992" cy="11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6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03762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Verdana" panose="020B0604030504040204" pitchFamily="34" charset="0"/>
              </a:rPr>
              <a:t>SELECT list: </a:t>
            </a:r>
            <a:r>
              <a:rPr lang="nl-BE" sz="2400" dirty="0">
                <a:latin typeface="Verdana" panose="020B0604030504040204" pitchFamily="34" charset="0"/>
              </a:rPr>
              <a:t>proj</a:t>
            </a:r>
            <a:r>
              <a:rPr lang="nl-BE" sz="2400" b="1" dirty="0">
                <a:latin typeface="Verdana" panose="020B0604030504040204" pitchFamily="34" charset="0"/>
              </a:rPr>
              <a:t>ectie van kolommen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83159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ofi_nr</a:t>
            </a:r>
            <a:r>
              <a:rPr lang="en-GB" b="1" u="sng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b="1" u="sng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/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SOFI_NR   ACHTERNAAM                VOORNAAM                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--------- ------------------------- -------------------------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999666666 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Bordoloi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Bijoy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999555555 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Jochems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                   Suzan                    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999444444 Zuiderweg                 Willem                   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999887777 Muiden                    Martina                  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999222222 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Amelsvoort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                Henk                     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999111111 Bock                      Douglas                  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999333333 Joosten                   Dennis                   </a:t>
            </a: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999888888 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Pregers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Shanya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                   </a:t>
            </a:r>
          </a:p>
          <a:p>
            <a:endParaRPr lang="nl-B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l-BE" sz="1600" dirty="0">
                <a:latin typeface="Courier New" pitchFamily="49" charset="0"/>
                <a:cs typeface="Courier New" pitchFamily="49" charset="0"/>
              </a:rPr>
              <a:t> 8 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rows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600" dirty="0" err="1">
                <a:latin typeface="Courier New" pitchFamily="49" charset="0"/>
                <a:cs typeface="Courier New" pitchFamily="49" charset="0"/>
              </a:rPr>
              <a:t>selected</a:t>
            </a:r>
            <a:r>
              <a:rPr lang="nl-BE" sz="16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10" y="2223424"/>
            <a:ext cx="247671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9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latin typeface="Verdana" panose="020B0604030504040204" pitchFamily="34" charset="0"/>
              </a:rPr>
              <a:t>SELECT list : kolom hernoemen</a:t>
            </a:r>
            <a:endParaRPr lang="nl-BE" b="1" dirty="0">
              <a:latin typeface="Verdana" panose="020B060403050404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werknr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	achternaam familienaam, </a:t>
            </a:r>
          </a:p>
          <a:p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  voornaam roepnaam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WERKNR    FAMILIENAAM               ROEPNAAM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------------------------- -------------------------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Bordoloi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Bijoy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999555555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Jochems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Suzan  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999444444 Zuiderweg                 Willem 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999887777 Muiden                    Martina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999222222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Amelsvoort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Henk   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999111111 Bock                      Douglas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999333333 Joosten                   Dennis                   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999888888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Shanya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9</a:t>
            </a:fld>
            <a:endParaRPr lang="nl-NL" dirty="0"/>
          </a:p>
        </p:txBody>
      </p:sp>
      <p:cxnSp>
        <p:nvCxnSpPr>
          <p:cNvPr id="14" name="Rechte verbindingslijn met pijl 13"/>
          <p:cNvCxnSpPr/>
          <p:nvPr/>
        </p:nvCxnSpPr>
        <p:spPr>
          <a:xfrm flipH="1">
            <a:off x="1178169" y="1907373"/>
            <a:ext cx="1622863" cy="75028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3200400" y="2479431"/>
            <a:ext cx="1688123" cy="45720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>
            <a:off x="3059724" y="2215662"/>
            <a:ext cx="633045" cy="59787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1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dG Thema">
  <a:themeElements>
    <a:clrScheme name="Custom 60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 err="1" smtClean="0">
            <a:latin typeface="Verdana 11"/>
            <a:cs typeface="Verdana 11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kdg_template</Template>
  <TotalTime>0</TotalTime>
  <Words>806</Words>
  <Application>Microsoft Office PowerPoint</Application>
  <PresentationFormat>On-screen Show (4:3)</PresentationFormat>
  <Paragraphs>429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Bernard MT Condensed</vt:lpstr>
      <vt:lpstr>Calibri</vt:lpstr>
      <vt:lpstr>Courier New</vt:lpstr>
      <vt:lpstr>KdG beta 020</vt:lpstr>
      <vt:lpstr>Lucida Grande</vt:lpstr>
      <vt:lpstr>Verdana</vt:lpstr>
      <vt:lpstr>Wingdings</vt:lpstr>
      <vt:lpstr>KdG Thema</vt:lpstr>
      <vt:lpstr>Herhaling eenvoudige queries </vt:lpstr>
      <vt:lpstr>cursusmateriaal</vt:lpstr>
      <vt:lpstr>Schema ONDERNEMING databank</vt:lpstr>
      <vt:lpstr>Syntax</vt:lpstr>
      <vt:lpstr>Syntax</vt:lpstr>
      <vt:lpstr>Syntax</vt:lpstr>
      <vt:lpstr>SELECT list : alle kolommen </vt:lpstr>
      <vt:lpstr>SELECT list: projectie van kolommen </vt:lpstr>
      <vt:lpstr>SELECT list : kolom hernoemen</vt:lpstr>
      <vt:lpstr>SELECT list : kolom hernoemen</vt:lpstr>
      <vt:lpstr>SELECT list : samenvoegen</vt:lpstr>
      <vt:lpstr>SELECT list : samenvoegen en hernoemen</vt:lpstr>
      <vt:lpstr>SELECT list : rekenkundige bewerking</vt:lpstr>
      <vt:lpstr>SELECT list : functie</vt:lpstr>
      <vt:lpstr>Syntax</vt:lpstr>
      <vt:lpstr>In welke afdelingen werken de medewerkers?</vt:lpstr>
      <vt:lpstr>In welke afdelingen werken de medewerkers?</vt:lpstr>
      <vt:lpstr>Geef een overzicht van de salarissen die in de diverse afdelingen uitbetaald worden.</vt:lpstr>
      <vt:lpstr>Geef een overzicht van de salarissen die in de diverse afdelingen uitbetaald worden.</vt:lpstr>
      <vt:lpstr>WHERE clausule: rijen selecteren</vt:lpstr>
      <vt:lpstr>Geef sofi_nr, achternaam, voornaam en afdeling voor medewerkers uit afdeling 3</vt:lpstr>
      <vt:lpstr>Geef sofi_nr, naam, voornaam en salaris van medewerkers met een salaris tussen 25000 en 40000</vt:lpstr>
      <vt:lpstr>Geef sofi_nr, naam, voornaam en geboortedatum voor medewerkers die voor 31 december 1980 geboren zijn.</vt:lpstr>
      <vt:lpstr>Geef het sofi_nr van de medewerker(s) met voornaam Willem.</vt:lpstr>
      <vt:lpstr>Geef het sofi_nr van de medewerker(s) met voornaam Willem.</vt:lpstr>
      <vt:lpstr>ORDER BY: sorteer rijen in de resultatentabel</vt:lpstr>
      <vt:lpstr>Sorteer afdelingen op afd_nr (van klein naar groot).</vt:lpstr>
      <vt:lpstr>Sorteer afdelingen op afd_nr (van groot naar klein).</vt:lpstr>
      <vt:lpstr>Sorteer medewerkers op afd_nr en binnen afd_nr op achternaam.</vt:lpstr>
      <vt:lpstr>Sorteer medewerkers op afd_nr (dalend) en binnen afd_nr op achternaam (alfabetisch).</vt:lpstr>
      <vt:lpstr>Sorteer medewerkers op afd_nr (dalend) en binnen afd_nr op achternaam (alfabetisch).</vt:lpstr>
      <vt:lpstr>ORDER BY en NULL waarden</vt:lpstr>
      <vt:lpstr>ORDER BY en NULL waarden</vt:lpstr>
      <vt:lpstr>UITZICHT van een resultatentabel</vt:lpstr>
      <vt:lpstr>RUN SQL command Line</vt:lpstr>
      <vt:lpstr>Kolomnaam in resultatentabel versmallen</vt:lpstr>
      <vt:lpstr>RUN SQL command Line</vt:lpstr>
      <vt:lpstr>SQL Developer</vt:lpstr>
      <vt:lpstr>Select Syntax</vt:lpstr>
      <vt:lpstr>Select Syntax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ridderm</dc:creator>
  <cp:lastModifiedBy>jan</cp:lastModifiedBy>
  <cp:revision>83</cp:revision>
  <dcterms:created xsi:type="dcterms:W3CDTF">2012-08-11T08:48:52Z</dcterms:created>
  <dcterms:modified xsi:type="dcterms:W3CDTF">2016-10-30T16:26:10Z</dcterms:modified>
</cp:coreProperties>
</file>