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38"/>
  </p:notesMasterIdLst>
  <p:sldIdLst>
    <p:sldId id="287" r:id="rId2"/>
    <p:sldId id="320" r:id="rId3"/>
    <p:sldId id="325" r:id="rId4"/>
    <p:sldId id="289" r:id="rId5"/>
    <p:sldId id="290" r:id="rId6"/>
    <p:sldId id="326" r:id="rId7"/>
    <p:sldId id="292" r:id="rId8"/>
    <p:sldId id="293" r:id="rId9"/>
    <p:sldId id="294" r:id="rId10"/>
    <p:sldId id="295" r:id="rId11"/>
    <p:sldId id="327" r:id="rId12"/>
    <p:sldId id="297" r:id="rId13"/>
    <p:sldId id="298" r:id="rId14"/>
    <p:sldId id="299" r:id="rId15"/>
    <p:sldId id="300" r:id="rId16"/>
    <p:sldId id="328" r:id="rId17"/>
    <p:sldId id="302" r:id="rId18"/>
    <p:sldId id="303" r:id="rId19"/>
    <p:sldId id="329" r:id="rId20"/>
    <p:sldId id="337" r:id="rId21"/>
    <p:sldId id="332" r:id="rId22"/>
    <p:sldId id="333" r:id="rId23"/>
    <p:sldId id="334" r:id="rId24"/>
    <p:sldId id="338" r:id="rId25"/>
    <p:sldId id="335" r:id="rId26"/>
    <p:sldId id="330" r:id="rId27"/>
    <p:sldId id="306" r:id="rId28"/>
    <p:sldId id="339" r:id="rId29"/>
    <p:sldId id="340" r:id="rId30"/>
    <p:sldId id="309" r:id="rId31"/>
    <p:sldId id="341" r:id="rId32"/>
    <p:sldId id="311" r:id="rId33"/>
    <p:sldId id="312" r:id="rId34"/>
    <p:sldId id="342" r:id="rId35"/>
    <p:sldId id="322" r:id="rId36"/>
    <p:sldId id="34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76741" autoAdjust="0"/>
  </p:normalViewPr>
  <p:slideViewPr>
    <p:cSldViewPr snapToGrid="0" snapToObjects="1">
      <p:cViewPr varScale="1">
        <p:scale>
          <a:sx n="87" d="100"/>
          <a:sy n="87" d="100"/>
        </p:scale>
        <p:origin x="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A1E41-6605-4228-BDE6-1B7A14962082}" type="datetimeFigureOut">
              <a:rPr lang="nl-BE" smtClean="0"/>
              <a:pPr/>
              <a:t>15/11/2017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9821-39F4-4B1E-A162-F8E03CE0A60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5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!= (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ansi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&lt;&gt;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hetzelfde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619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3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BE" dirty="0"/>
              <a:t>K</a:t>
            </a:r>
            <a:r>
              <a:rPr lang="nl-BE" baseline="0" dirty="0"/>
              <a:t> is inclusief, maar KA komt na K</a:t>
            </a:r>
            <a:endParaRPr lang="nl-BE" dirty="0"/>
          </a:p>
        </p:txBody>
      </p:sp>
      <p:sp>
        <p:nvSpPr>
          <p:cNvPr id="4608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F223AF-ED88-437F-9DE1-5073504F3424}" type="slidenum">
              <a:rPr lang="nl-B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950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06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8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691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9821-39F4-4B1E-A162-F8E03CE0A609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984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3654637"/>
            <a:ext cx="6006442" cy="17526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843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2595457"/>
            <a:ext cx="4038600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Font typeface="Arial"/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3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7"/>
          <p:cNvSpPr/>
          <p:nvPr/>
        </p:nvSpPr>
        <p:spPr>
          <a:xfrm>
            <a:off x="4777067" y="2419992"/>
            <a:ext cx="3949398" cy="2468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290984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6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>
          <a:xfrm>
            <a:off x="576264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7"/>
          <p:cNvSpPr/>
          <p:nvPr/>
        </p:nvSpPr>
        <p:spPr>
          <a:xfrm>
            <a:off x="3301586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7"/>
          <p:cNvSpPr/>
          <p:nvPr/>
        </p:nvSpPr>
        <p:spPr>
          <a:xfrm>
            <a:off x="6084037" y="2419993"/>
            <a:ext cx="2449389" cy="6095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40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7" y="2609004"/>
            <a:ext cx="2449389" cy="3394075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15070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2302089"/>
            <a:ext cx="8021002" cy="41596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18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4" y="2302933"/>
            <a:ext cx="8021637" cy="415925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106198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212415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6" y="1165078"/>
            <a:ext cx="5007795" cy="4886473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26542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8" y="1071031"/>
            <a:ext cx="7964407" cy="507365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824907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2225628"/>
            <a:ext cx="6709410" cy="4274169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9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0071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57224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2482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7811909" cy="63342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010" y="1668379"/>
            <a:ext cx="7790504" cy="4572437"/>
          </a:xfrm>
        </p:spPr>
        <p:txBody>
          <a:bodyPr/>
          <a:lstStyle>
            <a:lvl1pPr marL="0" indent="0">
              <a:buNone/>
              <a:defRPr sz="2000" b="0"/>
            </a:lvl1pPr>
            <a:lvl2pPr marL="357188" indent="-179388">
              <a:buFont typeface="Arial"/>
              <a:buChar char="•"/>
              <a:defRPr sz="1800"/>
            </a:lvl2pPr>
            <a:lvl3pPr marL="534988" indent="-177800">
              <a:buFont typeface="Lucida Grande"/>
              <a:buChar char="-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666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15250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5684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3"/>
          <p:cNvSpPr/>
          <p:nvPr/>
        </p:nvSpPr>
        <p:spPr>
          <a:xfrm>
            <a:off x="0" y="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5869094"/>
            <a:ext cx="2133600" cy="365125"/>
          </a:xfrm>
        </p:spPr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2130426"/>
            <a:ext cx="5998505" cy="1470025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5631500"/>
            <a:ext cx="1766665" cy="5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954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242684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8724947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dg_ppt_chapters_2000x1024_v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/>
          <a:stretch/>
        </p:blipFill>
        <p:spPr bwMode="invGray">
          <a:xfrm>
            <a:off x="-40640" y="-14177"/>
            <a:ext cx="91846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7906050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-22578" y="-16933"/>
            <a:ext cx="9166578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6925875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"/>
            <a:ext cx="9144000" cy="6863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3198234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/>
          <a:stretch/>
        </p:blipFill>
        <p:spPr>
          <a:xfrm>
            <a:off x="0" y="0"/>
            <a:ext cx="9144000" cy="688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74980142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7323075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259840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" y="826413"/>
            <a:ext cx="6846755" cy="81273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882488"/>
            <a:ext cx="7790504" cy="4376072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0448033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08367006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/>
          <a:stretch/>
        </p:blipFill>
        <p:spPr>
          <a:xfrm>
            <a:off x="0" y="0"/>
            <a:ext cx="9144000" cy="687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11692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/>
          <a:stretch/>
        </p:blipFill>
        <p:spPr bwMode="invGray">
          <a:xfrm>
            <a:off x="0" y="13547"/>
            <a:ext cx="9144000" cy="6844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1662256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/>
          <a:stretch/>
        </p:blipFill>
        <p:spPr>
          <a:xfrm>
            <a:off x="0" y="-16933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0341513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0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-1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6627621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/>
          <a:stretch/>
        </p:blipFill>
        <p:spPr>
          <a:xfrm>
            <a:off x="31434" y="-11469"/>
            <a:ext cx="9144000" cy="686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9144865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1175875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/>
          <a:stretch/>
        </p:blipFill>
        <p:spPr>
          <a:xfrm>
            <a:off x="0" y="-16218"/>
            <a:ext cx="9144000" cy="687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5300413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2074"/>
            <a:ext cx="9144000" cy="6855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46858304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0" y="-1"/>
            <a:ext cx="9144000" cy="6887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276231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36992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531790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/>
        </p:blipFill>
        <p:spPr>
          <a:xfrm>
            <a:off x="-18998" y="-1"/>
            <a:ext cx="916299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0771640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/>
          <a:stretch/>
        </p:blipFill>
        <p:spPr bwMode="invGray">
          <a:xfrm>
            <a:off x="-101600" y="0"/>
            <a:ext cx="9245600" cy="6859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2292507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/>
          <a:stretch/>
        </p:blipFill>
        <p:spPr>
          <a:xfrm>
            <a:off x="0" y="-1"/>
            <a:ext cx="9144000" cy="688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79130188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/>
          <a:stretch/>
        </p:blipFill>
        <p:spPr bwMode="invGray">
          <a:xfrm>
            <a:off x="0" y="-2671"/>
            <a:ext cx="9144000" cy="6835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955818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/>
          <a:stretch/>
        </p:blipFill>
        <p:spPr>
          <a:xfrm>
            <a:off x="0" y="-16218"/>
            <a:ext cx="9144000" cy="689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69683565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/>
          <a:stretch/>
        </p:blipFill>
        <p:spPr bwMode="invGray"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6984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697609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4069218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/>
          <a:stretch/>
        </p:blipFill>
        <p:spPr>
          <a:xfrm>
            <a:off x="0" y="0"/>
            <a:ext cx="9144000" cy="6861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2978350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/>
          <a:stretch/>
        </p:blipFill>
        <p:spPr bwMode="invGray">
          <a:xfrm>
            <a:off x="0" y="4234"/>
            <a:ext cx="9144000" cy="6890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6920044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893636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2286465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345588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99898544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/>
          <a:stretch/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72954976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/>
          <a:stretch/>
        </p:blipFill>
        <p:spPr>
          <a:xfrm>
            <a:off x="0" y="-1"/>
            <a:ext cx="9144000" cy="6976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8645099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/>
          <a:stretch/>
        </p:blipFill>
        <p:spPr bwMode="invGray">
          <a:xfrm>
            <a:off x="-81280" y="-5328"/>
            <a:ext cx="9225280" cy="6876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806477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7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60160139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6217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83251384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18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/>
          <a:stretch/>
        </p:blipFill>
        <p:spPr>
          <a:xfrm>
            <a:off x="0" y="5464"/>
            <a:ext cx="9144000" cy="6852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55719981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1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/>
          <a:stretch/>
        </p:blipFill>
        <p:spPr bwMode="invGray">
          <a:xfrm>
            <a:off x="0" y="-16218"/>
            <a:ext cx="9144000" cy="6862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69236280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1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>
          <a:xfrm>
            <a:off x="0" y="0"/>
            <a:ext cx="9144000" cy="686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124120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9" y="2330452"/>
            <a:ext cx="2600325" cy="3440429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079165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-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/>
          <a:stretch/>
        </p:blipFill>
        <p:spPr bwMode="invGray">
          <a:xfrm>
            <a:off x="0" y="-1"/>
            <a:ext cx="9144000" cy="684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71226369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2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3106421"/>
            <a:ext cx="4527824" cy="1362075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 bwMode="black">
          <a:xfrm>
            <a:off x="582220" y="2775298"/>
            <a:ext cx="4434237" cy="91900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40065584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 anchorCtr="0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991" y="6508750"/>
            <a:ext cx="970384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919882-E08C-4A37-9462-E0D9DD008734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90390" y="6508750"/>
            <a:ext cx="8455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- p.</a:t>
            </a:r>
            <a:fld id="{E7D6941F-2026-3040-AA58-1A021F4957B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30299"/>
            <a:ext cx="7545388" cy="4908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BE" dirty="0"/>
              <a:t>Afbeelding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4874630" cy="4060301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9" y="2330452"/>
            <a:ext cx="2600325" cy="3440429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773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6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7" y="2235625"/>
            <a:ext cx="2284319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8553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 - 1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2180515"/>
            <a:ext cx="2903590" cy="4060301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2235625"/>
            <a:ext cx="4824390" cy="3047576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1" y="5431791"/>
            <a:ext cx="4905035" cy="7133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5874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6" y="826412"/>
            <a:ext cx="66841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2180515"/>
            <a:ext cx="7790504" cy="4060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5700" y="895638"/>
            <a:ext cx="1109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fld id="{F71E7191-E006-4454-9C24-FB7C824BDAC9}" type="datetime1">
              <a:rPr lang="nl-NL" smtClean="0"/>
              <a:t>15-11-2017</a:t>
            </a:fld>
            <a:endParaRPr lang="nl-NL" dirty="0"/>
          </a:p>
        </p:txBody>
      </p:sp>
      <p:sp>
        <p:nvSpPr>
          <p:cNvPr id="7" name="object 3"/>
          <p:cNvSpPr/>
          <p:nvPr/>
        </p:nvSpPr>
        <p:spPr>
          <a:xfrm>
            <a:off x="578949" y="712579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263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652" r:id="rId6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KdG beta 020"/>
          <a:ea typeface="+mj-ea"/>
          <a:cs typeface="KdG beta 020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20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6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40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2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920750" y="1349375"/>
            <a:ext cx="7772400" cy="1470025"/>
          </a:xfrm>
        </p:spPr>
        <p:txBody>
          <a:bodyPr/>
          <a:lstStyle/>
          <a:p>
            <a:r>
              <a:rPr lang="nl-BE" dirty="0">
                <a:latin typeface="Verdana" panose="020B0604030504040204" pitchFamily="34" charset="0"/>
              </a:rPr>
              <a:t>Krachtigere queries</a:t>
            </a:r>
          </a:p>
        </p:txBody>
      </p:sp>
      <p:sp>
        <p:nvSpPr>
          <p:cNvPr id="10243" name="Ondertitel 4"/>
          <p:cNvSpPr>
            <a:spLocks noGrp="1"/>
          </p:cNvSpPr>
          <p:nvPr>
            <p:ph type="subTitle" idx="1"/>
          </p:nvPr>
        </p:nvSpPr>
        <p:spPr>
          <a:xfrm>
            <a:off x="1394012" y="2788024"/>
            <a:ext cx="655955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nl-BE" dirty="0">
                <a:latin typeface="Verdana" panose="020B0604030504040204" pitchFamily="34" charset="0"/>
              </a:rPr>
              <a:t>Queries met krachtigere condities in één tabel</a:t>
            </a:r>
          </a:p>
        </p:txBody>
      </p:sp>
    </p:spTree>
    <p:extLst>
      <p:ext uri="{BB962C8B-B14F-4D97-AF65-F5344CB8AC3E}">
        <p14:creationId xmlns:p14="http://schemas.microsoft.com/office/powerpoint/2010/main" val="417314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sofi_</a:t>
            </a:r>
            <a:r>
              <a:rPr lang="nl-NL" sz="2400" b="1" dirty="0" err="1">
                <a:latin typeface="Verdana" panose="020B0604030504040204" pitchFamily="34" charset="0"/>
              </a:rPr>
              <a:t>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geboortedatum van medewerkers met  geboortedatum 20 juni 1971</a:t>
            </a:r>
            <a:r>
              <a:rPr lang="nl-NL" sz="2400" dirty="0">
                <a:latin typeface="Verdana" panose="020B0604030504040204" pitchFamily="34" charset="0"/>
              </a:rPr>
              <a:t>.</a:t>
            </a:r>
            <a:endParaRPr lang="nl-BE" sz="2400" dirty="0">
              <a:latin typeface="Verdana" panose="020B0604030504040204" pitchFamily="34" charset="0"/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'20-JUN-1981'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nl-BE" sz="2000" dirty="0">
                <a:solidFill>
                  <a:srgbClr val="FFC000"/>
                </a:solidFill>
                <a:latin typeface="Verdana" panose="020B0604030504040204" pitchFamily="34" charset="0"/>
                <a:cs typeface="Courier New" pitchFamily="49" charset="0"/>
              </a:rPr>
              <a:t>Een datum waarde staat tussen enkele quotes!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VOORNAAM                  GEB_DATUM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 ------------------------- ---------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999555555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Jochems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Suzan                     20-JUN-81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4578610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BETWEEN…AND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Verdana" panose="020B0604030504040204" pitchFamily="34" charset="0"/>
              </a:rPr>
              <a:t>BETWEEN … AND</a:t>
            </a:r>
            <a:endParaRPr lang="nl-BE" sz="3200" dirty="0"/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identifier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ondergrens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bovengrens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/>
          </a:p>
          <a:p>
            <a:pPr eaLnBrk="1" hangingPunct="1">
              <a:buFont typeface="Wingdings 2" pitchFamily="18" charset="2"/>
              <a:buNone/>
            </a:pPr>
            <a:endParaRPr lang="nl-BE" sz="2400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nl-BE" dirty="0">
                <a:latin typeface="Verdana" panose="020B0604030504040204" pitchFamily="34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latin typeface="Verdana" panose="020B0604030504040204" pitchFamily="34" charset="0"/>
              </a:rPr>
              <a:t>	</a:t>
            </a:r>
            <a:r>
              <a:rPr lang="nl-BE" sz="2400" dirty="0">
                <a:latin typeface="Verdana" panose="020B0604030504040204" pitchFamily="34" charset="0"/>
              </a:rPr>
              <a:t>ondergrens moet &lt; dan bovengrens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>
                <a:latin typeface="Verdana" panose="020B0604030504040204" pitchFamily="34" charset="0"/>
              </a:rPr>
              <a:t>	</a:t>
            </a:r>
            <a:r>
              <a:rPr lang="nl-BE" sz="2400" u="sng" dirty="0">
                <a:latin typeface="Verdana" panose="020B0604030504040204" pitchFamily="34" charset="0"/>
              </a:rPr>
              <a:t>beide</a:t>
            </a:r>
            <a:r>
              <a:rPr lang="nl-BE" sz="2400" dirty="0">
                <a:latin typeface="Verdana" panose="020B0604030504040204" pitchFamily="34" charset="0"/>
              </a:rPr>
              <a:t> grenzen zijn inbegrepen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531" y="67733"/>
            <a:ext cx="6681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salaris van medewerkers met een salaris tussen 30000 en 40000 (beide inbegrepen).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BETWEEN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40000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   SALARIS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        Douglas                        30000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Joosten      Dennis                         38000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4578610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van medewerkers met </a:t>
            </a:r>
            <a:r>
              <a:rPr lang="nl-NL" dirty="0">
                <a:latin typeface="Verdana" panose="020B0604030504040204" pitchFamily="34" charset="0"/>
              </a:rPr>
              <a:t>beginletter van familienaam </a:t>
            </a:r>
            <a:r>
              <a:rPr lang="nl-NL" sz="2400" b="1" dirty="0">
                <a:latin typeface="Verdana" panose="020B0604030504040204" pitchFamily="34" charset="0"/>
              </a:rPr>
              <a:t>tussen A en J.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00010" y="2009422"/>
            <a:ext cx="7790504" cy="4231394"/>
          </a:xfrm>
        </p:spPr>
        <p:txBody>
          <a:bodyPr/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upper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BETWEEN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'K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Suzan 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Henk  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        Douglas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Joosten      Dennis  </a:t>
            </a:r>
            <a:endParaRPr lang="nl-BE" sz="1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3" name="Ovaal 2"/>
          <p:cNvSpPr/>
          <p:nvPr/>
        </p:nvSpPr>
        <p:spPr>
          <a:xfrm>
            <a:off x="6015877" y="2470274"/>
            <a:ext cx="492499" cy="52443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4578610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geboortedatum voor medewerkers geboren in de eighties.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00010" y="1930400"/>
            <a:ext cx="7790504" cy="4310416"/>
          </a:xfrm>
        </p:spPr>
        <p:txBody>
          <a:bodyPr/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BETWEEN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'1-JAN-1980'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'31-DEC-1989'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1800" dirty="0"/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GEB_DATUM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Suzan                     20-JUN-81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Zuiderweg    Willem                    12-AUG-85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Muiden       Martina                   19-JUL-88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Joosten      Dennis                    15-SEP-82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Shanya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31-JUL-82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67" y="4714077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LIKE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  <a:p>
            <a:pPr eaLnBrk="1" hangingPunct="1"/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Verdana" panose="020B0604030504040204" pitchFamily="34" charset="0"/>
              </a:rPr>
              <a:t>LIKE</a:t>
            </a:r>
            <a:endParaRPr lang="nl-BE" sz="3200" dirty="0"/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rgbClr val="0070C0"/>
                </a:solidFill>
                <a:latin typeface="Verdana" panose="020B0604030504040204" pitchFamily="34" charset="0"/>
              </a:rPr>
              <a:t>LIKE maakt gebruik van tekstpatronen die, naast gewone letters, jokertekens bevatten</a:t>
            </a:r>
          </a:p>
          <a:p>
            <a:pPr eaLnBrk="1" hangingPunct="1">
              <a:buFont typeface="Wingdings 2" pitchFamily="18" charset="2"/>
              <a:buNone/>
            </a:pPr>
            <a:endParaRPr lang="nl-BE" sz="24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nl-BE" sz="2400" dirty="0">
                <a:solidFill>
                  <a:srgbClr val="0070C0"/>
                </a:solidFill>
                <a:latin typeface="Verdana" panose="020B0604030504040204" pitchFamily="34" charset="0"/>
              </a:rPr>
              <a:t>%</a:t>
            </a: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nl-BE" sz="2400" dirty="0">
                <a:latin typeface="Verdana" panose="020B0604030504040204" pitchFamily="34" charset="0"/>
              </a:rPr>
              <a:t>0, 1 of meerdere willekeurige tekens</a:t>
            </a:r>
          </a:p>
          <a:p>
            <a:pPr lvl="1" eaLnBrk="1" hangingPunct="1">
              <a:buFontTx/>
              <a:buNone/>
            </a:pPr>
            <a:r>
              <a:rPr lang="nl-BE" sz="2400" dirty="0">
                <a:solidFill>
                  <a:srgbClr val="0070C0"/>
                </a:solidFill>
                <a:latin typeface="Verdana" panose="020B0604030504040204" pitchFamily="34" charset="0"/>
              </a:rPr>
              <a:t>_</a:t>
            </a:r>
            <a:r>
              <a:rPr lang="nl-BE" sz="2400" dirty="0">
                <a:latin typeface="Verdana" panose="020B0604030504040204" pitchFamily="34" charset="0"/>
              </a:rPr>
              <a:t>  exact 1 willekeurig teken</a:t>
            </a:r>
          </a:p>
          <a:p>
            <a:pPr lvl="1" eaLnBrk="1" hangingPunct="1">
              <a:buFontTx/>
              <a:buNone/>
            </a:pPr>
            <a:endParaRPr lang="nl-BE" sz="2400" dirty="0">
              <a:latin typeface="Verdan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LIKE zoekt attribuutwaarde die overeenkomen met het tekstpatroon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88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van medewerkers met een ‘r’ in hun achternaam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'%r%'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Zuiderweg    Willem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Henk     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Shanya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267" y="4048032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van medewerkers waarvan de 3</a:t>
            </a:r>
            <a:r>
              <a:rPr lang="nl-NL" sz="2400" b="1" baseline="30000" dirty="0">
                <a:latin typeface="Verdana" panose="020B0604030504040204" pitchFamily="34" charset="0"/>
              </a:rPr>
              <a:t>e</a:t>
            </a:r>
            <a:r>
              <a:rPr lang="nl-NL" sz="2400" b="1" dirty="0">
                <a:latin typeface="Verdana" panose="020B0604030504040204" pitchFamily="34" charset="0"/>
              </a:rPr>
              <a:t> letter van hun achternaam een ‘r’ is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lower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'__r%'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'__R%'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nl-BE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hoofdlettergevoelig!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56" y="2625632"/>
            <a:ext cx="2370666" cy="2027831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3" y="5715500"/>
            <a:ext cx="180181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8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29600" cy="2209800"/>
          </a:xfrm>
        </p:spPr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nl-BE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</a:rPr>
              <a:t>cursusmateriaal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type="subTitle" idx="1"/>
          </p:nvPr>
        </p:nvSpPr>
        <p:spPr>
          <a:xfrm>
            <a:off x="658906" y="2120153"/>
            <a:ext cx="7902482" cy="3395663"/>
          </a:xfrm>
        </p:spPr>
        <p:txBody>
          <a:bodyPr>
            <a:normAutofit/>
          </a:bodyPr>
          <a:lstStyle/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endParaRPr lang="nl-BE" sz="2400" dirty="0">
              <a:latin typeface="Verdana" panose="020B0604030504040204" pitchFamily="34" charset="0"/>
            </a:endParaRP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Deze </a:t>
            </a:r>
            <a:r>
              <a:rPr lang="nl-BE" sz="2400" dirty="0" err="1">
                <a:latin typeface="Verdana" panose="020B0604030504040204" pitchFamily="34" charset="0"/>
              </a:rPr>
              <a:t>powerpoint</a:t>
            </a:r>
            <a:endParaRPr lang="nl-BE" sz="2400" dirty="0">
              <a:latin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Aanbevolen: Oracle Database 11g: SQL Fundamentals I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</a:t>
            </a: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Guide Blz. 109-135 	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itchFamily="2" charset="2"/>
              <a:buChar char="Ø"/>
            </a:pPr>
            <a:endParaRPr lang="nl-BE" sz="2400" dirty="0">
              <a:latin typeface="Verdan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endParaRPr lang="nl-BE" sz="2400" dirty="0"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59" y="247344"/>
            <a:ext cx="2448124" cy="2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AND, OR en NOT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10" y="829979"/>
            <a:ext cx="7811909" cy="63342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nl-NL" sz="2400" b="1" dirty="0">
                <a:latin typeface="Verdana" panose="020B0604030504040204" pitchFamily="34" charset="0"/>
              </a:rPr>
              <a:t>Welke medewerkers werken in afdeling 3 </a:t>
            </a:r>
            <a:r>
              <a:rPr lang="nl-NL" dirty="0">
                <a:latin typeface="Verdana" panose="020B0604030504040204" pitchFamily="34" charset="0"/>
              </a:rPr>
              <a:t>en hebben een </a:t>
            </a:r>
            <a:r>
              <a:rPr lang="nl-NL" sz="2400" b="1" dirty="0">
                <a:latin typeface="Verdana" panose="020B0604030504040204" pitchFamily="34" charset="0"/>
              </a:rPr>
              <a:t>salaris boven 30.000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pPr eaLnBrk="1" hangingPunct="1">
              <a:buFont typeface="Wingdings 2" pitchFamily="18" charset="2"/>
              <a:buNone/>
            </a:pPr>
            <a:endParaRPr lang="nl-BE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SOFI_NR       AFD_NR    SALARIS</a:t>
            </a:r>
          </a:p>
          <a:p>
            <a:r>
              <a:rPr lang="nn-NO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--------- ---------- ----------</a:t>
            </a:r>
          </a:p>
          <a:p>
            <a:r>
              <a:rPr lang="nn-NO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999555555          3      43000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48" y="4212985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Voor welke medewerkers geldt de combinatie werken in afdeling 3 en een salaris boven 30.000 niet.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00010" y="1907822"/>
            <a:ext cx="7790504" cy="4332994"/>
          </a:xfrm>
        </p:spPr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 AFD_NR    SALARIS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999666666          1      55000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999444444          7      43000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999887777          3      25000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999222222          3      25000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999111111          7      30000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999333333          7      38000</a:t>
            </a:r>
          </a:p>
          <a:p>
            <a:r>
              <a:rPr lang="nn-N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999888888          7      25000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600" dirty="0"/>
          </a:p>
          <a:p>
            <a:pPr eaLnBrk="1" hangingPunct="1">
              <a:buFont typeface="Wingdings 2" pitchFamily="18" charset="2"/>
              <a:buNone/>
            </a:pPr>
            <a:endParaRPr lang="nl-BE" sz="2000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48" y="4212985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Autofit/>
          </a:bodyPr>
          <a:lstStyle/>
          <a:p>
            <a:pPr marL="54864">
              <a:defRPr/>
            </a:pP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latin typeface="Verdana" panose="020B0604030504040204" pitchFamily="34" charset="0"/>
              </a:rPr>
              <a:t>Welke medewerkers werken in afdeling 3 </a:t>
            </a:r>
            <a:r>
              <a:rPr lang="nl-NL" dirty="0">
                <a:latin typeface="Verdana" panose="020B0604030504040204" pitchFamily="34" charset="0"/>
              </a:rPr>
              <a:t>of hebben een </a:t>
            </a:r>
            <a:r>
              <a:rPr lang="nl-NL" sz="2400" b="1" dirty="0">
                <a:latin typeface="Verdana" panose="020B0604030504040204" pitchFamily="34" charset="0"/>
              </a:rPr>
              <a:t>salaris boven 30.000</a:t>
            </a:r>
            <a:r>
              <a:rPr lang="nl-NL" sz="2400" b="1" dirty="0"/>
              <a:t/>
            </a:r>
            <a:br>
              <a:rPr lang="nl-NL" sz="2400" b="1" dirty="0"/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endParaRPr lang="nl-BE" sz="2400" b="1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5188522"/>
          </a:xfrm>
        </p:spPr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 AFD_NR    SALARIS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999666666          1      55000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999555555          3      43000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999444444          7      43000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999887777          3      25000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999222222          3      25000</a:t>
            </a: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999333333          7      38000</a:t>
            </a:r>
          </a:p>
          <a:p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6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48" y="4212985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5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Welke medewerkers hebben een salaris hoger dan 30.000 en werken in afdeling 1 of 3?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 AFD_NR    SALARIS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999666666          1      55000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999555555          3      43000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999887777          3      25000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999222222          3      25000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8" name="Ovaal 7"/>
          <p:cNvSpPr/>
          <p:nvPr/>
        </p:nvSpPr>
        <p:spPr>
          <a:xfrm>
            <a:off x="3601312" y="4222044"/>
            <a:ext cx="2031345" cy="77428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48" y="4212985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Welke medewerkers hebben een salaris hoger dan 30.000 en werken in afdeling 1 of 3?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afd_nr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 AFD_NR    SALARIS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999555555          3      43000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999666666          1      55000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48" y="4235563"/>
            <a:ext cx="2370666" cy="2027831"/>
          </a:xfrm>
          <a:prstGeom prst="rect">
            <a:avLst/>
          </a:prstGeom>
        </p:spPr>
      </p:pic>
      <p:sp>
        <p:nvSpPr>
          <p:cNvPr id="10" name="Ovaal 7"/>
          <p:cNvSpPr/>
          <p:nvPr/>
        </p:nvSpPr>
        <p:spPr>
          <a:xfrm>
            <a:off x="3816390" y="2208565"/>
            <a:ext cx="214313" cy="3571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11" name="Ovaal 9"/>
          <p:cNvSpPr/>
          <p:nvPr/>
        </p:nvSpPr>
        <p:spPr>
          <a:xfrm>
            <a:off x="6669615" y="2208565"/>
            <a:ext cx="214313" cy="3571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IN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salaris van medewerkers waarvan het salaris 25000, 30000 of 43000 is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25000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43000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   SALARIS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Muiden       Martina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Henk   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Shanya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        Douglas                        30000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Suzan                          43000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Zuiderweg    Willem                         43000</a:t>
            </a:r>
          </a:p>
          <a:p>
            <a:endParaRPr lang="nl-BE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6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15" y="4664541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salaris van medewerkers waarvan het salaris 25000, 30000 of 43000 is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25000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30000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FF8000"/>
                </a:solidFill>
                <a:latin typeface="Courier New" panose="02070309020205020404" pitchFamily="49" charset="0"/>
              </a:rPr>
              <a:t>43000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   SALARIS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Muiden       Martina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Amelsvoort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Henk   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Pregers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Shanya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25000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        Douglas                        30000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Suzan                          43000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Zuiderweg    Willem                         43000</a:t>
            </a:r>
          </a:p>
          <a:p>
            <a:endParaRPr lang="nl-BE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6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15" y="4664541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salaris van medewerkers die Suzan of Martina heten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sz="1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Suzan'</a:t>
            </a:r>
            <a:r>
              <a:rPr lang="en-GB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'Martina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   SALARIS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Jochems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Suzan                          43000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Muiden       Martina                        25000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15" y="4664541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Schema ONDERNEMING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13" y="1668463"/>
            <a:ext cx="76691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7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</a:t>
            </a:r>
            <a:r>
              <a:rPr lang="nl-NL" sz="2400" b="1" dirty="0" err="1">
                <a:latin typeface="Verdana" panose="020B0604030504040204" pitchFamily="34" charset="0"/>
              </a:rPr>
              <a:t>sofi_nr</a:t>
            </a:r>
            <a:r>
              <a:rPr lang="nl-NL" sz="2400" b="1" dirty="0">
                <a:latin typeface="Verdana" panose="020B0604030504040204" pitchFamily="34" charset="0"/>
              </a:rPr>
              <a:t>, achternaam, voornaam en </a:t>
            </a:r>
            <a:r>
              <a:rPr lang="nl-NL" sz="2400" b="1" dirty="0" err="1">
                <a:latin typeface="Verdana" panose="020B0604030504040204" pitchFamily="34" charset="0"/>
              </a:rPr>
              <a:t>geboorte-datum</a:t>
            </a:r>
            <a:r>
              <a:rPr lang="nl-NL" sz="2400" b="1" dirty="0">
                <a:latin typeface="Verdana" panose="020B0604030504040204" pitchFamily="34" charset="0"/>
              </a:rPr>
              <a:t> van medewerkers die geboren zijn op 10 november 1977 of 1 september 1965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00010" y="2212622"/>
            <a:ext cx="7790504" cy="4028194"/>
          </a:xfrm>
        </p:spPr>
        <p:txBody>
          <a:bodyPr/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geb_datum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'10-NOV-1977'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'1-SEP-1965'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sz="1800" dirty="0"/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ACHTERNAAM   VOORNAAM                  GEB_DATUM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 ------------------------- ---------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10-NOV-77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        Douglas                   01-SEP-65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15" y="4664541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IS NULL en IS NOT NULL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46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BE" sz="3200" b="1" dirty="0">
                <a:latin typeface="Verdana" panose="020B0604030504040204" pitchFamily="34" charset="0"/>
              </a:rPr>
              <a:t>IS NULL    </a:t>
            </a:r>
            <a:br>
              <a:rPr lang="nl-BE" sz="3200" b="1" dirty="0">
                <a:latin typeface="Verdana" panose="020B0604030504040204" pitchFamily="34" charset="0"/>
              </a:rPr>
            </a:br>
            <a:r>
              <a:rPr lang="nl-BE" sz="3200" b="1" dirty="0">
                <a:latin typeface="Verdana" panose="020B0604030504040204" pitchFamily="34" charset="0"/>
              </a:rPr>
              <a:t>IS NOT NULL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nl-BE" sz="2400" dirty="0">
              <a:latin typeface="Verdan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nl-BE" sz="2400" dirty="0">
                <a:latin typeface="Verdana" panose="020B0604030504040204" pitchFamily="34" charset="0"/>
              </a:rPr>
              <a:t>Je gaat op zoek naar rijen waarvoor bepaalde attributen  			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geen waarde kregen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latin typeface="Verdana" panose="020B0604030504040204" pitchFamily="34" charset="0"/>
              </a:rPr>
              <a:t>			of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nl-BE" sz="2400" dirty="0">
                <a:latin typeface="Verdana" panose="020B0604030504040204" pitchFamily="34" charset="0"/>
              </a:rPr>
              <a:t>een geldige waarde hebben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300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Voor welke opdrachten zijn de uren niet ingevuld?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opdrachten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uren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pPr eaLnBrk="1" hangingPunct="1">
              <a:buFont typeface="Wingdings 2" pitchFamily="18" charset="2"/>
              <a:buNone/>
            </a:pPr>
            <a:r>
              <a:rPr lang="nl-BE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nl-BE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nl-BE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uren=NULL</a:t>
            </a:r>
          </a:p>
          <a:p>
            <a:pPr eaLnBrk="1" hangingPunct="1">
              <a:buFont typeface="Wingdings 2" pitchFamily="18" charset="2"/>
              <a:buNone/>
            </a:pPr>
            <a:endParaRPr lang="nl-BE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PROJ_NR       UREN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999444444          1           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999666666         20 </a:t>
            </a: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33</a:t>
            </a:fld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478606" y="3138488"/>
            <a:ext cx="1584325" cy="7191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334021" y="4724598"/>
            <a:ext cx="500062" cy="10001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43" y="1552927"/>
            <a:ext cx="3318838" cy="9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Voor welke opdrachten zijn de uren ingevuld?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opdrachten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uren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800" dirty="0"/>
          </a:p>
          <a:p>
            <a:pPr eaLnBrk="1" hangingPunct="1">
              <a:buFont typeface="Wingdings 2" pitchFamily="18" charset="2"/>
              <a:buNone/>
            </a:pPr>
            <a:r>
              <a:rPr lang="nl-BE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nl-BE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Opd_uren</a:t>
            </a:r>
            <a:r>
              <a:rPr lang="nl-BE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!=NULL</a:t>
            </a:r>
          </a:p>
          <a:p>
            <a:r>
              <a:rPr lang="nl-BE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nl-BE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opd_uren</a:t>
            </a:r>
            <a:r>
              <a:rPr lang="nl-BE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=NULL</a:t>
            </a:r>
          </a:p>
          <a:p>
            <a:pPr eaLnBrk="1" hangingPunct="1">
              <a:buFont typeface="Wingdings 2" pitchFamily="18" charset="2"/>
              <a:buNone/>
            </a:pPr>
            <a:endParaRPr lang="nl-BE" sz="1800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   PROJ_NR       UREN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 ----------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999111111          1       31.4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999111111          2        8.5</a:t>
            </a:r>
          </a:p>
          <a:p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nl-B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34</a:t>
            </a:fld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828561" y="3296533"/>
            <a:ext cx="1584325" cy="7191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198553" y="5040687"/>
            <a:ext cx="745979" cy="10001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43" y="1552927"/>
            <a:ext cx="3318838" cy="9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3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Welke medewerkers hebben geen manager?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mgr_sofi_nr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mgr_sofi_nr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NAAM               MGR_SOFI_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------------------ 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999666666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Bordoloi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Bijoy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nl-BE" sz="1800" b="1" dirty="0">
              <a:solidFill>
                <a:srgbClr val="240CD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70" y="4480919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Welke medewerkers hebben een manager?</a:t>
            </a:r>
            <a:br>
              <a:rPr lang="nl-NL" sz="2400" b="1" dirty="0">
                <a:latin typeface="Verdana" panose="020B0604030504040204" pitchFamily="34" charset="0"/>
              </a:rPr>
            </a:br>
            <a:r>
              <a:rPr lang="nl-NL" sz="2400" b="1" dirty="0">
                <a:latin typeface="Verdana" panose="020B0604030504040204" pitchFamily="34" charset="0"/>
              </a:rPr>
              <a:t>Geef de achternaam in hoofdletters.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upper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naam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mgr_sofi_nr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medewerkers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mgr_sofi_nr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GB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SOFI_NR   NAAM                 MGR_SOFI_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 -------------------- ---------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999555555 JOCHEMS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Suza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999666666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999444444 ZUIDERWEG Willem     999666666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999887777 MUIDEN Martina       999555555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999222222 AMELSVOORT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Henk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999555555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999111111 BOCK Douglas         999444444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999333333 JOOSTEN Dennis       999444444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999888888 PREGERS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Shanya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999444444</a:t>
            </a:r>
            <a:endParaRPr lang="nl-BE" sz="1800" b="1" dirty="0">
              <a:solidFill>
                <a:srgbClr val="240CD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70" y="4480919"/>
            <a:ext cx="2370666" cy="20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BE" b="1" dirty="0" err="1">
                <a:latin typeface="Verdana" panose="020B0604030504040204" pitchFamily="34" charset="0"/>
              </a:rPr>
              <a:t>Syntax</a:t>
            </a:r>
            <a:endParaRPr lang="nl-BE" b="1" dirty="0">
              <a:latin typeface="Verdana" panose="020B0604030504040204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46238"/>
            <a:ext cx="8401050" cy="4525962"/>
          </a:xfrm>
        </p:spPr>
        <p:txBody>
          <a:bodyPr/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tabelnaam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conditie</a:t>
            </a:r>
            <a:r>
              <a:rPr lang="en-GB" b="1" u="sng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attribuutnaam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volgnr</a:t>
            </a:r>
            <a:r>
              <a:rPr lang="en-GB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ASC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NULLS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FIRST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LAST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80"/>
                </a:solidFill>
                <a:latin typeface="Courier New" panose="02070309020205020404" pitchFamily="49" charset="0"/>
              </a:rPr>
              <a:t>…]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56" y="107652"/>
            <a:ext cx="634983" cy="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vergelijkingen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  <a:p>
            <a:pPr eaLnBrk="1" hangingPunct="1"/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K</a:t>
            </a:r>
            <a:r>
              <a:rPr lang="nl-NL" sz="3200" b="1" dirty="0">
                <a:latin typeface="Verdana" panose="020B0604030504040204" pitchFamily="34" charset="0"/>
              </a:rPr>
              <a:t>rachtigere queries</a:t>
            </a:r>
            <a:endParaRPr lang="nl-BE" sz="3200" b="1" dirty="0">
              <a:latin typeface="Verdana" panose="020B0604030504040204" pitchFamily="34" charset="0"/>
            </a:endParaRPr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nl-NL" sz="2400" u="sng" dirty="0">
                <a:solidFill>
                  <a:srgbClr val="0070C0"/>
                </a:solidFill>
                <a:latin typeface="Verdana" panose="020B0604030504040204" pitchFamily="34" charset="0"/>
              </a:rPr>
              <a:t>Het gebruik van vergelijkingen</a:t>
            </a:r>
            <a:endParaRPr lang="nl-BE" sz="2400" u="sng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BETWEEN…AND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LIKE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AND, OR en NOT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IN</a:t>
            </a:r>
            <a:endParaRPr lang="nl-BE" sz="2400" dirty="0">
              <a:latin typeface="Verdan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nl-NL" sz="2400" dirty="0">
                <a:latin typeface="Verdana" panose="020B0604030504040204" pitchFamily="34" charset="0"/>
              </a:rPr>
              <a:t>het gebruik van IS NULL en IS NOT NULL</a:t>
            </a:r>
            <a:endParaRPr lang="nl-BE" sz="2400" dirty="0">
              <a:latin typeface="Verdana" panose="020B0604030504040204" pitchFamily="34" charset="0"/>
            </a:endParaRPr>
          </a:p>
          <a:p>
            <a:pPr eaLnBrk="1" hangingPunct="1"/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9" y="125543"/>
            <a:ext cx="723924" cy="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nl-NL" sz="3200" dirty="0">
                <a:latin typeface="Verdana" panose="020B0604030504040204" pitchFamily="34" charset="0"/>
              </a:rPr>
              <a:t>Logische vergelijkingen</a:t>
            </a:r>
            <a:endParaRPr lang="nl-BE" sz="3200" dirty="0"/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[NOT]  Identifier1  	&gt;     Identifier2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&lt;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=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&gt;=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&lt;=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!=</a:t>
            </a:r>
          </a:p>
          <a:p>
            <a:pPr eaLnBrk="1" hangingPunct="1">
              <a:buFont typeface="Wingdings 2" pitchFamily="18" charset="2"/>
              <a:buNone/>
            </a:pPr>
            <a:r>
              <a:rPr lang="nl-B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&lt;&gt;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62" y="90311"/>
            <a:ext cx="571504" cy="5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nl-NL" sz="2400" b="1" dirty="0">
                <a:latin typeface="Verdana" panose="020B0604030504040204" pitchFamily="34" charset="0"/>
              </a:rPr>
              <a:t>Geef sofi_</a:t>
            </a:r>
            <a:r>
              <a:rPr lang="nl-NL" sz="2400" b="1" dirty="0" err="1">
                <a:latin typeface="Verdana" panose="020B0604030504040204" pitchFamily="34" charset="0"/>
              </a:rPr>
              <a:t>nr</a:t>
            </a:r>
            <a:r>
              <a:rPr lang="nl-NL" sz="2400" b="1" dirty="0">
                <a:latin typeface="Verdana" panose="020B0604030504040204" pitchFamily="34" charset="0"/>
              </a:rPr>
              <a:t>, achternaam en salaris voor medewerker </a:t>
            </a:r>
            <a:r>
              <a:rPr lang="nl-NL" sz="2400" b="1" dirty="0" err="1">
                <a:latin typeface="Verdana" panose="020B0604030504040204" pitchFamily="34" charset="0"/>
              </a:rPr>
              <a:t>Bordoloi</a:t>
            </a:r>
            <a:endParaRPr lang="nl-BE" sz="2400" b="1" dirty="0">
              <a:latin typeface="Verdana" panose="020B0604030504040204" pitchFamily="34" charset="0"/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1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Bordoloi</a:t>
            </a:r>
            <a:r>
              <a:rPr lang="nl-B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nl-BE" sz="2000" dirty="0">
                <a:solidFill>
                  <a:srgbClr val="FFC000"/>
                </a:solidFill>
                <a:latin typeface="Verdana" panose="020B0604030504040204" pitchFamily="34" charset="0"/>
              </a:rPr>
              <a:t>een alfanumerieke waarde staat tussen enkele quotes!</a:t>
            </a:r>
            <a:endParaRPr lang="nl-BE" sz="2000" dirty="0">
              <a:latin typeface="Verdana" panose="020B0604030504040204" pitchFamily="34" charset="0"/>
            </a:endParaRP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   SALARIS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 ----------</a:t>
            </a:r>
          </a:p>
          <a:p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55000</a:t>
            </a:r>
          </a:p>
          <a:p>
            <a:endParaRPr lang="nl-BE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salaris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achternaam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dirty="0" err="1">
                <a:solidFill>
                  <a:srgbClr val="808080"/>
                </a:solidFill>
                <a:latin typeface="Courier New" panose="02070309020205020404" pitchFamily="49" charset="0"/>
              </a:rPr>
              <a:t>bordoloi</a:t>
            </a:r>
            <a:r>
              <a:rPr lang="nl-BE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l-BE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nl-B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				Hoofdlettergevoelig!!</a:t>
            </a:r>
            <a:endParaRPr lang="nl-BE" sz="1800" dirty="0">
              <a:solidFill>
                <a:srgbClr val="FFC000"/>
              </a:solidFill>
              <a:latin typeface="Verdana" panose="020B0604030504040204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nl-B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1" y="5347045"/>
            <a:ext cx="1788178" cy="32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60071"/>
            <a:ext cx="2811125" cy="2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864">
              <a:defRPr/>
            </a:pPr>
            <a:r>
              <a:rPr lang="nl-NL" dirty="0">
                <a:latin typeface="Verdana" panose="020B0604030504040204" pitchFamily="34" charset="0"/>
              </a:rPr>
              <a:t>Geef </a:t>
            </a:r>
            <a:r>
              <a:rPr lang="nl-NL" dirty="0" err="1">
                <a:latin typeface="Verdana" panose="020B0604030504040204" pitchFamily="34" charset="0"/>
              </a:rPr>
              <a:t>sofi_nr</a:t>
            </a:r>
            <a:r>
              <a:rPr lang="nl-NL" dirty="0">
                <a:latin typeface="Verdana" panose="020B0604030504040204" pitchFamily="34" charset="0"/>
              </a:rPr>
              <a:t>, achternaam, voornaam en parkeerplaats van de medewerker met parkeerplaats 1.</a:t>
            </a:r>
            <a:r>
              <a:rPr lang="nl-NL" dirty="0"/>
              <a:t/>
            </a:r>
            <a:br>
              <a:rPr lang="nl-NL" dirty="0"/>
            </a:br>
            <a:r>
              <a:rPr lang="nl-N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nl-NL" sz="2400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Verdana" panose="020B0604030504040204" pitchFamily="34" charset="0"/>
              </a:rPr>
              <a:t>.</a:t>
            </a:r>
            <a:endParaRPr lang="nl-BE" sz="2400" b="1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nl-BE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sofi_nr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achternaam</a:t>
            </a:r>
            <a:r>
              <a:rPr lang="nl-BE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 err="1">
                <a:solidFill>
                  <a:srgbClr val="000000"/>
                </a:solidFill>
                <a:latin typeface="Courier New" panose="02070309020205020404" pitchFamily="49" charset="0"/>
              </a:rPr>
              <a:t>voornaam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parkeerplaats </a:t>
            </a: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medewerkers </a:t>
            </a:r>
            <a:b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l-BE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parkeerplaats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l-BE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l-B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l-B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l-BE" dirty="0"/>
          </a:p>
          <a:p>
            <a:pPr eaLnBrk="1" hangingPunct="1">
              <a:buFont typeface="Wingdings 2" pitchFamily="18" charset="2"/>
              <a:buNone/>
            </a:pPr>
            <a:r>
              <a:rPr lang="nl-BE" sz="2000" dirty="0">
                <a:solidFill>
                  <a:srgbClr val="FFC000"/>
                </a:solidFill>
                <a:latin typeface="Verdana" panose="020B0604030504040204" pitchFamily="34" charset="0"/>
                <a:cs typeface="Courier New" pitchFamily="49" charset="0"/>
              </a:rPr>
              <a:t>Een numerieke waarde staat NIET tussen quotes!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SOFI_NR   ACHTERNAAM   VOORNAAM                  PARKEERPLAATS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 ------------ ------------------------- -------------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999666666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Bordoloi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Bijoy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97863" y="6508750"/>
            <a:ext cx="846137" cy="3651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- p.</a:t>
            </a:r>
            <a:fld id="{E7D6941F-2026-3040-AA58-1A021F4957B9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78" y="4292160"/>
            <a:ext cx="2811125" cy="2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dG Thema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kdg_template</Template>
  <TotalTime>57</TotalTime>
  <Words>965</Words>
  <Application>Microsoft Office PowerPoint</Application>
  <PresentationFormat>On-screen Show (4:3)</PresentationFormat>
  <Paragraphs>328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KdG beta 020</vt:lpstr>
      <vt:lpstr>Lucida Grande</vt:lpstr>
      <vt:lpstr>Verdana</vt:lpstr>
      <vt:lpstr>Wingdings</vt:lpstr>
      <vt:lpstr>Wingdings 2</vt:lpstr>
      <vt:lpstr>KdG Thema</vt:lpstr>
      <vt:lpstr>Krachtigere queries</vt:lpstr>
      <vt:lpstr>cursusmateriaal</vt:lpstr>
      <vt:lpstr>Schema ONDERNEMING databank</vt:lpstr>
      <vt:lpstr>Syntax</vt:lpstr>
      <vt:lpstr>Krachtigere queries</vt:lpstr>
      <vt:lpstr>Krachtigere queries</vt:lpstr>
      <vt:lpstr>Logische vergelijkingen</vt:lpstr>
      <vt:lpstr>Geef sofi_nr, achternaam en salaris voor medewerker Bordoloi</vt:lpstr>
      <vt:lpstr>Geef sofi_nr, achternaam, voornaam en parkeerplaats van de medewerker met parkeerplaats 1.                .</vt:lpstr>
      <vt:lpstr>Geef sofi_nr, achternaam, voornaam en geboortedatum van medewerkers met  geboortedatum 20 juni 1971.</vt:lpstr>
      <vt:lpstr>Krachtigere queries</vt:lpstr>
      <vt:lpstr>BETWEEN … AND</vt:lpstr>
      <vt:lpstr>Geef sofi_nr, achternaam, voornaam en salaris van medewerkers met een salaris tussen 30000 en 40000 (beide inbegrepen).</vt:lpstr>
      <vt:lpstr>Geef sofi_nr, achternaam, voornaam van medewerkers met beginletter van familienaam tussen A en J.</vt:lpstr>
      <vt:lpstr>Geef sofi_nr, achternaam, voornaam en geboortedatum voor medewerkers geboren in de eighties.</vt:lpstr>
      <vt:lpstr>Krachtigere queries</vt:lpstr>
      <vt:lpstr>LIKE</vt:lpstr>
      <vt:lpstr>Geef sofi_nr, achternaam, voornaam van medewerkers met een ‘r’ in hun achternaam</vt:lpstr>
      <vt:lpstr>Geef sofi_nr, achternaam, voornaam van medewerkers waarvan de 3e letter van hun achternaam een ‘r’ is</vt:lpstr>
      <vt:lpstr>Krachtigere queries</vt:lpstr>
      <vt:lpstr>Welke medewerkers werken in afdeling 3 en hebben een salaris boven 30.000</vt:lpstr>
      <vt:lpstr>Voor welke medewerkers geldt de combinatie werken in afdeling 3 en een salaris boven 30.000 niet.</vt:lpstr>
      <vt:lpstr>  Welke medewerkers werken in afdeling 3 of hebben een salaris boven 30.000   </vt:lpstr>
      <vt:lpstr>Welke medewerkers hebben een salaris hoger dan 30.000 en werken in afdeling 1 of 3?</vt:lpstr>
      <vt:lpstr>Welke medewerkers hebben een salaris hoger dan 30.000 en werken in afdeling 1 of 3?</vt:lpstr>
      <vt:lpstr>Krachtigere queries</vt:lpstr>
      <vt:lpstr>Geef sofi_nr, achternaam, voornaam en salaris van medewerkers waarvan het salaris 25000, 30000 of 43000 is</vt:lpstr>
      <vt:lpstr>Geef sofi_nr, achternaam, voornaam en salaris van medewerkers waarvan het salaris 25000, 30000 of 43000 is</vt:lpstr>
      <vt:lpstr>Geef sofi_nr, achternaam, voornaam en salaris van medewerkers die Suzan of Martina heten</vt:lpstr>
      <vt:lpstr>Geef sofi_nr, achternaam, voornaam en geboorte-datum van medewerkers die geboren zijn op 10 november 1977 of 1 september 1965</vt:lpstr>
      <vt:lpstr>Krachtigere queries</vt:lpstr>
      <vt:lpstr>IS NULL     IS NOT NULL</vt:lpstr>
      <vt:lpstr>Voor welke opdrachten zijn de uren niet ingevuld?</vt:lpstr>
      <vt:lpstr>Voor welke opdrachten zijn de uren ingevuld?</vt:lpstr>
      <vt:lpstr>Welke medewerkers hebben geen manager?</vt:lpstr>
      <vt:lpstr>Welke medewerkers hebben een manager? Geef de achternaam in hoofdletters.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ridderm</dc:creator>
  <cp:lastModifiedBy>Excelmans Steven</cp:lastModifiedBy>
  <cp:revision>66</cp:revision>
  <dcterms:created xsi:type="dcterms:W3CDTF">2012-08-11T08:48:52Z</dcterms:created>
  <dcterms:modified xsi:type="dcterms:W3CDTF">2017-11-15T18:51:14Z</dcterms:modified>
</cp:coreProperties>
</file>