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39" r:id="rId2"/>
    <p:sldId id="440" r:id="rId3"/>
    <p:sldId id="441" r:id="rId4"/>
    <p:sldId id="442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ED803F86-9DFA-47E6-93BF-E33779C629A8}">
          <p14:sldIdLst>
            <p14:sldId id="439"/>
            <p14:sldId id="440"/>
            <p14:sldId id="441"/>
            <p14:sldId id="44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910">
          <p15:clr>
            <a:srgbClr val="A4A3A4"/>
          </p15:clr>
        </p15:guide>
        <p15:guide id="2" pos="3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4F4F4"/>
    <a:srgbClr val="FFFFFF"/>
    <a:srgbClr val="000000"/>
    <a:srgbClr val="00B393"/>
    <a:srgbClr val="8AC53F"/>
    <a:srgbClr val="43B109"/>
    <a:srgbClr val="008E28"/>
    <a:srgbClr val="01A5DE"/>
    <a:srgbClr val="286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12" autoAdjust="0"/>
    <p:restoredTop sz="72746" autoAdjust="0"/>
  </p:normalViewPr>
  <p:slideViewPr>
    <p:cSldViewPr snapToGrid="0" snapToObjects="1" showGuides="1">
      <p:cViewPr>
        <p:scale>
          <a:sx n="75" d="100"/>
          <a:sy n="75" d="100"/>
        </p:scale>
        <p:origin x="-1002" y="42"/>
      </p:cViewPr>
      <p:guideLst>
        <p:guide orient="horz" pos="1214"/>
        <p:guide pos="356"/>
      </p:guideLst>
    </p:cSldViewPr>
  </p:slideViewPr>
  <p:notesTextViewPr>
    <p:cViewPr>
      <p:scale>
        <a:sx n="100" d="100"/>
        <a:sy n="100" d="100"/>
      </p:scale>
      <p:origin x="0" y="907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89AD0-637F-6F49-A8AE-82F03EA9FCC6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69B64-14B1-E345-9664-8EF0331D00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69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03E8A-2CF5-A34F-B3C4-0CD35B7E2A87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FB36C-53D5-5646-9B96-73CE54532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9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PersonDemo.View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nl-BE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javafx.geometry.Insets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javafx.scene.control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javafx.scene.layout.GridPane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javafx.scene.layout.VBox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nl-BE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PersonView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GridPane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//Vul aan met de nodige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controls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hun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getters</a:t>
            </a:r>
            <a:endParaRPr lang="nl-BE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private Label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lblName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private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ComboBox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cbxNames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private Button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btnPersonSelector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private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RadioButton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rbnMale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private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RadioButton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rbnFemale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private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CheckBox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chkCanCode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nl-BE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Button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getBtnPersonSelector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return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btnPersonSelector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endParaRPr lang="nl-BE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Label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getLblName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return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lblName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endParaRPr lang="nl-BE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ComboBox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getCbxNames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return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cbxNames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endParaRPr lang="nl-BE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RadioButton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getRbnMale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return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rbnMale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endParaRPr lang="nl-BE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RadioButton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getRbnFemale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return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rbnFemale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endParaRPr lang="nl-BE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CheckBox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getChkCanCode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return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chkCanCode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endParaRPr lang="nl-BE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BE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PersonView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initializeNodes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layoutNodes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endParaRPr lang="nl-BE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private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initializeNodes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lblName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Label("Naam: ");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cbxNames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ComboBox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btnPersonSelector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Button("Selecteer deze persoon");</a:t>
            </a:r>
          </a:p>
          <a:p>
            <a:endParaRPr lang="nl-BE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//Creatie van de radiobuttons. Deze moeten gegroepeerd worden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 in een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ToggleGroup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zodanig dat er binnen deze groep slechts 1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 tegelijkertijd geselecteerd kan worden!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rbnMale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RadioButton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("Man");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rbnFemale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RadioButton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("Vrouw");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ToggleGroup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genderGroup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ToggleGroup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rbnMale.setToggleGroup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genderGroup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rbnFemale.setToggleGroup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genderGroup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endParaRPr lang="nl-BE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Checkbox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aanmaken (aan of uit...)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chkCanCode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CheckBox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("Kan programmeren");</a:t>
            </a:r>
          </a:p>
          <a:p>
            <a:endParaRPr lang="nl-BE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endParaRPr lang="nl-BE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private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layoutNodes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(lblName,0, 0);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cbxNames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1, 0);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btnPersonSelector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0, 1, 2, 1);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rbnMale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0, 2);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rbnFemale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1, 2);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chkCanCode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0, 3, 2, 1);</a:t>
            </a:r>
          </a:p>
          <a:p>
            <a:endParaRPr lang="nl-BE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setPadding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(new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Insets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(15));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//Voor elke control dezelfde marge instellen. Om de code te vereenvoudigen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 maak ik die marge maar één keer aan.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Insets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margins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Insets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 0, 10, 10);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GridPane.setMargin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lblName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margins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GridPane.setMargin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cbxNames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margins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GridPane.setMargin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btnPersonSelector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margins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GridPane.setMargin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rbnMale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margins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GridPane.setMargin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rbnFemale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margins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GridPane.setMargin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chkCanCode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margins</a:t>
            </a:r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endParaRPr lang="nl-BE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nl-B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nl-BE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B36C-53D5-5646-9B96-73CE54532326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07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0" dirty="0" smtClean="0"/>
              <a:t>package </a:t>
            </a:r>
            <a:r>
              <a:rPr lang="nl-BE" b="0" dirty="0" err="1" smtClean="0"/>
              <a:t>PersonDemo.View</a:t>
            </a:r>
            <a:r>
              <a:rPr lang="nl-BE" b="0" dirty="0" smtClean="0"/>
              <a:t>;</a:t>
            </a:r>
          </a:p>
          <a:p>
            <a:endParaRPr lang="nl-BE" b="0" dirty="0" smtClean="0"/>
          </a:p>
          <a:p>
            <a:r>
              <a:rPr lang="nl-BE" b="0" dirty="0" smtClean="0"/>
              <a:t>import </a:t>
            </a:r>
            <a:r>
              <a:rPr lang="nl-BE" b="0" dirty="0" err="1" smtClean="0"/>
              <a:t>PersonDemo.Model.PersonModel</a:t>
            </a:r>
            <a:r>
              <a:rPr lang="nl-BE" b="0" dirty="0" smtClean="0"/>
              <a:t>;</a:t>
            </a:r>
          </a:p>
          <a:p>
            <a:r>
              <a:rPr lang="nl-BE" b="0" dirty="0" smtClean="0"/>
              <a:t>import </a:t>
            </a:r>
            <a:r>
              <a:rPr lang="nl-BE" b="0" dirty="0" err="1" smtClean="0"/>
              <a:t>PersonDemo.Model.Person</a:t>
            </a:r>
            <a:r>
              <a:rPr lang="nl-BE" b="0" dirty="0" smtClean="0"/>
              <a:t>;</a:t>
            </a:r>
          </a:p>
          <a:p>
            <a:r>
              <a:rPr lang="nl-BE" b="0" dirty="0" smtClean="0"/>
              <a:t>import </a:t>
            </a:r>
            <a:r>
              <a:rPr lang="nl-BE" b="0" dirty="0" err="1" smtClean="0"/>
              <a:t>javafx.collections.FXCollections</a:t>
            </a:r>
            <a:r>
              <a:rPr lang="nl-BE" b="0" dirty="0" smtClean="0"/>
              <a:t>;</a:t>
            </a:r>
          </a:p>
          <a:p>
            <a:r>
              <a:rPr lang="nl-BE" b="0" dirty="0" smtClean="0"/>
              <a:t>import </a:t>
            </a:r>
            <a:r>
              <a:rPr lang="nl-BE" b="0" dirty="0" err="1" smtClean="0"/>
              <a:t>javafx.collections.ObservableList</a:t>
            </a:r>
            <a:r>
              <a:rPr lang="nl-BE" b="0" dirty="0" smtClean="0"/>
              <a:t>;</a:t>
            </a:r>
          </a:p>
          <a:p>
            <a:r>
              <a:rPr lang="nl-BE" b="0" dirty="0" smtClean="0"/>
              <a:t>import </a:t>
            </a:r>
            <a:r>
              <a:rPr lang="nl-BE" b="0" dirty="0" err="1" smtClean="0"/>
              <a:t>javafx.event.ActionEvent</a:t>
            </a:r>
            <a:r>
              <a:rPr lang="nl-BE" b="0" dirty="0" smtClean="0"/>
              <a:t>;</a:t>
            </a:r>
          </a:p>
          <a:p>
            <a:r>
              <a:rPr lang="nl-BE" b="0" dirty="0" smtClean="0"/>
              <a:t>import </a:t>
            </a:r>
            <a:r>
              <a:rPr lang="nl-BE" b="0" dirty="0" err="1" smtClean="0"/>
              <a:t>javafx.event.EventHandler</a:t>
            </a:r>
            <a:r>
              <a:rPr lang="nl-BE" b="0" dirty="0" smtClean="0"/>
              <a:t>;</a:t>
            </a:r>
          </a:p>
          <a:p>
            <a:r>
              <a:rPr lang="nl-BE" b="0" dirty="0" smtClean="0"/>
              <a:t>import </a:t>
            </a:r>
            <a:r>
              <a:rPr lang="nl-BE" b="0" dirty="0" err="1" smtClean="0"/>
              <a:t>javafx.scene.control.Alert</a:t>
            </a:r>
            <a:r>
              <a:rPr lang="nl-BE" b="0" dirty="0" smtClean="0"/>
              <a:t>;</a:t>
            </a:r>
          </a:p>
          <a:p>
            <a:r>
              <a:rPr lang="nl-BE" b="0" dirty="0" smtClean="0"/>
              <a:t>import </a:t>
            </a:r>
            <a:r>
              <a:rPr lang="nl-BE" b="0" dirty="0" err="1" smtClean="0"/>
              <a:t>javafx.scene.control.SingleSelectionModel</a:t>
            </a:r>
            <a:r>
              <a:rPr lang="nl-BE" b="0" dirty="0" smtClean="0"/>
              <a:t>;</a:t>
            </a:r>
          </a:p>
          <a:p>
            <a:r>
              <a:rPr lang="nl-BE" b="0" dirty="0" smtClean="0"/>
              <a:t>import </a:t>
            </a:r>
            <a:r>
              <a:rPr lang="nl-BE" b="0" dirty="0" err="1" smtClean="0"/>
              <a:t>javafx.scene.input.MouseEvent</a:t>
            </a:r>
            <a:r>
              <a:rPr lang="nl-BE" b="0" dirty="0" smtClean="0"/>
              <a:t>;</a:t>
            </a:r>
          </a:p>
          <a:p>
            <a:endParaRPr lang="nl-BE" b="0" dirty="0" smtClean="0"/>
          </a:p>
          <a:p>
            <a:r>
              <a:rPr lang="nl-BE" b="0" dirty="0" smtClean="0"/>
              <a:t>public class </a:t>
            </a:r>
            <a:r>
              <a:rPr lang="nl-BE" b="0" dirty="0" err="1" smtClean="0"/>
              <a:t>PersonPresenter</a:t>
            </a:r>
            <a:r>
              <a:rPr lang="nl-BE" b="0" dirty="0" smtClean="0"/>
              <a:t> {</a:t>
            </a:r>
          </a:p>
          <a:p>
            <a:r>
              <a:rPr lang="nl-BE" b="0" dirty="0" smtClean="0"/>
              <a:t>    private </a:t>
            </a:r>
            <a:r>
              <a:rPr lang="nl-BE" b="0" dirty="0" err="1" smtClean="0"/>
              <a:t>PersonView</a:t>
            </a:r>
            <a:r>
              <a:rPr lang="nl-BE" b="0" dirty="0" smtClean="0"/>
              <a:t> view;</a:t>
            </a:r>
          </a:p>
          <a:p>
            <a:r>
              <a:rPr lang="nl-BE" b="0" dirty="0" smtClean="0"/>
              <a:t>    private </a:t>
            </a:r>
            <a:r>
              <a:rPr lang="nl-BE" b="0" dirty="0" err="1" smtClean="0"/>
              <a:t>PersonModel</a:t>
            </a:r>
            <a:r>
              <a:rPr lang="nl-BE" b="0" dirty="0" smtClean="0"/>
              <a:t> model;</a:t>
            </a:r>
          </a:p>
          <a:p>
            <a:endParaRPr lang="nl-BE" b="0" dirty="0" smtClean="0"/>
          </a:p>
          <a:p>
            <a:r>
              <a:rPr lang="nl-BE" b="0" dirty="0" smtClean="0"/>
              <a:t>    public </a:t>
            </a:r>
            <a:r>
              <a:rPr lang="nl-BE" b="0" dirty="0" err="1" smtClean="0"/>
              <a:t>PersonPresenter</a:t>
            </a:r>
            <a:r>
              <a:rPr lang="nl-BE" b="0" dirty="0" smtClean="0"/>
              <a:t>(</a:t>
            </a:r>
            <a:r>
              <a:rPr lang="nl-BE" b="0" dirty="0" err="1" smtClean="0"/>
              <a:t>PersonModel</a:t>
            </a:r>
            <a:r>
              <a:rPr lang="nl-BE" b="0" dirty="0" smtClean="0"/>
              <a:t> model, </a:t>
            </a:r>
            <a:r>
              <a:rPr lang="nl-BE" b="0" dirty="0" err="1" smtClean="0"/>
              <a:t>PersonView</a:t>
            </a:r>
            <a:r>
              <a:rPr lang="nl-BE" b="0" dirty="0" smtClean="0"/>
              <a:t> view) {</a:t>
            </a:r>
          </a:p>
          <a:p>
            <a:r>
              <a:rPr lang="nl-BE" b="0" dirty="0" smtClean="0"/>
              <a:t>        </a:t>
            </a:r>
            <a:r>
              <a:rPr lang="nl-BE" b="0" dirty="0" err="1" smtClean="0"/>
              <a:t>this.view</a:t>
            </a:r>
            <a:r>
              <a:rPr lang="nl-BE" b="0" dirty="0" smtClean="0"/>
              <a:t> = view;</a:t>
            </a:r>
          </a:p>
          <a:p>
            <a:r>
              <a:rPr lang="nl-BE" b="0" dirty="0" smtClean="0"/>
              <a:t>        </a:t>
            </a:r>
            <a:r>
              <a:rPr lang="nl-BE" b="0" dirty="0" err="1" smtClean="0"/>
              <a:t>this.model</a:t>
            </a:r>
            <a:r>
              <a:rPr lang="nl-BE" b="0" dirty="0" smtClean="0"/>
              <a:t> = model;</a:t>
            </a:r>
          </a:p>
          <a:p>
            <a:r>
              <a:rPr lang="nl-BE" b="0" dirty="0" smtClean="0"/>
              <a:t>        </a:t>
            </a:r>
            <a:r>
              <a:rPr lang="nl-BE" b="0" dirty="0" err="1" smtClean="0"/>
              <a:t>updateView</a:t>
            </a:r>
            <a:r>
              <a:rPr lang="nl-BE" b="0" dirty="0" smtClean="0"/>
              <a:t>();</a:t>
            </a:r>
          </a:p>
          <a:p>
            <a:r>
              <a:rPr lang="nl-BE" b="0" dirty="0" smtClean="0"/>
              <a:t>        </a:t>
            </a:r>
            <a:r>
              <a:rPr lang="nl-BE" b="0" dirty="0" err="1" smtClean="0"/>
              <a:t>addEventHandlers</a:t>
            </a:r>
            <a:r>
              <a:rPr lang="nl-BE" b="0" dirty="0" smtClean="0"/>
              <a:t>();</a:t>
            </a:r>
          </a:p>
          <a:p>
            <a:r>
              <a:rPr lang="nl-BE" b="0" dirty="0" smtClean="0"/>
              <a:t>    }</a:t>
            </a:r>
          </a:p>
          <a:p>
            <a:endParaRPr lang="nl-BE" b="0" dirty="0" smtClean="0"/>
          </a:p>
          <a:p>
            <a:r>
              <a:rPr lang="nl-BE" b="0" dirty="0" smtClean="0"/>
              <a:t>    private </a:t>
            </a:r>
            <a:r>
              <a:rPr lang="nl-BE" b="0" dirty="0" err="1" smtClean="0"/>
              <a:t>void</a:t>
            </a:r>
            <a:r>
              <a:rPr lang="nl-BE" b="0" dirty="0" smtClean="0"/>
              <a:t> </a:t>
            </a:r>
            <a:r>
              <a:rPr lang="nl-BE" b="0" dirty="0" err="1" smtClean="0"/>
              <a:t>updateView</a:t>
            </a:r>
            <a:r>
              <a:rPr lang="nl-BE" b="0" dirty="0" smtClean="0"/>
              <a:t>() {</a:t>
            </a:r>
          </a:p>
          <a:p>
            <a:r>
              <a:rPr lang="nl-BE" b="0" dirty="0" smtClean="0"/>
              <a:t>        //Als er géén persoon selecteert is, gaan we de </a:t>
            </a:r>
            <a:r>
              <a:rPr lang="nl-BE" b="0" dirty="0" err="1" smtClean="0"/>
              <a:t>combobox</a:t>
            </a:r>
            <a:r>
              <a:rPr lang="nl-BE" b="0" dirty="0" smtClean="0"/>
              <a:t> opnieuw inladen</a:t>
            </a:r>
          </a:p>
          <a:p>
            <a:r>
              <a:rPr lang="nl-BE" b="0" dirty="0" smtClean="0"/>
              <a:t>        // en de andere </a:t>
            </a:r>
            <a:r>
              <a:rPr lang="nl-BE" b="0" dirty="0" err="1" smtClean="0"/>
              <a:t>controls</a:t>
            </a:r>
            <a:r>
              <a:rPr lang="nl-BE" b="0" dirty="0" smtClean="0"/>
              <a:t> </a:t>
            </a:r>
            <a:r>
              <a:rPr lang="nl-BE" b="0" dirty="0" err="1" smtClean="0"/>
              <a:t>disablen</a:t>
            </a:r>
            <a:r>
              <a:rPr lang="nl-BE" b="0" dirty="0" smtClean="0"/>
              <a:t>.</a:t>
            </a:r>
          </a:p>
          <a:p>
            <a:r>
              <a:rPr lang="nl-BE" b="0" dirty="0" smtClean="0"/>
              <a:t>        </a:t>
            </a:r>
            <a:r>
              <a:rPr lang="nl-BE" b="0" dirty="0" err="1" smtClean="0"/>
              <a:t>if</a:t>
            </a:r>
            <a:r>
              <a:rPr lang="nl-BE" b="0" dirty="0" smtClean="0"/>
              <a:t> (</a:t>
            </a:r>
            <a:r>
              <a:rPr lang="nl-BE" b="0" dirty="0" err="1" smtClean="0"/>
              <a:t>model.getSelectedPerson</a:t>
            </a:r>
            <a:r>
              <a:rPr lang="nl-BE" b="0" dirty="0" smtClean="0"/>
              <a:t>() == </a:t>
            </a:r>
            <a:r>
              <a:rPr lang="nl-BE" b="0" dirty="0" err="1" smtClean="0"/>
              <a:t>null</a:t>
            </a:r>
            <a:r>
              <a:rPr lang="nl-BE" b="0" dirty="0" smtClean="0"/>
              <a:t>) {</a:t>
            </a:r>
          </a:p>
          <a:p>
            <a:r>
              <a:rPr lang="nl-BE" b="0" dirty="0" smtClean="0"/>
              <a:t>            //Om een lijst van objecten te koppelen aan een </a:t>
            </a:r>
            <a:r>
              <a:rPr lang="nl-BE" b="0" dirty="0" err="1" smtClean="0"/>
              <a:t>combobox</a:t>
            </a:r>
            <a:r>
              <a:rPr lang="nl-BE" b="0" dirty="0" smtClean="0"/>
              <a:t>, moeten we een</a:t>
            </a:r>
          </a:p>
          <a:p>
            <a:r>
              <a:rPr lang="nl-BE" b="0" dirty="0" smtClean="0"/>
              <a:t>            // </a:t>
            </a:r>
            <a:r>
              <a:rPr lang="nl-BE" b="0" dirty="0" err="1" smtClean="0"/>
              <a:t>observable</a:t>
            </a:r>
            <a:r>
              <a:rPr lang="nl-BE" b="0" dirty="0" smtClean="0"/>
              <a:t> list maken. Dit kan eenvoudig dankzij de klasse "</a:t>
            </a:r>
            <a:r>
              <a:rPr lang="nl-BE" b="0" dirty="0" err="1" smtClean="0"/>
              <a:t>FXCollections</a:t>
            </a:r>
            <a:r>
              <a:rPr lang="nl-BE" b="0" dirty="0" smtClean="0"/>
              <a:t>" uit</a:t>
            </a:r>
          </a:p>
          <a:p>
            <a:r>
              <a:rPr lang="nl-BE" b="0" dirty="0" smtClean="0"/>
              <a:t>            // het </a:t>
            </a:r>
            <a:r>
              <a:rPr lang="nl-BE" b="0" dirty="0" err="1" smtClean="0"/>
              <a:t>JavaFX</a:t>
            </a:r>
            <a:r>
              <a:rPr lang="nl-BE" b="0" dirty="0" smtClean="0"/>
              <a:t> </a:t>
            </a:r>
            <a:r>
              <a:rPr lang="nl-BE" b="0" dirty="0" err="1" smtClean="0"/>
              <a:t>framework</a:t>
            </a:r>
            <a:r>
              <a:rPr lang="nl-BE" b="0" dirty="0" smtClean="0"/>
              <a:t>. Via de methode </a:t>
            </a:r>
            <a:r>
              <a:rPr lang="nl-BE" b="0" dirty="0" err="1" smtClean="0"/>
              <a:t>observableArrayList</a:t>
            </a:r>
            <a:r>
              <a:rPr lang="nl-BE" b="0" dirty="0" smtClean="0"/>
              <a:t> gaan we op basis</a:t>
            </a:r>
          </a:p>
          <a:p>
            <a:r>
              <a:rPr lang="nl-BE" b="0" dirty="0" smtClean="0"/>
              <a:t>            // van een klassieke </a:t>
            </a:r>
            <a:r>
              <a:rPr lang="nl-BE" b="0" dirty="0" err="1" smtClean="0"/>
              <a:t>ArrayList</a:t>
            </a:r>
            <a:r>
              <a:rPr lang="nl-BE" b="0" dirty="0" smtClean="0"/>
              <a:t> een </a:t>
            </a:r>
            <a:r>
              <a:rPr lang="nl-BE" b="0" dirty="0" err="1" smtClean="0"/>
              <a:t>ObserverableList</a:t>
            </a:r>
            <a:r>
              <a:rPr lang="nl-BE" b="0" dirty="0" smtClean="0"/>
              <a:t> aanmaken en die koppelen aan</a:t>
            </a:r>
          </a:p>
          <a:p>
            <a:r>
              <a:rPr lang="nl-BE" b="0" dirty="0" smtClean="0"/>
              <a:t>            // onze </a:t>
            </a:r>
            <a:r>
              <a:rPr lang="nl-BE" b="0" dirty="0" err="1" smtClean="0"/>
              <a:t>combobox</a:t>
            </a:r>
            <a:endParaRPr lang="nl-BE" b="0" dirty="0" smtClean="0"/>
          </a:p>
          <a:p>
            <a:r>
              <a:rPr lang="nl-BE" b="0" dirty="0" smtClean="0"/>
              <a:t>            </a:t>
            </a:r>
            <a:r>
              <a:rPr lang="nl-BE" b="0" dirty="0" err="1" smtClean="0"/>
              <a:t>ObservableList</a:t>
            </a:r>
            <a:r>
              <a:rPr lang="nl-BE" b="0" dirty="0" smtClean="0"/>
              <a:t>&lt;Person&gt; </a:t>
            </a:r>
            <a:r>
              <a:rPr lang="nl-BE" b="0" dirty="0" err="1" smtClean="0"/>
              <a:t>allPersons</a:t>
            </a:r>
            <a:r>
              <a:rPr lang="nl-BE" b="0" dirty="0" smtClean="0"/>
              <a:t> = </a:t>
            </a:r>
            <a:r>
              <a:rPr lang="nl-BE" b="0" dirty="0" err="1" smtClean="0"/>
              <a:t>FXCollections.observableArrayList</a:t>
            </a:r>
            <a:r>
              <a:rPr lang="nl-BE" b="0" dirty="0" smtClean="0"/>
              <a:t>(</a:t>
            </a:r>
            <a:r>
              <a:rPr lang="nl-BE" b="0" dirty="0" err="1" smtClean="0"/>
              <a:t>model.getNames</a:t>
            </a:r>
            <a:r>
              <a:rPr lang="nl-BE" b="0" dirty="0" smtClean="0"/>
              <a:t>());</a:t>
            </a:r>
          </a:p>
          <a:p>
            <a:r>
              <a:rPr lang="nl-BE" b="0" dirty="0" smtClean="0"/>
              <a:t>            </a:t>
            </a:r>
            <a:r>
              <a:rPr lang="nl-BE" b="0" dirty="0" err="1" smtClean="0"/>
              <a:t>view.getCbxNames</a:t>
            </a:r>
            <a:r>
              <a:rPr lang="nl-BE" b="0" dirty="0" smtClean="0"/>
              <a:t>().</a:t>
            </a:r>
            <a:r>
              <a:rPr lang="nl-BE" b="0" dirty="0" err="1" smtClean="0"/>
              <a:t>setItems</a:t>
            </a:r>
            <a:r>
              <a:rPr lang="nl-BE" b="0" dirty="0" smtClean="0"/>
              <a:t>(</a:t>
            </a:r>
            <a:r>
              <a:rPr lang="nl-BE" b="0" dirty="0" err="1" smtClean="0"/>
              <a:t>allPersons</a:t>
            </a:r>
            <a:r>
              <a:rPr lang="nl-BE" b="0" dirty="0" smtClean="0"/>
              <a:t>);</a:t>
            </a:r>
          </a:p>
          <a:p>
            <a:r>
              <a:rPr lang="nl-BE" b="0" dirty="0" smtClean="0"/>
              <a:t>            //De overige </a:t>
            </a:r>
            <a:r>
              <a:rPr lang="nl-BE" b="0" dirty="0" err="1" smtClean="0"/>
              <a:t>controls</a:t>
            </a:r>
            <a:r>
              <a:rPr lang="nl-BE" b="0" dirty="0" smtClean="0"/>
              <a:t> worden leeg gemaakt en </a:t>
            </a:r>
            <a:r>
              <a:rPr lang="nl-BE" b="0" dirty="0" err="1" smtClean="0"/>
              <a:t>gedisabled</a:t>
            </a:r>
            <a:endParaRPr lang="nl-BE" b="0" dirty="0" smtClean="0"/>
          </a:p>
          <a:p>
            <a:r>
              <a:rPr lang="nl-BE" b="0" dirty="0" smtClean="0"/>
              <a:t>            </a:t>
            </a:r>
            <a:r>
              <a:rPr lang="nl-BE" b="0" dirty="0" err="1" smtClean="0"/>
              <a:t>view.getChkCanCode</a:t>
            </a:r>
            <a:r>
              <a:rPr lang="nl-BE" b="0" dirty="0" smtClean="0"/>
              <a:t>().</a:t>
            </a:r>
            <a:r>
              <a:rPr lang="nl-BE" b="0" dirty="0" err="1" smtClean="0"/>
              <a:t>setSelected</a:t>
            </a:r>
            <a:r>
              <a:rPr lang="nl-BE" b="0" dirty="0" smtClean="0"/>
              <a:t>(</a:t>
            </a:r>
            <a:r>
              <a:rPr lang="nl-BE" b="0" dirty="0" err="1" smtClean="0"/>
              <a:t>false</a:t>
            </a:r>
            <a:r>
              <a:rPr lang="nl-BE" b="0" dirty="0" smtClean="0"/>
              <a:t>);</a:t>
            </a:r>
          </a:p>
          <a:p>
            <a:r>
              <a:rPr lang="nl-BE" b="0" dirty="0" smtClean="0"/>
              <a:t>            </a:t>
            </a:r>
            <a:r>
              <a:rPr lang="nl-BE" b="0" dirty="0" err="1" smtClean="0"/>
              <a:t>view.getRbnMale</a:t>
            </a:r>
            <a:r>
              <a:rPr lang="nl-BE" b="0" dirty="0" smtClean="0"/>
              <a:t>().</a:t>
            </a:r>
            <a:r>
              <a:rPr lang="nl-BE" b="0" dirty="0" err="1" smtClean="0"/>
              <a:t>setSelected</a:t>
            </a:r>
            <a:r>
              <a:rPr lang="nl-BE" b="0" dirty="0" smtClean="0"/>
              <a:t>(</a:t>
            </a:r>
            <a:r>
              <a:rPr lang="nl-BE" b="0" dirty="0" err="1" smtClean="0"/>
              <a:t>false</a:t>
            </a:r>
            <a:r>
              <a:rPr lang="nl-BE" b="0" dirty="0" smtClean="0"/>
              <a:t>);</a:t>
            </a:r>
          </a:p>
          <a:p>
            <a:r>
              <a:rPr lang="nl-BE" b="0" dirty="0" smtClean="0"/>
              <a:t>            </a:t>
            </a:r>
            <a:r>
              <a:rPr lang="nl-BE" b="0" dirty="0" err="1" smtClean="0"/>
              <a:t>view.getRbnFemale</a:t>
            </a:r>
            <a:r>
              <a:rPr lang="nl-BE" b="0" dirty="0" smtClean="0"/>
              <a:t>().</a:t>
            </a:r>
            <a:r>
              <a:rPr lang="nl-BE" b="0" dirty="0" err="1" smtClean="0"/>
              <a:t>setSelected</a:t>
            </a:r>
            <a:r>
              <a:rPr lang="nl-BE" b="0" dirty="0" smtClean="0"/>
              <a:t>(</a:t>
            </a:r>
            <a:r>
              <a:rPr lang="nl-BE" b="0" dirty="0" err="1" smtClean="0"/>
              <a:t>false</a:t>
            </a:r>
            <a:r>
              <a:rPr lang="nl-BE" b="0" dirty="0" smtClean="0"/>
              <a:t>);</a:t>
            </a:r>
          </a:p>
          <a:p>
            <a:r>
              <a:rPr lang="nl-BE" b="0" dirty="0" smtClean="0"/>
              <a:t>            </a:t>
            </a:r>
            <a:r>
              <a:rPr lang="nl-BE" b="0" dirty="0" err="1" smtClean="0"/>
              <a:t>view.getChkCanCode</a:t>
            </a:r>
            <a:r>
              <a:rPr lang="nl-BE" b="0" dirty="0" smtClean="0"/>
              <a:t>().</a:t>
            </a:r>
            <a:r>
              <a:rPr lang="nl-BE" b="0" dirty="0" err="1" smtClean="0"/>
              <a:t>setDisable</a:t>
            </a:r>
            <a:r>
              <a:rPr lang="nl-BE" b="0" dirty="0" smtClean="0"/>
              <a:t>(</a:t>
            </a:r>
            <a:r>
              <a:rPr lang="nl-BE" b="0" dirty="0" err="1" smtClean="0"/>
              <a:t>true</a:t>
            </a:r>
            <a:r>
              <a:rPr lang="nl-BE" b="0" dirty="0" smtClean="0"/>
              <a:t>);</a:t>
            </a:r>
          </a:p>
          <a:p>
            <a:r>
              <a:rPr lang="nl-BE" b="0" dirty="0" smtClean="0"/>
              <a:t>            </a:t>
            </a:r>
            <a:r>
              <a:rPr lang="nl-BE" b="0" dirty="0" err="1" smtClean="0"/>
              <a:t>view.getRbnFemale</a:t>
            </a:r>
            <a:r>
              <a:rPr lang="nl-BE" b="0" dirty="0" smtClean="0"/>
              <a:t>().</a:t>
            </a:r>
            <a:r>
              <a:rPr lang="nl-BE" b="0" dirty="0" err="1" smtClean="0"/>
              <a:t>setDisable</a:t>
            </a:r>
            <a:r>
              <a:rPr lang="nl-BE" b="0" dirty="0" smtClean="0"/>
              <a:t>(</a:t>
            </a:r>
            <a:r>
              <a:rPr lang="nl-BE" b="0" dirty="0" err="1" smtClean="0"/>
              <a:t>true</a:t>
            </a:r>
            <a:r>
              <a:rPr lang="nl-BE" b="0" dirty="0" smtClean="0"/>
              <a:t>);</a:t>
            </a:r>
          </a:p>
          <a:p>
            <a:r>
              <a:rPr lang="nl-BE" b="0" dirty="0" smtClean="0"/>
              <a:t>            </a:t>
            </a:r>
            <a:r>
              <a:rPr lang="nl-BE" b="0" dirty="0" err="1" smtClean="0"/>
              <a:t>view.getRbnMale</a:t>
            </a:r>
            <a:r>
              <a:rPr lang="nl-BE" b="0" dirty="0" smtClean="0"/>
              <a:t>().</a:t>
            </a:r>
            <a:r>
              <a:rPr lang="nl-BE" b="0" dirty="0" err="1" smtClean="0"/>
              <a:t>setDisable</a:t>
            </a:r>
            <a:r>
              <a:rPr lang="nl-BE" b="0" dirty="0" smtClean="0"/>
              <a:t>(</a:t>
            </a:r>
            <a:r>
              <a:rPr lang="nl-BE" b="0" dirty="0" err="1" smtClean="0"/>
              <a:t>true</a:t>
            </a:r>
            <a:r>
              <a:rPr lang="nl-BE" b="0" dirty="0" smtClean="0"/>
              <a:t>);</a:t>
            </a:r>
          </a:p>
          <a:p>
            <a:r>
              <a:rPr lang="nl-BE" b="0" dirty="0" smtClean="0"/>
              <a:t>        } </a:t>
            </a:r>
            <a:r>
              <a:rPr lang="nl-BE" b="0" dirty="0" err="1" smtClean="0"/>
              <a:t>else</a:t>
            </a:r>
            <a:r>
              <a:rPr lang="nl-BE" b="0" dirty="0" smtClean="0"/>
              <a:t> {</a:t>
            </a:r>
          </a:p>
          <a:p>
            <a:r>
              <a:rPr lang="nl-BE" b="0" dirty="0" smtClean="0"/>
              <a:t>            //We gaan de overige </a:t>
            </a:r>
            <a:r>
              <a:rPr lang="nl-BE" b="0" dirty="0" err="1" smtClean="0"/>
              <a:t>controls</a:t>
            </a:r>
            <a:r>
              <a:rPr lang="nl-BE" b="0" dirty="0" smtClean="0"/>
              <a:t> nu </a:t>
            </a:r>
            <a:r>
              <a:rPr lang="nl-BE" b="0" dirty="0" err="1" smtClean="0"/>
              <a:t>enablen</a:t>
            </a:r>
            <a:endParaRPr lang="nl-BE" b="0" dirty="0" smtClean="0"/>
          </a:p>
          <a:p>
            <a:r>
              <a:rPr lang="nl-BE" b="0" dirty="0" smtClean="0"/>
              <a:t>            </a:t>
            </a:r>
            <a:r>
              <a:rPr lang="nl-BE" b="0" dirty="0" err="1" smtClean="0"/>
              <a:t>view.getChkCanCode</a:t>
            </a:r>
            <a:r>
              <a:rPr lang="nl-BE" b="0" dirty="0" smtClean="0"/>
              <a:t>().</a:t>
            </a:r>
            <a:r>
              <a:rPr lang="nl-BE" b="0" dirty="0" err="1" smtClean="0"/>
              <a:t>setDisable</a:t>
            </a:r>
            <a:r>
              <a:rPr lang="nl-BE" b="0" dirty="0" smtClean="0"/>
              <a:t>(</a:t>
            </a:r>
            <a:r>
              <a:rPr lang="nl-BE" b="0" dirty="0" err="1" smtClean="0"/>
              <a:t>false</a:t>
            </a:r>
            <a:r>
              <a:rPr lang="nl-BE" b="0" dirty="0" smtClean="0"/>
              <a:t>);</a:t>
            </a:r>
          </a:p>
          <a:p>
            <a:r>
              <a:rPr lang="nl-BE" b="0" dirty="0" smtClean="0"/>
              <a:t>            </a:t>
            </a:r>
            <a:r>
              <a:rPr lang="nl-BE" b="0" dirty="0" err="1" smtClean="0"/>
              <a:t>view.getRbnFemale</a:t>
            </a:r>
            <a:r>
              <a:rPr lang="nl-BE" b="0" dirty="0" smtClean="0"/>
              <a:t>().</a:t>
            </a:r>
            <a:r>
              <a:rPr lang="nl-BE" b="0" dirty="0" err="1" smtClean="0"/>
              <a:t>setDisable</a:t>
            </a:r>
            <a:r>
              <a:rPr lang="nl-BE" b="0" dirty="0" smtClean="0"/>
              <a:t>(</a:t>
            </a:r>
            <a:r>
              <a:rPr lang="nl-BE" b="0" dirty="0" err="1" smtClean="0"/>
              <a:t>false</a:t>
            </a:r>
            <a:r>
              <a:rPr lang="nl-BE" b="0" dirty="0" smtClean="0"/>
              <a:t>);</a:t>
            </a:r>
          </a:p>
          <a:p>
            <a:r>
              <a:rPr lang="nl-BE" b="0" dirty="0" smtClean="0"/>
              <a:t>            </a:t>
            </a:r>
            <a:r>
              <a:rPr lang="nl-BE" b="0" dirty="0" err="1" smtClean="0"/>
              <a:t>view.getRbnMale</a:t>
            </a:r>
            <a:r>
              <a:rPr lang="nl-BE" b="0" dirty="0" smtClean="0"/>
              <a:t>().</a:t>
            </a:r>
            <a:r>
              <a:rPr lang="nl-BE" b="0" dirty="0" err="1" smtClean="0"/>
              <a:t>setDisable</a:t>
            </a:r>
            <a:r>
              <a:rPr lang="nl-BE" b="0" dirty="0" smtClean="0"/>
              <a:t>(</a:t>
            </a:r>
            <a:r>
              <a:rPr lang="nl-BE" b="0" dirty="0" err="1" smtClean="0"/>
              <a:t>false</a:t>
            </a:r>
            <a:r>
              <a:rPr lang="nl-BE" b="0" dirty="0" smtClean="0"/>
              <a:t>);</a:t>
            </a:r>
          </a:p>
          <a:p>
            <a:r>
              <a:rPr lang="nl-BE" b="0" dirty="0" smtClean="0"/>
              <a:t>            //Op basis van de waarde "</a:t>
            </a:r>
            <a:r>
              <a:rPr lang="nl-BE" b="0" dirty="0" err="1" smtClean="0"/>
              <a:t>isCoder</a:t>
            </a:r>
            <a:r>
              <a:rPr lang="nl-BE" b="0" dirty="0" smtClean="0"/>
              <a:t>" uit de geselecteerde persoon gaan we de</a:t>
            </a:r>
          </a:p>
          <a:p>
            <a:r>
              <a:rPr lang="nl-BE" b="0" dirty="0" smtClean="0"/>
              <a:t>            // </a:t>
            </a:r>
            <a:r>
              <a:rPr lang="nl-BE" b="0" dirty="0" err="1" smtClean="0"/>
              <a:t>checkbox</a:t>
            </a:r>
            <a:r>
              <a:rPr lang="nl-BE" b="0" dirty="0" smtClean="0"/>
              <a:t> al dan niet aanvinken.</a:t>
            </a:r>
          </a:p>
          <a:p>
            <a:r>
              <a:rPr lang="nl-BE" b="0" dirty="0" smtClean="0"/>
              <a:t>            </a:t>
            </a:r>
            <a:r>
              <a:rPr lang="nl-BE" b="0" dirty="0" err="1" smtClean="0"/>
              <a:t>view.getChkCanCode</a:t>
            </a:r>
            <a:r>
              <a:rPr lang="nl-BE" b="0" dirty="0" smtClean="0"/>
              <a:t>().</a:t>
            </a:r>
            <a:r>
              <a:rPr lang="nl-BE" b="0" dirty="0" err="1" smtClean="0"/>
              <a:t>setSelected</a:t>
            </a:r>
            <a:r>
              <a:rPr lang="nl-BE" b="0" dirty="0" smtClean="0"/>
              <a:t>(</a:t>
            </a:r>
            <a:r>
              <a:rPr lang="nl-BE" b="0" dirty="0" err="1" smtClean="0"/>
              <a:t>model.getSelectedPerson</a:t>
            </a:r>
            <a:r>
              <a:rPr lang="nl-BE" b="0" dirty="0" smtClean="0"/>
              <a:t>().</a:t>
            </a:r>
            <a:r>
              <a:rPr lang="nl-BE" b="0" dirty="0" err="1" smtClean="0"/>
              <a:t>isCoder</a:t>
            </a:r>
            <a:r>
              <a:rPr lang="nl-BE" b="0" dirty="0" smtClean="0"/>
              <a:t>());</a:t>
            </a:r>
          </a:p>
          <a:p>
            <a:r>
              <a:rPr lang="nl-BE" b="0" dirty="0" smtClean="0"/>
              <a:t>            //Op basis van het geslacht van de geselecteerde </a:t>
            </a:r>
            <a:r>
              <a:rPr lang="nl-BE" b="0" dirty="0" err="1" smtClean="0"/>
              <a:t>persson</a:t>
            </a:r>
            <a:r>
              <a:rPr lang="nl-BE" b="0" dirty="0" smtClean="0"/>
              <a:t> gaan we de juiste</a:t>
            </a:r>
          </a:p>
          <a:p>
            <a:r>
              <a:rPr lang="nl-BE" b="0" dirty="0" smtClean="0"/>
              <a:t>            // radiobutton aanvinken</a:t>
            </a:r>
          </a:p>
          <a:p>
            <a:r>
              <a:rPr lang="nl-BE" b="0" dirty="0" smtClean="0"/>
              <a:t>            </a:t>
            </a:r>
            <a:r>
              <a:rPr lang="nl-BE" b="0" dirty="0" err="1" smtClean="0"/>
              <a:t>view.getRbnFemale</a:t>
            </a:r>
            <a:r>
              <a:rPr lang="nl-BE" b="0" dirty="0" smtClean="0"/>
              <a:t>().</a:t>
            </a:r>
            <a:r>
              <a:rPr lang="nl-BE" b="0" dirty="0" err="1" smtClean="0"/>
              <a:t>setSelected</a:t>
            </a:r>
            <a:r>
              <a:rPr lang="nl-BE" b="0" dirty="0" smtClean="0"/>
              <a:t>(</a:t>
            </a:r>
            <a:r>
              <a:rPr lang="nl-BE" b="0" dirty="0" err="1" smtClean="0"/>
              <a:t>model.getSelectedPerson</a:t>
            </a:r>
            <a:r>
              <a:rPr lang="nl-BE" b="0" dirty="0" smtClean="0"/>
              <a:t>().</a:t>
            </a:r>
            <a:r>
              <a:rPr lang="nl-BE" b="0" dirty="0" err="1" smtClean="0"/>
              <a:t>getGender</a:t>
            </a:r>
            <a:r>
              <a:rPr lang="nl-BE" b="0" dirty="0" smtClean="0"/>
              <a:t>() == </a:t>
            </a:r>
            <a:r>
              <a:rPr lang="nl-BE" b="0" dirty="0" err="1" smtClean="0"/>
              <a:t>Person.Gender.FEMALE</a:t>
            </a:r>
            <a:r>
              <a:rPr lang="nl-BE" b="0" dirty="0" smtClean="0"/>
              <a:t>);</a:t>
            </a:r>
          </a:p>
          <a:p>
            <a:r>
              <a:rPr lang="nl-BE" b="0" dirty="0" smtClean="0"/>
              <a:t>            </a:t>
            </a:r>
            <a:r>
              <a:rPr lang="nl-BE" b="0" dirty="0" err="1" smtClean="0"/>
              <a:t>view.getRbnMale</a:t>
            </a:r>
            <a:r>
              <a:rPr lang="nl-BE" b="0" dirty="0" smtClean="0"/>
              <a:t>().</a:t>
            </a:r>
            <a:r>
              <a:rPr lang="nl-BE" b="0" dirty="0" err="1" smtClean="0"/>
              <a:t>setSelected</a:t>
            </a:r>
            <a:r>
              <a:rPr lang="nl-BE" b="0" dirty="0" smtClean="0"/>
              <a:t>(</a:t>
            </a:r>
            <a:r>
              <a:rPr lang="nl-BE" b="0" dirty="0" err="1" smtClean="0"/>
              <a:t>model.getSelectedPerson</a:t>
            </a:r>
            <a:r>
              <a:rPr lang="nl-BE" b="0" dirty="0" smtClean="0"/>
              <a:t>().</a:t>
            </a:r>
            <a:r>
              <a:rPr lang="nl-BE" b="0" dirty="0" err="1" smtClean="0"/>
              <a:t>getGender</a:t>
            </a:r>
            <a:r>
              <a:rPr lang="nl-BE" b="0" dirty="0" smtClean="0"/>
              <a:t>() == </a:t>
            </a:r>
            <a:r>
              <a:rPr lang="nl-BE" b="0" dirty="0" err="1" smtClean="0"/>
              <a:t>Person.Gender.MALE</a:t>
            </a:r>
            <a:r>
              <a:rPr lang="nl-BE" b="0" dirty="0" smtClean="0"/>
              <a:t>);</a:t>
            </a:r>
          </a:p>
          <a:p>
            <a:r>
              <a:rPr lang="nl-BE" b="0" dirty="0" smtClean="0"/>
              <a:t>        }</a:t>
            </a:r>
          </a:p>
          <a:p>
            <a:r>
              <a:rPr lang="nl-BE" b="0" dirty="0" smtClean="0"/>
              <a:t>    }</a:t>
            </a:r>
          </a:p>
          <a:p>
            <a:r>
              <a:rPr lang="nl-BE" b="0" dirty="0" smtClean="0"/>
              <a:t>    private </a:t>
            </a:r>
            <a:r>
              <a:rPr lang="nl-BE" b="0" dirty="0" err="1" smtClean="0"/>
              <a:t>void</a:t>
            </a:r>
            <a:r>
              <a:rPr lang="nl-BE" b="0" dirty="0" smtClean="0"/>
              <a:t> </a:t>
            </a:r>
            <a:r>
              <a:rPr lang="nl-BE" b="0" dirty="0" err="1" smtClean="0"/>
              <a:t>addEventHandlers</a:t>
            </a:r>
            <a:r>
              <a:rPr lang="nl-BE" b="0" dirty="0" smtClean="0"/>
              <a:t>() {</a:t>
            </a:r>
          </a:p>
          <a:p>
            <a:r>
              <a:rPr lang="nl-BE" b="0" dirty="0" smtClean="0"/>
              <a:t>        </a:t>
            </a:r>
            <a:r>
              <a:rPr lang="nl-BE" b="0" dirty="0" err="1" smtClean="0"/>
              <a:t>view.getBtnPersonSelector</a:t>
            </a:r>
            <a:r>
              <a:rPr lang="nl-BE" b="0" dirty="0" smtClean="0"/>
              <a:t>().</a:t>
            </a:r>
            <a:r>
              <a:rPr lang="nl-BE" b="0" dirty="0" err="1" smtClean="0"/>
              <a:t>setOnAction</a:t>
            </a:r>
            <a:r>
              <a:rPr lang="nl-BE" b="0" dirty="0" smtClean="0"/>
              <a:t>(new </a:t>
            </a:r>
            <a:r>
              <a:rPr lang="nl-BE" b="0" dirty="0" err="1" smtClean="0"/>
              <a:t>EventHandler</a:t>
            </a:r>
            <a:r>
              <a:rPr lang="nl-BE" b="0" dirty="0" smtClean="0"/>
              <a:t>&lt;</a:t>
            </a:r>
            <a:r>
              <a:rPr lang="nl-BE" b="0" dirty="0" err="1" smtClean="0"/>
              <a:t>ActionEvent</a:t>
            </a:r>
            <a:r>
              <a:rPr lang="nl-BE" b="0" dirty="0" smtClean="0"/>
              <a:t>&gt;() {</a:t>
            </a:r>
          </a:p>
          <a:p>
            <a:r>
              <a:rPr lang="nl-BE" b="0" dirty="0" smtClean="0"/>
              <a:t>            @</a:t>
            </a:r>
            <a:r>
              <a:rPr lang="nl-BE" b="0" dirty="0" err="1" smtClean="0"/>
              <a:t>Override</a:t>
            </a:r>
            <a:endParaRPr lang="nl-BE" b="0" dirty="0" smtClean="0"/>
          </a:p>
          <a:p>
            <a:r>
              <a:rPr lang="nl-BE" b="0" dirty="0" smtClean="0"/>
              <a:t>            public </a:t>
            </a:r>
            <a:r>
              <a:rPr lang="nl-BE" b="0" dirty="0" err="1" smtClean="0"/>
              <a:t>void</a:t>
            </a:r>
            <a:r>
              <a:rPr lang="nl-BE" b="0" dirty="0" smtClean="0"/>
              <a:t> handle(</a:t>
            </a:r>
            <a:r>
              <a:rPr lang="nl-BE" b="0" dirty="0" err="1" smtClean="0"/>
              <a:t>ActionEvent</a:t>
            </a:r>
            <a:r>
              <a:rPr lang="nl-BE" b="0" dirty="0" smtClean="0"/>
              <a:t> event) {</a:t>
            </a:r>
          </a:p>
          <a:p>
            <a:r>
              <a:rPr lang="nl-BE" b="0" dirty="0" smtClean="0"/>
              <a:t>                </a:t>
            </a:r>
            <a:r>
              <a:rPr lang="nl-BE" b="0" dirty="0" err="1" smtClean="0"/>
              <a:t>SingleSelectionModel</a:t>
            </a:r>
            <a:r>
              <a:rPr lang="nl-BE" b="0" dirty="0" smtClean="0"/>
              <a:t> </a:t>
            </a:r>
            <a:r>
              <a:rPr lang="nl-BE" b="0" dirty="0" err="1" smtClean="0"/>
              <a:t>selectedObject</a:t>
            </a:r>
            <a:r>
              <a:rPr lang="nl-BE" b="0" dirty="0" smtClean="0"/>
              <a:t> = </a:t>
            </a:r>
            <a:r>
              <a:rPr lang="nl-BE" b="0" dirty="0" err="1" smtClean="0"/>
              <a:t>view.getCbxNames</a:t>
            </a:r>
            <a:r>
              <a:rPr lang="nl-BE" b="0" dirty="0" smtClean="0"/>
              <a:t>().</a:t>
            </a:r>
            <a:r>
              <a:rPr lang="nl-BE" b="0" dirty="0" err="1" smtClean="0"/>
              <a:t>getSelectionModel</a:t>
            </a:r>
            <a:r>
              <a:rPr lang="nl-BE" b="0" dirty="0" smtClean="0"/>
              <a:t>();</a:t>
            </a:r>
          </a:p>
          <a:p>
            <a:r>
              <a:rPr lang="nl-BE" b="0" dirty="0" smtClean="0"/>
              <a:t>                Alert a;</a:t>
            </a:r>
          </a:p>
          <a:p>
            <a:r>
              <a:rPr lang="nl-BE" b="0" dirty="0" smtClean="0"/>
              <a:t>                </a:t>
            </a:r>
            <a:r>
              <a:rPr lang="nl-BE" b="0" dirty="0" err="1" smtClean="0"/>
              <a:t>if</a:t>
            </a:r>
            <a:r>
              <a:rPr lang="nl-BE" b="0" dirty="0" smtClean="0"/>
              <a:t>(</a:t>
            </a:r>
            <a:r>
              <a:rPr lang="nl-BE" b="0" dirty="0" err="1" smtClean="0"/>
              <a:t>selectedObject</a:t>
            </a:r>
            <a:r>
              <a:rPr lang="nl-BE" b="0" dirty="0" smtClean="0"/>
              <a:t> == </a:t>
            </a:r>
            <a:r>
              <a:rPr lang="nl-BE" b="0" dirty="0" err="1" smtClean="0"/>
              <a:t>null</a:t>
            </a:r>
            <a:r>
              <a:rPr lang="nl-BE" b="0" dirty="0" smtClean="0"/>
              <a:t> || </a:t>
            </a:r>
            <a:r>
              <a:rPr lang="nl-BE" b="0" dirty="0" err="1" smtClean="0"/>
              <a:t>selectedObject.getSelectedItem</a:t>
            </a:r>
            <a:r>
              <a:rPr lang="nl-BE" b="0" dirty="0" smtClean="0"/>
              <a:t>() == </a:t>
            </a:r>
            <a:r>
              <a:rPr lang="nl-BE" b="0" dirty="0" err="1" smtClean="0"/>
              <a:t>null</a:t>
            </a:r>
            <a:r>
              <a:rPr lang="nl-BE" b="0" dirty="0" smtClean="0"/>
              <a:t>){</a:t>
            </a:r>
          </a:p>
          <a:p>
            <a:r>
              <a:rPr lang="nl-BE" b="0" dirty="0" smtClean="0"/>
              <a:t>                    a = new Alert(</a:t>
            </a:r>
            <a:r>
              <a:rPr lang="nl-BE" b="0" dirty="0" err="1" smtClean="0"/>
              <a:t>Alert.AlertType.ERROR</a:t>
            </a:r>
            <a:r>
              <a:rPr lang="nl-BE" b="0" dirty="0" smtClean="0"/>
              <a:t>, "No person </a:t>
            </a:r>
            <a:r>
              <a:rPr lang="nl-BE" b="0" dirty="0" err="1" smtClean="0"/>
              <a:t>selected</a:t>
            </a:r>
            <a:r>
              <a:rPr lang="nl-BE" b="0" dirty="0" smtClean="0"/>
              <a:t>");</a:t>
            </a:r>
          </a:p>
          <a:p>
            <a:r>
              <a:rPr lang="nl-BE" b="0" dirty="0" smtClean="0"/>
              <a:t>                    </a:t>
            </a:r>
            <a:r>
              <a:rPr lang="nl-BE" b="0" dirty="0" err="1" smtClean="0"/>
              <a:t>model.setSelectedPerson</a:t>
            </a:r>
            <a:r>
              <a:rPr lang="nl-BE" b="0" dirty="0" smtClean="0"/>
              <a:t>(</a:t>
            </a:r>
            <a:r>
              <a:rPr lang="nl-BE" b="0" dirty="0" err="1" smtClean="0"/>
              <a:t>null</a:t>
            </a:r>
            <a:r>
              <a:rPr lang="nl-BE" b="0" dirty="0" smtClean="0"/>
              <a:t>);</a:t>
            </a:r>
          </a:p>
          <a:p>
            <a:r>
              <a:rPr lang="nl-BE" b="0" dirty="0" smtClean="0"/>
              <a:t>                }</a:t>
            </a:r>
            <a:r>
              <a:rPr lang="nl-BE" b="0" dirty="0" err="1" smtClean="0"/>
              <a:t>else</a:t>
            </a:r>
            <a:r>
              <a:rPr lang="nl-BE" b="0" dirty="0" smtClean="0"/>
              <a:t>{</a:t>
            </a:r>
          </a:p>
          <a:p>
            <a:r>
              <a:rPr lang="nl-BE" b="0" dirty="0" smtClean="0"/>
              <a:t>                    Person </a:t>
            </a:r>
            <a:r>
              <a:rPr lang="nl-BE" b="0" dirty="0" err="1" smtClean="0"/>
              <a:t>selectedPerson</a:t>
            </a:r>
            <a:r>
              <a:rPr lang="nl-BE" b="0" dirty="0" smtClean="0"/>
              <a:t> = (Person)</a:t>
            </a:r>
            <a:r>
              <a:rPr lang="nl-BE" b="0" dirty="0" err="1" smtClean="0"/>
              <a:t>selectedObject.getSelectedItem</a:t>
            </a:r>
            <a:r>
              <a:rPr lang="nl-BE" b="0" dirty="0" smtClean="0"/>
              <a:t>();</a:t>
            </a:r>
          </a:p>
          <a:p>
            <a:r>
              <a:rPr lang="nl-BE" b="0" dirty="0" smtClean="0"/>
              <a:t>                    </a:t>
            </a:r>
            <a:r>
              <a:rPr lang="nl-BE" b="0" dirty="0" err="1" smtClean="0"/>
              <a:t>model.setSelectedPerson</a:t>
            </a:r>
            <a:r>
              <a:rPr lang="nl-BE" b="0" dirty="0" smtClean="0"/>
              <a:t>(</a:t>
            </a:r>
            <a:r>
              <a:rPr lang="nl-BE" b="0" dirty="0" err="1" smtClean="0"/>
              <a:t>selectedPerson</a:t>
            </a:r>
            <a:r>
              <a:rPr lang="nl-BE" b="0" dirty="0" smtClean="0"/>
              <a:t>);</a:t>
            </a:r>
          </a:p>
          <a:p>
            <a:r>
              <a:rPr lang="nl-BE" b="0" dirty="0" smtClean="0"/>
              <a:t>                    a = new Alert(</a:t>
            </a:r>
            <a:r>
              <a:rPr lang="nl-BE" b="0" dirty="0" err="1" smtClean="0"/>
              <a:t>Alert.AlertType.INFORMATION</a:t>
            </a:r>
            <a:r>
              <a:rPr lang="nl-BE" b="0" dirty="0" smtClean="0"/>
              <a:t>, </a:t>
            </a:r>
            <a:r>
              <a:rPr lang="nl-BE" b="0" dirty="0" err="1" smtClean="0"/>
              <a:t>selectedPerson.toString</a:t>
            </a:r>
            <a:r>
              <a:rPr lang="nl-BE" b="0" dirty="0" smtClean="0"/>
              <a:t>());</a:t>
            </a:r>
          </a:p>
          <a:p>
            <a:r>
              <a:rPr lang="nl-BE" b="0" dirty="0" smtClean="0"/>
              <a:t>                }</a:t>
            </a:r>
          </a:p>
          <a:p>
            <a:r>
              <a:rPr lang="nl-BE" b="0" dirty="0" smtClean="0"/>
              <a:t>                </a:t>
            </a:r>
            <a:r>
              <a:rPr lang="nl-BE" b="0" dirty="0" err="1" smtClean="0"/>
              <a:t>a.showAndWait</a:t>
            </a:r>
            <a:r>
              <a:rPr lang="nl-BE" b="0" dirty="0" smtClean="0"/>
              <a:t>();</a:t>
            </a:r>
          </a:p>
          <a:p>
            <a:r>
              <a:rPr lang="nl-BE" b="0" dirty="0" smtClean="0"/>
              <a:t>                </a:t>
            </a:r>
            <a:r>
              <a:rPr lang="nl-BE" b="0" dirty="0" err="1" smtClean="0"/>
              <a:t>updateView</a:t>
            </a:r>
            <a:r>
              <a:rPr lang="nl-BE" b="0" dirty="0" smtClean="0"/>
              <a:t>();</a:t>
            </a:r>
          </a:p>
          <a:p>
            <a:r>
              <a:rPr lang="nl-BE" b="0" dirty="0" smtClean="0"/>
              <a:t>            }</a:t>
            </a:r>
          </a:p>
          <a:p>
            <a:r>
              <a:rPr lang="nl-BE" b="0" dirty="0" smtClean="0"/>
              <a:t>        });</a:t>
            </a:r>
          </a:p>
          <a:p>
            <a:endParaRPr lang="nl-BE" b="0" dirty="0" smtClean="0"/>
          </a:p>
          <a:p>
            <a:r>
              <a:rPr lang="nl-BE" b="0" dirty="0" smtClean="0"/>
              <a:t>        </a:t>
            </a:r>
            <a:r>
              <a:rPr lang="nl-BE" b="0" dirty="0" err="1" smtClean="0"/>
              <a:t>view.getBtnPersonSelector</a:t>
            </a:r>
            <a:r>
              <a:rPr lang="nl-BE" b="0" dirty="0" smtClean="0"/>
              <a:t>().</a:t>
            </a:r>
            <a:r>
              <a:rPr lang="nl-BE" b="0" dirty="0" err="1" smtClean="0"/>
              <a:t>setOnMouseEntered</a:t>
            </a:r>
            <a:r>
              <a:rPr lang="nl-BE" b="0" dirty="0" smtClean="0"/>
              <a:t>(new </a:t>
            </a:r>
            <a:r>
              <a:rPr lang="nl-BE" b="0" dirty="0" err="1" smtClean="0"/>
              <a:t>EventHandler</a:t>
            </a:r>
            <a:r>
              <a:rPr lang="nl-BE" b="0" dirty="0" smtClean="0"/>
              <a:t>&lt;</a:t>
            </a:r>
            <a:r>
              <a:rPr lang="nl-BE" b="0" dirty="0" err="1" smtClean="0"/>
              <a:t>MouseEvent</a:t>
            </a:r>
            <a:r>
              <a:rPr lang="nl-BE" b="0" dirty="0" smtClean="0"/>
              <a:t>&gt;() {</a:t>
            </a:r>
          </a:p>
          <a:p>
            <a:r>
              <a:rPr lang="nl-BE" b="0" dirty="0" smtClean="0"/>
              <a:t>            @</a:t>
            </a:r>
            <a:r>
              <a:rPr lang="nl-BE" b="0" dirty="0" err="1" smtClean="0"/>
              <a:t>Override</a:t>
            </a:r>
            <a:endParaRPr lang="nl-BE" b="0" dirty="0" smtClean="0"/>
          </a:p>
          <a:p>
            <a:r>
              <a:rPr lang="nl-BE" b="0" dirty="0" smtClean="0"/>
              <a:t>            public </a:t>
            </a:r>
            <a:r>
              <a:rPr lang="nl-BE" b="0" dirty="0" err="1" smtClean="0"/>
              <a:t>void</a:t>
            </a:r>
            <a:r>
              <a:rPr lang="nl-BE" b="0" dirty="0" smtClean="0"/>
              <a:t> handle(</a:t>
            </a:r>
            <a:r>
              <a:rPr lang="nl-BE" b="0" dirty="0" err="1" smtClean="0"/>
              <a:t>MouseEvent</a:t>
            </a:r>
            <a:r>
              <a:rPr lang="nl-BE" b="0" dirty="0" smtClean="0"/>
              <a:t> event) {</a:t>
            </a:r>
          </a:p>
          <a:p>
            <a:r>
              <a:rPr lang="nl-BE" b="0" dirty="0" smtClean="0"/>
              <a:t>                </a:t>
            </a:r>
            <a:r>
              <a:rPr lang="nl-BE" b="0" dirty="0" err="1" smtClean="0"/>
              <a:t>System.out.printf</a:t>
            </a:r>
            <a:r>
              <a:rPr lang="nl-BE" b="0" dirty="0" smtClean="0"/>
              <a:t>("(%f, %f)%n", </a:t>
            </a:r>
            <a:r>
              <a:rPr lang="nl-BE" b="0" dirty="0" err="1" smtClean="0"/>
              <a:t>event.getX</a:t>
            </a:r>
            <a:r>
              <a:rPr lang="nl-BE" b="0" dirty="0" smtClean="0"/>
              <a:t>(), </a:t>
            </a:r>
            <a:r>
              <a:rPr lang="nl-BE" b="0" dirty="0" err="1" smtClean="0"/>
              <a:t>event.getY</a:t>
            </a:r>
            <a:r>
              <a:rPr lang="nl-BE" b="0" dirty="0" smtClean="0"/>
              <a:t>());</a:t>
            </a:r>
          </a:p>
          <a:p>
            <a:r>
              <a:rPr lang="nl-BE" b="0" dirty="0" smtClean="0"/>
              <a:t>            }</a:t>
            </a:r>
          </a:p>
          <a:p>
            <a:r>
              <a:rPr lang="nl-BE" b="0" dirty="0" smtClean="0"/>
              <a:t>        });</a:t>
            </a:r>
          </a:p>
          <a:p>
            <a:r>
              <a:rPr lang="nl-BE" b="0" dirty="0" smtClean="0"/>
              <a:t>    }</a:t>
            </a:r>
          </a:p>
          <a:p>
            <a:r>
              <a:rPr lang="nl-BE" b="0" dirty="0" smtClean="0"/>
              <a:t>}</a:t>
            </a:r>
          </a:p>
          <a:p>
            <a:endParaRPr lang="nl-BE" b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B36C-53D5-5646-9B96-73CE5453232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07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B36C-53D5-5646-9B96-73CE5453232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072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PersonDemo.View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javafx.geometry.Insets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javafx.scene.control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javafx.scene.layout.BorderPane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javafx.scene.layout.GridPane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javafx.scene.layout.VBox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BorderPane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grdCenter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vBoxLeft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Label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lblName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ComboBox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cbxNames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rbnMale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rbnFemale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chkCanCode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mbrTop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Menu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mnuBestand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mnuExit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Label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getLblName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lblName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ComboBox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getCbxNames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cbxNames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getRbnMale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rbnMale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getRbnFemale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rbnFemale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getChkCanCode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chkCanCode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getmnuExit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mnuExit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getTxtName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initializeControls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layoutControls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initializeControls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grdCenter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vBoxLeft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lblName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Label("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");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cbxNames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ComboBox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Creatie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van 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radiobuttons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moeten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gegroepeerd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worden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ToggleGroup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zodanig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binnen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slechts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tegelijkertijd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geselecteerd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rbnMale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("Man");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rbnFemale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Vrouw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ToggleGroup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genderGroup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ToggleGroup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rbnMale.setToggleGroup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genderGroup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rbnFemale.setToggleGroup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genderGroup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//Checkbox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aanmaken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chkCanCode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programmeren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//Menu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aanmaken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this.mnuExit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Afsluiten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this.mnuBestand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Menu("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Bestand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null,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mnuExit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this.mbrTop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mnuBestand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layoutControls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vBoxLeft.getChildren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lblName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vBoxLeft.getChildren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cbxNames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grdCenter.add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0, 0, 2, 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grdCenter.add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rbnMale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0, 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grdCenter.add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rbnFemale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1, 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grdCenter.add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chkCanCode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0, 2, 2, 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txtName.setDisable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grdCenter.setPadding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Insets(15));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elke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control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dezelfde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marge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instellen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Om de code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vereenvoudigen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die marge maar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één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Insets margins = new Insets(0, 0, 10, 10);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GridPane.setMargin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margins);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GridPane.setMargin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lblName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margins);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GridPane.setMargin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cbxNames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margins);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GridPane.setMargin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rbnMale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margins);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GridPane.setMargin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rbnFemale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margins);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GridPane.setMargin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chkCanCode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margins);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setLeft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vBoxLeft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setCenter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grdCenter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mbrTop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PersonDemo.View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PersonDemo.Model.PersonModel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PersonDemo.Model.Person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javafx.collections.FXCollections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javafx.collections.ObservableList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javafx.event.ActionEvent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javafx.event.EventHandler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javafx.scene.control.Alert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javafx.scene.control.SingleSelectionModel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PersonPresenter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view;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PersonModel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PersonPresenter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PersonModel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view)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view;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this.model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model;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addEventHandlers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géén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selecteert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combobox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opnieuw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inladen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andere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controls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disablen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model.getSelectedPerson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null)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//Om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lijst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koppelen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combobox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moeten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// observable list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eenvoudig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dankzij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klasse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FXCollections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// het JavaFX framework. Via 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observableArrayList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op basis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// van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klassieke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ObserverableList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aanmaken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koppelen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combobox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ObservableList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allPersons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FXCollections.observableArrayList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model.getNames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view.getCbxNames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setItems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allPersons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//De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overige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controls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gemaakt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gedisabled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view.getChkCanCode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setSelected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view.getRbnMale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setSelected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view.getRbnFemale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setSelected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view.getChkCanCode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setDisable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view.getRbnFemale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setDisable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view.getRbnMale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setDisable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view.getTxtName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("");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}else{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//We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overige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controls nu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view.getChkCanCode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setDisable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view.getRbnFemale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setDisable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view.getRbnMale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setDisable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//Op basis van 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waarde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isCoder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geselecteerde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// checkbox al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aanvinken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view.getChkCanCode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setSelected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model.getSelectedPerson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isCoder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//Op basis van het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geslacht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van 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geselecteerde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juiste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aanvinken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view.getRbnFemale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setSelected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model.getSelectedPerson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getGender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Person.Gender.FEMALE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view.getRbnMale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setSelected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model.getSelectedPerson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getGender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Person.Gender.MALE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view.getTxtName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model.getSelectedPerson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addEventHandlers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view.getCbxNames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setOnAction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@Override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public void handle(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SingleSelectionModel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selectedObject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view.getCbxNames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getSelectionModel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selectedObject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null ||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selectedObject.getSelectedItem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null){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Alert a = new Alert(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Alert.AlertType.ERROR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"No person selected");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model.setSelectedPerson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a.showAndWait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}else{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Person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selectedPerson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(Person)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selectedObject.getSelectedItem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model.setSelectedPerson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selectedPerson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view.getmnuExit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setOnAction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@Override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public void handle(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B36C-53D5-5646-9B96-73CE5453232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07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Scher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 userDrawn="1"/>
        </p:nvSpPr>
        <p:spPr>
          <a:xfrm>
            <a:off x="5684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0" y="7581900"/>
                </a:moveTo>
                <a:lnTo>
                  <a:pt x="13487400" y="7581900"/>
                </a:lnTo>
                <a:lnTo>
                  <a:pt x="13487400" y="0"/>
                </a:lnTo>
                <a:lnTo>
                  <a:pt x="0" y="0"/>
                </a:lnTo>
                <a:lnTo>
                  <a:pt x="0" y="7581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 userDrawn="1"/>
        </p:nvSpPr>
        <p:spPr>
          <a:xfrm>
            <a:off x="0" y="2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12083732" y="0"/>
                </a:moveTo>
                <a:lnTo>
                  <a:pt x="3320440" y="0"/>
                </a:lnTo>
                <a:lnTo>
                  <a:pt x="0" y="826719"/>
                </a:lnTo>
                <a:lnTo>
                  <a:pt x="0" y="4931460"/>
                </a:lnTo>
                <a:lnTo>
                  <a:pt x="702690" y="7581900"/>
                </a:lnTo>
                <a:lnTo>
                  <a:pt x="11045558" y="7581900"/>
                </a:lnTo>
                <a:lnTo>
                  <a:pt x="13487400" y="6973925"/>
                </a:lnTo>
                <a:lnTo>
                  <a:pt x="13487400" y="5294325"/>
                </a:lnTo>
                <a:lnTo>
                  <a:pt x="12083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1425" y="4401820"/>
            <a:ext cx="2133600" cy="273844"/>
          </a:xfrm>
        </p:spPr>
        <p:txBody>
          <a:bodyPr/>
          <a:lstStyle/>
          <a:p>
            <a:r>
              <a:rPr lang="nl-BE" smtClean="0"/>
              <a:t>27/11/15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599" y="1597819"/>
            <a:ext cx="5998505" cy="1102519"/>
          </a:xfrm>
        </p:spPr>
        <p:txBody>
          <a:bodyPr anchor="b"/>
          <a:lstStyle>
            <a:lvl1pPr>
              <a:lnSpc>
                <a:spcPct val="90000"/>
              </a:lnSpc>
              <a:defRPr sz="37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83" y="2740978"/>
            <a:ext cx="6006442" cy="1314450"/>
          </a:xfrm>
        </p:spPr>
        <p:txBody>
          <a:bodyPr/>
          <a:lstStyle>
            <a:lvl1pPr marL="0" indent="0" algn="l">
              <a:buNone/>
              <a:defRPr sz="16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pic>
        <p:nvPicPr>
          <p:cNvPr id="10" name="Picture 9" descr="kdg-logo-horizontal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8" y="4223625"/>
            <a:ext cx="1766665" cy="40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6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- 4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-white_kdg_ppt_chapters_2000x1024-white-v0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7177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-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3"/>
          <a:stretch/>
        </p:blipFill>
        <p:spPr bwMode="invGray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- 5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-white_kdg_ppt_chapters_2000x1024-white-v0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4"/>
          <a:stretch/>
        </p:blipFill>
        <p:spPr>
          <a:xfrm>
            <a:off x="0" y="0"/>
            <a:ext cx="9144000" cy="5153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7177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-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/>
          <a:stretch/>
        </p:blipFill>
        <p:spPr bwMode="invGray">
          <a:xfrm>
            <a:off x="0" y="10160"/>
            <a:ext cx="9144000" cy="513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- 6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6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4"/>
          <a:stretch/>
        </p:blipFill>
        <p:spPr>
          <a:xfrm>
            <a:off x="0" y="-12700"/>
            <a:ext cx="9144000" cy="515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-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_v-0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/>
          <a:stretch/>
        </p:blipFill>
        <p:spPr bwMode="invGray">
          <a:xfrm>
            <a:off x="0" y="-1"/>
            <a:ext cx="9144000" cy="5141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 - 7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7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6"/>
          <a:stretch/>
        </p:blipFill>
        <p:spPr>
          <a:xfrm>
            <a:off x="31434" y="-8602"/>
            <a:ext cx="9144000" cy="5152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652" y="523817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1105" y="5232073"/>
            <a:ext cx="2133600" cy="273844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-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8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/>
          <a:stretch/>
        </p:blipFill>
        <p:spPr bwMode="invGray">
          <a:xfrm>
            <a:off x="0" y="1555"/>
            <a:ext cx="9144000" cy="5141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 - 8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6"/>
          <a:stretch/>
        </p:blipFill>
        <p:spPr>
          <a:xfrm>
            <a:off x="0" y="-12164"/>
            <a:ext cx="9144000" cy="5158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- 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/>
          <a:stretch/>
        </p:blipFill>
        <p:spPr bwMode="invGray">
          <a:xfrm>
            <a:off x="0" y="1555"/>
            <a:ext cx="9144000" cy="5141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05" y="619809"/>
            <a:ext cx="6846755" cy="60955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1411866"/>
            <a:ext cx="7790504" cy="3282054"/>
          </a:xfrm>
        </p:spPr>
        <p:txBody>
          <a:bodyPr/>
          <a:lstStyle>
            <a:lvl1pPr marL="228600" indent="-228600">
              <a:buFont typeface="+mj-lt"/>
              <a:buAutoNum type="arabicPeriod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578948" y="534434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1191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- 9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9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/>
          <a:stretch/>
        </p:blipFill>
        <p:spPr>
          <a:xfrm>
            <a:off x="0" y="-1"/>
            <a:ext cx="9144000" cy="5165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- 1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0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/>
          <a:stretch/>
        </p:blipFill>
        <p:spPr bwMode="invGray">
          <a:xfrm>
            <a:off x="0" y="0"/>
            <a:ext cx="9144000" cy="5152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- 10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0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5"/>
          <a:stretch/>
        </p:blipFill>
        <p:spPr>
          <a:xfrm>
            <a:off x="-18998" y="-1"/>
            <a:ext cx="9162998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1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1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5"/>
          <a:stretch/>
        </p:blipFill>
        <p:spPr bwMode="invGray">
          <a:xfrm>
            <a:off x="-101600" y="0"/>
            <a:ext cx="9245600" cy="5144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652" y="523817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1105" y="5232073"/>
            <a:ext cx="2133600" cy="273844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11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5"/>
          <a:stretch/>
        </p:blipFill>
        <p:spPr>
          <a:xfrm>
            <a:off x="0" y="-1"/>
            <a:ext cx="9144000" cy="51614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652" y="523817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1105" y="5232073"/>
            <a:ext cx="2133600" cy="273844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1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2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"/>
          <a:stretch/>
        </p:blipFill>
        <p:spPr bwMode="invGray">
          <a:xfrm>
            <a:off x="0" y="-2003"/>
            <a:ext cx="9144000" cy="5126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12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5"/>
          <a:stretch/>
        </p:blipFill>
        <p:spPr>
          <a:xfrm>
            <a:off x="0" y="-12164"/>
            <a:ext cx="9144000" cy="5171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1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3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5"/>
          <a:stretch/>
        </p:blipFill>
        <p:spPr bwMode="invGray"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652" y="523817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1105" y="5232073"/>
            <a:ext cx="2133600" cy="273844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13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3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"/>
          <a:stretch/>
        </p:blipFill>
        <p:spPr>
          <a:xfrm>
            <a:off x="0" y="0"/>
            <a:ext cx="9144000" cy="5145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1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6"/>
          <a:stretch/>
        </p:blipFill>
        <p:spPr bwMode="invGray">
          <a:xfrm>
            <a:off x="0" y="3175"/>
            <a:ext cx="9144000" cy="5167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-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1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8"/>
          <a:stretch/>
        </p:blipFill>
        <p:spPr bwMode="invGray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3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14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1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/>
          <a:stretch/>
        </p:blipFill>
        <p:spPr bwMode="invGray">
          <a:xfrm>
            <a:off x="0" y="0"/>
            <a:ext cx="9144000" cy="5152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15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1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/>
          <a:stretch/>
        </p:blipFill>
        <p:spPr bwMode="invGray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762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16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6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1"/>
          <a:stretch/>
        </p:blipFill>
        <p:spPr>
          <a:xfrm>
            <a:off x="0" y="-1"/>
            <a:ext cx="9144000" cy="52320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1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5"/>
          <a:stretch/>
        </p:blipFill>
        <p:spPr bwMode="invGray">
          <a:xfrm>
            <a:off x="-81280" y="-3996"/>
            <a:ext cx="9225280" cy="5157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- 17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7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1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18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/>
          <a:stretch/>
        </p:blipFill>
        <p:spPr bwMode="invGray">
          <a:xfrm>
            <a:off x="0" y="-12163"/>
            <a:ext cx="9144000" cy="5152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- 18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2"/>
          <a:stretch/>
        </p:blipFill>
        <p:spPr>
          <a:xfrm>
            <a:off x="0" y="4097"/>
            <a:ext cx="9144000" cy="51394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1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_v-1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"/>
          <a:stretch/>
        </p:blipFill>
        <p:spPr bwMode="invGray">
          <a:xfrm>
            <a:off x="0" y="-12164"/>
            <a:ext cx="9144000" cy="5147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6470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- 1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975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19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19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/>
          <a:stretch/>
        </p:blipFill>
        <p:spPr>
          <a:xfrm>
            <a:off x="0" y="0"/>
            <a:ext cx="9144000" cy="5152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- 2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_v-20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4"/>
          <a:stretch/>
        </p:blipFill>
        <p:spPr bwMode="invGray">
          <a:xfrm>
            <a:off x="0" y="-1"/>
            <a:ext cx="9144000" cy="5136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6470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20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20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52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tekst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27/11/15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83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tekst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05" y="619809"/>
            <a:ext cx="7811909" cy="8572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2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tekst zonder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27/11/15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0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- zwart vl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1635386"/>
            <a:ext cx="4874630" cy="3045226"/>
          </a:xfrm>
        </p:spPr>
        <p:txBody>
          <a:bodyPr/>
          <a:lstStyle>
            <a:lvl1pPr marL="0" indent="0">
              <a:buNone/>
              <a:defRPr b="1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27/11/15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 bwMode="ltGray">
          <a:xfrm>
            <a:off x="6015038" y="1747839"/>
            <a:ext cx="2600325" cy="2580322"/>
          </a:xfrm>
          <a:solidFill>
            <a:schemeClr val="tx1"/>
          </a:solidFill>
        </p:spPr>
        <p:txBody>
          <a:bodyPr lIns="180000" tIns="234000" rIns="144000" bIns="234000"/>
          <a:lstStyle>
            <a:lvl1pPr marL="0" indent="0">
              <a:buNone/>
              <a:defRPr sz="13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100">
                <a:solidFill>
                  <a:schemeClr val="bg1"/>
                </a:solidFill>
              </a:defRPr>
            </a:lvl2pPr>
            <a:lvl3pPr marL="357188" indent="0">
              <a:buFontTx/>
              <a:buNone/>
              <a:defRPr>
                <a:solidFill>
                  <a:schemeClr val="bg1"/>
                </a:solidFill>
              </a:defRPr>
            </a:lvl3pPr>
            <a:lvl4pPr marL="534987" indent="0">
              <a:buFontTx/>
              <a:buNone/>
              <a:defRPr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74442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- groen vl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1635386"/>
            <a:ext cx="4874630" cy="3045226"/>
          </a:xfrm>
        </p:spPr>
        <p:txBody>
          <a:bodyPr/>
          <a:lstStyle>
            <a:lvl1pPr marL="0" indent="0">
              <a:buNone/>
              <a:defRPr b="1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27/11/15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15038" y="1747839"/>
            <a:ext cx="2600325" cy="2580322"/>
          </a:xfrm>
          <a:solidFill>
            <a:srgbClr val="43B109"/>
          </a:solidFill>
        </p:spPr>
        <p:txBody>
          <a:bodyPr lIns="180000" tIns="234000" rIns="144000" bIns="234000"/>
          <a:lstStyle>
            <a:lvl1pPr marL="0" indent="0">
              <a:buNone/>
              <a:defRPr sz="13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100">
                <a:solidFill>
                  <a:schemeClr val="bg1"/>
                </a:solidFill>
              </a:defRPr>
            </a:lvl2pPr>
            <a:lvl3pPr marL="357188" indent="0">
              <a:buFontTx/>
              <a:buNone/>
              <a:defRPr>
                <a:solidFill>
                  <a:schemeClr val="bg1"/>
                </a:solidFill>
              </a:defRPr>
            </a:lvl3pPr>
            <a:lvl4pPr marL="534987" indent="0">
              <a:buFontTx/>
              <a:buNone/>
              <a:defRPr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4278614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- 2 beel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1635386"/>
            <a:ext cx="2903590" cy="3045226"/>
          </a:xfrm>
        </p:spPr>
        <p:txBody>
          <a:bodyPr/>
          <a:lstStyle>
            <a:lvl1pPr marL="0" indent="0">
              <a:buNone/>
              <a:defRPr b="0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27/11/15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688715" y="1676719"/>
            <a:ext cx="2284319" cy="2285682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28786" y="1676719"/>
            <a:ext cx="2284319" cy="2285682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08070" y="4073843"/>
            <a:ext cx="4905035" cy="5349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33639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0" y="1635386"/>
            <a:ext cx="2903590" cy="3045226"/>
          </a:xfrm>
        </p:spPr>
        <p:txBody>
          <a:bodyPr/>
          <a:lstStyle>
            <a:lvl1pPr marL="0" indent="0">
              <a:buNone/>
              <a:defRPr b="0"/>
            </a:lvl1pPr>
            <a:lvl2pPr marL="357188" indent="-179388">
              <a:buFont typeface="Arial"/>
              <a:buChar char="•"/>
              <a:defRPr/>
            </a:lvl2pPr>
            <a:lvl3pPr marL="534988" indent="-177800">
              <a:buFont typeface="Lucida Grande"/>
              <a:buChar char="-"/>
              <a:defRPr/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27/11/15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5652" y="523817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1105" y="5232073"/>
            <a:ext cx="2133600" cy="273844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688715" y="1676719"/>
            <a:ext cx="4824390" cy="2285682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08070" y="4073843"/>
            <a:ext cx="4905035" cy="5349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668887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kdg_ppt_chapters_2000x1024_v-02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9"/>
          <a:stretch/>
        </p:blipFill>
        <p:spPr bwMode="invGray">
          <a:xfrm>
            <a:off x="-40640" y="-10633"/>
            <a:ext cx="918464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680" y="1946593"/>
            <a:ext cx="4038600" cy="2545556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82563" indent="-182563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680" y="1997393"/>
            <a:ext cx="4038600" cy="2545556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77800" indent="-177800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27/11/15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5652" y="523817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81105" y="5232073"/>
            <a:ext cx="2133600" cy="273844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object 7"/>
          <p:cNvSpPr/>
          <p:nvPr userDrawn="1"/>
        </p:nvSpPr>
        <p:spPr>
          <a:xfrm>
            <a:off x="576263" y="1814994"/>
            <a:ext cx="3949398" cy="185100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 userDrawn="1"/>
        </p:nvSpPr>
        <p:spPr>
          <a:xfrm>
            <a:off x="4777067" y="1814994"/>
            <a:ext cx="3949398" cy="185100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0079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10145" y="1956753"/>
            <a:ext cx="2449389" cy="2545556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82563" indent="-182563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27/11/15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81105" y="5232073"/>
            <a:ext cx="2133600" cy="273844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object 7"/>
          <p:cNvSpPr/>
          <p:nvPr userDrawn="1"/>
        </p:nvSpPr>
        <p:spPr>
          <a:xfrm>
            <a:off x="576263" y="1814994"/>
            <a:ext cx="2449389" cy="45719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 userDrawn="1"/>
        </p:nvSpPr>
        <p:spPr>
          <a:xfrm>
            <a:off x="3301585" y="1814994"/>
            <a:ext cx="2449389" cy="45719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/>
          <p:nvPr userDrawn="1"/>
        </p:nvSpPr>
        <p:spPr>
          <a:xfrm>
            <a:off x="6084036" y="1814994"/>
            <a:ext cx="2449389" cy="45719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22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499339" y="1956753"/>
            <a:ext cx="2449389" cy="2545556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82563" indent="-182563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4"/>
          </p:nvPr>
        </p:nvSpPr>
        <p:spPr>
          <a:xfrm>
            <a:off x="5992596" y="1956753"/>
            <a:ext cx="2449389" cy="2545556"/>
          </a:xfrm>
        </p:spPr>
        <p:txBody>
          <a:bodyPr/>
          <a:lstStyle>
            <a:lvl1pPr marL="0" indent="0">
              <a:buNone/>
              <a:defRPr sz="1100" b="1"/>
            </a:lvl1pPr>
            <a:lvl2pPr marL="0" indent="0">
              <a:buNone/>
              <a:defRPr sz="1050"/>
            </a:lvl2pPr>
            <a:lvl3pPr marL="182563" indent="-182563">
              <a:buFont typeface="Arial"/>
              <a:buChar char="•"/>
              <a:defRPr sz="1000"/>
            </a:lvl3pPr>
            <a:lvl4pPr marL="534987" indent="0">
              <a:buNone/>
              <a:defRPr sz="900"/>
            </a:lvl4pPr>
            <a:lvl5pPr marL="720725" indent="0">
              <a:buNone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92438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27/11/15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5652" y="523817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81105" y="5232073"/>
            <a:ext cx="2133600" cy="273844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62598" y="1726567"/>
            <a:ext cx="8021002" cy="311975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l-NL" smtClean="0"/>
              <a:t>Klik op het pictogram als u een grafiek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9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27/11/15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5652" y="523817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81105" y="5232073"/>
            <a:ext cx="2133600" cy="273844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461963" y="1727200"/>
            <a:ext cx="8021637" cy="3119438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l-NL" smtClean="0"/>
              <a:t>Klik op het pictogram als u een tabel wilt toevoegen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29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8605" y="873808"/>
            <a:ext cx="5007795" cy="366485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nl-BE" dirty="0" smtClean="0"/>
              <a:t>Quote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smtClean="0"/>
              <a:t>27/11/15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5652" y="523817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81105" y="5232073"/>
            <a:ext cx="2133600" cy="273844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object 3"/>
          <p:cNvSpPr/>
          <p:nvPr userDrawn="1"/>
        </p:nvSpPr>
        <p:spPr>
          <a:xfrm>
            <a:off x="578948" y="534434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070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8605" y="873808"/>
            <a:ext cx="5007795" cy="3664855"/>
          </a:xfrm>
        </p:spPr>
        <p:txBody>
          <a:bodyPr/>
          <a:lstStyle>
            <a:lvl1pPr>
              <a:defRPr sz="2800"/>
            </a:lvl1pPr>
          </a:lstStyle>
          <a:p>
            <a:r>
              <a:rPr lang="nl-BE" dirty="0" smtClean="0"/>
              <a:t>Quote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27/11/15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5652" y="523817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81105" y="5232073"/>
            <a:ext cx="2133600" cy="273844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9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5652" y="523817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81105" y="5232073"/>
            <a:ext cx="2133600" cy="273844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object 3"/>
          <p:cNvSpPr/>
          <p:nvPr userDrawn="1"/>
        </p:nvSpPr>
        <p:spPr>
          <a:xfrm>
            <a:off x="578948" y="534434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578947" y="803273"/>
            <a:ext cx="7964407" cy="380524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op het pictogram als u media wilt toevoegen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2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smtClean="0"/>
              <a:t>27/11/15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5652" y="523817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81105" y="5232073"/>
            <a:ext cx="2133600" cy="273844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565151" y="1669220"/>
            <a:ext cx="6709410" cy="3205627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op het pictogram als u media wilt toevoegen</a:t>
            </a:r>
            <a:endParaRPr lang="en-US" dirty="0"/>
          </a:p>
        </p:txBody>
      </p:sp>
      <p:sp>
        <p:nvSpPr>
          <p:cNvPr id="9" name="object 3"/>
          <p:cNvSpPr/>
          <p:nvPr userDrawn="1"/>
        </p:nvSpPr>
        <p:spPr>
          <a:xfrm>
            <a:off x="578948" y="534434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04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27/11/15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5652" y="523817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81105" y="5232073"/>
            <a:ext cx="2133600" cy="273844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27/11/15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5652" y="523817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81105" y="5232073"/>
            <a:ext cx="2133600" cy="273844"/>
          </a:xfrm>
          <a:prstGeom prst="rect">
            <a:avLst/>
          </a:prstGeom>
        </p:spPr>
        <p:txBody>
          <a:bodyPr/>
          <a:lstStyle/>
          <a:p>
            <a:fld id="{CB1210CE-9AB4-174B-A62F-F05FE14931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6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- 2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-white_kdg_ppt_chapters_2000x1024-white-v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3"/>
          <a:stretch/>
        </p:blipFill>
        <p:spPr>
          <a:xfrm>
            <a:off x="-22578" y="-12700"/>
            <a:ext cx="9166578" cy="515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525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g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1711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 userDrawn="1"/>
        </p:nvSpPr>
        <p:spPr>
          <a:xfrm>
            <a:off x="5684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0" y="7581900"/>
                </a:moveTo>
                <a:lnTo>
                  <a:pt x="13487400" y="7581900"/>
                </a:lnTo>
                <a:lnTo>
                  <a:pt x="13487400" y="0"/>
                </a:lnTo>
                <a:lnTo>
                  <a:pt x="0" y="0"/>
                </a:lnTo>
                <a:lnTo>
                  <a:pt x="0" y="7581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 userDrawn="1"/>
        </p:nvSpPr>
        <p:spPr>
          <a:xfrm>
            <a:off x="0" y="2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3487400" h="7581900">
                <a:moveTo>
                  <a:pt x="12083732" y="0"/>
                </a:moveTo>
                <a:lnTo>
                  <a:pt x="3320440" y="0"/>
                </a:lnTo>
                <a:lnTo>
                  <a:pt x="0" y="826719"/>
                </a:lnTo>
                <a:lnTo>
                  <a:pt x="0" y="4931460"/>
                </a:lnTo>
                <a:lnTo>
                  <a:pt x="702690" y="7581900"/>
                </a:lnTo>
                <a:lnTo>
                  <a:pt x="11045558" y="7581900"/>
                </a:lnTo>
                <a:lnTo>
                  <a:pt x="13487400" y="6973925"/>
                </a:lnTo>
                <a:lnTo>
                  <a:pt x="13487400" y="5294325"/>
                </a:lnTo>
                <a:lnTo>
                  <a:pt x="12083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1425" y="4401820"/>
            <a:ext cx="2133600" cy="273844"/>
          </a:xfrm>
        </p:spPr>
        <p:txBody>
          <a:bodyPr/>
          <a:lstStyle/>
          <a:p>
            <a:r>
              <a:rPr lang="nl-BE" smtClean="0"/>
              <a:t>27/11/15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599" y="1597819"/>
            <a:ext cx="5998505" cy="1102519"/>
          </a:xfrm>
        </p:spPr>
        <p:txBody>
          <a:bodyPr anchor="b"/>
          <a:lstStyle>
            <a:lvl1pPr>
              <a:lnSpc>
                <a:spcPct val="90000"/>
              </a:lnSpc>
              <a:defRPr sz="3700" baseline="0"/>
            </a:lvl1pPr>
          </a:lstStyle>
          <a:p>
            <a:r>
              <a:rPr lang="nl-BE" dirty="0" smtClean="0"/>
              <a:t>Dank u.</a:t>
            </a:r>
            <a:endParaRPr lang="en-US" dirty="0"/>
          </a:p>
        </p:txBody>
      </p:sp>
      <p:pic>
        <p:nvPicPr>
          <p:cNvPr id="7" name="Picture 6" descr="kdg-logo-horizontal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8" y="4223625"/>
            <a:ext cx="1766665" cy="40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28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-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3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/>
          <a:stretch/>
        </p:blipFill>
        <p:spPr bwMode="invGray">
          <a:xfrm>
            <a:off x="0" y="-1"/>
            <a:ext cx="9144000" cy="51473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- 3 -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dg_ppt_chapters_2000x1024-white_kdg_ppt_chapters_2000x1024-white-v03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/>
          <a:stretch/>
        </p:blipFill>
        <p:spPr>
          <a:xfrm>
            <a:off x="0" y="0"/>
            <a:ext cx="9144000" cy="51668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3821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-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dg_ppt_chapters_2000x1024_v-0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4"/>
          <a:stretch/>
        </p:blipFill>
        <p:spPr bwMode="invGray">
          <a:xfrm>
            <a:off x="0" y="10160"/>
            <a:ext cx="9144000" cy="513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634" y="2329816"/>
            <a:ext cx="4527824" cy="1021556"/>
          </a:xfrm>
        </p:spPr>
        <p:txBody>
          <a:bodyPr anchor="t"/>
          <a:lstStyle>
            <a:lvl1pPr algn="l">
              <a:lnSpc>
                <a:spcPct val="900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8" name="object 7"/>
          <p:cNvSpPr/>
          <p:nvPr userDrawn="1"/>
        </p:nvSpPr>
        <p:spPr bwMode="black">
          <a:xfrm>
            <a:off x="582220" y="2081473"/>
            <a:ext cx="4434237" cy="68925"/>
          </a:xfrm>
          <a:custGeom>
            <a:avLst/>
            <a:gdLst/>
            <a:ahLst/>
            <a:cxnLst/>
            <a:rect l="l" t="t" r="r" b="b"/>
            <a:pathLst>
              <a:path w="6540500" h="101600">
                <a:moveTo>
                  <a:pt x="65405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6540500" y="0"/>
                </a:lnTo>
                <a:lnTo>
                  <a:pt x="6540500" y="10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3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8605" y="619809"/>
            <a:ext cx="6798495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BE" dirty="0" smtClean="0"/>
              <a:t>Click to edit </a:t>
            </a:r>
            <a:br>
              <a:rPr lang="nl-BE" dirty="0" smtClean="0"/>
            </a:br>
            <a:r>
              <a:rPr lang="nl-BE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10" y="1635386"/>
            <a:ext cx="7790504" cy="3045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1099" y="671728"/>
            <a:ext cx="108360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Verdana"/>
              </a:defRPr>
            </a:lvl1pPr>
          </a:lstStyle>
          <a:p>
            <a:r>
              <a:rPr lang="nl-BE" smtClean="0"/>
              <a:t>27/11/15</a:t>
            </a:r>
            <a:endParaRPr lang="en-US" dirty="0"/>
          </a:p>
        </p:txBody>
      </p:sp>
      <p:sp>
        <p:nvSpPr>
          <p:cNvPr id="7" name="object 3"/>
          <p:cNvSpPr/>
          <p:nvPr/>
        </p:nvSpPr>
        <p:spPr>
          <a:xfrm>
            <a:off x="578948" y="534434"/>
            <a:ext cx="7964407" cy="0"/>
          </a:xfrm>
          <a:custGeom>
            <a:avLst/>
            <a:gdLst/>
            <a:ahLst/>
            <a:cxnLst/>
            <a:rect l="l" t="t" r="r" b="b"/>
            <a:pathLst>
              <a:path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601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7" r:id="rId3"/>
    <p:sldLayoutId id="2147483693" r:id="rId4"/>
    <p:sldLayoutId id="2147483670" r:id="rId5"/>
    <p:sldLayoutId id="2147483694" r:id="rId6"/>
    <p:sldLayoutId id="2147483671" r:id="rId7"/>
    <p:sldLayoutId id="2147483695" r:id="rId8"/>
    <p:sldLayoutId id="2147483672" r:id="rId9"/>
    <p:sldLayoutId id="2147483696" r:id="rId10"/>
    <p:sldLayoutId id="2147483673" r:id="rId11"/>
    <p:sldLayoutId id="2147483697" r:id="rId12"/>
    <p:sldLayoutId id="2147483674" r:id="rId13"/>
    <p:sldLayoutId id="2147483698" r:id="rId14"/>
    <p:sldLayoutId id="2147483675" r:id="rId15"/>
    <p:sldLayoutId id="2147483699" r:id="rId16"/>
    <p:sldLayoutId id="2147483676" r:id="rId17"/>
    <p:sldLayoutId id="2147483700" r:id="rId18"/>
    <p:sldLayoutId id="2147483677" r:id="rId19"/>
    <p:sldLayoutId id="2147483701" r:id="rId20"/>
    <p:sldLayoutId id="2147483678" r:id="rId21"/>
    <p:sldLayoutId id="2147483702" r:id="rId22"/>
    <p:sldLayoutId id="2147483679" r:id="rId23"/>
    <p:sldLayoutId id="2147483703" r:id="rId24"/>
    <p:sldLayoutId id="2147483680" r:id="rId25"/>
    <p:sldLayoutId id="2147483704" r:id="rId26"/>
    <p:sldLayoutId id="2147483681" r:id="rId27"/>
    <p:sldLayoutId id="2147483705" r:id="rId28"/>
    <p:sldLayoutId id="2147483682" r:id="rId29"/>
    <p:sldLayoutId id="2147483706" r:id="rId30"/>
    <p:sldLayoutId id="2147483683" r:id="rId31"/>
    <p:sldLayoutId id="2147483707" r:id="rId32"/>
    <p:sldLayoutId id="2147483651" r:id="rId33"/>
    <p:sldLayoutId id="2147483708" r:id="rId34"/>
    <p:sldLayoutId id="2147483668" r:id="rId35"/>
    <p:sldLayoutId id="2147483709" r:id="rId36"/>
    <p:sldLayoutId id="2147483669" r:id="rId37"/>
    <p:sldLayoutId id="2147483710" r:id="rId38"/>
    <p:sldLayoutId id="2147483684" r:id="rId39"/>
    <p:sldLayoutId id="2147483711" r:id="rId40"/>
    <p:sldLayoutId id="2147483685" r:id="rId41"/>
    <p:sldLayoutId id="2147483712" r:id="rId42"/>
    <p:sldLayoutId id="2147483650" r:id="rId43"/>
    <p:sldLayoutId id="2147483714" r:id="rId44"/>
    <p:sldLayoutId id="2147483661" r:id="rId45"/>
    <p:sldLayoutId id="2147483662" r:id="rId46"/>
    <p:sldLayoutId id="2147483666" r:id="rId47"/>
    <p:sldLayoutId id="2147483663" r:id="rId48"/>
    <p:sldLayoutId id="2147483664" r:id="rId49"/>
    <p:sldLayoutId id="2147483652" r:id="rId50"/>
    <p:sldLayoutId id="2147483665" r:id="rId51"/>
    <p:sldLayoutId id="2147483686" r:id="rId52"/>
    <p:sldLayoutId id="2147483692" r:id="rId53"/>
    <p:sldLayoutId id="2147483687" r:id="rId54"/>
    <p:sldLayoutId id="2147483688" r:id="rId55"/>
    <p:sldLayoutId id="2147483689" r:id="rId56"/>
    <p:sldLayoutId id="2147483690" r:id="rId57"/>
    <p:sldLayoutId id="2147483654" r:id="rId58"/>
    <p:sldLayoutId id="2147483655" r:id="rId59"/>
    <p:sldLayoutId id="2147483713" r:id="rId60"/>
    <p:sldLayoutId id="2147483691" r:id="rId6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Verdana"/>
          <a:ea typeface="+mj-ea"/>
          <a:cs typeface="+mj-cs"/>
        </a:defRPr>
      </a:lvl1pPr>
    </p:titleStyle>
    <p:bodyStyle>
      <a:lvl1pPr marL="177800" indent="-177800" algn="l" defTabSz="457200" rtl="0" eaLnBrk="1" latinLnBrk="0" hangingPunct="1">
        <a:spcBef>
          <a:spcPts val="300"/>
        </a:spcBef>
        <a:spcAft>
          <a:spcPts val="700"/>
        </a:spcAft>
        <a:buFont typeface="Arial"/>
        <a:buChar char="•"/>
        <a:defRPr sz="1400" kern="1200">
          <a:solidFill>
            <a:schemeClr val="tx1"/>
          </a:solidFill>
          <a:latin typeface="Verdana"/>
          <a:ea typeface="+mn-ea"/>
          <a:cs typeface="+mn-cs"/>
        </a:defRPr>
      </a:lvl1pPr>
      <a:lvl2pPr marL="357188" indent="-179388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–"/>
        <a:defRPr sz="1200" kern="1200">
          <a:solidFill>
            <a:schemeClr val="tx1"/>
          </a:solidFill>
          <a:latin typeface="Verdana"/>
          <a:ea typeface="+mn-ea"/>
          <a:cs typeface="+mn-cs"/>
        </a:defRPr>
      </a:lvl2pPr>
      <a:lvl3pPr marL="534988" indent="-177800" algn="l" defTabSz="457200" rtl="0" eaLnBrk="1" latinLnBrk="0" hangingPunct="1">
        <a:spcBef>
          <a:spcPts val="300"/>
        </a:spcBef>
        <a:spcAft>
          <a:spcPts val="300"/>
        </a:spcAft>
        <a:buFont typeface="Wingdings" charset="2"/>
        <a:buChar char="§"/>
        <a:tabLst/>
        <a:defRPr sz="1100" kern="1200">
          <a:solidFill>
            <a:schemeClr val="tx1"/>
          </a:solidFill>
          <a:latin typeface="Verdana"/>
          <a:ea typeface="+mn-ea"/>
          <a:cs typeface="+mn-cs"/>
        </a:defRPr>
      </a:lvl3pPr>
      <a:lvl4pPr marL="720725" indent="-185738" algn="l" defTabSz="457200" rtl="0" eaLnBrk="1" latinLnBrk="0" hangingPunct="1">
        <a:spcBef>
          <a:spcPts val="300"/>
        </a:spcBef>
        <a:spcAft>
          <a:spcPts val="300"/>
        </a:spcAft>
        <a:buFont typeface="Courier New"/>
        <a:buChar char="o"/>
        <a:defRPr sz="1050" kern="1200">
          <a:solidFill>
            <a:schemeClr val="tx1"/>
          </a:solidFill>
          <a:latin typeface="Verdana"/>
          <a:ea typeface="+mn-ea"/>
          <a:cs typeface="+mn-cs"/>
        </a:defRPr>
      </a:lvl4pPr>
      <a:lvl5pPr marL="898525" indent="-177800" algn="l" defTabSz="457200" rtl="0" eaLnBrk="1" latinLnBrk="0" hangingPunct="1">
        <a:spcBef>
          <a:spcPts val="300"/>
        </a:spcBef>
        <a:spcAft>
          <a:spcPts val="300"/>
        </a:spcAft>
        <a:buFont typeface="Arial"/>
        <a:buChar char="»"/>
        <a:defRPr sz="1050" kern="1200">
          <a:solidFill>
            <a:schemeClr val="tx1"/>
          </a:solidFill>
          <a:latin typeface="Verdan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0010" y="1549661"/>
            <a:ext cx="6269996" cy="3012814"/>
          </a:xfrm>
        </p:spPr>
        <p:txBody>
          <a:bodyPr/>
          <a:lstStyle/>
          <a:p>
            <a:r>
              <a:rPr lang="nl-BE" dirty="0" smtClean="0"/>
              <a:t>Download 'Opdracht3.zip' vanuit BB (Alternatief lesmateriaal per groep...). Denk eraan om het MVP-principe te volgen!</a:t>
            </a:r>
          </a:p>
          <a:p>
            <a:r>
              <a:rPr lang="nl-BE" dirty="0" smtClean="0"/>
              <a:t>Pas de </a:t>
            </a:r>
            <a:r>
              <a:rPr lang="nl-BE" dirty="0" err="1" smtClean="0"/>
              <a:t>PersonView</a:t>
            </a:r>
            <a:r>
              <a:rPr lang="nl-BE" dirty="0" smtClean="0"/>
              <a:t> aan, startende vanuit een </a:t>
            </a:r>
            <a:r>
              <a:rPr lang="nl-BE" dirty="0" err="1" smtClean="0"/>
              <a:t>GridPane</a:t>
            </a:r>
            <a:r>
              <a:rPr lang="nl-BE" dirty="0" smtClean="0"/>
              <a:t>.</a:t>
            </a:r>
          </a:p>
          <a:p>
            <a:pPr lvl="1"/>
            <a:r>
              <a:rPr lang="nl-BE" dirty="0" smtClean="0"/>
              <a:t>De </a:t>
            </a:r>
            <a:r>
              <a:rPr lang="nl-BE" dirty="0" err="1" smtClean="0"/>
              <a:t>gridpane</a:t>
            </a:r>
            <a:r>
              <a:rPr lang="nl-BE" dirty="0" smtClean="0"/>
              <a:t> heeft 2 kolommen en 4 rijen. De rij waarin de knop staat alsook de </a:t>
            </a:r>
            <a:r>
              <a:rPr lang="nl-BE" dirty="0" err="1" smtClean="0"/>
              <a:t>checkbox</a:t>
            </a:r>
            <a:r>
              <a:rPr lang="nl-BE" dirty="0" smtClean="0"/>
              <a:t> heeft een </a:t>
            </a:r>
            <a:r>
              <a:rPr lang="nl-BE" dirty="0" err="1" smtClean="0"/>
              <a:t>colSpan</a:t>
            </a:r>
            <a:r>
              <a:rPr lang="nl-BE" dirty="0" smtClean="0"/>
              <a:t> van 2</a:t>
            </a:r>
          </a:p>
          <a:p>
            <a:pPr lvl="1"/>
            <a:r>
              <a:rPr lang="nl-BE" dirty="0" smtClean="0"/>
              <a:t>De </a:t>
            </a:r>
            <a:r>
              <a:rPr lang="nl-BE" dirty="0" err="1" smtClean="0"/>
              <a:t>radioButton's</a:t>
            </a:r>
            <a:r>
              <a:rPr lang="nl-BE" dirty="0" smtClean="0"/>
              <a:t> 'man' en 'vrouw' moeten zodanig geprogrammeerd zijn dat enkel maar één van beide geselecteerd kan zijn.</a:t>
            </a:r>
            <a:br>
              <a:rPr lang="nl-BE" dirty="0" smtClean="0"/>
            </a:br>
            <a:r>
              <a:rPr lang="nl-BE" dirty="0" smtClean="0"/>
              <a:t>Tip: </a:t>
            </a:r>
            <a:r>
              <a:rPr lang="nl-BE" dirty="0" err="1" smtClean="0"/>
              <a:t>ToggleGroup</a:t>
            </a:r>
            <a:endParaRPr lang="nl-BE" dirty="0" smtClean="0"/>
          </a:p>
          <a:p>
            <a:pPr lvl="1"/>
            <a:r>
              <a:rPr lang="nl-BE" dirty="0"/>
              <a:t>Zie ook achtereen dit slidedeck voor meer informatie over </a:t>
            </a:r>
            <a:r>
              <a:rPr lang="nl-BE" dirty="0" err="1" smtClean="0"/>
              <a:t>GridPane's</a:t>
            </a:r>
            <a:endParaRPr lang="nl-BE" dirty="0" smtClean="0"/>
          </a:p>
          <a:p>
            <a:pPr lvl="1"/>
            <a:r>
              <a:rPr lang="nl-BE" dirty="0" smtClean="0"/>
              <a:t>De radiobuttons en </a:t>
            </a:r>
            <a:r>
              <a:rPr lang="nl-BE" dirty="0" err="1" smtClean="0"/>
              <a:t>checkbox</a:t>
            </a:r>
            <a:r>
              <a:rPr lang="nl-BE" dirty="0" smtClean="0"/>
              <a:t> mogen standaard niet ge-</a:t>
            </a:r>
            <a:r>
              <a:rPr lang="nl-BE" dirty="0" err="1" smtClean="0"/>
              <a:t>enabled</a:t>
            </a:r>
            <a:r>
              <a:rPr lang="nl-BE" dirty="0" smtClean="0"/>
              <a:t> staan</a:t>
            </a:r>
          </a:p>
          <a:p>
            <a:r>
              <a:rPr lang="nl-BE" dirty="0" smtClean="0"/>
              <a:t>In de </a:t>
            </a:r>
            <a:r>
              <a:rPr lang="nl-BE" dirty="0" err="1" smtClean="0"/>
              <a:t>combobox</a:t>
            </a:r>
            <a:r>
              <a:rPr lang="nl-BE" dirty="0" smtClean="0"/>
              <a:t>, moet je objecten van de klasse 'Person' tonen</a:t>
            </a:r>
          </a:p>
          <a:p>
            <a:pPr lvl="1"/>
            <a:r>
              <a:rPr lang="nl-BE" dirty="0" smtClean="0"/>
              <a:t>Deze objecten haal je op via de methode '</a:t>
            </a:r>
            <a:r>
              <a:rPr lang="nl-BE" dirty="0" err="1" smtClean="0"/>
              <a:t>getNames</a:t>
            </a:r>
            <a:r>
              <a:rPr lang="nl-BE" dirty="0" smtClean="0"/>
              <a:t>' uit de klasse '</a:t>
            </a:r>
            <a:r>
              <a:rPr lang="nl-BE" dirty="0" err="1" smtClean="0"/>
              <a:t>PersonModel</a:t>
            </a:r>
            <a:r>
              <a:rPr lang="nl-BE" dirty="0" smtClean="0"/>
              <a:t>'</a:t>
            </a:r>
          </a:p>
          <a:p>
            <a:pPr lvl="1"/>
            <a:r>
              <a:rPr lang="nl-BE" dirty="0" smtClean="0"/>
              <a:t>Hoe kan je aanpassen hoe hij de objecten van de klasse persoon toont?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78605" y="619809"/>
            <a:ext cx="7811909" cy="656541"/>
          </a:xfrm>
        </p:spPr>
        <p:txBody>
          <a:bodyPr/>
          <a:lstStyle/>
          <a:p>
            <a:r>
              <a:rPr lang="nl-BE" sz="3200" dirty="0" smtClean="0"/>
              <a:t>Opdracht 3</a:t>
            </a:r>
            <a:endParaRPr lang="en-US" sz="32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68" y="642906"/>
            <a:ext cx="1092700" cy="742323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5362576" y="107644"/>
            <a:ext cx="3781424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 smtClean="0"/>
              <a:t>Vervolg van de opdracht op de volgende slide...</a:t>
            </a:r>
            <a:endParaRPr lang="nl-BE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006" y="1549661"/>
            <a:ext cx="2373994" cy="161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505" y="3319089"/>
            <a:ext cx="2438995" cy="166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IJL-RECHTS 9"/>
          <p:cNvSpPr/>
          <p:nvPr/>
        </p:nvSpPr>
        <p:spPr>
          <a:xfrm rot="5400000">
            <a:off x="7675348" y="2762566"/>
            <a:ext cx="1723393" cy="314325"/>
          </a:xfrm>
          <a:prstGeom prst="rightArrow">
            <a:avLst/>
          </a:prstGeom>
          <a:solidFill>
            <a:schemeClr val="bg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0010" y="1549661"/>
            <a:ext cx="6269996" cy="3012814"/>
          </a:xfrm>
        </p:spPr>
        <p:txBody>
          <a:bodyPr/>
          <a:lstStyle/>
          <a:p>
            <a:r>
              <a:rPr lang="nl-BE" dirty="0" smtClean="0"/>
              <a:t>Zorg voor volgende aanpassingen als je op de knop 'Selecteer deze persoon' klikt:</a:t>
            </a:r>
          </a:p>
          <a:p>
            <a:pPr lvl="1"/>
            <a:r>
              <a:rPr lang="nl-BE" dirty="0" smtClean="0"/>
              <a:t>In het '</a:t>
            </a:r>
            <a:r>
              <a:rPr lang="nl-BE" dirty="0" err="1" smtClean="0"/>
              <a:t>PersonModel</a:t>
            </a:r>
            <a:r>
              <a:rPr lang="nl-BE" dirty="0" smtClean="0"/>
              <a:t>' moet via de methode '</a:t>
            </a:r>
            <a:r>
              <a:rPr lang="nl-BE" dirty="0" err="1" smtClean="0"/>
              <a:t>setSelectedPerson</a:t>
            </a:r>
            <a:r>
              <a:rPr lang="nl-BE" dirty="0" smtClean="0"/>
              <a:t>' de huidige geselecteerde 'Person' gezet worden</a:t>
            </a:r>
          </a:p>
          <a:p>
            <a:pPr lvl="2"/>
            <a:r>
              <a:rPr lang="nl-BE" dirty="0" smtClean="0"/>
              <a:t>TIP: </a:t>
            </a:r>
            <a:r>
              <a:rPr lang="nl-BE" dirty="0" err="1" smtClean="0"/>
              <a:t>combobox.getSelectionModel</a:t>
            </a:r>
            <a:r>
              <a:rPr lang="nl-BE" dirty="0" smtClean="0"/>
              <a:t>() mag niet </a:t>
            </a:r>
            <a:r>
              <a:rPr lang="nl-BE" dirty="0" err="1" smtClean="0"/>
              <a:t>null</a:t>
            </a:r>
            <a:r>
              <a:rPr lang="nl-BE" dirty="0" smtClean="0"/>
              <a:t> zijn</a:t>
            </a:r>
          </a:p>
          <a:p>
            <a:pPr lvl="2"/>
            <a:r>
              <a:rPr lang="nl-BE" dirty="0" smtClean="0"/>
              <a:t>TIP2: </a:t>
            </a:r>
            <a:r>
              <a:rPr lang="nl-BE" dirty="0" err="1" smtClean="0"/>
              <a:t>combox.getSelectionModel</a:t>
            </a:r>
            <a:r>
              <a:rPr lang="nl-BE" dirty="0" smtClean="0"/>
              <a:t>().</a:t>
            </a:r>
            <a:r>
              <a:rPr lang="nl-BE" dirty="0" err="1" smtClean="0"/>
              <a:t>getSelectedItem</a:t>
            </a:r>
            <a:r>
              <a:rPr lang="nl-BE" dirty="0" smtClean="0"/>
              <a:t>() mag ook niet </a:t>
            </a:r>
            <a:r>
              <a:rPr lang="nl-BE" dirty="0" err="1" smtClean="0"/>
              <a:t>null</a:t>
            </a:r>
            <a:r>
              <a:rPr lang="nl-BE" dirty="0" smtClean="0"/>
              <a:t> zijn</a:t>
            </a:r>
          </a:p>
          <a:p>
            <a:pPr lvl="2"/>
            <a:r>
              <a:rPr lang="nl-BE" dirty="0" smtClean="0"/>
              <a:t>TIP3: als je op de knop klikt en er is géén 'Person' geselecteerd in de </a:t>
            </a:r>
            <a:r>
              <a:rPr lang="nl-BE" dirty="0" err="1" smtClean="0"/>
              <a:t>combobox</a:t>
            </a:r>
            <a:r>
              <a:rPr lang="nl-BE" dirty="0" smtClean="0"/>
              <a:t>, toon dan een 'Alert' met daarin een foutboodschap die zegt dat er géén Persoon geselecteerd is</a:t>
            </a:r>
          </a:p>
          <a:p>
            <a:pPr lvl="1"/>
            <a:r>
              <a:rPr lang="nl-BE" dirty="0" smtClean="0"/>
              <a:t>De radiobuttons en </a:t>
            </a:r>
            <a:r>
              <a:rPr lang="nl-BE" dirty="0" err="1" smtClean="0"/>
              <a:t>checkbox</a:t>
            </a:r>
            <a:r>
              <a:rPr lang="nl-BE" dirty="0" smtClean="0"/>
              <a:t> moeten ge-</a:t>
            </a:r>
            <a:r>
              <a:rPr lang="nl-BE" dirty="0" err="1" smtClean="0"/>
              <a:t>enabled</a:t>
            </a:r>
            <a:r>
              <a:rPr lang="nl-BE" dirty="0" smtClean="0"/>
              <a:t> worden en de juiste waarden krijgen op basis van de Person die nu in het '</a:t>
            </a:r>
            <a:r>
              <a:rPr lang="nl-BE" dirty="0" err="1" smtClean="0"/>
              <a:t>PersonModel</a:t>
            </a:r>
            <a:r>
              <a:rPr lang="nl-BE" dirty="0" smtClean="0"/>
              <a:t>' bewaard is als '</a:t>
            </a:r>
            <a:r>
              <a:rPr lang="nl-BE" dirty="0" err="1" smtClean="0"/>
              <a:t>selectedPerson</a:t>
            </a:r>
            <a:r>
              <a:rPr lang="nl-BE" dirty="0" smtClean="0"/>
              <a:t>'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78605" y="619809"/>
            <a:ext cx="7811909" cy="656541"/>
          </a:xfrm>
        </p:spPr>
        <p:txBody>
          <a:bodyPr/>
          <a:lstStyle/>
          <a:p>
            <a:r>
              <a:rPr lang="nl-BE" sz="3200" dirty="0" smtClean="0"/>
              <a:t>Opdracht 3 (vervolg)</a:t>
            </a:r>
            <a:endParaRPr lang="en-US" sz="32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68" y="642906"/>
            <a:ext cx="1092700" cy="742323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209551" y="4677750"/>
            <a:ext cx="3781424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 smtClean="0"/>
              <a:t>Klaar? Zie oefeningen op de volgende slide...</a:t>
            </a:r>
            <a:endParaRPr lang="nl-BE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006" y="1549661"/>
            <a:ext cx="2373994" cy="161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505" y="3319089"/>
            <a:ext cx="2438995" cy="166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IJL-RECHTS 9"/>
          <p:cNvSpPr/>
          <p:nvPr/>
        </p:nvSpPr>
        <p:spPr>
          <a:xfrm rot="5400000">
            <a:off x="7675348" y="2762566"/>
            <a:ext cx="1723393" cy="314325"/>
          </a:xfrm>
          <a:prstGeom prst="rightArrow">
            <a:avLst/>
          </a:prstGeom>
          <a:solidFill>
            <a:schemeClr val="bg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0009" y="1549661"/>
            <a:ext cx="3814815" cy="393439"/>
          </a:xfrm>
        </p:spPr>
        <p:txBody>
          <a:bodyPr/>
          <a:lstStyle/>
          <a:p>
            <a:r>
              <a:rPr lang="nl-BE" sz="1600" dirty="0" smtClean="0"/>
              <a:t>Hoe maak je volgende </a:t>
            </a:r>
            <a:r>
              <a:rPr lang="nl-BE" sz="1600" dirty="0" err="1" smtClean="0"/>
              <a:t>layout</a:t>
            </a:r>
            <a:r>
              <a:rPr lang="nl-BE" sz="1600" dirty="0" smtClean="0"/>
              <a:t>?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78605" y="619809"/>
            <a:ext cx="7811909" cy="656541"/>
          </a:xfrm>
        </p:spPr>
        <p:txBody>
          <a:bodyPr/>
          <a:lstStyle/>
          <a:p>
            <a:r>
              <a:rPr lang="nl-BE" sz="3200" dirty="0" smtClean="0"/>
              <a:t>Opdracht 4 =&gt; nesten van </a:t>
            </a:r>
            <a:r>
              <a:rPr lang="nl-BE" sz="3200" dirty="0" err="1" smtClean="0"/>
              <a:t>layout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019300"/>
            <a:ext cx="35814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jdelijke aanduiding voor inhoud 2"/>
          <p:cNvSpPr txBox="1">
            <a:spLocks/>
          </p:cNvSpPr>
          <p:nvPr/>
        </p:nvSpPr>
        <p:spPr>
          <a:xfrm>
            <a:off x="4751923" y="1549661"/>
            <a:ext cx="4058701" cy="2930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7800" indent="-177800" algn="l" defTabSz="457200" rtl="0" eaLnBrk="1" latinLnBrk="0" hangingPunct="1">
              <a:spcBef>
                <a:spcPts val="300"/>
              </a:spcBef>
              <a:spcAft>
                <a:spcPts val="70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1pPr>
            <a:lvl2pPr marL="357188" indent="-179388" algn="l" defTabSz="457200" rtl="0" eaLnBrk="1" latinLnBrk="0" hangingPunct="1">
              <a:spcBef>
                <a:spcPts val="300"/>
              </a:spcBef>
              <a:spcAft>
                <a:spcPts val="300"/>
              </a:spcAft>
              <a:buFont typeface="Arial"/>
              <a:buChar char="–"/>
              <a:defRPr sz="12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2pPr>
            <a:lvl3pPr marL="534988" indent="-177800" algn="l" defTabSz="457200" rtl="0" eaLnBrk="1" latinLnBrk="0" hangingPunct="1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tabLst/>
              <a:defRPr sz="110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3pPr>
            <a:lvl4pPr marL="720725" indent="-185738" algn="l" defTabSz="457200" rtl="0" eaLnBrk="1" latinLnBrk="0" hangingPunct="1">
              <a:spcBef>
                <a:spcPts val="300"/>
              </a:spcBef>
              <a:spcAft>
                <a:spcPts val="300"/>
              </a:spcAft>
              <a:buFont typeface="Courier New"/>
              <a:buChar char="o"/>
              <a:defRPr sz="105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4pPr>
            <a:lvl5pPr marL="898525" indent="-177800" algn="l" defTabSz="457200" rtl="0" eaLnBrk="1" latinLnBrk="0" hangingPunct="1">
              <a:spcBef>
                <a:spcPts val="300"/>
              </a:spcBef>
              <a:spcAft>
                <a:spcPts val="300"/>
              </a:spcAft>
              <a:buFont typeface="Arial"/>
              <a:buChar char="»"/>
              <a:defRPr sz="1050" kern="120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600" dirty="0" smtClean="0"/>
              <a:t>Combinatie van </a:t>
            </a:r>
            <a:r>
              <a:rPr lang="nl-BE" sz="1600" dirty="0" err="1" smtClean="0"/>
              <a:t>Layout's</a:t>
            </a:r>
            <a:r>
              <a:rPr lang="nl-BE" sz="1600" dirty="0" smtClean="0"/>
              <a:t>:</a:t>
            </a:r>
          </a:p>
          <a:p>
            <a:pPr lvl="1"/>
            <a:r>
              <a:rPr lang="nl-BE" sz="1400" dirty="0" err="1" smtClean="0"/>
              <a:t>BorderPane</a:t>
            </a:r>
            <a:endParaRPr lang="nl-BE" sz="1400" dirty="0" smtClean="0"/>
          </a:p>
          <a:p>
            <a:pPr lvl="2"/>
            <a:r>
              <a:rPr lang="nl-BE" sz="1200" dirty="0" smtClean="0"/>
              <a:t>Top: Menu</a:t>
            </a:r>
          </a:p>
          <a:p>
            <a:pPr lvl="2"/>
            <a:r>
              <a:rPr lang="nl-BE" sz="1200" dirty="0" err="1" smtClean="0"/>
              <a:t>Left</a:t>
            </a:r>
            <a:r>
              <a:rPr lang="nl-BE" sz="1200" dirty="0" smtClean="0"/>
              <a:t>: label + </a:t>
            </a:r>
            <a:r>
              <a:rPr lang="nl-BE" sz="1200" dirty="0" err="1" smtClean="0"/>
              <a:t>combobox</a:t>
            </a:r>
            <a:r>
              <a:rPr lang="nl-BE" sz="1200" dirty="0" smtClean="0"/>
              <a:t> in een </a:t>
            </a:r>
            <a:r>
              <a:rPr lang="nl-BE" sz="1200" dirty="0" err="1" smtClean="0"/>
              <a:t>VBox</a:t>
            </a:r>
            <a:endParaRPr lang="nl-BE" sz="1200" dirty="0" smtClean="0"/>
          </a:p>
          <a:p>
            <a:pPr lvl="2"/>
            <a:r>
              <a:rPr lang="nl-BE" sz="1200" dirty="0" smtClean="0"/>
              <a:t>Center: </a:t>
            </a:r>
            <a:r>
              <a:rPr lang="nl-BE" sz="1200" dirty="0" err="1" smtClean="0"/>
              <a:t>GridPane</a:t>
            </a:r>
            <a:endParaRPr lang="nl-BE" sz="1200" dirty="0" smtClean="0"/>
          </a:p>
          <a:p>
            <a:pPr lvl="1"/>
            <a:r>
              <a:rPr lang="nl-BE" sz="1400" dirty="0" err="1" smtClean="0"/>
              <a:t>GridPane</a:t>
            </a:r>
            <a:endParaRPr lang="nl-BE" sz="1400" dirty="0" smtClean="0"/>
          </a:p>
          <a:p>
            <a:pPr lvl="2"/>
            <a:r>
              <a:rPr lang="nl-BE" sz="1200" dirty="0" err="1" smtClean="0"/>
              <a:t>Textbox</a:t>
            </a:r>
            <a:r>
              <a:rPr lang="nl-BE" sz="1200" dirty="0" smtClean="0"/>
              <a:t> op rij 1 (</a:t>
            </a:r>
            <a:r>
              <a:rPr lang="nl-BE" sz="1200" dirty="0" err="1" smtClean="0"/>
              <a:t>columnSpan</a:t>
            </a:r>
            <a:r>
              <a:rPr lang="nl-BE" sz="1200" dirty="0" smtClean="0"/>
              <a:t> van 2)</a:t>
            </a:r>
          </a:p>
          <a:p>
            <a:pPr lvl="2"/>
            <a:r>
              <a:rPr lang="nl-BE" sz="1200" dirty="0" smtClean="0"/>
              <a:t>Radiobuttons op rij 2</a:t>
            </a:r>
          </a:p>
          <a:p>
            <a:pPr lvl="2"/>
            <a:r>
              <a:rPr lang="nl-BE" sz="1200" dirty="0" err="1" smtClean="0"/>
              <a:t>Checkbox</a:t>
            </a:r>
            <a:r>
              <a:rPr lang="nl-BE" sz="1200" dirty="0" smtClean="0"/>
              <a:t> op rij 3 (</a:t>
            </a:r>
            <a:r>
              <a:rPr lang="nl-BE" sz="1200" dirty="0" err="1" smtClean="0"/>
              <a:t>columnSpan</a:t>
            </a:r>
            <a:r>
              <a:rPr lang="nl-BE" sz="1200" dirty="0" smtClean="0"/>
              <a:t> van 2)</a:t>
            </a:r>
          </a:p>
        </p:txBody>
      </p:sp>
      <p:sp>
        <p:nvSpPr>
          <p:cNvPr id="12" name="Rechthoek 11"/>
          <p:cNvSpPr/>
          <p:nvPr/>
        </p:nvSpPr>
        <p:spPr>
          <a:xfrm>
            <a:off x="478605" y="4562475"/>
            <a:ext cx="2247899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 smtClean="0"/>
              <a:t>Vervolg: zie volgende slide</a:t>
            </a:r>
            <a:endParaRPr lang="nl-BE" sz="1400" dirty="0"/>
          </a:p>
        </p:txBody>
      </p:sp>
      <p:sp>
        <p:nvSpPr>
          <p:cNvPr id="13" name="Rechthoek 12"/>
          <p:cNvSpPr/>
          <p:nvPr/>
        </p:nvSpPr>
        <p:spPr>
          <a:xfrm>
            <a:off x="478605" y="96225"/>
            <a:ext cx="8065320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 smtClean="0"/>
              <a:t>Ben je nog niet vertrouwd met de </a:t>
            </a:r>
            <a:r>
              <a:rPr lang="nl-BE" sz="1400" dirty="0" err="1" smtClean="0"/>
              <a:t>layout's</a:t>
            </a:r>
            <a:r>
              <a:rPr lang="nl-BE" sz="1400" dirty="0" smtClean="0"/>
              <a:t>? Maak dan eerst de oefeningen op BB en kom later hierop terug!!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27197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0009" y="1549661"/>
            <a:ext cx="8253466" cy="2669914"/>
          </a:xfrm>
        </p:spPr>
        <p:txBody>
          <a:bodyPr/>
          <a:lstStyle/>
          <a:p>
            <a:r>
              <a:rPr lang="nl-BE" sz="1600" dirty="0" smtClean="0"/>
              <a:t>Vertrek vanuit je oplossing van opdracht 3</a:t>
            </a:r>
          </a:p>
          <a:p>
            <a:pPr lvl="1"/>
            <a:r>
              <a:rPr lang="nl-BE" sz="1400" dirty="0" smtClean="0"/>
              <a:t>Zorg voor de </a:t>
            </a:r>
            <a:r>
              <a:rPr lang="nl-BE" sz="1400" dirty="0" err="1" smtClean="0"/>
              <a:t>layout</a:t>
            </a:r>
            <a:r>
              <a:rPr lang="nl-BE" sz="1400" dirty="0" smtClean="0"/>
              <a:t> zoals afgebeeld hiernaast </a:t>
            </a:r>
            <a:br>
              <a:rPr lang="nl-BE" sz="1400" dirty="0" smtClean="0"/>
            </a:br>
            <a:r>
              <a:rPr lang="nl-BE" sz="1400" dirty="0" smtClean="0"/>
              <a:t>en beschreven in de vorige slide</a:t>
            </a:r>
          </a:p>
          <a:p>
            <a:pPr lvl="2"/>
            <a:r>
              <a:rPr lang="nl-BE" sz="1200" dirty="0" smtClean="0"/>
              <a:t>Er is een </a:t>
            </a:r>
            <a:r>
              <a:rPr lang="nl-BE" sz="1200" dirty="0" err="1" smtClean="0"/>
              <a:t>textfield</a:t>
            </a:r>
            <a:r>
              <a:rPr lang="nl-BE" sz="1200" dirty="0" smtClean="0"/>
              <a:t> toegevoegd waarin de naam van de geselecteerde persoon getoond moet worden. Deze staat altijd </a:t>
            </a:r>
            <a:r>
              <a:rPr lang="nl-BE" sz="1200" dirty="0" err="1" smtClean="0"/>
              <a:t>gedisabled</a:t>
            </a:r>
            <a:endParaRPr lang="nl-BE" sz="1200" dirty="0" smtClean="0"/>
          </a:p>
          <a:p>
            <a:pPr lvl="2"/>
            <a:r>
              <a:rPr lang="nl-BE" sz="1200" dirty="0" smtClean="0"/>
              <a:t>De knop "selecteer " is weg, nu moeten de </a:t>
            </a:r>
            <a:r>
              <a:rPr lang="nl-BE" sz="1200" dirty="0" err="1" smtClean="0"/>
              <a:t>textbox</a:t>
            </a:r>
            <a:r>
              <a:rPr lang="nl-BE" sz="1200" dirty="0" smtClean="0"/>
              <a:t>, radiobuttons en </a:t>
            </a:r>
            <a:r>
              <a:rPr lang="nl-BE" sz="1200" dirty="0" err="1" smtClean="0"/>
              <a:t>checkbox</a:t>
            </a:r>
            <a:r>
              <a:rPr lang="nl-BE" sz="1200" dirty="0" smtClean="0"/>
              <a:t> een waarde krijgen op het moment dat er in de </a:t>
            </a:r>
            <a:r>
              <a:rPr lang="nl-BE" sz="1200" dirty="0" err="1" smtClean="0"/>
              <a:t>combobox</a:t>
            </a:r>
            <a:r>
              <a:rPr lang="nl-BE" sz="1200" dirty="0" smtClean="0"/>
              <a:t> een andere persoon geselecteerd is</a:t>
            </a:r>
          </a:p>
          <a:p>
            <a:pPr lvl="1"/>
            <a:r>
              <a:rPr lang="nl-BE" sz="1400" dirty="0" smtClean="0"/>
              <a:t>Het </a:t>
            </a:r>
            <a:r>
              <a:rPr lang="nl-BE" sz="1400" dirty="0" err="1" smtClean="0"/>
              <a:t>menuItem</a:t>
            </a:r>
            <a:r>
              <a:rPr lang="nl-BE" sz="1400" dirty="0" smtClean="0"/>
              <a:t> "Afsluiten" moet ervoor zorgen dat je applicatie afgesloten wordt. Gebruik daarvoor </a:t>
            </a:r>
            <a:r>
              <a:rPr lang="nl-BE" sz="1400" dirty="0" err="1" smtClean="0"/>
              <a:t>System.exit</a:t>
            </a:r>
            <a:r>
              <a:rPr lang="nl-BE" sz="1400" dirty="0" smtClean="0"/>
              <a:t>(0)</a:t>
            </a:r>
          </a:p>
          <a:p>
            <a:pPr lvl="1"/>
            <a:r>
              <a:rPr lang="nl-BE" sz="1400" dirty="0" smtClean="0"/>
              <a:t>Denk aan MVP!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78605" y="619809"/>
            <a:ext cx="7811909" cy="656541"/>
          </a:xfrm>
        </p:spPr>
        <p:txBody>
          <a:bodyPr/>
          <a:lstStyle/>
          <a:p>
            <a:r>
              <a:rPr lang="nl-BE" sz="3200" dirty="0" smtClean="0"/>
              <a:t>Opdracht 4</a:t>
            </a:r>
            <a:endParaRPr lang="en-US" sz="3200" dirty="0"/>
          </a:p>
        </p:txBody>
      </p:sp>
      <p:sp>
        <p:nvSpPr>
          <p:cNvPr id="12" name="Rechthoek 11"/>
          <p:cNvSpPr/>
          <p:nvPr/>
        </p:nvSpPr>
        <p:spPr>
          <a:xfrm>
            <a:off x="478605" y="4572000"/>
            <a:ext cx="3417120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/>
              <a:t>Klaar? Zie oefeningen op de volgende slide...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619809"/>
            <a:ext cx="35242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7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Ndl_KdGnieuw">
  <a:themeElements>
    <a:clrScheme name="Custom 60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B34185"/>
      </a:accent1>
      <a:accent2>
        <a:srgbClr val="7D47A0"/>
      </a:accent2>
      <a:accent3>
        <a:srgbClr val="2863B4"/>
      </a:accent3>
      <a:accent4>
        <a:srgbClr val="039BCF"/>
      </a:accent4>
      <a:accent5>
        <a:srgbClr val="008E28"/>
      </a:accent5>
      <a:accent6>
        <a:srgbClr val="43B109"/>
      </a:accent6>
      <a:hlink>
        <a:srgbClr val="8AC53F"/>
      </a:hlink>
      <a:folHlink>
        <a:srgbClr val="00B3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100" dirty="0" err="1" smtClean="0">
            <a:latin typeface="Verdana 11"/>
            <a:cs typeface="Verdana 11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ppt_Ndl_KdGnieuw</Template>
  <TotalTime>16505</TotalTime>
  <Words>2054</Words>
  <Application>Microsoft Office PowerPoint</Application>
  <PresentationFormat>Diavoorstelling (16:9)</PresentationFormat>
  <Paragraphs>395</Paragraphs>
  <Slides>4</Slides>
  <Notes>4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ppt_Ndl_KdGnieuw</vt:lpstr>
      <vt:lpstr>Opdracht 3</vt:lpstr>
      <vt:lpstr>Opdracht 3 (vervolg)</vt:lpstr>
      <vt:lpstr>Opdracht 4 =&gt; nesten van layout</vt:lpstr>
      <vt:lpstr>Opdracht 4</vt:lpstr>
    </vt:vector>
  </TitlesOfParts>
  <Company>Karel de Grote-Hogeschool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Vochten Hans</dc:creator>
  <cp:lastModifiedBy>Ven Johan</cp:lastModifiedBy>
  <cp:revision>246</cp:revision>
  <dcterms:created xsi:type="dcterms:W3CDTF">2016-01-18T08:56:29Z</dcterms:created>
  <dcterms:modified xsi:type="dcterms:W3CDTF">2016-02-18T23:49:01Z</dcterms:modified>
</cp:coreProperties>
</file>