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44"/>
  </p:notesMasterIdLst>
  <p:sldIdLst>
    <p:sldId id="256" r:id="rId2"/>
    <p:sldId id="783" r:id="rId3"/>
    <p:sldId id="857" r:id="rId4"/>
    <p:sldId id="858" r:id="rId5"/>
    <p:sldId id="859" r:id="rId6"/>
    <p:sldId id="860" r:id="rId7"/>
    <p:sldId id="861" r:id="rId8"/>
    <p:sldId id="862" r:id="rId9"/>
    <p:sldId id="863" r:id="rId10"/>
    <p:sldId id="864" r:id="rId11"/>
    <p:sldId id="865" r:id="rId12"/>
    <p:sldId id="866" r:id="rId13"/>
    <p:sldId id="867" r:id="rId14"/>
    <p:sldId id="868" r:id="rId15"/>
    <p:sldId id="869" r:id="rId16"/>
    <p:sldId id="870" r:id="rId17"/>
    <p:sldId id="871" r:id="rId18"/>
    <p:sldId id="872" r:id="rId19"/>
    <p:sldId id="873" r:id="rId20"/>
    <p:sldId id="874" r:id="rId21"/>
    <p:sldId id="875" r:id="rId22"/>
    <p:sldId id="876" r:id="rId23"/>
    <p:sldId id="877" r:id="rId24"/>
    <p:sldId id="878" r:id="rId25"/>
    <p:sldId id="879" r:id="rId26"/>
    <p:sldId id="880" r:id="rId27"/>
    <p:sldId id="881" r:id="rId28"/>
    <p:sldId id="883" r:id="rId29"/>
    <p:sldId id="884" r:id="rId30"/>
    <p:sldId id="885" r:id="rId31"/>
    <p:sldId id="886" r:id="rId32"/>
    <p:sldId id="887" r:id="rId33"/>
    <p:sldId id="888" r:id="rId34"/>
    <p:sldId id="889" r:id="rId35"/>
    <p:sldId id="890" r:id="rId36"/>
    <p:sldId id="891" r:id="rId37"/>
    <p:sldId id="892" r:id="rId38"/>
    <p:sldId id="893" r:id="rId39"/>
    <p:sldId id="894" r:id="rId40"/>
    <p:sldId id="895" r:id="rId41"/>
    <p:sldId id="896" r:id="rId42"/>
    <p:sldId id="89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Stijl, donker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5" autoAdjust="0"/>
    <p:restoredTop sz="78304" autoAdjust="0"/>
  </p:normalViewPr>
  <p:slideViewPr>
    <p:cSldViewPr>
      <p:cViewPr varScale="1">
        <p:scale>
          <a:sx n="68" d="100"/>
          <a:sy n="68" d="100"/>
        </p:scale>
        <p:origin x="-1320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3AEDE6B-72FC-42F2-B8E5-441586612381}" type="datetimeFigureOut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685BBF-739A-4CE6-A674-E811CDBB1A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BE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6FBB3D-E150-4752-A1E0-015B9E20FE7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Ook</a:t>
            </a:r>
            <a:r>
              <a:rPr lang="nl-BE" baseline="0" dirty="0" smtClean="0"/>
              <a:t> wijzen op de code conventies! Gebruik Camel Case / geen cijfers, </a:t>
            </a:r>
            <a:r>
              <a:rPr lang="nl-BE" baseline="0" dirty="0" err="1" smtClean="0"/>
              <a:t>underscore</a:t>
            </a:r>
            <a:r>
              <a:rPr lang="nl-BE" baseline="0" dirty="0" smtClean="0"/>
              <a:t> of $ teken.</a:t>
            </a:r>
          </a:p>
          <a:p>
            <a:endParaRPr lang="nl-BE" baseline="0" dirty="0" smtClean="0"/>
          </a:p>
          <a:p>
            <a:r>
              <a:rPr lang="nl-BE" dirty="0" smtClean="0"/>
              <a:t>http://stackoverflow.com/questions/11774099/legal-identifiers-in-java (eigenlijk niet alleen </a:t>
            </a:r>
            <a:r>
              <a:rPr lang="nl-BE" dirty="0" err="1" smtClean="0"/>
              <a:t>underscore</a:t>
            </a:r>
            <a:r>
              <a:rPr lang="nl-BE" dirty="0" smtClean="0"/>
              <a:t> maar elk "</a:t>
            </a:r>
            <a:r>
              <a:rPr lang="nl-B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connecting</a:t>
            </a:r>
            <a:r>
              <a:rPr lang="nl-B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</a:t>
            </a:r>
            <a:r>
              <a:rPr lang="nl-BE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nl-B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112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Meer dan 1 variabele op één</a:t>
            </a:r>
            <a:r>
              <a:rPr lang="nl-BE" baseline="0" dirty="0" smtClean="0"/>
              <a:t> regel is af te raden! </a:t>
            </a:r>
            <a:r>
              <a:rPr lang="nl-BE" baseline="0" dirty="0" err="1" smtClean="0"/>
              <a:t>Coding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conventions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69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685BBF-739A-4CE6-A674-E811CDBB1A8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Regel 4 is</a:t>
            </a:r>
            <a:r>
              <a:rPr lang="nl-BE" baseline="0" dirty="0" smtClean="0"/>
              <a:t> fout!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685BBF-739A-4CE6-A674-E811CDBB1A8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4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nl-BE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// opmerking: eerst &amp;&amp;, dan ||</a:t>
            </a:r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BE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nl-BE" dirty="0" err="1" smtClean="0"/>
              <a:t>TrueOfFalse</a:t>
            </a:r>
            <a:r>
              <a:rPr lang="nl-BE" dirty="0" smtClean="0"/>
              <a:t> {</a:t>
            </a:r>
            <a:br>
              <a:rPr lang="nl-BE" dirty="0" smtClean="0"/>
            </a:br>
            <a:r>
              <a:rPr lang="nl-BE" dirty="0" smtClean="0"/>
              <a:t>    </a:t>
            </a:r>
            <a:r>
              <a:rPr lang="nl-B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nl-B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nl-B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 smtClean="0"/>
              <a:t>main</a:t>
            </a:r>
            <a:r>
              <a:rPr lang="nl-BE" dirty="0" smtClean="0"/>
              <a:t>(String[] </a:t>
            </a:r>
            <a:r>
              <a:rPr lang="nl-BE" dirty="0" err="1" smtClean="0"/>
              <a:t>args</a:t>
            </a:r>
            <a:r>
              <a:rPr lang="nl-BE" dirty="0" smtClean="0"/>
              <a:t>) {</a:t>
            </a:r>
            <a:br>
              <a:rPr lang="nl-BE" dirty="0" smtClean="0"/>
            </a:br>
            <a:r>
              <a:rPr lang="nl-BE" dirty="0" smtClean="0"/>
              <a:t>        </a:t>
            </a:r>
            <a:r>
              <a:rPr lang="nl-B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nl-B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 </a:t>
            </a:r>
            <a:r>
              <a:rPr lang="nl-BE" dirty="0" smtClean="0"/>
              <a:t>a = 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BE" dirty="0" smtClean="0"/>
              <a:t>;</a:t>
            </a:r>
            <a:br>
              <a:rPr lang="nl-BE" dirty="0" smtClean="0"/>
            </a:br>
            <a:r>
              <a:rPr lang="nl-BE" dirty="0" smtClean="0"/>
              <a:t>        </a:t>
            </a:r>
            <a:r>
              <a:rPr lang="nl-B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nl-B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 </a:t>
            </a:r>
            <a:r>
              <a:rPr lang="nl-BE" dirty="0" smtClean="0"/>
              <a:t>b = 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nl-BE" dirty="0" smtClean="0"/>
              <a:t>;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</a:t>
            </a:r>
            <a:r>
              <a:rPr lang="nl-BE" dirty="0" err="1" smtClean="0"/>
              <a:t>System.</a:t>
            </a:r>
            <a:r>
              <a:rPr lang="nl-BE" dirty="0" err="1" smtClean="0">
                <a:effectLst/>
              </a:rPr>
              <a:t>out</a:t>
            </a:r>
            <a:r>
              <a:rPr lang="nl-BE" dirty="0" err="1" smtClean="0"/>
              <a:t>.println</a:t>
            </a:r>
            <a:r>
              <a:rPr lang="nl-BE" dirty="0" smtClean="0"/>
              <a:t>(a &lt; b);</a:t>
            </a:r>
            <a:br>
              <a:rPr lang="nl-BE" dirty="0" smtClean="0"/>
            </a:br>
            <a:r>
              <a:rPr lang="nl-BE" dirty="0" smtClean="0"/>
              <a:t>        </a:t>
            </a:r>
            <a:r>
              <a:rPr lang="nl-BE" dirty="0" err="1" smtClean="0"/>
              <a:t>System.</a:t>
            </a:r>
            <a:r>
              <a:rPr lang="nl-BE" dirty="0" err="1" smtClean="0">
                <a:effectLst/>
              </a:rPr>
              <a:t>out</a:t>
            </a:r>
            <a:r>
              <a:rPr lang="nl-BE" dirty="0" err="1" smtClean="0"/>
              <a:t>.println</a:t>
            </a:r>
            <a:r>
              <a:rPr lang="nl-BE" dirty="0" smtClean="0"/>
              <a:t>((b &lt; a) &amp;&amp; (a &lt; b));  </a:t>
            </a: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short circuit </a:t>
            </a:r>
            <a:r>
              <a:rPr lang="nl-B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dirty="0" err="1" smtClean="0"/>
              <a:t>System.</a:t>
            </a:r>
            <a:r>
              <a:rPr lang="nl-BE" dirty="0" err="1" smtClean="0">
                <a:effectLst/>
              </a:rPr>
              <a:t>out</a:t>
            </a:r>
            <a:r>
              <a:rPr lang="nl-BE" dirty="0" err="1" smtClean="0"/>
              <a:t>.println</a:t>
            </a:r>
            <a:r>
              <a:rPr lang="nl-BE" dirty="0" smtClean="0"/>
              <a:t>(a == 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BE" dirty="0" smtClean="0"/>
              <a:t>);</a:t>
            </a:r>
            <a:br>
              <a:rPr lang="nl-BE" dirty="0" smtClean="0"/>
            </a:br>
            <a:r>
              <a:rPr lang="nl-BE" dirty="0" smtClean="0"/>
              <a:t>        </a:t>
            </a:r>
            <a:r>
              <a:rPr lang="nl-BE" dirty="0" err="1" smtClean="0"/>
              <a:t>System.</a:t>
            </a:r>
            <a:r>
              <a:rPr lang="nl-BE" dirty="0" err="1" smtClean="0">
                <a:effectLst/>
              </a:rPr>
              <a:t>out</a:t>
            </a:r>
            <a:r>
              <a:rPr lang="nl-BE" dirty="0" err="1" smtClean="0"/>
              <a:t>.println</a:t>
            </a:r>
            <a:r>
              <a:rPr lang="nl-BE" dirty="0" smtClean="0"/>
              <a:t>((b != 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BE" dirty="0" smtClean="0"/>
              <a:t>) || (a != 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BE" dirty="0" smtClean="0"/>
              <a:t>)); </a:t>
            </a: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short circuit </a:t>
            </a:r>
            <a:r>
              <a:rPr lang="nl-B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dirty="0" err="1" smtClean="0"/>
              <a:t>System.</a:t>
            </a:r>
            <a:r>
              <a:rPr lang="nl-BE" dirty="0" err="1" smtClean="0">
                <a:effectLst/>
              </a:rPr>
              <a:t>out</a:t>
            </a:r>
            <a:r>
              <a:rPr lang="nl-BE" dirty="0" err="1" smtClean="0"/>
              <a:t>.println</a:t>
            </a:r>
            <a:r>
              <a:rPr lang="nl-BE" dirty="0" smtClean="0"/>
              <a:t>( b - 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nl-BE" dirty="0" smtClean="0"/>
              <a:t>* a &lt;= 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 smtClean="0"/>
              <a:t>);</a:t>
            </a:r>
            <a:br>
              <a:rPr lang="nl-BE" dirty="0" smtClean="0"/>
            </a:br>
            <a:r>
              <a:rPr lang="nl-BE" dirty="0" smtClean="0"/>
              <a:t>        </a:t>
            </a:r>
            <a:r>
              <a:rPr lang="nl-BE" dirty="0" err="1" smtClean="0"/>
              <a:t>System.</a:t>
            </a:r>
            <a:r>
              <a:rPr lang="nl-BE" dirty="0" err="1" smtClean="0">
                <a:effectLst/>
              </a:rPr>
              <a:t>out</a:t>
            </a:r>
            <a:r>
              <a:rPr lang="nl-BE" dirty="0" err="1" smtClean="0"/>
              <a:t>.println</a:t>
            </a:r>
            <a:r>
              <a:rPr lang="nl-BE" dirty="0" smtClean="0"/>
              <a:t>((a &gt; 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BE" dirty="0" smtClean="0"/>
              <a:t>) &amp;&amp; (b &gt; 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BE" dirty="0" smtClean="0"/>
              <a:t>)); </a:t>
            </a: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short circuit </a:t>
            </a:r>
            <a:r>
              <a:rPr lang="nl-B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dirty="0" err="1" smtClean="0"/>
              <a:t>System.</a:t>
            </a:r>
            <a:r>
              <a:rPr lang="nl-BE" dirty="0" err="1" smtClean="0">
                <a:effectLst/>
              </a:rPr>
              <a:t>out</a:t>
            </a:r>
            <a:r>
              <a:rPr lang="nl-BE" dirty="0" err="1" smtClean="0"/>
              <a:t>.println</a:t>
            </a:r>
            <a:r>
              <a:rPr lang="nl-BE" dirty="0" smtClean="0"/>
              <a:t>(!(a == 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BE" dirty="0" smtClean="0"/>
              <a:t>) || (b &gt; 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BE" dirty="0" smtClean="0"/>
              <a:t>) &amp;&amp; (a != b)); </a:t>
            </a: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short circuit </a:t>
            </a:r>
            <a:r>
              <a:rPr lang="nl-B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achteraan?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}</a:t>
            </a:r>
            <a:br>
              <a:rPr lang="nl-BE" dirty="0" smtClean="0"/>
            </a:br>
            <a:r>
              <a:rPr lang="nl-BE" dirty="0" smtClean="0"/>
              <a:t>}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b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*/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685BBF-739A-4CE6-A674-E811CDBB1A8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0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Opmerking: Alleen voor de slide staan er hier 2 statements</a:t>
            </a:r>
            <a:r>
              <a:rPr lang="nl-BE" baseline="0" dirty="0" smtClean="0"/>
              <a:t> op 1 regel!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685BBF-739A-4CE6-A674-E811CDBB1A8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9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cher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5684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0" y="7581900"/>
                </a:moveTo>
                <a:lnTo>
                  <a:pt x="13487400" y="7581900"/>
                </a:lnTo>
                <a:lnTo>
                  <a:pt x="13487400" y="0"/>
                </a:lnTo>
                <a:lnTo>
                  <a:pt x="0" y="0"/>
                </a:lnTo>
                <a:lnTo>
                  <a:pt x="0" y="7581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0" y="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1425" y="5869094"/>
            <a:ext cx="2133600" cy="365125"/>
          </a:xfrm>
        </p:spPr>
        <p:txBody>
          <a:bodyPr/>
          <a:lstStyle/>
          <a:p>
            <a:r>
              <a:rPr lang="nl-BE" smtClean="0"/>
              <a:t>27/11/15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2130426"/>
            <a:ext cx="5998505" cy="1470025"/>
          </a:xfrm>
        </p:spPr>
        <p:txBody>
          <a:bodyPr anchor="b"/>
          <a:lstStyle>
            <a:lvl1pPr>
              <a:lnSpc>
                <a:spcPct val="90000"/>
              </a:lnSpc>
              <a:defRPr sz="37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83" y="3654637"/>
            <a:ext cx="6006442" cy="1752600"/>
          </a:xfrm>
        </p:spPr>
        <p:txBody>
          <a:bodyPr/>
          <a:lstStyle>
            <a:lvl1pPr marL="0" indent="0" algn="l">
              <a:buNone/>
              <a:defRPr sz="16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 descr="kdg-logo-horizontal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9" y="5631500"/>
            <a:ext cx="1766665" cy="5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9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" y="2595457"/>
            <a:ext cx="4038600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680" y="2663191"/>
            <a:ext cx="4038600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77800" indent="-177800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object 7"/>
          <p:cNvSpPr/>
          <p:nvPr/>
        </p:nvSpPr>
        <p:spPr>
          <a:xfrm>
            <a:off x="576263" y="2419992"/>
            <a:ext cx="3949398" cy="24680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4777067" y="2419992"/>
            <a:ext cx="3949398" cy="24680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281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0146" y="2609004"/>
            <a:ext cx="2449389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object 7"/>
          <p:cNvSpPr/>
          <p:nvPr/>
        </p:nvSpPr>
        <p:spPr>
          <a:xfrm>
            <a:off x="576264" y="2419993"/>
            <a:ext cx="2449389" cy="6095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3301586" y="2419993"/>
            <a:ext cx="2449389" cy="6095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6084037" y="2419993"/>
            <a:ext cx="2449389" cy="6095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499340" y="2609004"/>
            <a:ext cx="2449389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5992597" y="2609004"/>
            <a:ext cx="2449389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996485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62598" y="2302089"/>
            <a:ext cx="8021002" cy="41596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l-NL" smtClean="0"/>
              <a:t>Klik op het pictogram als u een grafiek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69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461964" y="2302933"/>
            <a:ext cx="8021637" cy="415925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l-NL" smtClean="0"/>
              <a:t>Klik op het pictogram als u een tabel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72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606" y="1165078"/>
            <a:ext cx="5007795" cy="4886473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nl-BE" dirty="0" smtClean="0"/>
              <a:t>Quote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1007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606" y="1165078"/>
            <a:ext cx="5007795" cy="4886473"/>
          </a:xfrm>
        </p:spPr>
        <p:txBody>
          <a:bodyPr/>
          <a:lstStyle>
            <a:lvl1pPr>
              <a:defRPr sz="2800"/>
            </a:lvl1pPr>
          </a:lstStyle>
          <a:p>
            <a:r>
              <a:rPr lang="nl-BE" dirty="0" smtClean="0"/>
              <a:t>Quote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8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578948" y="1071031"/>
            <a:ext cx="7964407" cy="507365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op het pictogram als u media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64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565151" y="2225628"/>
            <a:ext cx="6709410" cy="4274169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op het pictogram als u media wilt toevoegen</a:t>
            </a:r>
            <a:endParaRPr lang="en-US" dirty="0"/>
          </a:p>
        </p:txBody>
      </p:sp>
      <p:sp>
        <p:nvSpPr>
          <p:cNvPr id="9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60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8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9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06" y="826412"/>
            <a:ext cx="7811909" cy="1143000"/>
          </a:xfrm>
        </p:spPr>
        <p:txBody>
          <a:bodyPr/>
          <a:lstStyle>
            <a:lvl1pPr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Tekstvak 3"/>
          <p:cNvSpPr txBox="1"/>
          <p:nvPr userDrawn="1"/>
        </p:nvSpPr>
        <p:spPr>
          <a:xfrm>
            <a:off x="8290514" y="6240816"/>
            <a:ext cx="472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1305FC6-68EA-41DE-A709-9B571AE86B2B}" type="slidenum">
              <a:rPr lang="nl-BE" sz="1100" smtClean="0">
                <a:latin typeface="Verdana 11"/>
                <a:cs typeface="Verdana 11"/>
              </a:rPr>
              <a:t>‹nr.›</a:t>
            </a:fld>
            <a:endParaRPr lang="nl-BE" sz="1100" dirty="0" err="1" smtClean="0">
              <a:latin typeface="Verdana 11"/>
              <a:cs typeface="Verdana 11"/>
            </a:endParaRPr>
          </a:p>
        </p:txBody>
      </p:sp>
    </p:spTree>
    <p:extLst>
      <p:ext uri="{BB962C8B-B14F-4D97-AF65-F5344CB8AC3E}">
        <p14:creationId xmlns:p14="http://schemas.microsoft.com/office/powerpoint/2010/main" val="378108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580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5684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0" y="7581900"/>
                </a:moveTo>
                <a:lnTo>
                  <a:pt x="13487400" y="7581900"/>
                </a:lnTo>
                <a:lnTo>
                  <a:pt x="13487400" y="0"/>
                </a:lnTo>
                <a:lnTo>
                  <a:pt x="0" y="0"/>
                </a:lnTo>
                <a:lnTo>
                  <a:pt x="0" y="7581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0" y="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1425" y="5869094"/>
            <a:ext cx="2133600" cy="365125"/>
          </a:xfrm>
        </p:spPr>
        <p:txBody>
          <a:bodyPr/>
          <a:lstStyle/>
          <a:p>
            <a:r>
              <a:rPr lang="nl-BE" smtClean="0"/>
              <a:t>27/11/15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600" y="2130426"/>
            <a:ext cx="5998505" cy="1470025"/>
          </a:xfrm>
        </p:spPr>
        <p:txBody>
          <a:bodyPr anchor="b"/>
          <a:lstStyle>
            <a:lvl1pPr>
              <a:lnSpc>
                <a:spcPct val="90000"/>
              </a:lnSpc>
              <a:defRPr sz="3700" baseline="0"/>
            </a:lvl1pPr>
          </a:lstStyle>
          <a:p>
            <a:r>
              <a:rPr lang="nl-BE" dirty="0" smtClean="0"/>
              <a:t>Dank u.</a:t>
            </a:r>
            <a:endParaRPr lang="en-US" dirty="0"/>
          </a:p>
        </p:txBody>
      </p:sp>
      <p:pic>
        <p:nvPicPr>
          <p:cNvPr id="7" name="Picture 6" descr="kdg-logo-horizontal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9" y="5631500"/>
            <a:ext cx="1766665" cy="5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3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06" y="826413"/>
            <a:ext cx="6846755" cy="81273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1882488"/>
            <a:ext cx="7790504" cy="4376072"/>
          </a:xfrm>
        </p:spPr>
        <p:txBody>
          <a:bodyPr/>
          <a:lstStyle>
            <a:lvl1pPr marL="228600" indent="-228600">
              <a:buFont typeface="+mj-lt"/>
              <a:buAutoNum type="arabicPeriod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6677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3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 zonde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zwart 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4874630" cy="4060301"/>
          </a:xfrm>
        </p:spPr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 bwMode="ltGray">
          <a:xfrm>
            <a:off x="6015039" y="2330452"/>
            <a:ext cx="2600325" cy="3440429"/>
          </a:xfrm>
          <a:solidFill>
            <a:schemeClr val="tx1"/>
          </a:solidFill>
        </p:spPr>
        <p:txBody>
          <a:bodyPr lIns="180000" tIns="234000" rIns="144000" bIns="234000"/>
          <a:lstStyle>
            <a:lvl1pPr marL="0" indent="0">
              <a:buNone/>
              <a:defRPr sz="13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100">
                <a:solidFill>
                  <a:schemeClr val="bg1"/>
                </a:solidFill>
              </a:defRPr>
            </a:lvl2pPr>
            <a:lvl3pPr marL="35718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4987" indent="0">
              <a:buFontTx/>
              <a:buNone/>
              <a:defRPr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3539923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groen 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4874630" cy="4060301"/>
          </a:xfrm>
        </p:spPr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15039" y="2330452"/>
            <a:ext cx="2600325" cy="3440429"/>
          </a:xfrm>
          <a:solidFill>
            <a:srgbClr val="43B109"/>
          </a:solidFill>
        </p:spPr>
        <p:txBody>
          <a:bodyPr lIns="180000" tIns="234000" rIns="144000" bIns="234000"/>
          <a:lstStyle>
            <a:lvl1pPr marL="0" indent="0">
              <a:buNone/>
              <a:defRPr sz="13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100">
                <a:solidFill>
                  <a:schemeClr val="bg1"/>
                </a:solidFill>
              </a:defRPr>
            </a:lvl2pPr>
            <a:lvl3pPr marL="35718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4987" indent="0">
              <a:buFontTx/>
              <a:buNone/>
              <a:defRPr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301333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2 beel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2903590" cy="4060301"/>
          </a:xfrm>
        </p:spPr>
        <p:txBody>
          <a:bodyPr/>
          <a:lstStyle>
            <a:lvl1pPr marL="0" indent="0">
              <a:buNone/>
              <a:defRPr b="0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688716" y="2235625"/>
            <a:ext cx="2284319" cy="3047576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28787" y="2235625"/>
            <a:ext cx="2284319" cy="3047576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08071" y="5431791"/>
            <a:ext cx="4905035" cy="7133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625979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2903590" cy="4060301"/>
          </a:xfrm>
        </p:spPr>
        <p:txBody>
          <a:bodyPr/>
          <a:lstStyle>
            <a:lvl1pPr marL="0" indent="0">
              <a:buNone/>
              <a:defRPr b="0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688715" y="2235625"/>
            <a:ext cx="4824390" cy="3047576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08071" y="5431791"/>
            <a:ext cx="4905035" cy="7133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3865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606" y="826412"/>
            <a:ext cx="679849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BE" dirty="0" smtClean="0"/>
              <a:t>Click to edit </a:t>
            </a:r>
            <a:br>
              <a:rPr lang="nl-BE" dirty="0" smtClean="0"/>
            </a:br>
            <a:r>
              <a:rPr lang="nl-BE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10" y="2180515"/>
            <a:ext cx="7790504" cy="4060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1100" y="895638"/>
            <a:ext cx="1083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Verdana"/>
              </a:defRPr>
            </a:lvl1pPr>
          </a:lstStyle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7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477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  <p:sldLayoutId id="2147483795" r:id="rId19"/>
    <p:sldLayoutId id="2147483796" r:id="rId20"/>
    <p:sldLayoutId id="2147483797" r:id="rId2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Verdana"/>
          <a:ea typeface="+mj-ea"/>
          <a:cs typeface="+mj-cs"/>
        </a:defRPr>
      </a:lvl1pPr>
    </p:titleStyle>
    <p:bodyStyle>
      <a:lvl1pPr marL="177800" indent="-177800" algn="l" defTabSz="457200" rtl="0" eaLnBrk="1" latinLnBrk="0" hangingPunct="1">
        <a:spcBef>
          <a:spcPts val="300"/>
        </a:spcBef>
        <a:spcAft>
          <a:spcPts val="700"/>
        </a:spcAft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+mn-cs"/>
        </a:defRPr>
      </a:lvl1pPr>
      <a:lvl2pPr marL="357188" indent="-179388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200" kern="1200">
          <a:solidFill>
            <a:schemeClr val="tx1"/>
          </a:solidFill>
          <a:latin typeface="Verdana"/>
          <a:ea typeface="+mn-ea"/>
          <a:cs typeface="+mn-cs"/>
        </a:defRPr>
      </a:lvl2pPr>
      <a:lvl3pPr marL="534988" indent="-177800" algn="l" defTabSz="457200" rtl="0" eaLnBrk="1" latinLnBrk="0" hangingPunct="1">
        <a:spcBef>
          <a:spcPts val="300"/>
        </a:spcBef>
        <a:spcAft>
          <a:spcPts val="300"/>
        </a:spcAft>
        <a:buFont typeface="Wingdings" charset="2"/>
        <a:buChar char="§"/>
        <a:tabLst/>
        <a:defRPr sz="1100" kern="1200">
          <a:solidFill>
            <a:schemeClr val="tx1"/>
          </a:solidFill>
          <a:latin typeface="Verdana"/>
          <a:ea typeface="+mn-ea"/>
          <a:cs typeface="+mn-cs"/>
        </a:defRPr>
      </a:lvl3pPr>
      <a:lvl4pPr marL="720725" indent="-185738" algn="l" defTabSz="457200" rtl="0" eaLnBrk="1" latinLnBrk="0" hangingPunct="1">
        <a:spcBef>
          <a:spcPts val="300"/>
        </a:spcBef>
        <a:spcAft>
          <a:spcPts val="300"/>
        </a:spcAft>
        <a:buFont typeface="Courier New"/>
        <a:buChar char="o"/>
        <a:defRPr sz="1050" kern="1200">
          <a:solidFill>
            <a:schemeClr val="tx1"/>
          </a:solidFill>
          <a:latin typeface="Verdana"/>
          <a:ea typeface="+mn-ea"/>
          <a:cs typeface="+mn-cs"/>
        </a:defRPr>
      </a:lvl4pPr>
      <a:lvl5pPr marL="898525" indent="-1778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050" kern="12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828800"/>
            <a:ext cx="7010400" cy="14700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9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Goudy Sans Medium"/>
              </a:rPr>
              <a:t>Programmeren</a:t>
            </a:r>
            <a:r>
              <a:rPr lang="en-US" sz="49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Goudy Sans Medium"/>
              </a:rPr>
              <a:t> 1: Java</a:t>
            </a:r>
            <a:br>
              <a:rPr lang="en-US" sz="49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Goudy Sans Medium"/>
              </a:rPr>
            </a:br>
            <a:r>
              <a:rPr lang="en-US" sz="36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Goudy Sans Medium"/>
              </a:rPr>
              <a:t>Basisbegrippen</a:t>
            </a:r>
            <a:r>
              <a:rPr lang="en-US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Goudy Sans Medium"/>
              </a:rPr>
              <a:t> </a:t>
            </a:r>
            <a:br>
              <a:rPr lang="en-US" sz="3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Goudy Sans Medium"/>
              </a:rPr>
            </a:br>
            <a:endParaRPr lang="en-US" sz="3600" dirty="0" smtClean="0">
              <a:solidFill>
                <a:schemeClr val="tx1">
                  <a:lumMod val="40000"/>
                  <a:lumOff val="60000"/>
                </a:schemeClr>
              </a:solidFill>
              <a:latin typeface="Goudy Sans Medium"/>
            </a:endParaRP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7391400" cy="1752600"/>
          </a:xfrm>
        </p:spPr>
        <p:txBody>
          <a:bodyPr/>
          <a:lstStyle/>
          <a:p>
            <a:pPr marR="0"/>
            <a:r>
              <a:rPr lang="en-US" sz="3200" dirty="0" smtClean="0"/>
              <a:t>Week 2: </a:t>
            </a:r>
            <a:r>
              <a:rPr lang="en-US" sz="3200" dirty="0" err="1" smtClean="0"/>
              <a:t>Variabelen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</a:t>
            </a:r>
            <a:r>
              <a:rPr lang="en-US" sz="3200" dirty="0" err="1" smtClean="0"/>
              <a:t>Operatoren</a:t>
            </a:r>
            <a:endParaRPr lang="en-US" sz="3200" dirty="0" smtClean="0"/>
          </a:p>
          <a:p>
            <a:pPr marR="0"/>
            <a:endParaRPr lang="en-US" sz="3200" dirty="0"/>
          </a:p>
          <a:p>
            <a:pPr marR="0" algn="r"/>
            <a:r>
              <a:rPr lang="en-US" sz="3200" smtClean="0"/>
              <a:t>2017-2018</a:t>
            </a:r>
            <a:endParaRPr lang="en-US" sz="32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inhoud 2"/>
          <p:cNvSpPr txBox="1">
            <a:spLocks/>
          </p:cNvSpPr>
          <p:nvPr/>
        </p:nvSpPr>
        <p:spPr>
          <a:xfrm>
            <a:off x="4572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Je kan meerdere variabelen van hetzelfde type op 1 regel declareren: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int </a:t>
            </a: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getalEen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getalTwee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Je kan variabelen ineens een waarde geven (</a:t>
            </a:r>
            <a:r>
              <a:rPr kumimoji="0" lang="nl-NL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initialiseren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 bij declaratie: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getalEen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int </a:t>
            </a: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getalTwee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100;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 naam van een variabele moet uniek zijn (binnen het bereik).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Zo’n unieke naam noemen we  ook </a:t>
            </a:r>
            <a:r>
              <a:rPr kumimoji="0" lang="nl-NL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identifier</a:t>
            </a:r>
            <a:endParaRPr kumimoji="0" lang="nl-NL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Kies zinvolle namen!!!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9004" y="235128"/>
            <a:ext cx="7811909" cy="1143000"/>
          </a:xfrm>
        </p:spPr>
        <p:txBody>
          <a:bodyPr/>
          <a:lstStyle/>
          <a:p>
            <a:r>
              <a:rPr lang="nl-NL" dirty="0" smtClean="0"/>
              <a:t>Opmerkingen</a:t>
            </a:r>
            <a:endParaRPr lang="nl-NL" dirty="0"/>
          </a:p>
        </p:txBody>
      </p:sp>
      <p:pic>
        <p:nvPicPr>
          <p:cNvPr id="8" name="Picture 2" descr="http://farm4.static.flickr.com/3168/2960467043_c77bec7be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061705"/>
            <a:ext cx="1219929" cy="909623"/>
          </a:xfrm>
          <a:prstGeom prst="rect">
            <a:avLst/>
          </a:prstGeom>
          <a:noFill/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645178"/>
            <a:ext cx="1018176" cy="683206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5562600" y="1832893"/>
            <a:ext cx="1379342" cy="3077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Af te raden!</a:t>
            </a:r>
          </a:p>
        </p:txBody>
      </p:sp>
    </p:spTree>
    <p:extLst>
      <p:ext uri="{BB962C8B-B14F-4D97-AF65-F5344CB8AC3E}">
        <p14:creationId xmlns:p14="http://schemas.microsoft.com/office/powerpoint/2010/main" val="21565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478606" y="121416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Namen van variabelen starten met een </a:t>
            </a: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kleine letter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Namen van variabelen zijn in </a:t>
            </a:r>
            <a:r>
              <a:rPr kumimoji="0" lang="nl-NL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camelCase</a:t>
            </a: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geschreven: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Als de naam van de variabele uit meerdere woorden bestaat, plakken we die aan elkaar en laten 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elk nieuw woord met een hoofdletter</a:t>
            </a: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beginnen.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Voorbeelden: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grootsteGemeneDeler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nl-NL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eenKleinGetal</a:t>
            </a:r>
            <a:endParaRPr kumimoji="0" lang="nl-NL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606" y="189026"/>
            <a:ext cx="7811909" cy="1143000"/>
          </a:xfrm>
        </p:spPr>
        <p:txBody>
          <a:bodyPr/>
          <a:lstStyle/>
          <a:p>
            <a:r>
              <a:rPr lang="nl-NL" dirty="0" smtClean="0"/>
              <a:t>Code </a:t>
            </a:r>
            <a:r>
              <a:rPr lang="nl-NL" dirty="0" err="1" smtClean="0"/>
              <a:t>Convention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427" y="418923"/>
            <a:ext cx="1018176" cy="683206"/>
          </a:xfrm>
          <a:prstGeom prst="rect">
            <a:avLst/>
          </a:prstGeom>
        </p:spPr>
      </p:pic>
      <p:sp>
        <p:nvSpPr>
          <p:cNvPr id="6" name="AutoShape 2" descr="https://extranet.kdg.be/owa/,DanaInfo=webmail.kdg.be,SSL+attachment.ashx?id=RgAAAADbvslX9hewQYfDwT5%2bs0zuBwDIF3aD2iDrSqx4Q%2fEi%2fOpQAAAAB8ahAABWpzycthy0QJe8FmRTZyZ0AAC2BtkTAAAJ&amp;attcnt=1&amp;attid0=BAAAAAAA&amp;attcid0=image001.png%4001D0F2F4.525A8370"/>
          <p:cNvSpPr>
            <a:spLocks noChangeAspect="1" noChangeArrowheads="1"/>
          </p:cNvSpPr>
          <p:nvPr/>
        </p:nvSpPr>
        <p:spPr bwMode="auto">
          <a:xfrm>
            <a:off x="251520" y="12512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921792"/>
            <a:ext cx="1304762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30186"/>
            <a:ext cx="7811909" cy="1143000"/>
          </a:xfrm>
        </p:spPr>
        <p:txBody>
          <a:bodyPr/>
          <a:lstStyle/>
          <a:p>
            <a:r>
              <a:rPr lang="nl-NL" dirty="0" smtClean="0"/>
              <a:t>Zoek de </a:t>
            </a:r>
            <a:r>
              <a:rPr lang="nl-NL" dirty="0" err="1" smtClean="0"/>
              <a:t>faut</a:t>
            </a:r>
            <a:r>
              <a:rPr lang="nl-NL" dirty="0" smtClean="0"/>
              <a:t>!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5" y="383069"/>
            <a:ext cx="1118045" cy="837234"/>
          </a:xfrm>
          <a:prstGeom prst="rect">
            <a:avLst/>
          </a:prstGeom>
        </p:spPr>
      </p:pic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67544" y="990600"/>
            <a:ext cx="8229600" cy="46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nl-NL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nl-NL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nl-NL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1Getal;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nl-NL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 kleinste Deler;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nl-NL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decimal</a:t>
            </a:r>
            <a:r>
              <a:rPr lang="nl-NL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minimum;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nl-NL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 appel, peer, </a:t>
            </a: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 banaan;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nl-NL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nl-NL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gereed = </a:t>
            </a:r>
            <a:r>
              <a:rPr lang="nl-NL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nl-NL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 getal1 = </a:t>
            </a:r>
            <a:r>
              <a:rPr lang="nl-NL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23.4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, getal2 = </a:t>
            </a:r>
            <a:r>
              <a:rPr lang="nl-NL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nl-NL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 een-getal;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nl-NL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dezeLetterIsEenZeerBelangrijke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nl-NL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9540" y="228600"/>
            <a:ext cx="7811909" cy="1143000"/>
          </a:xfrm>
        </p:spPr>
        <p:txBody>
          <a:bodyPr/>
          <a:lstStyle/>
          <a:p>
            <a:r>
              <a:rPr lang="nl-NL" dirty="0" err="1" smtClean="0"/>
              <a:t>Literals</a:t>
            </a:r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48954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Letterlijke waarden in de code. Voor elk type een manier van noteren: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boolean</a:t>
            </a: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</a:t>
            </a:r>
            <a:r>
              <a:rPr kumimoji="0" lang="nl-NL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true</a:t>
            </a: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of </a:t>
            </a:r>
            <a:r>
              <a:rPr kumimoji="0" lang="nl-NL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false</a:t>
            </a:r>
            <a:endParaRPr kumimoji="0" lang="nl-NL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voorbeeld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boolean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eersteKeer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true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char</a:t>
            </a: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tussen single quotes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Voorbeeld: </a:t>
            </a: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char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letter =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'A'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Of overeenstemmende code uit ASCII-tabel: </a:t>
            </a: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char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letter =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65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;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0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2129"/>
            <a:ext cx="7811909" cy="1143000"/>
          </a:xfrm>
        </p:spPr>
        <p:txBody>
          <a:bodyPr/>
          <a:lstStyle/>
          <a:p>
            <a:r>
              <a:rPr lang="nl-NL" dirty="0" smtClean="0"/>
              <a:t>ASCII tabel</a:t>
            </a:r>
            <a:endParaRPr lang="nl-NL" dirty="0"/>
          </a:p>
        </p:txBody>
      </p:sp>
      <p:pic>
        <p:nvPicPr>
          <p:cNvPr id="1026" name="Picture 2" descr="http://www.commfront.com/images/Standard-ASCII-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1" y="990600"/>
            <a:ext cx="770485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527331" y="5040719"/>
            <a:ext cx="4032448" cy="116955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 feite werkt Java met </a:t>
            </a:r>
            <a:r>
              <a:rPr kumimoji="0" lang="nl-B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Unicode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(UTF-8), waarmee je alle tekens die je maar wenst kan voorstellen (chinees, </a:t>
            </a:r>
            <a:r>
              <a:rPr kumimoji="0" lang="nl-B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grieks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…). Hiervan is ASCII een (voor ons meest interessante) </a:t>
            </a:r>
            <a:r>
              <a:rPr kumimoji="0" lang="nl-B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subset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5213597" y="5040719"/>
            <a:ext cx="3018590" cy="73866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Zoek 65 (dec) op in de ASCII-tabel, welk teken stelt het voor?</a:t>
            </a:r>
          </a:p>
        </p:txBody>
      </p:sp>
    </p:spTree>
    <p:extLst>
      <p:ext uri="{BB962C8B-B14F-4D97-AF65-F5344CB8AC3E}">
        <p14:creationId xmlns:p14="http://schemas.microsoft.com/office/powerpoint/2010/main" val="2401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395536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char</a:t>
            </a: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tussen single quotes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Er bestaan ook notaties voor speciale karakters: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nl-NL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7811909" cy="1143000"/>
          </a:xfrm>
        </p:spPr>
        <p:txBody>
          <a:bodyPr/>
          <a:lstStyle/>
          <a:p>
            <a:r>
              <a:rPr lang="nl-NL" dirty="0" err="1" smtClean="0"/>
              <a:t>Literals</a:t>
            </a:r>
            <a:r>
              <a:rPr lang="nl-NL" dirty="0" smtClean="0"/>
              <a:t> (vervolg)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38400"/>
            <a:ext cx="6408712" cy="311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6096000" y="2816793"/>
            <a:ext cx="2808312" cy="138499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 Windows stelt \n een nieuwe regel voor. In andere systemen kan dit \r zijn…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Java zorgt zelf voor de nodige omzetting.</a:t>
            </a:r>
          </a:p>
        </p:txBody>
      </p:sp>
    </p:spTree>
    <p:extLst>
      <p:ext uri="{BB962C8B-B14F-4D97-AF65-F5344CB8AC3E}">
        <p14:creationId xmlns:p14="http://schemas.microsoft.com/office/powerpoint/2010/main" val="351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52400"/>
            <a:ext cx="7811909" cy="1143000"/>
          </a:xfrm>
        </p:spPr>
        <p:txBody>
          <a:bodyPr>
            <a:normAutofit/>
          </a:bodyPr>
          <a:lstStyle/>
          <a:p>
            <a:r>
              <a:rPr lang="nl-BE" dirty="0" smtClean="0"/>
              <a:t>Quiz: wat doen deze statements?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430" y="206249"/>
            <a:ext cx="1118045" cy="837234"/>
          </a:xfrm>
          <a:prstGeom prst="rect">
            <a:avLst/>
          </a:prstGeom>
        </p:spPr>
      </p:pic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61259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Welcome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Java!"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Welcome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\</a:t>
            </a: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nto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\</a:t>
            </a: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nJava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!"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Welcome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\</a:t>
            </a: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tto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\</a:t>
            </a: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tJava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\n"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Welcome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"Java""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Welcome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\</a:t>
            </a:r>
            <a:r>
              <a:rPr kumimoji="0" lang="nl-BE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tto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\"Java\""</a:t>
            </a:r>
            <a:r>
              <a:rPr kumimoji="0" lang="nl-BE" sz="23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BE" sz="23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nl-BE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4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7811909" cy="1143000"/>
          </a:xfrm>
        </p:spPr>
        <p:txBody>
          <a:bodyPr/>
          <a:lstStyle/>
          <a:p>
            <a:r>
              <a:rPr lang="nl-NL" dirty="0" err="1" smtClean="0"/>
              <a:t>Literals</a:t>
            </a:r>
            <a:r>
              <a:rPr lang="nl-NL" dirty="0" smtClean="0"/>
              <a:t> (vervolg)</a:t>
            </a:r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1524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</a:t>
            </a: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Courier New" pitchFamily="49" charset="0"/>
              </a:rPr>
              <a:t>gewoon het getal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Courier New" pitchFamily="49" charset="0"/>
              </a:rPr>
              <a:t>Je kan ook met andere talstelsel werken (ter info: zie handboek)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long</a:t>
            </a: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zet er een 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</a:t>
            </a: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achter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double</a:t>
            </a: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met een punt, of wetenschappelijke notatie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float</a:t>
            </a: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zet er een 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</a:t>
            </a: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achter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Voorbeelden: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getal = 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42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long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waarde = 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1247418127475L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gemiddelde = 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13.25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fractie = 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1.0E-8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nl-NL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float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afstand = 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3.25F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6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52790"/>
            <a:ext cx="7811909" cy="1143000"/>
          </a:xfrm>
        </p:spPr>
        <p:txBody>
          <a:bodyPr/>
          <a:lstStyle/>
          <a:p>
            <a:r>
              <a:rPr lang="nl-NL" dirty="0" err="1" smtClean="0"/>
              <a:t>Literals</a:t>
            </a:r>
            <a:r>
              <a:rPr lang="nl-NL" dirty="0" smtClean="0"/>
              <a:t> (vervolg)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6564">
            <a:off x="5898381" y="5008614"/>
            <a:ext cx="675768" cy="9557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kstvak 5"/>
          <p:cNvSpPr txBox="1"/>
          <p:nvPr/>
        </p:nvSpPr>
        <p:spPr>
          <a:xfrm>
            <a:off x="3403985" y="5332591"/>
            <a:ext cx="1939026" cy="30777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Zie boek pagina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44</a:t>
            </a:r>
            <a:endParaRPr lang="nl-B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467544" y="112815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String</a:t>
            </a: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</a:t>
            </a: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Courier New" pitchFamily="49" charset="0"/>
              </a:rPr>
              <a:t>tussen dubbele quotes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voorbeeld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 String naam =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Joske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0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512" y="243017"/>
            <a:ext cx="7811909" cy="1143000"/>
          </a:xfrm>
        </p:spPr>
        <p:txBody>
          <a:bodyPr/>
          <a:lstStyle/>
          <a:p>
            <a:r>
              <a:rPr lang="nl-NL" dirty="0" smtClean="0"/>
              <a:t>Een </a:t>
            </a:r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nl-NL" dirty="0" smtClean="0"/>
              <a:t> variabele</a:t>
            </a:r>
            <a:endParaRPr lang="nl-NL" dirty="0"/>
          </a:p>
        </p:txBody>
      </p:sp>
      <p:pic>
        <p:nvPicPr>
          <p:cNvPr id="9" name="Picture 2" descr="http://farm4.static.flickr.com/3168/2960467043_c77bec7b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9596" y="4605249"/>
            <a:ext cx="1266243" cy="944157"/>
          </a:xfrm>
          <a:prstGeom prst="rect">
            <a:avLst/>
          </a:prstGeom>
          <a:noFill/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879746"/>
            <a:ext cx="1018176" cy="683206"/>
          </a:xfrm>
          <a:prstGeom prst="rect">
            <a:avLst/>
          </a:prstGeom>
        </p:spPr>
      </p:pic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479512" y="9843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Als we willen dat een variabele niet wijzigt (enkel initialisatie) kunnen we hem </a:t>
            </a:r>
            <a:r>
              <a:rPr kumimoji="0" lang="nl-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maken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Voorbeeld: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final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int MAXIMUM_TEMPERATUUR = 100;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4872013" y="2698515"/>
            <a:ext cx="3676671" cy="3077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We spreken ook over een </a:t>
            </a:r>
            <a:r>
              <a:rPr kumimoji="0" lang="nl-BE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constante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921904" y="5180074"/>
            <a:ext cx="3672408" cy="76944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Good</a:t>
            </a: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nl-B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Practice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Het is een goed idee om de letterlijke waarden in je code te vervangen door </a:t>
            </a:r>
            <a:r>
              <a:rPr kumimoji="0" lang="nl-BE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final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variabelen</a:t>
            </a:r>
            <a:endParaRPr kumimoji="0" lang="nl-BE" sz="14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4872013" y="3959739"/>
            <a:ext cx="2736304" cy="5232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Woorden scheiden via </a:t>
            </a:r>
            <a:r>
              <a:rPr kumimoji="0" lang="nl-B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underscore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!</a:t>
            </a:r>
            <a:endParaRPr kumimoji="0" lang="nl-BE" sz="14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17" name="Rechte verbindingslijn met pijl 16"/>
          <p:cNvCxnSpPr>
            <a:stCxn id="16" idx="1"/>
          </p:cNvCxnSpPr>
          <p:nvPr/>
        </p:nvCxnSpPr>
        <p:spPr>
          <a:xfrm flipH="1" flipV="1">
            <a:off x="4150044" y="3630857"/>
            <a:ext cx="721969" cy="590492"/>
          </a:xfrm>
          <a:prstGeom prst="straightConnector1">
            <a:avLst/>
          </a:prstGeom>
          <a:noFill/>
          <a:ln w="25400" cap="flat" cmpd="sng" algn="ctr">
            <a:solidFill>
              <a:srgbClr val="CA333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kstvak 17"/>
          <p:cNvSpPr txBox="1"/>
          <p:nvPr/>
        </p:nvSpPr>
        <p:spPr>
          <a:xfrm>
            <a:off x="923729" y="4469446"/>
            <a:ext cx="3672408" cy="5232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Good</a:t>
            </a: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nl-B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Practice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Zet de naam van een </a:t>
            </a:r>
            <a:r>
              <a:rPr kumimoji="0" lang="nl-B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final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variabele in HOOFDLETTERS</a:t>
            </a:r>
            <a:endParaRPr kumimoji="0" lang="nl-BE" sz="14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909" y="357149"/>
            <a:ext cx="8229600" cy="1143000"/>
          </a:xfrm>
        </p:spPr>
        <p:txBody>
          <a:bodyPr/>
          <a:lstStyle/>
          <a:p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>
                <a:solidFill>
                  <a:srgbClr val="FF0000"/>
                </a:solidFill>
              </a:rPr>
              <a:t>  </a:t>
            </a:r>
            <a:r>
              <a:rPr lang="nl-NL" dirty="0" smtClean="0"/>
              <a:t>iconen</a:t>
            </a:r>
            <a:endParaRPr lang="nl-NL" dirty="0"/>
          </a:p>
        </p:txBody>
      </p:sp>
      <p:pic>
        <p:nvPicPr>
          <p:cNvPr id="5" name="Afbeelding 4" descr="agen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9" y="1518353"/>
            <a:ext cx="1031204" cy="88941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3" y="2569523"/>
            <a:ext cx="1092700" cy="742323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6436816" y="1813916"/>
            <a:ext cx="2599680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/>
              <a:t>Annotatietekst komt hier…</a:t>
            </a:r>
          </a:p>
          <a:p>
            <a:pPr>
              <a:buNone/>
            </a:pPr>
            <a:r>
              <a:rPr lang="nl-BE" sz="1400" dirty="0" smtClean="0"/>
              <a:t>En hier</a:t>
            </a:r>
            <a:endParaRPr lang="nl-BE" sz="1400" dirty="0"/>
          </a:p>
        </p:txBody>
      </p:sp>
      <p:cxnSp>
        <p:nvCxnSpPr>
          <p:cNvPr id="9" name="Rechte verbindingslijn met pijl 8"/>
          <p:cNvCxnSpPr>
            <a:stCxn id="8" idx="2"/>
          </p:cNvCxnSpPr>
          <p:nvPr/>
        </p:nvCxnSpPr>
        <p:spPr>
          <a:xfrm flipH="1">
            <a:off x="6940872" y="2337136"/>
            <a:ext cx="795784" cy="438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3604603"/>
            <a:ext cx="1118045" cy="837234"/>
          </a:xfrm>
          <a:prstGeom prst="rect">
            <a:avLst/>
          </a:prstGeom>
        </p:spPr>
      </p:pic>
      <p:pic>
        <p:nvPicPr>
          <p:cNvPr id="11" name="Picture 2" descr="http://farm4.static.flickr.com/3168/2960467043_c77bec7be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6008" y="1518353"/>
            <a:ext cx="1098100" cy="818783"/>
          </a:xfrm>
          <a:prstGeom prst="rect">
            <a:avLst/>
          </a:prstGeom>
          <a:noFill/>
        </p:spPr>
      </p:pic>
      <p:sp>
        <p:nvSpPr>
          <p:cNvPr id="12" name="Tijdelijke aanduiding voor inhoud 1"/>
          <p:cNvSpPr>
            <a:spLocks noGrp="1"/>
          </p:cNvSpPr>
          <p:nvPr>
            <p:ph idx="1"/>
          </p:nvPr>
        </p:nvSpPr>
        <p:spPr>
          <a:xfrm>
            <a:off x="5920432" y="3034666"/>
            <a:ext cx="3666867" cy="1656184"/>
          </a:xfrm>
        </p:spPr>
        <p:txBody>
          <a:bodyPr>
            <a:normAutofit/>
          </a:bodyPr>
          <a:lstStyle/>
          <a:p>
            <a:r>
              <a:rPr lang="nl-BE" dirty="0" smtClean="0"/>
              <a:t>Gewone tekst</a:t>
            </a:r>
          </a:p>
          <a:p>
            <a:pPr lvl="1"/>
            <a:r>
              <a:rPr lang="nl-BE" b="1" dirty="0" smtClean="0">
                <a:latin typeface="Courier New" pitchFamily="49" charset="0"/>
                <a:cs typeface="Courier New" pitchFamily="49" charset="0"/>
              </a:rPr>
              <a:t>code</a:t>
            </a:r>
          </a:p>
          <a:p>
            <a:pPr lvl="1"/>
            <a:r>
              <a:rPr lang="nl-BE" dirty="0" err="1" smtClean="0"/>
              <a:t>sublijst</a:t>
            </a:r>
            <a:endParaRPr lang="nl-BE" dirty="0" smtClean="0"/>
          </a:p>
          <a:p>
            <a:pPr lvl="1"/>
            <a:endParaRPr lang="nl-BE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45958" y="2692237"/>
            <a:ext cx="838200" cy="76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95" y="5750935"/>
            <a:ext cx="962414" cy="79089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4" y="4717738"/>
            <a:ext cx="1005713" cy="754285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" y="5507827"/>
            <a:ext cx="935632" cy="985400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33" y="4690850"/>
            <a:ext cx="1018176" cy="683206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1691680" y="1912860"/>
            <a:ext cx="1258218" cy="3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/>
              <a:t>agenda</a:t>
            </a:r>
            <a:endParaRPr lang="nl-BE" sz="1400" dirty="0"/>
          </a:p>
        </p:txBody>
      </p:sp>
      <p:sp>
        <p:nvSpPr>
          <p:cNvPr id="20" name="Tekstvak 19"/>
          <p:cNvSpPr txBox="1"/>
          <p:nvPr/>
        </p:nvSpPr>
        <p:spPr>
          <a:xfrm>
            <a:off x="1703264" y="2775343"/>
            <a:ext cx="125821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/>
              <a:t>Oefening, opdracht</a:t>
            </a:r>
            <a:endParaRPr lang="nl-BE" sz="1400" dirty="0"/>
          </a:p>
        </p:txBody>
      </p:sp>
      <p:sp>
        <p:nvSpPr>
          <p:cNvPr id="21" name="Tekstvak 20"/>
          <p:cNvSpPr txBox="1"/>
          <p:nvPr/>
        </p:nvSpPr>
        <p:spPr>
          <a:xfrm>
            <a:off x="1703264" y="3928379"/>
            <a:ext cx="1258218" cy="3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/>
              <a:t>quiz</a:t>
            </a:r>
            <a:endParaRPr lang="nl-BE" sz="1400" dirty="0"/>
          </a:p>
        </p:txBody>
      </p:sp>
      <p:sp>
        <p:nvSpPr>
          <p:cNvPr id="22" name="Tekstvak 21"/>
          <p:cNvSpPr txBox="1"/>
          <p:nvPr/>
        </p:nvSpPr>
        <p:spPr>
          <a:xfrm>
            <a:off x="1677864" y="4794963"/>
            <a:ext cx="1258218" cy="3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/>
              <a:t>tip</a:t>
            </a:r>
            <a:endParaRPr lang="nl-BE" sz="1400" dirty="0"/>
          </a:p>
        </p:txBody>
      </p:sp>
      <p:sp>
        <p:nvSpPr>
          <p:cNvPr id="23" name="Tekstvak 22"/>
          <p:cNvSpPr txBox="1"/>
          <p:nvPr/>
        </p:nvSpPr>
        <p:spPr>
          <a:xfrm>
            <a:off x="1677864" y="5685476"/>
            <a:ext cx="1525984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/>
              <a:t>Einde deel of laatste slide</a:t>
            </a:r>
            <a:endParaRPr lang="nl-BE" sz="1400" dirty="0"/>
          </a:p>
        </p:txBody>
      </p:sp>
      <p:sp>
        <p:nvSpPr>
          <p:cNvPr id="24" name="Tekstvak 23"/>
          <p:cNvSpPr txBox="1"/>
          <p:nvPr/>
        </p:nvSpPr>
        <p:spPr>
          <a:xfrm>
            <a:off x="4681934" y="1912860"/>
            <a:ext cx="1546250" cy="3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/>
              <a:t>Te volgen regel</a:t>
            </a:r>
            <a:endParaRPr lang="nl-BE" sz="1400" dirty="0"/>
          </a:p>
        </p:txBody>
      </p:sp>
      <p:sp>
        <p:nvSpPr>
          <p:cNvPr id="25" name="Tekstvak 24"/>
          <p:cNvSpPr txBox="1"/>
          <p:nvPr/>
        </p:nvSpPr>
        <p:spPr>
          <a:xfrm>
            <a:off x="4572000" y="2984095"/>
            <a:ext cx="1258218" cy="3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/>
              <a:t>opgelet</a:t>
            </a:r>
            <a:endParaRPr lang="nl-BE" sz="1400" dirty="0"/>
          </a:p>
        </p:txBody>
      </p:sp>
      <p:sp>
        <p:nvSpPr>
          <p:cNvPr id="26" name="Tekstvak 25"/>
          <p:cNvSpPr txBox="1"/>
          <p:nvPr/>
        </p:nvSpPr>
        <p:spPr>
          <a:xfrm>
            <a:off x="4572000" y="3928378"/>
            <a:ext cx="1584176" cy="3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/>
              <a:t>Zie cursusboek</a:t>
            </a:r>
            <a:endParaRPr lang="nl-BE" sz="1400" dirty="0"/>
          </a:p>
        </p:txBody>
      </p:sp>
      <p:sp>
        <p:nvSpPr>
          <p:cNvPr id="27" name="Tekstvak 26"/>
          <p:cNvSpPr txBox="1"/>
          <p:nvPr/>
        </p:nvSpPr>
        <p:spPr>
          <a:xfrm>
            <a:off x="4681934" y="4767129"/>
            <a:ext cx="1754882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/>
              <a:t>Afspraak, </a:t>
            </a:r>
            <a:r>
              <a:rPr lang="nl-BE" sz="1400" dirty="0" err="1" smtClean="0"/>
              <a:t>coding</a:t>
            </a:r>
            <a:r>
              <a:rPr lang="nl-BE" sz="1400" dirty="0" smtClean="0"/>
              <a:t> </a:t>
            </a:r>
            <a:r>
              <a:rPr lang="nl-BE" sz="1400" dirty="0" err="1" smtClean="0"/>
              <a:t>convention</a:t>
            </a:r>
            <a:endParaRPr lang="nl-BE" sz="1400" dirty="0"/>
          </a:p>
        </p:txBody>
      </p:sp>
      <p:sp>
        <p:nvSpPr>
          <p:cNvPr id="28" name="Tekstvak 27"/>
          <p:cNvSpPr txBox="1"/>
          <p:nvPr/>
        </p:nvSpPr>
        <p:spPr>
          <a:xfrm>
            <a:off x="4650582" y="5692750"/>
            <a:ext cx="1786234" cy="3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/>
              <a:t>Zie </a:t>
            </a:r>
            <a:r>
              <a:rPr lang="nl-BE" sz="1400" dirty="0" err="1" smtClean="0"/>
              <a:t>blackboard</a:t>
            </a:r>
            <a:endParaRPr lang="nl-BE" sz="1400" dirty="0"/>
          </a:p>
        </p:txBody>
      </p:sp>
      <p:pic>
        <p:nvPicPr>
          <p:cNvPr id="29" name="Afbeelding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6564">
            <a:off x="3671310" y="3756559"/>
            <a:ext cx="559259" cy="7909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568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29600" cy="1143000"/>
          </a:xfrm>
        </p:spPr>
        <p:txBody>
          <a:bodyPr/>
          <a:lstStyle/>
          <a:p>
            <a:r>
              <a:rPr lang="nl-NL" dirty="0" smtClean="0"/>
              <a:t>Opdracht 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1634" y="1037752"/>
            <a:ext cx="8229600" cy="4525963"/>
          </a:xfrm>
        </p:spPr>
        <p:txBody>
          <a:bodyPr>
            <a:normAutofit/>
          </a:bodyPr>
          <a:lstStyle/>
          <a:p>
            <a:r>
              <a:rPr lang="nl-NL" sz="2400" dirty="0" smtClean="0"/>
              <a:t>Schrijf een programma waarin je achtereenvolgens een variabele van het type </a:t>
            </a:r>
            <a:r>
              <a:rPr lang="nl-NL" sz="2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nl-NL" sz="2400" dirty="0" smtClean="0"/>
              <a:t>, </a:t>
            </a:r>
            <a:r>
              <a:rPr lang="nl-NL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NL" sz="2400" dirty="0" smtClean="0"/>
              <a:t>, </a:t>
            </a:r>
            <a:r>
              <a:rPr lang="nl-NL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nl-NL" sz="2400" dirty="0" smtClean="0"/>
              <a:t>, </a:t>
            </a:r>
            <a:r>
              <a:rPr lang="nl-NL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nl-NL" sz="2400" dirty="0" smtClean="0"/>
              <a:t>, </a:t>
            </a:r>
            <a:r>
              <a:rPr lang="nl-NL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l-NL" sz="2400" dirty="0" smtClean="0"/>
              <a:t>, </a:t>
            </a:r>
            <a:r>
              <a:rPr lang="nl-NL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nl-NL" sz="2400" dirty="0" smtClean="0"/>
              <a:t>, </a:t>
            </a:r>
            <a:r>
              <a:rPr lang="nl-NL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400" dirty="0" smtClean="0">
                <a:solidFill>
                  <a:srgbClr val="002060"/>
                </a:solidFill>
              </a:rPr>
              <a:t> </a:t>
            </a:r>
            <a:r>
              <a:rPr lang="nl-NL" sz="2400" dirty="0" smtClean="0"/>
              <a:t>en </a:t>
            </a:r>
            <a:r>
              <a:rPr lang="nl-NL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nl-NL" sz="2400" dirty="0" smtClean="0">
                <a:solidFill>
                  <a:srgbClr val="002060"/>
                </a:solidFill>
              </a:rPr>
              <a:t> </a:t>
            </a:r>
            <a:r>
              <a:rPr lang="nl-NL" sz="2400" dirty="0" smtClean="0"/>
              <a:t>declareert en meteen </a:t>
            </a:r>
            <a:r>
              <a:rPr lang="nl-NL" sz="2400" dirty="0" err="1" smtClean="0"/>
              <a:t>initialiseert</a:t>
            </a:r>
            <a:r>
              <a:rPr lang="nl-NL" sz="2400" dirty="0" smtClean="0"/>
              <a:t>. Laat alle waarden afdrukken. Compileer en voer uit. </a:t>
            </a:r>
          </a:p>
          <a:p>
            <a:r>
              <a:rPr lang="nl-NL" sz="2400" dirty="0" smtClean="0"/>
              <a:t>Voeg </a:t>
            </a:r>
            <a:r>
              <a:rPr lang="nl-NL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nl-N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nl-N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 = </a:t>
            </a:r>
            <a:r>
              <a:rPr lang="nl-NL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lang="nl-N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400" b="1" dirty="0" smtClean="0"/>
              <a:t> </a:t>
            </a:r>
            <a:r>
              <a:rPr lang="nl-NL" sz="2400" dirty="0" smtClean="0"/>
              <a:t>aan het programma toe.</a:t>
            </a:r>
          </a:p>
          <a:p>
            <a:r>
              <a:rPr lang="nl-NL" sz="2400" dirty="0" smtClean="0"/>
              <a:t>Tracht dan de waarde te wijzigen door </a:t>
            </a:r>
          </a:p>
          <a:p>
            <a:pPr marL="0" indent="0">
              <a:buNone/>
            </a:pPr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 = </a:t>
            </a:r>
            <a:r>
              <a:rPr lang="nl-NL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3.1415926536</a:t>
            </a:r>
            <a:r>
              <a:rPr lang="nl-NL" sz="2400" dirty="0" smtClean="0"/>
              <a:t>; en te laten uitvoeren.   	Conclusie?</a:t>
            </a:r>
            <a:endParaRPr lang="nl-NL" sz="24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39" y="374452"/>
            <a:ext cx="884784" cy="60107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6564">
            <a:off x="5921422" y="5280150"/>
            <a:ext cx="675768" cy="9557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kstvak 9"/>
          <p:cNvSpPr txBox="1"/>
          <p:nvPr/>
        </p:nvSpPr>
        <p:spPr>
          <a:xfrm>
            <a:off x="3276600" y="5604127"/>
            <a:ext cx="2277852" cy="30777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Zie boek pagina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45-46</a:t>
            </a:r>
            <a:endParaRPr lang="nl-B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0021" y="197768"/>
            <a:ext cx="7811909" cy="1143000"/>
          </a:xfrm>
        </p:spPr>
        <p:txBody>
          <a:bodyPr/>
          <a:lstStyle/>
          <a:p>
            <a:r>
              <a:rPr lang="nl-NL" dirty="0" smtClean="0"/>
              <a:t>Conversie tussen de types</a:t>
            </a:r>
            <a:endParaRPr lang="nl-NL" dirty="0"/>
          </a:p>
        </p:txBody>
      </p:sp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467544" y="1340768"/>
            <a:ext cx="8229600" cy="481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 =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100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b;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 = a;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 =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100.2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d = c;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 =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100.2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d =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(int)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1331640" y="3447602"/>
            <a:ext cx="936104" cy="626796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Rechte verbindingslijn 15"/>
          <p:cNvCxnSpPr/>
          <p:nvPr/>
        </p:nvCxnSpPr>
        <p:spPr>
          <a:xfrm flipH="1">
            <a:off x="1331640" y="3447602"/>
            <a:ext cx="936104" cy="626796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Tekstvak 16"/>
          <p:cNvSpPr txBox="1"/>
          <p:nvPr/>
        </p:nvSpPr>
        <p:spPr>
          <a:xfrm>
            <a:off x="3962400" y="1788480"/>
            <a:ext cx="1888976" cy="3077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Lukt dit denk je?</a:t>
            </a:r>
            <a:endParaRPr kumimoji="0" lang="nl-BE" sz="14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4031940" y="3293714"/>
            <a:ext cx="997260" cy="3077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 dit?</a:t>
            </a:r>
            <a:endParaRPr kumimoji="0" lang="nl-BE" sz="14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3962400" y="3812788"/>
            <a:ext cx="4536504" cy="5232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 compiler laat deze laatste conversie niet toe, omdat er </a:t>
            </a: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mogelijk verlies van precisie 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is!</a:t>
            </a:r>
            <a:endParaRPr kumimoji="0" lang="nl-BE" sz="14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3962400" y="4876053"/>
            <a:ext cx="4536504" cy="73866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Wil je toch dat de conversie doorgaat, dan moet je dat expliciet weergeven tussen haakjes. We spreken ook over </a:t>
            </a:r>
            <a:r>
              <a:rPr kumimoji="0" lang="nl-BE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casten.</a:t>
            </a:r>
          </a:p>
        </p:txBody>
      </p:sp>
    </p:spTree>
    <p:extLst>
      <p:ext uri="{BB962C8B-B14F-4D97-AF65-F5344CB8AC3E}">
        <p14:creationId xmlns:p14="http://schemas.microsoft.com/office/powerpoint/2010/main" val="310562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4" y="183517"/>
            <a:ext cx="7811909" cy="1143000"/>
          </a:xfrm>
        </p:spPr>
        <p:txBody>
          <a:bodyPr/>
          <a:lstStyle/>
          <a:p>
            <a:r>
              <a:rPr lang="nl-BE" dirty="0" smtClean="0"/>
              <a:t>Wat is de afdruk?</a:t>
            </a: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7445480" y="2895600"/>
            <a:ext cx="1285555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nl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3.333…</a:t>
            </a:r>
          </a:p>
          <a:p>
            <a:r>
              <a:rPr lang="nl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3.333…</a:t>
            </a:r>
          </a:p>
          <a:p>
            <a:r>
              <a:rPr lang="nl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</a:p>
          <a:p>
            <a:r>
              <a:rPr lang="nl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nl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1.428…</a:t>
            </a:r>
          </a:p>
          <a:p>
            <a:r>
              <a:rPr lang="nl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6564">
            <a:off x="6378623" y="5458546"/>
            <a:ext cx="675768" cy="9557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kstvak 8"/>
          <p:cNvSpPr txBox="1"/>
          <p:nvPr/>
        </p:nvSpPr>
        <p:spPr>
          <a:xfrm>
            <a:off x="3505200" y="5782523"/>
            <a:ext cx="2460612" cy="30777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Zie boek pagina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47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49</a:t>
            </a:r>
            <a:endParaRPr lang="nl-B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77610"/>
            <a:ext cx="958635" cy="717862"/>
          </a:xfrm>
          <a:prstGeom prst="rect">
            <a:avLst/>
          </a:prstGeom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67544" y="1107699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BE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 = </a:t>
            </a:r>
            <a:r>
              <a:rPr lang="nl-B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nl-BE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buNone/>
            </a:pPr>
            <a:r>
              <a:rPr lang="nl-BE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l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nl-B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buNone/>
            </a:pPr>
            <a:r>
              <a:rPr lang="nl-BE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nl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nl-B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nl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buNone/>
            </a:pPr>
            <a:r>
              <a:rPr lang="nl-BE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nl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 = </a:t>
            </a:r>
            <a:r>
              <a:rPr lang="nl-B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nl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nl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nl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a / b );</a:t>
            </a:r>
          </a:p>
          <a:p>
            <a:pPr>
              <a:buNone/>
            </a:pPr>
            <a:r>
              <a:rPr lang="nl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nl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(double) a / b );</a:t>
            </a:r>
          </a:p>
          <a:p>
            <a:pPr>
              <a:buNone/>
            </a:pPr>
            <a:r>
              <a:rPr lang="nl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nl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a / (double) b );</a:t>
            </a:r>
          </a:p>
          <a:p>
            <a:pPr>
              <a:buNone/>
            </a:pPr>
            <a:r>
              <a:rPr lang="nl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nl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c / d );</a:t>
            </a:r>
          </a:p>
          <a:p>
            <a:pPr>
              <a:buNone/>
            </a:pPr>
            <a:r>
              <a:rPr lang="nl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nl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(int) c / (int) d );</a:t>
            </a:r>
          </a:p>
          <a:p>
            <a:pPr>
              <a:buNone/>
            </a:pPr>
            <a:r>
              <a:rPr lang="nl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nl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a / c );</a:t>
            </a:r>
          </a:p>
          <a:p>
            <a:pPr>
              <a:buNone/>
            </a:pPr>
            <a:r>
              <a:rPr lang="nl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nl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(int) c / b );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87853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34223"/>
            <a:ext cx="8229600" cy="1143000"/>
          </a:xfrm>
        </p:spPr>
        <p:txBody>
          <a:bodyPr/>
          <a:lstStyle/>
          <a:p>
            <a:r>
              <a:rPr lang="nl-NL" dirty="0" smtClean="0"/>
              <a:t>Variabelen: samengevat</a:t>
            </a:r>
            <a:endParaRPr lang="nl-NL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67544" y="1066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Geheugenplaats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Declareren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Naam en type</a:t>
            </a:r>
            <a:endParaRPr kumimoji="0" lang="nl-NL" sz="32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Naam: regels en conventies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Type: primitieve types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Literals</a:t>
            </a:r>
            <a:endParaRPr kumimoji="0" lang="nl-NL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Constanten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Conversies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Casten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9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500229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Zie </a:t>
            </a:r>
            <a:r>
              <a:rPr kumimoji="0" lang="nl-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blackboard</a:t>
            </a:r>
            <a:endParaRPr kumimoji="0" lang="nl-NL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Basis: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Belasting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Getallen (2 versies)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Extra: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ASCII-tabel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9668" y="228600"/>
            <a:ext cx="7811909" cy="1143000"/>
          </a:xfrm>
        </p:spPr>
        <p:txBody>
          <a:bodyPr/>
          <a:lstStyle/>
          <a:p>
            <a:r>
              <a:rPr lang="nl-NL" dirty="0" smtClean="0"/>
              <a:t>Opdrachten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185" y="362397"/>
            <a:ext cx="884784" cy="60107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19200"/>
            <a:ext cx="962414" cy="79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3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31433" y="250369"/>
            <a:ext cx="8229600" cy="1143000"/>
          </a:xfrm>
        </p:spPr>
        <p:txBody>
          <a:bodyPr/>
          <a:lstStyle/>
          <a:p>
            <a:r>
              <a:rPr lang="nl-BE" dirty="0" smtClean="0"/>
              <a:t>Agenda deze week</a:t>
            </a:r>
            <a:endParaRPr lang="nl-BE" dirty="0"/>
          </a:p>
        </p:txBody>
      </p:sp>
      <p:pic>
        <p:nvPicPr>
          <p:cNvPr id="6" name="Afbeelding 5" descr="agen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7855" y="274680"/>
            <a:ext cx="1062837" cy="91669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6564">
            <a:off x="6331204" y="4880733"/>
            <a:ext cx="675768" cy="9557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kstvak 7"/>
          <p:cNvSpPr txBox="1"/>
          <p:nvPr/>
        </p:nvSpPr>
        <p:spPr>
          <a:xfrm>
            <a:off x="3273122" y="5204710"/>
            <a:ext cx="2362200" cy="30777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Zie boek pagina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49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63</a:t>
            </a:r>
            <a:endParaRPr lang="nl-B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jdelijke aanduiding voor inhoud 1"/>
          <p:cNvSpPr txBox="1">
            <a:spLocks/>
          </p:cNvSpPr>
          <p:nvPr/>
        </p:nvSpPr>
        <p:spPr>
          <a:xfrm>
            <a:off x="421774" y="1038516"/>
            <a:ext cx="8064896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BE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H5: De Java programmeertaal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B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Variabelen en </a:t>
            </a:r>
            <a:r>
              <a:rPr kumimoji="0" lang="nl-B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literals</a:t>
            </a:r>
            <a:endParaRPr kumimoji="0" lang="nl-B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1371600" marR="0" lvl="2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Declaratie – type – 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literals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– naam – 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final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- conversie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BE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Operatoren</a:t>
            </a:r>
          </a:p>
          <a:p>
            <a:pPr marL="1371600" marR="0" lvl="2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Rekenkundige – relationele – logische – 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toekennings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– conditionele – overige - prioriteitsregels</a:t>
            </a:r>
          </a:p>
        </p:txBody>
      </p:sp>
    </p:spTree>
    <p:extLst>
      <p:ext uri="{BB962C8B-B14F-4D97-AF65-F5344CB8AC3E}">
        <p14:creationId xmlns:p14="http://schemas.microsoft.com/office/powerpoint/2010/main" val="412611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7811909" cy="1143000"/>
          </a:xfrm>
        </p:spPr>
        <p:txBody>
          <a:bodyPr/>
          <a:lstStyle/>
          <a:p>
            <a:r>
              <a:rPr lang="nl-NL" dirty="0" smtClean="0"/>
              <a:t>Operatoren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43000"/>
            <a:ext cx="8568952" cy="4525963"/>
          </a:xfrm>
        </p:spPr>
        <p:txBody>
          <a:bodyPr>
            <a:normAutofit/>
          </a:bodyPr>
          <a:lstStyle/>
          <a:p>
            <a:r>
              <a:rPr lang="nl-NL" sz="2800" dirty="0" smtClean="0"/>
              <a:t>Je kunt op verschillende manieren met variabelen werken:</a:t>
            </a:r>
          </a:p>
          <a:p>
            <a:pPr lvl="1"/>
            <a:r>
              <a:rPr lang="nl-NL" sz="2400" dirty="0" smtClean="0"/>
              <a:t>Toekenning               </a:t>
            </a: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waarde = 7;</a:t>
            </a:r>
            <a:endParaRPr lang="nl-NL" sz="2400" dirty="0" smtClean="0"/>
          </a:p>
          <a:p>
            <a:pPr lvl="1"/>
            <a:r>
              <a:rPr lang="nl-NL" sz="2400" dirty="0" smtClean="0"/>
              <a:t>Ermee rekenen         </a:t>
            </a: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som </a:t>
            </a:r>
            <a:r>
              <a:rPr lang="nl-NL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eerste </a:t>
            </a:r>
            <a:r>
              <a:rPr lang="nl-NL" sz="24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tweede;</a:t>
            </a:r>
            <a:endParaRPr lang="nl-NL" sz="24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NL" sz="2400" dirty="0" smtClean="0"/>
              <a:t>Ze vergelijken           </a:t>
            </a:r>
            <a:r>
              <a:rPr lang="nl-NL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400" b="1" dirty="0" err="1" smtClean="0">
                <a:latin typeface="Courier New" pitchFamily="49" charset="0"/>
                <a:cs typeface="Courier New" pitchFamily="49" charset="0"/>
              </a:rPr>
              <a:t>bmi</a:t>
            </a: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 &gt; 25)…</a:t>
            </a:r>
            <a:endParaRPr lang="nl-NL" sz="24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NL" sz="2400" dirty="0" smtClean="0"/>
              <a:t>…</a:t>
            </a:r>
          </a:p>
          <a:p>
            <a:pPr>
              <a:buFont typeface="Wingdings"/>
              <a:buChar char="à"/>
            </a:pPr>
            <a:r>
              <a:rPr lang="nl-NL" sz="2800" dirty="0" smtClean="0">
                <a:sym typeface="Wingdings" pitchFamily="2" charset="2"/>
              </a:rPr>
              <a:t> Voor al deze acties zijn er symbolen gedefinieerd (</a:t>
            </a:r>
            <a:r>
              <a:rPr lang="nl-NL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=, &lt;, + ,…</a:t>
            </a:r>
            <a:r>
              <a:rPr lang="nl-NL" sz="2800" dirty="0" smtClean="0">
                <a:sym typeface="Wingdings" pitchFamily="2" charset="2"/>
              </a:rPr>
              <a:t>)</a:t>
            </a:r>
          </a:p>
          <a:p>
            <a:pPr>
              <a:buFont typeface="Wingdings"/>
              <a:buChar char="à"/>
            </a:pPr>
            <a:r>
              <a:rPr lang="nl-NL" sz="2800" dirty="0" smtClean="0">
                <a:sym typeface="Wingdings" pitchFamily="2" charset="2"/>
              </a:rPr>
              <a:t> We noemen deze symbolen </a:t>
            </a:r>
            <a:r>
              <a:rPr lang="nl-NL" sz="2800" i="1" dirty="0" smtClean="0">
                <a:sym typeface="Wingdings" pitchFamily="2" charset="2"/>
              </a:rPr>
              <a:t>operatoren</a:t>
            </a:r>
            <a:endParaRPr lang="nl-NL" sz="2800" i="1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6066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nl-NL" dirty="0" smtClean="0"/>
              <a:t>Rekenkundige operatoren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41414"/>
            <a:ext cx="6480720" cy="572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1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59328"/>
            <a:ext cx="7811909" cy="1143000"/>
          </a:xfrm>
        </p:spPr>
        <p:txBody>
          <a:bodyPr/>
          <a:lstStyle/>
          <a:p>
            <a:r>
              <a:rPr lang="nl-NL" dirty="0" err="1" smtClean="0"/>
              <a:t>Modulo</a:t>
            </a:r>
            <a:r>
              <a:rPr lang="nl-NL" dirty="0" smtClean="0"/>
              <a:t> operator: %</a:t>
            </a:r>
            <a:endParaRPr lang="nl-NL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1120068"/>
            <a:ext cx="8001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Opmerkingen: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nl-B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Modulo operator: % = Rest bij deling door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Bv: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6" name="Tekstvak 5"/>
          <p:cNvSpPr txBox="1">
            <a:spLocks noChangeArrowheads="1"/>
          </p:cNvSpPr>
          <p:nvPr/>
        </p:nvSpPr>
        <p:spPr bwMode="auto">
          <a:xfrm>
            <a:off x="3584583" y="2667000"/>
            <a:ext cx="20978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sz="2000" dirty="0" smtClean="0"/>
              <a:t>13 % 5 </a:t>
            </a:r>
            <a:r>
              <a:rPr lang="nl-BE" sz="2000" dirty="0"/>
              <a:t>= 3</a:t>
            </a:r>
          </a:p>
          <a:p>
            <a:r>
              <a:rPr lang="nl-BE" sz="2000" dirty="0" smtClean="0"/>
              <a:t>14 % 5 </a:t>
            </a:r>
            <a:r>
              <a:rPr lang="nl-BE" sz="2000" dirty="0"/>
              <a:t>= 4</a:t>
            </a:r>
          </a:p>
          <a:p>
            <a:r>
              <a:rPr lang="nl-BE" sz="2000" dirty="0" smtClean="0"/>
              <a:t>15 % 5 </a:t>
            </a:r>
            <a:r>
              <a:rPr lang="nl-BE" sz="2000" dirty="0"/>
              <a:t>= 0</a:t>
            </a:r>
          </a:p>
          <a:p>
            <a:r>
              <a:rPr lang="nl-BE" sz="2000" dirty="0" smtClean="0"/>
              <a:t>16 % 5 </a:t>
            </a:r>
            <a:r>
              <a:rPr lang="nl-BE" sz="2000" dirty="0"/>
              <a:t>= 1</a:t>
            </a:r>
          </a:p>
          <a:p>
            <a:r>
              <a:rPr lang="nl-BE" sz="2000" dirty="0" smtClean="0"/>
              <a:t>17 % 5 </a:t>
            </a:r>
            <a:r>
              <a:rPr lang="nl-BE" sz="2000" dirty="0"/>
              <a:t>= 2</a:t>
            </a:r>
          </a:p>
          <a:p>
            <a:r>
              <a:rPr lang="nl-BE" sz="2000" dirty="0" smtClean="0"/>
              <a:t>18 % 5 </a:t>
            </a:r>
            <a:r>
              <a:rPr lang="nl-BE" sz="2000" dirty="0"/>
              <a:t>= 3</a:t>
            </a:r>
          </a:p>
          <a:p>
            <a:r>
              <a:rPr lang="nl-BE" sz="2000" dirty="0" smtClean="0"/>
              <a:t>19 % 5 </a:t>
            </a:r>
            <a:r>
              <a:rPr lang="nl-BE" sz="2000" dirty="0"/>
              <a:t>= 4</a:t>
            </a:r>
          </a:p>
          <a:p>
            <a:r>
              <a:rPr lang="nl-BE" sz="2000" dirty="0" smtClean="0"/>
              <a:t>20 % 5 </a:t>
            </a:r>
            <a:r>
              <a:rPr lang="nl-BE" sz="2000" dirty="0"/>
              <a:t>= 0</a:t>
            </a:r>
          </a:p>
          <a:p>
            <a:r>
              <a:rPr lang="nl-BE" sz="2000" dirty="0" smtClean="0"/>
              <a:t>21 % 5 </a:t>
            </a:r>
            <a:r>
              <a:rPr lang="nl-BE" sz="2000" dirty="0"/>
              <a:t>= 1</a:t>
            </a:r>
          </a:p>
        </p:txBody>
      </p:sp>
      <p:sp>
        <p:nvSpPr>
          <p:cNvPr id="7" name="Tekstvak 6"/>
          <p:cNvSpPr txBox="1">
            <a:spLocks noChangeArrowheads="1"/>
          </p:cNvSpPr>
          <p:nvPr/>
        </p:nvSpPr>
        <p:spPr bwMode="auto">
          <a:xfrm>
            <a:off x="6104738" y="4218878"/>
            <a:ext cx="1354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2000" dirty="0"/>
              <a:t>Herhaling!</a:t>
            </a:r>
          </a:p>
        </p:txBody>
      </p:sp>
      <p:sp>
        <p:nvSpPr>
          <p:cNvPr id="8" name="PIJL-RECHTS 7"/>
          <p:cNvSpPr>
            <a:spLocks noChangeArrowheads="1"/>
          </p:cNvSpPr>
          <p:nvPr/>
        </p:nvSpPr>
        <p:spPr bwMode="auto">
          <a:xfrm>
            <a:off x="5360995" y="4288728"/>
            <a:ext cx="642937" cy="260350"/>
          </a:xfrm>
          <a:prstGeom prst="rightArrow">
            <a:avLst>
              <a:gd name="adj1" fmla="val 50000"/>
              <a:gd name="adj2" fmla="val 49939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260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0542"/>
            <a:ext cx="7811909" cy="1143000"/>
          </a:xfrm>
        </p:spPr>
        <p:txBody>
          <a:bodyPr/>
          <a:lstStyle/>
          <a:p>
            <a:r>
              <a:rPr lang="nl-NL" dirty="0" smtClean="0"/>
              <a:t>Increment en </a:t>
            </a:r>
            <a:r>
              <a:rPr lang="nl-NL" dirty="0" err="1" smtClean="0"/>
              <a:t>decrement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251520" y="1340768"/>
            <a:ext cx="85689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smtClean="0"/>
              <a:t>Increment		   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 smtClean="0"/>
              <a:t>Decrement</a:t>
            </a:r>
            <a:r>
              <a:rPr lang="nl-BE" sz="2400" dirty="0" smtClean="0"/>
              <a:t>		    --</a:t>
            </a:r>
            <a:r>
              <a:rPr lang="nl-BE" dirty="0" smtClean="0"/>
              <a:t>	</a:t>
            </a:r>
            <a:endParaRPr lang="nl-BE" dirty="0"/>
          </a:p>
        </p:txBody>
      </p:sp>
      <p:sp>
        <p:nvSpPr>
          <p:cNvPr id="15" name="Tekstvak 14"/>
          <p:cNvSpPr txBox="1"/>
          <p:nvPr/>
        </p:nvSpPr>
        <p:spPr>
          <a:xfrm>
            <a:off x="4596515" y="1879376"/>
            <a:ext cx="3456384" cy="1877437"/>
          </a:xfrm>
          <a:prstGeom prst="rect">
            <a:avLst/>
          </a:prstGeom>
          <a:noFill/>
          <a:ln w="25400">
            <a:solidFill>
              <a:srgbClr val="CA333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A333F"/>
                </a:solidFill>
                <a:effectLst/>
                <a:uLnTx/>
                <a:uFillTx/>
                <a:latin typeface="Verdana"/>
                <a:cs typeface="+mn-cs"/>
              </a:rPr>
              <a:t>   Post-increment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getal;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getal = i++;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// Inhoud getal: </a:t>
            </a: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// Inhoud i:     </a:t>
            </a: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1140131" y="4334281"/>
            <a:ext cx="3456384" cy="1877437"/>
          </a:xfrm>
          <a:prstGeom prst="rect">
            <a:avLst/>
          </a:prstGeom>
          <a:noFill/>
          <a:ln w="25400">
            <a:solidFill>
              <a:srgbClr val="CA333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A333F"/>
                </a:solidFill>
                <a:effectLst/>
                <a:uLnTx/>
                <a:uFillTx/>
                <a:latin typeface="Verdana"/>
                <a:cs typeface="+mn-cs"/>
              </a:rPr>
              <a:t>    Pre-</a:t>
            </a:r>
            <a:r>
              <a:rPr kumimoji="0" lang="nl-BE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A333F"/>
                </a:solidFill>
                <a:effectLst/>
                <a:uLnTx/>
                <a:uFillTx/>
                <a:latin typeface="Verdana"/>
                <a:cs typeface="+mn-cs"/>
              </a:rPr>
              <a:t>decrement</a:t>
            </a:r>
            <a:endParaRPr kumimoji="0" lang="nl-BE" sz="1800" b="1" i="0" u="none" strike="noStrike" kern="0" cap="none" spc="0" normalizeH="0" baseline="0" noProof="0" dirty="0" smtClean="0">
              <a:ln>
                <a:noFill/>
              </a:ln>
              <a:solidFill>
                <a:srgbClr val="CA333F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getal;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getal = --i;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// Inhoud getal: </a:t>
            </a: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// Inhoud i:     </a:t>
            </a: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4596515" y="4334281"/>
            <a:ext cx="3456384" cy="1877437"/>
          </a:xfrm>
          <a:prstGeom prst="rect">
            <a:avLst/>
          </a:prstGeom>
          <a:noFill/>
          <a:ln w="25400">
            <a:solidFill>
              <a:srgbClr val="CA333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A333F"/>
                </a:solidFill>
                <a:effectLst/>
                <a:uLnTx/>
                <a:uFillTx/>
                <a:latin typeface="Verdana"/>
                <a:cs typeface="+mn-cs"/>
              </a:rPr>
              <a:t>   Post-</a:t>
            </a:r>
            <a:r>
              <a:rPr kumimoji="0" lang="nl-BE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A333F"/>
                </a:solidFill>
                <a:effectLst/>
                <a:uLnTx/>
                <a:uFillTx/>
                <a:latin typeface="Verdana"/>
                <a:cs typeface="+mn-cs"/>
              </a:rPr>
              <a:t>decrement</a:t>
            </a:r>
            <a:endParaRPr kumimoji="0" lang="nl-BE" sz="1800" b="1" i="0" u="none" strike="noStrike" kern="0" cap="none" spc="0" normalizeH="0" baseline="0" noProof="0" dirty="0" smtClean="0">
              <a:ln>
                <a:noFill/>
              </a:ln>
              <a:solidFill>
                <a:srgbClr val="CA333F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getal;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getal = i--;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// Inhoud getal: </a:t>
            </a: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// Inhoud i:      </a:t>
            </a: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1140131" y="1879376"/>
            <a:ext cx="3456384" cy="1877437"/>
          </a:xfrm>
          <a:prstGeom prst="rect">
            <a:avLst/>
          </a:prstGeom>
          <a:noFill/>
          <a:ln w="25400">
            <a:solidFill>
              <a:srgbClr val="CA333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A333F"/>
                </a:solidFill>
                <a:effectLst/>
                <a:uLnTx/>
                <a:uFillTx/>
                <a:latin typeface="Verdana"/>
                <a:cs typeface="+mn-cs"/>
              </a:rPr>
              <a:t>    </a:t>
            </a:r>
            <a:r>
              <a:rPr kumimoji="0" lang="nl-B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A333F"/>
                </a:solidFill>
                <a:effectLst/>
                <a:uLnTx/>
                <a:uFillTx/>
                <a:latin typeface="Verdana"/>
                <a:cs typeface="+mn-cs"/>
              </a:rPr>
              <a:t>Pre-increment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getal;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getal = ++i;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// Inhoud getal: </a:t>
            </a: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// Inhoud i:     </a:t>
            </a:r>
            <a:r>
              <a:rPr kumimoji="0" lang="nl-BE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kumimoji="0" lang="nl-BE" sz="16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251520" y="2276872"/>
            <a:ext cx="1152128" cy="954107"/>
          </a:xfrm>
          <a:prstGeom prst="rect">
            <a:avLst/>
          </a:prstGeom>
          <a:solidFill>
            <a:sysClr val="window" lastClr="FFFFFF"/>
          </a:solidFill>
          <a:ln w="15875">
            <a:solidFill>
              <a:srgbClr val="CA333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cs typeface="+mn-cs"/>
              </a:rPr>
              <a:t>EERST verhogen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cs typeface="+mn-cs"/>
              </a:rPr>
              <a:t>DAN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cs typeface="+mn-cs"/>
              </a:rPr>
              <a:t>toekennen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251520" y="4771151"/>
            <a:ext cx="1152128" cy="954107"/>
          </a:xfrm>
          <a:prstGeom prst="rect">
            <a:avLst/>
          </a:prstGeom>
          <a:solidFill>
            <a:sysClr val="window" lastClr="FFFFFF"/>
          </a:solidFill>
          <a:ln w="15875">
            <a:solidFill>
              <a:srgbClr val="CA333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cs typeface="+mn-cs"/>
              </a:rPr>
              <a:t>EERST verlagen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cs typeface="+mn-cs"/>
              </a:rPr>
              <a:t>DAN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cs typeface="+mn-cs"/>
              </a:rPr>
              <a:t>toekennen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7545016" y="2276872"/>
            <a:ext cx="1152128" cy="954107"/>
          </a:xfrm>
          <a:prstGeom prst="rect">
            <a:avLst/>
          </a:prstGeom>
          <a:solidFill>
            <a:sysClr val="window" lastClr="FFFFFF"/>
          </a:solidFill>
          <a:ln w="15875">
            <a:solidFill>
              <a:srgbClr val="CA333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cs typeface="+mn-cs"/>
              </a:rPr>
              <a:t>EERST toekennen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cs typeface="+mn-cs"/>
              </a:rPr>
              <a:t>DAN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cs typeface="+mn-cs"/>
              </a:rPr>
              <a:t>verhogen</a:t>
            </a:r>
          </a:p>
        </p:txBody>
      </p:sp>
      <p:sp>
        <p:nvSpPr>
          <p:cNvPr id="22" name="Tekstvak 21"/>
          <p:cNvSpPr txBox="1"/>
          <p:nvPr/>
        </p:nvSpPr>
        <p:spPr>
          <a:xfrm>
            <a:off x="7545016" y="4771151"/>
            <a:ext cx="1152128" cy="954107"/>
          </a:xfrm>
          <a:prstGeom prst="rect">
            <a:avLst/>
          </a:prstGeom>
          <a:solidFill>
            <a:sysClr val="window" lastClr="FFFFFF"/>
          </a:solidFill>
          <a:ln w="15875">
            <a:solidFill>
              <a:srgbClr val="CA333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cs typeface="+mn-cs"/>
              </a:rPr>
              <a:t>EERST </a:t>
            </a:r>
            <a:r>
              <a:rPr kumimoji="0" lang="nl-B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cs typeface="+mn-cs"/>
              </a:rPr>
              <a:t>toekennenDAN</a:t>
            </a:r>
            <a:endParaRPr kumimoji="0" lang="nl-BE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cs typeface="+mn-cs"/>
              </a:rPr>
              <a:t>verlagen</a:t>
            </a:r>
          </a:p>
        </p:txBody>
      </p:sp>
    </p:spTree>
    <p:extLst>
      <p:ext uri="{BB962C8B-B14F-4D97-AF65-F5344CB8AC3E}">
        <p14:creationId xmlns:p14="http://schemas.microsoft.com/office/powerpoint/2010/main" val="42293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197843"/>
            <a:ext cx="8229600" cy="1143000"/>
          </a:xfrm>
        </p:spPr>
        <p:txBody>
          <a:bodyPr/>
          <a:lstStyle/>
          <a:p>
            <a:r>
              <a:rPr lang="nl-BE" dirty="0" smtClean="0"/>
              <a:t>Agenda deze week</a:t>
            </a:r>
            <a:endParaRPr lang="nl-BE" dirty="0"/>
          </a:p>
        </p:txBody>
      </p:sp>
      <p:pic>
        <p:nvPicPr>
          <p:cNvPr id="6" name="Afbeelding 5" descr="agen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310995"/>
            <a:ext cx="1062837" cy="91669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6564">
            <a:off x="7237863" y="5045182"/>
            <a:ext cx="675768" cy="9557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kstvak 7"/>
          <p:cNvSpPr txBox="1"/>
          <p:nvPr/>
        </p:nvSpPr>
        <p:spPr>
          <a:xfrm>
            <a:off x="4195887" y="5312946"/>
            <a:ext cx="2433513" cy="30777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Zie boek pagina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39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89</a:t>
            </a:r>
            <a:endParaRPr lang="nl-B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jdelijke aanduiding voor inhoud 1"/>
          <p:cNvSpPr txBox="1">
            <a:spLocks/>
          </p:cNvSpPr>
          <p:nvPr/>
        </p:nvSpPr>
        <p:spPr>
          <a:xfrm>
            <a:off x="457200" y="1202568"/>
            <a:ext cx="8064896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BE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H5: De Java programmeertaal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BE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Variabelen en </a:t>
            </a:r>
            <a:r>
              <a:rPr kumimoji="0" lang="nl-B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literals</a:t>
            </a:r>
            <a:endParaRPr kumimoji="0" lang="nl-BE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1371600" marR="0" lvl="2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Declaratie – type – 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literals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– naam – 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final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- conversie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B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Operatoren</a:t>
            </a:r>
          </a:p>
          <a:p>
            <a:pPr marL="1371600" marR="0" lvl="2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Rekenkundige – relationele – logische – 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toekennings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– conditionele – overige - prioriteitsregels</a:t>
            </a:r>
          </a:p>
        </p:txBody>
      </p:sp>
    </p:spTree>
    <p:extLst>
      <p:ext uri="{BB962C8B-B14F-4D97-AF65-F5344CB8AC3E}">
        <p14:creationId xmlns:p14="http://schemas.microsoft.com/office/powerpoint/2010/main" val="372497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352" y="219307"/>
            <a:ext cx="8229600" cy="1143000"/>
          </a:xfrm>
        </p:spPr>
        <p:txBody>
          <a:bodyPr>
            <a:normAutofit/>
          </a:bodyPr>
          <a:lstStyle/>
          <a:p>
            <a:r>
              <a:rPr lang="nl-NL" dirty="0" smtClean="0"/>
              <a:t>Opdracht 2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3739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nl-NL" sz="2400" dirty="0" smtClean="0"/>
              <a:t>Schrijf een programma waarin 2 </a:t>
            </a:r>
            <a:r>
              <a:rPr lang="nl-NL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l-NL" sz="2400" dirty="0" smtClean="0">
                <a:solidFill>
                  <a:srgbClr val="FF0000"/>
                </a:solidFill>
              </a:rPr>
              <a:t> </a:t>
            </a:r>
            <a:r>
              <a:rPr lang="nl-NL" sz="2400" dirty="0" smtClean="0"/>
              <a:t>variabelen met een waarde van 2 miljard bij elkaar opgeteld worden en druk de som van beide getallen af.</a:t>
            </a:r>
          </a:p>
          <a:p>
            <a:pPr lvl="1"/>
            <a:r>
              <a:rPr lang="nl-NL" sz="2000" dirty="0" smtClean="0"/>
              <a:t>Vreemd resultaat? Waarom? </a:t>
            </a:r>
          </a:p>
          <a:p>
            <a:pPr lvl="1"/>
            <a:r>
              <a:rPr lang="nl-NL" sz="2000" dirty="0" smtClean="0"/>
              <a:t>Los het probleem op.</a:t>
            </a:r>
          </a:p>
          <a:p>
            <a:pPr lvl="1"/>
            <a:endParaRPr lang="nl-NL" sz="1600" dirty="0"/>
          </a:p>
          <a:p>
            <a:r>
              <a:rPr lang="nl-NL" sz="2400" dirty="0" smtClean="0"/>
              <a:t>Voeg aan het programma 2 </a:t>
            </a:r>
            <a:r>
              <a:rPr lang="nl-NL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nl-NL" sz="2400" dirty="0" smtClean="0">
                <a:solidFill>
                  <a:srgbClr val="FF0000"/>
                </a:solidFill>
              </a:rPr>
              <a:t> </a:t>
            </a:r>
            <a:r>
              <a:rPr lang="nl-NL" sz="2400" dirty="0" smtClean="0"/>
              <a:t>variabelen met een waarde van tienduizend toe. Tel ze bij elkaar op en stop het resultaat in een </a:t>
            </a:r>
            <a:r>
              <a:rPr lang="nl-NL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l-NL" sz="2400" dirty="0" smtClean="0"/>
              <a:t> variabele </a:t>
            </a:r>
            <a:r>
              <a:rPr lang="nl-NL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400" dirty="0" smtClean="0"/>
              <a:t>. Druk dit resultaat af.</a:t>
            </a:r>
          </a:p>
          <a:p>
            <a:pPr lvl="1"/>
            <a:r>
              <a:rPr lang="nl-NL" sz="2000" dirty="0" smtClean="0"/>
              <a:t>Wat is het probleem?</a:t>
            </a:r>
          </a:p>
          <a:p>
            <a:pPr lvl="1"/>
            <a:r>
              <a:rPr lang="nl-NL" sz="2000" dirty="0" smtClean="0"/>
              <a:t>Los het probleem op.</a:t>
            </a:r>
          </a:p>
          <a:p>
            <a:pPr lvl="1"/>
            <a:endParaRPr lang="nl-BE" sz="16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48772"/>
            <a:ext cx="884784" cy="60107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6564">
            <a:off x="5921423" y="5273044"/>
            <a:ext cx="675768" cy="9557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kstvak 9"/>
          <p:cNvSpPr txBox="1"/>
          <p:nvPr/>
        </p:nvSpPr>
        <p:spPr>
          <a:xfrm>
            <a:off x="3703516" y="5597020"/>
            <a:ext cx="1783272" cy="30777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Zie boek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54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- 55</a:t>
            </a:r>
            <a:endParaRPr lang="nl-B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6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27181"/>
            <a:ext cx="8229600" cy="1143000"/>
          </a:xfrm>
        </p:spPr>
        <p:txBody>
          <a:bodyPr>
            <a:normAutofit/>
          </a:bodyPr>
          <a:lstStyle/>
          <a:p>
            <a:r>
              <a:rPr lang="nl-NL" dirty="0" smtClean="0"/>
              <a:t>Opdracht 3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81000"/>
            <a:ext cx="884784" cy="60107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6564">
            <a:off x="6302423" y="5466302"/>
            <a:ext cx="675768" cy="9557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kstvak 9"/>
          <p:cNvSpPr txBox="1"/>
          <p:nvPr/>
        </p:nvSpPr>
        <p:spPr>
          <a:xfrm>
            <a:off x="3346089" y="5790278"/>
            <a:ext cx="2333515" cy="30777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Zie boek pagina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54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55</a:t>
            </a:r>
            <a:endParaRPr lang="nl-B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>
          <a:xfrm>
            <a:off x="398047" y="10730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Schrijf een programma met 2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variabelen met de namen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eerste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tweede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(geef ze respectievelijk de waarden 8 en 5).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Druk vervolgens af: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 som van beide getallen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het verschil tussen beide getallen (eerste – tweede)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het product van beide getallen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het quotiënt van het eerste getal gedeeld door het tweede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 rest van de deling van het eerste getal door het tweede</a:t>
            </a:r>
            <a:r>
              <a:rPr kumimoji="0" lang="nl-N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endParaRPr kumimoji="0" lang="nl-NL" sz="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Voorzie een extra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variabele </a:t>
            </a: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result</a:t>
            </a:r>
            <a:endParaRPr kumimoji="0" lang="nl-NL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Ken aan deze variabele achtereenvolgens het resultaat van </a:t>
            </a:r>
            <a:r>
              <a:rPr kumimoji="0" lang="nl-NL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++eerste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</a:t>
            </a:r>
            <a:r>
              <a:rPr kumimoji="0" lang="nl-NL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eerste++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</a:t>
            </a:r>
            <a:r>
              <a:rPr kumimoji="0" lang="nl-NL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--tweede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en </a:t>
            </a:r>
            <a:r>
              <a:rPr kumimoji="0" lang="nl-NL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tweede--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toe. Druk telkens de waarden van de drie variabelen af.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Verklaar de afgedrukte resultaten.</a:t>
            </a:r>
            <a:endParaRPr kumimoji="0" lang="nl-BE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60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1864"/>
            <a:ext cx="7811909" cy="1143000"/>
          </a:xfrm>
        </p:spPr>
        <p:txBody>
          <a:bodyPr/>
          <a:lstStyle/>
          <a:p>
            <a:r>
              <a:rPr lang="nl-NL" dirty="0" smtClean="0"/>
              <a:t>Relationele operatoren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9200"/>
            <a:ext cx="8974828" cy="339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6564">
            <a:off x="5997621" y="4901933"/>
            <a:ext cx="675768" cy="9557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kstvak 5"/>
          <p:cNvSpPr txBox="1"/>
          <p:nvPr/>
        </p:nvSpPr>
        <p:spPr>
          <a:xfrm>
            <a:off x="3581400" y="5225910"/>
            <a:ext cx="1904862" cy="30777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Zie boek pagina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56</a:t>
            </a:r>
            <a:endParaRPr lang="nl-B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8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30880"/>
            <a:ext cx="7811909" cy="1143000"/>
          </a:xfrm>
        </p:spPr>
        <p:txBody>
          <a:bodyPr/>
          <a:lstStyle/>
          <a:p>
            <a:r>
              <a:rPr lang="nl-NL" dirty="0" smtClean="0"/>
              <a:t>Logische operatoren</a:t>
            </a:r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44322"/>
            <a:ext cx="8830167" cy="239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6564">
            <a:off x="6302422" y="5619622"/>
            <a:ext cx="675768" cy="9557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kstvak 5"/>
          <p:cNvSpPr txBox="1"/>
          <p:nvPr/>
        </p:nvSpPr>
        <p:spPr>
          <a:xfrm>
            <a:off x="3495893" y="5943599"/>
            <a:ext cx="2438400" cy="30777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Zie boek pagina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56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57</a:t>
            </a:r>
            <a:endParaRPr lang="nl-B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13160"/>
              </p:ext>
            </p:extLst>
          </p:nvPr>
        </p:nvGraphicFramePr>
        <p:xfrm>
          <a:off x="1667093" y="3505200"/>
          <a:ext cx="6096000" cy="1854200"/>
        </p:xfrm>
        <a:graphic>
          <a:graphicData uri="http://schemas.openxmlformats.org/drawingml/2006/table">
            <a:tbl>
              <a:tblPr firstRow="1" bandRow="1"/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smtClean="0"/>
                        <a:t>op1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smtClean="0"/>
                        <a:t>op2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smtClean="0"/>
                        <a:t>&amp;&amp;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smtClean="0"/>
                        <a:t>||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err="1" smtClean="0"/>
                        <a:t>true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err="1" smtClean="0"/>
                        <a:t>true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err="1" smtClean="0"/>
                        <a:t>true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err="1" smtClean="0"/>
                        <a:t>true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err="1" smtClean="0"/>
                        <a:t>true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err="1" smtClean="0"/>
                        <a:t>false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err="1" smtClean="0"/>
                        <a:t>false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err="1" smtClean="0"/>
                        <a:t>true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err="1" smtClean="0"/>
                        <a:t>false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err="1" smtClean="0"/>
                        <a:t>true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err="1" smtClean="0"/>
                        <a:t>false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err="1" smtClean="0"/>
                        <a:t>true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err="1" smtClean="0"/>
                        <a:t>false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err="1" smtClean="0"/>
                        <a:t>false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err="1" smtClean="0"/>
                        <a:t>false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nl-BE" dirty="0" err="1" smtClean="0"/>
                        <a:t>false</a:t>
                      </a:r>
                      <a:endParaRPr lang="nl-BE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33F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67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3317" y="196692"/>
            <a:ext cx="7811909" cy="1143000"/>
          </a:xfrm>
        </p:spPr>
        <p:txBody>
          <a:bodyPr/>
          <a:lstStyle/>
          <a:p>
            <a:r>
              <a:rPr lang="nl-NL" dirty="0" err="1" smtClean="0"/>
              <a:t>true</a:t>
            </a:r>
            <a:r>
              <a:rPr lang="nl-NL" dirty="0" smtClean="0"/>
              <a:t> of </a:t>
            </a:r>
            <a:r>
              <a:rPr lang="nl-NL" dirty="0" err="1" smtClean="0"/>
              <a:t>false</a:t>
            </a:r>
            <a:r>
              <a:rPr lang="nl-NL" dirty="0" smtClean="0"/>
              <a:t>? 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91" y="196692"/>
            <a:ext cx="1118045" cy="837234"/>
          </a:xfrm>
          <a:prstGeom prst="rect">
            <a:avLst/>
          </a:prstGeom>
        </p:spPr>
      </p:pic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490853" y="1033926"/>
            <a:ext cx="8508283" cy="5135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nl-BE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Gegeven: </a:t>
            </a:r>
            <a:r>
              <a:rPr kumimoji="0" lang="nl-B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nl-BE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nl-BE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kumimoji="0" lang="nl-B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</a:t>
            </a:r>
            <a:r>
              <a:rPr kumimoji="0" lang="nl-B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B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kumimoji="0" lang="nl-BE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kumimoji="0" lang="nl-B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BE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</a:t>
            </a:r>
            <a:r>
              <a:rPr kumimoji="0" lang="nl-B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nl-BE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nl-B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BE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 = </a:t>
            </a:r>
            <a:r>
              <a:rPr kumimoji="0" lang="nl-B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  <a:r>
              <a:rPr kumimoji="0" lang="nl-BE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kumimoji="0" lang="nl-BE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/>
              <a:ea typeface="+mn-ea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 &lt; b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(b &lt; a) &amp;&amp; (a &lt; b)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a ==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(b !=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|| (a !=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b –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 a &lt;=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(a &gt;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&amp;&amp; (b &gt;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!(a ==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|| (b &gt;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&amp;&amp; (a != b)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688971" y="5334000"/>
            <a:ext cx="5400600" cy="92333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 volgorde waarin de bewerkingen worden uitgevoerd, noemen we </a:t>
            </a:r>
            <a:r>
              <a:rPr kumimoji="0" lang="nl-BE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prioriteitsregels </a:t>
            </a:r>
            <a:r>
              <a:rPr kumimoji="0" lang="nl-B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(zie verder)</a:t>
            </a:r>
          </a:p>
        </p:txBody>
      </p:sp>
    </p:spTree>
    <p:extLst>
      <p:ext uri="{BB962C8B-B14F-4D97-AF65-F5344CB8AC3E}">
        <p14:creationId xmlns:p14="http://schemas.microsoft.com/office/powerpoint/2010/main" val="341210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31172"/>
            <a:ext cx="7811909" cy="1143000"/>
          </a:xfrm>
        </p:spPr>
        <p:txBody>
          <a:bodyPr/>
          <a:lstStyle/>
          <a:p>
            <a:r>
              <a:rPr lang="nl-NL" dirty="0" smtClean="0"/>
              <a:t>Toekenningsoperatoren</a:t>
            </a:r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98" y="1082455"/>
            <a:ext cx="8196082" cy="14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63" y="2788213"/>
            <a:ext cx="5770930" cy="220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6564">
            <a:off x="5921423" y="5600337"/>
            <a:ext cx="675768" cy="9557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Tekstvak 10"/>
          <p:cNvSpPr txBox="1"/>
          <p:nvPr/>
        </p:nvSpPr>
        <p:spPr>
          <a:xfrm>
            <a:off x="3111684" y="5924315"/>
            <a:ext cx="2502939" cy="30777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Zie boek pagina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57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58</a:t>
            </a:r>
            <a:endParaRPr lang="nl-B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440703" y="2869272"/>
            <a:ext cx="1676400" cy="3077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Lees als: </a:t>
            </a:r>
            <a:r>
              <a:rPr kumimoji="0" lang="nl-BE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wordt</a:t>
            </a:r>
          </a:p>
        </p:txBody>
      </p:sp>
      <p:cxnSp>
        <p:nvCxnSpPr>
          <p:cNvPr id="15" name="Rechte verbindingslijn met pijl 14"/>
          <p:cNvCxnSpPr/>
          <p:nvPr/>
        </p:nvCxnSpPr>
        <p:spPr>
          <a:xfrm flipH="1" flipV="1">
            <a:off x="1126503" y="2107154"/>
            <a:ext cx="90597" cy="762118"/>
          </a:xfrm>
          <a:prstGeom prst="straightConnector1">
            <a:avLst/>
          </a:prstGeom>
          <a:noFill/>
          <a:ln w="25400" cap="flat" cmpd="sng" algn="ctr">
            <a:solidFill>
              <a:srgbClr val="CA333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Tekstvak 15"/>
          <p:cNvSpPr txBox="1"/>
          <p:nvPr/>
        </p:nvSpPr>
        <p:spPr>
          <a:xfrm>
            <a:off x="440703" y="4177713"/>
            <a:ext cx="1946008" cy="138499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Deze operatoren combineren een berekening met een toewijzing: EERST berekenen, DAN toewijzen</a:t>
            </a:r>
          </a:p>
        </p:txBody>
      </p:sp>
      <p:cxnSp>
        <p:nvCxnSpPr>
          <p:cNvPr id="17" name="Rechte verbindingslijn met pijl 16"/>
          <p:cNvCxnSpPr>
            <a:stCxn id="16" idx="3"/>
          </p:cNvCxnSpPr>
          <p:nvPr/>
        </p:nvCxnSpPr>
        <p:spPr>
          <a:xfrm flipV="1">
            <a:off x="2386711" y="3945770"/>
            <a:ext cx="848361" cy="924441"/>
          </a:xfrm>
          <a:prstGeom prst="straightConnector1">
            <a:avLst/>
          </a:prstGeom>
          <a:noFill/>
          <a:ln w="25400" cap="flat" cmpd="sng" algn="ctr">
            <a:solidFill>
              <a:srgbClr val="CA333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9038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33529" y="188640"/>
            <a:ext cx="8229600" cy="1143000"/>
          </a:xfrm>
        </p:spPr>
        <p:txBody>
          <a:bodyPr/>
          <a:lstStyle/>
          <a:p>
            <a:r>
              <a:rPr lang="nl-BE" dirty="0" smtClean="0"/>
              <a:t>Wat is de afdruk?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1" y="409649"/>
            <a:ext cx="966928" cy="724072"/>
          </a:xfrm>
          <a:prstGeom prst="rect">
            <a:avLst/>
          </a:prstGeom>
        </p:spPr>
      </p:pic>
      <p:sp>
        <p:nvSpPr>
          <p:cNvPr id="7" name="Tijdelijke aanduiding voor inhoud 1"/>
          <p:cNvSpPr txBox="1">
            <a:spLocks/>
          </p:cNvSpPr>
          <p:nvPr/>
        </p:nvSpPr>
        <p:spPr>
          <a:xfrm>
            <a:off x="721561" y="990600"/>
            <a:ext cx="7653536" cy="5328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 =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 =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BE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+= b; </a:t>
            </a:r>
            <a:r>
              <a:rPr kumimoji="0" lang="nl-BE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(a +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"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b);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 += a; </a:t>
            </a:r>
            <a:r>
              <a:rPr kumimoji="0" lang="nl-BE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(a +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"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b);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b++; </a:t>
            </a:r>
            <a:r>
              <a:rPr kumimoji="0" lang="nl-BE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(a +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"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b);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++a; </a:t>
            </a:r>
            <a:r>
              <a:rPr kumimoji="0" lang="nl-BE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(a +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"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b);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b--; </a:t>
            </a:r>
            <a:r>
              <a:rPr kumimoji="0" lang="nl-BE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(a + 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"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b);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(a++);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(++b);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(b++ + a++);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(--b - --a);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(++b – a--);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(b-- – ++a);</a:t>
            </a:r>
            <a:endParaRPr kumimoji="0" lang="nl-BE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BE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6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721561" y="1331640"/>
            <a:ext cx="7653536" cy="53285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BE" sz="2400" dirty="0" smtClean="0">
                <a:cs typeface="Courier New" panose="02070309020205020404" pitchFamily="49" charset="0"/>
              </a:rPr>
              <a:t>De afdruk is: </a:t>
            </a:r>
            <a:endParaRPr lang="nl-BE" sz="2400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/>
          </a:p>
          <a:p>
            <a:pPr>
              <a:buNone/>
            </a:pPr>
            <a:endParaRPr lang="nl-BE" sz="2000" dirty="0" smtClean="0"/>
          </a:p>
          <a:p>
            <a:pPr>
              <a:buNone/>
            </a:pPr>
            <a:r>
              <a:rPr lang="nl-BE" sz="2000" dirty="0" smtClean="0"/>
              <a:t>Opmerking: </a:t>
            </a:r>
          </a:p>
          <a:p>
            <a:r>
              <a:rPr lang="nl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getal = ++a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l-BE" sz="2000" dirty="0" smtClean="0"/>
              <a:t>is niet hetzelfde als 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getal = a</a:t>
            </a:r>
            <a:r>
              <a:rPr lang="nl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nl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++a; </a:t>
            </a:r>
            <a:r>
              <a:rPr lang="nl-BE" sz="2000" dirty="0" smtClean="0">
                <a:cs typeface="Courier New" panose="02070309020205020404" pitchFamily="49" charset="0"/>
              </a:rPr>
              <a:t>heeft hetzelfde effect als </a:t>
            </a:r>
            <a:r>
              <a:rPr lang="nl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a++;</a:t>
            </a:r>
            <a:endParaRPr lang="nl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nl-BE" sz="2000" dirty="0"/>
          </a:p>
          <a:p>
            <a:pPr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33529" y="213482"/>
            <a:ext cx="8229600" cy="1143000"/>
          </a:xfrm>
        </p:spPr>
        <p:txBody>
          <a:bodyPr/>
          <a:lstStyle/>
          <a:p>
            <a:r>
              <a:rPr lang="nl-BE" dirty="0" smtClean="0"/>
              <a:t>Ter controle: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31" y="366371"/>
            <a:ext cx="954298" cy="714614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2987824" y="1484784"/>
            <a:ext cx="1224136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13 3</a:t>
            </a:r>
          </a:p>
          <a:p>
            <a:r>
              <a:rPr lang="nl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13 16</a:t>
            </a:r>
          </a:p>
          <a:p>
            <a:r>
              <a:rPr lang="nl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13 17</a:t>
            </a:r>
          </a:p>
          <a:p>
            <a:r>
              <a:rPr lang="nl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14 17</a:t>
            </a:r>
          </a:p>
          <a:p>
            <a:r>
              <a:rPr lang="nl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14 16</a:t>
            </a:r>
          </a:p>
          <a:p>
            <a:r>
              <a:rPr lang="nl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nl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nl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nl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nl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nl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6415714" y="5334000"/>
            <a:ext cx="1959383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Verklaring?</a:t>
            </a:r>
          </a:p>
        </p:txBody>
      </p:sp>
    </p:spTree>
    <p:extLst>
      <p:ext uri="{BB962C8B-B14F-4D97-AF65-F5344CB8AC3E}">
        <p14:creationId xmlns:p14="http://schemas.microsoft.com/office/powerpoint/2010/main" val="105303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55978"/>
            <a:ext cx="7811909" cy="1143000"/>
          </a:xfrm>
        </p:spPr>
        <p:txBody>
          <a:bodyPr/>
          <a:lstStyle/>
          <a:p>
            <a:r>
              <a:rPr lang="nl-NL" dirty="0" smtClean="0"/>
              <a:t>Conditionele operatoren</a:t>
            </a:r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214957"/>
            <a:ext cx="8704693" cy="182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raccolade 2"/>
          <p:cNvSpPr/>
          <p:nvPr/>
        </p:nvSpPr>
        <p:spPr>
          <a:xfrm rot="5400000">
            <a:off x="5234286" y="4496571"/>
            <a:ext cx="291956" cy="12642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eraccolade 9"/>
          <p:cNvSpPr/>
          <p:nvPr/>
        </p:nvSpPr>
        <p:spPr>
          <a:xfrm rot="5400000">
            <a:off x="6860420" y="4536637"/>
            <a:ext cx="319703" cy="1152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eraccolade 11"/>
          <p:cNvSpPr/>
          <p:nvPr/>
        </p:nvSpPr>
        <p:spPr>
          <a:xfrm rot="5400000">
            <a:off x="8210071" y="4824669"/>
            <a:ext cx="356706" cy="5760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/>
          <p:cNvSpPr txBox="1"/>
          <p:nvPr/>
        </p:nvSpPr>
        <p:spPr>
          <a:xfrm>
            <a:off x="5068921" y="5295880"/>
            <a:ext cx="62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b="1" dirty="0" smtClean="0">
                <a:solidFill>
                  <a:srgbClr val="FF0000"/>
                </a:solidFill>
              </a:rPr>
              <a:t> 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6478378" y="5305132"/>
            <a:ext cx="1158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BE" b="1" dirty="0" smtClean="0">
                <a:solidFill>
                  <a:srgbClr val="FF0000"/>
                </a:solidFill>
              </a:rPr>
              <a:t> 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7853826" y="5305132"/>
            <a:ext cx="1158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BE" b="1" dirty="0" smtClean="0">
                <a:solidFill>
                  <a:srgbClr val="FF0000"/>
                </a:solidFill>
              </a:rPr>
              <a:t> 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6452536" y="4171223"/>
            <a:ext cx="1158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BE" b="1" dirty="0" smtClean="0">
                <a:solidFill>
                  <a:srgbClr val="0070C0"/>
                </a:solidFill>
              </a:rPr>
              <a:t> 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7714403" y="4171223"/>
            <a:ext cx="140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4467365" y="4176475"/>
            <a:ext cx="1891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conditie</a:t>
            </a:r>
            <a:r>
              <a:rPr lang="nl-BE" b="1" dirty="0" smtClean="0">
                <a:solidFill>
                  <a:srgbClr val="0070C0"/>
                </a:solidFill>
              </a:rPr>
              <a:t> 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18" name="Tijdelijke aanduiding voor inhoud 2"/>
          <p:cNvSpPr txBox="1">
            <a:spLocks/>
          </p:cNvSpPr>
          <p:nvPr/>
        </p:nvSpPr>
        <p:spPr>
          <a:xfrm>
            <a:off x="-76200" y="3796319"/>
            <a:ext cx="9184459" cy="1285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nl-NL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nl-NL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Voorbeeld van het gebruik: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kumimoji="0" lang="nl-NL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NL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"BMI is " </a:t>
            </a:r>
            <a:r>
              <a:rPr kumimoji="0" lang="nl-NL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 (</a:t>
            </a:r>
            <a:r>
              <a:rPr kumimoji="0" lang="nl-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bmi</a:t>
            </a:r>
            <a:r>
              <a:rPr kumimoji="0" lang="nl-NL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&gt; 25)? </a:t>
            </a:r>
            <a:r>
              <a:rPr kumimoji="0" lang="nl-NL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"te hoog"</a:t>
            </a:r>
            <a:r>
              <a:rPr kumimoji="0" lang="nl-NL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: </a:t>
            </a:r>
            <a:r>
              <a:rPr kumimoji="0" lang="nl-NL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"ok"</a:t>
            </a:r>
            <a:r>
              <a:rPr kumimoji="0" lang="nl-NL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720335" y="3057655"/>
            <a:ext cx="6048672" cy="73866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 conditionele operator is een speciaal geval. Je kan hem gebruiken om een test (</a:t>
            </a:r>
            <a:r>
              <a:rPr kumimoji="0" lang="nl-B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 heel beknopt te implementeren. We komen hier nog op terug wanneer we testen in detail bekijken!</a:t>
            </a:r>
          </a:p>
        </p:txBody>
      </p:sp>
    </p:spTree>
    <p:extLst>
      <p:ext uri="{BB962C8B-B14F-4D97-AF65-F5344CB8AC3E}">
        <p14:creationId xmlns:p14="http://schemas.microsoft.com/office/powerpoint/2010/main" val="155100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  <p:bldP spid="5" grpId="0"/>
      <p:bldP spid="13" grpId="0"/>
      <p:bldP spid="14" grpId="0"/>
      <p:bldP spid="15" grpId="0"/>
      <p:bldP spid="16" grpId="0"/>
      <p:bldP spid="17" grpId="0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0531"/>
            <a:ext cx="7811909" cy="1143000"/>
          </a:xfrm>
        </p:spPr>
        <p:txBody>
          <a:bodyPr>
            <a:normAutofit/>
          </a:bodyPr>
          <a:lstStyle/>
          <a:p>
            <a:r>
              <a:rPr lang="nl-NL" dirty="0" smtClean="0"/>
              <a:t>Overige operatoren (voor de volledigheid)</a:t>
            </a:r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38498"/>
            <a:ext cx="7398160" cy="401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kstvak 9"/>
          <p:cNvSpPr txBox="1"/>
          <p:nvPr/>
        </p:nvSpPr>
        <p:spPr>
          <a:xfrm>
            <a:off x="4800600" y="5180111"/>
            <a:ext cx="3096344" cy="101566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nl-BE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cs typeface="+mn-cs"/>
              </a:rPr>
              <a:t> en </a:t>
            </a:r>
            <a:r>
              <a:rPr lang="nl-BE" sz="2000" b="1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nl-BE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cs typeface="+mn-cs"/>
              </a:rPr>
              <a:t> </a:t>
            </a:r>
            <a:r>
              <a:rPr kumimoji="0" lang="nl-BE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cs typeface="+mn-cs"/>
              </a:rPr>
              <a:t>komen we later nog tegen…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381000" y="5334000"/>
            <a:ext cx="2438400" cy="70788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Dit kennen we al wel: </a:t>
            </a:r>
            <a:r>
              <a:rPr kumimoji="0" lang="nl-BE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casting</a:t>
            </a:r>
            <a:r>
              <a:rPr kumimoji="0" lang="nl-BE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…!</a:t>
            </a:r>
          </a:p>
        </p:txBody>
      </p:sp>
      <p:cxnSp>
        <p:nvCxnSpPr>
          <p:cNvPr id="12" name="Rechte verbindingslijn met pijl 11"/>
          <p:cNvCxnSpPr>
            <a:stCxn id="11" idx="0"/>
          </p:cNvCxnSpPr>
          <p:nvPr/>
        </p:nvCxnSpPr>
        <p:spPr>
          <a:xfrm flipH="1" flipV="1">
            <a:off x="1482896" y="3630796"/>
            <a:ext cx="117304" cy="1703204"/>
          </a:xfrm>
          <a:prstGeom prst="straightConnector1">
            <a:avLst/>
          </a:prstGeom>
          <a:noFill/>
          <a:ln w="25400" cap="flat" cmpd="sng" algn="ctr">
            <a:solidFill>
              <a:srgbClr val="CA333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6164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59564"/>
            <a:ext cx="7811909" cy="1143000"/>
          </a:xfrm>
        </p:spPr>
        <p:txBody>
          <a:bodyPr/>
          <a:lstStyle/>
          <a:p>
            <a:r>
              <a:rPr lang="nl-BE" dirty="0" smtClean="0"/>
              <a:t>Variabelen</a:t>
            </a:r>
            <a:endParaRPr lang="nl-BE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67544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sv-SE" sz="1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getalEen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getalTwee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("Tik een getal in: 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getalEen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keyboard.nextInt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("Tik nog een getal in: 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getalTwee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keyboard.nextInt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som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getalEen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+ </a:t>
            </a: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getalTwee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("Dit is de som: " +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som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nl-BE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657600" y="1066800"/>
            <a:ext cx="4223816" cy="181588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Een variabele is een stukje geheugen waar je gegevens in kan stoppen.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Een variabele heeft: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Een </a:t>
            </a: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naam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</a:t>
            </a:r>
            <a:r>
              <a:rPr kumimoji="0" lang="nl-B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getalEen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</a:t>
            </a:r>
            <a:r>
              <a:rPr kumimoji="0" lang="nl-B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getalTwee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</a:t>
            </a: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som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…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Een </a:t>
            </a: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type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</a:t>
            </a: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</a:t>
            </a:r>
            <a:r>
              <a:rPr kumimoji="0" lang="nl-B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</a:t>
            </a: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…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Een </a:t>
            </a: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bereik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(scope): waar in de code kan je hem gebruiken…</a:t>
            </a:r>
          </a:p>
        </p:txBody>
      </p:sp>
    </p:spTree>
    <p:extLst>
      <p:ext uri="{BB962C8B-B14F-4D97-AF65-F5344CB8AC3E}">
        <p14:creationId xmlns:p14="http://schemas.microsoft.com/office/powerpoint/2010/main" val="3048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9234" y="222367"/>
            <a:ext cx="7811909" cy="1143000"/>
          </a:xfrm>
        </p:spPr>
        <p:txBody>
          <a:bodyPr/>
          <a:lstStyle/>
          <a:p>
            <a:r>
              <a:rPr lang="nl-NL" dirty="0" smtClean="0"/>
              <a:t>Prioriteitsregels</a:t>
            </a:r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13" y="975390"/>
            <a:ext cx="60769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http://farm4.static.flickr.com/3168/2960467043_c77bec7be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278268"/>
            <a:ext cx="1260567" cy="939924"/>
          </a:xfrm>
          <a:prstGeom prst="rect">
            <a:avLst/>
          </a:prstGeom>
          <a:noFill/>
        </p:spPr>
      </p:pic>
      <p:sp>
        <p:nvSpPr>
          <p:cNvPr id="10" name="PIJL-OMLAAG 9"/>
          <p:cNvSpPr/>
          <p:nvPr/>
        </p:nvSpPr>
        <p:spPr>
          <a:xfrm>
            <a:off x="685800" y="1193919"/>
            <a:ext cx="504056" cy="3744416"/>
          </a:xfrm>
          <a:prstGeom prst="downArrow">
            <a:avLst/>
          </a:prstGeom>
          <a:gradFill rotWithShape="1">
            <a:gsLst>
              <a:gs pos="0">
                <a:srgbClr val="CA333F">
                  <a:tint val="100000"/>
                  <a:shade val="100000"/>
                  <a:satMod val="130000"/>
                </a:srgbClr>
              </a:gs>
              <a:gs pos="100000">
                <a:srgbClr val="CA333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A333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5715000" y="3083409"/>
            <a:ext cx="3096344" cy="116955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Wanneer we verschillende operatoren combineren gelden prioriteitsregels: de operatoren die hoger staan in deze tabel worden eerst uitgevoerd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1316713" y="5257800"/>
            <a:ext cx="3096344" cy="95410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Good</a:t>
            </a: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nl-B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practice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reken niet te hard op deze prioriteitsregels maar gebruik haakjes om zeker te zijn!</a:t>
            </a:r>
          </a:p>
        </p:txBody>
      </p:sp>
    </p:spTree>
    <p:extLst>
      <p:ext uri="{BB962C8B-B14F-4D97-AF65-F5344CB8AC3E}">
        <p14:creationId xmlns:p14="http://schemas.microsoft.com/office/powerpoint/2010/main" val="25206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635" y="257944"/>
            <a:ext cx="8229600" cy="1143000"/>
          </a:xfrm>
        </p:spPr>
        <p:txBody>
          <a:bodyPr>
            <a:normAutofit/>
          </a:bodyPr>
          <a:lstStyle/>
          <a:p>
            <a:r>
              <a:rPr lang="nl-NL" dirty="0" smtClean="0"/>
              <a:t>Samengevat</a:t>
            </a:r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5388"/>
            <a:ext cx="816072" cy="859480"/>
          </a:xfrm>
          <a:prstGeom prst="rect">
            <a:avLst/>
          </a:prstGeom>
        </p:spPr>
      </p:pic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80635" y="990600"/>
            <a:ext cx="8424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BE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Variabelen en </a:t>
            </a:r>
            <a:r>
              <a:rPr kumimoji="0" lang="nl-B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literals</a:t>
            </a:r>
            <a:endParaRPr kumimoji="0" lang="nl-BE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971550" marR="0" lvl="1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B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Declaratie – type – </a:t>
            </a:r>
            <a:r>
              <a:rPr kumimoji="0" lang="nl-B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literals</a:t>
            </a:r>
            <a:r>
              <a:rPr kumimoji="0" lang="nl-B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– naam – </a:t>
            </a:r>
            <a:r>
              <a:rPr kumimoji="0" lang="nl-B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final</a:t>
            </a:r>
            <a:r>
              <a:rPr kumimoji="0" lang="nl-B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- conversie</a:t>
            </a:r>
          </a:p>
          <a:p>
            <a:pPr marL="57150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BE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Operatoren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B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Rekenkundige – relationele – logische – </a:t>
            </a:r>
            <a:r>
              <a:rPr kumimoji="0" lang="nl-B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toekennings</a:t>
            </a:r>
            <a:r>
              <a:rPr kumimoji="0" lang="nl-B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– conditionele – overige - prioriteitsregels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nl-BE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nl-BE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0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4" y="233987"/>
            <a:ext cx="8229600" cy="1143000"/>
          </a:xfrm>
        </p:spPr>
        <p:txBody>
          <a:bodyPr>
            <a:normAutofit/>
          </a:bodyPr>
          <a:lstStyle/>
          <a:p>
            <a:r>
              <a:rPr lang="nl-NL" dirty="0" smtClean="0"/>
              <a:t>Opdrachten</a:t>
            </a:r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143000"/>
            <a:ext cx="962414" cy="79089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688" y="387170"/>
            <a:ext cx="884784" cy="601076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395536" y="1143000"/>
            <a:ext cx="8424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Zie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blackboard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Basis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Pizza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Verbruik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Cijfers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…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Extra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ASCII-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tabel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Codering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0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811909" cy="1143000"/>
          </a:xfrm>
        </p:spPr>
        <p:txBody>
          <a:bodyPr/>
          <a:lstStyle/>
          <a:p>
            <a:r>
              <a:rPr lang="nl-NL" dirty="0" smtClean="0"/>
              <a:t>Declaratie van een variabele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5" y="111143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nl-NL" sz="3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/>
              <a:buNone/>
            </a:pPr>
            <a:r>
              <a:rPr lang="sv-SE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getalEen;</a:t>
            </a:r>
          </a:p>
          <a:p>
            <a:pPr marL="0" indent="0">
              <a:buFont typeface="Arial"/>
              <a:buNone/>
            </a:pPr>
            <a:r>
              <a:rPr lang="sv-SE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getalTwee;</a:t>
            </a:r>
          </a:p>
          <a:p>
            <a:pPr marL="0" indent="0">
              <a:buNone/>
            </a:pPr>
            <a:r>
              <a:rPr lang="sv-SE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som;</a:t>
            </a:r>
          </a:p>
          <a:p>
            <a:pPr marL="0" indent="0">
              <a:buFont typeface="Arial"/>
              <a:buNone/>
            </a:pPr>
            <a:endParaRPr lang="nl-NL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/>
              <a:buNone/>
            </a:pP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("Tik een getal in: ");</a:t>
            </a:r>
          </a:p>
          <a:p>
            <a:pPr marL="0" indent="0">
              <a:buFont typeface="Arial"/>
              <a:buNone/>
            </a:pP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getalEen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Arial"/>
              <a:buNone/>
            </a:pP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("Tik nog een getal in: ");</a:t>
            </a:r>
          </a:p>
          <a:p>
            <a:pPr marL="0" indent="0">
              <a:buFont typeface="Arial"/>
              <a:buNone/>
            </a:pP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getalTwee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Arial"/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som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getalEen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getalTwee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("Dit is de som: " +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som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/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/>
              <a:buNone/>
            </a:pP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3810000" y="1524000"/>
            <a:ext cx="4032448" cy="116955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Voordat je een variabele kan gebruiken in je code dien je hem te </a:t>
            </a:r>
            <a:r>
              <a:rPr kumimoji="0" lang="nl-BE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declareren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Je geeft hem een </a:t>
            </a: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naam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Je zegt wat voor </a:t>
            </a: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soort data 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er zal in opgeslagen worden</a:t>
            </a:r>
          </a:p>
        </p:txBody>
      </p:sp>
    </p:spTree>
    <p:extLst>
      <p:ext uri="{BB962C8B-B14F-4D97-AF65-F5344CB8AC3E}">
        <p14:creationId xmlns:p14="http://schemas.microsoft.com/office/powerpoint/2010/main" val="39896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474614" y="1118727"/>
            <a:ext cx="8424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nl-NL" dirty="0" smtClean="0">
                <a:cs typeface="Courier New" pitchFamily="49" charset="0"/>
              </a:rPr>
              <a:t>Formeel: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		type naam;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nl-NL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nl-NL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type: </a:t>
            </a:r>
            <a:r>
              <a:rPr lang="nl-NL" dirty="0" smtClean="0">
                <a:cs typeface="Courier New" pitchFamily="49" charset="0"/>
                <a:sym typeface="Wingdings" pitchFamily="2" charset="2"/>
              </a:rPr>
              <a:t>het soort data (</a:t>
            </a:r>
            <a:r>
              <a:rPr lang="nl-NL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int, double,</a:t>
            </a:r>
            <a:r>
              <a:rPr lang="nl-NL" dirty="0" smtClean="0">
                <a:cs typeface="Courier New" pitchFamily="49" charset="0"/>
                <a:sym typeface="Wingdings" pitchFamily="2" charset="2"/>
              </a:rPr>
              <a:t>…)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nl-NL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naam: </a:t>
            </a:r>
            <a:r>
              <a:rPr lang="nl-NL" dirty="0" smtClean="0">
                <a:cs typeface="Courier New" pitchFamily="49" charset="0"/>
                <a:sym typeface="Wingdings" pitchFamily="2" charset="2"/>
              </a:rPr>
              <a:t>de naam van de variabele</a:t>
            </a:r>
            <a:endParaRPr lang="nl-NL" dirty="0" smtClean="0"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nl-NL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nl-NL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nl-NL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4614" y="140454"/>
            <a:ext cx="7811909" cy="1143000"/>
          </a:xfrm>
        </p:spPr>
        <p:txBody>
          <a:bodyPr/>
          <a:lstStyle/>
          <a:p>
            <a:r>
              <a:rPr lang="nl-NL" dirty="0" smtClean="0"/>
              <a:t>Declaratie van een variabele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6564">
            <a:off x="6099485" y="4705222"/>
            <a:ext cx="675768" cy="9557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kstvak 5"/>
          <p:cNvSpPr txBox="1"/>
          <p:nvPr/>
        </p:nvSpPr>
        <p:spPr>
          <a:xfrm>
            <a:off x="3199468" y="5029199"/>
            <a:ext cx="2362200" cy="30777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Zie boek pagina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39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nl-B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41</a:t>
            </a:r>
            <a:endParaRPr lang="nl-B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824" y="204758"/>
            <a:ext cx="7811909" cy="1143000"/>
          </a:xfrm>
        </p:spPr>
        <p:txBody>
          <a:bodyPr/>
          <a:lstStyle/>
          <a:p>
            <a:r>
              <a:rPr lang="nl-NL" dirty="0" smtClean="0"/>
              <a:t>Het type van een variabele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0898" y="1258999"/>
            <a:ext cx="8496944" cy="4525963"/>
          </a:xfrm>
        </p:spPr>
        <p:txBody>
          <a:bodyPr/>
          <a:lstStyle/>
          <a:p>
            <a:r>
              <a:rPr lang="nl-NL" sz="2400" dirty="0" smtClean="0"/>
              <a:t>We bekijken voorlopig enkel </a:t>
            </a:r>
            <a:r>
              <a:rPr lang="nl-NL" sz="2400" i="1" dirty="0" smtClean="0"/>
              <a:t>primitieve</a:t>
            </a:r>
            <a:r>
              <a:rPr lang="nl-NL" sz="2400" dirty="0" smtClean="0"/>
              <a:t> types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39" y="1721571"/>
            <a:ext cx="7007721" cy="406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3733800" y="784135"/>
            <a:ext cx="4968676" cy="3077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Er bestaat ook een </a:t>
            </a:r>
            <a:r>
              <a:rPr kumimoji="0" lang="nl-BE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referentietype</a:t>
            </a: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dat zien we later…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614344" y="6096000"/>
            <a:ext cx="6238912" cy="3077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Meer info over dit formaat krijg je in de les computersystemen…</a:t>
            </a:r>
          </a:p>
        </p:txBody>
      </p:sp>
      <p:cxnSp>
        <p:nvCxnSpPr>
          <p:cNvPr id="11" name="Rechte verbindingslijn met pijl 10"/>
          <p:cNvCxnSpPr/>
          <p:nvPr/>
        </p:nvCxnSpPr>
        <p:spPr>
          <a:xfrm flipH="1" flipV="1">
            <a:off x="4503005" y="5673880"/>
            <a:ext cx="533400" cy="422120"/>
          </a:xfrm>
          <a:prstGeom prst="straightConnector1">
            <a:avLst/>
          </a:prstGeom>
          <a:noFill/>
          <a:ln w="25400" cap="flat" cmpd="sng" algn="ctr">
            <a:solidFill>
              <a:srgbClr val="CA333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6894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7811909" cy="1143000"/>
          </a:xfrm>
        </p:spPr>
        <p:txBody>
          <a:bodyPr/>
          <a:lstStyle/>
          <a:p>
            <a:r>
              <a:rPr lang="nl-NL" dirty="0" smtClean="0"/>
              <a:t>De naam van een variabele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297161"/>
            <a:ext cx="1018176" cy="683206"/>
          </a:xfrm>
          <a:prstGeom prst="rect">
            <a:avLst/>
          </a:prstGeom>
        </p:spPr>
      </p:pic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467544" y="1066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Je mag de naam zelf kiezen, er gelden wel </a:t>
            </a: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3 strenge regels</a:t>
            </a: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 naam mag enkel bestaan uit 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letters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cijfers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_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 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$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Naam mag niet beginnen met een cijfer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 naam mag geen </a:t>
            </a:r>
            <a:r>
              <a:rPr kumimoji="0" lang="nl-NL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gereserveerd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woord zijn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nl-NL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914400" y="4038600"/>
            <a:ext cx="6172200" cy="120032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A333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Gebruik geen cijfers, </a:t>
            </a:r>
            <a:r>
              <a:rPr kumimoji="0" lang="nl-B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underscore</a:t>
            </a:r>
            <a:r>
              <a:rPr kumimoji="0" lang="nl-BE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of $-tekens tenzij in zeer uitzonderlijke gevallen</a:t>
            </a:r>
          </a:p>
        </p:txBody>
      </p:sp>
    </p:spTree>
    <p:extLst>
      <p:ext uri="{BB962C8B-B14F-4D97-AF65-F5344CB8AC3E}">
        <p14:creationId xmlns:p14="http://schemas.microsoft.com/office/powerpoint/2010/main" val="3691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253" y="214063"/>
            <a:ext cx="7811909" cy="1143000"/>
          </a:xfrm>
        </p:spPr>
        <p:txBody>
          <a:bodyPr>
            <a:normAutofit/>
          </a:bodyPr>
          <a:lstStyle/>
          <a:p>
            <a:r>
              <a:rPr lang="nl-NL" dirty="0" smtClean="0"/>
              <a:t>Gereserveerde woorden in Java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65" y="2064470"/>
            <a:ext cx="8784976" cy="373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54253" y="914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Deze woorden hebben een betekenis in Java en kunnen dus niet als naam voor een variabele gebruikt worden…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2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dG Thema">
  <a:themeElements>
    <a:clrScheme name="Custom 60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B34185"/>
      </a:accent1>
      <a:accent2>
        <a:srgbClr val="7D47A0"/>
      </a:accent2>
      <a:accent3>
        <a:srgbClr val="2863B4"/>
      </a:accent3>
      <a:accent4>
        <a:srgbClr val="039BCF"/>
      </a:accent4>
      <a:accent5>
        <a:srgbClr val="008E28"/>
      </a:accent5>
      <a:accent6>
        <a:srgbClr val="43B109"/>
      </a:accent6>
      <a:hlink>
        <a:srgbClr val="8AC53F"/>
      </a:hlink>
      <a:folHlink>
        <a:srgbClr val="00B39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100" dirty="0" err="1" smtClean="0">
            <a:latin typeface="Verdana 11"/>
            <a:cs typeface="Verdana 11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_Ndl_KdGnieuw.potx" id="{A8230BA6-01CE-4E43-9DBA-F97367F564E8}" vid="{791042B3-09A6-4728-AECD-0391DD20CD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7975</TotalTime>
  <Words>2079</Words>
  <Application>Microsoft Office PowerPoint</Application>
  <PresentationFormat>Diavoorstelling (4:3)</PresentationFormat>
  <Paragraphs>447</Paragraphs>
  <Slides>42</Slides>
  <Notes>7</Notes>
  <HiddenSlides>1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42</vt:i4>
      </vt:variant>
    </vt:vector>
  </HeadingPairs>
  <TitlesOfParts>
    <vt:vector size="43" baseType="lpstr">
      <vt:lpstr>KdG Thema</vt:lpstr>
      <vt:lpstr>Programmeren 1: Java Basisbegrippen  </vt:lpstr>
      <vt:lpstr>    iconen</vt:lpstr>
      <vt:lpstr>Agenda deze week</vt:lpstr>
      <vt:lpstr>Variabelen</vt:lpstr>
      <vt:lpstr>Declaratie van een variabele</vt:lpstr>
      <vt:lpstr>Declaratie van een variabele</vt:lpstr>
      <vt:lpstr>Het type van een variabele</vt:lpstr>
      <vt:lpstr>De naam van een variabele</vt:lpstr>
      <vt:lpstr>Gereserveerde woorden in Java</vt:lpstr>
      <vt:lpstr>Opmerkingen</vt:lpstr>
      <vt:lpstr>Code Convention</vt:lpstr>
      <vt:lpstr>Zoek de faut!</vt:lpstr>
      <vt:lpstr>Literals</vt:lpstr>
      <vt:lpstr>ASCII tabel</vt:lpstr>
      <vt:lpstr>Literals (vervolg)</vt:lpstr>
      <vt:lpstr>Quiz: wat doen deze statements?</vt:lpstr>
      <vt:lpstr>Literals (vervolg)</vt:lpstr>
      <vt:lpstr>Literals (vervolg)</vt:lpstr>
      <vt:lpstr>Een final variabele</vt:lpstr>
      <vt:lpstr>Opdracht 1</vt:lpstr>
      <vt:lpstr>Conversie tussen de types</vt:lpstr>
      <vt:lpstr>Wat is de afdruk?</vt:lpstr>
      <vt:lpstr>Variabelen: samengevat</vt:lpstr>
      <vt:lpstr>Opdrachten</vt:lpstr>
      <vt:lpstr>Agenda deze week</vt:lpstr>
      <vt:lpstr>Operatoren</vt:lpstr>
      <vt:lpstr>Rekenkundige operatoren</vt:lpstr>
      <vt:lpstr>Modulo operator: %</vt:lpstr>
      <vt:lpstr>Increment en decrement</vt:lpstr>
      <vt:lpstr>Opdracht 2</vt:lpstr>
      <vt:lpstr>Opdracht 3</vt:lpstr>
      <vt:lpstr>Relationele operatoren</vt:lpstr>
      <vt:lpstr>Logische operatoren</vt:lpstr>
      <vt:lpstr>true of false? </vt:lpstr>
      <vt:lpstr>Toekenningsoperatoren</vt:lpstr>
      <vt:lpstr>Wat is de afdruk?</vt:lpstr>
      <vt:lpstr>Ter controle:</vt:lpstr>
      <vt:lpstr>Conditionele operatoren</vt:lpstr>
      <vt:lpstr>Overige operatoren (voor de volledigheid)</vt:lpstr>
      <vt:lpstr>Prioriteitsregels</vt:lpstr>
      <vt:lpstr>Samengevat</vt:lpstr>
      <vt:lpstr>Opdrachten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Files, Streams and  Object Serialization</dc:title>
  <dc:creator>paul</dc:creator>
  <cp:lastModifiedBy>Behiels Kris</cp:lastModifiedBy>
  <cp:revision>464</cp:revision>
  <dcterms:created xsi:type="dcterms:W3CDTF">2009-06-19T14:06:43Z</dcterms:created>
  <dcterms:modified xsi:type="dcterms:W3CDTF">2017-09-14T07:23:09Z</dcterms:modified>
</cp:coreProperties>
</file>