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807" r:id="rId4"/>
    <p:sldMasterId id="2147483808" r:id="rId5"/>
    <p:sldMasterId id="2147483809" r:id="rId6"/>
    <p:sldMasterId id="214748381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</p:sldIdLst>
  <p:sldSz cy="6858000" cx="9144000"/>
  <p:notesSz cx="6858000" cy="9144000"/>
  <p:embeddedFontLst>
    <p:embeddedFont>
      <p:font typeface="Fira Mono"/>
      <p:regular r:id="rId84"/>
      <p:bold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6F1622B-2710-43FA-8CF0-A51B865BDA8C}">
  <a:tblStyle styleId="{E6F1622B-2710-43FA-8CF0-A51B865BDA8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9738A27-FC32-4E78-8EE9-578C0CE85C3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2E8ED"/>
          </a:solidFill>
        </a:fill>
      </a:tcStyle>
    </a:wholeTbl>
    <a:band1H>
      <a:tcTxStyle/>
      <a:tcStyle>
        <a:fill>
          <a:solidFill>
            <a:srgbClr val="E4CDD8"/>
          </a:solidFill>
        </a:fill>
      </a:tcStyle>
    </a:band1H>
    <a:band2H>
      <a:tcTxStyle/>
    </a:band2H>
    <a:band1V>
      <a:tcTxStyle/>
      <a:tcStyle>
        <a:fill>
          <a:solidFill>
            <a:srgbClr val="E4CDD8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84" Type="http://schemas.openxmlformats.org/officeDocument/2006/relationships/font" Target="fonts/FiraMono-regular.fntdata"/><Relationship Id="rId83" Type="http://schemas.openxmlformats.org/officeDocument/2006/relationships/slide" Target="slides/slide7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85" Type="http://schemas.openxmlformats.org/officeDocument/2006/relationships/font" Target="fonts/FiraMono-bold.fntdata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80" Type="http://schemas.openxmlformats.org/officeDocument/2006/relationships/slide" Target="slides/slide72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31" Type="http://schemas.openxmlformats.org/officeDocument/2006/relationships/slide" Target="slides/slide23.xml"/><Relationship Id="rId75" Type="http://schemas.openxmlformats.org/officeDocument/2006/relationships/slide" Target="slides/slide67.xml"/><Relationship Id="rId30" Type="http://schemas.openxmlformats.org/officeDocument/2006/relationships/slide" Target="slides/slide22.xml"/><Relationship Id="rId74" Type="http://schemas.openxmlformats.org/officeDocument/2006/relationships/slide" Target="slides/slide66.xml"/><Relationship Id="rId33" Type="http://schemas.openxmlformats.org/officeDocument/2006/relationships/slide" Target="slides/slide25.xml"/><Relationship Id="rId77" Type="http://schemas.openxmlformats.org/officeDocument/2006/relationships/slide" Target="slides/slide69.xml"/><Relationship Id="rId32" Type="http://schemas.openxmlformats.org/officeDocument/2006/relationships/slide" Target="slides/slide24.xml"/><Relationship Id="rId76" Type="http://schemas.openxmlformats.org/officeDocument/2006/relationships/slide" Target="slides/slide68.xml"/><Relationship Id="rId35" Type="http://schemas.openxmlformats.org/officeDocument/2006/relationships/slide" Target="slides/slide27.xml"/><Relationship Id="rId79" Type="http://schemas.openxmlformats.org/officeDocument/2006/relationships/slide" Target="slides/slide71.xml"/><Relationship Id="rId34" Type="http://schemas.openxmlformats.org/officeDocument/2006/relationships/slide" Target="slides/slide26.xml"/><Relationship Id="rId78" Type="http://schemas.openxmlformats.org/officeDocument/2006/relationships/slide" Target="slides/slide70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22" Type="http://schemas.openxmlformats.org/officeDocument/2006/relationships/slide" Target="slides/slide14.xml"/><Relationship Id="rId66" Type="http://schemas.openxmlformats.org/officeDocument/2006/relationships/slide" Target="slides/slide58.xml"/><Relationship Id="rId21" Type="http://schemas.openxmlformats.org/officeDocument/2006/relationships/slide" Target="slides/slide13.xml"/><Relationship Id="rId65" Type="http://schemas.openxmlformats.org/officeDocument/2006/relationships/slide" Target="slides/slide57.xml"/><Relationship Id="rId24" Type="http://schemas.openxmlformats.org/officeDocument/2006/relationships/slide" Target="slides/slide16.xml"/><Relationship Id="rId68" Type="http://schemas.openxmlformats.org/officeDocument/2006/relationships/slide" Target="slides/slide60.xml"/><Relationship Id="rId23" Type="http://schemas.openxmlformats.org/officeDocument/2006/relationships/slide" Target="slides/slide15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slide" Target="slides/slide6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3" name="Shape 8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AX, 47104, tells the computer to copy the number 47104 into the location AX. 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DS, AX, tells the computer to copy the number in AX into the location DS. 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[3998], 36 tells the computer to put the number 36 into memory location 3998. 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32 exits the program by returning to the operating system.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nadelen machine code (binaire code):</a:t>
            </a:r>
          </a:p>
          <a:p>
            <a:pPr indent="-171450" lvl="0" marL="1714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niet compatibel voor andere processor</a:t>
            </a:r>
          </a:p>
          <a:p>
            <a:pPr indent="-171450" lvl="0" marL="1714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omslachtig, tijdrovend, foutopsporing, moeilijk leesbaar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nadeel assembler (2</a:t>
            </a:r>
            <a:r>
              <a:rPr b="0" baseline="3000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generation):</a:t>
            </a:r>
          </a:p>
          <a:p>
            <a:pPr indent="-171450" lvl="0" marL="1714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niet compatibel voor andere processor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Shape 8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" name="Shape 8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" name="Shape 9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" name="Shape 9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" name="Shape 9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6" name="Shape 10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gedistribueerd: gebruik in netwerkomgeving, client-server toepassingen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robuust: strenge syntax, geen pointers, garbage collection</a:t>
            </a:r>
          </a:p>
        </p:txBody>
      </p:sp>
      <p:sp>
        <p:nvSpPr>
          <p:cNvPr id="1027" name="Shape 102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5" name="Shape 10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http://stackoverflow.com/questions/26601944/can-you-run-jvm-on-a-computer-with-no-operating-system</a:t>
            </a:r>
          </a:p>
        </p:txBody>
      </p:sp>
      <p:sp>
        <p:nvSpPr>
          <p:cNvPr id="1036" name="Shape 10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4" name="Shape 10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http://www.openoffice.org/nl/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http://www.vuze.com/   ex azureus   -- bittorrent client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http://www.xmind.net/  --- mind mapping</a:t>
            </a:r>
          </a:p>
        </p:txBody>
      </p:sp>
      <p:sp>
        <p:nvSpPr>
          <p:cNvPr id="1045" name="Shape 104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" name="Shape 7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2" name="Shape 10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“Het SUN Green project ontwikkelde de </a:t>
            </a:r>
            <a:r>
              <a:rPr b="0" i="1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Oak programming language  </a:t>
            </a: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(naar de boom zichtbaar vanuit het kantoor van James) maar Oak werd al gebruikt als naam voor een computer-bedrijf. Het team zocht in een koffiehuis naar een andere naam… “</a:t>
            </a:r>
          </a:p>
        </p:txBody>
      </p:sp>
      <p:sp>
        <p:nvSpPr>
          <p:cNvPr id="1053" name="Shape 105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" name="Shape 10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" name="Shape 10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" name="Shape 10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2" name="Shape 10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2" name="Shape 1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Wij gebruiken de </a:t>
            </a:r>
            <a:r>
              <a:rPr b="1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ultimate</a:t>
            </a: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edition!</a:t>
            </a:r>
          </a:p>
        </p:txBody>
      </p:sp>
      <p:sp>
        <p:nvSpPr>
          <p:cNvPr id="1103" name="Shape 110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3" name="Shape 1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hape 1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6" name="Shape 1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3" name="Shape 1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2" name="Shape 1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Shape 1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1" name="Shape 1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9" name="Shape 1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7" name="Shape 1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Shape 1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7" name="Shape 1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Shape 1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5" name="Shape 1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Shape 1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2" name="Shape 1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Shape 1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1" name="Shape 12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0" name="Shape 12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Shape 1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7" name="Shape 1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Shape 1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6" name="Shape 13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" name="Shape 7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Shape 1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2" name="Shape 13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Shape 13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0" name="Shape 1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Indien Ja: honger lijden of zoek op het web zoeken;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</a:t>
            </a:r>
          </a:p>
        </p:txBody>
      </p:sp>
      <p:sp>
        <p:nvSpPr>
          <p:cNvPr id="1341" name="Shape 13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4" name="Shape 13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Shape 1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1" name="Shape 13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Shape 13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8" name="Shape 13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Opmerking: Het geen goed idee om cijfers op te nemen in namen van variabelen!</a:t>
            </a:r>
          </a:p>
        </p:txBody>
      </p:sp>
      <p:sp>
        <p:nvSpPr>
          <p:cNvPr id="1369" name="Shape 136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Shape 1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4" name="Shape 13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Shape 1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0" name="Shape 13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Shape 13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6" name="Shape 13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Shape 14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2" name="Shape 14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0" name="Shape 14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5" name="Shape 7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https://www.kdg.be/voor-studenten/reglementen-en-studiegids-ects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http://ects.kdg.be/frmProgram?odtj=5218</a:t>
            </a:r>
          </a:p>
        </p:txBody>
      </p:sp>
      <p:sp>
        <p:nvSpPr>
          <p:cNvPr id="796" name="Shape 79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6" name="Shape 14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Shape 14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2" name="Shape 14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0" name="Shape 14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7" name="Shape 14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Opmerking: Volgens de coding convention is het niet toegelaten om cijfers in namen van variabelen te gebruiken!</a:t>
            </a:r>
          </a:p>
        </p:txBody>
      </p:sp>
      <p:sp>
        <p:nvSpPr>
          <p:cNvPr id="1438" name="Shape 143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6" name="Shape 14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Shape 1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4" name="Shape 14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Shape 14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4" name="Shape 14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Shape 14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2" name="Shape 14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Shape 14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9" name="Shape 14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Shape 14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7" name="Shape 14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Shape 15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6" name="Shape 15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7" name="Shape 15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Shape 15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5" name="Shape 15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Shape 15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1" name="Shape 15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Shape 153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Shape 15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0" name="Shape 15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Shape 15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6" name="Shape 15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4" name="Shape 15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Shape 15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2" name="Shape 15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0" name="Shape 15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Shape 15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8" name="Shape 15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Shape 15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6" name="Shape 15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Shape 15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4" name="Shape 15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Shape 16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2" name="Shape 16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Shape 16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3" name="Shape 16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Shape 16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0" name="Shape 16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Shape 1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7" name="Shape 16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" name="Shape 8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" name="Shape 8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5.jpg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7.png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1.jpg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8.png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0.jpg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9.png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4.jpg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2.png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1.jpg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3.png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5.png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8.jpg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7.png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8.jpg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9.png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0.jpg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5.png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3.jpg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2.png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7.png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1.jpg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4.png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0.jpg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9.png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4.jpg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3.png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5.jpg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2.png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6.png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8.jpg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9.png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2.jpg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0.png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5.jpg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1.png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4.jpg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3.png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1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jp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jp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jp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5.jp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7.jp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6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0.jp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9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8.jp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4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3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2.jp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1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8.jp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6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9.jp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7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3.jp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1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0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4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el Scherm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5684" y="0"/>
            <a:ext cx="9144000" cy="68580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0" y="2"/>
            <a:ext cx="9144000" cy="6858000"/>
          </a:xfrm>
          <a:custGeom>
            <a:pathLst>
              <a:path extrusionOk="0" h="120000" w="120000">
                <a:moveTo>
                  <a:pt x="107511" y="0"/>
                </a:moveTo>
                <a:lnTo>
                  <a:pt x="29542" y="0"/>
                </a:lnTo>
                <a:lnTo>
                  <a:pt x="0" y="13084"/>
                </a:lnTo>
                <a:lnTo>
                  <a:pt x="0" y="78051"/>
                </a:lnTo>
                <a:lnTo>
                  <a:pt x="6251" y="119999"/>
                </a:lnTo>
                <a:lnTo>
                  <a:pt x="98274" y="119999"/>
                </a:lnTo>
                <a:lnTo>
                  <a:pt x="120000" y="110377"/>
                </a:lnTo>
                <a:lnTo>
                  <a:pt x="120000" y="83794"/>
                </a:lnTo>
                <a:lnTo>
                  <a:pt x="1075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6501425" y="586909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482600" y="2130425"/>
            <a:ext cx="5998505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494983" y="3654637"/>
            <a:ext cx="600644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ctr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ctr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ctr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Courier New"/>
              <a:buNone/>
              <a:defRPr b="0" i="0" sz="105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ctr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kdg-logo-horizontal.wmf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268" y="5631500"/>
            <a:ext cx="1766665" cy="53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 - one pictur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78606" y="826412"/>
            <a:ext cx="679849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00010" y="2180515"/>
            <a:ext cx="2903589" cy="4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8" lvl="1" marL="3571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7531100" y="895637"/>
            <a:ext cx="10836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025651" y="698423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481105" y="697609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3688714" y="2235625"/>
            <a:ext cx="4824389" cy="304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8" lvl="1" marL="3571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3" type="body"/>
          </p:nvPr>
        </p:nvSpPr>
        <p:spPr>
          <a:xfrm>
            <a:off x="3608071" y="5431791"/>
            <a:ext cx="4905035" cy="713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8" lvl="1" marL="3571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">
  <p:cSld name="Agenda">
    <p:bg>
      <p:bgPr>
        <a:solidFill>
          <a:schemeClr val="dk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478604" y="826411"/>
            <a:ext cx="6846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500010" y="1882488"/>
            <a:ext cx="7790400" cy="4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228600" marR="0" rtl="0" algn="l">
              <a:spcBef>
                <a:spcPts val="300"/>
              </a:spcBef>
              <a:spcAft>
                <a:spcPts val="700"/>
              </a:spcAft>
              <a:buClr>
                <a:schemeClr val="lt1"/>
              </a:buClr>
              <a:buSzPct val="100000"/>
              <a:buFont typeface="Calibri"/>
              <a:buAutoNum type="arabicPeriod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2" name="Shape 512"/>
          <p:cNvSpPr/>
          <p:nvPr/>
        </p:nvSpPr>
        <p:spPr>
          <a:xfrm>
            <a:off x="578947" y="712578"/>
            <a:ext cx="79644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1">
    <p:bg>
      <p:bgPr>
        <a:solidFill>
          <a:schemeClr val="dk1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01.jpg" id="514" name="Shape 514"/>
          <p:cNvPicPr preferRelativeResize="0"/>
          <p:nvPr/>
        </p:nvPicPr>
        <p:blipFill rotWithShape="1">
          <a:blip r:embed="rId2">
            <a:alphaModFix/>
          </a:blip>
          <a:srcRect b="0" l="8975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Shape 515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6" name="Shape 516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el en tekst met bullets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478604" y="826411"/>
            <a:ext cx="7812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500010" y="2180514"/>
            <a:ext cx="7790400" cy="4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0" lvl="0" marL="17780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tekst met bullets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478604" y="826411"/>
            <a:ext cx="6798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500010" y="2180514"/>
            <a:ext cx="7790400" cy="4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0" lvl="0" marL="17780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tekst zonder bullets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478604" y="826411"/>
            <a:ext cx="6798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500010" y="2180514"/>
            <a:ext cx="7790400" cy="4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tekst - zwart vlak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478604" y="826411"/>
            <a:ext cx="6798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500010" y="2180514"/>
            <a:ext cx="4874700" cy="4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9" name="Shape 529"/>
          <p:cNvSpPr txBox="1"/>
          <p:nvPr>
            <p:ph idx="2" type="body"/>
          </p:nvPr>
        </p:nvSpPr>
        <p:spPr>
          <a:xfrm>
            <a:off x="6015037" y="2330452"/>
            <a:ext cx="2600400" cy="344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lt1"/>
              </a:buClr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587" lvl="2" marL="357187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Courier New"/>
              <a:buNone/>
              <a:defRPr b="0" i="0" sz="10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hart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478604" y="826411"/>
            <a:ext cx="6798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2" name="Shape 532"/>
          <p:cNvSpPr txBox="1"/>
          <p:nvPr>
            <p:ph idx="11" type="ftr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3" name="Shape 533"/>
          <p:cNvSpPr txBox="1"/>
          <p:nvPr>
            <p:ph idx="12" type="sldNum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34" name="Shape 534"/>
          <p:cNvSpPr/>
          <p:nvPr>
            <p:ph idx="2" type="chart"/>
          </p:nvPr>
        </p:nvSpPr>
        <p:spPr>
          <a:xfrm>
            <a:off x="462597" y="2302089"/>
            <a:ext cx="8021100" cy="4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table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478604" y="826411"/>
            <a:ext cx="6798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7" name="Shape 537"/>
          <p:cNvSpPr txBox="1"/>
          <p:nvPr>
            <p:ph idx="11" type="ftr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 - one picture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x="478604" y="826411"/>
            <a:ext cx="6798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500010" y="2180514"/>
            <a:ext cx="2903699" cy="4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2" name="Shape 542"/>
          <p:cNvSpPr txBox="1"/>
          <p:nvPr>
            <p:ph idx="11" type="ftr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3" name="Shape 543"/>
          <p:cNvSpPr txBox="1"/>
          <p:nvPr>
            <p:ph idx="12" type="sldNum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44" name="Shape 544"/>
          <p:cNvSpPr/>
          <p:nvPr>
            <p:ph idx="2" type="pic"/>
          </p:nvPr>
        </p:nvSpPr>
        <p:spPr>
          <a:xfrm>
            <a:off x="3688714" y="2235625"/>
            <a:ext cx="48243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5" name="Shape 545"/>
          <p:cNvSpPr txBox="1"/>
          <p:nvPr>
            <p:ph idx="3" type="body"/>
          </p:nvPr>
        </p:nvSpPr>
        <p:spPr>
          <a:xfrm>
            <a:off x="3608069" y="5431790"/>
            <a:ext cx="4904999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inal Slide">
    <p:bg>
      <p:bgPr>
        <a:solidFill>
          <a:schemeClr val="dk1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/>
        </p:nvSpPr>
        <p:spPr>
          <a:xfrm>
            <a:off x="5683" y="0"/>
            <a:ext cx="9144000" cy="68580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0" y="2"/>
            <a:ext cx="9144000" cy="6858000"/>
          </a:xfrm>
          <a:custGeom>
            <a:pathLst>
              <a:path extrusionOk="0" h="120000" w="120000">
                <a:moveTo>
                  <a:pt x="107511" y="0"/>
                </a:moveTo>
                <a:lnTo>
                  <a:pt x="29542" y="0"/>
                </a:lnTo>
                <a:lnTo>
                  <a:pt x="0" y="13084"/>
                </a:lnTo>
                <a:lnTo>
                  <a:pt x="0" y="78051"/>
                </a:lnTo>
                <a:lnTo>
                  <a:pt x="6251" y="119999"/>
                </a:lnTo>
                <a:lnTo>
                  <a:pt x="98274" y="119999"/>
                </a:lnTo>
                <a:lnTo>
                  <a:pt x="120000" y="110377"/>
                </a:lnTo>
                <a:lnTo>
                  <a:pt x="120000" y="83794"/>
                </a:lnTo>
                <a:lnTo>
                  <a:pt x="1075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Shape 549"/>
          <p:cNvSpPr txBox="1"/>
          <p:nvPr>
            <p:ph type="ctrTitle"/>
          </p:nvPr>
        </p:nvSpPr>
        <p:spPr>
          <a:xfrm>
            <a:off x="482599" y="2130425"/>
            <a:ext cx="5998500" cy="146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kdg-logo-horizontal.wmf" id="550" name="Shape 5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268" y="5698614"/>
            <a:ext cx="1766699" cy="403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 and Two 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78606" y="826412"/>
            <a:ext cx="679849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87679" y="2595457"/>
            <a:ext cx="4038599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9063" lvl="2" marL="182563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78680" y="2663191"/>
            <a:ext cx="4038599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4300" lvl="2" marL="17780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7531100" y="895637"/>
            <a:ext cx="10836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025651" y="698423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481105" y="697609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3" name="Shape 73"/>
          <p:cNvSpPr/>
          <p:nvPr/>
        </p:nvSpPr>
        <p:spPr>
          <a:xfrm>
            <a:off x="576262" y="2419991"/>
            <a:ext cx="3949397" cy="2467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4777067" y="2419991"/>
            <a:ext cx="3949397" cy="2467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1 - Wit">
    <p:bg>
      <p:bgPr>
        <a:solidFill>
          <a:schemeClr val="lt1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01.png" id="552" name="Shape 552"/>
          <p:cNvPicPr preferRelativeResize="0"/>
          <p:nvPr/>
        </p:nvPicPr>
        <p:blipFill rotWithShape="1">
          <a:blip r:embed="rId2">
            <a:alphaModFix/>
          </a:blip>
          <a:srcRect b="0" l="8975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4" name="Shape 554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2">
    <p:bg>
      <p:bgPr>
        <a:solidFill>
          <a:schemeClr val="dk1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02.jpg" id="556" name="Shape 556"/>
          <p:cNvPicPr preferRelativeResize="0"/>
          <p:nvPr/>
        </p:nvPicPr>
        <p:blipFill rotWithShape="1">
          <a:blip r:embed="rId2">
            <a:alphaModFix/>
          </a:blip>
          <a:srcRect b="0" l="8617" r="0" t="0"/>
          <a:stretch/>
        </p:blipFill>
        <p:spPr>
          <a:xfrm>
            <a:off x="-40640" y="-14177"/>
            <a:ext cx="9184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Shape 557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8" name="Shape 558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2 - Wit">
    <p:bg>
      <p:bgPr>
        <a:solidFill>
          <a:schemeClr val="lt1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02.png" id="560" name="Shape 560"/>
          <p:cNvPicPr preferRelativeResize="0"/>
          <p:nvPr/>
        </p:nvPicPr>
        <p:blipFill rotWithShape="1">
          <a:blip r:embed="rId2">
            <a:alphaModFix/>
          </a:blip>
          <a:srcRect b="0" l="9024" r="0" t="0"/>
          <a:stretch/>
        </p:blipFill>
        <p:spPr>
          <a:xfrm>
            <a:off x="-22577" y="-16933"/>
            <a:ext cx="9166500" cy="6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2" name="Shape 562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3">
    <p:bg>
      <p:bgPr>
        <a:solidFill>
          <a:schemeClr val="dk1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03.jpg" id="564" name="Shape 564"/>
          <p:cNvPicPr preferRelativeResize="0"/>
          <p:nvPr/>
        </p:nvPicPr>
        <p:blipFill rotWithShape="1">
          <a:blip r:embed="rId2">
            <a:alphaModFix/>
          </a:blip>
          <a:srcRect b="0" l="9090" r="0" t="0"/>
          <a:stretch/>
        </p:blipFill>
        <p:spPr>
          <a:xfrm>
            <a:off x="0" y="-1"/>
            <a:ext cx="9144000" cy="68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Shape 565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6" name="Shape 566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3 - Wit">
    <p:bg>
      <p:bgPr>
        <a:solidFill>
          <a:schemeClr val="lt1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03.png" id="568" name="Shape 568"/>
          <p:cNvPicPr preferRelativeResize="0"/>
          <p:nvPr/>
        </p:nvPicPr>
        <p:blipFill rotWithShape="1">
          <a:blip r:embed="rId2">
            <a:alphaModFix/>
          </a:blip>
          <a:srcRect b="0" l="9436" r="0" t="0"/>
          <a:stretch/>
        </p:blipFill>
        <p:spPr>
          <a:xfrm>
            <a:off x="0" y="0"/>
            <a:ext cx="9144000" cy="68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Shape 569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0" name="Shape 570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4">
    <p:bg>
      <p:bgPr>
        <a:solidFill>
          <a:schemeClr val="dk1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04.jpg" id="572" name="Shape 572"/>
          <p:cNvPicPr preferRelativeResize="0"/>
          <p:nvPr/>
        </p:nvPicPr>
        <p:blipFill rotWithShape="1">
          <a:blip r:embed="rId2">
            <a:alphaModFix/>
          </a:blip>
          <a:srcRect b="0" l="8842" r="0" t="0"/>
          <a:stretch/>
        </p:blipFill>
        <p:spPr>
          <a:xfrm>
            <a:off x="0" y="13546"/>
            <a:ext cx="9144000" cy="68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4" name="Shape 574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4 - Wit">
    <p:bg>
      <p:bgPr>
        <a:solidFill>
          <a:schemeClr val="lt1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04.png" id="576" name="Shape 576"/>
          <p:cNvPicPr preferRelativeResize="0"/>
          <p:nvPr/>
        </p:nvPicPr>
        <p:blipFill rotWithShape="1">
          <a:blip r:embed="rId2">
            <a:alphaModFix/>
          </a:blip>
          <a:srcRect b="0" l="9024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8" name="Shape 578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5">
    <p:bg>
      <p:bgPr>
        <a:solidFill>
          <a:schemeClr val="dk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05.jpg" id="580" name="Shape 580"/>
          <p:cNvPicPr preferRelativeResize="0"/>
          <p:nvPr/>
        </p:nvPicPr>
        <p:blipFill rotWithShape="1">
          <a:blip r:embed="rId2">
            <a:alphaModFix/>
          </a:blip>
          <a:srcRect b="0" l="9024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Shape 581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2" name="Shape 582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5 - Wit">
    <p:bg>
      <p:bgPr>
        <a:solidFill>
          <a:schemeClr val="lt1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05.png" id="584" name="Shape 584"/>
          <p:cNvPicPr preferRelativeResize="0"/>
          <p:nvPr/>
        </p:nvPicPr>
        <p:blipFill rotWithShape="1">
          <a:blip r:embed="rId2">
            <a:alphaModFix/>
          </a:blip>
          <a:srcRect b="0" l="9206" r="0" t="0"/>
          <a:stretch/>
        </p:blipFill>
        <p:spPr>
          <a:xfrm>
            <a:off x="0" y="0"/>
            <a:ext cx="9144000" cy="68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Shape 585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6" name="Shape 586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6">
    <p:bg>
      <p:bgPr>
        <a:solidFill>
          <a:schemeClr val="dk1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06.jpg" id="588" name="Shape 588"/>
          <p:cNvPicPr preferRelativeResize="0"/>
          <p:nvPr/>
        </p:nvPicPr>
        <p:blipFill rotWithShape="1">
          <a:blip r:embed="rId2">
            <a:alphaModFix/>
          </a:blip>
          <a:srcRect b="0" l="8709" r="0" t="0"/>
          <a:stretch/>
        </p:blipFill>
        <p:spPr>
          <a:xfrm>
            <a:off x="0" y="13546"/>
            <a:ext cx="9144000" cy="68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0" name="Shape 590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3 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78606" y="826412"/>
            <a:ext cx="679849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210146" y="2609003"/>
            <a:ext cx="2449388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9063" lvl="2" marL="182563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7531100" y="895637"/>
            <a:ext cx="10836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81105" y="697609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0" name="Shape 80"/>
          <p:cNvSpPr/>
          <p:nvPr/>
        </p:nvSpPr>
        <p:spPr>
          <a:xfrm>
            <a:off x="576264" y="2419992"/>
            <a:ext cx="2449388" cy="6095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301585" y="2419992"/>
            <a:ext cx="2449388" cy="6095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6084037" y="2419992"/>
            <a:ext cx="2449388" cy="6095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99339" y="2609003"/>
            <a:ext cx="2449388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9063" lvl="2" marL="182563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5992596" y="2609003"/>
            <a:ext cx="2449388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9063" lvl="2" marL="182563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6 - Wit">
    <p:bg>
      <p:bgPr>
        <a:solidFill>
          <a:schemeClr val="lt1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06.png" id="592" name="Shape 592"/>
          <p:cNvPicPr preferRelativeResize="0"/>
          <p:nvPr/>
        </p:nvPicPr>
        <p:blipFill rotWithShape="1">
          <a:blip r:embed="rId2">
            <a:alphaModFix/>
          </a:blip>
          <a:srcRect b="0" l="9115" r="0" t="0"/>
          <a:stretch/>
        </p:blipFill>
        <p:spPr>
          <a:xfrm>
            <a:off x="0" y="-16933"/>
            <a:ext cx="9144000" cy="6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4" name="Shape 594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7">
    <p:bg>
      <p:bgPr>
        <a:solidFill>
          <a:schemeClr val="dk1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07.jpg" id="596" name="Shape 596"/>
          <p:cNvPicPr preferRelativeResize="0"/>
          <p:nvPr/>
        </p:nvPicPr>
        <p:blipFill rotWithShape="1">
          <a:blip r:embed="rId2">
            <a:alphaModFix/>
          </a:blip>
          <a:srcRect b="0" l="8908" r="0" t="0"/>
          <a:stretch/>
        </p:blipFill>
        <p:spPr>
          <a:xfrm>
            <a:off x="0" y="-1"/>
            <a:ext cx="9144000" cy="6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Shape 597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8" name="Shape 598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hapter Header - 7 - White">
    <p:bg>
      <p:bgPr>
        <a:solidFill>
          <a:schemeClr val="lt1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07.png" id="600" name="Shape 600"/>
          <p:cNvPicPr preferRelativeResize="0"/>
          <p:nvPr/>
        </p:nvPicPr>
        <p:blipFill rotWithShape="1">
          <a:blip r:embed="rId2">
            <a:alphaModFix/>
          </a:blip>
          <a:srcRect b="0" l="9082" r="0" t="0"/>
          <a:stretch/>
        </p:blipFill>
        <p:spPr>
          <a:xfrm>
            <a:off x="31433" y="-11469"/>
            <a:ext cx="9144000" cy="6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2" name="Shape 602"/>
          <p:cNvSpPr txBox="1"/>
          <p:nvPr>
            <p:ph idx="11" type="ftr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Shape 603"/>
          <p:cNvSpPr txBox="1"/>
          <p:nvPr>
            <p:ph idx="12" type="sldNum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04" name="Shape 604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8">
    <p:bg>
      <p:bgPr>
        <a:solidFill>
          <a:schemeClr val="dk1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08.jpg" id="606" name="Shape 606"/>
          <p:cNvPicPr preferRelativeResize="0"/>
          <p:nvPr/>
        </p:nvPicPr>
        <p:blipFill rotWithShape="1">
          <a:blip r:embed="rId2">
            <a:alphaModFix/>
          </a:blip>
          <a:srcRect b="0" l="8908" r="0" t="0"/>
          <a:stretch/>
        </p:blipFill>
        <p:spPr>
          <a:xfrm>
            <a:off x="0" y="2073"/>
            <a:ext cx="9144000" cy="6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Shape 607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8" name="Shape 608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hapter Header - 8 - White">
    <p:bg>
      <p:bgPr>
        <a:solidFill>
          <a:schemeClr val="lt1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08.png" id="610" name="Shape 610"/>
          <p:cNvPicPr preferRelativeResize="0"/>
          <p:nvPr/>
        </p:nvPicPr>
        <p:blipFill rotWithShape="1">
          <a:blip r:embed="rId2">
            <a:alphaModFix/>
          </a:blip>
          <a:srcRect b="0" l="9206" r="0" t="0"/>
          <a:stretch/>
        </p:blipFill>
        <p:spPr>
          <a:xfrm>
            <a:off x="0" y="-16218"/>
            <a:ext cx="9144000" cy="68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Shape 611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2" name="Shape 612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9">
    <p:bg>
      <p:bgPr>
        <a:solidFill>
          <a:schemeClr val="dk1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09.jpg" id="614" name="Shape 614"/>
          <p:cNvPicPr preferRelativeResize="0"/>
          <p:nvPr/>
        </p:nvPicPr>
        <p:blipFill rotWithShape="1">
          <a:blip r:embed="rId2">
            <a:alphaModFix/>
          </a:blip>
          <a:srcRect b="0" l="8908" r="0" t="0"/>
          <a:stretch/>
        </p:blipFill>
        <p:spPr>
          <a:xfrm>
            <a:off x="0" y="2073"/>
            <a:ext cx="9144000" cy="6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Shape 615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6" name="Shape 616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9 - Wit">
    <p:bg>
      <p:bgPr>
        <a:solidFill>
          <a:schemeClr val="lt1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09.png" id="618" name="Shape 618"/>
          <p:cNvPicPr preferRelativeResize="0"/>
          <p:nvPr/>
        </p:nvPicPr>
        <p:blipFill rotWithShape="1">
          <a:blip r:embed="rId2">
            <a:alphaModFix/>
          </a:blip>
          <a:srcRect b="0" l="9321" r="0" t="0"/>
          <a:stretch/>
        </p:blipFill>
        <p:spPr>
          <a:xfrm>
            <a:off x="0" y="-1"/>
            <a:ext cx="9144000" cy="68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Shape 619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0" name="Shape 620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10">
    <p:bg>
      <p:bgPr>
        <a:solidFill>
          <a:schemeClr val="dk1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10.jpg" id="622" name="Shape 622"/>
          <p:cNvPicPr preferRelativeResize="0"/>
          <p:nvPr/>
        </p:nvPicPr>
        <p:blipFill rotWithShape="1">
          <a:blip r:embed="rId2">
            <a:alphaModFix/>
          </a:blip>
          <a:srcRect b="0" l="9090" r="0" t="0"/>
          <a:stretch/>
        </p:blipFill>
        <p:spPr>
          <a:xfrm>
            <a:off x="0" y="0"/>
            <a:ext cx="9144000" cy="68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Shape 623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4" name="Shape 624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10 - Wit">
    <p:bg>
      <p:bgPr>
        <a:solidFill>
          <a:schemeClr val="lt1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10.png" id="626" name="Shape 626"/>
          <p:cNvPicPr preferRelativeResize="0"/>
          <p:nvPr/>
        </p:nvPicPr>
        <p:blipFill rotWithShape="1">
          <a:blip r:embed="rId2">
            <a:alphaModFix/>
          </a:blip>
          <a:srcRect b="0" l="8742" r="0" t="0"/>
          <a:stretch/>
        </p:blipFill>
        <p:spPr>
          <a:xfrm>
            <a:off x="-18998" y="-1"/>
            <a:ext cx="916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Shape 627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8" name="Shape 628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1">
    <p:bg>
      <p:bgPr>
        <a:solidFill>
          <a:schemeClr val="dk1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11.jpg" id="630" name="Shape 630"/>
          <p:cNvPicPr preferRelativeResize="0"/>
          <p:nvPr/>
        </p:nvPicPr>
        <p:blipFill rotWithShape="1">
          <a:blip r:embed="rId2">
            <a:alphaModFix/>
          </a:blip>
          <a:srcRect b="0" l="7893" r="0" t="0"/>
          <a:stretch/>
        </p:blipFill>
        <p:spPr>
          <a:xfrm>
            <a:off x="-101600" y="0"/>
            <a:ext cx="9245700" cy="68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Shape 631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2" name="Shape 632"/>
          <p:cNvSpPr txBox="1"/>
          <p:nvPr>
            <p:ph idx="11" type="ftr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3" name="Shape 633"/>
          <p:cNvSpPr txBox="1"/>
          <p:nvPr>
            <p:ph idx="12" type="sldNum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34" name="Shape 634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grafie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8606" y="826412"/>
            <a:ext cx="679849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531100" y="895637"/>
            <a:ext cx="10836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5651" y="698423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81105" y="697609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0" name="Shape 90"/>
          <p:cNvSpPr/>
          <p:nvPr>
            <p:ph idx="2" type="chart"/>
          </p:nvPr>
        </p:nvSpPr>
        <p:spPr>
          <a:xfrm>
            <a:off x="462597" y="2302089"/>
            <a:ext cx="8021002" cy="4159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8" lvl="1" marL="3571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1 - Wit">
    <p:bg>
      <p:bgPr>
        <a:solidFill>
          <a:schemeClr val="lt1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11.png" id="636" name="Shape 636"/>
          <p:cNvPicPr preferRelativeResize="0"/>
          <p:nvPr/>
        </p:nvPicPr>
        <p:blipFill rotWithShape="1">
          <a:blip r:embed="rId2">
            <a:alphaModFix/>
          </a:blip>
          <a:srcRect b="0" l="9206" r="0" t="0"/>
          <a:stretch/>
        </p:blipFill>
        <p:spPr>
          <a:xfrm>
            <a:off x="0" y="-1"/>
            <a:ext cx="9144000" cy="6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Shape 637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8" name="Shape 638"/>
          <p:cNvSpPr txBox="1"/>
          <p:nvPr>
            <p:ph idx="11" type="ftr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9" name="Shape 639"/>
          <p:cNvSpPr txBox="1"/>
          <p:nvPr>
            <p:ph idx="12" type="sldNum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40" name="Shape 640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2">
    <p:bg>
      <p:bgPr>
        <a:solidFill>
          <a:schemeClr val="dk1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12.jpg" id="642" name="Shape 642"/>
          <p:cNvPicPr preferRelativeResize="0"/>
          <p:nvPr/>
        </p:nvPicPr>
        <p:blipFill rotWithShape="1">
          <a:blip r:embed="rId2">
            <a:alphaModFix/>
          </a:blip>
          <a:srcRect b="0" l="8625" r="0" t="0"/>
          <a:stretch/>
        </p:blipFill>
        <p:spPr>
          <a:xfrm>
            <a:off x="0" y="-2670"/>
            <a:ext cx="9144000" cy="68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Shape 643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4" name="Shape 644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2 - Wit">
    <p:bg>
      <p:bgPr>
        <a:solidFill>
          <a:schemeClr val="lt1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12.png" id="646" name="Shape 646"/>
          <p:cNvPicPr preferRelativeResize="0"/>
          <p:nvPr/>
        </p:nvPicPr>
        <p:blipFill rotWithShape="1">
          <a:blip r:embed="rId2">
            <a:alphaModFix/>
          </a:blip>
          <a:srcRect b="0" l="9436" r="0" t="0"/>
          <a:stretch/>
        </p:blipFill>
        <p:spPr>
          <a:xfrm>
            <a:off x="0" y="-16218"/>
            <a:ext cx="9144000" cy="6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Shape 647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8" name="Shape 648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3">
    <p:bg>
      <p:bgPr>
        <a:solidFill>
          <a:schemeClr val="dk1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13.jpg" id="650" name="Shape 650"/>
          <p:cNvPicPr preferRelativeResize="0"/>
          <p:nvPr/>
        </p:nvPicPr>
        <p:blipFill rotWithShape="1">
          <a:blip r:embed="rId2">
            <a:alphaModFix/>
          </a:blip>
          <a:srcRect b="0" l="8933" r="0" t="0"/>
          <a:stretch/>
        </p:blipFill>
        <p:spPr>
          <a:xfrm>
            <a:off x="0" y="-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Shape 651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2" name="Shape 652"/>
          <p:cNvSpPr txBox="1"/>
          <p:nvPr>
            <p:ph idx="11" type="ftr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3" name="Shape 653"/>
          <p:cNvSpPr txBox="1"/>
          <p:nvPr>
            <p:ph idx="12" type="sldNum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54" name="Shape 654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3 - Wit">
    <p:bg>
      <p:bgPr>
        <a:solidFill>
          <a:schemeClr val="lt1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13.png" id="656" name="Shape 656"/>
          <p:cNvPicPr preferRelativeResize="0"/>
          <p:nvPr/>
        </p:nvPicPr>
        <p:blipFill rotWithShape="1">
          <a:blip r:embed="rId2">
            <a:alphaModFix/>
          </a:blip>
          <a:srcRect b="0" l="8975" r="0" t="0"/>
          <a:stretch/>
        </p:blipFill>
        <p:spPr>
          <a:xfrm>
            <a:off x="0" y="0"/>
            <a:ext cx="91440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Shape 657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8" name="Shape 658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4">
    <p:bg>
      <p:bgPr>
        <a:solidFill>
          <a:schemeClr val="dk1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14.jpg" id="660" name="Shape 660"/>
          <p:cNvPicPr preferRelativeResize="0"/>
          <p:nvPr/>
        </p:nvPicPr>
        <p:blipFill rotWithShape="1">
          <a:blip r:embed="rId2">
            <a:alphaModFix/>
          </a:blip>
          <a:srcRect b="0" l="9362" r="0" t="0"/>
          <a:stretch/>
        </p:blipFill>
        <p:spPr>
          <a:xfrm>
            <a:off x="0" y="4233"/>
            <a:ext cx="9144000" cy="68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2" name="Shape 662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4 - Wit">
    <p:bg>
      <p:bgPr>
        <a:solidFill>
          <a:schemeClr val="lt1"/>
        </a:solidFill>
      </p:bgPr>
    </p:bg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14.png" id="664" name="Shape 664"/>
          <p:cNvPicPr preferRelativeResize="0"/>
          <p:nvPr/>
        </p:nvPicPr>
        <p:blipFill rotWithShape="1">
          <a:blip r:embed="rId2">
            <a:alphaModFix/>
          </a:blip>
          <a:srcRect b="0" l="8933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Shape 665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6" name="Shape 666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5">
    <p:bg>
      <p:bgPr>
        <a:solidFill>
          <a:schemeClr val="dk1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15.jpg" id="668" name="Shape 668"/>
          <p:cNvPicPr preferRelativeResize="0"/>
          <p:nvPr/>
        </p:nvPicPr>
        <p:blipFill rotWithShape="1">
          <a:blip r:embed="rId2">
            <a:alphaModFix/>
          </a:blip>
          <a:srcRect b="0" l="9090" r="0" t="0"/>
          <a:stretch/>
        </p:blipFill>
        <p:spPr>
          <a:xfrm>
            <a:off x="0" y="0"/>
            <a:ext cx="9144000" cy="68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Shape 669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0" name="Shape 670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5 - Wit">
    <p:bg>
      <p:bgPr>
        <a:solidFill>
          <a:schemeClr val="lt1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15.png" id="672" name="Shape 672"/>
          <p:cNvPicPr preferRelativeResize="0"/>
          <p:nvPr/>
        </p:nvPicPr>
        <p:blipFill rotWithShape="1">
          <a:blip r:embed="rId2">
            <a:alphaModFix/>
          </a:blip>
          <a:srcRect b="0" l="8933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Shape 673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4" name="Shape 674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6">
    <p:bg>
      <p:bgPr>
        <a:solidFill>
          <a:schemeClr val="dk1"/>
        </a:soli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16.jpg" id="676" name="Shape 676"/>
          <p:cNvPicPr preferRelativeResize="0"/>
          <p:nvPr/>
        </p:nvPicPr>
        <p:blipFill rotWithShape="1">
          <a:blip r:embed="rId2">
            <a:alphaModFix/>
          </a:blip>
          <a:srcRect b="0" l="8892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Shape 677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8" name="Shape 678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tabe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8606" y="826412"/>
            <a:ext cx="679849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531100" y="895637"/>
            <a:ext cx="10836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5651" y="698423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81105" y="697609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6 - Wit">
    <p:bg>
      <p:bgPr>
        <a:solidFill>
          <a:schemeClr val="lt1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16.png" id="680" name="Shape 680"/>
          <p:cNvPicPr preferRelativeResize="0"/>
          <p:nvPr/>
        </p:nvPicPr>
        <p:blipFill rotWithShape="1">
          <a:blip r:embed="rId2">
            <a:alphaModFix/>
          </a:blip>
          <a:srcRect b="0" l="10434" r="0" t="0"/>
          <a:stretch/>
        </p:blipFill>
        <p:spPr>
          <a:xfrm>
            <a:off x="0" y="-1"/>
            <a:ext cx="9144000" cy="69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Shape 681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2" name="Shape 682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7">
    <p:bg>
      <p:bgPr>
        <a:solidFill>
          <a:schemeClr val="dk1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17.jpg" id="684" name="Shape 684"/>
          <p:cNvPicPr preferRelativeResize="0"/>
          <p:nvPr/>
        </p:nvPicPr>
        <p:blipFill rotWithShape="1">
          <a:blip r:embed="rId2">
            <a:alphaModFix/>
          </a:blip>
          <a:srcRect b="0" l="8374" r="0" t="0"/>
          <a:stretch/>
        </p:blipFill>
        <p:spPr>
          <a:xfrm>
            <a:off x="-81280" y="-5327"/>
            <a:ext cx="9225300" cy="68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Shape 685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6" name="Shape 686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17 - Wit">
    <p:bg>
      <p:bgPr>
        <a:solidFill>
          <a:schemeClr val="lt1"/>
        </a:soli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17.png" id="688" name="Shape 688"/>
          <p:cNvPicPr preferRelativeResize="0"/>
          <p:nvPr/>
        </p:nvPicPr>
        <p:blipFill rotWithShape="1">
          <a:blip r:embed="rId2">
            <a:alphaModFix/>
          </a:blip>
          <a:srcRect b="0" l="8933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0" name="Shape 690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8">
    <p:bg>
      <p:bgPr>
        <a:solidFill>
          <a:schemeClr val="dk1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18.jpg" id="692" name="Shape 692"/>
          <p:cNvPicPr preferRelativeResize="0"/>
          <p:nvPr/>
        </p:nvPicPr>
        <p:blipFill rotWithShape="1">
          <a:blip r:embed="rId2">
            <a:alphaModFix/>
          </a:blip>
          <a:srcRect b="0" l="9090" r="0" t="0"/>
          <a:stretch/>
        </p:blipFill>
        <p:spPr>
          <a:xfrm>
            <a:off x="0" y="-16217"/>
            <a:ext cx="9144000" cy="68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Shape 693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4" name="Shape 694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18 - Wit">
    <p:bg>
      <p:bgPr>
        <a:solidFill>
          <a:schemeClr val="lt1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18.png" id="696" name="Shape 696"/>
          <p:cNvPicPr preferRelativeResize="0"/>
          <p:nvPr/>
        </p:nvPicPr>
        <p:blipFill rotWithShape="1">
          <a:blip r:embed="rId2">
            <a:alphaModFix/>
          </a:blip>
          <a:srcRect b="0" l="8858" r="0" t="0"/>
          <a:stretch/>
        </p:blipFill>
        <p:spPr>
          <a:xfrm>
            <a:off x="0" y="5462"/>
            <a:ext cx="9144000" cy="68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Shape 697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8" name="Shape 698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9">
    <p:bg>
      <p:bgPr>
        <a:solidFill>
          <a:schemeClr val="dk1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19.jpg" id="700" name="Shape 700"/>
          <p:cNvPicPr preferRelativeResize="0"/>
          <p:nvPr/>
        </p:nvPicPr>
        <p:blipFill rotWithShape="1">
          <a:blip r:embed="rId2">
            <a:alphaModFix/>
          </a:blip>
          <a:srcRect b="0" l="8999" r="0" t="0"/>
          <a:stretch/>
        </p:blipFill>
        <p:spPr>
          <a:xfrm>
            <a:off x="0" y="-16218"/>
            <a:ext cx="9144000" cy="68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Shape 701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2" name="Shape 702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9 - Wit">
    <p:bg>
      <p:bgPr>
        <a:solidFill>
          <a:schemeClr val="lt1"/>
        </a:solid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19.png" id="704" name="Shape 704"/>
          <p:cNvPicPr preferRelativeResize="0"/>
          <p:nvPr/>
        </p:nvPicPr>
        <p:blipFill rotWithShape="1">
          <a:blip r:embed="rId2">
            <a:alphaModFix/>
          </a:blip>
          <a:srcRect b="0" l="9090" r="0" t="0"/>
          <a:stretch/>
        </p:blipFill>
        <p:spPr>
          <a:xfrm>
            <a:off x="0" y="0"/>
            <a:ext cx="9144000" cy="68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Shape 705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6" name="Shape 706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20">
    <p:bg>
      <p:bgPr>
        <a:solidFill>
          <a:schemeClr val="dk1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20.jpg" id="708" name="Shape 708"/>
          <p:cNvPicPr preferRelativeResize="0"/>
          <p:nvPr/>
        </p:nvPicPr>
        <p:blipFill rotWithShape="1">
          <a:blip r:embed="rId2">
            <a:alphaModFix/>
          </a:blip>
          <a:srcRect b="0" l="8817" r="0" t="0"/>
          <a:stretch/>
        </p:blipFill>
        <p:spPr>
          <a:xfrm>
            <a:off x="0" y="-1"/>
            <a:ext cx="9144000" cy="68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Shape 709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0" name="Shape 710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20 - Wit">
    <p:bg>
      <p:bgPr>
        <a:solidFill>
          <a:schemeClr val="lt1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20.png" id="712" name="Shape 712"/>
          <p:cNvPicPr preferRelativeResize="0"/>
          <p:nvPr/>
        </p:nvPicPr>
        <p:blipFill rotWithShape="1">
          <a:blip r:embed="rId2">
            <a:alphaModFix/>
          </a:blip>
          <a:srcRect b="0" l="8933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Shape 713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4" name="Shape 714"/>
          <p:cNvSpPr/>
          <p:nvPr/>
        </p:nvSpPr>
        <p:spPr>
          <a:xfrm>
            <a:off x="582220" y="2775297"/>
            <a:ext cx="4434300" cy="921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tekst - groen vlak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type="title"/>
          </p:nvPr>
        </p:nvSpPr>
        <p:spPr>
          <a:xfrm>
            <a:off x="478604" y="826411"/>
            <a:ext cx="6798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500010" y="2180514"/>
            <a:ext cx="4874700" cy="4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8" name="Shape 718"/>
          <p:cNvSpPr txBox="1"/>
          <p:nvPr>
            <p:ph idx="2" type="body"/>
          </p:nvPr>
        </p:nvSpPr>
        <p:spPr>
          <a:xfrm>
            <a:off x="6015037" y="2330452"/>
            <a:ext cx="2600400" cy="3440400"/>
          </a:xfrm>
          <a:prstGeom prst="rect">
            <a:avLst/>
          </a:prstGeom>
          <a:solidFill>
            <a:srgbClr val="43B109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lt1"/>
              </a:buClr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587" lvl="2" marL="357187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Courier New"/>
              <a:buNone/>
              <a:defRPr b="0" i="0" sz="10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Quote - Black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8606" y="1165078"/>
            <a:ext cx="5007795" cy="4886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Verdana"/>
              <a:buNone/>
              <a:defRPr b="1" i="0" sz="2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7531100" y="895637"/>
            <a:ext cx="10836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025651" y="698423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481105" y="697609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1" name="Shape 101"/>
          <p:cNvSpPr/>
          <p:nvPr/>
        </p:nvSpPr>
        <p:spPr>
          <a:xfrm>
            <a:off x="578949" y="712579"/>
            <a:ext cx="7964406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tekst - 2 beelden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type="title"/>
          </p:nvPr>
        </p:nvSpPr>
        <p:spPr>
          <a:xfrm>
            <a:off x="478604" y="826411"/>
            <a:ext cx="6798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500010" y="2180514"/>
            <a:ext cx="2903699" cy="4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2" name="Shape 722"/>
          <p:cNvSpPr txBox="1"/>
          <p:nvPr>
            <p:ph idx="2" type="body"/>
          </p:nvPr>
        </p:nvSpPr>
        <p:spPr>
          <a:xfrm>
            <a:off x="3608069" y="5431790"/>
            <a:ext cx="4904999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 and Two columns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type="title"/>
          </p:nvPr>
        </p:nvSpPr>
        <p:spPr>
          <a:xfrm>
            <a:off x="478604" y="826411"/>
            <a:ext cx="6798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487679" y="2595457"/>
            <a:ext cx="40386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9062" lvl="2" marL="182562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6" name="Shape 726"/>
          <p:cNvSpPr txBox="1"/>
          <p:nvPr>
            <p:ph idx="2" type="body"/>
          </p:nvPr>
        </p:nvSpPr>
        <p:spPr>
          <a:xfrm>
            <a:off x="4678680" y="2663190"/>
            <a:ext cx="40386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4300" lvl="2" marL="17780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7" name="Shape 727"/>
          <p:cNvSpPr txBox="1"/>
          <p:nvPr>
            <p:ph idx="11" type="ftr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8" name="Shape 728"/>
          <p:cNvSpPr txBox="1"/>
          <p:nvPr>
            <p:ph idx="12" type="sldNum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29" name="Shape 729"/>
          <p:cNvSpPr/>
          <p:nvPr/>
        </p:nvSpPr>
        <p:spPr>
          <a:xfrm>
            <a:off x="576262" y="2419991"/>
            <a:ext cx="3949500" cy="246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Shape 730"/>
          <p:cNvSpPr/>
          <p:nvPr/>
        </p:nvSpPr>
        <p:spPr>
          <a:xfrm>
            <a:off x="4777067" y="2419991"/>
            <a:ext cx="3949500" cy="246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3 columns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>
            <p:ph type="title"/>
          </p:nvPr>
        </p:nvSpPr>
        <p:spPr>
          <a:xfrm>
            <a:off x="478604" y="826411"/>
            <a:ext cx="6798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3210144" y="2609003"/>
            <a:ext cx="24495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9062" lvl="2" marL="182562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4" name="Shape 734"/>
          <p:cNvSpPr txBox="1"/>
          <p:nvPr>
            <p:ph idx="12" type="sldNum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35" name="Shape 735"/>
          <p:cNvSpPr/>
          <p:nvPr/>
        </p:nvSpPr>
        <p:spPr>
          <a:xfrm>
            <a:off x="576262" y="2419991"/>
            <a:ext cx="2449500" cy="60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3301585" y="2419991"/>
            <a:ext cx="2449500" cy="60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6084035" y="2419991"/>
            <a:ext cx="2449500" cy="60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Shape 738"/>
          <p:cNvSpPr txBox="1"/>
          <p:nvPr>
            <p:ph idx="2" type="body"/>
          </p:nvPr>
        </p:nvSpPr>
        <p:spPr>
          <a:xfrm>
            <a:off x="499339" y="2609003"/>
            <a:ext cx="24495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9062" lvl="2" marL="182562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9" name="Shape 739"/>
          <p:cNvSpPr txBox="1"/>
          <p:nvPr>
            <p:ph idx="3" type="body"/>
          </p:nvPr>
        </p:nvSpPr>
        <p:spPr>
          <a:xfrm>
            <a:off x="5992596" y="2609003"/>
            <a:ext cx="24495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9062" lvl="2" marL="182562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Quote - Black">
    <p:bg>
      <p:bgPr>
        <a:solidFill>
          <a:schemeClr val="dk1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type="title"/>
          </p:nvPr>
        </p:nvSpPr>
        <p:spPr>
          <a:xfrm>
            <a:off x="478604" y="1165077"/>
            <a:ext cx="50079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Verdana"/>
              <a:buNone/>
              <a:defRPr b="1" i="0" sz="2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2" name="Shape 742"/>
          <p:cNvSpPr txBox="1"/>
          <p:nvPr>
            <p:ph idx="11" type="ftr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3" name="Shape 743"/>
          <p:cNvSpPr txBox="1"/>
          <p:nvPr>
            <p:ph idx="12" type="sldNum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44" name="Shape 744"/>
          <p:cNvSpPr/>
          <p:nvPr/>
        </p:nvSpPr>
        <p:spPr>
          <a:xfrm>
            <a:off x="578947" y="712578"/>
            <a:ext cx="79644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>
            <p:ph type="title"/>
          </p:nvPr>
        </p:nvSpPr>
        <p:spPr>
          <a:xfrm>
            <a:off x="478604" y="1165077"/>
            <a:ext cx="50079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7" name="Shape 747"/>
          <p:cNvSpPr txBox="1"/>
          <p:nvPr>
            <p:ph idx="11" type="ftr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8" name="Shape 748"/>
          <p:cNvSpPr txBox="1"/>
          <p:nvPr>
            <p:ph idx="12" type="sldNum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Video">
    <p:bg>
      <p:bgPr>
        <a:solidFill>
          <a:schemeClr val="dk1"/>
        </a:soli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idx="11" type="ftr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1" name="Shape 751"/>
          <p:cNvSpPr txBox="1"/>
          <p:nvPr>
            <p:ph idx="12" type="sldNum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52" name="Shape 752"/>
          <p:cNvSpPr/>
          <p:nvPr/>
        </p:nvSpPr>
        <p:spPr>
          <a:xfrm>
            <a:off x="578947" y="712578"/>
            <a:ext cx="79644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Shape 753"/>
          <p:cNvSpPr/>
          <p:nvPr>
            <p:ph idx="2" type="media"/>
          </p:nvPr>
        </p:nvSpPr>
        <p:spPr>
          <a:xfrm>
            <a:off x="578947" y="1071030"/>
            <a:ext cx="7964400" cy="5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00"/>
              </a:spcBef>
              <a:spcAft>
                <a:spcPts val="70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Title and video">
    <p:bg>
      <p:bgPr>
        <a:solidFill>
          <a:schemeClr val="dk1"/>
        </a:solid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>
            <p:ph type="title"/>
          </p:nvPr>
        </p:nvSpPr>
        <p:spPr>
          <a:xfrm>
            <a:off x="478604" y="826411"/>
            <a:ext cx="6798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Verdana"/>
              <a:buNone/>
              <a:defRPr b="1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6" name="Shape 756"/>
          <p:cNvSpPr txBox="1"/>
          <p:nvPr>
            <p:ph idx="11" type="ftr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7" name="Shape 757"/>
          <p:cNvSpPr txBox="1"/>
          <p:nvPr>
            <p:ph idx="12" type="sldNum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58" name="Shape 758"/>
          <p:cNvSpPr/>
          <p:nvPr>
            <p:ph idx="2" type="media"/>
          </p:nvPr>
        </p:nvSpPr>
        <p:spPr>
          <a:xfrm>
            <a:off x="565150" y="2225626"/>
            <a:ext cx="6709500" cy="4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00"/>
              </a:spcBef>
              <a:spcAft>
                <a:spcPts val="70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9" name="Shape 759"/>
          <p:cNvSpPr/>
          <p:nvPr/>
        </p:nvSpPr>
        <p:spPr>
          <a:xfrm>
            <a:off x="578947" y="712578"/>
            <a:ext cx="79644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>
            <p:ph type="title"/>
          </p:nvPr>
        </p:nvSpPr>
        <p:spPr>
          <a:xfrm>
            <a:off x="478604" y="826411"/>
            <a:ext cx="6798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2" name="Shape 762"/>
          <p:cNvSpPr txBox="1"/>
          <p:nvPr>
            <p:ph idx="11" type="ftr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3" name="Shape 763"/>
          <p:cNvSpPr txBox="1"/>
          <p:nvPr>
            <p:ph idx="12" type="sldNum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 Blank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idx="11" type="ftr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6" name="Shape 766"/>
          <p:cNvSpPr txBox="1"/>
          <p:nvPr>
            <p:ph idx="12" type="sldNum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Leeg scherm"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8606" y="1165078"/>
            <a:ext cx="5007795" cy="4886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531100" y="895637"/>
            <a:ext cx="10836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5651" y="698423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81105" y="697609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Video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1" type="ftr"/>
          </p:nvPr>
        </p:nvSpPr>
        <p:spPr>
          <a:xfrm>
            <a:off x="3025651" y="698423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481105" y="697609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0" name="Shape 110"/>
          <p:cNvSpPr/>
          <p:nvPr/>
        </p:nvSpPr>
        <p:spPr>
          <a:xfrm>
            <a:off x="578949" y="712579"/>
            <a:ext cx="7964406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>
            <p:ph idx="2" type="media"/>
          </p:nvPr>
        </p:nvSpPr>
        <p:spPr>
          <a:xfrm>
            <a:off x="578947" y="1071030"/>
            <a:ext cx="7964406" cy="50736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00"/>
              </a:spcBef>
              <a:spcAft>
                <a:spcPts val="70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8" lvl="1" marL="3571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Title and video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78606" y="826412"/>
            <a:ext cx="679849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Verdana"/>
              <a:buNone/>
              <a:defRPr b="1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7531100" y="895637"/>
            <a:ext cx="10836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3025651" y="698423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481105" y="697609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7" name="Shape 117"/>
          <p:cNvSpPr/>
          <p:nvPr>
            <p:ph idx="2" type="media"/>
          </p:nvPr>
        </p:nvSpPr>
        <p:spPr>
          <a:xfrm>
            <a:off x="565150" y="2225627"/>
            <a:ext cx="6709409" cy="4274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00"/>
              </a:spcBef>
              <a:spcAft>
                <a:spcPts val="70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8" lvl="1" marL="3571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/>
          <p:nvPr/>
        </p:nvSpPr>
        <p:spPr>
          <a:xfrm>
            <a:off x="578949" y="712579"/>
            <a:ext cx="7964406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Alleen titel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8606" y="826412"/>
            <a:ext cx="679849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7531100" y="895637"/>
            <a:ext cx="10836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3025651" y="698423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6481105" y="697609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1_Titel en tekst met bulle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78606" y="826412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500010" y="2180515"/>
            <a:ext cx="7790503" cy="4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17780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65088" lvl="1" marL="3571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7787" lvl="2" marL="5349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8425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11125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 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0" type="dt"/>
          </p:nvPr>
        </p:nvSpPr>
        <p:spPr>
          <a:xfrm>
            <a:off x="7531100" y="895637"/>
            <a:ext cx="10836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3025651" y="698423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6481105" y="697609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Leeg scherm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inal Slide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5684" y="0"/>
            <a:ext cx="9144000" cy="68580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0" y="2"/>
            <a:ext cx="9144000" cy="6858000"/>
          </a:xfrm>
          <a:custGeom>
            <a:pathLst>
              <a:path extrusionOk="0" h="120000" w="120000">
                <a:moveTo>
                  <a:pt x="107511" y="0"/>
                </a:moveTo>
                <a:lnTo>
                  <a:pt x="29542" y="0"/>
                </a:lnTo>
                <a:lnTo>
                  <a:pt x="0" y="13084"/>
                </a:lnTo>
                <a:lnTo>
                  <a:pt x="0" y="78051"/>
                </a:lnTo>
                <a:lnTo>
                  <a:pt x="6251" y="119999"/>
                </a:lnTo>
                <a:lnTo>
                  <a:pt x="98274" y="119999"/>
                </a:lnTo>
                <a:lnTo>
                  <a:pt x="120000" y="110377"/>
                </a:lnTo>
                <a:lnTo>
                  <a:pt x="120000" y="83794"/>
                </a:lnTo>
                <a:lnTo>
                  <a:pt x="1075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6501425" y="586909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type="ctrTitle"/>
          </p:nvPr>
        </p:nvSpPr>
        <p:spPr>
          <a:xfrm>
            <a:off x="482600" y="2130425"/>
            <a:ext cx="5998505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kdg-logo-horizontal.wmf" id="134" name="Shape 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268" y="5631500"/>
            <a:ext cx="1766665" cy="53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">
  <p:cSld name="Agenda"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8604" y="20938"/>
            <a:ext cx="6846900" cy="81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500010" y="904875"/>
            <a:ext cx="7790400" cy="53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spcBef>
                <a:spcPts val="300"/>
              </a:spcBef>
              <a:spcAft>
                <a:spcPts val="700"/>
              </a:spcAft>
              <a:buClr>
                <a:schemeClr val="lt1"/>
              </a:buClr>
              <a:buSzPct val="100000"/>
              <a:buFont typeface="Calibri"/>
              <a:buAutoNum type="arabicPeriod"/>
              <a:defRPr b="1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/>
          <p:nvPr/>
        </p:nvSpPr>
        <p:spPr>
          <a:xfrm>
            <a:off x="578947" y="712579"/>
            <a:ext cx="79644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el Scherm"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5683" y="0"/>
            <a:ext cx="9144000" cy="68580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0" y="2"/>
            <a:ext cx="9144000" cy="6858000"/>
          </a:xfrm>
          <a:custGeom>
            <a:pathLst>
              <a:path extrusionOk="0" h="120000" w="120000">
                <a:moveTo>
                  <a:pt x="107511" y="0"/>
                </a:moveTo>
                <a:lnTo>
                  <a:pt x="29542" y="0"/>
                </a:lnTo>
                <a:lnTo>
                  <a:pt x="0" y="13084"/>
                </a:lnTo>
                <a:lnTo>
                  <a:pt x="0" y="78051"/>
                </a:lnTo>
                <a:lnTo>
                  <a:pt x="6251" y="119999"/>
                </a:lnTo>
                <a:lnTo>
                  <a:pt x="98274" y="119999"/>
                </a:lnTo>
                <a:lnTo>
                  <a:pt x="120000" y="110377"/>
                </a:lnTo>
                <a:lnTo>
                  <a:pt x="120000" y="83794"/>
                </a:lnTo>
                <a:lnTo>
                  <a:pt x="1075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6501425" y="586909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type="ctrTitle"/>
          </p:nvPr>
        </p:nvSpPr>
        <p:spPr>
          <a:xfrm>
            <a:off x="482599" y="2130425"/>
            <a:ext cx="5998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494983" y="3654637"/>
            <a:ext cx="60063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ctr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ctr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ctr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Courier New"/>
              <a:buNone/>
              <a:defRPr b="0" i="0" sz="105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ctr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kdg-logo-horizontal.wmf" id="149" name="Shape 1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268" y="5631500"/>
            <a:ext cx="2186100" cy="5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1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2" name="Shape 152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1 - Wit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5" name="Shape 155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tekst met bulle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500010" y="37035"/>
            <a:ext cx="6798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500010" y="819150"/>
            <a:ext cx="7790400" cy="5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0" lvl="0" marL="17780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0" type="dt"/>
          </p:nvPr>
        </p:nvSpPr>
        <p:spPr>
          <a:xfrm>
            <a:off x="7482564" y="257462"/>
            <a:ext cx="1083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el en tekst met bullet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500010" y="28575"/>
            <a:ext cx="78120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500010" y="819150"/>
            <a:ext cx="7790400" cy="5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0" lvl="0" marL="17780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tekst zonder bullet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500010" y="37035"/>
            <a:ext cx="6798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500010" y="819150"/>
            <a:ext cx="7790400" cy="5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0" type="dt"/>
          </p:nvPr>
        </p:nvSpPr>
        <p:spPr>
          <a:xfrm>
            <a:off x="7482564" y="257462"/>
            <a:ext cx="1083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78606" y="826412"/>
            <a:ext cx="679849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500010" y="2180515"/>
            <a:ext cx="7790503" cy="4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0" lvl="0" marL="17780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8" lvl="1" marL="3571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962400" y="6408737"/>
            <a:ext cx="2768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47113" y="6408737"/>
            <a:ext cx="3667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tekst - zwart vla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500010" y="37035"/>
            <a:ext cx="6798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500010" y="828675"/>
            <a:ext cx="4874700" cy="5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0" type="dt"/>
          </p:nvPr>
        </p:nvSpPr>
        <p:spPr>
          <a:xfrm>
            <a:off x="7482564" y="257462"/>
            <a:ext cx="1083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6015039" y="828675"/>
            <a:ext cx="2600400" cy="494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lt1"/>
              </a:buClr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587" lvl="2" marL="357187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Courier New"/>
              <a:buNone/>
              <a:defRPr b="0" i="0" sz="10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tekst - groen vla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500010" y="37035"/>
            <a:ext cx="6798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500010" y="895350"/>
            <a:ext cx="4874700" cy="5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7482564" y="257462"/>
            <a:ext cx="1083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6015039" y="2330451"/>
            <a:ext cx="2600400" cy="3440400"/>
          </a:xfrm>
          <a:prstGeom prst="rect">
            <a:avLst/>
          </a:prstGeom>
          <a:solidFill>
            <a:srgbClr val="43B109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lt1"/>
              </a:buClr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587" lvl="2" marL="357187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Courier New"/>
              <a:buNone/>
              <a:defRPr b="0" i="0" sz="10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 - one pictur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500010" y="37035"/>
            <a:ext cx="6798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500010" y="2180515"/>
            <a:ext cx="2903699" cy="4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0" type="dt"/>
          </p:nvPr>
        </p:nvSpPr>
        <p:spPr>
          <a:xfrm>
            <a:off x="7482564" y="257462"/>
            <a:ext cx="1083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1" type="ftr"/>
          </p:nvPr>
        </p:nvSpPr>
        <p:spPr>
          <a:xfrm>
            <a:off x="3025651" y="6984238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6481105" y="697609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n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3" name="Shape 183"/>
          <p:cNvSpPr/>
          <p:nvPr>
            <p:ph idx="2" type="pic"/>
          </p:nvPr>
        </p:nvSpPr>
        <p:spPr>
          <a:xfrm>
            <a:off x="3688714" y="2235625"/>
            <a:ext cx="48243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3608071" y="5431791"/>
            <a:ext cx="4905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grafie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500010" y="37035"/>
            <a:ext cx="6798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7" name="Shape 187"/>
          <p:cNvSpPr txBox="1"/>
          <p:nvPr>
            <p:ph idx="10" type="dt"/>
          </p:nvPr>
        </p:nvSpPr>
        <p:spPr>
          <a:xfrm>
            <a:off x="7482564" y="257462"/>
            <a:ext cx="1083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1" type="ftr"/>
          </p:nvPr>
        </p:nvSpPr>
        <p:spPr>
          <a:xfrm>
            <a:off x="3025651" y="6984238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6481105" y="697609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n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0" name="Shape 190"/>
          <p:cNvSpPr/>
          <p:nvPr>
            <p:ph idx="2" type="chart"/>
          </p:nvPr>
        </p:nvSpPr>
        <p:spPr>
          <a:xfrm>
            <a:off x="462597" y="819149"/>
            <a:ext cx="8021100" cy="56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tabl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500010" y="37035"/>
            <a:ext cx="6798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3" name="Shape 193"/>
          <p:cNvSpPr txBox="1"/>
          <p:nvPr>
            <p:ph idx="10" type="dt"/>
          </p:nvPr>
        </p:nvSpPr>
        <p:spPr>
          <a:xfrm>
            <a:off x="7482564" y="257462"/>
            <a:ext cx="1083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1" type="ftr"/>
          </p:nvPr>
        </p:nvSpPr>
        <p:spPr>
          <a:xfrm>
            <a:off x="3025651" y="6984238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6481105" y="697609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n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Video"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1" type="ftr"/>
          </p:nvPr>
        </p:nvSpPr>
        <p:spPr>
          <a:xfrm>
            <a:off x="3025651" y="6984238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6481105" y="697609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n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9" name="Shape 199"/>
          <p:cNvSpPr/>
          <p:nvPr/>
        </p:nvSpPr>
        <p:spPr>
          <a:xfrm>
            <a:off x="578947" y="712579"/>
            <a:ext cx="79644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>
            <p:ph idx="2" type="media"/>
          </p:nvPr>
        </p:nvSpPr>
        <p:spPr>
          <a:xfrm>
            <a:off x="578947" y="1071030"/>
            <a:ext cx="7964400" cy="5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00"/>
              </a:spcBef>
              <a:spcAft>
                <a:spcPts val="70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Alleen titel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500010" y="37035"/>
            <a:ext cx="6798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3" name="Shape 203"/>
          <p:cNvSpPr txBox="1"/>
          <p:nvPr>
            <p:ph idx="10" type="dt"/>
          </p:nvPr>
        </p:nvSpPr>
        <p:spPr>
          <a:xfrm>
            <a:off x="7482564" y="257462"/>
            <a:ext cx="1083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1" type="ftr"/>
          </p:nvPr>
        </p:nvSpPr>
        <p:spPr>
          <a:xfrm>
            <a:off x="3025651" y="6984238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6481105" y="697609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n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inal Slide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5683" y="0"/>
            <a:ext cx="9144000" cy="68580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0" y="2"/>
            <a:ext cx="9144000" cy="6858000"/>
          </a:xfrm>
          <a:custGeom>
            <a:pathLst>
              <a:path extrusionOk="0" h="120000" w="120000">
                <a:moveTo>
                  <a:pt x="107511" y="0"/>
                </a:moveTo>
                <a:lnTo>
                  <a:pt x="29542" y="0"/>
                </a:lnTo>
                <a:lnTo>
                  <a:pt x="0" y="13084"/>
                </a:lnTo>
                <a:lnTo>
                  <a:pt x="0" y="78051"/>
                </a:lnTo>
                <a:lnTo>
                  <a:pt x="6251" y="119999"/>
                </a:lnTo>
                <a:lnTo>
                  <a:pt x="98274" y="119999"/>
                </a:lnTo>
                <a:lnTo>
                  <a:pt x="120000" y="110377"/>
                </a:lnTo>
                <a:lnTo>
                  <a:pt x="120000" y="83794"/>
                </a:lnTo>
                <a:lnTo>
                  <a:pt x="1075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/>
          <p:nvPr>
            <p:ph type="ctrTitle"/>
          </p:nvPr>
        </p:nvSpPr>
        <p:spPr>
          <a:xfrm>
            <a:off x="482599" y="2130425"/>
            <a:ext cx="5998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kdg-logo-horizontal.wmf" id="210" name="Shape 2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266" y="5631500"/>
            <a:ext cx="2412600" cy="5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">
  <p:cSld name="Agenda"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78606" y="826412"/>
            <a:ext cx="6846900" cy="81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500010" y="1882488"/>
            <a:ext cx="7790400" cy="4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228600" marR="0" rtl="0" algn="l">
              <a:spcBef>
                <a:spcPts val="300"/>
              </a:spcBef>
              <a:spcAft>
                <a:spcPts val="700"/>
              </a:spcAft>
              <a:buClr>
                <a:schemeClr val="lt1"/>
              </a:buClr>
              <a:buSzPct val="100000"/>
              <a:buFont typeface="Calibri"/>
              <a:buAutoNum type="arabicPeriod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Shape 219"/>
          <p:cNvSpPr/>
          <p:nvPr/>
        </p:nvSpPr>
        <p:spPr>
          <a:xfrm>
            <a:off x="578949" y="712579"/>
            <a:ext cx="79644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el Scherm"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5683" y="0"/>
            <a:ext cx="9144000" cy="68580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0" y="2"/>
            <a:ext cx="9144000" cy="6858000"/>
          </a:xfrm>
          <a:custGeom>
            <a:pathLst>
              <a:path extrusionOk="0" h="120000" w="120000">
                <a:moveTo>
                  <a:pt x="107511" y="0"/>
                </a:moveTo>
                <a:lnTo>
                  <a:pt x="29542" y="0"/>
                </a:lnTo>
                <a:lnTo>
                  <a:pt x="0" y="13084"/>
                </a:lnTo>
                <a:lnTo>
                  <a:pt x="0" y="78051"/>
                </a:lnTo>
                <a:lnTo>
                  <a:pt x="6251" y="119999"/>
                </a:lnTo>
                <a:lnTo>
                  <a:pt x="98274" y="119999"/>
                </a:lnTo>
                <a:lnTo>
                  <a:pt x="120000" y="110377"/>
                </a:lnTo>
                <a:lnTo>
                  <a:pt x="120000" y="83794"/>
                </a:lnTo>
                <a:lnTo>
                  <a:pt x="1075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/>
          <p:nvPr>
            <p:ph type="ctrTitle"/>
          </p:nvPr>
        </p:nvSpPr>
        <p:spPr>
          <a:xfrm>
            <a:off x="482600" y="2130425"/>
            <a:ext cx="5998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4" name="Shape 224"/>
          <p:cNvSpPr txBox="1"/>
          <p:nvPr>
            <p:ph idx="1" type="subTitle"/>
          </p:nvPr>
        </p:nvSpPr>
        <p:spPr>
          <a:xfrm>
            <a:off x="494983" y="3654637"/>
            <a:ext cx="60063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ctr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ctr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ctr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Courier New"/>
              <a:buNone/>
              <a:defRPr b="0" i="0" sz="105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ctr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kdg-logo-horizontal.wmf" id="225" name="Shape 2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268" y="5631500"/>
            <a:ext cx="2412600" cy="5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genda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78606" y="826412"/>
            <a:ext cx="6846754" cy="812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500010" y="1882488"/>
            <a:ext cx="7790503" cy="43760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228600" marR="0" rtl="0" algn="l">
              <a:spcBef>
                <a:spcPts val="300"/>
              </a:spcBef>
              <a:spcAft>
                <a:spcPts val="700"/>
              </a:spcAft>
              <a:buClr>
                <a:schemeClr val="lt1"/>
              </a:buClr>
              <a:buSzPct val="100000"/>
              <a:buFont typeface="Calibri"/>
              <a:buAutoNum type="arabicPeriod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8" lvl="1" marL="3571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/>
          <p:nvPr/>
        </p:nvSpPr>
        <p:spPr>
          <a:xfrm>
            <a:off x="578949" y="712579"/>
            <a:ext cx="7964406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el en tekst met bullet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78606" y="826412"/>
            <a:ext cx="78120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500010" y="1828800"/>
            <a:ext cx="7790400" cy="4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17780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650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778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8425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11125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1"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01.jpg" id="230" name="Shape 230"/>
          <p:cNvPicPr preferRelativeResize="0"/>
          <p:nvPr/>
        </p:nvPicPr>
        <p:blipFill rotWithShape="1">
          <a:blip r:embed="rId2">
            <a:alphaModFix/>
          </a:blip>
          <a:srcRect b="0" l="8975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2" name="Shape 232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1 - Wit"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01.png" id="234" name="Shape 234"/>
          <p:cNvPicPr preferRelativeResize="0"/>
          <p:nvPr/>
        </p:nvPicPr>
        <p:blipFill rotWithShape="1">
          <a:blip r:embed="rId2">
            <a:alphaModFix/>
          </a:blip>
          <a:srcRect b="0" l="8975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6" name="Shape 236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2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02.jpg" id="238" name="Shape 238"/>
          <p:cNvPicPr preferRelativeResize="0"/>
          <p:nvPr/>
        </p:nvPicPr>
        <p:blipFill rotWithShape="1">
          <a:blip r:embed="rId2">
            <a:alphaModFix/>
          </a:blip>
          <a:srcRect b="0" l="8617" r="0" t="0"/>
          <a:stretch/>
        </p:blipFill>
        <p:spPr>
          <a:xfrm>
            <a:off x="-40640" y="-14176"/>
            <a:ext cx="9184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0" name="Shape 240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2 - Wit"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02.png" id="242" name="Shape 242"/>
          <p:cNvPicPr preferRelativeResize="0"/>
          <p:nvPr/>
        </p:nvPicPr>
        <p:blipFill rotWithShape="1">
          <a:blip r:embed="rId2">
            <a:alphaModFix/>
          </a:blip>
          <a:srcRect b="0" l="9024" r="0" t="0"/>
          <a:stretch/>
        </p:blipFill>
        <p:spPr>
          <a:xfrm>
            <a:off x="-22577" y="-16933"/>
            <a:ext cx="9166500" cy="6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4" name="Shape 244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3">
    <p:bg>
      <p:bgPr>
        <a:solidFill>
          <a:schemeClr val="dk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03.jpg" id="246" name="Shape 246"/>
          <p:cNvPicPr preferRelativeResize="0"/>
          <p:nvPr/>
        </p:nvPicPr>
        <p:blipFill rotWithShape="1">
          <a:blip r:embed="rId2">
            <a:alphaModFix/>
          </a:blip>
          <a:srcRect b="0" l="9090" r="0" t="0"/>
          <a:stretch/>
        </p:blipFill>
        <p:spPr>
          <a:xfrm>
            <a:off x="0" y="-1"/>
            <a:ext cx="9144000" cy="68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8" name="Shape 248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3 - Wit"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03.png" id="250" name="Shape 250"/>
          <p:cNvPicPr preferRelativeResize="0"/>
          <p:nvPr/>
        </p:nvPicPr>
        <p:blipFill rotWithShape="1">
          <a:blip r:embed="rId2">
            <a:alphaModFix/>
          </a:blip>
          <a:srcRect b="0" l="9436" r="0" t="0"/>
          <a:stretch/>
        </p:blipFill>
        <p:spPr>
          <a:xfrm>
            <a:off x="0" y="0"/>
            <a:ext cx="9144000" cy="68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2" name="Shape 252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4"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04.jpg" id="254" name="Shape 254"/>
          <p:cNvPicPr preferRelativeResize="0"/>
          <p:nvPr/>
        </p:nvPicPr>
        <p:blipFill rotWithShape="1">
          <a:blip r:embed="rId2">
            <a:alphaModFix/>
          </a:blip>
          <a:srcRect b="0" l="8842" r="0" t="0"/>
          <a:stretch/>
        </p:blipFill>
        <p:spPr>
          <a:xfrm>
            <a:off x="0" y="13547"/>
            <a:ext cx="9144000" cy="68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6" name="Shape 256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4 - Wit"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04.png" id="258" name="Shape 258"/>
          <p:cNvPicPr preferRelativeResize="0"/>
          <p:nvPr/>
        </p:nvPicPr>
        <p:blipFill rotWithShape="1">
          <a:blip r:embed="rId2">
            <a:alphaModFix/>
          </a:blip>
          <a:srcRect b="0" l="9024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0" name="Shape 260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5">
    <p:bg>
      <p:bgPr>
        <a:solidFill>
          <a:schemeClr val="dk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05.jpg" id="262" name="Shape 262"/>
          <p:cNvPicPr preferRelativeResize="0"/>
          <p:nvPr/>
        </p:nvPicPr>
        <p:blipFill rotWithShape="1">
          <a:blip r:embed="rId2">
            <a:alphaModFix/>
          </a:blip>
          <a:srcRect b="0" l="9024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4" name="Shape 264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tekst met bulle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78606" y="826412"/>
            <a:ext cx="679849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00010" y="2180515"/>
            <a:ext cx="7790503" cy="4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0" lvl="0" marL="17780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8" lvl="1" marL="3571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531100" y="895637"/>
            <a:ext cx="10836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5 - Wit"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05.png" id="266" name="Shape 266"/>
          <p:cNvPicPr preferRelativeResize="0"/>
          <p:nvPr/>
        </p:nvPicPr>
        <p:blipFill rotWithShape="1">
          <a:blip r:embed="rId2">
            <a:alphaModFix/>
          </a:blip>
          <a:srcRect b="0" l="9206" r="0" t="0"/>
          <a:stretch/>
        </p:blipFill>
        <p:spPr>
          <a:xfrm>
            <a:off x="0" y="0"/>
            <a:ext cx="91440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8" name="Shape 268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6">
    <p:bg>
      <p:bgPr>
        <a:solidFill>
          <a:schemeClr val="dk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06.jpg" id="270" name="Shape 270"/>
          <p:cNvPicPr preferRelativeResize="0"/>
          <p:nvPr/>
        </p:nvPicPr>
        <p:blipFill rotWithShape="1">
          <a:blip r:embed="rId2">
            <a:alphaModFix/>
          </a:blip>
          <a:srcRect b="0" l="8709" r="0" t="0"/>
          <a:stretch/>
        </p:blipFill>
        <p:spPr>
          <a:xfrm>
            <a:off x="0" y="13547"/>
            <a:ext cx="9144000" cy="68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2" name="Shape 272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6 - Wit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06.png" id="274" name="Shape 274"/>
          <p:cNvPicPr preferRelativeResize="0"/>
          <p:nvPr/>
        </p:nvPicPr>
        <p:blipFill rotWithShape="1">
          <a:blip r:embed="rId2">
            <a:alphaModFix/>
          </a:blip>
          <a:srcRect b="0" l="9115" r="0" t="0"/>
          <a:stretch/>
        </p:blipFill>
        <p:spPr>
          <a:xfrm>
            <a:off x="0" y="-16933"/>
            <a:ext cx="9144000" cy="6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6" name="Shape 276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7"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07.jpg" id="278" name="Shape 278"/>
          <p:cNvPicPr preferRelativeResize="0"/>
          <p:nvPr/>
        </p:nvPicPr>
        <p:blipFill rotWithShape="1">
          <a:blip r:embed="rId2">
            <a:alphaModFix/>
          </a:blip>
          <a:srcRect b="0" l="8908" r="0" t="0"/>
          <a:stretch/>
        </p:blipFill>
        <p:spPr>
          <a:xfrm>
            <a:off x="0" y="-1"/>
            <a:ext cx="9144000" cy="6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0" name="Shape 280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hapter Header - 7 - White"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07.png" id="282" name="Shape 282"/>
          <p:cNvPicPr preferRelativeResize="0"/>
          <p:nvPr/>
        </p:nvPicPr>
        <p:blipFill rotWithShape="1">
          <a:blip r:embed="rId2">
            <a:alphaModFix/>
          </a:blip>
          <a:srcRect b="0" l="9082" r="0" t="0"/>
          <a:stretch/>
        </p:blipFill>
        <p:spPr>
          <a:xfrm>
            <a:off x="31433" y="-11469"/>
            <a:ext cx="9144000" cy="68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4" name="Shape 284"/>
          <p:cNvSpPr txBox="1"/>
          <p:nvPr>
            <p:ph idx="11" type="ftr"/>
          </p:nvPr>
        </p:nvSpPr>
        <p:spPr>
          <a:xfrm>
            <a:off x="3025651" y="6984238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6481105" y="697609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6" name="Shape 286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8"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08.jpg" id="288" name="Shape 288"/>
          <p:cNvPicPr preferRelativeResize="0"/>
          <p:nvPr/>
        </p:nvPicPr>
        <p:blipFill rotWithShape="1">
          <a:blip r:embed="rId2">
            <a:alphaModFix/>
          </a:blip>
          <a:srcRect b="0" l="8908" r="0" t="0"/>
          <a:stretch/>
        </p:blipFill>
        <p:spPr>
          <a:xfrm>
            <a:off x="0" y="2073"/>
            <a:ext cx="9144000" cy="6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0" name="Shape 290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hapter Header - 8 - White"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08.png" id="292" name="Shape 292"/>
          <p:cNvPicPr preferRelativeResize="0"/>
          <p:nvPr/>
        </p:nvPicPr>
        <p:blipFill rotWithShape="1">
          <a:blip r:embed="rId2">
            <a:alphaModFix/>
          </a:blip>
          <a:srcRect b="0" l="9206" r="0" t="0"/>
          <a:stretch/>
        </p:blipFill>
        <p:spPr>
          <a:xfrm>
            <a:off x="0" y="-16218"/>
            <a:ext cx="9144000" cy="68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4" name="Shape 294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9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09.jpg" id="296" name="Shape 296"/>
          <p:cNvPicPr preferRelativeResize="0"/>
          <p:nvPr/>
        </p:nvPicPr>
        <p:blipFill rotWithShape="1">
          <a:blip r:embed="rId2">
            <a:alphaModFix/>
          </a:blip>
          <a:srcRect b="0" l="8908" r="0" t="0"/>
          <a:stretch/>
        </p:blipFill>
        <p:spPr>
          <a:xfrm>
            <a:off x="0" y="2073"/>
            <a:ext cx="9144000" cy="6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8" name="Shape 298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9 - Wit"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09.png" id="300" name="Shape 300"/>
          <p:cNvPicPr preferRelativeResize="0"/>
          <p:nvPr/>
        </p:nvPicPr>
        <p:blipFill rotWithShape="1">
          <a:blip r:embed="rId2">
            <a:alphaModFix/>
          </a:blip>
          <a:srcRect b="0" l="9321" r="0" t="0"/>
          <a:stretch/>
        </p:blipFill>
        <p:spPr>
          <a:xfrm>
            <a:off x="0" y="-1"/>
            <a:ext cx="9144000" cy="68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2" name="Shape 302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10">
    <p:bg>
      <p:bgPr>
        <a:solidFill>
          <a:schemeClr val="dk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10.jpg" id="304" name="Shape 304"/>
          <p:cNvPicPr preferRelativeResize="0"/>
          <p:nvPr/>
        </p:nvPicPr>
        <p:blipFill rotWithShape="1">
          <a:blip r:embed="rId2">
            <a:alphaModFix/>
          </a:blip>
          <a:srcRect b="0" l="9090" r="0" t="0"/>
          <a:stretch/>
        </p:blipFill>
        <p:spPr>
          <a:xfrm>
            <a:off x="0" y="0"/>
            <a:ext cx="9144000" cy="6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6" name="Shape 306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tekst zonder bulle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78606" y="826412"/>
            <a:ext cx="679849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500010" y="2180515"/>
            <a:ext cx="7790503" cy="4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8" lvl="1" marL="3571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531100" y="895637"/>
            <a:ext cx="10836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10 - Wit"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10.png" id="308" name="Shape 308"/>
          <p:cNvPicPr preferRelativeResize="0"/>
          <p:nvPr/>
        </p:nvPicPr>
        <p:blipFill rotWithShape="1">
          <a:blip r:embed="rId2">
            <a:alphaModFix/>
          </a:blip>
          <a:srcRect b="0" l="8742" r="0" t="0"/>
          <a:stretch/>
        </p:blipFill>
        <p:spPr>
          <a:xfrm>
            <a:off x="-18998" y="-1"/>
            <a:ext cx="916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0" name="Shape 310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1">
    <p:bg>
      <p:bgPr>
        <a:solidFill>
          <a:schemeClr val="dk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11.jpg" id="312" name="Shape 312"/>
          <p:cNvPicPr preferRelativeResize="0"/>
          <p:nvPr/>
        </p:nvPicPr>
        <p:blipFill rotWithShape="1">
          <a:blip r:embed="rId2">
            <a:alphaModFix/>
          </a:blip>
          <a:srcRect b="0" l="7893" r="0" t="0"/>
          <a:stretch/>
        </p:blipFill>
        <p:spPr>
          <a:xfrm>
            <a:off x="-101600" y="0"/>
            <a:ext cx="9245700" cy="68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4" name="Shape 314"/>
          <p:cNvSpPr txBox="1"/>
          <p:nvPr>
            <p:ph idx="11" type="ftr"/>
          </p:nvPr>
        </p:nvSpPr>
        <p:spPr>
          <a:xfrm>
            <a:off x="3025651" y="6984238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6481105" y="697609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6" name="Shape 316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1 - Wit"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11.png" id="318" name="Shape 318"/>
          <p:cNvPicPr preferRelativeResize="0"/>
          <p:nvPr/>
        </p:nvPicPr>
        <p:blipFill rotWithShape="1">
          <a:blip r:embed="rId2">
            <a:alphaModFix/>
          </a:blip>
          <a:srcRect b="0" l="9206" r="0" t="0"/>
          <a:stretch/>
        </p:blipFill>
        <p:spPr>
          <a:xfrm>
            <a:off x="0" y="-1"/>
            <a:ext cx="9144000" cy="6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0" name="Shape 320"/>
          <p:cNvSpPr txBox="1"/>
          <p:nvPr>
            <p:ph idx="11" type="ftr"/>
          </p:nvPr>
        </p:nvSpPr>
        <p:spPr>
          <a:xfrm>
            <a:off x="3025651" y="6984238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6481105" y="697609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22" name="Shape 322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2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12.jpg" id="324" name="Shape 324"/>
          <p:cNvPicPr preferRelativeResize="0"/>
          <p:nvPr/>
        </p:nvPicPr>
        <p:blipFill rotWithShape="1">
          <a:blip r:embed="rId2">
            <a:alphaModFix/>
          </a:blip>
          <a:srcRect b="0" l="8625" r="0" t="0"/>
          <a:stretch/>
        </p:blipFill>
        <p:spPr>
          <a:xfrm>
            <a:off x="0" y="-2670"/>
            <a:ext cx="9144000" cy="68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6" name="Shape 326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2 - Wit"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12.png" id="328" name="Shape 328"/>
          <p:cNvPicPr preferRelativeResize="0"/>
          <p:nvPr/>
        </p:nvPicPr>
        <p:blipFill rotWithShape="1">
          <a:blip r:embed="rId2">
            <a:alphaModFix/>
          </a:blip>
          <a:srcRect b="0" l="9436" r="0" t="0"/>
          <a:stretch/>
        </p:blipFill>
        <p:spPr>
          <a:xfrm>
            <a:off x="0" y="-16218"/>
            <a:ext cx="9144000" cy="68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0" name="Shape 330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3">
    <p:bg>
      <p:bgPr>
        <a:solidFill>
          <a:schemeClr val="dk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13.jpg" id="332" name="Shape 332"/>
          <p:cNvPicPr preferRelativeResize="0"/>
          <p:nvPr/>
        </p:nvPicPr>
        <p:blipFill rotWithShape="1">
          <a:blip r:embed="rId2">
            <a:alphaModFix/>
          </a:blip>
          <a:srcRect b="0" l="8933" r="0" t="0"/>
          <a:stretch/>
        </p:blipFill>
        <p:spPr>
          <a:xfrm>
            <a:off x="0" y="-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4" name="Shape 334"/>
          <p:cNvSpPr txBox="1"/>
          <p:nvPr>
            <p:ph idx="11" type="ftr"/>
          </p:nvPr>
        </p:nvSpPr>
        <p:spPr>
          <a:xfrm>
            <a:off x="3025651" y="6984238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6481105" y="697609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6" name="Shape 336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3 - Wit"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13.png" id="338" name="Shape 338"/>
          <p:cNvPicPr preferRelativeResize="0"/>
          <p:nvPr/>
        </p:nvPicPr>
        <p:blipFill rotWithShape="1">
          <a:blip r:embed="rId2">
            <a:alphaModFix/>
          </a:blip>
          <a:srcRect b="0" l="8975" r="0" t="0"/>
          <a:stretch/>
        </p:blipFill>
        <p:spPr>
          <a:xfrm>
            <a:off x="0" y="0"/>
            <a:ext cx="9144000" cy="6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0" name="Shape 340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4">
    <p:bg>
      <p:bgPr>
        <a:solidFill>
          <a:schemeClr val="dk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14.jpg" id="342" name="Shape 342"/>
          <p:cNvPicPr preferRelativeResize="0"/>
          <p:nvPr/>
        </p:nvPicPr>
        <p:blipFill rotWithShape="1">
          <a:blip r:embed="rId2">
            <a:alphaModFix/>
          </a:blip>
          <a:srcRect b="0" l="9362" r="0" t="0"/>
          <a:stretch/>
        </p:blipFill>
        <p:spPr>
          <a:xfrm>
            <a:off x="0" y="4233"/>
            <a:ext cx="9144000" cy="68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4" name="Shape 344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4 - Wit"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14.png" id="346" name="Shape 346"/>
          <p:cNvPicPr preferRelativeResize="0"/>
          <p:nvPr/>
        </p:nvPicPr>
        <p:blipFill rotWithShape="1">
          <a:blip r:embed="rId2">
            <a:alphaModFix/>
          </a:blip>
          <a:srcRect b="0" l="8933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8" name="Shape 348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5">
    <p:bg>
      <p:bgPr>
        <a:solidFill>
          <a:schemeClr val="dk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15.jpg" id="350" name="Shape 350"/>
          <p:cNvPicPr preferRelativeResize="0"/>
          <p:nvPr/>
        </p:nvPicPr>
        <p:blipFill rotWithShape="1">
          <a:blip r:embed="rId2">
            <a:alphaModFix/>
          </a:blip>
          <a:srcRect b="0" l="9090" r="0" t="0"/>
          <a:stretch/>
        </p:blipFill>
        <p:spPr>
          <a:xfrm>
            <a:off x="0" y="0"/>
            <a:ext cx="9144000" cy="6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2" name="Shape 352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tekst - zwart vla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78606" y="826412"/>
            <a:ext cx="679849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00010" y="2180515"/>
            <a:ext cx="4874629" cy="4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8" lvl="1" marL="3571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7531100" y="895637"/>
            <a:ext cx="10836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015039" y="2330451"/>
            <a:ext cx="2600324" cy="34404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lt1"/>
              </a:buClr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588" lvl="2" marL="357188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Courier New"/>
              <a:buNone/>
              <a:defRPr b="0" i="0" sz="10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5 - Wit"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15.png" id="354" name="Shape 354"/>
          <p:cNvPicPr preferRelativeResize="0"/>
          <p:nvPr/>
        </p:nvPicPr>
        <p:blipFill rotWithShape="1">
          <a:blip r:embed="rId2">
            <a:alphaModFix/>
          </a:blip>
          <a:srcRect b="0" l="8933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6" name="Shape 356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6">
    <p:bg>
      <p:bgPr>
        <a:solidFill>
          <a:schemeClr val="dk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16.jpg" id="358" name="Shape 358"/>
          <p:cNvPicPr preferRelativeResize="0"/>
          <p:nvPr/>
        </p:nvPicPr>
        <p:blipFill rotWithShape="1">
          <a:blip r:embed="rId2">
            <a:alphaModFix/>
          </a:blip>
          <a:srcRect b="0" l="8892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0" name="Shape 360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6 - Wit"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16.png" id="362" name="Shape 362"/>
          <p:cNvPicPr preferRelativeResize="0"/>
          <p:nvPr/>
        </p:nvPicPr>
        <p:blipFill rotWithShape="1">
          <a:blip r:embed="rId2">
            <a:alphaModFix/>
          </a:blip>
          <a:srcRect b="0" l="10434" r="0" t="0"/>
          <a:stretch/>
        </p:blipFill>
        <p:spPr>
          <a:xfrm>
            <a:off x="0" y="-1"/>
            <a:ext cx="9144000" cy="69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4" name="Shape 364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7">
    <p:bg>
      <p:bgPr>
        <a:solidFill>
          <a:schemeClr val="dk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17.jpg" id="366" name="Shape 366"/>
          <p:cNvPicPr preferRelativeResize="0"/>
          <p:nvPr/>
        </p:nvPicPr>
        <p:blipFill rotWithShape="1">
          <a:blip r:embed="rId2">
            <a:alphaModFix/>
          </a:blip>
          <a:srcRect b="0" l="8374" r="0" t="0"/>
          <a:stretch/>
        </p:blipFill>
        <p:spPr>
          <a:xfrm>
            <a:off x="-81280" y="-5327"/>
            <a:ext cx="9225300" cy="68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8" name="Shape 368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17 - Wit"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17.png" id="370" name="Shape 370"/>
          <p:cNvPicPr preferRelativeResize="0"/>
          <p:nvPr/>
        </p:nvPicPr>
        <p:blipFill rotWithShape="1">
          <a:blip r:embed="rId2">
            <a:alphaModFix/>
          </a:blip>
          <a:srcRect b="0" l="8933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2" name="Shape 372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8">
    <p:bg>
      <p:bgPr>
        <a:solidFill>
          <a:schemeClr val="dk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18.jpg" id="374" name="Shape 374"/>
          <p:cNvPicPr preferRelativeResize="0"/>
          <p:nvPr/>
        </p:nvPicPr>
        <p:blipFill rotWithShape="1">
          <a:blip r:embed="rId2">
            <a:alphaModFix/>
          </a:blip>
          <a:srcRect b="0" l="9090" r="0" t="0"/>
          <a:stretch/>
        </p:blipFill>
        <p:spPr>
          <a:xfrm>
            <a:off x="0" y="-16216"/>
            <a:ext cx="9144000" cy="6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6" name="Shape 376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18 - Wit"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18.png" id="378" name="Shape 378"/>
          <p:cNvPicPr preferRelativeResize="0"/>
          <p:nvPr/>
        </p:nvPicPr>
        <p:blipFill rotWithShape="1">
          <a:blip r:embed="rId2">
            <a:alphaModFix/>
          </a:blip>
          <a:srcRect b="0" l="8858" r="0" t="0"/>
          <a:stretch/>
        </p:blipFill>
        <p:spPr>
          <a:xfrm>
            <a:off x="0" y="5463"/>
            <a:ext cx="9144000" cy="68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0" name="Shape 380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9">
    <p:bg>
      <p:bgPr>
        <a:solidFill>
          <a:schemeClr val="dk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19.jpg" id="382" name="Shape 382"/>
          <p:cNvPicPr preferRelativeResize="0"/>
          <p:nvPr/>
        </p:nvPicPr>
        <p:blipFill rotWithShape="1">
          <a:blip r:embed="rId2">
            <a:alphaModFix/>
          </a:blip>
          <a:srcRect b="0" l="8999" r="0" t="0"/>
          <a:stretch/>
        </p:blipFill>
        <p:spPr>
          <a:xfrm>
            <a:off x="0" y="-16218"/>
            <a:ext cx="9144000" cy="68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4" name="Shape 384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19 - Wit"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19.png" id="386" name="Shape 386"/>
          <p:cNvPicPr preferRelativeResize="0"/>
          <p:nvPr/>
        </p:nvPicPr>
        <p:blipFill rotWithShape="1">
          <a:blip r:embed="rId2">
            <a:alphaModFix/>
          </a:blip>
          <a:srcRect b="0" l="9090" r="0" t="0"/>
          <a:stretch/>
        </p:blipFill>
        <p:spPr>
          <a:xfrm>
            <a:off x="0" y="0"/>
            <a:ext cx="9144000" cy="6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8" name="Shape 388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- 20">
    <p:bg>
      <p:bgPr>
        <a:solidFill>
          <a:schemeClr val="dk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_v-20.jpg" id="390" name="Shape 390"/>
          <p:cNvPicPr preferRelativeResize="0"/>
          <p:nvPr/>
        </p:nvPicPr>
        <p:blipFill rotWithShape="1">
          <a:blip r:embed="rId2">
            <a:alphaModFix/>
          </a:blip>
          <a:srcRect b="0" l="8817" r="0" t="0"/>
          <a:stretch/>
        </p:blipFill>
        <p:spPr>
          <a:xfrm>
            <a:off x="0" y="-1"/>
            <a:ext cx="9144000" cy="68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2" name="Shape 392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tekst - groen vla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78606" y="826412"/>
            <a:ext cx="679849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500010" y="2180515"/>
            <a:ext cx="4874629" cy="4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8" lvl="1" marL="3571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531100" y="895637"/>
            <a:ext cx="10836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015039" y="2330451"/>
            <a:ext cx="2600324" cy="3440429"/>
          </a:xfrm>
          <a:prstGeom prst="rect">
            <a:avLst/>
          </a:prstGeom>
          <a:solidFill>
            <a:srgbClr val="43B109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lt1"/>
              </a:buClr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588" lvl="2" marL="357188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Courier New"/>
              <a:buNone/>
              <a:defRPr b="0" i="0" sz="10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oofdstuk 20 - Wit"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g_ppt_chapters_2000x1024-white_kdg_ppt_chapters_2000x1024-white-v20.png" id="394" name="Shape 394"/>
          <p:cNvPicPr preferRelativeResize="0"/>
          <p:nvPr/>
        </p:nvPicPr>
        <p:blipFill rotWithShape="1">
          <a:blip r:embed="rId2">
            <a:alphaModFix/>
          </a:blip>
          <a:srcRect b="0" l="8933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/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6" name="Shape 396"/>
          <p:cNvSpPr/>
          <p:nvPr/>
        </p:nvSpPr>
        <p:spPr>
          <a:xfrm>
            <a:off x="582220" y="2775298"/>
            <a:ext cx="4434300" cy="91800"/>
          </a:xfrm>
          <a:custGeom>
            <a:pathLst>
              <a:path extrusionOk="0" h="120000" w="12000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tekst met bullets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478606" y="826412"/>
            <a:ext cx="679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500010" y="2180515"/>
            <a:ext cx="7790400" cy="4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0" lvl="0" marL="17780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0" name="Shape 400"/>
          <p:cNvSpPr txBox="1"/>
          <p:nvPr>
            <p:ph idx="10" type="dt"/>
          </p:nvPr>
        </p:nvSpPr>
        <p:spPr>
          <a:xfrm>
            <a:off x="7531100" y="895637"/>
            <a:ext cx="10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tekst zonder bullet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478606" y="826412"/>
            <a:ext cx="679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500010" y="2180515"/>
            <a:ext cx="7790400" cy="4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4" name="Shape 404"/>
          <p:cNvSpPr txBox="1"/>
          <p:nvPr>
            <p:ph idx="10" type="dt"/>
          </p:nvPr>
        </p:nvSpPr>
        <p:spPr>
          <a:xfrm>
            <a:off x="7531100" y="895637"/>
            <a:ext cx="10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tekst - zwart vlak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478606" y="826412"/>
            <a:ext cx="679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500010" y="2180515"/>
            <a:ext cx="4874700" cy="4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Shape 408"/>
          <p:cNvSpPr txBox="1"/>
          <p:nvPr>
            <p:ph idx="10" type="dt"/>
          </p:nvPr>
        </p:nvSpPr>
        <p:spPr>
          <a:xfrm>
            <a:off x="7531100" y="895637"/>
            <a:ext cx="10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9" name="Shape 409"/>
          <p:cNvSpPr txBox="1"/>
          <p:nvPr>
            <p:ph idx="2" type="body"/>
          </p:nvPr>
        </p:nvSpPr>
        <p:spPr>
          <a:xfrm>
            <a:off x="6015039" y="2330451"/>
            <a:ext cx="2600400" cy="344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lt1"/>
              </a:buClr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587" lvl="2" marL="357187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Courier New"/>
              <a:buNone/>
              <a:defRPr b="0" i="0" sz="10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tekst - groen vlak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478606" y="826412"/>
            <a:ext cx="679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500010" y="2180515"/>
            <a:ext cx="4874700" cy="4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3" name="Shape 413"/>
          <p:cNvSpPr txBox="1"/>
          <p:nvPr>
            <p:ph idx="10" type="dt"/>
          </p:nvPr>
        </p:nvSpPr>
        <p:spPr>
          <a:xfrm>
            <a:off x="7531100" y="895637"/>
            <a:ext cx="10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4" name="Shape 414"/>
          <p:cNvSpPr txBox="1"/>
          <p:nvPr>
            <p:ph idx="2" type="body"/>
          </p:nvPr>
        </p:nvSpPr>
        <p:spPr>
          <a:xfrm>
            <a:off x="6015039" y="2330451"/>
            <a:ext cx="2600400" cy="3440400"/>
          </a:xfrm>
          <a:prstGeom prst="rect">
            <a:avLst/>
          </a:prstGeom>
          <a:solidFill>
            <a:srgbClr val="43B109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lt1"/>
              </a:buClr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587" lvl="2" marL="357187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Courier New"/>
              <a:buNone/>
              <a:defRPr b="0" i="0" sz="10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tekst - 2 beelden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478606" y="826412"/>
            <a:ext cx="679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500010" y="2180515"/>
            <a:ext cx="2903699" cy="4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8" name="Shape 418"/>
          <p:cNvSpPr txBox="1"/>
          <p:nvPr>
            <p:ph idx="10" type="dt"/>
          </p:nvPr>
        </p:nvSpPr>
        <p:spPr>
          <a:xfrm>
            <a:off x="7531100" y="895637"/>
            <a:ext cx="10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9" name="Shape 419"/>
          <p:cNvSpPr/>
          <p:nvPr>
            <p:ph idx="2" type="pic"/>
          </p:nvPr>
        </p:nvSpPr>
        <p:spPr>
          <a:xfrm>
            <a:off x="3688716" y="2235625"/>
            <a:ext cx="2284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0" name="Shape 420"/>
          <p:cNvSpPr/>
          <p:nvPr>
            <p:ph idx="3" type="pic"/>
          </p:nvPr>
        </p:nvSpPr>
        <p:spPr>
          <a:xfrm>
            <a:off x="6228787" y="2235625"/>
            <a:ext cx="2284199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1" name="Shape 421"/>
          <p:cNvSpPr txBox="1"/>
          <p:nvPr>
            <p:ph idx="4" type="body"/>
          </p:nvPr>
        </p:nvSpPr>
        <p:spPr>
          <a:xfrm>
            <a:off x="3608071" y="5431791"/>
            <a:ext cx="4905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 - one picture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478606" y="826412"/>
            <a:ext cx="679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500010" y="2180515"/>
            <a:ext cx="2903699" cy="4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Shape 425"/>
          <p:cNvSpPr txBox="1"/>
          <p:nvPr>
            <p:ph idx="10" type="dt"/>
          </p:nvPr>
        </p:nvSpPr>
        <p:spPr>
          <a:xfrm>
            <a:off x="7531100" y="895637"/>
            <a:ext cx="10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6" name="Shape 426"/>
          <p:cNvSpPr txBox="1"/>
          <p:nvPr>
            <p:ph idx="11" type="ftr"/>
          </p:nvPr>
        </p:nvSpPr>
        <p:spPr>
          <a:xfrm>
            <a:off x="3025651" y="6984238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6481105" y="697609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28" name="Shape 428"/>
          <p:cNvSpPr/>
          <p:nvPr>
            <p:ph idx="2" type="pic"/>
          </p:nvPr>
        </p:nvSpPr>
        <p:spPr>
          <a:xfrm>
            <a:off x="3688714" y="2235625"/>
            <a:ext cx="48243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Shape 429"/>
          <p:cNvSpPr txBox="1"/>
          <p:nvPr>
            <p:ph idx="3" type="body"/>
          </p:nvPr>
        </p:nvSpPr>
        <p:spPr>
          <a:xfrm>
            <a:off x="3608071" y="5431791"/>
            <a:ext cx="4905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 and Two columns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478606" y="826412"/>
            <a:ext cx="679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487679" y="2595457"/>
            <a:ext cx="4038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9062" lvl="2" marL="182562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3" name="Shape 433"/>
          <p:cNvSpPr txBox="1"/>
          <p:nvPr>
            <p:ph idx="2" type="body"/>
          </p:nvPr>
        </p:nvSpPr>
        <p:spPr>
          <a:xfrm>
            <a:off x="4678680" y="2663191"/>
            <a:ext cx="4038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4300" lvl="2" marL="17780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4" name="Shape 434"/>
          <p:cNvSpPr txBox="1"/>
          <p:nvPr>
            <p:ph idx="10" type="dt"/>
          </p:nvPr>
        </p:nvSpPr>
        <p:spPr>
          <a:xfrm>
            <a:off x="7531100" y="895637"/>
            <a:ext cx="10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5" name="Shape 435"/>
          <p:cNvSpPr txBox="1"/>
          <p:nvPr>
            <p:ph idx="11" type="ftr"/>
          </p:nvPr>
        </p:nvSpPr>
        <p:spPr>
          <a:xfrm>
            <a:off x="3025651" y="6984238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6" name="Shape 436"/>
          <p:cNvSpPr txBox="1"/>
          <p:nvPr>
            <p:ph idx="12" type="sldNum"/>
          </p:nvPr>
        </p:nvSpPr>
        <p:spPr>
          <a:xfrm>
            <a:off x="6481105" y="697609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37" name="Shape 437"/>
          <p:cNvSpPr/>
          <p:nvPr/>
        </p:nvSpPr>
        <p:spPr>
          <a:xfrm>
            <a:off x="576262" y="2419991"/>
            <a:ext cx="3949500" cy="246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4777067" y="2419991"/>
            <a:ext cx="3949500" cy="246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3 columns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478606" y="826412"/>
            <a:ext cx="679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3210146" y="2609003"/>
            <a:ext cx="24495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9062" lvl="2" marL="182562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2" name="Shape 442"/>
          <p:cNvSpPr txBox="1"/>
          <p:nvPr>
            <p:ph idx="10" type="dt"/>
          </p:nvPr>
        </p:nvSpPr>
        <p:spPr>
          <a:xfrm>
            <a:off x="7531100" y="895637"/>
            <a:ext cx="10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6481105" y="697609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44" name="Shape 444"/>
          <p:cNvSpPr/>
          <p:nvPr/>
        </p:nvSpPr>
        <p:spPr>
          <a:xfrm>
            <a:off x="576264" y="2419992"/>
            <a:ext cx="2449500" cy="60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3301585" y="2419992"/>
            <a:ext cx="2449500" cy="60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6084037" y="2419992"/>
            <a:ext cx="2449499" cy="60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 txBox="1"/>
          <p:nvPr>
            <p:ph idx="2" type="body"/>
          </p:nvPr>
        </p:nvSpPr>
        <p:spPr>
          <a:xfrm>
            <a:off x="499339" y="2609003"/>
            <a:ext cx="24495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9062" lvl="2" marL="182562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8" name="Shape 448"/>
          <p:cNvSpPr txBox="1"/>
          <p:nvPr>
            <p:ph idx="3" type="body"/>
          </p:nvPr>
        </p:nvSpPr>
        <p:spPr>
          <a:xfrm>
            <a:off x="5992596" y="2609003"/>
            <a:ext cx="24495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19062" lvl="2" marL="182562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587" lvl="3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" lvl="4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grafiek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478606" y="826412"/>
            <a:ext cx="679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1" name="Shape 451"/>
          <p:cNvSpPr txBox="1"/>
          <p:nvPr>
            <p:ph idx="10" type="dt"/>
          </p:nvPr>
        </p:nvSpPr>
        <p:spPr>
          <a:xfrm>
            <a:off x="7531100" y="895637"/>
            <a:ext cx="10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2" name="Shape 452"/>
          <p:cNvSpPr txBox="1"/>
          <p:nvPr>
            <p:ph idx="11" type="ftr"/>
          </p:nvPr>
        </p:nvSpPr>
        <p:spPr>
          <a:xfrm>
            <a:off x="3025651" y="6984238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3" name="Shape 453"/>
          <p:cNvSpPr txBox="1"/>
          <p:nvPr>
            <p:ph idx="12" type="sldNum"/>
          </p:nvPr>
        </p:nvSpPr>
        <p:spPr>
          <a:xfrm>
            <a:off x="6481105" y="697609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54" name="Shape 454"/>
          <p:cNvSpPr/>
          <p:nvPr>
            <p:ph idx="2" type="chart"/>
          </p:nvPr>
        </p:nvSpPr>
        <p:spPr>
          <a:xfrm>
            <a:off x="462597" y="2302089"/>
            <a:ext cx="80211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tekst - 2 beelde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78606" y="826412"/>
            <a:ext cx="679849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0010" y="2180515"/>
            <a:ext cx="2903589" cy="4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8" lvl="1" marL="3571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7531100" y="895637"/>
            <a:ext cx="10836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688716" y="2235625"/>
            <a:ext cx="2284319" cy="304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8" lvl="1" marL="3571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/>
          <p:nvPr>
            <p:ph idx="3" type="pic"/>
          </p:nvPr>
        </p:nvSpPr>
        <p:spPr>
          <a:xfrm>
            <a:off x="6228787" y="2235625"/>
            <a:ext cx="2284319" cy="304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8" lvl="1" marL="3571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3608071" y="5431791"/>
            <a:ext cx="4905035" cy="713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8" lvl="1" marL="3571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en tabel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478606" y="826412"/>
            <a:ext cx="679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7" name="Shape 457"/>
          <p:cNvSpPr txBox="1"/>
          <p:nvPr>
            <p:ph idx="10" type="dt"/>
          </p:nvPr>
        </p:nvSpPr>
        <p:spPr>
          <a:xfrm>
            <a:off x="7531100" y="895637"/>
            <a:ext cx="10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8" name="Shape 458"/>
          <p:cNvSpPr txBox="1"/>
          <p:nvPr>
            <p:ph idx="11" type="ftr"/>
          </p:nvPr>
        </p:nvSpPr>
        <p:spPr>
          <a:xfrm>
            <a:off x="3025651" y="6984238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9" name="Shape 459"/>
          <p:cNvSpPr txBox="1"/>
          <p:nvPr>
            <p:ph idx="12" type="sldNum"/>
          </p:nvPr>
        </p:nvSpPr>
        <p:spPr>
          <a:xfrm>
            <a:off x="6481105" y="697609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Quote - Black">
    <p:bg>
      <p:bgPr>
        <a:solidFill>
          <a:schemeClr val="dk1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478606" y="1165078"/>
            <a:ext cx="50079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Verdana"/>
              <a:buNone/>
              <a:defRPr b="1" i="0" sz="2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2" name="Shape 462"/>
          <p:cNvSpPr txBox="1"/>
          <p:nvPr>
            <p:ph idx="10" type="dt"/>
          </p:nvPr>
        </p:nvSpPr>
        <p:spPr>
          <a:xfrm>
            <a:off x="7531100" y="895637"/>
            <a:ext cx="10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3" name="Shape 463"/>
          <p:cNvSpPr txBox="1"/>
          <p:nvPr>
            <p:ph idx="11" type="ftr"/>
          </p:nvPr>
        </p:nvSpPr>
        <p:spPr>
          <a:xfrm>
            <a:off x="3025651" y="6984238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6481105" y="697609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65" name="Shape 465"/>
          <p:cNvSpPr/>
          <p:nvPr/>
        </p:nvSpPr>
        <p:spPr>
          <a:xfrm>
            <a:off x="578949" y="712579"/>
            <a:ext cx="79644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478606" y="1165078"/>
            <a:ext cx="50079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8" name="Shape 468"/>
          <p:cNvSpPr txBox="1"/>
          <p:nvPr>
            <p:ph idx="10" type="dt"/>
          </p:nvPr>
        </p:nvSpPr>
        <p:spPr>
          <a:xfrm>
            <a:off x="7531100" y="895637"/>
            <a:ext cx="10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9" name="Shape 469"/>
          <p:cNvSpPr txBox="1"/>
          <p:nvPr>
            <p:ph idx="11" type="ftr"/>
          </p:nvPr>
        </p:nvSpPr>
        <p:spPr>
          <a:xfrm>
            <a:off x="3025651" y="6984238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0" name="Shape 470"/>
          <p:cNvSpPr txBox="1"/>
          <p:nvPr>
            <p:ph idx="12" type="sldNum"/>
          </p:nvPr>
        </p:nvSpPr>
        <p:spPr>
          <a:xfrm>
            <a:off x="6481105" y="697609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Video">
    <p:bg>
      <p:bgPr>
        <a:solidFill>
          <a:schemeClr val="dk1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1" type="ftr"/>
          </p:nvPr>
        </p:nvSpPr>
        <p:spPr>
          <a:xfrm>
            <a:off x="3025651" y="6984238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6481105" y="697609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74" name="Shape 474"/>
          <p:cNvSpPr/>
          <p:nvPr/>
        </p:nvSpPr>
        <p:spPr>
          <a:xfrm>
            <a:off x="578949" y="712579"/>
            <a:ext cx="79644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>
            <p:ph idx="2" type="media"/>
          </p:nvPr>
        </p:nvSpPr>
        <p:spPr>
          <a:xfrm>
            <a:off x="578947" y="1071030"/>
            <a:ext cx="7964400" cy="5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00"/>
              </a:spcBef>
              <a:spcAft>
                <a:spcPts val="70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Title and video">
    <p:bg>
      <p:bgPr>
        <a:solidFill>
          <a:schemeClr val="dk1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478606" y="826412"/>
            <a:ext cx="679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Verdana"/>
              <a:buNone/>
              <a:defRPr b="1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8" name="Shape 478"/>
          <p:cNvSpPr txBox="1"/>
          <p:nvPr>
            <p:ph idx="10" type="dt"/>
          </p:nvPr>
        </p:nvSpPr>
        <p:spPr>
          <a:xfrm>
            <a:off x="7531100" y="895637"/>
            <a:ext cx="10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9" name="Shape 479"/>
          <p:cNvSpPr txBox="1"/>
          <p:nvPr>
            <p:ph idx="11" type="ftr"/>
          </p:nvPr>
        </p:nvSpPr>
        <p:spPr>
          <a:xfrm>
            <a:off x="3025651" y="6984238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0" name="Shape 480"/>
          <p:cNvSpPr txBox="1"/>
          <p:nvPr>
            <p:ph idx="12" type="sldNum"/>
          </p:nvPr>
        </p:nvSpPr>
        <p:spPr>
          <a:xfrm>
            <a:off x="6481105" y="697609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81" name="Shape 481"/>
          <p:cNvSpPr/>
          <p:nvPr>
            <p:ph idx="2" type="media"/>
          </p:nvPr>
        </p:nvSpPr>
        <p:spPr>
          <a:xfrm>
            <a:off x="565150" y="2225627"/>
            <a:ext cx="6709500" cy="4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00"/>
              </a:spcBef>
              <a:spcAft>
                <a:spcPts val="700"/>
              </a:spcAft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Shape 482"/>
          <p:cNvSpPr/>
          <p:nvPr/>
        </p:nvSpPr>
        <p:spPr>
          <a:xfrm>
            <a:off x="578949" y="712579"/>
            <a:ext cx="79644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Alleen titel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478606" y="826412"/>
            <a:ext cx="679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5" name="Shape 485"/>
          <p:cNvSpPr txBox="1"/>
          <p:nvPr>
            <p:ph idx="10" type="dt"/>
          </p:nvPr>
        </p:nvSpPr>
        <p:spPr>
          <a:xfrm>
            <a:off x="7531100" y="895637"/>
            <a:ext cx="10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6" name="Shape 486"/>
          <p:cNvSpPr txBox="1"/>
          <p:nvPr>
            <p:ph idx="11" type="ftr"/>
          </p:nvPr>
        </p:nvSpPr>
        <p:spPr>
          <a:xfrm>
            <a:off x="3025651" y="6984238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7" name="Shape 487"/>
          <p:cNvSpPr txBox="1"/>
          <p:nvPr>
            <p:ph idx="12" type="sldNum"/>
          </p:nvPr>
        </p:nvSpPr>
        <p:spPr>
          <a:xfrm>
            <a:off x="6481105" y="697609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 Blank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0" type="dt"/>
          </p:nvPr>
        </p:nvSpPr>
        <p:spPr>
          <a:xfrm>
            <a:off x="7531100" y="895637"/>
            <a:ext cx="10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0" name="Shape 490"/>
          <p:cNvSpPr txBox="1"/>
          <p:nvPr>
            <p:ph idx="11" type="ftr"/>
          </p:nvPr>
        </p:nvSpPr>
        <p:spPr>
          <a:xfrm>
            <a:off x="3025651" y="6984238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1" name="Shape 491"/>
          <p:cNvSpPr txBox="1"/>
          <p:nvPr>
            <p:ph idx="12" type="sldNum"/>
          </p:nvPr>
        </p:nvSpPr>
        <p:spPr>
          <a:xfrm>
            <a:off x="6481105" y="697609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Leeg scherm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inal Slide">
    <p:bg>
      <p:bgPr>
        <a:solidFill>
          <a:schemeClr val="dk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5683" y="0"/>
            <a:ext cx="9144000" cy="68580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0" y="2"/>
            <a:ext cx="9144000" cy="6858000"/>
          </a:xfrm>
          <a:custGeom>
            <a:pathLst>
              <a:path extrusionOk="0" h="120000" w="120000">
                <a:moveTo>
                  <a:pt x="107511" y="0"/>
                </a:moveTo>
                <a:lnTo>
                  <a:pt x="29542" y="0"/>
                </a:lnTo>
                <a:lnTo>
                  <a:pt x="0" y="13084"/>
                </a:lnTo>
                <a:lnTo>
                  <a:pt x="0" y="78051"/>
                </a:lnTo>
                <a:lnTo>
                  <a:pt x="6251" y="119999"/>
                </a:lnTo>
                <a:lnTo>
                  <a:pt x="98274" y="119999"/>
                </a:lnTo>
                <a:lnTo>
                  <a:pt x="120000" y="110377"/>
                </a:lnTo>
                <a:lnTo>
                  <a:pt x="120000" y="83794"/>
                </a:lnTo>
                <a:lnTo>
                  <a:pt x="1075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 txBox="1"/>
          <p:nvPr>
            <p:ph idx="10" type="dt"/>
          </p:nvPr>
        </p:nvSpPr>
        <p:spPr>
          <a:xfrm>
            <a:off x="6501425" y="586909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7" name="Shape 497"/>
          <p:cNvSpPr txBox="1"/>
          <p:nvPr>
            <p:ph type="ctrTitle"/>
          </p:nvPr>
        </p:nvSpPr>
        <p:spPr>
          <a:xfrm>
            <a:off x="482600" y="2130425"/>
            <a:ext cx="5998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kdg-logo-horizontal.wmf" id="498" name="Shape 4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268" y="5631500"/>
            <a:ext cx="1766700" cy="5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el Scherm">
    <p:bg>
      <p:bgPr>
        <a:solidFill>
          <a:schemeClr val="dk1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/>
        </p:nvSpPr>
        <p:spPr>
          <a:xfrm>
            <a:off x="5683" y="0"/>
            <a:ext cx="9144000" cy="68580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0" y="2"/>
            <a:ext cx="9144000" cy="6858000"/>
          </a:xfrm>
          <a:custGeom>
            <a:pathLst>
              <a:path extrusionOk="0" h="120000" w="120000">
                <a:moveTo>
                  <a:pt x="107511" y="0"/>
                </a:moveTo>
                <a:lnTo>
                  <a:pt x="29542" y="0"/>
                </a:lnTo>
                <a:lnTo>
                  <a:pt x="0" y="13084"/>
                </a:lnTo>
                <a:lnTo>
                  <a:pt x="0" y="78051"/>
                </a:lnTo>
                <a:lnTo>
                  <a:pt x="6251" y="119999"/>
                </a:lnTo>
                <a:lnTo>
                  <a:pt x="98274" y="119999"/>
                </a:lnTo>
                <a:lnTo>
                  <a:pt x="120000" y="110377"/>
                </a:lnTo>
                <a:lnTo>
                  <a:pt x="120000" y="83794"/>
                </a:lnTo>
                <a:lnTo>
                  <a:pt x="1075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 txBox="1"/>
          <p:nvPr>
            <p:ph type="ctrTitle"/>
          </p:nvPr>
        </p:nvSpPr>
        <p:spPr>
          <a:xfrm>
            <a:off x="482599" y="2130425"/>
            <a:ext cx="5998500" cy="146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3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7" name="Shape 507"/>
          <p:cNvSpPr txBox="1"/>
          <p:nvPr>
            <p:ph idx="1" type="subTitle"/>
          </p:nvPr>
        </p:nvSpPr>
        <p:spPr>
          <a:xfrm>
            <a:off x="494983" y="3654637"/>
            <a:ext cx="6006300" cy="17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00"/>
              </a:spcBef>
              <a:spcAft>
                <a:spcPts val="70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ctr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ctr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ctr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Courier New"/>
              <a:buNone/>
              <a:defRPr b="0" i="0" sz="105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ctr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kdg-logo-horizontal.wmf" id="508" name="Shape 5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268" y="5698614"/>
            <a:ext cx="1766699" cy="403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77.xml"/><Relationship Id="rId42" Type="http://schemas.openxmlformats.org/officeDocument/2006/relationships/slideLayout" Target="../slideLayouts/slideLayout79.xml"/><Relationship Id="rId41" Type="http://schemas.openxmlformats.org/officeDocument/2006/relationships/slideLayout" Target="../slideLayouts/slideLayout78.xml"/><Relationship Id="rId44" Type="http://schemas.openxmlformats.org/officeDocument/2006/relationships/slideLayout" Target="../slideLayouts/slideLayout81.xml"/><Relationship Id="rId43" Type="http://schemas.openxmlformats.org/officeDocument/2006/relationships/slideLayout" Target="../slideLayouts/slideLayout80.xml"/><Relationship Id="rId46" Type="http://schemas.openxmlformats.org/officeDocument/2006/relationships/slideLayout" Target="../slideLayouts/slideLayout83.xml"/><Relationship Id="rId45" Type="http://schemas.openxmlformats.org/officeDocument/2006/relationships/slideLayout" Target="../slideLayouts/slideLayout82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85.xml"/><Relationship Id="rId47" Type="http://schemas.openxmlformats.org/officeDocument/2006/relationships/slideLayout" Target="../slideLayouts/slideLayout84.xml"/><Relationship Id="rId49" Type="http://schemas.openxmlformats.org/officeDocument/2006/relationships/slideLayout" Target="../slideLayouts/slideLayout86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69.xml"/><Relationship Id="rId35" Type="http://schemas.openxmlformats.org/officeDocument/2006/relationships/slideLayout" Target="../slideLayouts/slideLayout72.xml"/><Relationship Id="rId34" Type="http://schemas.openxmlformats.org/officeDocument/2006/relationships/slideLayout" Target="../slideLayouts/slideLayout71.xml"/><Relationship Id="rId37" Type="http://schemas.openxmlformats.org/officeDocument/2006/relationships/slideLayout" Target="../slideLayouts/slideLayout74.xml"/><Relationship Id="rId36" Type="http://schemas.openxmlformats.org/officeDocument/2006/relationships/slideLayout" Target="../slideLayouts/slideLayout73.xml"/><Relationship Id="rId39" Type="http://schemas.openxmlformats.org/officeDocument/2006/relationships/slideLayout" Target="../slideLayouts/slideLayout76.xml"/><Relationship Id="rId38" Type="http://schemas.openxmlformats.org/officeDocument/2006/relationships/slideLayout" Target="../slideLayouts/slideLayout75.xml"/><Relationship Id="rId62" Type="http://schemas.openxmlformats.org/officeDocument/2006/relationships/theme" Target="../theme/theme4.xml"/><Relationship Id="rId61" Type="http://schemas.openxmlformats.org/officeDocument/2006/relationships/slideLayout" Target="../slideLayouts/slideLayout98.xml"/><Relationship Id="rId20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0.xml"/><Relationship Id="rId60" Type="http://schemas.openxmlformats.org/officeDocument/2006/relationships/slideLayout" Target="../slideLayouts/slideLayout97.xml"/><Relationship Id="rId26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66.xml"/><Relationship Id="rId51" Type="http://schemas.openxmlformats.org/officeDocument/2006/relationships/slideLayout" Target="../slideLayouts/slideLayout88.xml"/><Relationship Id="rId50" Type="http://schemas.openxmlformats.org/officeDocument/2006/relationships/slideLayout" Target="../slideLayouts/slideLayout87.xml"/><Relationship Id="rId53" Type="http://schemas.openxmlformats.org/officeDocument/2006/relationships/slideLayout" Target="../slideLayouts/slideLayout90.xml"/><Relationship Id="rId52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48.xml"/><Relationship Id="rId5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47.xml"/><Relationship Id="rId54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50.xml"/><Relationship Id="rId5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49.xml"/><Relationship Id="rId56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52.xml"/><Relationship Id="rId5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51.xml"/><Relationship Id="rId58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5.xml"/></Relationships>
</file>

<file path=ppt/slideMasters/_rels/slideMaster4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40.xml"/><Relationship Id="rId41" Type="http://schemas.openxmlformats.org/officeDocument/2006/relationships/slideLayout" Target="../slideLayouts/slideLayout139.xml"/><Relationship Id="rId44" Type="http://schemas.openxmlformats.org/officeDocument/2006/relationships/slideLayout" Target="../slideLayouts/slideLayout142.xml"/><Relationship Id="rId43" Type="http://schemas.openxmlformats.org/officeDocument/2006/relationships/slideLayout" Target="../slideLayouts/slideLayout141.xml"/><Relationship Id="rId46" Type="http://schemas.openxmlformats.org/officeDocument/2006/relationships/slideLayout" Target="../slideLayouts/slideLayout144.xml"/><Relationship Id="rId45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99.xml"/><Relationship Id="rId2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48" Type="http://schemas.openxmlformats.org/officeDocument/2006/relationships/slideLayout" Target="../slideLayouts/slideLayout146.xml"/><Relationship Id="rId47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6.xml"/><Relationship Id="rId31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28.xml"/><Relationship Id="rId33" Type="http://schemas.openxmlformats.org/officeDocument/2006/relationships/slideLayout" Target="../slideLayouts/slideLayout131.xml"/><Relationship Id="rId32" Type="http://schemas.openxmlformats.org/officeDocument/2006/relationships/slideLayout" Target="../slideLayouts/slideLayout130.xml"/><Relationship Id="rId35" Type="http://schemas.openxmlformats.org/officeDocument/2006/relationships/slideLayout" Target="../slideLayouts/slideLayout133.xml"/><Relationship Id="rId34" Type="http://schemas.openxmlformats.org/officeDocument/2006/relationships/slideLayout" Target="../slideLayouts/slideLayout132.xml"/><Relationship Id="rId37" Type="http://schemas.openxmlformats.org/officeDocument/2006/relationships/slideLayout" Target="../slideLayouts/slideLayout135.xml"/><Relationship Id="rId36" Type="http://schemas.openxmlformats.org/officeDocument/2006/relationships/slideLayout" Target="../slideLayouts/slideLayout134.xml"/><Relationship Id="rId39" Type="http://schemas.openxmlformats.org/officeDocument/2006/relationships/slideLayout" Target="../slideLayouts/slideLayout137.xml"/><Relationship Id="rId38" Type="http://schemas.openxmlformats.org/officeDocument/2006/relationships/slideLayout" Target="../slideLayouts/slideLayout136.xml"/><Relationship Id="rId62" Type="http://schemas.openxmlformats.org/officeDocument/2006/relationships/theme" Target="../theme/theme5.xml"/><Relationship Id="rId61" Type="http://schemas.openxmlformats.org/officeDocument/2006/relationships/slideLayout" Target="../slideLayouts/slideLayout159.xml"/><Relationship Id="rId20" Type="http://schemas.openxmlformats.org/officeDocument/2006/relationships/slideLayout" Target="../slideLayouts/slideLayout118.xml"/><Relationship Id="rId22" Type="http://schemas.openxmlformats.org/officeDocument/2006/relationships/slideLayout" Target="../slideLayouts/slideLayout120.xml"/><Relationship Id="rId21" Type="http://schemas.openxmlformats.org/officeDocument/2006/relationships/slideLayout" Target="../slideLayouts/slideLayout119.xml"/><Relationship Id="rId24" Type="http://schemas.openxmlformats.org/officeDocument/2006/relationships/slideLayout" Target="../slideLayouts/slideLayout122.xml"/><Relationship Id="rId23" Type="http://schemas.openxmlformats.org/officeDocument/2006/relationships/slideLayout" Target="../slideLayouts/slideLayout121.xml"/><Relationship Id="rId60" Type="http://schemas.openxmlformats.org/officeDocument/2006/relationships/slideLayout" Target="../slideLayouts/slideLayout158.xml"/><Relationship Id="rId26" Type="http://schemas.openxmlformats.org/officeDocument/2006/relationships/slideLayout" Target="../slideLayouts/slideLayout124.xml"/><Relationship Id="rId25" Type="http://schemas.openxmlformats.org/officeDocument/2006/relationships/slideLayout" Target="../slideLayouts/slideLayout123.xml"/><Relationship Id="rId28" Type="http://schemas.openxmlformats.org/officeDocument/2006/relationships/slideLayout" Target="../slideLayouts/slideLayout126.xml"/><Relationship Id="rId27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27.xml"/><Relationship Id="rId51" Type="http://schemas.openxmlformats.org/officeDocument/2006/relationships/slideLayout" Target="../slideLayouts/slideLayout149.xml"/><Relationship Id="rId50" Type="http://schemas.openxmlformats.org/officeDocument/2006/relationships/slideLayout" Target="../slideLayouts/slideLayout148.xml"/><Relationship Id="rId53" Type="http://schemas.openxmlformats.org/officeDocument/2006/relationships/slideLayout" Target="../slideLayouts/slideLayout151.xml"/><Relationship Id="rId52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09.xml"/><Relationship Id="rId5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152.xml"/><Relationship Id="rId13" Type="http://schemas.openxmlformats.org/officeDocument/2006/relationships/slideLayout" Target="../slideLayouts/slideLayout111.xml"/><Relationship Id="rId57" Type="http://schemas.openxmlformats.org/officeDocument/2006/relationships/slideLayout" Target="../slideLayouts/slideLayout155.xml"/><Relationship Id="rId12" Type="http://schemas.openxmlformats.org/officeDocument/2006/relationships/slideLayout" Target="../slideLayouts/slideLayout110.xml"/><Relationship Id="rId56" Type="http://schemas.openxmlformats.org/officeDocument/2006/relationships/slideLayout" Target="../slideLayouts/slideLayout154.xml"/><Relationship Id="rId15" Type="http://schemas.openxmlformats.org/officeDocument/2006/relationships/slideLayout" Target="../slideLayouts/slideLayout113.xml"/><Relationship Id="rId59" Type="http://schemas.openxmlformats.org/officeDocument/2006/relationships/slideLayout" Target="../slideLayouts/slideLayout157.xml"/><Relationship Id="rId14" Type="http://schemas.openxmlformats.org/officeDocument/2006/relationships/slideLayout" Target="../slideLayouts/slideLayout112.xml"/><Relationship Id="rId58" Type="http://schemas.openxmlformats.org/officeDocument/2006/relationships/slideLayout" Target="../slideLayouts/slideLayout156.xml"/><Relationship Id="rId17" Type="http://schemas.openxmlformats.org/officeDocument/2006/relationships/slideLayout" Target="../slideLayouts/slideLayout115.xml"/><Relationship Id="rId16" Type="http://schemas.openxmlformats.org/officeDocument/2006/relationships/slideLayout" Target="../slideLayouts/slideLayout114.xml"/><Relationship Id="rId19" Type="http://schemas.openxmlformats.org/officeDocument/2006/relationships/slideLayout" Target="../slideLayouts/slideLayout117.xml"/><Relationship Id="rId18" Type="http://schemas.openxmlformats.org/officeDocument/2006/relationships/slideLayout" Target="../slideLayouts/slideLayout1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78606" y="826412"/>
            <a:ext cx="679849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500010" y="2180515"/>
            <a:ext cx="7790503" cy="4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0" lvl="0" marL="17780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8" lvl="1" marL="3571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8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578949" y="712579"/>
            <a:ext cx="7964406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500010" y="37035"/>
            <a:ext cx="6798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500010" y="819150"/>
            <a:ext cx="7790400" cy="5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0" lvl="0" marL="17780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/>
          <p:nvPr/>
        </p:nvSpPr>
        <p:spPr>
          <a:xfrm>
            <a:off x="578947" y="712579"/>
            <a:ext cx="79644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78606" y="826412"/>
            <a:ext cx="679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500010" y="2180515"/>
            <a:ext cx="7790400" cy="4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0" lvl="0" marL="17780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0" type="dt"/>
          </p:nvPr>
        </p:nvSpPr>
        <p:spPr>
          <a:xfrm>
            <a:off x="7531100" y="895637"/>
            <a:ext cx="108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Shape 215"/>
          <p:cNvSpPr/>
          <p:nvPr/>
        </p:nvSpPr>
        <p:spPr>
          <a:xfrm>
            <a:off x="578949" y="712579"/>
            <a:ext cx="79644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  <p:sldLayoutId id="2147483719" r:id="rId35"/>
    <p:sldLayoutId id="2147483720" r:id="rId36"/>
    <p:sldLayoutId id="2147483721" r:id="rId37"/>
    <p:sldLayoutId id="2147483722" r:id="rId38"/>
    <p:sldLayoutId id="2147483723" r:id="rId39"/>
    <p:sldLayoutId id="2147483724" r:id="rId40"/>
    <p:sldLayoutId id="2147483725" r:id="rId41"/>
    <p:sldLayoutId id="2147483726" r:id="rId42"/>
    <p:sldLayoutId id="2147483727" r:id="rId43"/>
    <p:sldLayoutId id="2147483728" r:id="rId44"/>
    <p:sldLayoutId id="2147483729" r:id="rId45"/>
    <p:sldLayoutId id="2147483730" r:id="rId46"/>
    <p:sldLayoutId id="2147483731" r:id="rId47"/>
    <p:sldLayoutId id="2147483732" r:id="rId48"/>
    <p:sldLayoutId id="2147483733" r:id="rId49"/>
    <p:sldLayoutId id="2147483734" r:id="rId50"/>
    <p:sldLayoutId id="2147483735" r:id="rId51"/>
    <p:sldLayoutId id="2147483736" r:id="rId52"/>
    <p:sldLayoutId id="2147483737" r:id="rId53"/>
    <p:sldLayoutId id="2147483738" r:id="rId54"/>
    <p:sldLayoutId id="2147483739" r:id="rId55"/>
    <p:sldLayoutId id="2147483740" r:id="rId56"/>
    <p:sldLayoutId id="2147483741" r:id="rId57"/>
    <p:sldLayoutId id="2147483742" r:id="rId58"/>
    <p:sldLayoutId id="2147483743" r:id="rId59"/>
    <p:sldLayoutId id="2147483744" r:id="rId60"/>
    <p:sldLayoutId id="2147483745" r:id="rId6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478604" y="826411"/>
            <a:ext cx="6798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500010" y="2180514"/>
            <a:ext cx="7790400" cy="4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900" lvl="0" marL="177800" marR="0" rtl="0" algn="l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3187" lvl="1" marL="3571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109537" lvl="2" marL="534987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0650" lvl="3" marL="7207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0650" lvl="4" marL="898525" marR="0" rtl="0" algn="l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2" name="Shape 502"/>
          <p:cNvSpPr/>
          <p:nvPr/>
        </p:nvSpPr>
        <p:spPr>
          <a:xfrm>
            <a:off x="578947" y="712578"/>
            <a:ext cx="79644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779" r:id="rId34"/>
    <p:sldLayoutId id="2147483780" r:id="rId35"/>
    <p:sldLayoutId id="2147483781" r:id="rId36"/>
    <p:sldLayoutId id="2147483782" r:id="rId37"/>
    <p:sldLayoutId id="2147483783" r:id="rId38"/>
    <p:sldLayoutId id="2147483784" r:id="rId39"/>
    <p:sldLayoutId id="2147483785" r:id="rId40"/>
    <p:sldLayoutId id="2147483786" r:id="rId41"/>
    <p:sldLayoutId id="2147483787" r:id="rId42"/>
    <p:sldLayoutId id="2147483788" r:id="rId43"/>
    <p:sldLayoutId id="2147483789" r:id="rId44"/>
    <p:sldLayoutId id="2147483790" r:id="rId45"/>
    <p:sldLayoutId id="2147483791" r:id="rId46"/>
    <p:sldLayoutId id="2147483792" r:id="rId47"/>
    <p:sldLayoutId id="2147483793" r:id="rId48"/>
    <p:sldLayoutId id="2147483794" r:id="rId49"/>
    <p:sldLayoutId id="2147483795" r:id="rId50"/>
    <p:sldLayoutId id="2147483796" r:id="rId51"/>
    <p:sldLayoutId id="2147483797" r:id="rId52"/>
    <p:sldLayoutId id="2147483798" r:id="rId53"/>
    <p:sldLayoutId id="2147483799" r:id="rId54"/>
    <p:sldLayoutId id="2147483800" r:id="rId55"/>
    <p:sldLayoutId id="2147483801" r:id="rId56"/>
    <p:sldLayoutId id="2147483802" r:id="rId57"/>
    <p:sldLayoutId id="2147483803" r:id="rId58"/>
    <p:sldLayoutId id="2147483804" r:id="rId59"/>
    <p:sldLayoutId id="2147483805" r:id="rId60"/>
    <p:sldLayoutId id="2147483806" r:id="rId6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6.png"/><Relationship Id="rId4" Type="http://schemas.openxmlformats.org/officeDocument/2006/relationships/image" Target="../media/image9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123gifs.eu/cartoon/gif-asterix-0031.gif.html" TargetMode="External"/><Relationship Id="rId4" Type="http://schemas.openxmlformats.org/officeDocument/2006/relationships/image" Target="../media/image95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6.jpg"/><Relationship Id="rId4" Type="http://schemas.openxmlformats.org/officeDocument/2006/relationships/hyperlink" Target="https://www.youtube.com/watch?v=r19P3y1VBiw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6.png"/><Relationship Id="rId4" Type="http://schemas.openxmlformats.org/officeDocument/2006/relationships/image" Target="../media/image9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oracle.com/technetwork/java/javase/downloads/index.html" TargetMode="External"/><Relationship Id="rId4" Type="http://schemas.openxmlformats.org/officeDocument/2006/relationships/image" Target="../media/image97.png"/><Relationship Id="rId5" Type="http://schemas.openxmlformats.org/officeDocument/2006/relationships/image" Target="../media/image90.png"/><Relationship Id="rId6" Type="http://schemas.openxmlformats.org/officeDocument/2006/relationships/image" Target="../media/image8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7.png"/><Relationship Id="rId4" Type="http://schemas.openxmlformats.org/officeDocument/2006/relationships/image" Target="../media/image90.png"/><Relationship Id="rId5" Type="http://schemas.openxmlformats.org/officeDocument/2006/relationships/image" Target="../media/image8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jetbrains.com/idea/download/" TargetMode="External"/><Relationship Id="rId4" Type="http://schemas.openxmlformats.org/officeDocument/2006/relationships/image" Target="../media/image103.jpg"/><Relationship Id="rId5" Type="http://schemas.openxmlformats.org/officeDocument/2006/relationships/image" Target="../media/image90.png"/><Relationship Id="rId6" Type="http://schemas.openxmlformats.org/officeDocument/2006/relationships/image" Target="../media/image8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6.png"/><Relationship Id="rId4" Type="http://schemas.openxmlformats.org/officeDocument/2006/relationships/image" Target="../media/image9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7.png"/><Relationship Id="rId4" Type="http://schemas.openxmlformats.org/officeDocument/2006/relationships/image" Target="../media/image10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7.png"/><Relationship Id="rId4" Type="http://schemas.openxmlformats.org/officeDocument/2006/relationships/image" Target="../media/image101.png"/><Relationship Id="rId5" Type="http://schemas.openxmlformats.org/officeDocument/2006/relationships/image" Target="../media/image9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7.png"/><Relationship Id="rId4" Type="http://schemas.openxmlformats.org/officeDocument/2006/relationships/image" Target="../media/image10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6.png"/><Relationship Id="rId4" Type="http://schemas.openxmlformats.org/officeDocument/2006/relationships/image" Target="../media/image9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cts.kdg.be/frmProgram?odtj=5844" TargetMode="External"/><Relationship Id="rId4" Type="http://schemas.openxmlformats.org/officeDocument/2006/relationships/image" Target="../media/image8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7.png"/><Relationship Id="rId4" Type="http://schemas.openxmlformats.org/officeDocument/2006/relationships/image" Target="../media/image10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0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9.png"/><Relationship Id="rId4" Type="http://schemas.openxmlformats.org/officeDocument/2006/relationships/image" Target="../media/image9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0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0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2.png"/><Relationship Id="rId4" Type="http://schemas.openxmlformats.org/officeDocument/2006/relationships/image" Target="../media/image88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0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9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8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8.png"/><Relationship Id="rId4" Type="http://schemas.openxmlformats.org/officeDocument/2006/relationships/image" Target="../media/image9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type="ctrTitle"/>
          </p:nvPr>
        </p:nvSpPr>
        <p:spPr>
          <a:xfrm>
            <a:off x="482599" y="2130425"/>
            <a:ext cx="7339800" cy="147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 sz="4000"/>
              <a:t>Programmeren 1: Java</a:t>
            </a:r>
          </a:p>
        </p:txBody>
      </p:sp>
      <p:sp>
        <p:nvSpPr>
          <p:cNvPr id="773" name="Shape 773"/>
          <p:cNvSpPr txBox="1"/>
          <p:nvPr>
            <p:ph idx="1" type="subTitle"/>
          </p:nvPr>
        </p:nvSpPr>
        <p:spPr>
          <a:xfrm>
            <a:off x="494983" y="3654637"/>
            <a:ext cx="6006300" cy="17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 sz="2400">
                <a:solidFill>
                  <a:schemeClr val="dk1"/>
                </a:solidFill>
              </a:rPr>
              <a:t>Basisbegrippen: </a:t>
            </a:r>
            <a:r>
              <a:rPr b="1" lang="nl" sz="2400">
                <a:solidFill>
                  <a:schemeClr val="dk1"/>
                </a:solidFill>
              </a:rPr>
              <a:t>week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>
            <p:ph type="title"/>
          </p:nvPr>
        </p:nvSpPr>
        <p:spPr>
          <a:xfrm>
            <a:off x="478606" y="826412"/>
            <a:ext cx="68469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nl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Agenda deze week</a:t>
            </a:r>
          </a:p>
        </p:txBody>
      </p:sp>
      <p:sp>
        <p:nvSpPr>
          <p:cNvPr id="847" name="Shape 847"/>
          <p:cNvSpPr txBox="1"/>
          <p:nvPr>
            <p:ph idx="1" type="body"/>
          </p:nvPr>
        </p:nvSpPr>
        <p:spPr>
          <a:xfrm>
            <a:off x="500000" y="2211000"/>
            <a:ext cx="68469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•"/>
            </a:pPr>
            <a:r>
              <a:rPr lang="nl" sz="3000">
                <a:solidFill>
                  <a:srgbClr val="666666"/>
                </a:solidFill>
              </a:rPr>
              <a:t>Vooraf: afspraken, evaluatie, …</a:t>
            </a: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nl" sz="3000"/>
              <a:t>H1: Inleiding</a:t>
            </a: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nl" sz="3000"/>
              <a:t>H2: Java Development Kit</a:t>
            </a: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nl" sz="3000"/>
              <a:t>H3: Het eerste Java programma</a:t>
            </a: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nl" sz="3000"/>
              <a:t>H4: Programmeeralgoritmen</a:t>
            </a:r>
          </a:p>
        </p:txBody>
      </p:sp>
      <p:pic>
        <p:nvPicPr>
          <p:cNvPr id="848" name="Shape 8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2985" y="838200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Shape 849"/>
          <p:cNvSpPr txBox="1"/>
          <p:nvPr/>
        </p:nvSpPr>
        <p:spPr>
          <a:xfrm>
            <a:off x="1809675" y="5296250"/>
            <a:ext cx="25545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Zie boek pagina 9 - 18</a:t>
            </a:r>
          </a:p>
        </p:txBody>
      </p:sp>
      <p:pic>
        <p:nvPicPr>
          <p:cNvPr id="850" name="Shape 8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57363">
            <a:off x="4877960" y="4828825"/>
            <a:ext cx="968528" cy="13699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/>
          <p:nvPr/>
        </p:nvSpPr>
        <p:spPr>
          <a:xfrm>
            <a:off x="1379275" y="4452675"/>
            <a:ext cx="78120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Scanner scanner = </a:t>
            </a:r>
            <a:r>
              <a:rPr b="1" i="0" lang="nl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Scanner(System.</a:t>
            </a:r>
            <a:r>
              <a:rPr b="1" i="1" lang="nl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nl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mooiWeer = scanner.nextBoolean();</a:t>
            </a:r>
            <a:b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nl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(mooiWeer) {</a:t>
            </a:r>
            <a:b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</a:t>
            </a:r>
            <a:r>
              <a:rPr b="1" i="1" lang="nl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nl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"Laat je paraplu maar thuis!"</a:t>
            </a: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nl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</a:t>
            </a:r>
            <a:r>
              <a:rPr b="1" i="1" lang="nl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nl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"Vergeet je paraplu niet!"</a:t>
            </a: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857" name="Shape 857"/>
          <p:cNvSpPr txBox="1"/>
          <p:nvPr>
            <p:ph type="title"/>
          </p:nvPr>
        </p:nvSpPr>
        <p:spPr>
          <a:xfrm>
            <a:off x="498975" y="205598"/>
            <a:ext cx="7812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H1: Inleiding</a:t>
            </a:r>
          </a:p>
        </p:txBody>
      </p:sp>
      <p:sp>
        <p:nvSpPr>
          <p:cNvPr id="858" name="Shape 858"/>
          <p:cNvSpPr txBox="1"/>
          <p:nvPr>
            <p:ph idx="1" type="body"/>
          </p:nvPr>
        </p:nvSpPr>
        <p:spPr>
          <a:xfrm>
            <a:off x="467550" y="978153"/>
            <a:ext cx="8676300" cy="3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Programmeertaal?</a:t>
            </a: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Verdana"/>
            </a:pPr>
            <a:r>
              <a:rPr b="0" i="0" lang="nl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Machine Code: </a:t>
            </a:r>
            <a:r>
              <a:rPr b="0" i="0" lang="nl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1001010110110111011000010111011101100001011011101100001011011101100001011011101100001011011101100001011011101100001011011101100001011011101100001001</a:t>
            </a:r>
            <a:r>
              <a:rPr lang="nl" sz="1500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Verdana"/>
            </a:pPr>
            <a:r>
              <a:rPr b="0" i="0" lang="nl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Assembler: </a:t>
            </a:r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nl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 AX, 47104</a:t>
            </a:r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MOV DS, AX</a:t>
            </a:r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POP [3998], 36</a:t>
            </a:r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INT 32</a:t>
            </a:r>
          </a:p>
          <a:p>
            <a:pPr indent="-342900" lvl="0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3th Generation Languages (3GL) → Leesbaar!</a:t>
            </a:r>
          </a:p>
        </p:txBody>
      </p:sp>
      <p:sp>
        <p:nvSpPr>
          <p:cNvPr id="859" name="Shape 859"/>
          <p:cNvSpPr txBox="1"/>
          <p:nvPr/>
        </p:nvSpPr>
        <p:spPr>
          <a:xfrm>
            <a:off x="7536409" y="974574"/>
            <a:ext cx="14319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000" lang="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generatie</a:t>
            </a:r>
          </a:p>
        </p:txBody>
      </p:sp>
      <p:cxnSp>
        <p:nvCxnSpPr>
          <p:cNvPr id="860" name="Shape 860"/>
          <p:cNvCxnSpPr>
            <a:stCxn id="859" idx="1"/>
          </p:cNvCxnSpPr>
          <p:nvPr/>
        </p:nvCxnSpPr>
        <p:spPr>
          <a:xfrm flipH="1">
            <a:off x="6630709" y="1128474"/>
            <a:ext cx="905700" cy="3000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61" name="Shape 861"/>
          <p:cNvSpPr txBox="1"/>
          <p:nvPr/>
        </p:nvSpPr>
        <p:spPr>
          <a:xfrm>
            <a:off x="7422721" y="2713616"/>
            <a:ext cx="1431775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lang="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generatie</a:t>
            </a:r>
          </a:p>
        </p:txBody>
      </p:sp>
      <p:cxnSp>
        <p:nvCxnSpPr>
          <p:cNvPr id="862" name="Shape 862"/>
          <p:cNvCxnSpPr>
            <a:stCxn id="861" idx="1"/>
          </p:cNvCxnSpPr>
          <p:nvPr/>
        </p:nvCxnSpPr>
        <p:spPr>
          <a:xfrm rot="10800000">
            <a:off x="6486721" y="2867505"/>
            <a:ext cx="936000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63" name="Shape 863"/>
          <p:cNvSpPr txBox="1"/>
          <p:nvPr/>
        </p:nvSpPr>
        <p:spPr>
          <a:xfrm>
            <a:off x="7536346" y="3904562"/>
            <a:ext cx="14319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aseline="30000" lang="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generatie</a:t>
            </a:r>
          </a:p>
        </p:txBody>
      </p:sp>
      <p:cxnSp>
        <p:nvCxnSpPr>
          <p:cNvPr id="864" name="Shape 864"/>
          <p:cNvCxnSpPr>
            <a:stCxn id="863" idx="2"/>
          </p:cNvCxnSpPr>
          <p:nvPr/>
        </p:nvCxnSpPr>
        <p:spPr>
          <a:xfrm flipH="1">
            <a:off x="7361296" y="4212362"/>
            <a:ext cx="891000" cy="405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/>
          <p:nvPr>
            <p:ph type="title"/>
          </p:nvPr>
        </p:nvSpPr>
        <p:spPr>
          <a:xfrm>
            <a:off x="500010" y="228600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Voorbeelden 3GL</a:t>
            </a:r>
          </a:p>
        </p:txBody>
      </p:sp>
      <p:sp>
        <p:nvSpPr>
          <p:cNvPr id="870" name="Shape 870"/>
          <p:cNvSpPr txBox="1"/>
          <p:nvPr>
            <p:ph idx="1" type="body"/>
          </p:nvPr>
        </p:nvSpPr>
        <p:spPr>
          <a:xfrm>
            <a:off x="510725" y="1219200"/>
            <a:ext cx="7873200" cy="45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– C – C++ </a:t>
            </a:r>
            <a:r>
              <a:rPr lang="nl" sz="2800"/>
              <a:t>–</a:t>
            </a:r>
            <a:r>
              <a:rPr b="0" i="0" lang="nl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Visual Basic – VB.Net – C# </a:t>
            </a:r>
            <a:r>
              <a:rPr lang="nl" sz="2800"/>
              <a:t>– Scala – Kotlin – Rust – D – Go – Erlang –</a:t>
            </a:r>
            <a:r>
              <a:rPr b="0" i="0" lang="nl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Delphi – Pascal – Modula2 – Oberon – Perl – Python – PL/SQL – SQL –</a:t>
            </a:r>
            <a:r>
              <a:rPr lang="nl" sz="2800"/>
              <a:t> </a:t>
            </a:r>
            <a:r>
              <a:rPr b="0" i="0" lang="nl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Javascript – VBScript – Cobol – Fortran – Ruby – JRuby – ActionScript – Groovy – JFX – Prolog – Lisp – Shellscript – TCL – Smalltalk – Postscript – Pearl – Logo – Basic – J++ </a:t>
            </a:r>
            <a:r>
              <a:rPr lang="nl" sz="2800"/>
              <a:t>–</a:t>
            </a:r>
            <a:r>
              <a:rPr b="0" i="0" lang="nl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PHP </a:t>
            </a:r>
            <a:r>
              <a:rPr lang="nl" sz="2800"/>
              <a:t>–</a:t>
            </a:r>
            <a:r>
              <a:rPr b="0" i="0" lang="nl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...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/>
          <p:nvPr>
            <p:ph type="title"/>
          </p:nvPr>
        </p:nvSpPr>
        <p:spPr>
          <a:xfrm>
            <a:off x="533400" y="205255"/>
            <a:ext cx="781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Omzetting 3GL naar binair</a:t>
            </a:r>
          </a:p>
        </p:txBody>
      </p:sp>
      <p:sp>
        <p:nvSpPr>
          <p:cNvPr id="876" name="Shape 876"/>
          <p:cNvSpPr txBox="1"/>
          <p:nvPr/>
        </p:nvSpPr>
        <p:spPr>
          <a:xfrm>
            <a:off x="7043075" y="1640700"/>
            <a:ext cx="1785300" cy="52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"systeem" een andere omzetting…</a:t>
            </a:r>
          </a:p>
        </p:txBody>
      </p:sp>
      <p:cxnSp>
        <p:nvCxnSpPr>
          <p:cNvPr id="877" name="Shape 877"/>
          <p:cNvCxnSpPr>
            <a:stCxn id="876" idx="2"/>
          </p:cNvCxnSpPr>
          <p:nvPr/>
        </p:nvCxnSpPr>
        <p:spPr>
          <a:xfrm flipH="1">
            <a:off x="6136625" y="2163900"/>
            <a:ext cx="1799100" cy="6600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878" name="Shape 878"/>
          <p:cNvGrpSpPr/>
          <p:nvPr/>
        </p:nvGrpSpPr>
        <p:grpSpPr>
          <a:xfrm>
            <a:off x="2623025" y="859200"/>
            <a:ext cx="3632755" cy="1193008"/>
            <a:chOff x="5973597" y="3034460"/>
            <a:chExt cx="3405602" cy="1212900"/>
          </a:xfrm>
        </p:grpSpPr>
        <p:sp>
          <p:nvSpPr>
            <p:cNvPr id="879" name="Shape 879"/>
            <p:cNvSpPr/>
            <p:nvPr/>
          </p:nvSpPr>
          <p:spPr>
            <a:xfrm>
              <a:off x="5973597" y="3034460"/>
              <a:ext cx="3405600" cy="121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5973600" y="3277650"/>
              <a:ext cx="3405600" cy="9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ct val="25000"/>
                <a:buFont typeface="Courier New"/>
                <a:buNone/>
              </a:pPr>
              <a:r>
                <a:rPr b="1" i="0" lang="nl" sz="1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 </a:t>
              </a:r>
              <a:r>
                <a:rPr b="0" i="0" lang="nl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i="0" lang="nl" sz="1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0" i="0" lang="nl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 = </a:t>
              </a:r>
              <a:r>
                <a:rPr b="0" i="0" lang="nl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0" i="0" lang="nl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</a:t>
              </a:r>
              <a:r>
                <a:rPr b="0" i="0" lang="nl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0" i="0" lang="nl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i++) {</a:t>
              </a:r>
              <a:br>
                <a:rPr b="0" i="0" lang="nl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nl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</a:t>
              </a:r>
              <a:r>
                <a:rPr b="1" i="1" lang="nl" sz="1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</a:t>
              </a:r>
              <a:r>
                <a:rPr b="0" i="0" lang="nl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.println(i);</a:t>
              </a:r>
              <a:br>
                <a:rPr b="0" i="0" lang="nl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nl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  <p:sp>
          <p:nvSpPr>
            <p:cNvPr id="881" name="Shape 881"/>
            <p:cNvSpPr txBox="1"/>
            <p:nvPr/>
          </p:nvSpPr>
          <p:spPr>
            <a:xfrm>
              <a:off x="7129500" y="3047273"/>
              <a:ext cx="109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nl"/>
                <a:t>Broncode</a:t>
              </a:r>
            </a:p>
          </p:txBody>
        </p:sp>
      </p:grpSp>
      <p:sp>
        <p:nvSpPr>
          <p:cNvPr id="882" name="Shape 882"/>
          <p:cNvSpPr/>
          <p:nvPr/>
        </p:nvSpPr>
        <p:spPr>
          <a:xfrm>
            <a:off x="3248700" y="2052200"/>
            <a:ext cx="442200" cy="622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83" name="Shape 883"/>
          <p:cNvGrpSpPr/>
          <p:nvPr/>
        </p:nvGrpSpPr>
        <p:grpSpPr>
          <a:xfrm>
            <a:off x="2736600" y="2674325"/>
            <a:ext cx="1466400" cy="760200"/>
            <a:chOff x="1567100" y="3258325"/>
            <a:chExt cx="1466400" cy="760200"/>
          </a:xfrm>
        </p:grpSpPr>
        <p:sp>
          <p:nvSpPr>
            <p:cNvPr id="884" name="Shape 884"/>
            <p:cNvSpPr/>
            <p:nvPr/>
          </p:nvSpPr>
          <p:spPr>
            <a:xfrm>
              <a:off x="1567100" y="3258325"/>
              <a:ext cx="1466400" cy="760200"/>
            </a:xfrm>
            <a:prstGeom prst="ellipse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 txBox="1"/>
            <p:nvPr/>
          </p:nvSpPr>
          <p:spPr>
            <a:xfrm>
              <a:off x="1772750" y="3377725"/>
              <a:ext cx="10551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nl"/>
                <a:t>Compiler</a:t>
              </a:r>
            </a:p>
            <a:p>
              <a:pPr lvl="0" algn="ctr">
                <a:spcBef>
                  <a:spcPts val="0"/>
                </a:spcBef>
                <a:buNone/>
              </a:pPr>
              <a:r>
                <a:rPr b="1" lang="nl"/>
                <a:t>Intel</a:t>
              </a:r>
            </a:p>
          </p:txBody>
        </p:sp>
      </p:grpSp>
      <p:grpSp>
        <p:nvGrpSpPr>
          <p:cNvPr id="886" name="Shape 886"/>
          <p:cNvGrpSpPr/>
          <p:nvPr/>
        </p:nvGrpSpPr>
        <p:grpSpPr>
          <a:xfrm>
            <a:off x="4675800" y="2674325"/>
            <a:ext cx="1466400" cy="760200"/>
            <a:chOff x="1567100" y="3258325"/>
            <a:chExt cx="1466400" cy="760200"/>
          </a:xfrm>
        </p:grpSpPr>
        <p:sp>
          <p:nvSpPr>
            <p:cNvPr id="887" name="Shape 887"/>
            <p:cNvSpPr/>
            <p:nvPr/>
          </p:nvSpPr>
          <p:spPr>
            <a:xfrm>
              <a:off x="1567100" y="3258325"/>
              <a:ext cx="1466400" cy="760200"/>
            </a:xfrm>
            <a:prstGeom prst="ellipse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 txBox="1"/>
            <p:nvPr/>
          </p:nvSpPr>
          <p:spPr>
            <a:xfrm>
              <a:off x="1772750" y="3377725"/>
              <a:ext cx="10551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Compiler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SPARC</a:t>
              </a:r>
            </a:p>
          </p:txBody>
        </p:sp>
      </p:grpSp>
      <p:sp>
        <p:nvSpPr>
          <p:cNvPr id="889" name="Shape 889"/>
          <p:cNvSpPr/>
          <p:nvPr/>
        </p:nvSpPr>
        <p:spPr>
          <a:xfrm>
            <a:off x="5187900" y="2052125"/>
            <a:ext cx="442200" cy="622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3248700" y="3434525"/>
            <a:ext cx="442200" cy="634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5187900" y="3434525"/>
            <a:ext cx="442200" cy="634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92" name="Shape 892"/>
          <p:cNvGrpSpPr/>
          <p:nvPr/>
        </p:nvGrpSpPr>
        <p:grpSpPr>
          <a:xfrm>
            <a:off x="2642550" y="4069025"/>
            <a:ext cx="1654500" cy="1016400"/>
            <a:chOff x="287050" y="4627150"/>
            <a:chExt cx="1654500" cy="1016400"/>
          </a:xfrm>
        </p:grpSpPr>
        <p:grpSp>
          <p:nvGrpSpPr>
            <p:cNvPr id="893" name="Shape 893"/>
            <p:cNvGrpSpPr/>
            <p:nvPr/>
          </p:nvGrpSpPr>
          <p:grpSpPr>
            <a:xfrm>
              <a:off x="287050" y="4627150"/>
              <a:ext cx="1654500" cy="1016400"/>
              <a:chOff x="6839425" y="3180750"/>
              <a:chExt cx="1654500" cy="1016400"/>
            </a:xfrm>
          </p:grpSpPr>
          <p:sp>
            <p:nvSpPr>
              <p:cNvPr id="894" name="Shape 894"/>
              <p:cNvSpPr/>
              <p:nvPr/>
            </p:nvSpPr>
            <p:spPr>
              <a:xfrm>
                <a:off x="6839425" y="3180750"/>
                <a:ext cx="1654500" cy="1016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Shape 895"/>
              <p:cNvSpPr txBox="1"/>
              <p:nvPr/>
            </p:nvSpPr>
            <p:spPr>
              <a:xfrm>
                <a:off x="7029025" y="3218160"/>
                <a:ext cx="1275300" cy="523199"/>
              </a:xfrm>
              <a:prstGeom prst="rect">
                <a:avLst/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b="1" lang="nl"/>
                  <a:t>Binaire code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Intel</a:t>
                </a:r>
              </a:p>
            </p:txBody>
          </p:sp>
        </p:grpSp>
        <p:sp>
          <p:nvSpPr>
            <p:cNvPr id="896" name="Shape 896"/>
            <p:cNvSpPr txBox="1"/>
            <p:nvPr/>
          </p:nvSpPr>
          <p:spPr>
            <a:xfrm>
              <a:off x="578950" y="5122150"/>
              <a:ext cx="10707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nl">
                  <a:latin typeface="Fira Mono"/>
                  <a:ea typeface="Fira Mono"/>
                  <a:cs typeface="Fira Mono"/>
                  <a:sym typeface="Fira Mono"/>
                </a:rPr>
                <a:t>01011101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nl">
                  <a:latin typeface="Fira Mono"/>
                  <a:ea typeface="Fira Mono"/>
                  <a:cs typeface="Fira Mono"/>
                  <a:sym typeface="Fira Mono"/>
                </a:rPr>
                <a:t>11101001</a:t>
              </a:r>
            </a:p>
          </p:txBody>
        </p:sp>
      </p:grpSp>
      <p:grpSp>
        <p:nvGrpSpPr>
          <p:cNvPr id="897" name="Shape 897"/>
          <p:cNvGrpSpPr/>
          <p:nvPr/>
        </p:nvGrpSpPr>
        <p:grpSpPr>
          <a:xfrm>
            <a:off x="4581750" y="4069025"/>
            <a:ext cx="1654500" cy="1016400"/>
            <a:chOff x="2984050" y="4996775"/>
            <a:chExt cx="1654500" cy="1016400"/>
          </a:xfrm>
        </p:grpSpPr>
        <p:sp>
          <p:nvSpPr>
            <p:cNvPr id="898" name="Shape 898"/>
            <p:cNvSpPr/>
            <p:nvPr/>
          </p:nvSpPr>
          <p:spPr>
            <a:xfrm>
              <a:off x="2984050" y="4996775"/>
              <a:ext cx="1654500" cy="1016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 txBox="1"/>
            <p:nvPr/>
          </p:nvSpPr>
          <p:spPr>
            <a:xfrm>
              <a:off x="3173650" y="5034185"/>
              <a:ext cx="1275300" cy="5232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Binaire code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SPARC</a:t>
              </a:r>
            </a:p>
          </p:txBody>
        </p:sp>
        <p:sp>
          <p:nvSpPr>
            <p:cNvPr id="900" name="Shape 900"/>
            <p:cNvSpPr txBox="1"/>
            <p:nvPr/>
          </p:nvSpPr>
          <p:spPr>
            <a:xfrm>
              <a:off x="3275950" y="5491775"/>
              <a:ext cx="10707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nl">
                  <a:latin typeface="Fira Mono"/>
                  <a:ea typeface="Fira Mono"/>
                  <a:cs typeface="Fira Mono"/>
                  <a:sym typeface="Fira Mono"/>
                </a:rPr>
                <a:t>11101100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nl">
                  <a:latin typeface="Fira Mono"/>
                  <a:ea typeface="Fira Mono"/>
                  <a:cs typeface="Fira Mono"/>
                  <a:sym typeface="Fira Mono"/>
                </a:rPr>
                <a:t>01101011</a:t>
              </a:r>
            </a:p>
          </p:txBody>
        </p:sp>
      </p:grpSp>
      <p:sp>
        <p:nvSpPr>
          <p:cNvPr id="901" name="Shape 901"/>
          <p:cNvSpPr/>
          <p:nvPr/>
        </p:nvSpPr>
        <p:spPr>
          <a:xfrm>
            <a:off x="3248700" y="5085425"/>
            <a:ext cx="442200" cy="634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02" name="Shape 902"/>
          <p:cNvGrpSpPr/>
          <p:nvPr/>
        </p:nvGrpSpPr>
        <p:grpSpPr>
          <a:xfrm>
            <a:off x="2736600" y="5719925"/>
            <a:ext cx="1466400" cy="760200"/>
            <a:chOff x="1567100" y="3258325"/>
            <a:chExt cx="1466400" cy="760200"/>
          </a:xfrm>
        </p:grpSpPr>
        <p:sp>
          <p:nvSpPr>
            <p:cNvPr id="903" name="Shape 903"/>
            <p:cNvSpPr/>
            <p:nvPr/>
          </p:nvSpPr>
          <p:spPr>
            <a:xfrm>
              <a:off x="1567100" y="3258325"/>
              <a:ext cx="1466400" cy="7602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 txBox="1"/>
            <p:nvPr/>
          </p:nvSpPr>
          <p:spPr>
            <a:xfrm>
              <a:off x="1734950" y="3377725"/>
              <a:ext cx="11307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Uitvoering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Intel</a:t>
              </a:r>
            </a:p>
          </p:txBody>
        </p:sp>
      </p:grpSp>
      <p:grpSp>
        <p:nvGrpSpPr>
          <p:cNvPr id="905" name="Shape 905"/>
          <p:cNvGrpSpPr/>
          <p:nvPr/>
        </p:nvGrpSpPr>
        <p:grpSpPr>
          <a:xfrm>
            <a:off x="4675800" y="5719925"/>
            <a:ext cx="1466400" cy="760200"/>
            <a:chOff x="1567100" y="3258325"/>
            <a:chExt cx="1466400" cy="760200"/>
          </a:xfrm>
        </p:grpSpPr>
        <p:sp>
          <p:nvSpPr>
            <p:cNvPr id="906" name="Shape 906"/>
            <p:cNvSpPr/>
            <p:nvPr/>
          </p:nvSpPr>
          <p:spPr>
            <a:xfrm>
              <a:off x="1567100" y="3258325"/>
              <a:ext cx="1466400" cy="7602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 txBox="1"/>
            <p:nvPr/>
          </p:nvSpPr>
          <p:spPr>
            <a:xfrm>
              <a:off x="1721450" y="3377725"/>
              <a:ext cx="11577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Uitvoering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SPARC</a:t>
              </a:r>
            </a:p>
          </p:txBody>
        </p:sp>
      </p:grpSp>
      <p:sp>
        <p:nvSpPr>
          <p:cNvPr id="908" name="Shape 908"/>
          <p:cNvSpPr/>
          <p:nvPr/>
        </p:nvSpPr>
        <p:spPr>
          <a:xfrm>
            <a:off x="5187900" y="5085425"/>
            <a:ext cx="442200" cy="634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09" name="Shape 909"/>
          <p:cNvCxnSpPr>
            <a:stCxn id="876" idx="2"/>
          </p:cNvCxnSpPr>
          <p:nvPr/>
        </p:nvCxnSpPr>
        <p:spPr>
          <a:xfrm flipH="1">
            <a:off x="4173725" y="2163900"/>
            <a:ext cx="3762000" cy="6444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/>
          <p:nvPr>
            <p:ph type="title"/>
          </p:nvPr>
        </p:nvSpPr>
        <p:spPr>
          <a:xfrm>
            <a:off x="459752" y="153205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Compileren</a:t>
            </a:r>
          </a:p>
        </p:txBody>
      </p:sp>
      <p:sp>
        <p:nvSpPr>
          <p:cNvPr id="915" name="Shape 915"/>
          <p:cNvSpPr txBox="1"/>
          <p:nvPr>
            <p:ph idx="12" type="sldNum"/>
          </p:nvPr>
        </p:nvSpPr>
        <p:spPr>
          <a:xfrm>
            <a:off x="5790389" y="6508750"/>
            <a:ext cx="8455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16" name="Shape 916"/>
          <p:cNvSpPr txBox="1"/>
          <p:nvPr>
            <p:ph idx="1" type="body"/>
          </p:nvPr>
        </p:nvSpPr>
        <p:spPr>
          <a:xfrm>
            <a:off x="5341500" y="896650"/>
            <a:ext cx="3711900" cy="4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Voorbeeld</a:t>
            </a:r>
            <a:r>
              <a:rPr lang="nl" sz="2400"/>
              <a:t>:</a:t>
            </a: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Voordelen:</a:t>
            </a: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Snelle uitvoering!</a:t>
            </a: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Broncode overdraagbaar</a:t>
            </a: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Code beschermd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Nadelen:</a:t>
            </a: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"Platform afhankelijk": hercompileren voor ander systeem</a:t>
            </a: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Debugging en testing vraagt extra stap</a:t>
            </a:r>
          </a:p>
          <a:p>
            <a:pPr indent="-177800" lvl="0" marL="177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5486400" y="6508750"/>
            <a:ext cx="914400" cy="349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8" name="Shape 918"/>
          <p:cNvGrpSpPr/>
          <p:nvPr/>
        </p:nvGrpSpPr>
        <p:grpSpPr>
          <a:xfrm>
            <a:off x="567175" y="887825"/>
            <a:ext cx="3632755" cy="1193008"/>
            <a:chOff x="5973597" y="3034460"/>
            <a:chExt cx="3405602" cy="1212900"/>
          </a:xfrm>
        </p:grpSpPr>
        <p:sp>
          <p:nvSpPr>
            <p:cNvPr id="919" name="Shape 919"/>
            <p:cNvSpPr/>
            <p:nvPr/>
          </p:nvSpPr>
          <p:spPr>
            <a:xfrm>
              <a:off x="5973597" y="3034460"/>
              <a:ext cx="3405600" cy="121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5973600" y="3277650"/>
              <a:ext cx="3405600" cy="9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ct val="25000"/>
                <a:buFont typeface="Courier New"/>
                <a:buNone/>
              </a:pPr>
              <a:r>
                <a:rPr b="1" i="0" lang="nl" sz="1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 </a:t>
              </a:r>
              <a:r>
                <a:rPr b="0" i="0" lang="nl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i="0" lang="nl" sz="1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0" i="0" lang="nl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 = </a:t>
              </a:r>
              <a:r>
                <a:rPr b="0" i="0" lang="nl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0" i="0" lang="nl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</a:t>
              </a:r>
              <a:r>
                <a:rPr b="0" i="0" lang="nl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0" i="0" lang="nl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i++) {</a:t>
              </a:r>
              <a:br>
                <a:rPr b="0" i="0" lang="nl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nl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System.</a:t>
              </a:r>
              <a:r>
                <a:rPr b="1" i="1" lang="nl" sz="1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</a:t>
              </a:r>
              <a:r>
                <a:rPr b="0" i="0" lang="nl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.println(i);</a:t>
              </a:r>
              <a:br>
                <a:rPr b="0" i="0" lang="nl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nl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  <p:sp>
          <p:nvSpPr>
            <p:cNvPr id="921" name="Shape 921"/>
            <p:cNvSpPr txBox="1"/>
            <p:nvPr/>
          </p:nvSpPr>
          <p:spPr>
            <a:xfrm>
              <a:off x="7129500" y="3047273"/>
              <a:ext cx="109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nl"/>
                <a:t>Broncode</a:t>
              </a:r>
            </a:p>
          </p:txBody>
        </p:sp>
      </p:grpSp>
      <p:sp>
        <p:nvSpPr>
          <p:cNvPr id="922" name="Shape 922"/>
          <p:cNvSpPr/>
          <p:nvPr/>
        </p:nvSpPr>
        <p:spPr>
          <a:xfrm>
            <a:off x="1192850" y="2080825"/>
            <a:ext cx="442200" cy="622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23" name="Shape 923"/>
          <p:cNvGrpSpPr/>
          <p:nvPr/>
        </p:nvGrpSpPr>
        <p:grpSpPr>
          <a:xfrm>
            <a:off x="680750" y="2702950"/>
            <a:ext cx="1466400" cy="760200"/>
            <a:chOff x="1567100" y="3258325"/>
            <a:chExt cx="1466400" cy="760200"/>
          </a:xfrm>
        </p:grpSpPr>
        <p:sp>
          <p:nvSpPr>
            <p:cNvPr id="924" name="Shape 924"/>
            <p:cNvSpPr/>
            <p:nvPr/>
          </p:nvSpPr>
          <p:spPr>
            <a:xfrm>
              <a:off x="1567100" y="3258325"/>
              <a:ext cx="1466400" cy="760200"/>
            </a:xfrm>
            <a:prstGeom prst="ellipse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 txBox="1"/>
            <p:nvPr/>
          </p:nvSpPr>
          <p:spPr>
            <a:xfrm>
              <a:off x="1744550" y="3377762"/>
              <a:ext cx="11115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Compiler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Intel</a:t>
              </a:r>
            </a:p>
          </p:txBody>
        </p:sp>
      </p:grpSp>
      <p:grpSp>
        <p:nvGrpSpPr>
          <p:cNvPr id="926" name="Shape 926"/>
          <p:cNvGrpSpPr/>
          <p:nvPr/>
        </p:nvGrpSpPr>
        <p:grpSpPr>
          <a:xfrm>
            <a:off x="2619950" y="2702950"/>
            <a:ext cx="1466400" cy="760200"/>
            <a:chOff x="1567100" y="3258325"/>
            <a:chExt cx="1466400" cy="760200"/>
          </a:xfrm>
        </p:grpSpPr>
        <p:sp>
          <p:nvSpPr>
            <p:cNvPr id="927" name="Shape 927"/>
            <p:cNvSpPr/>
            <p:nvPr/>
          </p:nvSpPr>
          <p:spPr>
            <a:xfrm>
              <a:off x="1567100" y="3258325"/>
              <a:ext cx="1466400" cy="760200"/>
            </a:xfrm>
            <a:prstGeom prst="ellipse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 txBox="1"/>
            <p:nvPr/>
          </p:nvSpPr>
          <p:spPr>
            <a:xfrm>
              <a:off x="1725350" y="3377725"/>
              <a:ext cx="11499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Compiler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SPARC</a:t>
              </a:r>
            </a:p>
          </p:txBody>
        </p:sp>
      </p:grpSp>
      <p:sp>
        <p:nvSpPr>
          <p:cNvPr id="929" name="Shape 929"/>
          <p:cNvSpPr/>
          <p:nvPr/>
        </p:nvSpPr>
        <p:spPr>
          <a:xfrm>
            <a:off x="3132050" y="2080750"/>
            <a:ext cx="442200" cy="622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1192850" y="3463150"/>
            <a:ext cx="442200" cy="634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3132050" y="3463150"/>
            <a:ext cx="442200" cy="634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32" name="Shape 932"/>
          <p:cNvGrpSpPr/>
          <p:nvPr/>
        </p:nvGrpSpPr>
        <p:grpSpPr>
          <a:xfrm>
            <a:off x="586700" y="4097650"/>
            <a:ext cx="1654500" cy="1016400"/>
            <a:chOff x="287050" y="4627150"/>
            <a:chExt cx="1654500" cy="1016400"/>
          </a:xfrm>
        </p:grpSpPr>
        <p:grpSp>
          <p:nvGrpSpPr>
            <p:cNvPr id="933" name="Shape 933"/>
            <p:cNvGrpSpPr/>
            <p:nvPr/>
          </p:nvGrpSpPr>
          <p:grpSpPr>
            <a:xfrm>
              <a:off x="287050" y="4627150"/>
              <a:ext cx="1654500" cy="1016400"/>
              <a:chOff x="6839425" y="3180750"/>
              <a:chExt cx="1654500" cy="1016400"/>
            </a:xfrm>
          </p:grpSpPr>
          <p:sp>
            <p:nvSpPr>
              <p:cNvPr id="934" name="Shape 934"/>
              <p:cNvSpPr/>
              <p:nvPr/>
            </p:nvSpPr>
            <p:spPr>
              <a:xfrm>
                <a:off x="6839425" y="3180750"/>
                <a:ext cx="1654500" cy="1016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Shape 935"/>
              <p:cNvSpPr txBox="1"/>
              <p:nvPr/>
            </p:nvSpPr>
            <p:spPr>
              <a:xfrm>
                <a:off x="7029025" y="3218160"/>
                <a:ext cx="1275300" cy="523199"/>
              </a:xfrm>
              <a:prstGeom prst="rect">
                <a:avLst/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Binaire code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Intel</a:t>
                </a:r>
              </a:p>
            </p:txBody>
          </p:sp>
        </p:grpSp>
        <p:sp>
          <p:nvSpPr>
            <p:cNvPr id="936" name="Shape 936"/>
            <p:cNvSpPr txBox="1"/>
            <p:nvPr/>
          </p:nvSpPr>
          <p:spPr>
            <a:xfrm>
              <a:off x="578950" y="5122150"/>
              <a:ext cx="10707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nl">
                  <a:latin typeface="Fira Mono"/>
                  <a:ea typeface="Fira Mono"/>
                  <a:cs typeface="Fira Mono"/>
                  <a:sym typeface="Fira Mono"/>
                </a:rPr>
                <a:t>01011101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nl">
                  <a:latin typeface="Fira Mono"/>
                  <a:ea typeface="Fira Mono"/>
                  <a:cs typeface="Fira Mono"/>
                  <a:sym typeface="Fira Mono"/>
                </a:rPr>
                <a:t>11101001</a:t>
              </a:r>
            </a:p>
          </p:txBody>
        </p:sp>
      </p:grpSp>
      <p:grpSp>
        <p:nvGrpSpPr>
          <p:cNvPr id="937" name="Shape 937"/>
          <p:cNvGrpSpPr/>
          <p:nvPr/>
        </p:nvGrpSpPr>
        <p:grpSpPr>
          <a:xfrm>
            <a:off x="2525900" y="4097650"/>
            <a:ext cx="1654500" cy="1016400"/>
            <a:chOff x="2984050" y="4996775"/>
            <a:chExt cx="1654500" cy="1016400"/>
          </a:xfrm>
        </p:grpSpPr>
        <p:sp>
          <p:nvSpPr>
            <p:cNvPr id="938" name="Shape 938"/>
            <p:cNvSpPr/>
            <p:nvPr/>
          </p:nvSpPr>
          <p:spPr>
            <a:xfrm>
              <a:off x="2984050" y="4996775"/>
              <a:ext cx="1654500" cy="1016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 txBox="1"/>
            <p:nvPr/>
          </p:nvSpPr>
          <p:spPr>
            <a:xfrm>
              <a:off x="3173650" y="5034185"/>
              <a:ext cx="1275300" cy="5232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Binaire code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SPARC</a:t>
              </a:r>
            </a:p>
          </p:txBody>
        </p:sp>
        <p:sp>
          <p:nvSpPr>
            <p:cNvPr id="940" name="Shape 940"/>
            <p:cNvSpPr txBox="1"/>
            <p:nvPr/>
          </p:nvSpPr>
          <p:spPr>
            <a:xfrm>
              <a:off x="3275950" y="5491775"/>
              <a:ext cx="10707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nl">
                  <a:latin typeface="Fira Mono"/>
                  <a:ea typeface="Fira Mono"/>
                  <a:cs typeface="Fira Mono"/>
                  <a:sym typeface="Fira Mono"/>
                </a:rPr>
                <a:t>11101100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nl">
                  <a:latin typeface="Fira Mono"/>
                  <a:ea typeface="Fira Mono"/>
                  <a:cs typeface="Fira Mono"/>
                  <a:sym typeface="Fira Mono"/>
                </a:rPr>
                <a:t>01101011</a:t>
              </a:r>
            </a:p>
          </p:txBody>
        </p:sp>
      </p:grpSp>
      <p:sp>
        <p:nvSpPr>
          <p:cNvPr id="941" name="Shape 941"/>
          <p:cNvSpPr/>
          <p:nvPr/>
        </p:nvSpPr>
        <p:spPr>
          <a:xfrm>
            <a:off x="1192850" y="5114050"/>
            <a:ext cx="442200" cy="634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42" name="Shape 942"/>
          <p:cNvGrpSpPr/>
          <p:nvPr/>
        </p:nvGrpSpPr>
        <p:grpSpPr>
          <a:xfrm>
            <a:off x="680750" y="5748550"/>
            <a:ext cx="1466400" cy="760200"/>
            <a:chOff x="1567100" y="3258325"/>
            <a:chExt cx="1466400" cy="760200"/>
          </a:xfrm>
        </p:grpSpPr>
        <p:sp>
          <p:nvSpPr>
            <p:cNvPr id="943" name="Shape 943"/>
            <p:cNvSpPr/>
            <p:nvPr/>
          </p:nvSpPr>
          <p:spPr>
            <a:xfrm>
              <a:off x="1567100" y="3258325"/>
              <a:ext cx="1466400" cy="7602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 txBox="1"/>
            <p:nvPr/>
          </p:nvSpPr>
          <p:spPr>
            <a:xfrm>
              <a:off x="1734950" y="3377725"/>
              <a:ext cx="11307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Uitvoering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Intel</a:t>
              </a:r>
            </a:p>
          </p:txBody>
        </p:sp>
      </p:grpSp>
      <p:grpSp>
        <p:nvGrpSpPr>
          <p:cNvPr id="945" name="Shape 945"/>
          <p:cNvGrpSpPr/>
          <p:nvPr/>
        </p:nvGrpSpPr>
        <p:grpSpPr>
          <a:xfrm>
            <a:off x="2619950" y="5748550"/>
            <a:ext cx="1466400" cy="760200"/>
            <a:chOff x="1567100" y="3258325"/>
            <a:chExt cx="1466400" cy="760200"/>
          </a:xfrm>
        </p:grpSpPr>
        <p:sp>
          <p:nvSpPr>
            <p:cNvPr id="946" name="Shape 946"/>
            <p:cNvSpPr/>
            <p:nvPr/>
          </p:nvSpPr>
          <p:spPr>
            <a:xfrm>
              <a:off x="1567100" y="3258325"/>
              <a:ext cx="1466400" cy="7602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 txBox="1"/>
            <p:nvPr/>
          </p:nvSpPr>
          <p:spPr>
            <a:xfrm>
              <a:off x="1721450" y="3377725"/>
              <a:ext cx="11577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Uitvoering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SPARC</a:t>
              </a:r>
            </a:p>
          </p:txBody>
        </p:sp>
      </p:grpSp>
      <p:sp>
        <p:nvSpPr>
          <p:cNvPr id="948" name="Shape 948"/>
          <p:cNvSpPr/>
          <p:nvPr/>
        </p:nvSpPr>
        <p:spPr>
          <a:xfrm>
            <a:off x="3132050" y="5114050"/>
            <a:ext cx="442200" cy="634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49" name="Shape 949"/>
          <p:cNvCxnSpPr/>
          <p:nvPr/>
        </p:nvCxnSpPr>
        <p:spPr>
          <a:xfrm flipH="1" rot="10800000">
            <a:off x="433075" y="5383875"/>
            <a:ext cx="4904400" cy="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0" name="Shape 950"/>
          <p:cNvSpPr txBox="1"/>
          <p:nvPr/>
        </p:nvSpPr>
        <p:spPr>
          <a:xfrm>
            <a:off x="3945000" y="4825425"/>
            <a:ext cx="13965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nl"/>
              <a:t>Design</a:t>
            </a:r>
          </a:p>
        </p:txBody>
      </p:sp>
      <p:sp>
        <p:nvSpPr>
          <p:cNvPr id="951" name="Shape 951"/>
          <p:cNvSpPr txBox="1"/>
          <p:nvPr/>
        </p:nvSpPr>
        <p:spPr>
          <a:xfrm>
            <a:off x="3945000" y="5383875"/>
            <a:ext cx="13965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nl"/>
              <a:t>Execution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 txBox="1"/>
          <p:nvPr>
            <p:ph type="title"/>
          </p:nvPr>
        </p:nvSpPr>
        <p:spPr>
          <a:xfrm>
            <a:off x="457200" y="152400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Interpreteren</a:t>
            </a:r>
          </a:p>
        </p:txBody>
      </p:sp>
      <p:sp>
        <p:nvSpPr>
          <p:cNvPr id="957" name="Shape 957"/>
          <p:cNvSpPr txBox="1"/>
          <p:nvPr>
            <p:ph idx="1" type="body"/>
          </p:nvPr>
        </p:nvSpPr>
        <p:spPr>
          <a:xfrm>
            <a:off x="5464800" y="1191175"/>
            <a:ext cx="3679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Voorbeeld:</a:t>
            </a:r>
          </a:p>
          <a:p>
            <a: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Verdana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JavaScript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Voordelen:</a:t>
            </a:r>
          </a:p>
          <a:p>
            <a: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Aanpassingen aan code eenvoudig</a:t>
            </a:r>
          </a:p>
          <a:p>
            <a: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Onmiddellijk overdraagbaar ("platform onafhankelijk")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Nadelen:</a:t>
            </a:r>
          </a:p>
          <a:p>
            <a: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Tragere uitvoering</a:t>
            </a:r>
          </a:p>
          <a:p>
            <a: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Broncode onbeschermd</a:t>
            </a:r>
          </a:p>
          <a:p>
            <a:pPr indent="-177800" lvl="0" marL="177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58" name="Shape 958"/>
          <p:cNvGrpSpPr/>
          <p:nvPr/>
        </p:nvGrpSpPr>
        <p:grpSpPr>
          <a:xfrm>
            <a:off x="414777" y="1267376"/>
            <a:ext cx="3632753" cy="661151"/>
            <a:chOff x="5973597" y="3034460"/>
            <a:chExt cx="3405600" cy="1212900"/>
          </a:xfrm>
        </p:grpSpPr>
        <p:sp>
          <p:nvSpPr>
            <p:cNvPr id="959" name="Shape 959"/>
            <p:cNvSpPr/>
            <p:nvPr/>
          </p:nvSpPr>
          <p:spPr>
            <a:xfrm>
              <a:off x="5973597" y="3034460"/>
              <a:ext cx="3405600" cy="121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 txBox="1"/>
            <p:nvPr/>
          </p:nvSpPr>
          <p:spPr>
            <a:xfrm>
              <a:off x="7129497" y="3047224"/>
              <a:ext cx="10938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nl"/>
                <a:t>Broncode</a:t>
              </a:r>
            </a:p>
          </p:txBody>
        </p:sp>
      </p:grpSp>
      <p:sp>
        <p:nvSpPr>
          <p:cNvPr id="961" name="Shape 961"/>
          <p:cNvSpPr/>
          <p:nvPr/>
        </p:nvSpPr>
        <p:spPr>
          <a:xfrm>
            <a:off x="1040450" y="1928425"/>
            <a:ext cx="442200" cy="622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62" name="Shape 962"/>
          <p:cNvGrpSpPr/>
          <p:nvPr/>
        </p:nvGrpSpPr>
        <p:grpSpPr>
          <a:xfrm>
            <a:off x="528350" y="2550550"/>
            <a:ext cx="1466400" cy="760200"/>
            <a:chOff x="1567100" y="3258325"/>
            <a:chExt cx="1466400" cy="760200"/>
          </a:xfrm>
        </p:grpSpPr>
        <p:sp>
          <p:nvSpPr>
            <p:cNvPr id="963" name="Shape 963"/>
            <p:cNvSpPr/>
            <p:nvPr/>
          </p:nvSpPr>
          <p:spPr>
            <a:xfrm>
              <a:off x="1567100" y="3258325"/>
              <a:ext cx="1466400" cy="760200"/>
            </a:xfrm>
            <a:prstGeom prst="ellipse">
              <a:avLst/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 txBox="1"/>
            <p:nvPr/>
          </p:nvSpPr>
          <p:spPr>
            <a:xfrm>
              <a:off x="1629200" y="3377762"/>
              <a:ext cx="13422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Interpreter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Intel</a:t>
              </a:r>
            </a:p>
          </p:txBody>
        </p:sp>
      </p:grpSp>
      <p:grpSp>
        <p:nvGrpSpPr>
          <p:cNvPr id="965" name="Shape 965"/>
          <p:cNvGrpSpPr/>
          <p:nvPr/>
        </p:nvGrpSpPr>
        <p:grpSpPr>
          <a:xfrm>
            <a:off x="2467550" y="2550550"/>
            <a:ext cx="1466400" cy="760200"/>
            <a:chOff x="1567100" y="3258325"/>
            <a:chExt cx="1466400" cy="760200"/>
          </a:xfrm>
        </p:grpSpPr>
        <p:sp>
          <p:nvSpPr>
            <p:cNvPr id="966" name="Shape 966"/>
            <p:cNvSpPr/>
            <p:nvPr/>
          </p:nvSpPr>
          <p:spPr>
            <a:xfrm>
              <a:off x="1567100" y="3258325"/>
              <a:ext cx="1466400" cy="760200"/>
            </a:xfrm>
            <a:prstGeom prst="ellipse">
              <a:avLst/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 txBox="1"/>
            <p:nvPr/>
          </p:nvSpPr>
          <p:spPr>
            <a:xfrm>
              <a:off x="1640900" y="3377725"/>
              <a:ext cx="13188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b="1" lang="nl">
                  <a:solidFill>
                    <a:schemeClr val="dk1"/>
                  </a:solidFill>
                </a:rPr>
                <a:t>Interpreter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SPARC</a:t>
              </a:r>
            </a:p>
          </p:txBody>
        </p:sp>
      </p:grpSp>
      <p:sp>
        <p:nvSpPr>
          <p:cNvPr id="968" name="Shape 968"/>
          <p:cNvSpPr/>
          <p:nvPr/>
        </p:nvSpPr>
        <p:spPr>
          <a:xfrm>
            <a:off x="2979650" y="1928350"/>
            <a:ext cx="442200" cy="622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1040450" y="3310750"/>
            <a:ext cx="442200" cy="634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" name="Shape 970"/>
          <p:cNvSpPr/>
          <p:nvPr/>
        </p:nvSpPr>
        <p:spPr>
          <a:xfrm>
            <a:off x="2979650" y="3310750"/>
            <a:ext cx="442200" cy="634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71" name="Shape 971"/>
          <p:cNvGrpSpPr/>
          <p:nvPr/>
        </p:nvGrpSpPr>
        <p:grpSpPr>
          <a:xfrm>
            <a:off x="434300" y="3945250"/>
            <a:ext cx="1654500" cy="634500"/>
            <a:chOff x="6839425" y="3180750"/>
            <a:chExt cx="1654500" cy="634500"/>
          </a:xfrm>
        </p:grpSpPr>
        <p:sp>
          <p:nvSpPr>
            <p:cNvPr id="972" name="Shape 972"/>
            <p:cNvSpPr/>
            <p:nvPr/>
          </p:nvSpPr>
          <p:spPr>
            <a:xfrm>
              <a:off x="6839425" y="3180750"/>
              <a:ext cx="1654500" cy="6345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 txBox="1"/>
            <p:nvPr/>
          </p:nvSpPr>
          <p:spPr>
            <a:xfrm>
              <a:off x="7029025" y="3218160"/>
              <a:ext cx="1275300" cy="523199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Binaire code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Intel</a:t>
              </a:r>
            </a:p>
          </p:txBody>
        </p:sp>
      </p:grpSp>
      <p:grpSp>
        <p:nvGrpSpPr>
          <p:cNvPr id="974" name="Shape 974"/>
          <p:cNvGrpSpPr/>
          <p:nvPr/>
        </p:nvGrpSpPr>
        <p:grpSpPr>
          <a:xfrm>
            <a:off x="2373500" y="3945594"/>
            <a:ext cx="1654500" cy="634538"/>
            <a:chOff x="2984050" y="4996775"/>
            <a:chExt cx="1654500" cy="1016400"/>
          </a:xfrm>
        </p:grpSpPr>
        <p:sp>
          <p:nvSpPr>
            <p:cNvPr id="975" name="Shape 975"/>
            <p:cNvSpPr/>
            <p:nvPr/>
          </p:nvSpPr>
          <p:spPr>
            <a:xfrm>
              <a:off x="2984050" y="4996775"/>
              <a:ext cx="1654500" cy="1016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 txBox="1"/>
            <p:nvPr/>
          </p:nvSpPr>
          <p:spPr>
            <a:xfrm>
              <a:off x="3173650" y="5034185"/>
              <a:ext cx="1275300" cy="5232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Binaire code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SPARC</a:t>
              </a:r>
            </a:p>
          </p:txBody>
        </p:sp>
      </p:grpSp>
      <p:sp>
        <p:nvSpPr>
          <p:cNvPr id="977" name="Shape 977"/>
          <p:cNvSpPr/>
          <p:nvPr/>
        </p:nvSpPr>
        <p:spPr>
          <a:xfrm>
            <a:off x="1040450" y="4579750"/>
            <a:ext cx="442200" cy="634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78" name="Shape 978"/>
          <p:cNvGrpSpPr/>
          <p:nvPr/>
        </p:nvGrpSpPr>
        <p:grpSpPr>
          <a:xfrm>
            <a:off x="528350" y="5214250"/>
            <a:ext cx="1466400" cy="760200"/>
            <a:chOff x="1567100" y="3258325"/>
            <a:chExt cx="1466400" cy="760200"/>
          </a:xfrm>
        </p:grpSpPr>
        <p:sp>
          <p:nvSpPr>
            <p:cNvPr id="979" name="Shape 979"/>
            <p:cNvSpPr/>
            <p:nvPr/>
          </p:nvSpPr>
          <p:spPr>
            <a:xfrm>
              <a:off x="1567100" y="3258325"/>
              <a:ext cx="1466400" cy="7602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0" name="Shape 980"/>
            <p:cNvSpPr txBox="1"/>
            <p:nvPr/>
          </p:nvSpPr>
          <p:spPr>
            <a:xfrm>
              <a:off x="1734950" y="3377725"/>
              <a:ext cx="11307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Uitvoering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Intel</a:t>
              </a:r>
            </a:p>
          </p:txBody>
        </p:sp>
      </p:grpSp>
      <p:grpSp>
        <p:nvGrpSpPr>
          <p:cNvPr id="981" name="Shape 981"/>
          <p:cNvGrpSpPr/>
          <p:nvPr/>
        </p:nvGrpSpPr>
        <p:grpSpPr>
          <a:xfrm>
            <a:off x="2467550" y="5214975"/>
            <a:ext cx="1466400" cy="760200"/>
            <a:chOff x="1567100" y="3258325"/>
            <a:chExt cx="1466400" cy="760200"/>
          </a:xfrm>
        </p:grpSpPr>
        <p:sp>
          <p:nvSpPr>
            <p:cNvPr id="982" name="Shape 982"/>
            <p:cNvSpPr/>
            <p:nvPr/>
          </p:nvSpPr>
          <p:spPr>
            <a:xfrm>
              <a:off x="1567100" y="3258325"/>
              <a:ext cx="1466400" cy="7602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 txBox="1"/>
            <p:nvPr/>
          </p:nvSpPr>
          <p:spPr>
            <a:xfrm>
              <a:off x="1721450" y="3377725"/>
              <a:ext cx="11577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Uitvoering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SPARC</a:t>
              </a:r>
            </a:p>
          </p:txBody>
        </p:sp>
      </p:grpSp>
      <p:sp>
        <p:nvSpPr>
          <p:cNvPr id="984" name="Shape 984"/>
          <p:cNvSpPr/>
          <p:nvPr/>
        </p:nvSpPr>
        <p:spPr>
          <a:xfrm>
            <a:off x="2979650" y="4579750"/>
            <a:ext cx="442200" cy="634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85" name="Shape 985"/>
          <p:cNvCxnSpPr/>
          <p:nvPr/>
        </p:nvCxnSpPr>
        <p:spPr>
          <a:xfrm flipH="1" rot="10800000">
            <a:off x="280675" y="2183475"/>
            <a:ext cx="4904400" cy="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6" name="Shape 986"/>
          <p:cNvSpPr txBox="1"/>
          <p:nvPr/>
        </p:nvSpPr>
        <p:spPr>
          <a:xfrm>
            <a:off x="3792600" y="1625025"/>
            <a:ext cx="13965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nl"/>
              <a:t>Design</a:t>
            </a:r>
          </a:p>
        </p:txBody>
      </p:sp>
      <p:sp>
        <p:nvSpPr>
          <p:cNvPr id="987" name="Shape 987"/>
          <p:cNvSpPr txBox="1"/>
          <p:nvPr/>
        </p:nvSpPr>
        <p:spPr>
          <a:xfrm>
            <a:off x="3792600" y="2183475"/>
            <a:ext cx="13965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nl"/>
              <a:t>Execution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/>
          <p:nvPr/>
        </p:nvSpPr>
        <p:spPr>
          <a:xfrm>
            <a:off x="1679925" y="3649200"/>
            <a:ext cx="919200" cy="106440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" name="Shape 993"/>
          <p:cNvSpPr txBox="1"/>
          <p:nvPr>
            <p:ph type="title"/>
          </p:nvPr>
        </p:nvSpPr>
        <p:spPr>
          <a:xfrm>
            <a:off x="518322" y="254912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Java: best of both!</a:t>
            </a:r>
          </a:p>
        </p:txBody>
      </p:sp>
      <p:sp>
        <p:nvSpPr>
          <p:cNvPr id="994" name="Shape 994"/>
          <p:cNvSpPr txBox="1"/>
          <p:nvPr>
            <p:ph idx="1" type="body"/>
          </p:nvPr>
        </p:nvSpPr>
        <p:spPr>
          <a:xfrm>
            <a:off x="5046328" y="1194091"/>
            <a:ext cx="380242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Voordelen:</a:t>
            </a:r>
          </a:p>
          <a:p>
            <a:pPr indent="-177800" lvl="0" marL="177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nl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Onmiddellijk overdraagbaar ("platform onafhankelijk")</a:t>
            </a:r>
          </a:p>
          <a:p>
            <a:pPr indent="-177800" lvl="0" marL="177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nl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Sneller dan geïnterpreteerd</a:t>
            </a:r>
          </a:p>
          <a:p>
            <a:pPr indent="-177800" lvl="0" marL="177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nl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Broncode (min of meer) beschermd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Nadelen:</a:t>
            </a:r>
          </a:p>
          <a:p>
            <a:pPr indent="-177800" lvl="0" marL="177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nl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JVM nodig om de bytecode uit te voeren</a:t>
            </a:r>
          </a:p>
          <a:p>
            <a:pPr indent="-177800" lvl="0" marL="177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nl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Trager dan gecompileerd</a:t>
            </a:r>
          </a:p>
          <a:p>
            <a:pPr indent="-177800" lvl="0" marL="177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95" name="Shape 9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9992" y="458731"/>
            <a:ext cx="980479" cy="7353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6" name="Shape 996"/>
          <p:cNvGrpSpPr/>
          <p:nvPr/>
        </p:nvGrpSpPr>
        <p:grpSpPr>
          <a:xfrm>
            <a:off x="1220325" y="998174"/>
            <a:ext cx="1838457" cy="591038"/>
            <a:chOff x="6806585" y="3034457"/>
            <a:chExt cx="1723500" cy="1084274"/>
          </a:xfrm>
        </p:grpSpPr>
        <p:sp>
          <p:nvSpPr>
            <p:cNvPr id="997" name="Shape 997"/>
            <p:cNvSpPr/>
            <p:nvPr/>
          </p:nvSpPr>
          <p:spPr>
            <a:xfrm>
              <a:off x="6806585" y="3034457"/>
              <a:ext cx="1723500" cy="1077899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 txBox="1"/>
            <p:nvPr/>
          </p:nvSpPr>
          <p:spPr>
            <a:xfrm>
              <a:off x="6828334" y="3040832"/>
              <a:ext cx="1680000" cy="10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nl"/>
                <a:t>Broncode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nl"/>
                <a:t>(MyProgram.java)</a:t>
              </a:r>
            </a:p>
          </p:txBody>
        </p:sp>
      </p:grpSp>
      <p:sp>
        <p:nvSpPr>
          <p:cNvPr id="999" name="Shape 999"/>
          <p:cNvSpPr/>
          <p:nvPr/>
        </p:nvSpPr>
        <p:spPr>
          <a:xfrm>
            <a:off x="1918450" y="1589300"/>
            <a:ext cx="442200" cy="5064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00" name="Shape 1000"/>
          <p:cNvGrpSpPr/>
          <p:nvPr/>
        </p:nvGrpSpPr>
        <p:grpSpPr>
          <a:xfrm>
            <a:off x="1406350" y="2095625"/>
            <a:ext cx="1466400" cy="760200"/>
            <a:chOff x="1567100" y="3258325"/>
            <a:chExt cx="1466400" cy="760200"/>
          </a:xfrm>
        </p:grpSpPr>
        <p:sp>
          <p:nvSpPr>
            <p:cNvPr id="1001" name="Shape 1001"/>
            <p:cNvSpPr/>
            <p:nvPr/>
          </p:nvSpPr>
          <p:spPr>
            <a:xfrm>
              <a:off x="1567100" y="3258325"/>
              <a:ext cx="1466400" cy="760200"/>
            </a:xfrm>
            <a:prstGeom prst="ellipse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 txBox="1"/>
            <p:nvPr/>
          </p:nvSpPr>
          <p:spPr>
            <a:xfrm>
              <a:off x="1744550" y="3377762"/>
              <a:ext cx="11115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Compiler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Java</a:t>
              </a:r>
            </a:p>
          </p:txBody>
        </p:sp>
      </p:grpSp>
      <p:grpSp>
        <p:nvGrpSpPr>
          <p:cNvPr id="1003" name="Shape 1003"/>
          <p:cNvGrpSpPr/>
          <p:nvPr/>
        </p:nvGrpSpPr>
        <p:grpSpPr>
          <a:xfrm>
            <a:off x="1220325" y="3362224"/>
            <a:ext cx="1838457" cy="591038"/>
            <a:chOff x="6806585" y="3034457"/>
            <a:chExt cx="1723500" cy="1084274"/>
          </a:xfrm>
        </p:grpSpPr>
        <p:sp>
          <p:nvSpPr>
            <p:cNvPr id="1004" name="Shape 1004"/>
            <p:cNvSpPr/>
            <p:nvPr/>
          </p:nvSpPr>
          <p:spPr>
            <a:xfrm>
              <a:off x="6806585" y="3034457"/>
              <a:ext cx="1723500" cy="1077899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 txBox="1"/>
            <p:nvPr/>
          </p:nvSpPr>
          <p:spPr>
            <a:xfrm>
              <a:off x="6828334" y="3040832"/>
              <a:ext cx="1680000" cy="10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Bytecode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nl"/>
                <a:t>(MyProgram.class)</a:t>
              </a:r>
            </a:p>
          </p:txBody>
        </p:sp>
      </p:grpSp>
      <p:sp>
        <p:nvSpPr>
          <p:cNvPr id="1006" name="Shape 1006"/>
          <p:cNvSpPr/>
          <p:nvPr/>
        </p:nvSpPr>
        <p:spPr>
          <a:xfrm>
            <a:off x="1918450" y="2855825"/>
            <a:ext cx="442200" cy="5064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07" name="Shape 1007"/>
          <p:cNvGrpSpPr/>
          <p:nvPr/>
        </p:nvGrpSpPr>
        <p:grpSpPr>
          <a:xfrm>
            <a:off x="213512" y="4104350"/>
            <a:ext cx="1466400" cy="760200"/>
            <a:chOff x="1567100" y="3258325"/>
            <a:chExt cx="1466400" cy="760200"/>
          </a:xfrm>
        </p:grpSpPr>
        <p:sp>
          <p:nvSpPr>
            <p:cNvPr id="1008" name="Shape 1008"/>
            <p:cNvSpPr/>
            <p:nvPr/>
          </p:nvSpPr>
          <p:spPr>
            <a:xfrm>
              <a:off x="1567100" y="3258325"/>
              <a:ext cx="1466400" cy="760200"/>
            </a:xfrm>
            <a:prstGeom prst="ellipse">
              <a:avLst/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 txBox="1"/>
            <p:nvPr/>
          </p:nvSpPr>
          <p:spPr>
            <a:xfrm>
              <a:off x="1629200" y="3377762"/>
              <a:ext cx="13422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Interpreter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Intel</a:t>
              </a:r>
            </a:p>
          </p:txBody>
        </p:sp>
      </p:grpSp>
      <p:grpSp>
        <p:nvGrpSpPr>
          <p:cNvPr id="1010" name="Shape 1010"/>
          <p:cNvGrpSpPr/>
          <p:nvPr/>
        </p:nvGrpSpPr>
        <p:grpSpPr>
          <a:xfrm>
            <a:off x="2599112" y="4104348"/>
            <a:ext cx="1466400" cy="760200"/>
            <a:chOff x="1567100" y="3258325"/>
            <a:chExt cx="1466400" cy="760200"/>
          </a:xfrm>
        </p:grpSpPr>
        <p:sp>
          <p:nvSpPr>
            <p:cNvPr id="1011" name="Shape 1011"/>
            <p:cNvSpPr/>
            <p:nvPr/>
          </p:nvSpPr>
          <p:spPr>
            <a:xfrm>
              <a:off x="1567100" y="3258325"/>
              <a:ext cx="1466400" cy="760200"/>
            </a:xfrm>
            <a:prstGeom prst="ellipse">
              <a:avLst/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 txBox="1"/>
            <p:nvPr/>
          </p:nvSpPr>
          <p:spPr>
            <a:xfrm>
              <a:off x="1640900" y="3377725"/>
              <a:ext cx="13188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nl">
                  <a:solidFill>
                    <a:schemeClr val="dk1"/>
                  </a:solidFill>
                </a:rPr>
                <a:t>Interpreter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SPARC</a:t>
              </a:r>
            </a:p>
          </p:txBody>
        </p:sp>
      </p:grpSp>
      <p:grpSp>
        <p:nvGrpSpPr>
          <p:cNvPr id="1013" name="Shape 1013"/>
          <p:cNvGrpSpPr/>
          <p:nvPr/>
        </p:nvGrpSpPr>
        <p:grpSpPr>
          <a:xfrm>
            <a:off x="213525" y="5335250"/>
            <a:ext cx="1466400" cy="760200"/>
            <a:chOff x="1567100" y="3258325"/>
            <a:chExt cx="1466400" cy="760200"/>
          </a:xfrm>
        </p:grpSpPr>
        <p:sp>
          <p:nvSpPr>
            <p:cNvPr id="1014" name="Shape 1014"/>
            <p:cNvSpPr/>
            <p:nvPr/>
          </p:nvSpPr>
          <p:spPr>
            <a:xfrm>
              <a:off x="1567100" y="3258325"/>
              <a:ext cx="1466400" cy="7602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 txBox="1"/>
            <p:nvPr/>
          </p:nvSpPr>
          <p:spPr>
            <a:xfrm>
              <a:off x="1734950" y="3377725"/>
              <a:ext cx="11307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Uitvoering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Intel</a:t>
              </a:r>
            </a:p>
          </p:txBody>
        </p:sp>
      </p:grpSp>
      <p:grpSp>
        <p:nvGrpSpPr>
          <p:cNvPr id="1016" name="Shape 1016"/>
          <p:cNvGrpSpPr/>
          <p:nvPr/>
        </p:nvGrpSpPr>
        <p:grpSpPr>
          <a:xfrm>
            <a:off x="2599125" y="5335250"/>
            <a:ext cx="1466400" cy="760200"/>
            <a:chOff x="1567100" y="3258325"/>
            <a:chExt cx="1466400" cy="760200"/>
          </a:xfrm>
        </p:grpSpPr>
        <p:sp>
          <p:nvSpPr>
            <p:cNvPr id="1017" name="Shape 1017"/>
            <p:cNvSpPr/>
            <p:nvPr/>
          </p:nvSpPr>
          <p:spPr>
            <a:xfrm>
              <a:off x="1567100" y="3258325"/>
              <a:ext cx="1466400" cy="7602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 txBox="1"/>
            <p:nvPr/>
          </p:nvSpPr>
          <p:spPr>
            <a:xfrm>
              <a:off x="1721450" y="3377725"/>
              <a:ext cx="11577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Uitvoering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nl"/>
                <a:t>SPARC</a:t>
              </a:r>
            </a:p>
          </p:txBody>
        </p:sp>
      </p:grpSp>
      <p:sp>
        <p:nvSpPr>
          <p:cNvPr id="1019" name="Shape 1019"/>
          <p:cNvSpPr/>
          <p:nvPr/>
        </p:nvSpPr>
        <p:spPr>
          <a:xfrm>
            <a:off x="3100525" y="4864550"/>
            <a:ext cx="442200" cy="470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725625" y="4864550"/>
            <a:ext cx="442200" cy="470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21" name="Shape 1021"/>
          <p:cNvCxnSpPr/>
          <p:nvPr/>
        </p:nvCxnSpPr>
        <p:spPr>
          <a:xfrm flipH="1" rot="10800000">
            <a:off x="104700" y="4037862"/>
            <a:ext cx="4904400" cy="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22" name="Shape 1022"/>
          <p:cNvSpPr txBox="1"/>
          <p:nvPr/>
        </p:nvSpPr>
        <p:spPr>
          <a:xfrm>
            <a:off x="3616625" y="3479412"/>
            <a:ext cx="13965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nl"/>
              <a:t>Design</a:t>
            </a:r>
          </a:p>
        </p:txBody>
      </p:sp>
      <p:sp>
        <p:nvSpPr>
          <p:cNvPr id="1023" name="Shape 1023"/>
          <p:cNvSpPr txBox="1"/>
          <p:nvPr/>
        </p:nvSpPr>
        <p:spPr>
          <a:xfrm>
            <a:off x="3616625" y="4037862"/>
            <a:ext cx="13965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nl"/>
              <a:t>Execution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 txBox="1"/>
          <p:nvPr>
            <p:ph type="title"/>
          </p:nvPr>
        </p:nvSpPr>
        <p:spPr>
          <a:xfrm>
            <a:off x="489308" y="228600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Overige kenmerken Java</a:t>
            </a:r>
          </a:p>
        </p:txBody>
      </p:sp>
      <p:sp>
        <p:nvSpPr>
          <p:cNvPr id="1030" name="Shape 1030"/>
          <p:cNvSpPr txBox="1"/>
          <p:nvPr>
            <p:ph idx="1" type="body"/>
          </p:nvPr>
        </p:nvSpPr>
        <p:spPr>
          <a:xfrm>
            <a:off x="510725" y="1158198"/>
            <a:ext cx="7790400" cy="4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Geïnterpreteerd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Platform onafhankelijk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Objectgeoriënteerd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Gedistribueerd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Robuust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Multithreaded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Veilig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Snel </a:t>
            </a:r>
          </a:p>
        </p:txBody>
      </p:sp>
      <p:pic>
        <p:nvPicPr>
          <p:cNvPr descr="asterix-0031.gif from 123gifs.eu Download" id="1031" name="Shape 103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0192" y="2636911"/>
            <a:ext cx="2256655" cy="16189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Shape 1032"/>
          <p:cNvSpPr txBox="1"/>
          <p:nvPr/>
        </p:nvSpPr>
        <p:spPr>
          <a:xfrm>
            <a:off x="5796135" y="4725144"/>
            <a:ext cx="2760712" cy="52321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Deze kenmerken worden later nog wel duidelijk…!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Shape 10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066800"/>
            <a:ext cx="6476293" cy="2806915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Shape 1039"/>
          <p:cNvSpPr txBox="1"/>
          <p:nvPr>
            <p:ph type="title"/>
          </p:nvPr>
        </p:nvSpPr>
        <p:spPr>
          <a:xfrm>
            <a:off x="533400" y="210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als platform</a:t>
            </a:r>
          </a:p>
        </p:txBody>
      </p:sp>
      <p:sp>
        <p:nvSpPr>
          <p:cNvPr id="1040" name="Shape 1040"/>
          <p:cNvSpPr txBox="1"/>
          <p:nvPr/>
        </p:nvSpPr>
        <p:spPr>
          <a:xfrm>
            <a:off x="838200" y="4572000"/>
            <a:ext cx="4536504" cy="738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Doordat Java een volledige laag legt op het onderliggende platform zijn Java applicaties platformonafhankelijk….</a:t>
            </a:r>
          </a:p>
        </p:txBody>
      </p:sp>
      <p:cxnSp>
        <p:nvCxnSpPr>
          <p:cNvPr id="1041" name="Shape 1041"/>
          <p:cNvCxnSpPr/>
          <p:nvPr/>
        </p:nvCxnSpPr>
        <p:spPr>
          <a:xfrm flipH="1" rot="10800000">
            <a:off x="2971800" y="2608678"/>
            <a:ext cx="540060" cy="1963351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 txBox="1"/>
          <p:nvPr>
            <p:ph type="title"/>
          </p:nvPr>
        </p:nvSpPr>
        <p:spPr>
          <a:xfrm>
            <a:off x="500000" y="145782"/>
            <a:ext cx="78120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Soorten Java toepassingen</a:t>
            </a:r>
          </a:p>
        </p:txBody>
      </p:sp>
      <p:sp>
        <p:nvSpPr>
          <p:cNvPr id="1048" name="Shape 1048"/>
          <p:cNvSpPr txBox="1"/>
          <p:nvPr>
            <p:ph idx="1" type="body"/>
          </p:nvPr>
        </p:nvSpPr>
        <p:spPr>
          <a:xfrm>
            <a:off x="609600" y="914400"/>
            <a:ext cx="8301900" cy="4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Desktop applicaties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Verdana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Voorbeelden: </a:t>
            </a:r>
            <a:r>
              <a:rPr lang="nl" sz="2000"/>
              <a:t>Libre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Office, </a:t>
            </a:r>
            <a:r>
              <a:rPr lang="nl" sz="2000"/>
              <a:t>Minecraft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nl" sz="2000"/>
              <a:t>… 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Applets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Verdana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de browser, achterhaalde technologie</a:t>
            </a:r>
            <a:r>
              <a:rPr lang="nl" sz="2000"/>
              <a:t>,</a:t>
            </a: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nu vooral 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HTML5, ...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Serverapplicaties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Verdana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Zeer populair, hoofdrolspeler in de markt!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(zie </a:t>
            </a:r>
            <a:r>
              <a:rPr lang="nl"/>
              <a:t>µ-degree Software Architecture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1049" name="Shape 1049"/>
          <p:cNvSpPr txBox="1"/>
          <p:nvPr/>
        </p:nvSpPr>
        <p:spPr>
          <a:xfrm>
            <a:off x="1402275" y="5304675"/>
            <a:ext cx="6687000" cy="64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Wij focussen dit jaar op desktopapplicaties, vanaf het tweede jaar krijgen serverapplicaties de nadruk….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" name="Shape 778"/>
          <p:cNvGraphicFramePr/>
          <p:nvPr/>
        </p:nvGraphicFramePr>
        <p:xfrm>
          <a:off x="257175" y="15408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{E6F1622B-2710-43FA-8CF0-A51B865BDA8C}</a:tableStyleId>
              </a:tblPr>
              <a:tblGrid>
                <a:gridCol w="142325"/>
                <a:gridCol w="1678050"/>
                <a:gridCol w="2583000"/>
                <a:gridCol w="3846350"/>
                <a:gridCol w="382900"/>
              </a:tblGrid>
              <a:tr h="37085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nl" sz="24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Programmeren 1 - </a:t>
                      </a:r>
                      <a:r>
                        <a:rPr b="1" lang="nl" sz="24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Java</a:t>
                      </a:r>
                    </a:p>
                  </a:txBody>
                  <a:tcPr marT="45725" marB="45725" marR="91450" marL="91450"/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nl" sz="24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</a:t>
                      </a:r>
                      <a:r>
                        <a:rPr b="1" lang="nl" sz="24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r>
                        <a:rPr b="1" lang="nl" sz="24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- </a:t>
                      </a:r>
                      <a:r>
                        <a:rPr b="1" lang="nl" sz="24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Basisbegrippen</a:t>
                      </a:r>
                    </a:p>
                  </a:txBody>
                  <a:tcPr marT="45725" marB="45725" marR="91450" marL="91450"/>
                </a:tc>
                <a:tc hMerge="1"/>
              </a:tr>
              <a:tr h="1348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2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1</a:t>
                      </a:r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2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Inleiding - Algoritmes</a:t>
                      </a: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2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2</a:t>
                      </a:r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2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Variabelen - Operatoren</a:t>
                      </a: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2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3</a:t>
                      </a:r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24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Expressies - Constructies</a:t>
                      </a: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24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4</a:t>
                      </a:r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nl" sz="24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Objecten - Object-oriëntatie</a:t>
                      </a: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24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5</a:t>
                      </a:r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24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Klassen</a:t>
                      </a: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24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6</a:t>
                      </a:r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24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Arrays</a:t>
                      </a: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0" marL="0"/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24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Herfstvakantie</a:t>
                      </a: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24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Examen</a:t>
                      </a: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79" name="Shape 779"/>
          <p:cNvSpPr txBox="1"/>
          <p:nvPr/>
        </p:nvSpPr>
        <p:spPr>
          <a:xfrm>
            <a:off x="7191928" y="860175"/>
            <a:ext cx="1698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646"/>
              </a:buClr>
              <a:buSzPct val="25000"/>
              <a:buFont typeface="Arial"/>
              <a:buNone/>
            </a:pPr>
            <a:r>
              <a:rPr b="1" lang="nl" sz="3600">
                <a:solidFill>
                  <a:schemeClr val="accent6"/>
                </a:solidFill>
              </a:rPr>
              <a:t>TIB001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 txBox="1"/>
          <p:nvPr>
            <p:ph type="title"/>
          </p:nvPr>
        </p:nvSpPr>
        <p:spPr>
          <a:xfrm>
            <a:off x="457200" y="193421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Wie is dit?</a:t>
            </a:r>
          </a:p>
        </p:txBody>
      </p:sp>
      <p:sp>
        <p:nvSpPr>
          <p:cNvPr id="1056" name="Shape 1056"/>
          <p:cNvSpPr txBox="1"/>
          <p:nvPr>
            <p:ph idx="1" type="body"/>
          </p:nvPr>
        </p:nvSpPr>
        <p:spPr>
          <a:xfrm>
            <a:off x="4048775" y="1066800"/>
            <a:ext cx="45573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James Gosling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Heeft Java ontwikkeld in 1994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Werkte bij SUN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Ondertussen is SUN overgenomen door Oracle</a:t>
            </a:r>
          </a:p>
        </p:txBody>
      </p:sp>
      <p:pic>
        <p:nvPicPr>
          <p:cNvPr descr="http://www.canadacool.com/COOLFACTS/ALBERTA/ALBERTAPHOTOS/James_Gosling.jpg" id="1057" name="Shape 10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500" y="1066800"/>
            <a:ext cx="2381249" cy="3571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Shape 1058"/>
          <p:cNvSpPr/>
          <p:nvPr/>
        </p:nvSpPr>
        <p:spPr>
          <a:xfrm>
            <a:off x="664410" y="5257800"/>
            <a:ext cx="794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Zie ook: </a:t>
            </a:r>
            <a:r>
              <a:rPr lang="nl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https://www.youtube.com/watch?v=r19P3y1VBiw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 txBox="1"/>
          <p:nvPr>
            <p:ph type="title"/>
          </p:nvPr>
        </p:nvSpPr>
        <p:spPr>
          <a:xfrm>
            <a:off x="478606" y="826412"/>
            <a:ext cx="68469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nl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Agenda deze week</a:t>
            </a:r>
          </a:p>
        </p:txBody>
      </p:sp>
      <p:sp>
        <p:nvSpPr>
          <p:cNvPr id="1064" name="Shape 1064"/>
          <p:cNvSpPr txBox="1"/>
          <p:nvPr>
            <p:ph idx="1" type="body"/>
          </p:nvPr>
        </p:nvSpPr>
        <p:spPr>
          <a:xfrm>
            <a:off x="500000" y="2211000"/>
            <a:ext cx="68469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•"/>
            </a:pPr>
            <a:r>
              <a:rPr lang="nl" sz="3000">
                <a:solidFill>
                  <a:srgbClr val="666666"/>
                </a:solidFill>
              </a:rPr>
              <a:t>Vooraf: afspraken, evaluatie, …</a:t>
            </a: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•"/>
            </a:pPr>
            <a:r>
              <a:rPr lang="nl" sz="3000">
                <a:solidFill>
                  <a:srgbClr val="666666"/>
                </a:solidFill>
              </a:rPr>
              <a:t>H1: Inleiding</a:t>
            </a: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nl" sz="3000"/>
              <a:t>H2: Java Development Kit</a:t>
            </a: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nl" sz="3000"/>
              <a:t>H3: Het eerste Java programma</a:t>
            </a: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nl" sz="3000"/>
              <a:t>H4: Programmeeralgoritmen</a:t>
            </a:r>
          </a:p>
        </p:txBody>
      </p:sp>
      <p:pic>
        <p:nvPicPr>
          <p:cNvPr id="1065" name="Shape 10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2985" y="838200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Shape 1066"/>
          <p:cNvSpPr txBox="1"/>
          <p:nvPr/>
        </p:nvSpPr>
        <p:spPr>
          <a:xfrm>
            <a:off x="1809675" y="5296250"/>
            <a:ext cx="25545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Zie boek pagina </a:t>
            </a:r>
            <a:r>
              <a:rPr lang="n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19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n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24</a:t>
            </a:r>
          </a:p>
        </p:txBody>
      </p:sp>
      <p:pic>
        <p:nvPicPr>
          <p:cNvPr id="1067" name="Shape 10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57363">
            <a:off x="4877960" y="4828825"/>
            <a:ext cx="968528" cy="13699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 txBox="1"/>
          <p:nvPr>
            <p:ph type="title"/>
          </p:nvPr>
        </p:nvSpPr>
        <p:spPr>
          <a:xfrm>
            <a:off x="500010" y="211318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H2: De Java Development Kit</a:t>
            </a:r>
          </a:p>
        </p:txBody>
      </p:sp>
      <p:sp>
        <p:nvSpPr>
          <p:cNvPr id="1073" name="Shape 1073"/>
          <p:cNvSpPr txBox="1"/>
          <p:nvPr>
            <p:ph idx="1" type="body"/>
          </p:nvPr>
        </p:nvSpPr>
        <p:spPr>
          <a:xfrm>
            <a:off x="526127" y="1219200"/>
            <a:ext cx="7790400" cy="4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JRE: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Verdana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"Java Runtime Environment"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Verdana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JVM + Java API</a:t>
            </a:r>
          </a:p>
          <a:p>
            <a:pPr indent="-179388" lvl="1" marL="357188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JDK: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Verdana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"Java Development Kit" (versie 8)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Verdana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Tools: compileren, debuggen, …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Verdana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API documentatie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Verdana"/>
            </a:pPr>
            <a:r>
              <a:rPr lang="nl" sz="2000"/>
              <a:t>Bevat een JRE</a:t>
            </a:r>
          </a:p>
        </p:txBody>
      </p:sp>
      <p:sp>
        <p:nvSpPr>
          <p:cNvPr id="1074" name="Shape 1074"/>
          <p:cNvSpPr txBox="1"/>
          <p:nvPr/>
        </p:nvSpPr>
        <p:spPr>
          <a:xfrm>
            <a:off x="3795637" y="838200"/>
            <a:ext cx="2600400" cy="52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Om Java programma's te kunnen uitvoeren</a:t>
            </a:r>
          </a:p>
        </p:txBody>
      </p:sp>
      <p:cxnSp>
        <p:nvCxnSpPr>
          <p:cNvPr id="1075" name="Shape 1075"/>
          <p:cNvCxnSpPr/>
          <p:nvPr/>
        </p:nvCxnSpPr>
        <p:spPr>
          <a:xfrm flipH="1">
            <a:off x="1895458" y="1099809"/>
            <a:ext cx="1891200" cy="4137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76" name="Shape 1076"/>
          <p:cNvSpPr txBox="1"/>
          <p:nvPr/>
        </p:nvSpPr>
        <p:spPr>
          <a:xfrm>
            <a:off x="3886200" y="2835191"/>
            <a:ext cx="2510100" cy="5231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Toolkit om programma's te kunnen schrijven</a:t>
            </a:r>
          </a:p>
        </p:txBody>
      </p:sp>
      <p:cxnSp>
        <p:nvCxnSpPr>
          <p:cNvPr id="1077" name="Shape 1077"/>
          <p:cNvCxnSpPr>
            <a:stCxn id="1076" idx="1"/>
          </p:cNvCxnSpPr>
          <p:nvPr/>
        </p:nvCxnSpPr>
        <p:spPr>
          <a:xfrm flipH="1">
            <a:off x="1981200" y="3096791"/>
            <a:ext cx="1905000" cy="1461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title"/>
          </p:nvPr>
        </p:nvSpPr>
        <p:spPr>
          <a:xfrm>
            <a:off x="500010" y="150675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Opdracht 1.1</a:t>
            </a:r>
            <a:b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nl" sz="216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JDK installeren</a:t>
            </a:r>
          </a:p>
        </p:txBody>
      </p:sp>
      <p:sp>
        <p:nvSpPr>
          <p:cNvPr id="1083" name="Shape 1083"/>
          <p:cNvSpPr txBox="1"/>
          <p:nvPr>
            <p:ph idx="1" type="body"/>
          </p:nvPr>
        </p:nvSpPr>
        <p:spPr>
          <a:xfrm>
            <a:off x="500000" y="2104321"/>
            <a:ext cx="7790400" cy="27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Download JDK8 van </a:t>
            </a:r>
            <a:r>
              <a:rPr b="0" i="0" lang="nl" sz="14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http://www.oracle.com/technetwork/java/javase/downloads/index.html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nl"/>
              <a:t>Zie de pdf’s onder het menu </a:t>
            </a:r>
            <a:r>
              <a:rPr i="1" lang="nl"/>
              <a:t>Software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→ "Lees eerst dit"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→ "Installatie en controle Java en IntelliJ"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Installeer en configureer je systeem</a:t>
            </a:r>
          </a:p>
        </p:txBody>
      </p:sp>
      <p:sp>
        <p:nvSpPr>
          <p:cNvPr id="1084" name="Shape 1084"/>
          <p:cNvSpPr txBox="1"/>
          <p:nvPr/>
        </p:nvSpPr>
        <p:spPr>
          <a:xfrm>
            <a:off x="6439760" y="1287467"/>
            <a:ext cx="2524800" cy="738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Zie je dit icoon in de slides, dan moet je een opdracht uitvoeren…</a:t>
            </a:r>
          </a:p>
        </p:txBody>
      </p:sp>
      <p:cxnSp>
        <p:nvCxnSpPr>
          <p:cNvPr id="1085" name="Shape 1085"/>
          <p:cNvCxnSpPr>
            <a:stCxn id="1084" idx="0"/>
          </p:cNvCxnSpPr>
          <p:nvPr/>
        </p:nvCxnSpPr>
        <p:spPr>
          <a:xfrm flipH="1" rot="10800000">
            <a:off x="7702160" y="1044467"/>
            <a:ext cx="321900" cy="2430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086" name="Shape 10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918" y="288147"/>
            <a:ext cx="954001" cy="64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Shape 1087"/>
          <p:cNvSpPr txBox="1"/>
          <p:nvPr/>
        </p:nvSpPr>
        <p:spPr>
          <a:xfrm>
            <a:off x="3981425" y="5395000"/>
            <a:ext cx="3707700" cy="68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nl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 kan ook de stappen volgen in de cursus p19 en verder!</a:t>
            </a:r>
          </a:p>
        </p:txBody>
      </p:sp>
      <p:pic>
        <p:nvPicPr>
          <p:cNvPr id="1088" name="Shape 10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57363">
            <a:off x="7557648" y="5186800"/>
            <a:ext cx="968528" cy="13699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Bb_transbkrd.png" id="1089" name="Shape 10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0325" y="3140062"/>
            <a:ext cx="1105500" cy="807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 txBox="1"/>
          <p:nvPr>
            <p:ph type="title"/>
          </p:nvPr>
        </p:nvSpPr>
        <p:spPr>
          <a:xfrm>
            <a:off x="478604" y="223103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Opdracht 1.2 </a:t>
            </a:r>
            <a:br>
              <a:rPr b="1" i="0" lang="nl" sz="216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nl" sz="216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JDK documentatie installeren</a:t>
            </a:r>
          </a:p>
        </p:txBody>
      </p:sp>
      <p:sp>
        <p:nvSpPr>
          <p:cNvPr id="1095" name="Shape 1095"/>
          <p:cNvSpPr txBox="1"/>
          <p:nvPr>
            <p:ph idx="1" type="body"/>
          </p:nvPr>
        </p:nvSpPr>
        <p:spPr>
          <a:xfrm>
            <a:off x="510825" y="1676400"/>
            <a:ext cx="8303100" cy="2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Verdana"/>
            </a:pPr>
            <a:r>
              <a:rPr b="0" i="0" lang="nl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Zoek "Java SE 8 Documentation" op de download pagina en pak uit in de map waar de JDK geïnstalleerd is.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nl"/>
              <a:t>Zie de pdf’s onder het menu </a:t>
            </a:r>
            <a:r>
              <a:rPr i="1" lang="nl"/>
              <a:t>Software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→ "Installatie en controle Java en IntelliJ".</a:t>
            </a:r>
          </a:p>
        </p:txBody>
      </p:sp>
      <p:pic>
        <p:nvPicPr>
          <p:cNvPr id="1096" name="Shape 10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304800"/>
            <a:ext cx="955176" cy="648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Shape 1097"/>
          <p:cNvSpPr txBox="1"/>
          <p:nvPr/>
        </p:nvSpPr>
        <p:spPr>
          <a:xfrm>
            <a:off x="4482725" y="5580675"/>
            <a:ext cx="28821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Zie ook boek pagina 20 - 21</a:t>
            </a:r>
          </a:p>
        </p:txBody>
      </p:sp>
      <p:pic>
        <p:nvPicPr>
          <p:cNvPr id="1098" name="Shape 10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57363">
            <a:off x="7514685" y="5154500"/>
            <a:ext cx="968528" cy="13699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Bb_transbkrd.png" id="1099" name="Shape 10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6200" y="2969612"/>
            <a:ext cx="1105500" cy="807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hape 1105"/>
          <p:cNvSpPr txBox="1"/>
          <p:nvPr>
            <p:ph type="title"/>
          </p:nvPr>
        </p:nvSpPr>
        <p:spPr>
          <a:xfrm>
            <a:off x="500010" y="228600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Opdracht 1.3</a:t>
            </a:r>
            <a:b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nl" sz="216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b="1" i="0" lang="nl" sz="216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IntelliJ installeren</a:t>
            </a:r>
          </a:p>
        </p:txBody>
      </p:sp>
      <p:sp>
        <p:nvSpPr>
          <p:cNvPr id="1106" name="Shape 1106"/>
          <p:cNvSpPr txBox="1"/>
          <p:nvPr>
            <p:ph idx="1" type="body"/>
          </p:nvPr>
        </p:nvSpPr>
        <p:spPr>
          <a:xfrm>
            <a:off x="500000" y="1632475"/>
            <a:ext cx="71208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b="0" i="0" lang="nl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gebruiken IntelliJ 201</a:t>
            </a:r>
            <a:r>
              <a:rPr lang="nl"/>
              <a:t>7</a:t>
            </a:r>
            <a:r>
              <a:rPr b="0" i="0" lang="nl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.2.</a:t>
            </a:r>
            <a:r>
              <a:rPr lang="nl"/>
              <a:t>4 of later</a:t>
            </a:r>
            <a:r>
              <a:rPr b="0" i="0" lang="nl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als IDE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Verdana"/>
            </a:pPr>
            <a:r>
              <a:rPr b="0" i="0" lang="nl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Download de </a:t>
            </a:r>
            <a:r>
              <a:rPr b="1" i="0" lang="nl" u="none" cap="none" strike="noStrike">
                <a:solidFill>
                  <a:schemeClr val="dk1"/>
                </a:solidFill>
              </a:rPr>
              <a:t>ultim</a:t>
            </a:r>
            <a:r>
              <a:rPr b="1" lang="nl"/>
              <a:t>ate</a:t>
            </a:r>
            <a:r>
              <a:rPr lang="nl"/>
              <a:t> edition</a:t>
            </a:r>
            <a:r>
              <a:rPr b="0" i="0" lang="nl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b="0" i="0" lang="nl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http://www.jetbrains.com/idea/download/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Verdana"/>
            </a:pPr>
            <a:r>
              <a:rPr b="0" i="0" lang="nl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Instructies en licentie: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zie BB </a:t>
            </a:r>
            <a:r>
              <a:rPr lang="nl" sz="2000"/>
              <a:t>→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" sz="2000"/>
              <a:t>Software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" sz="2000"/>
              <a:t>→ 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Installatie en controle Java en IntelliJ</a:t>
            </a:r>
          </a:p>
        </p:txBody>
      </p:sp>
      <p:sp>
        <p:nvSpPr>
          <p:cNvPr id="1107" name="Shape 1107"/>
          <p:cNvSpPr txBox="1"/>
          <p:nvPr/>
        </p:nvSpPr>
        <p:spPr>
          <a:xfrm>
            <a:off x="5351901" y="5936075"/>
            <a:ext cx="22689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Zie boek pagina 21-24</a:t>
            </a:r>
          </a:p>
        </p:txBody>
      </p:sp>
      <p:pic>
        <p:nvPicPr>
          <p:cNvPr id="1108" name="Shape 1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2725" y="431081"/>
            <a:ext cx="703484" cy="70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Shape 1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57363">
            <a:off x="7689285" y="5277425"/>
            <a:ext cx="968528" cy="13699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Bb_transbkrd.png" id="1110" name="Shape 1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787" y="3935412"/>
            <a:ext cx="1105500" cy="807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5" name="Shape 1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447800"/>
            <a:ext cx="7032600" cy="42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Shape 1116"/>
          <p:cNvSpPr txBox="1"/>
          <p:nvPr>
            <p:ph type="title"/>
          </p:nvPr>
        </p:nvSpPr>
        <p:spPr>
          <a:xfrm>
            <a:off x="457200" y="16586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IntelliJ: onmiddellijke feedback</a:t>
            </a:r>
            <a:r>
              <a:rPr b="1" i="0" lang="nl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...</a:t>
            </a:r>
          </a:p>
        </p:txBody>
      </p:sp>
      <p:sp>
        <p:nvSpPr>
          <p:cNvPr id="1117" name="Shape 1117"/>
          <p:cNvSpPr/>
          <p:nvPr/>
        </p:nvSpPr>
        <p:spPr>
          <a:xfrm rot="9199770">
            <a:off x="6152336" y="1476091"/>
            <a:ext cx="1275829" cy="5534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822F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Shape 1118"/>
          <p:cNvSpPr/>
          <p:nvPr/>
        </p:nvSpPr>
        <p:spPr>
          <a:xfrm rot="9199770">
            <a:off x="4780736" y="2466692"/>
            <a:ext cx="1275829" cy="5534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822F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Shape 1119"/>
          <p:cNvSpPr/>
          <p:nvPr/>
        </p:nvSpPr>
        <p:spPr>
          <a:xfrm rot="9199770">
            <a:off x="7981136" y="2085691"/>
            <a:ext cx="1275829" cy="5534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822F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Shape 1120"/>
          <p:cNvSpPr/>
          <p:nvPr/>
        </p:nvSpPr>
        <p:spPr>
          <a:xfrm rot="9199770">
            <a:off x="5695136" y="3304892"/>
            <a:ext cx="1275829" cy="5534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822F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Shape 1121"/>
          <p:cNvSpPr/>
          <p:nvPr/>
        </p:nvSpPr>
        <p:spPr>
          <a:xfrm rot="8080274">
            <a:off x="2290799" y="2511197"/>
            <a:ext cx="1293034" cy="5534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822F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Shape 1122"/>
          <p:cNvSpPr txBox="1"/>
          <p:nvPr/>
        </p:nvSpPr>
        <p:spPr>
          <a:xfrm>
            <a:off x="1043608" y="4768605"/>
            <a:ext cx="4032448" cy="52321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IntelliJ stelt via dit ballonnetje zelfs oplossingen voor…</a:t>
            </a:r>
          </a:p>
        </p:txBody>
      </p:sp>
      <p:cxnSp>
        <p:nvCxnSpPr>
          <p:cNvPr id="1123" name="Shape 1123"/>
          <p:cNvCxnSpPr>
            <a:stCxn id="1122" idx="0"/>
          </p:cNvCxnSpPr>
          <p:nvPr/>
        </p:nvCxnSpPr>
        <p:spPr>
          <a:xfrm flipH="1" rot="10800000">
            <a:off x="3059832" y="3048105"/>
            <a:ext cx="360000" cy="17205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Shape 1128"/>
          <p:cNvSpPr txBox="1"/>
          <p:nvPr>
            <p:ph type="title"/>
          </p:nvPr>
        </p:nvSpPr>
        <p:spPr>
          <a:xfrm>
            <a:off x="478606" y="228600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Quiz!</a:t>
            </a:r>
          </a:p>
        </p:txBody>
      </p:sp>
      <p:sp>
        <p:nvSpPr>
          <p:cNvPr id="1129" name="Shape 1129"/>
          <p:cNvSpPr txBox="1"/>
          <p:nvPr>
            <p:ph idx="1" type="body"/>
          </p:nvPr>
        </p:nvSpPr>
        <p:spPr>
          <a:xfrm>
            <a:off x="511600" y="990600"/>
            <a:ext cx="7790400" cy="45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 is een 3GL?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 is compileren?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 is bytecode?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 is de JVM?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 is de JRE?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 is de JDK?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Waarvoor staat API?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Hoe heet het opleidingshoofd TI?</a:t>
            </a:r>
          </a:p>
        </p:txBody>
      </p:sp>
      <p:pic>
        <p:nvPicPr>
          <p:cNvPr id="1130" name="Shape 1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0200" y="4728450"/>
            <a:ext cx="2843700" cy="21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Shape 1135"/>
          <p:cNvSpPr txBox="1"/>
          <p:nvPr>
            <p:ph type="title"/>
          </p:nvPr>
        </p:nvSpPr>
        <p:spPr>
          <a:xfrm>
            <a:off x="478606" y="826412"/>
            <a:ext cx="68469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nl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Agenda deze week</a:t>
            </a:r>
          </a:p>
        </p:txBody>
      </p:sp>
      <p:sp>
        <p:nvSpPr>
          <p:cNvPr id="1136" name="Shape 1136"/>
          <p:cNvSpPr txBox="1"/>
          <p:nvPr>
            <p:ph idx="1" type="body"/>
          </p:nvPr>
        </p:nvSpPr>
        <p:spPr>
          <a:xfrm>
            <a:off x="500000" y="2211000"/>
            <a:ext cx="68469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•"/>
            </a:pPr>
            <a:r>
              <a:rPr lang="nl" sz="3000">
                <a:solidFill>
                  <a:srgbClr val="666666"/>
                </a:solidFill>
              </a:rPr>
              <a:t>Vooraf: afspraken, evaluatie, …</a:t>
            </a: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•"/>
            </a:pPr>
            <a:r>
              <a:rPr lang="nl" sz="3000">
                <a:solidFill>
                  <a:srgbClr val="666666"/>
                </a:solidFill>
              </a:rPr>
              <a:t>H1: Inleiding</a:t>
            </a: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•"/>
            </a:pPr>
            <a:r>
              <a:rPr lang="nl" sz="3000">
                <a:solidFill>
                  <a:srgbClr val="666666"/>
                </a:solidFill>
              </a:rPr>
              <a:t>H2: Java Development Kit</a:t>
            </a: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nl" sz="3000"/>
              <a:t>H3: Het eerste Java programma</a:t>
            </a: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nl" sz="3000"/>
              <a:t>H4: Programmeeralgoritmen</a:t>
            </a:r>
          </a:p>
        </p:txBody>
      </p:sp>
      <p:pic>
        <p:nvPicPr>
          <p:cNvPr id="1137" name="Shape 1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2985" y="838200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Shape 1138"/>
          <p:cNvSpPr txBox="1"/>
          <p:nvPr/>
        </p:nvSpPr>
        <p:spPr>
          <a:xfrm>
            <a:off x="1809675" y="5296250"/>
            <a:ext cx="25545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Zie boek pagina </a:t>
            </a:r>
            <a:r>
              <a:rPr lang="n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25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n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</a:p>
        </p:txBody>
      </p:sp>
      <p:pic>
        <p:nvPicPr>
          <p:cNvPr id="1139" name="Shape 1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57363">
            <a:off x="4877960" y="4828825"/>
            <a:ext cx="968528" cy="13699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Shape 1144"/>
          <p:cNvSpPr txBox="1"/>
          <p:nvPr>
            <p:ph idx="1" type="body"/>
          </p:nvPr>
        </p:nvSpPr>
        <p:spPr>
          <a:xfrm>
            <a:off x="395524" y="1844825"/>
            <a:ext cx="5559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Drie stappen:</a:t>
            </a:r>
          </a:p>
          <a:p>
            <a:pPr indent="-457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Broncode maken</a:t>
            </a:r>
          </a:p>
          <a:p>
            <a:pPr indent="-457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Compileren naar bytecode</a:t>
            </a:r>
          </a:p>
          <a:p>
            <a:pPr indent="-457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Uitvoeren</a:t>
            </a:r>
          </a:p>
          <a:p>
            <a:pPr indent="-177800" lvl="0" marL="177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7800" lvl="0" marL="177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5" name="Shape 1145"/>
          <p:cNvSpPr txBox="1"/>
          <p:nvPr>
            <p:ph type="title"/>
          </p:nvPr>
        </p:nvSpPr>
        <p:spPr>
          <a:xfrm>
            <a:off x="493204" y="2438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Het eerste Java programma</a:t>
            </a:r>
          </a:p>
        </p:txBody>
      </p:sp>
      <p:cxnSp>
        <p:nvCxnSpPr>
          <p:cNvPr id="1146" name="Shape 1146"/>
          <p:cNvCxnSpPr/>
          <p:nvPr/>
        </p:nvCxnSpPr>
        <p:spPr>
          <a:xfrm flipH="1" rot="10800000">
            <a:off x="4355976" y="1469135"/>
            <a:ext cx="2525699" cy="14829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47" name="Shape 1147"/>
          <p:cNvCxnSpPr/>
          <p:nvPr/>
        </p:nvCxnSpPr>
        <p:spPr>
          <a:xfrm flipH="1" rot="10800000">
            <a:off x="5580112" y="2788778"/>
            <a:ext cx="1427099" cy="6189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48" name="Shape 1148"/>
          <p:cNvCxnSpPr/>
          <p:nvPr/>
        </p:nvCxnSpPr>
        <p:spPr>
          <a:xfrm>
            <a:off x="4932039" y="4005064"/>
            <a:ext cx="2016224" cy="648071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1149" name="Shape 1149"/>
          <p:cNvGrpSpPr/>
          <p:nvPr/>
        </p:nvGrpSpPr>
        <p:grpSpPr>
          <a:xfrm>
            <a:off x="6982025" y="833199"/>
            <a:ext cx="1838457" cy="5452600"/>
            <a:chOff x="6982025" y="833199"/>
            <a:chExt cx="1838457" cy="5452600"/>
          </a:xfrm>
        </p:grpSpPr>
        <p:grpSp>
          <p:nvGrpSpPr>
            <p:cNvPr id="1150" name="Shape 1150"/>
            <p:cNvGrpSpPr/>
            <p:nvPr/>
          </p:nvGrpSpPr>
          <p:grpSpPr>
            <a:xfrm>
              <a:off x="6982025" y="833199"/>
              <a:ext cx="1838457" cy="591038"/>
              <a:chOff x="6806585" y="3034457"/>
              <a:chExt cx="1723500" cy="1084274"/>
            </a:xfrm>
          </p:grpSpPr>
          <p:sp>
            <p:nvSpPr>
              <p:cNvPr id="1151" name="Shape 1151"/>
              <p:cNvSpPr/>
              <p:nvPr/>
            </p:nvSpPr>
            <p:spPr>
              <a:xfrm>
                <a:off x="6806585" y="3034457"/>
                <a:ext cx="1723500" cy="1077899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Shape 1152"/>
              <p:cNvSpPr txBox="1"/>
              <p:nvPr/>
            </p:nvSpPr>
            <p:spPr>
              <a:xfrm>
                <a:off x="6828334" y="3040832"/>
                <a:ext cx="1680000" cy="107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Broncode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nl"/>
                  <a:t>(MyProgram.java)</a:t>
                </a:r>
              </a:p>
            </p:txBody>
          </p:sp>
        </p:grpSp>
        <p:sp>
          <p:nvSpPr>
            <p:cNvPr id="1153" name="Shape 1153"/>
            <p:cNvSpPr/>
            <p:nvPr/>
          </p:nvSpPr>
          <p:spPr>
            <a:xfrm>
              <a:off x="7680150" y="1424325"/>
              <a:ext cx="442200" cy="5064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154" name="Shape 1154"/>
            <p:cNvGrpSpPr/>
            <p:nvPr/>
          </p:nvGrpSpPr>
          <p:grpSpPr>
            <a:xfrm>
              <a:off x="7168050" y="1930650"/>
              <a:ext cx="1466400" cy="760200"/>
              <a:chOff x="1567100" y="3258325"/>
              <a:chExt cx="1466400" cy="760200"/>
            </a:xfrm>
          </p:grpSpPr>
          <p:sp>
            <p:nvSpPr>
              <p:cNvPr id="1155" name="Shape 1155"/>
              <p:cNvSpPr/>
              <p:nvPr/>
            </p:nvSpPr>
            <p:spPr>
              <a:xfrm>
                <a:off x="1567100" y="3258325"/>
                <a:ext cx="1466400" cy="760200"/>
              </a:xfrm>
              <a:prstGeom prst="ellipse">
                <a:avLst/>
              </a:prstGeom>
              <a:solidFill>
                <a:srgbClr val="F9CB9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Shape 1156"/>
              <p:cNvSpPr txBox="1"/>
              <p:nvPr/>
            </p:nvSpPr>
            <p:spPr>
              <a:xfrm>
                <a:off x="1744550" y="3377762"/>
                <a:ext cx="11115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Compiler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Java</a:t>
                </a:r>
              </a:p>
            </p:txBody>
          </p:sp>
        </p:grpSp>
        <p:grpSp>
          <p:nvGrpSpPr>
            <p:cNvPr id="1157" name="Shape 1157"/>
            <p:cNvGrpSpPr/>
            <p:nvPr/>
          </p:nvGrpSpPr>
          <p:grpSpPr>
            <a:xfrm>
              <a:off x="6982025" y="3197249"/>
              <a:ext cx="1838457" cy="591038"/>
              <a:chOff x="6806585" y="3034457"/>
              <a:chExt cx="1723500" cy="1084274"/>
            </a:xfrm>
          </p:grpSpPr>
          <p:sp>
            <p:nvSpPr>
              <p:cNvPr id="1158" name="Shape 1158"/>
              <p:cNvSpPr/>
              <p:nvPr/>
            </p:nvSpPr>
            <p:spPr>
              <a:xfrm>
                <a:off x="6806585" y="3034457"/>
                <a:ext cx="1723500" cy="1077899"/>
              </a:xfrm>
              <a:prstGeom prst="rect">
                <a:avLst/>
              </a:prstGeom>
              <a:solidFill>
                <a:srgbClr val="F4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Shape 1159"/>
              <p:cNvSpPr txBox="1"/>
              <p:nvPr/>
            </p:nvSpPr>
            <p:spPr>
              <a:xfrm>
                <a:off x="6828334" y="3040832"/>
                <a:ext cx="1680000" cy="107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Bytecode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nl"/>
                  <a:t>(MyProgram.class)</a:t>
                </a:r>
              </a:p>
            </p:txBody>
          </p:sp>
        </p:grpSp>
        <p:sp>
          <p:nvSpPr>
            <p:cNvPr id="1160" name="Shape 1160"/>
            <p:cNvSpPr/>
            <p:nvPr/>
          </p:nvSpPr>
          <p:spPr>
            <a:xfrm>
              <a:off x="7680150" y="2690850"/>
              <a:ext cx="442200" cy="5064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161" name="Shape 1161"/>
            <p:cNvGrpSpPr/>
            <p:nvPr/>
          </p:nvGrpSpPr>
          <p:grpSpPr>
            <a:xfrm>
              <a:off x="7168037" y="4294700"/>
              <a:ext cx="1466400" cy="760200"/>
              <a:chOff x="1567100" y="3258325"/>
              <a:chExt cx="1466400" cy="760200"/>
            </a:xfrm>
          </p:grpSpPr>
          <p:sp>
            <p:nvSpPr>
              <p:cNvPr id="1162" name="Shape 1162"/>
              <p:cNvSpPr/>
              <p:nvPr/>
            </p:nvSpPr>
            <p:spPr>
              <a:xfrm>
                <a:off x="1567100" y="3258325"/>
                <a:ext cx="1466400" cy="760200"/>
              </a:xfrm>
              <a:prstGeom prst="ellipse">
                <a:avLst/>
              </a:prstGeom>
              <a:solidFill>
                <a:srgbClr val="D5A6B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Shape 1163"/>
              <p:cNvSpPr txBox="1"/>
              <p:nvPr/>
            </p:nvSpPr>
            <p:spPr>
              <a:xfrm>
                <a:off x="1629200" y="3377762"/>
                <a:ext cx="13422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Interpreter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Intel</a:t>
                </a:r>
              </a:p>
            </p:txBody>
          </p:sp>
        </p:grpSp>
        <p:grpSp>
          <p:nvGrpSpPr>
            <p:cNvPr id="1164" name="Shape 1164"/>
            <p:cNvGrpSpPr/>
            <p:nvPr/>
          </p:nvGrpSpPr>
          <p:grpSpPr>
            <a:xfrm>
              <a:off x="7168050" y="5525600"/>
              <a:ext cx="1466400" cy="760200"/>
              <a:chOff x="1567100" y="3258325"/>
              <a:chExt cx="1466400" cy="760200"/>
            </a:xfrm>
          </p:grpSpPr>
          <p:sp>
            <p:nvSpPr>
              <p:cNvPr id="1165" name="Shape 1165"/>
              <p:cNvSpPr/>
              <p:nvPr/>
            </p:nvSpPr>
            <p:spPr>
              <a:xfrm>
                <a:off x="1567100" y="3258325"/>
                <a:ext cx="1466400" cy="760200"/>
              </a:xfrm>
              <a:prstGeom prst="ellipse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Shape 1166"/>
              <p:cNvSpPr txBox="1"/>
              <p:nvPr/>
            </p:nvSpPr>
            <p:spPr>
              <a:xfrm>
                <a:off x="1734950" y="3377725"/>
                <a:ext cx="11307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Uitvoering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Intel</a:t>
                </a:r>
              </a:p>
            </p:txBody>
          </p:sp>
        </p:grpSp>
        <p:sp>
          <p:nvSpPr>
            <p:cNvPr id="1167" name="Shape 1167"/>
            <p:cNvSpPr/>
            <p:nvPr/>
          </p:nvSpPr>
          <p:spPr>
            <a:xfrm>
              <a:off x="7680150" y="5054900"/>
              <a:ext cx="442200" cy="4707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7680150" y="3788300"/>
              <a:ext cx="442200" cy="5064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/>
          <p:nvPr>
            <p:ph type="title"/>
          </p:nvPr>
        </p:nvSpPr>
        <p:spPr>
          <a:xfrm>
            <a:off x="478606" y="826412"/>
            <a:ext cx="68469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nl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Agenda deze week</a:t>
            </a:r>
          </a:p>
        </p:txBody>
      </p:sp>
      <p:sp>
        <p:nvSpPr>
          <p:cNvPr id="785" name="Shape 785"/>
          <p:cNvSpPr txBox="1"/>
          <p:nvPr>
            <p:ph idx="1" type="body"/>
          </p:nvPr>
        </p:nvSpPr>
        <p:spPr>
          <a:xfrm>
            <a:off x="500000" y="2211000"/>
            <a:ext cx="6846900" cy="26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nl" sz="3000"/>
              <a:t>Vooraf: afspraken, evaluatie, …</a:t>
            </a: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nl" sz="3000"/>
              <a:t>H1: Inleiding</a:t>
            </a: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nl" sz="3000"/>
              <a:t>H2: Java Development Kit</a:t>
            </a: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nl" sz="3000"/>
              <a:t>H3: Het eerste Java programma</a:t>
            </a: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nl" sz="3000"/>
              <a:t>H4: Programmeeralgoritmen</a:t>
            </a:r>
          </a:p>
        </p:txBody>
      </p:sp>
      <p:pic>
        <p:nvPicPr>
          <p:cNvPr id="786" name="Shape 7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2985" y="838200"/>
            <a:ext cx="14097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Shape 1173"/>
          <p:cNvSpPr txBox="1"/>
          <p:nvPr>
            <p:ph type="title"/>
          </p:nvPr>
        </p:nvSpPr>
        <p:spPr>
          <a:xfrm>
            <a:off x="467543" y="233771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Stap 1</a:t>
            </a:r>
            <a:b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Broncode maken</a:t>
            </a:r>
          </a:p>
        </p:txBody>
      </p:sp>
      <p:sp>
        <p:nvSpPr>
          <p:cNvPr id="1174" name="Shape 1174"/>
          <p:cNvSpPr txBox="1"/>
          <p:nvPr>
            <p:ph idx="1" type="body"/>
          </p:nvPr>
        </p:nvSpPr>
        <p:spPr>
          <a:xfrm>
            <a:off x="467543" y="1628800"/>
            <a:ext cx="676875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 eenvoudige editor volstaat </a:t>
            </a:r>
            <a:br>
              <a:rPr b="0" i="0" lang="nl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nl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(vb: Kladblok)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Liever: aangepaste IDE gebruiken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"Integrated Development Environment"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vbn: IntelliJ, Eclipse, Netbeans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Verdana"/>
            </a:pPr>
            <a:r>
              <a:rPr b="0" i="0" lang="nl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Het broncode bestand herken je aan extensie '</a:t>
            </a:r>
            <a:r>
              <a:rPr b="0" i="0" lang="nl" sz="2600" u="none" cap="none" strike="noStrike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.java</a:t>
            </a:r>
            <a:r>
              <a:rPr b="0" i="0" lang="nl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</a:p>
        </p:txBody>
      </p:sp>
      <p:sp>
        <p:nvSpPr>
          <p:cNvPr id="1175" name="Shape 1175"/>
          <p:cNvSpPr/>
          <p:nvPr/>
        </p:nvSpPr>
        <p:spPr>
          <a:xfrm>
            <a:off x="5789639" y="935550"/>
            <a:ext cx="1060500" cy="3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6" name="Shape 1176"/>
          <p:cNvGrpSpPr/>
          <p:nvPr/>
        </p:nvGrpSpPr>
        <p:grpSpPr>
          <a:xfrm>
            <a:off x="6982025" y="833199"/>
            <a:ext cx="1838457" cy="5452600"/>
            <a:chOff x="6982025" y="833199"/>
            <a:chExt cx="1838457" cy="5452600"/>
          </a:xfrm>
        </p:grpSpPr>
        <p:grpSp>
          <p:nvGrpSpPr>
            <p:cNvPr id="1177" name="Shape 1177"/>
            <p:cNvGrpSpPr/>
            <p:nvPr/>
          </p:nvGrpSpPr>
          <p:grpSpPr>
            <a:xfrm>
              <a:off x="6982025" y="833199"/>
              <a:ext cx="1838457" cy="591038"/>
              <a:chOff x="6806585" y="3034457"/>
              <a:chExt cx="1723500" cy="1084274"/>
            </a:xfrm>
          </p:grpSpPr>
          <p:sp>
            <p:nvSpPr>
              <p:cNvPr id="1178" name="Shape 1178"/>
              <p:cNvSpPr/>
              <p:nvPr/>
            </p:nvSpPr>
            <p:spPr>
              <a:xfrm>
                <a:off x="6806585" y="3034457"/>
                <a:ext cx="1723500" cy="1077899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Shape 1179"/>
              <p:cNvSpPr txBox="1"/>
              <p:nvPr/>
            </p:nvSpPr>
            <p:spPr>
              <a:xfrm>
                <a:off x="6828334" y="3040832"/>
                <a:ext cx="1680000" cy="107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Broncode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nl"/>
                  <a:t>(MyProgram.java)</a:t>
                </a:r>
              </a:p>
            </p:txBody>
          </p:sp>
        </p:grpSp>
        <p:sp>
          <p:nvSpPr>
            <p:cNvPr id="1180" name="Shape 1180"/>
            <p:cNvSpPr/>
            <p:nvPr/>
          </p:nvSpPr>
          <p:spPr>
            <a:xfrm>
              <a:off x="7680150" y="1424325"/>
              <a:ext cx="442200" cy="5064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181" name="Shape 1181"/>
            <p:cNvGrpSpPr/>
            <p:nvPr/>
          </p:nvGrpSpPr>
          <p:grpSpPr>
            <a:xfrm>
              <a:off x="7168050" y="1930650"/>
              <a:ext cx="1466400" cy="760200"/>
              <a:chOff x="1567100" y="3258325"/>
              <a:chExt cx="1466400" cy="760200"/>
            </a:xfrm>
          </p:grpSpPr>
          <p:sp>
            <p:nvSpPr>
              <p:cNvPr id="1182" name="Shape 1182"/>
              <p:cNvSpPr/>
              <p:nvPr/>
            </p:nvSpPr>
            <p:spPr>
              <a:xfrm>
                <a:off x="1567100" y="3258325"/>
                <a:ext cx="1466400" cy="760200"/>
              </a:xfrm>
              <a:prstGeom prst="ellipse">
                <a:avLst/>
              </a:prstGeom>
              <a:solidFill>
                <a:srgbClr val="F9CB9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Shape 1183"/>
              <p:cNvSpPr txBox="1"/>
              <p:nvPr/>
            </p:nvSpPr>
            <p:spPr>
              <a:xfrm>
                <a:off x="1744550" y="3377762"/>
                <a:ext cx="11115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Compiler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Java</a:t>
                </a:r>
              </a:p>
            </p:txBody>
          </p:sp>
        </p:grpSp>
        <p:grpSp>
          <p:nvGrpSpPr>
            <p:cNvPr id="1184" name="Shape 1184"/>
            <p:cNvGrpSpPr/>
            <p:nvPr/>
          </p:nvGrpSpPr>
          <p:grpSpPr>
            <a:xfrm>
              <a:off x="6982025" y="3197249"/>
              <a:ext cx="1838457" cy="591038"/>
              <a:chOff x="6806585" y="3034457"/>
              <a:chExt cx="1723500" cy="1084274"/>
            </a:xfrm>
          </p:grpSpPr>
          <p:sp>
            <p:nvSpPr>
              <p:cNvPr id="1185" name="Shape 1185"/>
              <p:cNvSpPr/>
              <p:nvPr/>
            </p:nvSpPr>
            <p:spPr>
              <a:xfrm>
                <a:off x="6806585" y="3034457"/>
                <a:ext cx="1723500" cy="1077899"/>
              </a:xfrm>
              <a:prstGeom prst="rect">
                <a:avLst/>
              </a:prstGeom>
              <a:solidFill>
                <a:srgbClr val="F4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Shape 1186"/>
              <p:cNvSpPr txBox="1"/>
              <p:nvPr/>
            </p:nvSpPr>
            <p:spPr>
              <a:xfrm>
                <a:off x="6828334" y="3040832"/>
                <a:ext cx="1680000" cy="107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Bytecode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nl"/>
                  <a:t>(MyProgram.class)</a:t>
                </a:r>
              </a:p>
            </p:txBody>
          </p:sp>
        </p:grpSp>
        <p:sp>
          <p:nvSpPr>
            <p:cNvPr id="1187" name="Shape 1187"/>
            <p:cNvSpPr/>
            <p:nvPr/>
          </p:nvSpPr>
          <p:spPr>
            <a:xfrm>
              <a:off x="7680150" y="2690850"/>
              <a:ext cx="442200" cy="5064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188" name="Shape 1188"/>
            <p:cNvGrpSpPr/>
            <p:nvPr/>
          </p:nvGrpSpPr>
          <p:grpSpPr>
            <a:xfrm>
              <a:off x="7168037" y="4294700"/>
              <a:ext cx="1466400" cy="760200"/>
              <a:chOff x="1567100" y="3258325"/>
              <a:chExt cx="1466400" cy="760200"/>
            </a:xfrm>
          </p:grpSpPr>
          <p:sp>
            <p:nvSpPr>
              <p:cNvPr id="1189" name="Shape 1189"/>
              <p:cNvSpPr/>
              <p:nvPr/>
            </p:nvSpPr>
            <p:spPr>
              <a:xfrm>
                <a:off x="1567100" y="3258325"/>
                <a:ext cx="1466400" cy="760200"/>
              </a:xfrm>
              <a:prstGeom prst="ellipse">
                <a:avLst/>
              </a:prstGeom>
              <a:solidFill>
                <a:srgbClr val="D5A6B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Shape 1190"/>
              <p:cNvSpPr txBox="1"/>
              <p:nvPr/>
            </p:nvSpPr>
            <p:spPr>
              <a:xfrm>
                <a:off x="1629200" y="3377762"/>
                <a:ext cx="13422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Interpreter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Intel</a:t>
                </a:r>
              </a:p>
            </p:txBody>
          </p:sp>
        </p:grpSp>
        <p:grpSp>
          <p:nvGrpSpPr>
            <p:cNvPr id="1191" name="Shape 1191"/>
            <p:cNvGrpSpPr/>
            <p:nvPr/>
          </p:nvGrpSpPr>
          <p:grpSpPr>
            <a:xfrm>
              <a:off x="7168050" y="5525600"/>
              <a:ext cx="1466400" cy="760200"/>
              <a:chOff x="1567100" y="3258325"/>
              <a:chExt cx="1466400" cy="760200"/>
            </a:xfrm>
          </p:grpSpPr>
          <p:sp>
            <p:nvSpPr>
              <p:cNvPr id="1192" name="Shape 1192"/>
              <p:cNvSpPr/>
              <p:nvPr/>
            </p:nvSpPr>
            <p:spPr>
              <a:xfrm>
                <a:off x="1567100" y="3258325"/>
                <a:ext cx="1466400" cy="760200"/>
              </a:xfrm>
              <a:prstGeom prst="ellipse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Shape 1193"/>
              <p:cNvSpPr txBox="1"/>
              <p:nvPr/>
            </p:nvSpPr>
            <p:spPr>
              <a:xfrm>
                <a:off x="1734950" y="3377725"/>
                <a:ext cx="11307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Uitvoering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Intel</a:t>
                </a:r>
              </a:p>
            </p:txBody>
          </p:sp>
        </p:grpSp>
        <p:sp>
          <p:nvSpPr>
            <p:cNvPr id="1194" name="Shape 1194"/>
            <p:cNvSpPr/>
            <p:nvPr/>
          </p:nvSpPr>
          <p:spPr>
            <a:xfrm>
              <a:off x="7680150" y="5054900"/>
              <a:ext cx="442200" cy="4707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7680150" y="3788300"/>
              <a:ext cx="442200" cy="5064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6" name="Shape 1196"/>
          <p:cNvSpPr/>
          <p:nvPr/>
        </p:nvSpPr>
        <p:spPr>
          <a:xfrm>
            <a:off x="6881575" y="755550"/>
            <a:ext cx="2006400" cy="720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Shape 1201"/>
          <p:cNvSpPr txBox="1"/>
          <p:nvPr>
            <p:ph type="title"/>
          </p:nvPr>
        </p:nvSpPr>
        <p:spPr>
          <a:xfrm>
            <a:off x="533400" y="188640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Opdracht 2.1</a:t>
            </a:r>
            <a:b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Hello world!</a:t>
            </a:r>
          </a:p>
        </p:txBody>
      </p:sp>
      <p:sp>
        <p:nvSpPr>
          <p:cNvPr id="1202" name="Shape 1202"/>
          <p:cNvSpPr txBox="1"/>
          <p:nvPr>
            <p:ph idx="1" type="body"/>
          </p:nvPr>
        </p:nvSpPr>
        <p:spPr>
          <a:xfrm>
            <a:off x="467550" y="1600200"/>
            <a:ext cx="8676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Overzichtelijke mappenstructuur!</a:t>
            </a: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maak een map: </a:t>
            </a:r>
            <a:r>
              <a:rPr b="1" i="0" lang="nl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OOPROG</a:t>
            </a: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maak een submap voor elke week</a:t>
            </a: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begin vanaf </a:t>
            </a:r>
            <a:r>
              <a:rPr b="1" i="0" lang="nl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P1W1</a:t>
            </a: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(want daar zijn we nu)</a:t>
            </a: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daaronder: elk IntelliJ-project in aparte submap</a:t>
            </a:r>
          </a:p>
        </p:txBody>
      </p:sp>
      <p:pic>
        <p:nvPicPr>
          <p:cNvPr id="1203" name="Shape 1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7917" y="304800"/>
            <a:ext cx="1054782" cy="716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4" name="Shape 1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4419600"/>
            <a:ext cx="2509800" cy="21981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Shape 1209"/>
          <p:cNvSpPr txBox="1"/>
          <p:nvPr>
            <p:ph type="title"/>
          </p:nvPr>
        </p:nvSpPr>
        <p:spPr>
          <a:xfrm>
            <a:off x="467543" y="226311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Opdracht 2.1 </a:t>
            </a:r>
            <a:b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(vervolg)</a:t>
            </a:r>
          </a:p>
        </p:txBody>
      </p:sp>
      <p:sp>
        <p:nvSpPr>
          <p:cNvPr id="1210" name="Shape 1210"/>
          <p:cNvSpPr txBox="1"/>
          <p:nvPr>
            <p:ph idx="1" type="body"/>
          </p:nvPr>
        </p:nvSpPr>
        <p:spPr>
          <a:xfrm>
            <a:off x="467550" y="1514552"/>
            <a:ext cx="86763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Maak een nieuw project in IntelliJ met de naam 'HelloWorld'.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Volg verder de instructies van het boek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Zoek het broncode bestand:</a:t>
            </a:r>
          </a:p>
          <a:p>
            <a:pPr indent="0" lvl="1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\OOPROG\P1W1\HelloWorld\src\hello\HelloWorldApp.java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Open het eens met kladblok:</a:t>
            </a:r>
          </a:p>
        </p:txBody>
      </p:sp>
      <p:pic>
        <p:nvPicPr>
          <p:cNvPr id="1211" name="Shape 1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9585" y="303647"/>
            <a:ext cx="1039734" cy="706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" name="Shape 1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6986" y="4200128"/>
            <a:ext cx="7154100" cy="20901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213" name="Shape 12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57938">
            <a:off x="8326402" y="2302012"/>
            <a:ext cx="663895" cy="938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14" name="Shape 1214"/>
          <p:cNvSpPr txBox="1"/>
          <p:nvPr/>
        </p:nvSpPr>
        <p:spPr>
          <a:xfrm>
            <a:off x="6743450" y="2794659"/>
            <a:ext cx="22938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Zie boek pagina 25-30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Shape 1219"/>
          <p:cNvSpPr txBox="1"/>
          <p:nvPr>
            <p:ph type="title"/>
          </p:nvPr>
        </p:nvSpPr>
        <p:spPr>
          <a:xfrm>
            <a:off x="533400" y="193204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Stap 2</a:t>
            </a:r>
            <a:r>
              <a:rPr b="1" i="0" lang="nl" sz="216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b="1" i="0" lang="nl" sz="216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nl" sz="216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Compileren van de broncode</a:t>
            </a:r>
          </a:p>
        </p:txBody>
      </p:sp>
      <p:sp>
        <p:nvSpPr>
          <p:cNvPr id="1220" name="Shape 1220"/>
          <p:cNvSpPr txBox="1"/>
          <p:nvPr>
            <p:ph idx="1" type="body"/>
          </p:nvPr>
        </p:nvSpPr>
        <p:spPr>
          <a:xfrm>
            <a:off x="467550" y="1844825"/>
            <a:ext cx="6264600" cy="3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b="1" i="0" lang="nl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javac</a:t>
            </a: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de compilertool die bij de JDK zit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IntelliJ is de compiler ingebouwd ('Make' of 'Compile')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Het bytecode-bestand herken je aan extensie '</a:t>
            </a:r>
            <a:r>
              <a:rPr b="0" i="0" lang="nl" sz="2400" u="none" cap="none" strike="noStrike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.class</a:t>
            </a: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</a:p>
          <a:p>
            <a:pPr indent="-177800" lvl="0" marL="177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7800" lvl="0" marL="177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21" name="Shape 1221"/>
          <p:cNvGrpSpPr/>
          <p:nvPr/>
        </p:nvGrpSpPr>
        <p:grpSpPr>
          <a:xfrm>
            <a:off x="6982025" y="833199"/>
            <a:ext cx="1838457" cy="5452600"/>
            <a:chOff x="6982025" y="833199"/>
            <a:chExt cx="1838457" cy="5452600"/>
          </a:xfrm>
        </p:grpSpPr>
        <p:grpSp>
          <p:nvGrpSpPr>
            <p:cNvPr id="1222" name="Shape 1222"/>
            <p:cNvGrpSpPr/>
            <p:nvPr/>
          </p:nvGrpSpPr>
          <p:grpSpPr>
            <a:xfrm>
              <a:off x="6982025" y="833199"/>
              <a:ext cx="1838457" cy="591038"/>
              <a:chOff x="6806585" y="3034457"/>
              <a:chExt cx="1723500" cy="1084274"/>
            </a:xfrm>
          </p:grpSpPr>
          <p:sp>
            <p:nvSpPr>
              <p:cNvPr id="1223" name="Shape 1223"/>
              <p:cNvSpPr/>
              <p:nvPr/>
            </p:nvSpPr>
            <p:spPr>
              <a:xfrm>
                <a:off x="6806585" y="3034457"/>
                <a:ext cx="1723500" cy="1077899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Shape 1224"/>
              <p:cNvSpPr txBox="1"/>
              <p:nvPr/>
            </p:nvSpPr>
            <p:spPr>
              <a:xfrm>
                <a:off x="6828334" y="3040832"/>
                <a:ext cx="1680000" cy="107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Broncode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nl"/>
                  <a:t>(MyProgram.java)</a:t>
                </a:r>
              </a:p>
            </p:txBody>
          </p:sp>
        </p:grpSp>
        <p:sp>
          <p:nvSpPr>
            <p:cNvPr id="1225" name="Shape 1225"/>
            <p:cNvSpPr/>
            <p:nvPr/>
          </p:nvSpPr>
          <p:spPr>
            <a:xfrm>
              <a:off x="7680150" y="1424325"/>
              <a:ext cx="442200" cy="5064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226" name="Shape 1226"/>
            <p:cNvGrpSpPr/>
            <p:nvPr/>
          </p:nvGrpSpPr>
          <p:grpSpPr>
            <a:xfrm>
              <a:off x="7168050" y="1930650"/>
              <a:ext cx="1466400" cy="760200"/>
              <a:chOff x="1567100" y="3258325"/>
              <a:chExt cx="1466400" cy="760200"/>
            </a:xfrm>
          </p:grpSpPr>
          <p:sp>
            <p:nvSpPr>
              <p:cNvPr id="1227" name="Shape 1227"/>
              <p:cNvSpPr/>
              <p:nvPr/>
            </p:nvSpPr>
            <p:spPr>
              <a:xfrm>
                <a:off x="1567100" y="3258325"/>
                <a:ext cx="1466400" cy="760200"/>
              </a:xfrm>
              <a:prstGeom prst="ellipse">
                <a:avLst/>
              </a:prstGeom>
              <a:solidFill>
                <a:srgbClr val="F9CB9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Shape 1228"/>
              <p:cNvSpPr txBox="1"/>
              <p:nvPr/>
            </p:nvSpPr>
            <p:spPr>
              <a:xfrm>
                <a:off x="1744550" y="3377762"/>
                <a:ext cx="11115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Compiler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Java</a:t>
                </a:r>
              </a:p>
            </p:txBody>
          </p:sp>
        </p:grpSp>
        <p:grpSp>
          <p:nvGrpSpPr>
            <p:cNvPr id="1229" name="Shape 1229"/>
            <p:cNvGrpSpPr/>
            <p:nvPr/>
          </p:nvGrpSpPr>
          <p:grpSpPr>
            <a:xfrm>
              <a:off x="6982025" y="3197249"/>
              <a:ext cx="1838457" cy="591038"/>
              <a:chOff x="6806585" y="3034457"/>
              <a:chExt cx="1723500" cy="1084274"/>
            </a:xfrm>
          </p:grpSpPr>
          <p:sp>
            <p:nvSpPr>
              <p:cNvPr id="1230" name="Shape 1230"/>
              <p:cNvSpPr/>
              <p:nvPr/>
            </p:nvSpPr>
            <p:spPr>
              <a:xfrm>
                <a:off x="6806585" y="3034457"/>
                <a:ext cx="1723500" cy="1077899"/>
              </a:xfrm>
              <a:prstGeom prst="rect">
                <a:avLst/>
              </a:prstGeom>
              <a:solidFill>
                <a:srgbClr val="F4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Shape 1231"/>
              <p:cNvSpPr txBox="1"/>
              <p:nvPr/>
            </p:nvSpPr>
            <p:spPr>
              <a:xfrm>
                <a:off x="6828334" y="3040832"/>
                <a:ext cx="1680000" cy="107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Bytecode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nl"/>
                  <a:t>(MyProgram.class)</a:t>
                </a:r>
              </a:p>
            </p:txBody>
          </p:sp>
        </p:grpSp>
        <p:sp>
          <p:nvSpPr>
            <p:cNvPr id="1232" name="Shape 1232"/>
            <p:cNvSpPr/>
            <p:nvPr/>
          </p:nvSpPr>
          <p:spPr>
            <a:xfrm>
              <a:off x="7680150" y="2690850"/>
              <a:ext cx="442200" cy="5064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233" name="Shape 1233"/>
            <p:cNvGrpSpPr/>
            <p:nvPr/>
          </p:nvGrpSpPr>
          <p:grpSpPr>
            <a:xfrm>
              <a:off x="7168037" y="4294700"/>
              <a:ext cx="1466400" cy="760200"/>
              <a:chOff x="1567100" y="3258325"/>
              <a:chExt cx="1466400" cy="760200"/>
            </a:xfrm>
          </p:grpSpPr>
          <p:sp>
            <p:nvSpPr>
              <p:cNvPr id="1234" name="Shape 1234"/>
              <p:cNvSpPr/>
              <p:nvPr/>
            </p:nvSpPr>
            <p:spPr>
              <a:xfrm>
                <a:off x="1567100" y="3258325"/>
                <a:ext cx="1466400" cy="760200"/>
              </a:xfrm>
              <a:prstGeom prst="ellipse">
                <a:avLst/>
              </a:prstGeom>
              <a:solidFill>
                <a:srgbClr val="D5A6B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Shape 1235"/>
              <p:cNvSpPr txBox="1"/>
              <p:nvPr/>
            </p:nvSpPr>
            <p:spPr>
              <a:xfrm>
                <a:off x="1629200" y="3377762"/>
                <a:ext cx="13422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Interpreter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Intel</a:t>
                </a:r>
              </a:p>
            </p:txBody>
          </p:sp>
        </p:grpSp>
        <p:grpSp>
          <p:nvGrpSpPr>
            <p:cNvPr id="1236" name="Shape 1236"/>
            <p:cNvGrpSpPr/>
            <p:nvPr/>
          </p:nvGrpSpPr>
          <p:grpSpPr>
            <a:xfrm>
              <a:off x="7168050" y="5525600"/>
              <a:ext cx="1466400" cy="760200"/>
              <a:chOff x="1567100" y="3258325"/>
              <a:chExt cx="1466400" cy="760200"/>
            </a:xfrm>
          </p:grpSpPr>
          <p:sp>
            <p:nvSpPr>
              <p:cNvPr id="1237" name="Shape 1237"/>
              <p:cNvSpPr/>
              <p:nvPr/>
            </p:nvSpPr>
            <p:spPr>
              <a:xfrm>
                <a:off x="1567100" y="3258325"/>
                <a:ext cx="1466400" cy="760200"/>
              </a:xfrm>
              <a:prstGeom prst="ellipse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Shape 1238"/>
              <p:cNvSpPr txBox="1"/>
              <p:nvPr/>
            </p:nvSpPr>
            <p:spPr>
              <a:xfrm>
                <a:off x="1734950" y="3377725"/>
                <a:ext cx="11307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Uitvoering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Intel</a:t>
                </a:r>
              </a:p>
            </p:txBody>
          </p:sp>
        </p:grpSp>
        <p:sp>
          <p:nvSpPr>
            <p:cNvPr id="1239" name="Shape 1239"/>
            <p:cNvSpPr/>
            <p:nvPr/>
          </p:nvSpPr>
          <p:spPr>
            <a:xfrm>
              <a:off x="7680150" y="5054900"/>
              <a:ext cx="442200" cy="4707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7680150" y="3788300"/>
              <a:ext cx="442200" cy="5064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41" name="Shape 1241"/>
          <p:cNvSpPr/>
          <p:nvPr/>
        </p:nvSpPr>
        <p:spPr>
          <a:xfrm>
            <a:off x="6457344" y="2608800"/>
            <a:ext cx="440700" cy="3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Shape 1242"/>
          <p:cNvSpPr/>
          <p:nvPr/>
        </p:nvSpPr>
        <p:spPr>
          <a:xfrm>
            <a:off x="6898050" y="1844825"/>
            <a:ext cx="2006400" cy="2009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Shape 1247"/>
          <p:cNvSpPr txBox="1"/>
          <p:nvPr>
            <p:ph type="title"/>
          </p:nvPr>
        </p:nvSpPr>
        <p:spPr>
          <a:xfrm>
            <a:off x="467543" y="178428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Opdracht 2.2 </a:t>
            </a:r>
            <a:b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Compileren</a:t>
            </a:r>
          </a:p>
        </p:txBody>
      </p:sp>
      <p:sp>
        <p:nvSpPr>
          <p:cNvPr id="1248" name="Shape 1248"/>
          <p:cNvSpPr txBox="1"/>
          <p:nvPr>
            <p:ph idx="1" type="body"/>
          </p:nvPr>
        </p:nvSpPr>
        <p:spPr>
          <a:xfrm>
            <a:off x="467543" y="1844824"/>
            <a:ext cx="8414556" cy="409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Compileer </a:t>
            </a:r>
            <a:r>
              <a:rPr b="1" i="0" lang="nl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HelloWorldApp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Zoek het bestand </a:t>
            </a:r>
            <a:r>
              <a:rPr b="1" i="0" lang="nl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HelloWorldApp.class </a:t>
            </a: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  in je directory-structuur</a:t>
            </a:r>
          </a:p>
        </p:txBody>
      </p:sp>
      <p:pic>
        <p:nvPicPr>
          <p:cNvPr id="1249" name="Shape 1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0957" y="304800"/>
            <a:ext cx="957300" cy="650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Shape 1254"/>
          <p:cNvSpPr txBox="1"/>
          <p:nvPr>
            <p:ph type="title"/>
          </p:nvPr>
        </p:nvSpPr>
        <p:spPr>
          <a:xfrm>
            <a:off x="477756" y="167741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Stap 3 </a:t>
            </a:r>
            <a:br>
              <a:rPr b="1" i="0" lang="nl" sz="216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nl" sz="216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Uitvoeren van de bytecode</a:t>
            </a:r>
          </a:p>
        </p:txBody>
      </p:sp>
      <p:sp>
        <p:nvSpPr>
          <p:cNvPr id="1255" name="Shape 1255"/>
          <p:cNvSpPr txBox="1"/>
          <p:nvPr>
            <p:ph idx="1" type="body"/>
          </p:nvPr>
        </p:nvSpPr>
        <p:spPr>
          <a:xfrm>
            <a:off x="467550" y="1400200"/>
            <a:ext cx="6264600" cy="26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Uitvoering van de code door de JVM die bij de JDK </a:t>
            </a:r>
            <a:r>
              <a:rPr lang="nl" sz="2400"/>
              <a:t>(of JRE)</a:t>
            </a: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zit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Ingebouwd in IntelliJ ('Run')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Resultaat in commandvenster onderaan:</a:t>
            </a:r>
          </a:p>
        </p:txBody>
      </p:sp>
      <p:pic>
        <p:nvPicPr>
          <p:cNvPr id="1256" name="Shape 1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1" y="4426632"/>
            <a:ext cx="5381400" cy="1981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1257" name="Shape 1257"/>
          <p:cNvGrpSpPr/>
          <p:nvPr/>
        </p:nvGrpSpPr>
        <p:grpSpPr>
          <a:xfrm>
            <a:off x="6982025" y="833199"/>
            <a:ext cx="1838457" cy="5452600"/>
            <a:chOff x="6982025" y="833199"/>
            <a:chExt cx="1838457" cy="5452600"/>
          </a:xfrm>
        </p:grpSpPr>
        <p:grpSp>
          <p:nvGrpSpPr>
            <p:cNvPr id="1258" name="Shape 1258"/>
            <p:cNvGrpSpPr/>
            <p:nvPr/>
          </p:nvGrpSpPr>
          <p:grpSpPr>
            <a:xfrm>
              <a:off x="6982025" y="833199"/>
              <a:ext cx="1838457" cy="591038"/>
              <a:chOff x="6806585" y="3034457"/>
              <a:chExt cx="1723500" cy="1084274"/>
            </a:xfrm>
          </p:grpSpPr>
          <p:sp>
            <p:nvSpPr>
              <p:cNvPr id="1259" name="Shape 1259"/>
              <p:cNvSpPr/>
              <p:nvPr/>
            </p:nvSpPr>
            <p:spPr>
              <a:xfrm>
                <a:off x="6806585" y="3034457"/>
                <a:ext cx="1723500" cy="1077899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Shape 1260"/>
              <p:cNvSpPr txBox="1"/>
              <p:nvPr/>
            </p:nvSpPr>
            <p:spPr>
              <a:xfrm>
                <a:off x="6828334" y="3040832"/>
                <a:ext cx="1680000" cy="107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Broncode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nl"/>
                  <a:t>(MyProgram.java)</a:t>
                </a:r>
              </a:p>
            </p:txBody>
          </p:sp>
        </p:grpSp>
        <p:sp>
          <p:nvSpPr>
            <p:cNvPr id="1261" name="Shape 1261"/>
            <p:cNvSpPr/>
            <p:nvPr/>
          </p:nvSpPr>
          <p:spPr>
            <a:xfrm>
              <a:off x="7680150" y="1424325"/>
              <a:ext cx="442200" cy="5064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262" name="Shape 1262"/>
            <p:cNvGrpSpPr/>
            <p:nvPr/>
          </p:nvGrpSpPr>
          <p:grpSpPr>
            <a:xfrm>
              <a:off x="7168050" y="1930650"/>
              <a:ext cx="1466400" cy="760200"/>
              <a:chOff x="1567100" y="3258325"/>
              <a:chExt cx="1466400" cy="760200"/>
            </a:xfrm>
          </p:grpSpPr>
          <p:sp>
            <p:nvSpPr>
              <p:cNvPr id="1263" name="Shape 1263"/>
              <p:cNvSpPr/>
              <p:nvPr/>
            </p:nvSpPr>
            <p:spPr>
              <a:xfrm>
                <a:off x="1567100" y="3258325"/>
                <a:ext cx="1466400" cy="760200"/>
              </a:xfrm>
              <a:prstGeom prst="ellipse">
                <a:avLst/>
              </a:prstGeom>
              <a:solidFill>
                <a:srgbClr val="F9CB9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Shape 1264"/>
              <p:cNvSpPr txBox="1"/>
              <p:nvPr/>
            </p:nvSpPr>
            <p:spPr>
              <a:xfrm>
                <a:off x="1744550" y="3377762"/>
                <a:ext cx="11115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Compiler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Java</a:t>
                </a:r>
              </a:p>
            </p:txBody>
          </p:sp>
        </p:grpSp>
        <p:grpSp>
          <p:nvGrpSpPr>
            <p:cNvPr id="1265" name="Shape 1265"/>
            <p:cNvGrpSpPr/>
            <p:nvPr/>
          </p:nvGrpSpPr>
          <p:grpSpPr>
            <a:xfrm>
              <a:off x="6982025" y="3197249"/>
              <a:ext cx="1838457" cy="591038"/>
              <a:chOff x="6806585" y="3034457"/>
              <a:chExt cx="1723500" cy="1084274"/>
            </a:xfrm>
          </p:grpSpPr>
          <p:sp>
            <p:nvSpPr>
              <p:cNvPr id="1266" name="Shape 1266"/>
              <p:cNvSpPr/>
              <p:nvPr/>
            </p:nvSpPr>
            <p:spPr>
              <a:xfrm>
                <a:off x="6806585" y="3034457"/>
                <a:ext cx="1723500" cy="1077899"/>
              </a:xfrm>
              <a:prstGeom prst="rect">
                <a:avLst/>
              </a:prstGeom>
              <a:solidFill>
                <a:srgbClr val="F4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Shape 1267"/>
              <p:cNvSpPr txBox="1"/>
              <p:nvPr/>
            </p:nvSpPr>
            <p:spPr>
              <a:xfrm>
                <a:off x="6828334" y="3040832"/>
                <a:ext cx="1680000" cy="107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Bytecode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nl"/>
                  <a:t>(MyProgram.class)</a:t>
                </a:r>
              </a:p>
            </p:txBody>
          </p:sp>
        </p:grpSp>
        <p:sp>
          <p:nvSpPr>
            <p:cNvPr id="1268" name="Shape 1268"/>
            <p:cNvSpPr/>
            <p:nvPr/>
          </p:nvSpPr>
          <p:spPr>
            <a:xfrm>
              <a:off x="7680150" y="2690850"/>
              <a:ext cx="442200" cy="5064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269" name="Shape 1269"/>
            <p:cNvGrpSpPr/>
            <p:nvPr/>
          </p:nvGrpSpPr>
          <p:grpSpPr>
            <a:xfrm>
              <a:off x="7168037" y="4294700"/>
              <a:ext cx="1466400" cy="760200"/>
              <a:chOff x="1567100" y="3258325"/>
              <a:chExt cx="1466400" cy="760200"/>
            </a:xfrm>
          </p:grpSpPr>
          <p:sp>
            <p:nvSpPr>
              <p:cNvPr id="1270" name="Shape 1270"/>
              <p:cNvSpPr/>
              <p:nvPr/>
            </p:nvSpPr>
            <p:spPr>
              <a:xfrm>
                <a:off x="1567100" y="3258325"/>
                <a:ext cx="1466400" cy="760200"/>
              </a:xfrm>
              <a:prstGeom prst="ellipse">
                <a:avLst/>
              </a:prstGeom>
              <a:solidFill>
                <a:srgbClr val="D5A6B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Shape 1271"/>
              <p:cNvSpPr txBox="1"/>
              <p:nvPr/>
            </p:nvSpPr>
            <p:spPr>
              <a:xfrm>
                <a:off x="1629200" y="3377762"/>
                <a:ext cx="13422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Interpreter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Intel</a:t>
                </a:r>
              </a:p>
            </p:txBody>
          </p:sp>
        </p:grpSp>
        <p:grpSp>
          <p:nvGrpSpPr>
            <p:cNvPr id="1272" name="Shape 1272"/>
            <p:cNvGrpSpPr/>
            <p:nvPr/>
          </p:nvGrpSpPr>
          <p:grpSpPr>
            <a:xfrm>
              <a:off x="7168050" y="5525600"/>
              <a:ext cx="1466400" cy="760200"/>
              <a:chOff x="1567100" y="3258325"/>
              <a:chExt cx="1466400" cy="760200"/>
            </a:xfrm>
          </p:grpSpPr>
          <p:sp>
            <p:nvSpPr>
              <p:cNvPr id="1273" name="Shape 1273"/>
              <p:cNvSpPr/>
              <p:nvPr/>
            </p:nvSpPr>
            <p:spPr>
              <a:xfrm>
                <a:off x="1567100" y="3258325"/>
                <a:ext cx="1466400" cy="760200"/>
              </a:xfrm>
              <a:prstGeom prst="ellipse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Shape 1274"/>
              <p:cNvSpPr txBox="1"/>
              <p:nvPr/>
            </p:nvSpPr>
            <p:spPr>
              <a:xfrm>
                <a:off x="1734950" y="3377725"/>
                <a:ext cx="11307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Uitvoering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nl"/>
                  <a:t>Intel</a:t>
                </a:r>
              </a:p>
            </p:txBody>
          </p:sp>
        </p:grpSp>
        <p:sp>
          <p:nvSpPr>
            <p:cNvPr id="1275" name="Shape 1275"/>
            <p:cNvSpPr/>
            <p:nvPr/>
          </p:nvSpPr>
          <p:spPr>
            <a:xfrm>
              <a:off x="7680150" y="5054900"/>
              <a:ext cx="442200" cy="4707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7680150" y="3788300"/>
              <a:ext cx="442200" cy="5064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77" name="Shape 1277"/>
          <p:cNvSpPr/>
          <p:nvPr/>
        </p:nvSpPr>
        <p:spPr>
          <a:xfrm>
            <a:off x="6419074" y="5134300"/>
            <a:ext cx="440700" cy="3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Shape 1278"/>
          <p:cNvSpPr/>
          <p:nvPr/>
        </p:nvSpPr>
        <p:spPr>
          <a:xfrm>
            <a:off x="6898050" y="4226350"/>
            <a:ext cx="2006400" cy="2175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Shape 1283"/>
          <p:cNvSpPr txBox="1"/>
          <p:nvPr>
            <p:ph type="title"/>
          </p:nvPr>
        </p:nvSpPr>
        <p:spPr>
          <a:xfrm>
            <a:off x="467543" y="169465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Opdracht 2.3</a:t>
            </a:r>
            <a:b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nl" sz="243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Runnen</a:t>
            </a:r>
          </a:p>
        </p:txBody>
      </p:sp>
      <p:sp>
        <p:nvSpPr>
          <p:cNvPr id="1284" name="Shape 1284"/>
          <p:cNvSpPr txBox="1"/>
          <p:nvPr>
            <p:ph idx="1" type="body"/>
          </p:nvPr>
        </p:nvSpPr>
        <p:spPr>
          <a:xfrm>
            <a:off x="467550" y="1616224"/>
            <a:ext cx="84147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b="0" i="0" lang="nl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 </a:t>
            </a:r>
            <a:r>
              <a:rPr b="1" i="0" lang="nl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HelloWorldApp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b="0" i="0" lang="nl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Controleer de output onderaan:</a:t>
            </a:r>
          </a:p>
        </p:txBody>
      </p:sp>
      <p:pic>
        <p:nvPicPr>
          <p:cNvPr id="1285" name="Shape 1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5" y="188640"/>
            <a:ext cx="1285764" cy="873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Shape 12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711" y="2852935"/>
            <a:ext cx="5381529" cy="198194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287" name="Shape 1287"/>
          <p:cNvSpPr txBox="1"/>
          <p:nvPr/>
        </p:nvSpPr>
        <p:spPr>
          <a:xfrm>
            <a:off x="467550" y="5315975"/>
            <a:ext cx="4674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nl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Applaus voor jezelf!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/>
          <p:nvPr/>
        </p:nvSpPr>
        <p:spPr>
          <a:xfrm>
            <a:off x="343983" y="1694755"/>
            <a:ext cx="8456161" cy="28623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Courier New"/>
              <a:buNone/>
            </a:pPr>
            <a:r>
              <a:rPr b="0" i="1" lang="nl" sz="18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/* This Java application shows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Courier New"/>
              <a:buNone/>
            </a:pPr>
            <a:r>
              <a:rPr b="0" i="1" lang="nl" sz="18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the text 'Hello World!' on the screen. */</a:t>
            </a:r>
            <a:br>
              <a:rPr b="0" i="1" lang="nl" sz="18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Courier New"/>
              <a:buNone/>
            </a:pPr>
            <a:r>
              <a:rPr b="1" i="0" lang="nl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hello;</a:t>
            </a:r>
            <a:b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Courier New"/>
              <a:buNone/>
            </a:pPr>
            <a:r>
              <a:rPr b="1" i="0" lang="nl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HelloWorlApp {</a:t>
            </a:r>
            <a:b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nl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b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b="1" i="1" lang="nl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nl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0" i="1" lang="nl" sz="18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Show the text</a:t>
            </a:r>
            <a:br>
              <a:rPr b="0" i="1" lang="nl" sz="18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nl" sz="18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1293" name="Shape 1293"/>
          <p:cNvCxnSpPr/>
          <p:nvPr/>
        </p:nvCxnSpPr>
        <p:spPr>
          <a:xfrm flipH="1" rot="10800000">
            <a:off x="1447800" y="3375576"/>
            <a:ext cx="152399" cy="1918687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4" name="Shape 1294"/>
          <p:cNvCxnSpPr/>
          <p:nvPr/>
        </p:nvCxnSpPr>
        <p:spPr>
          <a:xfrm>
            <a:off x="6999943" y="1589699"/>
            <a:ext cx="0" cy="1939761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95" name="Shape 1295"/>
          <p:cNvSpPr txBox="1"/>
          <p:nvPr>
            <p:ph type="title"/>
          </p:nvPr>
        </p:nvSpPr>
        <p:spPr>
          <a:xfrm>
            <a:off x="439250" y="221225"/>
            <a:ext cx="7812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Inspectie van de code…</a:t>
            </a:r>
          </a:p>
        </p:txBody>
      </p:sp>
      <p:sp>
        <p:nvSpPr>
          <p:cNvPr id="1296" name="Shape 1296"/>
          <p:cNvSpPr txBox="1"/>
          <p:nvPr/>
        </p:nvSpPr>
        <p:spPr>
          <a:xfrm>
            <a:off x="5199744" y="851034"/>
            <a:ext cx="3600399" cy="738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Commentaar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code  tussen /* en */ of achter // wordt genegeerd door de compiler en is dus enkel ter info</a:t>
            </a:r>
            <a:r>
              <a:rPr lang="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cxnSp>
        <p:nvCxnSpPr>
          <p:cNvPr id="1297" name="Shape 1297"/>
          <p:cNvCxnSpPr>
            <a:stCxn id="1296" idx="1"/>
          </p:cNvCxnSpPr>
          <p:nvPr/>
        </p:nvCxnSpPr>
        <p:spPr>
          <a:xfrm flipH="1">
            <a:off x="2353944" y="1220366"/>
            <a:ext cx="2845800" cy="4374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98" name="Shape 1298"/>
          <p:cNvSpPr txBox="1"/>
          <p:nvPr/>
        </p:nvSpPr>
        <p:spPr>
          <a:xfrm>
            <a:off x="152400" y="5294273"/>
            <a:ext cx="3781500" cy="982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wordt gedefinieerd. Een klasse is een essentieel begrip in objectgeorienteerd programmeren en komt vanaf </a:t>
            </a:r>
            <a:r>
              <a:rPr lang="n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week 5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aan bod!</a:t>
            </a:r>
          </a:p>
        </p:txBody>
      </p:sp>
      <p:sp>
        <p:nvSpPr>
          <p:cNvPr id="1299" name="Shape 1299"/>
          <p:cNvSpPr txBox="1"/>
          <p:nvPr/>
        </p:nvSpPr>
        <p:spPr>
          <a:xfrm>
            <a:off x="5431735" y="4227328"/>
            <a:ext cx="3392083" cy="738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"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methode": dit is het startpunt van elke java desktop applicatie</a:t>
            </a:r>
          </a:p>
        </p:txBody>
      </p:sp>
      <p:cxnSp>
        <p:nvCxnSpPr>
          <p:cNvPr id="1300" name="Shape 1300"/>
          <p:cNvCxnSpPr>
            <a:stCxn id="1299" idx="1"/>
          </p:cNvCxnSpPr>
          <p:nvPr/>
        </p:nvCxnSpPr>
        <p:spPr>
          <a:xfrm rot="10800000">
            <a:off x="3933835" y="3665160"/>
            <a:ext cx="1497900" cy="9315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01" name="Shape 1301"/>
          <p:cNvSpPr txBox="1"/>
          <p:nvPr/>
        </p:nvSpPr>
        <p:spPr>
          <a:xfrm>
            <a:off x="4345198" y="5416860"/>
            <a:ext cx="3781534" cy="738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Het eigenlijke werk: de computer krijgt de opdracht de zin "Hello World" op het scherm te tonen…</a:t>
            </a:r>
          </a:p>
        </p:txBody>
      </p:sp>
      <p:cxnSp>
        <p:nvCxnSpPr>
          <p:cNvPr id="1302" name="Shape 1302"/>
          <p:cNvCxnSpPr/>
          <p:nvPr/>
        </p:nvCxnSpPr>
        <p:spPr>
          <a:xfrm rot="10800000">
            <a:off x="3312333" y="4016508"/>
            <a:ext cx="1793066" cy="1400352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03" name="Shape 1303"/>
          <p:cNvSpPr txBox="1"/>
          <p:nvPr/>
        </p:nvSpPr>
        <p:spPr>
          <a:xfrm>
            <a:off x="4648200" y="2490185"/>
            <a:ext cx="3478532" cy="52321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Pakketnaam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om sourcefiles te groeperen (creëert aparte submap)</a:t>
            </a:r>
          </a:p>
        </p:txBody>
      </p:sp>
      <p:cxnSp>
        <p:nvCxnSpPr>
          <p:cNvPr id="1304" name="Shape 1304"/>
          <p:cNvCxnSpPr>
            <a:stCxn id="1303" idx="1"/>
          </p:cNvCxnSpPr>
          <p:nvPr/>
        </p:nvCxnSpPr>
        <p:spPr>
          <a:xfrm rot="10800000">
            <a:off x="2870100" y="2751795"/>
            <a:ext cx="1778100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Shape 1309"/>
          <p:cNvSpPr txBox="1"/>
          <p:nvPr>
            <p:ph type="title"/>
          </p:nvPr>
        </p:nvSpPr>
        <p:spPr>
          <a:xfrm>
            <a:off x="478606" y="826412"/>
            <a:ext cx="68469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nl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Agenda deze week</a:t>
            </a:r>
          </a:p>
        </p:txBody>
      </p:sp>
      <p:sp>
        <p:nvSpPr>
          <p:cNvPr id="1310" name="Shape 1310"/>
          <p:cNvSpPr txBox="1"/>
          <p:nvPr>
            <p:ph idx="1" type="body"/>
          </p:nvPr>
        </p:nvSpPr>
        <p:spPr>
          <a:xfrm>
            <a:off x="500000" y="2211000"/>
            <a:ext cx="68469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•"/>
            </a:pPr>
            <a:r>
              <a:rPr lang="nl" sz="3000">
                <a:solidFill>
                  <a:srgbClr val="666666"/>
                </a:solidFill>
              </a:rPr>
              <a:t>Vooraf: afspraken, evaluatie, …</a:t>
            </a: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•"/>
            </a:pPr>
            <a:r>
              <a:rPr lang="nl" sz="3000">
                <a:solidFill>
                  <a:srgbClr val="666666"/>
                </a:solidFill>
              </a:rPr>
              <a:t>H1: Inleiding</a:t>
            </a: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•"/>
            </a:pPr>
            <a:r>
              <a:rPr lang="nl" sz="3000">
                <a:solidFill>
                  <a:srgbClr val="666666"/>
                </a:solidFill>
              </a:rPr>
              <a:t>H2: Java Development Kit</a:t>
            </a: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•"/>
            </a:pPr>
            <a:r>
              <a:rPr lang="nl" sz="3000">
                <a:solidFill>
                  <a:srgbClr val="666666"/>
                </a:solidFill>
              </a:rPr>
              <a:t>H3: Het eerste Java programma</a:t>
            </a: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nl" sz="3000"/>
              <a:t>H4: Programmeeralgoritmen</a:t>
            </a:r>
          </a:p>
        </p:txBody>
      </p:sp>
      <p:pic>
        <p:nvPicPr>
          <p:cNvPr id="1311" name="Shape 1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2985" y="838200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2" name="Shape 1312"/>
          <p:cNvSpPr txBox="1"/>
          <p:nvPr/>
        </p:nvSpPr>
        <p:spPr>
          <a:xfrm>
            <a:off x="1809675" y="5296250"/>
            <a:ext cx="25545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Zie boek pagina </a:t>
            </a:r>
            <a:r>
              <a:rPr lang="n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31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n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n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</a:p>
        </p:txBody>
      </p:sp>
      <p:pic>
        <p:nvPicPr>
          <p:cNvPr id="1313" name="Shape 13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57363">
            <a:off x="4877960" y="4828825"/>
            <a:ext cx="968528" cy="13699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Shape 1318"/>
          <p:cNvSpPr txBox="1"/>
          <p:nvPr>
            <p:ph type="title"/>
          </p:nvPr>
        </p:nvSpPr>
        <p:spPr>
          <a:xfrm>
            <a:off x="467543" y="152400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H4: Programmeeralgoritme</a:t>
            </a:r>
          </a:p>
        </p:txBody>
      </p:sp>
      <p:sp>
        <p:nvSpPr>
          <p:cNvPr id="1319" name="Shape 1319"/>
          <p:cNvSpPr txBox="1"/>
          <p:nvPr>
            <p:ph idx="1" type="body"/>
          </p:nvPr>
        </p:nvSpPr>
        <p:spPr>
          <a:xfrm>
            <a:off x="467543" y="1219200"/>
            <a:ext cx="8229600" cy="4104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nl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Algoritme: reeks instructies die uitgevoerd moeten worden om een bepaald doel te bereiken.</a:t>
            </a:r>
          </a:p>
          <a:p>
            <a:pPr indent="-177800" lvl="0" marL="177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b="0" i="0" lang="nl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 je programmeert, doe je in feite niets anders dan algoritmes bedenken voor bepaalde problemen en ze dan in een programmeertaal aanbieden aan je computer…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>
            <p:ph type="title"/>
          </p:nvPr>
        </p:nvSpPr>
        <p:spPr>
          <a:xfrm>
            <a:off x="500010" y="226162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Programmeren in het 1</a:t>
            </a:r>
            <a:r>
              <a:rPr b="1" baseline="3000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jaar</a:t>
            </a:r>
          </a:p>
        </p:txBody>
      </p:sp>
      <p:graphicFrame>
        <p:nvGraphicFramePr>
          <p:cNvPr id="792" name="Shape 792"/>
          <p:cNvGraphicFramePr/>
          <p:nvPr/>
        </p:nvGraphicFramePr>
        <p:xfrm>
          <a:off x="215512" y="200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{A9738A27-FC32-4E78-8EE9-578C0CE85C39}</a:tableStyleId>
              </a:tblPr>
              <a:tblGrid>
                <a:gridCol w="1375725"/>
                <a:gridCol w="5426500"/>
                <a:gridCol w="1910750"/>
              </a:tblGrid>
              <a:tr h="524500">
                <a:tc>
                  <a:txBody>
                    <a:bodyPr>
                      <a:noAutofit/>
                    </a:bodyPr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Verdana"/>
                        <a:buNone/>
                      </a:pPr>
                      <a:r>
                        <a:rPr lang="nl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Periode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Vak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Verdeling</a:t>
                      </a: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7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Programmeren 1 – Java (sOlod – 11p)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100%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51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Basisbegrippen (dOlod – 3p)</a:t>
                      </a: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15%</a:t>
                      </a: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51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OO</a:t>
                      </a: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</a:t>
                      </a: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echnieken (dOlod – 3p)</a:t>
                      </a: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35%</a:t>
                      </a: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51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JavaFX</a:t>
                      </a: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(dOlod – 5p)</a:t>
                      </a: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50%</a:t>
                      </a: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Shape 1324"/>
          <p:cNvSpPr txBox="1"/>
          <p:nvPr>
            <p:ph type="title"/>
          </p:nvPr>
        </p:nvSpPr>
        <p:spPr>
          <a:xfrm>
            <a:off x="534987" y="194896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Pizza Bestelrobot</a:t>
            </a:r>
          </a:p>
        </p:txBody>
      </p:sp>
      <p:sp>
        <p:nvSpPr>
          <p:cNvPr id="1325" name="Shape 1325"/>
          <p:cNvSpPr txBox="1"/>
          <p:nvPr>
            <p:ph idx="1" type="body"/>
          </p:nvPr>
        </p:nvSpPr>
        <p:spPr>
          <a:xfrm>
            <a:off x="1379437" y="1454050"/>
            <a:ext cx="713506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 is het algoritme om pizza te bestellen?</a:t>
            </a:r>
          </a:p>
          <a:p>
            <a:pPr indent="-514350" lvl="1" marL="97155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Neem menu</a:t>
            </a:r>
          </a:p>
          <a:p>
            <a:pPr indent="-514350" lvl="1" marL="9715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Lees menu</a:t>
            </a:r>
          </a:p>
          <a:p>
            <a:pPr indent="-514350" lvl="1" marL="9715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Bel pizzaphone</a:t>
            </a:r>
          </a:p>
          <a:p>
            <a:pPr indent="-514350" lvl="1" marL="9715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Geef keuze</a:t>
            </a:r>
          </a:p>
          <a:p>
            <a:pPr indent="-514350" lvl="1" marL="9715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Geef adres</a:t>
            </a:r>
          </a:p>
          <a:p>
            <a:pPr indent="-514350" lvl="1" marL="9715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Wacht tot bel gaat</a:t>
            </a:r>
          </a:p>
          <a:p>
            <a:pPr indent="-514350" lvl="1" marL="9715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Open deur</a:t>
            </a:r>
          </a:p>
          <a:p>
            <a:pPr indent="-514350" lvl="1" marL="9715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Geef geld</a:t>
            </a:r>
          </a:p>
          <a:p>
            <a:pPr indent="-514350" lvl="1" marL="9715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Neem pizza aan</a:t>
            </a:r>
          </a:p>
        </p:txBody>
      </p:sp>
      <p:sp>
        <p:nvSpPr>
          <p:cNvPr id="1326" name="Shape 1326"/>
          <p:cNvSpPr/>
          <p:nvPr/>
        </p:nvSpPr>
        <p:spPr>
          <a:xfrm>
            <a:off x="1347937" y="2060251"/>
            <a:ext cx="432047" cy="34953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Shape 1327"/>
          <p:cNvSpPr txBox="1"/>
          <p:nvPr/>
        </p:nvSpPr>
        <p:spPr>
          <a:xfrm>
            <a:off x="107500" y="2416049"/>
            <a:ext cx="1222200" cy="77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Volgorde</a:t>
            </a:r>
            <a:r>
              <a:rPr lang="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van stappen essentieel!</a:t>
            </a:r>
          </a:p>
        </p:txBody>
      </p:sp>
      <p:sp>
        <p:nvSpPr>
          <p:cNvPr id="1328" name="Shape 1328"/>
          <p:cNvSpPr txBox="1"/>
          <p:nvPr/>
        </p:nvSpPr>
        <p:spPr>
          <a:xfrm>
            <a:off x="6365180" y="2060251"/>
            <a:ext cx="2304256" cy="116955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Elke stap moet je nog verder uitwerken tot op het niveau dat je robot begrijpt. Zie volgende slide..</a:t>
            </a:r>
          </a:p>
        </p:txBody>
      </p:sp>
      <p:cxnSp>
        <p:nvCxnSpPr>
          <p:cNvPr id="1329" name="Shape 1329"/>
          <p:cNvCxnSpPr/>
          <p:nvPr/>
        </p:nvCxnSpPr>
        <p:spPr>
          <a:xfrm rot="10800000">
            <a:off x="4837262" y="2178298"/>
            <a:ext cx="1512167" cy="143726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330" name="Shape 13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3445" y="138388"/>
            <a:ext cx="1651890" cy="1600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Shape 1331"/>
          <p:cNvSpPr txBox="1"/>
          <p:nvPr/>
        </p:nvSpPr>
        <p:spPr>
          <a:xfrm>
            <a:off x="6372200" y="3288778"/>
            <a:ext cx="2664295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robot krijgt hier </a:t>
            </a:r>
            <a:r>
              <a:rPr b="1" i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</a:t>
            </a:r>
          </a:p>
        </p:txBody>
      </p:sp>
      <p:cxnSp>
        <p:nvCxnSpPr>
          <p:cNvPr id="1332" name="Shape 1332"/>
          <p:cNvCxnSpPr/>
          <p:nvPr/>
        </p:nvCxnSpPr>
        <p:spPr>
          <a:xfrm rot="10800000">
            <a:off x="4440942" y="2579881"/>
            <a:ext cx="1908487" cy="862785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33" name="Shape 1333"/>
          <p:cNvSpPr txBox="1"/>
          <p:nvPr/>
        </p:nvSpPr>
        <p:spPr>
          <a:xfrm>
            <a:off x="6365180" y="3927183"/>
            <a:ext cx="2664295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robot geeft hier </a:t>
            </a:r>
            <a:r>
              <a:rPr b="1" i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output</a:t>
            </a:r>
          </a:p>
        </p:txBody>
      </p:sp>
      <p:cxnSp>
        <p:nvCxnSpPr>
          <p:cNvPr id="1334" name="Shape 1334"/>
          <p:cNvCxnSpPr>
            <a:stCxn id="1333" idx="1"/>
          </p:cNvCxnSpPr>
          <p:nvPr/>
        </p:nvCxnSpPr>
        <p:spPr>
          <a:xfrm rot="10800000">
            <a:off x="4636880" y="3531472"/>
            <a:ext cx="1728300" cy="549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35" name="Shape 1335"/>
          <p:cNvCxnSpPr>
            <a:stCxn id="1333" idx="1"/>
          </p:cNvCxnSpPr>
          <p:nvPr/>
        </p:nvCxnSpPr>
        <p:spPr>
          <a:xfrm rot="10800000">
            <a:off x="4636880" y="3927172"/>
            <a:ext cx="1728300" cy="1539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36" name="Shape 1336"/>
          <p:cNvSpPr txBox="1"/>
          <p:nvPr/>
        </p:nvSpPr>
        <p:spPr>
          <a:xfrm>
            <a:off x="6365180" y="5135125"/>
            <a:ext cx="2664295" cy="52321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robot heeft hiervoor moeten </a:t>
            </a:r>
            <a:r>
              <a:rPr b="1" i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rekenen</a:t>
            </a:r>
          </a:p>
        </p:txBody>
      </p:sp>
      <p:cxnSp>
        <p:nvCxnSpPr>
          <p:cNvPr id="1337" name="Shape 1337"/>
          <p:cNvCxnSpPr/>
          <p:nvPr/>
        </p:nvCxnSpPr>
        <p:spPr>
          <a:xfrm rot="10800000">
            <a:off x="4600252" y="5236701"/>
            <a:ext cx="1728191" cy="107719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Shape 1343"/>
          <p:cNvSpPr txBox="1"/>
          <p:nvPr>
            <p:ph type="title"/>
          </p:nvPr>
        </p:nvSpPr>
        <p:spPr>
          <a:xfrm>
            <a:off x="457200" y="187432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Neem menu</a:t>
            </a:r>
          </a:p>
        </p:txBody>
      </p:sp>
      <p:sp>
        <p:nvSpPr>
          <p:cNvPr id="1344" name="Shape 1344"/>
          <p:cNvSpPr txBox="1"/>
          <p:nvPr>
            <p:ph idx="1" type="body"/>
          </p:nvPr>
        </p:nvSpPr>
        <p:spPr>
          <a:xfrm>
            <a:off x="1223120" y="1556791"/>
            <a:ext cx="79208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Wandel naar telefoonkastje</a:t>
            </a:r>
          </a:p>
          <a:p>
            <a:pPr indent="-514350" lvl="1" marL="9715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Open schuif</a:t>
            </a:r>
          </a:p>
          <a:p>
            <a:pPr indent="-514350" lvl="1" marL="9715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Haal stapel foldertjes eruit</a:t>
            </a:r>
          </a:p>
          <a:p>
            <a:pPr indent="-514350" lvl="1" marL="9715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Neem bovenste</a:t>
            </a:r>
          </a:p>
          <a:p>
            <a:pPr indent="-514350" lvl="1" marL="9715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deze folder van pizzaphone?</a:t>
            </a:r>
          </a:p>
          <a:p>
            <a:pPr indent="-514350" lvl="1" marL="9715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Indien neen: is dit laatste folder?</a:t>
            </a:r>
          </a:p>
          <a:p>
            <a:pPr indent="-5207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Indien Ja: honger lijden…!</a:t>
            </a:r>
          </a:p>
          <a:p>
            <a:pPr indent="-5207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Indien Neen: ga terug naar stap 4</a:t>
            </a:r>
          </a:p>
          <a:p>
            <a:pPr indent="-514350" lvl="1" marL="9715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Indien ja: deelalgoritme "neem menu" is klaar</a:t>
            </a:r>
          </a:p>
        </p:txBody>
      </p:sp>
      <p:sp>
        <p:nvSpPr>
          <p:cNvPr id="1345" name="Shape 1345"/>
          <p:cNvSpPr txBox="1"/>
          <p:nvPr/>
        </p:nvSpPr>
        <p:spPr>
          <a:xfrm>
            <a:off x="6715424" y="2649066"/>
            <a:ext cx="2304256" cy="738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afhankelijk van de uitkomst wordt iets anders gedaan</a:t>
            </a:r>
          </a:p>
        </p:txBody>
      </p:sp>
      <p:cxnSp>
        <p:nvCxnSpPr>
          <p:cNvPr id="1346" name="Shape 1346"/>
          <p:cNvCxnSpPr/>
          <p:nvPr/>
        </p:nvCxnSpPr>
        <p:spPr>
          <a:xfrm flipH="1">
            <a:off x="5275264" y="3068340"/>
            <a:ext cx="1440160" cy="324345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47" name="Shape 1347"/>
          <p:cNvSpPr/>
          <p:nvPr/>
        </p:nvSpPr>
        <p:spPr>
          <a:xfrm rot="10800000">
            <a:off x="1043606" y="3018398"/>
            <a:ext cx="648071" cy="1800199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0000"/>
          </a:solidFill>
          <a:ln cap="flat" cmpd="sng" w="9525">
            <a:solidFill>
              <a:srgbClr val="B03C8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Shape 1348"/>
          <p:cNvSpPr txBox="1"/>
          <p:nvPr/>
        </p:nvSpPr>
        <p:spPr>
          <a:xfrm>
            <a:off x="539550" y="5772100"/>
            <a:ext cx="2304256" cy="738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lus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we herhalen een aantal stappen een aantal keer</a:t>
            </a:r>
          </a:p>
        </p:txBody>
      </p:sp>
      <p:cxnSp>
        <p:nvCxnSpPr>
          <p:cNvPr id="1349" name="Shape 1349"/>
          <p:cNvCxnSpPr>
            <a:stCxn id="1348" idx="0"/>
          </p:cNvCxnSpPr>
          <p:nvPr/>
        </p:nvCxnSpPr>
        <p:spPr>
          <a:xfrm rot="10800000">
            <a:off x="1367678" y="4818700"/>
            <a:ext cx="324000" cy="9534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50" name="Shape 1350"/>
          <p:cNvCxnSpPr>
            <a:stCxn id="1345" idx="2"/>
          </p:cNvCxnSpPr>
          <p:nvPr/>
        </p:nvCxnSpPr>
        <p:spPr>
          <a:xfrm flipH="1">
            <a:off x="7092352" y="3387730"/>
            <a:ext cx="775200" cy="5307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351" name="Shape 1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3445" y="138388"/>
            <a:ext cx="1651890" cy="160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Shape 1356"/>
          <p:cNvSpPr txBox="1"/>
          <p:nvPr>
            <p:ph type="title"/>
          </p:nvPr>
        </p:nvSpPr>
        <p:spPr>
          <a:xfrm>
            <a:off x="478604" y="156456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Conclusie pizzarobot:</a:t>
            </a:r>
          </a:p>
        </p:txBody>
      </p:sp>
      <p:sp>
        <p:nvSpPr>
          <p:cNvPr id="1357" name="Shape 1357"/>
          <p:cNvSpPr txBox="1"/>
          <p:nvPr>
            <p:ph idx="1" type="body"/>
          </p:nvPr>
        </p:nvSpPr>
        <p:spPr>
          <a:xfrm>
            <a:off x="490583" y="1143000"/>
            <a:ext cx="7790503" cy="471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Algoritme: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Opeenvolging stappen</a:t>
            </a:r>
          </a:p>
          <a:p>
            <a:pPr indent="-179388" lvl="1" marL="3571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Volgorde belangrijk</a:t>
            </a:r>
          </a:p>
          <a:p>
            <a:pPr indent="-179388" lvl="1" marL="3571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Typische stappen zijn:</a:t>
            </a:r>
          </a:p>
          <a:p>
            <a:pPr indent="-179387" lvl="2" marL="5349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 vragen</a:t>
            </a:r>
          </a:p>
          <a:p>
            <a:pPr indent="-179387" lvl="2" marL="5349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Output geven</a:t>
            </a:r>
          </a:p>
          <a:p>
            <a:pPr indent="-179387" lvl="2" marL="5349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Iets testen</a:t>
            </a:r>
          </a:p>
          <a:p>
            <a:pPr indent="-179387" lvl="2" marL="5349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 aantal stappen herhalen</a:t>
            </a:r>
          </a:p>
          <a:p>
            <a:pPr indent="-179387" lvl="2" marL="5349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Iets berekenen</a:t>
            </a:r>
          </a:p>
          <a:p>
            <a:pPr indent="-179388" lvl="1" marL="3571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 moet de stappen verder uitsplitsen tot basisinstructies die de computer begrijpt</a:t>
            </a:r>
          </a:p>
        </p:txBody>
      </p:sp>
      <p:pic>
        <p:nvPicPr>
          <p:cNvPr id="1358" name="Shape 1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3445" y="138388"/>
            <a:ext cx="1651890" cy="160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Shape 1363"/>
          <p:cNvSpPr txBox="1"/>
          <p:nvPr>
            <p:ph type="title"/>
          </p:nvPr>
        </p:nvSpPr>
        <p:spPr>
          <a:xfrm>
            <a:off x="491110" y="228600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Eenvoudiger voorbeeld</a:t>
            </a:r>
            <a:b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Bereken de som van 2 getallen</a:t>
            </a:r>
          </a:p>
        </p:txBody>
      </p:sp>
      <p:sp>
        <p:nvSpPr>
          <p:cNvPr id="1364" name="Shape 1364"/>
          <p:cNvSpPr txBox="1"/>
          <p:nvPr>
            <p:ph idx="1" type="body"/>
          </p:nvPr>
        </p:nvSpPr>
        <p:spPr>
          <a:xfrm>
            <a:off x="467543" y="1447800"/>
            <a:ext cx="867645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nl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 is het algoritme voor dit programma: 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Tik een getal in: </a:t>
            </a:r>
            <a:r>
              <a:rPr b="1" i="0" lang="nl" sz="2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Tik nog een getal in: </a:t>
            </a:r>
            <a:r>
              <a:rPr b="1" i="0" lang="nl" sz="2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35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Dit is de som: 50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→ Probeer nu zelf het algoritme uit te schrijven </a:t>
            </a:r>
            <a:b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eenvoudige stappen (Nederlands)</a:t>
            </a:r>
          </a:p>
        </p:txBody>
      </p:sp>
      <p:pic>
        <p:nvPicPr>
          <p:cNvPr id="1365" name="Shape 13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4038600"/>
            <a:ext cx="1285764" cy="873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Shape 1371"/>
          <p:cNvSpPr txBox="1"/>
          <p:nvPr>
            <p:ph type="title"/>
          </p:nvPr>
        </p:nvSpPr>
        <p:spPr>
          <a:xfrm>
            <a:off x="478606" y="232081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Som</a:t>
            </a:r>
          </a:p>
        </p:txBody>
      </p:sp>
      <p:sp>
        <p:nvSpPr>
          <p:cNvPr id="1372" name="Shape 1372"/>
          <p:cNvSpPr txBox="1"/>
          <p:nvPr>
            <p:ph idx="1" type="body"/>
          </p:nvPr>
        </p:nvSpPr>
        <p:spPr>
          <a:xfrm>
            <a:off x="478606" y="2277189"/>
            <a:ext cx="8262989" cy="4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Toon "Tik een getal in: " op output </a:t>
            </a: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(scherm, bord, …)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Lees input van keyboard en schrijf weg, noem dit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eerste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Toon "Tik nog een getal in: " op output.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Lees input van keyboard en schrijf weg, noem dit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tweede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Bereken de som en schrijf weg, noem dit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Toon het resultaat op output</a:t>
            </a:r>
          </a:p>
        </p:txBody>
      </p:sp>
      <p:sp>
        <p:nvSpPr>
          <p:cNvPr id="1373" name="Shape 1373"/>
          <p:cNvSpPr txBox="1"/>
          <p:nvPr/>
        </p:nvSpPr>
        <p:spPr>
          <a:xfrm>
            <a:off x="533400" y="1367216"/>
            <a:ext cx="2376263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 en output (IO)</a:t>
            </a:r>
          </a:p>
        </p:txBody>
      </p:sp>
      <p:cxnSp>
        <p:nvCxnSpPr>
          <p:cNvPr id="1374" name="Shape 1374"/>
          <p:cNvCxnSpPr>
            <a:stCxn id="1373" idx="2"/>
          </p:cNvCxnSpPr>
          <p:nvPr/>
        </p:nvCxnSpPr>
        <p:spPr>
          <a:xfrm flipH="1">
            <a:off x="1291031" y="1674993"/>
            <a:ext cx="430500" cy="6873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75" name="Shape 1375"/>
          <p:cNvCxnSpPr>
            <a:stCxn id="1373" idx="2"/>
          </p:cNvCxnSpPr>
          <p:nvPr/>
        </p:nvCxnSpPr>
        <p:spPr>
          <a:xfrm flipH="1">
            <a:off x="1371731" y="1674993"/>
            <a:ext cx="349800" cy="10683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76" name="Shape 1376"/>
          <p:cNvSpPr txBox="1"/>
          <p:nvPr/>
        </p:nvSpPr>
        <p:spPr>
          <a:xfrm>
            <a:off x="5030403" y="5224405"/>
            <a:ext cx="2376263" cy="738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Tussenresultaten die we even wegschrijven noemen we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variabelen</a:t>
            </a:r>
          </a:p>
        </p:txBody>
      </p:sp>
      <p:cxnSp>
        <p:nvCxnSpPr>
          <p:cNvPr id="1377" name="Shape 1377"/>
          <p:cNvCxnSpPr/>
          <p:nvPr/>
        </p:nvCxnSpPr>
        <p:spPr>
          <a:xfrm flipH="1" rot="10800000">
            <a:off x="6466292" y="3086961"/>
            <a:ext cx="1335685" cy="2137443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78" name="Shape 1378"/>
          <p:cNvCxnSpPr/>
          <p:nvPr/>
        </p:nvCxnSpPr>
        <p:spPr>
          <a:xfrm flipH="1" rot="10800000">
            <a:off x="5970776" y="4307338"/>
            <a:ext cx="495515" cy="898579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79" name="Shape 1379"/>
          <p:cNvCxnSpPr/>
          <p:nvPr/>
        </p:nvCxnSpPr>
        <p:spPr>
          <a:xfrm flipH="1" rot="10800000">
            <a:off x="6885171" y="3904202"/>
            <a:ext cx="916806" cy="1320203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80" name="Shape 1380"/>
          <p:cNvSpPr txBox="1"/>
          <p:nvPr/>
        </p:nvSpPr>
        <p:spPr>
          <a:xfrm>
            <a:off x="1291055" y="5332126"/>
            <a:ext cx="2037030" cy="52321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Berekening met de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variabelen</a:t>
            </a:r>
          </a:p>
        </p:txBody>
      </p:sp>
      <p:cxnSp>
        <p:nvCxnSpPr>
          <p:cNvPr id="1381" name="Shape 1381"/>
          <p:cNvCxnSpPr/>
          <p:nvPr/>
        </p:nvCxnSpPr>
        <p:spPr>
          <a:xfrm flipH="1" rot="10800000">
            <a:off x="2250449" y="4307339"/>
            <a:ext cx="474456" cy="1039226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Shape 1386"/>
          <p:cNvSpPr txBox="1"/>
          <p:nvPr>
            <p:ph type="title"/>
          </p:nvPr>
        </p:nvSpPr>
        <p:spPr>
          <a:xfrm>
            <a:off x="457200" y="228600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omzetten naar Java!</a:t>
            </a:r>
          </a:p>
        </p:txBody>
      </p:sp>
      <p:sp>
        <p:nvSpPr>
          <p:cNvPr id="1387" name="Shape 1387"/>
          <p:cNvSpPr txBox="1"/>
          <p:nvPr>
            <p:ph idx="1" type="body"/>
          </p:nvPr>
        </p:nvSpPr>
        <p:spPr>
          <a:xfrm>
            <a:off x="971600" y="1628800"/>
            <a:ext cx="7776864" cy="4752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nl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Hoe?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 stap uit het algoritme wordt een java instructie afgesloten met een </a:t>
            </a:r>
            <a:r>
              <a:rPr b="1" i="0" lang="nl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indent="-179388" lvl="1" marL="3571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output naar scherm: </a:t>
            </a:r>
            <a:r>
              <a:rPr b="1" i="0" lang="nl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nl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"tekst"</a:t>
            </a:r>
            <a:r>
              <a:rPr b="1" i="0" lang="nl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179388" lvl="1" marL="3571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 van keyboard: </a:t>
            </a:r>
            <a:b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nl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keyboard.nextInt();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Shape 1392"/>
          <p:cNvSpPr txBox="1"/>
          <p:nvPr>
            <p:ph type="title"/>
          </p:nvPr>
        </p:nvSpPr>
        <p:spPr>
          <a:xfrm>
            <a:off x="467543" y="228600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omzetten naar Java</a:t>
            </a:r>
          </a:p>
        </p:txBody>
      </p:sp>
      <p:sp>
        <p:nvSpPr>
          <p:cNvPr id="1393" name="Shape 1393"/>
          <p:cNvSpPr txBox="1"/>
          <p:nvPr>
            <p:ph idx="1" type="body"/>
          </p:nvPr>
        </p:nvSpPr>
        <p:spPr>
          <a:xfrm>
            <a:off x="467543" y="1268759"/>
            <a:ext cx="8676456" cy="4886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Toon "Tik een getal in: " op het scherm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Lees input van keyboard en schrijf weg, noem dit 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eerste</a:t>
            </a: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Toon "Tik nog een getal in: " op het scherm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Lees input van keyboard en schrijf weg, noem dit 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tweede</a:t>
            </a: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Bereken de som en schrijf weg, noem dit 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Toon het resultaat op het scherm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Shape 1398"/>
          <p:cNvSpPr txBox="1"/>
          <p:nvPr>
            <p:ph type="title"/>
          </p:nvPr>
        </p:nvSpPr>
        <p:spPr>
          <a:xfrm>
            <a:off x="467543" y="228600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omzetten naar Java</a:t>
            </a:r>
          </a:p>
        </p:txBody>
      </p:sp>
      <p:sp>
        <p:nvSpPr>
          <p:cNvPr id="1399" name="Shape 1399"/>
          <p:cNvSpPr txBox="1"/>
          <p:nvPr>
            <p:ph idx="1" type="body"/>
          </p:nvPr>
        </p:nvSpPr>
        <p:spPr>
          <a:xfrm>
            <a:off x="467543" y="1268759"/>
            <a:ext cx="8676456" cy="4886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nl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"Tik een getal in: "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Lees input van keyboard en schrijf weg, noem dit 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eerste</a:t>
            </a: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Toon </a:t>
            </a:r>
            <a:r>
              <a:rPr i="0" lang="nl" sz="2200" u="none" cap="none" strike="noStrike">
                <a:solidFill>
                  <a:srgbClr val="000000"/>
                </a:solidFill>
              </a:rPr>
              <a:t>"Tik nog een getal in: " </a:t>
            </a: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 het scherm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Lees input van keyboard en schrijf weg, noem dit 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tweede</a:t>
            </a: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Bereken de som en schrijf weg, noem dit 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Toon het resultaat op het scherm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 txBox="1"/>
          <p:nvPr>
            <p:ph type="title"/>
          </p:nvPr>
        </p:nvSpPr>
        <p:spPr>
          <a:xfrm>
            <a:off x="467543" y="234368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omzetten naar Java</a:t>
            </a:r>
          </a:p>
        </p:txBody>
      </p:sp>
      <p:sp>
        <p:nvSpPr>
          <p:cNvPr id="1405" name="Shape 1405"/>
          <p:cNvSpPr txBox="1"/>
          <p:nvPr>
            <p:ph idx="1" type="body"/>
          </p:nvPr>
        </p:nvSpPr>
        <p:spPr>
          <a:xfrm>
            <a:off x="467543" y="1268759"/>
            <a:ext cx="8676456" cy="4886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nl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"Tik een getal in: "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eerste = keyboard.nextInt();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Toon "Tik nog een getal in: " op het scherm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Lees input van keyboard en schrijf weg, noem dit 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tweede</a:t>
            </a: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Bereken de som en schrijf weg, noem dit 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Toon het resultaat op het scherm</a:t>
            </a:r>
          </a:p>
        </p:txBody>
      </p:sp>
      <p:sp>
        <p:nvSpPr>
          <p:cNvPr id="1406" name="Shape 1406"/>
          <p:cNvSpPr txBox="1"/>
          <p:nvPr/>
        </p:nvSpPr>
        <p:spPr>
          <a:xfrm>
            <a:off x="4648200" y="4648200"/>
            <a:ext cx="4273340" cy="738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Dit is een toekenning. We schrijven het getal dat op het keyboard wordt ingetypt weg naar de variabele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getal1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</p:txBody>
      </p:sp>
      <p:cxnSp>
        <p:nvCxnSpPr>
          <p:cNvPr id="1407" name="Shape 1407"/>
          <p:cNvCxnSpPr>
            <a:stCxn id="1406" idx="1"/>
          </p:cNvCxnSpPr>
          <p:nvPr/>
        </p:nvCxnSpPr>
        <p:spPr>
          <a:xfrm rot="10800000">
            <a:off x="1905000" y="2514632"/>
            <a:ext cx="2743200" cy="25029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Shape 1412"/>
          <p:cNvSpPr txBox="1"/>
          <p:nvPr>
            <p:ph idx="1" type="body"/>
          </p:nvPr>
        </p:nvSpPr>
        <p:spPr>
          <a:xfrm>
            <a:off x="467543" y="1268759"/>
            <a:ext cx="8676456" cy="4886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nl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"Tik een getal in: "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eerste = keyboard.nextInt();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nl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"Tik nog een getal in: "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Lees input van keyboard en schrijf weg, noem dit 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tweede</a:t>
            </a: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Bereken de som en schrijf weg, noem dit 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Toon het resultaat op het scherm</a:t>
            </a:r>
          </a:p>
        </p:txBody>
      </p:sp>
      <p:sp>
        <p:nvSpPr>
          <p:cNvPr id="1413" name="Shape 1413"/>
          <p:cNvSpPr txBox="1"/>
          <p:nvPr>
            <p:ph type="title"/>
          </p:nvPr>
        </p:nvSpPr>
        <p:spPr>
          <a:xfrm>
            <a:off x="467543" y="234368"/>
            <a:ext cx="781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omzetten naar Java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type="title"/>
          </p:nvPr>
        </p:nvSpPr>
        <p:spPr>
          <a:xfrm>
            <a:off x="501581" y="152400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ECTS-fiche</a:t>
            </a:r>
          </a:p>
        </p:txBody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501581" y="1371600"/>
            <a:ext cx="7790503" cy="4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nl" sz="2400" u="sng">
                <a:solidFill>
                  <a:schemeClr val="hlink"/>
                </a:solidFill>
                <a:hlinkClick r:id="rId3"/>
              </a:rPr>
              <a:t>ECTS-fiche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Details over het vak: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Inhoud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Doelstellingen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Werkvormen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Evaluatie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Lesmateriaal</a:t>
            </a:r>
          </a:p>
        </p:txBody>
      </p:sp>
      <p:pic>
        <p:nvPicPr>
          <p:cNvPr id="800" name="Shape 8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680341">
            <a:off x="2983233" y="1348114"/>
            <a:ext cx="556431" cy="72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Shape 1418"/>
          <p:cNvSpPr txBox="1"/>
          <p:nvPr>
            <p:ph idx="1" type="body"/>
          </p:nvPr>
        </p:nvSpPr>
        <p:spPr>
          <a:xfrm>
            <a:off x="467543" y="1268759"/>
            <a:ext cx="8676456" cy="4886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nl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"Tik een getal in: "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eerste = keyboard.nextInt();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nl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"Tik nog een getal in: "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tweede = keyboard.nextInt();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Bereken de som en schrijf weg, noem dit 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Toon het resultaat op het scherm</a:t>
            </a:r>
          </a:p>
        </p:txBody>
      </p:sp>
      <p:sp>
        <p:nvSpPr>
          <p:cNvPr id="1419" name="Shape 1419"/>
          <p:cNvSpPr txBox="1"/>
          <p:nvPr>
            <p:ph type="title"/>
          </p:nvPr>
        </p:nvSpPr>
        <p:spPr>
          <a:xfrm>
            <a:off x="467543" y="234368"/>
            <a:ext cx="781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omzetten naar Java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Shape 1424"/>
          <p:cNvSpPr txBox="1"/>
          <p:nvPr>
            <p:ph idx="1" type="body"/>
          </p:nvPr>
        </p:nvSpPr>
        <p:spPr>
          <a:xfrm>
            <a:off x="467543" y="1268759"/>
            <a:ext cx="8676456" cy="4886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nl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"Tik een getal in: "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eerste = keyboard.nextInt();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nl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"Tik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nl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nog een getal in: "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tweede = keyboard.nextInt();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 = eerste + tweede;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Toon het resultaat op het scherm</a:t>
            </a:r>
          </a:p>
        </p:txBody>
      </p:sp>
      <p:sp>
        <p:nvSpPr>
          <p:cNvPr id="1425" name="Shape 1425"/>
          <p:cNvSpPr txBox="1"/>
          <p:nvPr/>
        </p:nvSpPr>
        <p:spPr>
          <a:xfrm>
            <a:off x="4648200" y="4845808"/>
            <a:ext cx="4273340" cy="116955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 waarde in een variabele wegschrijven doen we dus met een = teken. De doelvariabele moet aan de linkerkant staan. We noemen dit een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toekenning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Lees: "som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wordt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eerste + tweede"</a:t>
            </a:r>
          </a:p>
        </p:txBody>
      </p:sp>
      <p:cxnSp>
        <p:nvCxnSpPr>
          <p:cNvPr id="1426" name="Shape 1426"/>
          <p:cNvCxnSpPr/>
          <p:nvPr/>
        </p:nvCxnSpPr>
        <p:spPr>
          <a:xfrm rot="10800000">
            <a:off x="4384560" y="3776586"/>
            <a:ext cx="2743199" cy="1049181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27" name="Shape 1427"/>
          <p:cNvSpPr txBox="1"/>
          <p:nvPr>
            <p:ph type="title"/>
          </p:nvPr>
        </p:nvSpPr>
        <p:spPr>
          <a:xfrm>
            <a:off x="467543" y="234368"/>
            <a:ext cx="781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omzetten naar Java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/>
          <p:nvPr>
            <p:ph idx="1" type="body"/>
          </p:nvPr>
        </p:nvSpPr>
        <p:spPr>
          <a:xfrm>
            <a:off x="467543" y="1268759"/>
            <a:ext cx="8676456" cy="4886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nl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"Tik een getal in: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nl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eerste = keyboard.nextInt();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nl" sz="2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"Tik nog een getal in: "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tweede = keyboard.nextInt();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 = eerste + tweede;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System.out.print("Dit is de som: " + som);</a:t>
            </a:r>
          </a:p>
        </p:txBody>
      </p:sp>
      <p:sp>
        <p:nvSpPr>
          <p:cNvPr id="1433" name="Shape 1433"/>
          <p:cNvSpPr txBox="1"/>
          <p:nvPr/>
        </p:nvSpPr>
        <p:spPr>
          <a:xfrm>
            <a:off x="2669100" y="4724400"/>
            <a:ext cx="4273340" cy="738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Klaar? Bijna, we hebben nog een beetje voorbereidend werk nodig voor onze variabelen</a:t>
            </a:r>
            <a:r>
              <a:rPr lang="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434" name="Shape 1434"/>
          <p:cNvSpPr txBox="1"/>
          <p:nvPr>
            <p:ph type="title"/>
          </p:nvPr>
        </p:nvSpPr>
        <p:spPr>
          <a:xfrm>
            <a:off x="467543" y="234368"/>
            <a:ext cx="781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omzetten naar Java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hape 1440"/>
          <p:cNvSpPr txBox="1"/>
          <p:nvPr>
            <p:ph idx="1" type="body"/>
          </p:nvPr>
        </p:nvSpPr>
        <p:spPr>
          <a:xfrm>
            <a:off x="467543" y="1268759"/>
            <a:ext cx="8676456" cy="4886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som;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eerste;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tweede;</a:t>
            </a: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Scanner keyboard = new Scanner(System.in);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nl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"Tik een getal in: "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eerste = keyboard.nextInt();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nl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"Tik nog een getal in: "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tweede = keyboard.nextInt();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 = eerste + tweede;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System.out.print("Dit is de som: " + som);</a:t>
            </a:r>
          </a:p>
        </p:txBody>
      </p:sp>
      <p:sp>
        <p:nvSpPr>
          <p:cNvPr id="1441" name="Shape 1441"/>
          <p:cNvSpPr txBox="1"/>
          <p:nvPr/>
        </p:nvSpPr>
        <p:spPr>
          <a:xfrm>
            <a:off x="5724128" y="1322636"/>
            <a:ext cx="2977196" cy="138499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Voordat we variabelen mogen gebruiken moeten we ze eerst even vermelden en zeggen wat voor soort data ze zullen bevatten. We noemen dit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declareren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de variabelen</a:t>
            </a:r>
          </a:p>
        </p:txBody>
      </p:sp>
      <p:cxnSp>
        <p:nvCxnSpPr>
          <p:cNvPr id="1442" name="Shape 1442"/>
          <p:cNvCxnSpPr>
            <a:stCxn id="1441" idx="1"/>
          </p:cNvCxnSpPr>
          <p:nvPr/>
        </p:nvCxnSpPr>
        <p:spPr>
          <a:xfrm rot="10800000">
            <a:off x="3275828" y="1857933"/>
            <a:ext cx="2448300" cy="1572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43" name="Shape 1443"/>
          <p:cNvSpPr txBox="1"/>
          <p:nvPr>
            <p:ph type="title"/>
          </p:nvPr>
        </p:nvSpPr>
        <p:spPr>
          <a:xfrm>
            <a:off x="467543" y="234368"/>
            <a:ext cx="781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omzetten naar Java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Shape 1448"/>
          <p:cNvSpPr txBox="1"/>
          <p:nvPr>
            <p:ph idx="1" type="body"/>
          </p:nvPr>
        </p:nvSpPr>
        <p:spPr>
          <a:xfrm>
            <a:off x="467543" y="1268759"/>
            <a:ext cx="8676456" cy="4886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som;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eerste;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tweede;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 keyboard = new Scanner(System.in);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nl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"Tik een getal in: "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eerste = keyboard.nextInt();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nl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"Tik nog een getal in: "</a:t>
            </a: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tweede = keyboard.nextInt();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 = eerste + tweede;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System.out.print("Dit is de som: " + som);</a:t>
            </a:r>
          </a:p>
        </p:txBody>
      </p:sp>
      <p:sp>
        <p:nvSpPr>
          <p:cNvPr id="1449" name="Shape 1449"/>
          <p:cNvSpPr txBox="1"/>
          <p:nvPr/>
        </p:nvSpPr>
        <p:spPr>
          <a:xfrm>
            <a:off x="6012160" y="1172858"/>
            <a:ext cx="2977196" cy="116955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Voordat we input van het keyboard kunnen vragen moeten we het keyboard aan het programma koppelen. Dat doe je op deze manier…</a:t>
            </a:r>
          </a:p>
        </p:txBody>
      </p:sp>
      <p:cxnSp>
        <p:nvCxnSpPr>
          <p:cNvPr id="1450" name="Shape 1450"/>
          <p:cNvCxnSpPr>
            <a:stCxn id="1449" idx="1"/>
          </p:cNvCxnSpPr>
          <p:nvPr/>
        </p:nvCxnSpPr>
        <p:spPr>
          <a:xfrm flipH="1">
            <a:off x="4053460" y="1757634"/>
            <a:ext cx="1958700" cy="8583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51" name="Shape 1451"/>
          <p:cNvSpPr txBox="1"/>
          <p:nvPr>
            <p:ph type="title"/>
          </p:nvPr>
        </p:nvSpPr>
        <p:spPr>
          <a:xfrm>
            <a:off x="467543" y="234368"/>
            <a:ext cx="781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omzetten naar Java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517923" y="1371600"/>
            <a:ext cx="7573500" cy="501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Courier New"/>
              <a:buNone/>
            </a:pPr>
            <a:r>
              <a:rPr b="1" i="0" lang="nl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berekeningen;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nl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java.util.Scanner;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nl" sz="16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/* We maken een programma dat 2 getallen inleest</a:t>
            </a:r>
            <a:br>
              <a:rPr b="0" i="1" lang="nl" sz="16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nl" sz="16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en daarna de som ervan berekent */</a:t>
            </a:r>
            <a:br>
              <a:rPr b="0" i="1" lang="nl" sz="16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nl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Som {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nl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nl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som;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nl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eerste;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nl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tweede;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keyboard = </a:t>
            </a:r>
            <a:r>
              <a:rPr b="1" i="0" lang="nl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Scanner(System.</a:t>
            </a:r>
            <a:r>
              <a:rPr b="1" i="1" lang="nl" sz="16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b="1" i="1" lang="nl" sz="16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b="1" i="0" lang="nl" sz="16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"Tik een getal in: "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eerste = keyboard.nextInt();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b="1" i="1" lang="nl" sz="16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b="1" i="0" lang="nl" sz="16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"Tik nog een getal in: "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tweede = keyboard.nextInt();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som = eerste + tweede;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b="1" i="1" lang="nl" sz="16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b="1" i="0" lang="nl" sz="16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"Dit is de som: " 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som);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457" name="Shape 1457"/>
          <p:cNvSpPr txBox="1"/>
          <p:nvPr/>
        </p:nvSpPr>
        <p:spPr>
          <a:xfrm>
            <a:off x="5105400" y="1549746"/>
            <a:ext cx="3928120" cy="52321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Dit import statement zorgt ervoor dat je  het keyboard kunt gebruiken voor invoer.</a:t>
            </a:r>
          </a:p>
        </p:txBody>
      </p:sp>
      <p:cxnSp>
        <p:nvCxnSpPr>
          <p:cNvPr id="1458" name="Shape 1458"/>
          <p:cNvCxnSpPr>
            <a:stCxn id="1457" idx="1"/>
          </p:cNvCxnSpPr>
          <p:nvPr/>
        </p:nvCxnSpPr>
        <p:spPr>
          <a:xfrm flipH="1">
            <a:off x="3799500" y="1811356"/>
            <a:ext cx="1305900" cy="261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59" name="Shape 1459"/>
          <p:cNvSpPr txBox="1"/>
          <p:nvPr/>
        </p:nvSpPr>
        <p:spPr>
          <a:xfrm>
            <a:off x="6127425" y="2827650"/>
            <a:ext cx="2835900" cy="1163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Zoals in ons HelloWorld voorbeeld moeten we onze code in een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 methode 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van een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plaatsen om ze te kunnen uitvoeren</a:t>
            </a:r>
          </a:p>
        </p:txBody>
      </p:sp>
      <p:sp>
        <p:nvSpPr>
          <p:cNvPr id="1460" name="Shape 1460"/>
          <p:cNvSpPr txBox="1"/>
          <p:nvPr>
            <p:ph type="title"/>
          </p:nvPr>
        </p:nvSpPr>
        <p:spPr>
          <a:xfrm>
            <a:off x="517931" y="141471"/>
            <a:ext cx="8229600" cy="475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volledige broncode</a:t>
            </a:r>
          </a:p>
        </p:txBody>
      </p:sp>
      <p:pic>
        <p:nvPicPr>
          <p:cNvPr id="1461" name="Shape 14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1075" y="2251114"/>
            <a:ext cx="550168" cy="50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Shape 1466"/>
          <p:cNvSpPr txBox="1"/>
          <p:nvPr>
            <p:ph type="title"/>
          </p:nvPr>
        </p:nvSpPr>
        <p:spPr>
          <a:xfrm>
            <a:off x="494260" y="178429"/>
            <a:ext cx="7781885" cy="672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Opdracht 3</a:t>
            </a:r>
            <a:b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 het programma</a:t>
            </a:r>
          </a:p>
        </p:txBody>
      </p:sp>
      <p:sp>
        <p:nvSpPr>
          <p:cNvPr id="1467" name="Shape 1467"/>
          <p:cNvSpPr txBox="1"/>
          <p:nvPr>
            <p:ph idx="1" type="body"/>
          </p:nvPr>
        </p:nvSpPr>
        <p:spPr>
          <a:xfrm>
            <a:off x="467543" y="156170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nl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Voer nu de nodige stappen uit om de code te kunnen uitvoeren: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Maak een nieuw project </a:t>
            </a:r>
            <a:r>
              <a:rPr b="1" i="0" lang="nl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somOefening</a:t>
            </a:r>
          </a:p>
          <a:p>
            <a:pPr indent="-179388" lvl="1" marL="3571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Maak een package </a:t>
            </a:r>
            <a:r>
              <a:rPr b="1" i="0" lang="nl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berekeningen</a:t>
            </a:r>
          </a:p>
          <a:p>
            <a:pPr indent="-179388" lvl="1" marL="3571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Maak een klasse </a:t>
            </a:r>
            <a:r>
              <a:rPr b="1" i="0" lang="nl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</a:t>
            </a:r>
          </a:p>
          <a:p>
            <a:pPr indent="-179388" lvl="1" marL="3571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Zet daarin de broncode</a:t>
            </a:r>
          </a:p>
          <a:p>
            <a:pPr indent="-179388" lvl="1" marL="3571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Compileer </a:t>
            </a:r>
          </a:p>
          <a:p>
            <a:pPr indent="-179388" lvl="1" marL="3571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 →</a:t>
            </a:r>
          </a:p>
        </p:txBody>
      </p:sp>
      <p:pic>
        <p:nvPicPr>
          <p:cNvPr id="1468" name="Shape 14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1614" y="188641"/>
            <a:ext cx="1180485" cy="80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9" name="Shape 14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4495800"/>
            <a:ext cx="4001466" cy="186498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Shape 1474"/>
          <p:cNvSpPr txBox="1"/>
          <p:nvPr>
            <p:ph type="title"/>
          </p:nvPr>
        </p:nvSpPr>
        <p:spPr>
          <a:xfrm>
            <a:off x="457200" y="2606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Opdrachten</a:t>
            </a:r>
          </a:p>
        </p:txBody>
      </p:sp>
      <p:sp>
        <p:nvSpPr>
          <p:cNvPr id="1475" name="Shape 1475"/>
          <p:cNvSpPr txBox="1"/>
          <p:nvPr>
            <p:ph idx="1" type="body"/>
          </p:nvPr>
        </p:nvSpPr>
        <p:spPr>
          <a:xfrm>
            <a:off x="179511" y="1700808"/>
            <a:ext cx="8640960" cy="4669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nl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Blackboard&gt;Basisbegrippen&gt;Opdrachten&gt;W1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Basis:</a:t>
            </a:r>
          </a:p>
          <a:p>
            <a:pPr indent="-179387" lvl="2" marL="5349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</a:t>
            </a:r>
          </a:p>
          <a:p>
            <a:pPr indent="-179387" lvl="2" marL="5349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Leeftijd</a:t>
            </a:r>
          </a:p>
          <a:p>
            <a:pPr indent="-179387" lvl="2" marL="5349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Bewerkingen</a:t>
            </a:r>
          </a:p>
          <a:p>
            <a:pPr indent="-179387" lvl="2" marL="5349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BMI</a:t>
            </a:r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C:\Users\goovaerm\Desktop\blackboard-logo.png" id="1476" name="Shape 1476"/>
          <p:cNvPicPr preferRelativeResize="0"/>
          <p:nvPr/>
        </p:nvPicPr>
        <p:blipFill rotWithShape="1">
          <a:blip r:embed="rId3">
            <a:alphaModFix/>
          </a:blip>
          <a:srcRect b="19344" l="0" r="0" t="0"/>
          <a:stretch/>
        </p:blipFill>
        <p:spPr>
          <a:xfrm>
            <a:off x="7668343" y="260647"/>
            <a:ext cx="1152128" cy="895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Shape 1481"/>
          <p:cNvSpPr txBox="1"/>
          <p:nvPr>
            <p:ph type="title"/>
          </p:nvPr>
        </p:nvSpPr>
        <p:spPr>
          <a:xfrm>
            <a:off x="478604" y="210228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Moeilijker voorbeeld: Hoger Lager</a:t>
            </a:r>
          </a:p>
        </p:txBody>
      </p:sp>
      <p:sp>
        <p:nvSpPr>
          <p:cNvPr id="1482" name="Shape 1482"/>
          <p:cNvSpPr txBox="1"/>
          <p:nvPr>
            <p:ph idx="1" type="body"/>
          </p:nvPr>
        </p:nvSpPr>
        <p:spPr>
          <a:xfrm>
            <a:off x="489308" y="1690508"/>
            <a:ext cx="7790503" cy="4405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 is het algoritme voor dit spel: 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Geef een getal:100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Te groot!Geef een getal:50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Te klein!Geef een getal:60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Te groot!Geef een getal:55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Te groot!Geef een getal:54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Proficiat, u hebt het geraden na 5 gokken.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Probeer nu zelf het algoritme uit te schrijven!</a:t>
            </a:r>
          </a:p>
        </p:txBody>
      </p:sp>
      <p:pic>
        <p:nvPicPr>
          <p:cNvPr id="1483" name="Shape 14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0625" y="266091"/>
            <a:ext cx="1138372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4" name="Shape 14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695" y="5406125"/>
            <a:ext cx="1015500" cy="6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Shape 1489"/>
          <p:cNvSpPr txBox="1"/>
          <p:nvPr>
            <p:ph type="title"/>
          </p:nvPr>
        </p:nvSpPr>
        <p:spPr>
          <a:xfrm>
            <a:off x="510812" y="233687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Hoger Lager</a:t>
            </a:r>
          </a:p>
        </p:txBody>
      </p:sp>
      <p:sp>
        <p:nvSpPr>
          <p:cNvPr id="1490" name="Shape 1490"/>
          <p:cNvSpPr txBox="1"/>
          <p:nvPr>
            <p:ph idx="1" type="body"/>
          </p:nvPr>
        </p:nvSpPr>
        <p:spPr>
          <a:xfrm>
            <a:off x="500010" y="2180515"/>
            <a:ext cx="7790503" cy="4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Kies getal en schrijf weg, noem dit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Toon "Geef een getal" op output </a:t>
            </a: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(scherm, bord, …)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Lees input van keyboard en schrijf weg, noem dit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gelijk aan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 Schrijf "proficiat, u hebt het geraden" op het scherm en stop.</a:t>
            </a: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kleiner dan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 Toon "Te klein" op output en keer terug naar stap 2</a:t>
            </a: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groter dan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 Toon "Te groot" op output en keer terug naar stap 2</a:t>
            </a:r>
          </a:p>
        </p:txBody>
      </p:sp>
      <p:sp>
        <p:nvSpPr>
          <p:cNvPr id="1491" name="Shape 1491"/>
          <p:cNvSpPr/>
          <p:nvPr/>
        </p:nvSpPr>
        <p:spPr>
          <a:xfrm flipH="1" rot="10800000">
            <a:off x="8009700" y="3149848"/>
            <a:ext cx="576065" cy="2113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0000"/>
          </a:solidFill>
          <a:ln cap="flat" cmpd="sng" w="9525">
            <a:solidFill>
              <a:srgbClr val="B03C8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Shape 1492"/>
          <p:cNvSpPr txBox="1"/>
          <p:nvPr/>
        </p:nvSpPr>
        <p:spPr>
          <a:xfrm>
            <a:off x="6588224" y="1206141"/>
            <a:ext cx="2553692" cy="738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Drie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testen: 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vergelijken de variabelen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teZoekenGetal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en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gok</a:t>
            </a:r>
          </a:p>
        </p:txBody>
      </p:sp>
      <p:cxnSp>
        <p:nvCxnSpPr>
          <p:cNvPr id="1493" name="Shape 1493"/>
          <p:cNvCxnSpPr/>
          <p:nvPr/>
        </p:nvCxnSpPr>
        <p:spPr>
          <a:xfrm flipH="1">
            <a:off x="5364088" y="1575474"/>
            <a:ext cx="1224135" cy="2069549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94" name="Shape 1494"/>
          <p:cNvCxnSpPr>
            <a:stCxn id="1492" idx="1"/>
          </p:cNvCxnSpPr>
          <p:nvPr/>
        </p:nvCxnSpPr>
        <p:spPr>
          <a:xfrm flipH="1">
            <a:off x="5485124" y="1575473"/>
            <a:ext cx="1103100" cy="27177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95" name="Shape 1495"/>
          <p:cNvCxnSpPr>
            <a:stCxn id="1492" idx="1"/>
          </p:cNvCxnSpPr>
          <p:nvPr/>
        </p:nvCxnSpPr>
        <p:spPr>
          <a:xfrm flipH="1">
            <a:off x="5485124" y="1575473"/>
            <a:ext cx="1103100" cy="33747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96" name="Shape 1496"/>
          <p:cNvSpPr txBox="1"/>
          <p:nvPr/>
        </p:nvSpPr>
        <p:spPr>
          <a:xfrm>
            <a:off x="7943745" y="5287653"/>
            <a:ext cx="1024928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lus</a:t>
            </a:r>
          </a:p>
        </p:txBody>
      </p:sp>
      <p:sp>
        <p:nvSpPr>
          <p:cNvPr id="1497" name="Shape 1497"/>
          <p:cNvSpPr txBox="1"/>
          <p:nvPr/>
        </p:nvSpPr>
        <p:spPr>
          <a:xfrm>
            <a:off x="575556" y="1340767"/>
            <a:ext cx="2376263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en output (IO)</a:t>
            </a:r>
          </a:p>
        </p:txBody>
      </p:sp>
      <p:cxnSp>
        <p:nvCxnSpPr>
          <p:cNvPr id="1498" name="Shape 1498"/>
          <p:cNvCxnSpPr>
            <a:stCxn id="1497" idx="2"/>
          </p:cNvCxnSpPr>
          <p:nvPr/>
        </p:nvCxnSpPr>
        <p:spPr>
          <a:xfrm>
            <a:off x="1763687" y="1648544"/>
            <a:ext cx="648000" cy="11325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99" name="Shape 1499"/>
          <p:cNvCxnSpPr>
            <a:stCxn id="1497" idx="2"/>
          </p:cNvCxnSpPr>
          <p:nvPr/>
        </p:nvCxnSpPr>
        <p:spPr>
          <a:xfrm>
            <a:off x="1763687" y="1648544"/>
            <a:ext cx="144000" cy="1564499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00" name="Shape 1500"/>
          <p:cNvSpPr txBox="1"/>
          <p:nvPr/>
        </p:nvSpPr>
        <p:spPr>
          <a:xfrm>
            <a:off x="899591" y="5733255"/>
            <a:ext cx="2376263" cy="738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Tussenresultaten die we even wegschrijven noemen we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variabelen</a:t>
            </a:r>
          </a:p>
        </p:txBody>
      </p:sp>
      <p:cxnSp>
        <p:nvCxnSpPr>
          <p:cNvPr id="1501" name="Shape 1501"/>
          <p:cNvCxnSpPr>
            <a:stCxn id="1500" idx="0"/>
          </p:cNvCxnSpPr>
          <p:nvPr/>
        </p:nvCxnSpPr>
        <p:spPr>
          <a:xfrm flipH="1" rot="10800000">
            <a:off x="2087723" y="2708955"/>
            <a:ext cx="3564300" cy="30243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02" name="Shape 1502"/>
          <p:cNvCxnSpPr>
            <a:stCxn id="1500" idx="0"/>
          </p:cNvCxnSpPr>
          <p:nvPr/>
        </p:nvCxnSpPr>
        <p:spPr>
          <a:xfrm flipH="1" rot="10800000">
            <a:off x="2087723" y="3356955"/>
            <a:ext cx="5436600" cy="23763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503" name="Shape 15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0625" y="266091"/>
            <a:ext cx="1138372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/>
          <p:nvPr>
            <p:ph type="title"/>
          </p:nvPr>
        </p:nvSpPr>
        <p:spPr>
          <a:xfrm>
            <a:off x="478604" y="187102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Evaluatie</a:t>
            </a:r>
          </a:p>
        </p:txBody>
      </p:sp>
      <p:graphicFrame>
        <p:nvGraphicFramePr>
          <p:cNvPr id="806" name="Shape 806"/>
          <p:cNvGraphicFramePr/>
          <p:nvPr/>
        </p:nvGraphicFramePr>
        <p:xfrm>
          <a:off x="215525" y="1803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{A9738A27-FC32-4E78-8EE9-578C0CE85C39}</a:tableStyleId>
              </a:tblPr>
              <a:tblGrid>
                <a:gridCol w="1080125"/>
                <a:gridCol w="2558425"/>
                <a:gridCol w="1284850"/>
                <a:gridCol w="3789550"/>
              </a:tblGrid>
              <a:tr h="493475">
                <a:tc>
                  <a:txBody>
                    <a:bodyPr>
                      <a:noAutofit/>
                    </a:bodyPr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Verdana"/>
                        <a:buNone/>
                      </a:pPr>
                      <a:r>
                        <a:rPr lang="nl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Periode</a:t>
                      </a: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Vak</a:t>
                      </a: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Verdeling</a:t>
                      </a: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Evaluatie</a:t>
                      </a: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8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Programmeren 1 - Java</a:t>
                      </a: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100%</a:t>
                      </a: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51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Basisbegrippen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15%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Gesloten boek schriftelijk </a:t>
                      </a: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(meerkeuze / invulvr</a:t>
                      </a: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agen</a:t>
                      </a: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51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OO</a:t>
                      </a: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technieken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35%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Open</a:t>
                      </a: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boek praktijk</a:t>
                      </a: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examen</a:t>
                      </a:r>
                      <a:b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(laptop)</a:t>
                      </a: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51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JavaFX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50%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nl" sz="1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Project (game) + mondeling examen</a:t>
                      </a: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807" name="Shape 807"/>
          <p:cNvGrpSpPr/>
          <p:nvPr/>
        </p:nvGrpSpPr>
        <p:grpSpPr>
          <a:xfrm>
            <a:off x="6071150" y="1145150"/>
            <a:ext cx="2605375" cy="1569600"/>
            <a:chOff x="6071150" y="1145150"/>
            <a:chExt cx="2605375" cy="1569600"/>
          </a:xfrm>
        </p:grpSpPr>
        <p:grpSp>
          <p:nvGrpSpPr>
            <p:cNvPr id="808" name="Shape 808"/>
            <p:cNvGrpSpPr/>
            <p:nvPr/>
          </p:nvGrpSpPr>
          <p:grpSpPr>
            <a:xfrm>
              <a:off x="6071150" y="1145150"/>
              <a:ext cx="2605375" cy="540300"/>
              <a:chOff x="5685150" y="1080825"/>
              <a:chExt cx="2605375" cy="540300"/>
            </a:xfrm>
          </p:grpSpPr>
          <p:sp>
            <p:nvSpPr>
              <p:cNvPr id="809" name="Shape 809"/>
              <p:cNvSpPr txBox="1"/>
              <p:nvPr/>
            </p:nvSpPr>
            <p:spPr>
              <a:xfrm>
                <a:off x="6321925" y="1080825"/>
                <a:ext cx="1968600" cy="5403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nl" sz="1800">
                    <a:solidFill>
                      <a:srgbClr val="FF0000"/>
                    </a:solidFill>
                  </a:rPr>
                  <a:t>Pietluttig examen</a:t>
                </a:r>
              </a:p>
            </p:txBody>
          </p:sp>
          <p:pic>
            <p:nvPicPr>
              <p:cNvPr descr="Exclamation, Mark - Free pictures on Pixabay" id="810" name="Shape 81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685150" y="1119362"/>
                <a:ext cx="525625" cy="4632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811" name="Shape 811"/>
            <p:cNvCxnSpPr>
              <a:stCxn id="809" idx="2"/>
            </p:cNvCxnSpPr>
            <p:nvPr/>
          </p:nvCxnSpPr>
          <p:spPr>
            <a:xfrm flipH="1">
              <a:off x="6652125" y="1685450"/>
              <a:ext cx="1040100" cy="1029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812" name="Shape 812"/>
          <p:cNvGrpSpPr/>
          <p:nvPr/>
        </p:nvGrpSpPr>
        <p:grpSpPr>
          <a:xfrm>
            <a:off x="215525" y="2714900"/>
            <a:ext cx="2885475" cy="2624850"/>
            <a:chOff x="215525" y="2714900"/>
            <a:chExt cx="2885475" cy="2624850"/>
          </a:xfrm>
        </p:grpSpPr>
        <p:sp>
          <p:nvSpPr>
            <p:cNvPr id="813" name="Shape 813"/>
            <p:cNvSpPr/>
            <p:nvPr/>
          </p:nvSpPr>
          <p:spPr>
            <a:xfrm>
              <a:off x="215525" y="2714900"/>
              <a:ext cx="334500" cy="1729500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5CF00C"/>
                </a:gs>
                <a:gs pos="100000">
                  <a:srgbClr val="2E6F0B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 txBox="1"/>
            <p:nvPr/>
          </p:nvSpPr>
          <p:spPr>
            <a:xfrm>
              <a:off x="733400" y="4863650"/>
              <a:ext cx="23676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nl"/>
                <a:t>Het wordt leuker en leuker</a:t>
              </a:r>
            </a:p>
          </p:txBody>
        </p:sp>
        <p:cxnSp>
          <p:nvCxnSpPr>
            <p:cNvPr id="815" name="Shape 815"/>
            <p:cNvCxnSpPr>
              <a:endCxn id="814" idx="0"/>
            </p:cNvCxnSpPr>
            <p:nvPr/>
          </p:nvCxnSpPr>
          <p:spPr>
            <a:xfrm>
              <a:off x="681800" y="4464650"/>
              <a:ext cx="1235400" cy="39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Shape 1508"/>
          <p:cNvSpPr txBox="1"/>
          <p:nvPr>
            <p:ph type="title"/>
          </p:nvPr>
        </p:nvSpPr>
        <p:spPr>
          <a:xfrm>
            <a:off x="509243" y="250431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Hoger Lager met teller!</a:t>
            </a:r>
          </a:p>
        </p:txBody>
      </p:sp>
      <p:sp>
        <p:nvSpPr>
          <p:cNvPr id="1509" name="Shape 1509"/>
          <p:cNvSpPr txBox="1"/>
          <p:nvPr>
            <p:ph idx="1" type="body"/>
          </p:nvPr>
        </p:nvSpPr>
        <p:spPr>
          <a:xfrm>
            <a:off x="500010" y="1665369"/>
            <a:ext cx="7790503" cy="4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Calibri"/>
              <a:buAutoNum type="arabicPeriod"/>
            </a:pP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Kies getal en schrijf weg, noem dit </a:t>
            </a:r>
            <a:r>
              <a:rPr b="1" i="0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Calibri"/>
              <a:buAutoNum type="arabicPeriod"/>
            </a:pPr>
            <a:r>
              <a:rPr b="0" i="1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Schrijf 0 weg, noem dit </a:t>
            </a:r>
            <a:r>
              <a:rPr b="1" i="1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teller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Calibri"/>
              <a:buAutoNum type="arabicPeriod"/>
            </a:pP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Toon "Geef een getal" op output </a:t>
            </a:r>
            <a:r>
              <a:rPr b="0" i="0" lang="nl" sz="148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(scherm, bord, …)</a:t>
            </a: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Calibri"/>
              <a:buAutoNum type="arabicPeriod"/>
            </a:pP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Lees input van keyboard en schrijf weg, noem dit </a:t>
            </a:r>
            <a:r>
              <a:rPr b="1" i="0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Calibri"/>
              <a:buAutoNum type="arabicPeriod"/>
            </a:pPr>
            <a:r>
              <a:rPr b="0" i="1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Verhoog </a:t>
            </a:r>
            <a:r>
              <a:rPr b="1" i="1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teller</a:t>
            </a:r>
            <a:r>
              <a:rPr b="0" i="1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 1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Calibri"/>
              <a:buAutoNum type="arabicPeriod"/>
            </a:pP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gelijk aan </a:t>
            </a:r>
            <a:r>
              <a:rPr b="1" i="0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–"/>
            </a:pPr>
            <a:r>
              <a:rPr b="0" i="0" lang="nl" sz="148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Ja:schrijf "proficiat, u hebt het geraden in " + </a:t>
            </a:r>
            <a:r>
              <a:rPr b="1" i="0" lang="nl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teller</a:t>
            </a:r>
            <a:r>
              <a:rPr b="0" i="0" lang="nl" sz="148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" keer " op het scherm en stop.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Calibri"/>
              <a:buAutoNum type="arabicPeriod"/>
            </a:pP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kleiner dan </a:t>
            </a:r>
            <a:r>
              <a:rPr b="1" i="0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–"/>
            </a:pPr>
            <a:r>
              <a:rPr b="0" i="0" lang="nl" sz="148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 Toon "Te klein" op output en keer terug naar </a:t>
            </a:r>
            <a:r>
              <a:rPr b="0" i="1" lang="nl" sz="148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stap 3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Calibri"/>
              <a:buAutoNum type="arabicPeriod"/>
            </a:pP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groter dan </a:t>
            </a:r>
            <a:r>
              <a:rPr b="1" i="0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–"/>
            </a:pPr>
            <a:r>
              <a:rPr b="0" i="0" lang="nl" sz="148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 Toon "Te groot" op output en keer terug naar </a:t>
            </a:r>
            <a:r>
              <a:rPr b="0" i="1" lang="nl" sz="148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stap 3</a:t>
            </a:r>
          </a:p>
        </p:txBody>
      </p:sp>
      <p:sp>
        <p:nvSpPr>
          <p:cNvPr id="1510" name="Shape 1510"/>
          <p:cNvSpPr txBox="1"/>
          <p:nvPr/>
        </p:nvSpPr>
        <p:spPr>
          <a:xfrm>
            <a:off x="5847844" y="3066821"/>
            <a:ext cx="2996752" cy="52321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 stap waarin we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rekenen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 deze variabele </a:t>
            </a:r>
            <a:r>
              <a:rPr b="1" lang="nl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teller</a:t>
            </a:r>
          </a:p>
        </p:txBody>
      </p:sp>
      <p:cxnSp>
        <p:nvCxnSpPr>
          <p:cNvPr id="1511" name="Shape 1511"/>
          <p:cNvCxnSpPr>
            <a:stCxn id="1510" idx="1"/>
          </p:cNvCxnSpPr>
          <p:nvPr/>
        </p:nvCxnSpPr>
        <p:spPr>
          <a:xfrm rot="10800000">
            <a:off x="3945244" y="3220731"/>
            <a:ext cx="1902600" cy="1077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12" name="Shape 1512"/>
          <p:cNvSpPr txBox="1"/>
          <p:nvPr/>
        </p:nvSpPr>
        <p:spPr>
          <a:xfrm>
            <a:off x="5867400" y="1999722"/>
            <a:ext cx="2977196" cy="52321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hebben voor de teller een extra variabele nodig…</a:t>
            </a:r>
          </a:p>
        </p:txBody>
      </p:sp>
      <p:cxnSp>
        <p:nvCxnSpPr>
          <p:cNvPr id="1513" name="Shape 1513"/>
          <p:cNvCxnSpPr>
            <a:stCxn id="1512" idx="1"/>
          </p:cNvCxnSpPr>
          <p:nvPr/>
        </p:nvCxnSpPr>
        <p:spPr>
          <a:xfrm rot="10800000">
            <a:off x="4884900" y="2207332"/>
            <a:ext cx="982500" cy="540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514" name="Shape 15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0625" y="266091"/>
            <a:ext cx="1138372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Shape 1519"/>
          <p:cNvSpPr txBox="1"/>
          <p:nvPr>
            <p:ph type="title"/>
          </p:nvPr>
        </p:nvSpPr>
        <p:spPr>
          <a:xfrm>
            <a:off x="457200" y="228600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omzetten naar Java!</a:t>
            </a:r>
          </a:p>
        </p:txBody>
      </p:sp>
      <p:sp>
        <p:nvSpPr>
          <p:cNvPr id="1520" name="Shape 1520"/>
          <p:cNvSpPr txBox="1"/>
          <p:nvPr>
            <p:ph idx="1" type="body"/>
          </p:nvPr>
        </p:nvSpPr>
        <p:spPr>
          <a:xfrm>
            <a:off x="304800" y="990600"/>
            <a:ext cx="872183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nl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Hoe?</a:t>
            </a:r>
          </a:p>
          <a:p>
            <a:pPr indent="-179388" lvl="1" marL="3571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 stap uit het algoritme wordt een java instructie afgesloten met een </a:t>
            </a:r>
            <a:r>
              <a:rPr b="1" i="0" lang="nl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indent="-179388" lvl="1" marL="3571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output naar scherm: </a:t>
            </a:r>
            <a:r>
              <a:rPr b="1" i="0" lang="nl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System.out.print("tekst");</a:t>
            </a:r>
          </a:p>
          <a:p>
            <a:pPr indent="-179388" lvl="1" marL="3571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 van keyboard: </a:t>
            </a:r>
            <a:r>
              <a:rPr b="1" i="0" lang="nl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keyboard.nextInt();</a:t>
            </a:r>
          </a:p>
          <a:p>
            <a:pPr indent="-179388" lvl="1" marL="3571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test: </a:t>
            </a:r>
            <a:r>
              <a:rPr b="1" i="0" lang="nl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(test) { 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 // hier de "indien ja" instructies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179388" lvl="1" marL="3571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lus: </a:t>
            </a:r>
            <a:r>
              <a:rPr b="1" i="0" lang="nl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(true) {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 hier de herhaalde instructies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</p:txBody>
      </p:sp>
      <p:sp>
        <p:nvSpPr>
          <p:cNvPr id="1521" name="Shape 1521"/>
          <p:cNvSpPr txBox="1"/>
          <p:nvPr/>
        </p:nvSpPr>
        <p:spPr>
          <a:xfrm>
            <a:off x="2438400" y="5770085"/>
            <a:ext cx="4680520" cy="738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Opmerking: er zijn nog andere (en dikwijls betere) manieren in Java om lussen en testen te doen, dat zien we in de komende weken</a:t>
            </a:r>
            <a:r>
              <a:rPr lang="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pic>
        <p:nvPicPr>
          <p:cNvPr id="1522" name="Shape 15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5904023"/>
            <a:ext cx="550168" cy="50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 txBox="1"/>
          <p:nvPr>
            <p:ph type="title"/>
          </p:nvPr>
        </p:nvSpPr>
        <p:spPr>
          <a:xfrm>
            <a:off x="500010" y="228600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omzetten naar Java!</a:t>
            </a:r>
          </a:p>
        </p:txBody>
      </p:sp>
      <p:sp>
        <p:nvSpPr>
          <p:cNvPr id="1528" name="Shape 1528"/>
          <p:cNvSpPr txBox="1"/>
          <p:nvPr>
            <p:ph idx="1" type="body"/>
          </p:nvPr>
        </p:nvSpPr>
        <p:spPr>
          <a:xfrm>
            <a:off x="541839" y="1143000"/>
            <a:ext cx="7790503" cy="456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Kies getal en schrijf weg, noem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Toon "Geef een getal" op output </a:t>
            </a: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(scherm, bord, …)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Lees input van keyboard en schrijf weg, noem dit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gelijk aan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Ja:schrijf "proficiat, u hebt het geraden" op het scherm en stop.</a:t>
            </a: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kleiner dan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 Toon "Te klein" op output en keer terug naar stap 3</a:t>
            </a: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groter dan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 Toon "Te groot" op output en keer terug naar stap 3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Shape 1534"/>
          <p:cNvSpPr txBox="1"/>
          <p:nvPr>
            <p:ph type="title"/>
          </p:nvPr>
        </p:nvSpPr>
        <p:spPr>
          <a:xfrm>
            <a:off x="500010" y="254659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omzetten naar Java!</a:t>
            </a:r>
          </a:p>
        </p:txBody>
      </p:sp>
      <p:sp>
        <p:nvSpPr>
          <p:cNvPr id="1535" name="Shape 1535"/>
          <p:cNvSpPr txBox="1"/>
          <p:nvPr>
            <p:ph idx="1" type="body"/>
          </p:nvPr>
        </p:nvSpPr>
        <p:spPr>
          <a:xfrm>
            <a:off x="500010" y="2180515"/>
            <a:ext cx="7790503" cy="4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 = 56;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2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Toon "Geef een getal" op output </a:t>
            </a: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(scherm, bord, …)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2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Lees input van keyboard en schrijf weg, noem dit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2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gelijk aan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Ja:schrijf "proficiat, u hebt het geraden" op het scherm en stop.</a:t>
            </a: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2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kleiner dan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 Toon "Te klein" op output en keer terug naar stap 3</a:t>
            </a: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2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groter dan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 Toon "Te groot" op output en keer terug naar stap 3</a:t>
            </a:r>
          </a:p>
        </p:txBody>
      </p:sp>
      <p:sp>
        <p:nvSpPr>
          <p:cNvPr id="1536" name="Shape 1536"/>
          <p:cNvSpPr txBox="1"/>
          <p:nvPr/>
        </p:nvSpPr>
        <p:spPr>
          <a:xfrm>
            <a:off x="4572000" y="1268759"/>
            <a:ext cx="4273340" cy="116955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 waarde in een variabele wegschrijven doen we dus met een = teken. De variabele moet steeds aan de linkerkant staan. We noemen dit een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toekenning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Lees: "teZoekenGetal wordt 56"</a:t>
            </a:r>
          </a:p>
        </p:txBody>
      </p:sp>
      <p:cxnSp>
        <p:nvCxnSpPr>
          <p:cNvPr id="1537" name="Shape 1537"/>
          <p:cNvCxnSpPr>
            <a:stCxn id="1536" idx="1"/>
          </p:cNvCxnSpPr>
          <p:nvPr/>
        </p:nvCxnSpPr>
        <p:spPr>
          <a:xfrm flipH="1">
            <a:off x="3564000" y="1853535"/>
            <a:ext cx="1008000" cy="5847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Shape 1542"/>
          <p:cNvSpPr txBox="1"/>
          <p:nvPr>
            <p:ph type="title"/>
          </p:nvPr>
        </p:nvSpPr>
        <p:spPr>
          <a:xfrm>
            <a:off x="500010" y="228600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omzetten naar Java!</a:t>
            </a:r>
          </a:p>
        </p:txBody>
      </p:sp>
      <p:sp>
        <p:nvSpPr>
          <p:cNvPr id="1543" name="Shape 1543"/>
          <p:cNvSpPr txBox="1"/>
          <p:nvPr>
            <p:ph idx="1" type="body"/>
          </p:nvPr>
        </p:nvSpPr>
        <p:spPr>
          <a:xfrm>
            <a:off x="500010" y="2180515"/>
            <a:ext cx="7790503" cy="4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 = 56;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nl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"Geef een getal: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nl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3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Lees input van keyboard en schrijf weg, noem dit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3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gelijk aan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Ja:schrijf "proficiat, u hebt het geraden" op het scherm en stop.</a:t>
            </a: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3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kleiner dan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 Toon "Te klein"op output en keer terug naar stap 3</a:t>
            </a: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3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groter dan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 Toon "Te groot" op output en keer terug naar stap 3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Shape 1548"/>
          <p:cNvSpPr txBox="1"/>
          <p:nvPr>
            <p:ph type="title"/>
          </p:nvPr>
        </p:nvSpPr>
        <p:spPr>
          <a:xfrm>
            <a:off x="500010" y="228600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omzetten naar Java!</a:t>
            </a:r>
          </a:p>
        </p:txBody>
      </p:sp>
      <p:sp>
        <p:nvSpPr>
          <p:cNvPr id="1549" name="Shape 1549"/>
          <p:cNvSpPr txBox="1"/>
          <p:nvPr>
            <p:ph idx="1" type="body"/>
          </p:nvPr>
        </p:nvSpPr>
        <p:spPr>
          <a:xfrm>
            <a:off x="500010" y="2180515"/>
            <a:ext cx="7790503" cy="4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 = 56;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nl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"Geef een getal: "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 = keyboard.nextInt();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4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gelijk aan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Ja:schrijf "proficiat, u hebt het geraden" op het scherm en stop.</a:t>
            </a: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4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kleiner dan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 Toon "Te klein" op output en keer terug naar stap 3</a:t>
            </a: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4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groter dan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 Toon "Te groot" op output en keer terug naar stap 3</a:t>
            </a:r>
          </a:p>
        </p:txBody>
      </p:sp>
      <p:sp>
        <p:nvSpPr>
          <p:cNvPr id="1550" name="Shape 1550"/>
          <p:cNvSpPr txBox="1"/>
          <p:nvPr/>
        </p:nvSpPr>
        <p:spPr>
          <a:xfrm>
            <a:off x="4589883" y="1844824"/>
            <a:ext cx="4273340" cy="738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Ook dit is een toekenning. We schrijven het getal dat op het keyboard wordt ingetypt weg naar de variabele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gok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</p:txBody>
      </p:sp>
      <p:cxnSp>
        <p:nvCxnSpPr>
          <p:cNvPr id="1551" name="Shape 1551"/>
          <p:cNvCxnSpPr>
            <a:stCxn id="1550" idx="1"/>
          </p:cNvCxnSpPr>
          <p:nvPr/>
        </p:nvCxnSpPr>
        <p:spPr>
          <a:xfrm flipH="1">
            <a:off x="1403583" y="2214156"/>
            <a:ext cx="3186300" cy="9987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Shape 1556"/>
          <p:cNvSpPr txBox="1"/>
          <p:nvPr>
            <p:ph type="title"/>
          </p:nvPr>
        </p:nvSpPr>
        <p:spPr>
          <a:xfrm>
            <a:off x="512383" y="228600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omzetten naar Java!</a:t>
            </a:r>
          </a:p>
        </p:txBody>
      </p:sp>
      <p:sp>
        <p:nvSpPr>
          <p:cNvPr id="1557" name="Shape 1557"/>
          <p:cNvSpPr txBox="1"/>
          <p:nvPr>
            <p:ph idx="1" type="body"/>
          </p:nvPr>
        </p:nvSpPr>
        <p:spPr>
          <a:xfrm>
            <a:off x="500010" y="2180515"/>
            <a:ext cx="7790503" cy="4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 = 56;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nl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"Geef een getal: "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 = keyboard.nextInt();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(gok 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==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Ja:schrijf "proficiat, u hebt het geraden" op het scherm en stop.</a:t>
            </a: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4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kleiner dan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 Toon "Te klein" op output en keer terug naar stap 3</a:t>
            </a: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4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groter dan </a:t>
            </a:r>
            <a:r>
              <a:rPr b="1" i="0" lang="nl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nl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 Toon "Te groot" op output en keer terug naar stap 3</a:t>
            </a:r>
          </a:p>
        </p:txBody>
      </p:sp>
      <p:sp>
        <p:nvSpPr>
          <p:cNvPr id="1558" name="Shape 1558"/>
          <p:cNvSpPr txBox="1"/>
          <p:nvPr/>
        </p:nvSpPr>
        <p:spPr>
          <a:xfrm>
            <a:off x="4571998" y="1830885"/>
            <a:ext cx="4273340" cy="738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Om een gelijkheid te testen moeten we twee = tekens gebruiken.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Waarom zou één = teken niet werken?</a:t>
            </a:r>
          </a:p>
        </p:txBody>
      </p:sp>
      <p:cxnSp>
        <p:nvCxnSpPr>
          <p:cNvPr id="1559" name="Shape 1559"/>
          <p:cNvCxnSpPr/>
          <p:nvPr/>
        </p:nvCxnSpPr>
        <p:spPr>
          <a:xfrm flipH="1">
            <a:off x="1894000" y="2200217"/>
            <a:ext cx="2677997" cy="1319054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/>
          <p:nvPr>
            <p:ph type="title"/>
          </p:nvPr>
        </p:nvSpPr>
        <p:spPr>
          <a:xfrm>
            <a:off x="500010" y="215950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omzetten naar Java!</a:t>
            </a:r>
          </a:p>
        </p:txBody>
      </p:sp>
      <p:sp>
        <p:nvSpPr>
          <p:cNvPr id="1565" name="Shape 1565"/>
          <p:cNvSpPr txBox="1"/>
          <p:nvPr>
            <p:ph idx="1" type="body"/>
          </p:nvPr>
        </p:nvSpPr>
        <p:spPr>
          <a:xfrm>
            <a:off x="500000" y="1570926"/>
            <a:ext cx="8186700" cy="4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 = 56;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nl" sz="185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"Geef een getal: "</a:t>
            </a:r>
            <a:r>
              <a:rPr b="1" i="0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 = keyboard.nextInt();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1" i="0" lang="nl" sz="1942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nl" sz="1942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(gok </a:t>
            </a: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== </a:t>
            </a:r>
            <a:r>
              <a:rPr b="1" i="0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nl" sz="185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"Proficiat u hebt het geraden!"</a:t>
            </a:r>
            <a:r>
              <a:rPr b="1" i="0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Calibri"/>
              <a:buAutoNum type="arabicPeriod" startAt="5"/>
            </a:pP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kleiner dan </a:t>
            </a:r>
            <a:r>
              <a:rPr b="1" i="0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–"/>
            </a:pPr>
            <a:r>
              <a:rPr b="0" i="0" lang="nl" sz="148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 Toon "Te klein" op output en keer terug naar stap 3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Calibri"/>
              <a:buAutoNum type="arabicPeriod" startAt="5"/>
            </a:pP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b="1" i="0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</a:t>
            </a: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groter dan </a:t>
            </a:r>
            <a:r>
              <a:rPr b="1" i="0" lang="nl" sz="18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</a:t>
            </a:r>
            <a:r>
              <a:rPr b="0" i="0" lang="nl" sz="18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indent="-179388" lvl="1" marL="357188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–"/>
            </a:pPr>
            <a:r>
              <a:rPr b="0" i="0" lang="nl" sz="148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Ja: Toon "Te groot" op output en keer terug naar stap 3</a:t>
            </a:r>
          </a:p>
        </p:txBody>
      </p:sp>
      <p:sp>
        <p:nvSpPr>
          <p:cNvPr id="1566" name="Shape 1566"/>
          <p:cNvSpPr txBox="1"/>
          <p:nvPr/>
        </p:nvSpPr>
        <p:spPr>
          <a:xfrm>
            <a:off x="4716016" y="1276608"/>
            <a:ext cx="4273200" cy="5231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instructie zorgt ervoor dat we de applicatie hier laten stoppen…</a:t>
            </a:r>
          </a:p>
        </p:txBody>
      </p:sp>
      <p:cxnSp>
        <p:nvCxnSpPr>
          <p:cNvPr id="1567" name="Shape 1567"/>
          <p:cNvCxnSpPr>
            <a:stCxn id="1566" idx="1"/>
          </p:cNvCxnSpPr>
          <p:nvPr/>
        </p:nvCxnSpPr>
        <p:spPr>
          <a:xfrm flipH="1">
            <a:off x="2034616" y="1538208"/>
            <a:ext cx="2681400" cy="2161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Shape 1572"/>
          <p:cNvSpPr txBox="1"/>
          <p:nvPr/>
        </p:nvSpPr>
        <p:spPr>
          <a:xfrm>
            <a:off x="467550" y="1272625"/>
            <a:ext cx="8229600" cy="48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1942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 = 56;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1942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nl" sz="1942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"Geef een getal: "</a:t>
            </a:r>
            <a:r>
              <a:rPr b="1" i="0" lang="nl" sz="1942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1942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gok = keyboard.nextInt();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1" i="0" lang="nl" sz="1942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nl" sz="1942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(gok == teZoekenGetal)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1942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System.out.print(</a:t>
            </a:r>
            <a:r>
              <a:rPr b="1" i="0" lang="nl" sz="1942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"Proficiat u hebt het geraden!"</a:t>
            </a:r>
            <a:r>
              <a:rPr b="1" i="0" lang="nl" sz="1942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1942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1942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1" i="0" lang="nl" sz="1942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nl" sz="1942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(gok &lt; teZoekenGetal)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1942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System.out.print(</a:t>
            </a:r>
            <a:r>
              <a:rPr b="1" i="0" lang="nl" sz="1942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"Te klein! "</a:t>
            </a:r>
            <a:r>
              <a:rPr b="1" i="0" lang="nl" sz="1942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1942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1" i="0" lang="nl" sz="1942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nl" sz="1942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(gok &gt; teZoekenGetal)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1942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System.out.print(</a:t>
            </a:r>
            <a:r>
              <a:rPr b="1" i="0" lang="nl" sz="1942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"Te groot! "</a:t>
            </a:r>
            <a:r>
              <a:rPr b="1" i="0" lang="nl" sz="1942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1942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573" name="Shape 1573"/>
          <p:cNvSpPr txBox="1"/>
          <p:nvPr>
            <p:ph type="title"/>
          </p:nvPr>
        </p:nvSpPr>
        <p:spPr>
          <a:xfrm>
            <a:off x="490325" y="228600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omzetten naar Java!</a:t>
            </a:r>
          </a:p>
        </p:txBody>
      </p:sp>
      <p:sp>
        <p:nvSpPr>
          <p:cNvPr id="1574" name="Shape 1574"/>
          <p:cNvSpPr/>
          <p:nvPr/>
        </p:nvSpPr>
        <p:spPr>
          <a:xfrm flipH="1" rot="10800000">
            <a:off x="7848600" y="2771800"/>
            <a:ext cx="576065" cy="1800199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0000"/>
          </a:solidFill>
          <a:ln cap="flat" cmpd="sng" w="9525">
            <a:solidFill>
              <a:srgbClr val="B03C8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Shape 1575"/>
          <p:cNvSpPr txBox="1"/>
          <p:nvPr/>
        </p:nvSpPr>
        <p:spPr>
          <a:xfrm>
            <a:off x="7291221" y="4585355"/>
            <a:ext cx="1133445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die </a:t>
            </a:r>
            <a:r>
              <a:rPr b="1" lang="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lus?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Shape 1580"/>
          <p:cNvSpPr txBox="1"/>
          <p:nvPr/>
        </p:nvSpPr>
        <p:spPr>
          <a:xfrm>
            <a:off x="315150" y="1019200"/>
            <a:ext cx="9022200" cy="56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 = 56;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(true)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System.out.print(</a:t>
            </a:r>
            <a:r>
              <a:rPr b="1" i="0" lang="nl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"Geef een getal:</a:t>
            </a:r>
            <a:r>
              <a:rPr b="1" i="0" lang="nl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nl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nl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gok = keyboard.nextInt();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nl" sz="2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nl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(gok == teZoekenGetal)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</a:t>
            </a:r>
            <a:r>
              <a:rPr b="1" i="0" lang="nl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"Proficiat u hebt het geraden!"</a:t>
            </a:r>
            <a:r>
              <a:rPr b="1" i="0" lang="nl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	return;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nl" sz="2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nl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(gok &lt; teZoekenGetal)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</a:t>
            </a:r>
            <a:r>
              <a:rPr b="1" i="0" lang="nl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"Te klein! "</a:t>
            </a:r>
            <a:r>
              <a:rPr b="1" i="0" lang="nl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nl" sz="2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nl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(gok &gt; teZoekenGetal)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</a:t>
            </a:r>
            <a:r>
              <a:rPr b="1" i="0" lang="nl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"Te groot! "</a:t>
            </a:r>
            <a:r>
              <a:rPr b="1" i="0" lang="nl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nl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581" name="Shape 1581"/>
          <p:cNvSpPr txBox="1"/>
          <p:nvPr>
            <p:ph type="title"/>
          </p:nvPr>
        </p:nvSpPr>
        <p:spPr>
          <a:xfrm>
            <a:off x="478600" y="230351"/>
            <a:ext cx="7812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omzetten naar Java!</a:t>
            </a:r>
          </a:p>
        </p:txBody>
      </p:sp>
      <p:sp>
        <p:nvSpPr>
          <p:cNvPr id="1582" name="Shape 1582"/>
          <p:cNvSpPr/>
          <p:nvPr/>
        </p:nvSpPr>
        <p:spPr>
          <a:xfrm flipH="1" rot="10800000">
            <a:off x="8118325" y="1840750"/>
            <a:ext cx="876300" cy="4121700"/>
          </a:xfrm>
          <a:prstGeom prst="curvedLeftArrow">
            <a:avLst>
              <a:gd fmla="val 25000" name="adj1"/>
              <a:gd fmla="val 52750" name="adj2"/>
              <a:gd fmla="val 29409" name="adj3"/>
            </a:avLst>
          </a:prstGeom>
          <a:solidFill>
            <a:srgbClr val="C00000"/>
          </a:solidFill>
          <a:ln cap="flat" cmpd="sng" w="9525">
            <a:solidFill>
              <a:srgbClr val="B03C8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Shape 1583"/>
          <p:cNvSpPr txBox="1"/>
          <p:nvPr/>
        </p:nvSpPr>
        <p:spPr>
          <a:xfrm>
            <a:off x="3790049" y="971451"/>
            <a:ext cx="5144700" cy="52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Klaar? Bijna, we hebben nog een beetje voorbereidend werk nodig voor onze variabelen…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/>
          <p:nvPr>
            <p:ph type="title"/>
          </p:nvPr>
        </p:nvSpPr>
        <p:spPr>
          <a:xfrm>
            <a:off x="478125" y="174031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Lesmateriaal</a:t>
            </a:r>
          </a:p>
        </p:txBody>
      </p:sp>
      <p:sp>
        <p:nvSpPr>
          <p:cNvPr id="821" name="Shape 821"/>
          <p:cNvSpPr txBox="1"/>
          <p:nvPr>
            <p:ph idx="1" type="body"/>
          </p:nvPr>
        </p:nvSpPr>
        <p:spPr>
          <a:xfrm>
            <a:off x="532525" y="1266098"/>
            <a:ext cx="7790400" cy="49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ct val="100000"/>
              <a:buFont typeface="Verdana"/>
            </a:pPr>
            <a:r>
              <a:rPr lang="nl" sz="2800"/>
              <a:t>Blackboard</a:t>
            </a:r>
          </a:p>
          <a:p>
            <a:pPr indent="-381000" lvl="1" marL="914400" rtl="0">
              <a:spcBef>
                <a:spcPts val="1000"/>
              </a:spcBef>
              <a:spcAft>
                <a:spcPts val="0"/>
              </a:spcAft>
              <a:buSzPct val="100000"/>
              <a:buFont typeface="Verdana"/>
            </a:pPr>
            <a:r>
              <a:rPr lang="nl" sz="2400"/>
              <a:t>Presentaties</a:t>
            </a:r>
          </a:p>
          <a:p>
            <a:pPr indent="-381000" lvl="1" marL="914400" rtl="0">
              <a:spcBef>
                <a:spcPts val="1000"/>
              </a:spcBef>
              <a:spcAft>
                <a:spcPts val="0"/>
              </a:spcAft>
              <a:buSzPct val="100000"/>
              <a:buFont typeface="Verdana"/>
            </a:pPr>
            <a:r>
              <a:rPr lang="nl" sz="2400"/>
              <a:t>Oefeningen</a:t>
            </a:r>
          </a:p>
          <a:p>
            <a:pPr indent="-381000" lvl="1" marL="914400" rtl="0">
              <a:spcBef>
                <a:spcPts val="1000"/>
              </a:spcBef>
              <a:spcAft>
                <a:spcPts val="0"/>
              </a:spcAft>
              <a:buSzPct val="100000"/>
              <a:buFont typeface="Verdana"/>
            </a:pPr>
            <a:r>
              <a:rPr lang="nl" sz="2400"/>
              <a:t>Zelftoetsen</a:t>
            </a:r>
          </a:p>
          <a:p>
            <a:pPr indent="-381000" lvl="1" marL="914400" rtl="0">
              <a:spcBef>
                <a:spcPts val="1000"/>
              </a:spcBef>
              <a:spcAft>
                <a:spcPts val="0"/>
              </a:spcAft>
              <a:buSzPct val="100000"/>
              <a:buFont typeface="Verdana"/>
            </a:pPr>
            <a:r>
              <a:rPr lang="nl" sz="2400"/>
              <a:t>… </a:t>
            </a: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Handboek </a:t>
            </a: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Papieren versie </a:t>
            </a: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E-Book versie</a:t>
            </a:r>
          </a:p>
          <a:p>
            <a:pPr indent="-342900" lvl="2" marL="13716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nl" sz="1800"/>
              <a:t>kan je niet printen</a:t>
            </a: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nl" sz="2400"/>
              <a:t>Optioneel</a:t>
            </a:r>
          </a:p>
          <a:p>
            <a:pPr indent="-177800" lvl="0" marL="177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7800" lvl="0" marL="177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7800" lvl="0" marL="177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7800" lvl="0" marL="177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7800" lvl="0" marL="177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7800" lvl="0" marL="177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7800" lvl="0" marL="177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22" name="Shape 8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24">
            <a:off x="5928483" y="3169383"/>
            <a:ext cx="1967100" cy="27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23" name="Shape 8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0617" y="2085801"/>
            <a:ext cx="962400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Shape 824"/>
          <p:cNvSpPr txBox="1"/>
          <p:nvPr/>
        </p:nvSpPr>
        <p:spPr>
          <a:xfrm>
            <a:off x="5679325" y="1139300"/>
            <a:ext cx="2465400" cy="790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Zie je dit icoon in de slides, dan verwijzen we naar Blackboard…</a:t>
            </a:r>
          </a:p>
        </p:txBody>
      </p:sp>
      <p:cxnSp>
        <p:nvCxnSpPr>
          <p:cNvPr id="825" name="Shape 825"/>
          <p:cNvCxnSpPr>
            <a:stCxn id="824" idx="2"/>
          </p:cNvCxnSpPr>
          <p:nvPr/>
        </p:nvCxnSpPr>
        <p:spPr>
          <a:xfrm>
            <a:off x="6912025" y="1930100"/>
            <a:ext cx="252900" cy="1557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Shape 1588"/>
          <p:cNvSpPr txBox="1"/>
          <p:nvPr/>
        </p:nvSpPr>
        <p:spPr>
          <a:xfrm>
            <a:off x="467550" y="795774"/>
            <a:ext cx="8676300" cy="5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lang="nl" sz="19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int teZoekenGetal;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lang="nl" sz="19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int gok;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 = 56;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1" lang="nl" sz="19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(true)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System.out.print(</a:t>
            </a:r>
            <a:r>
              <a:rPr b="1" lang="nl" sz="19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"Geef een getal: "</a:t>
            </a: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gok = keyboard.nextInt();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nl" sz="19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(gok == teZoekenGetal)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</a:t>
            </a:r>
            <a:r>
              <a:rPr b="1" lang="nl" sz="19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"Proficiat u hebt het geraden!"</a:t>
            </a: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	return;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nl" sz="19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(gok &lt; teZoekenGetal)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</a:t>
            </a:r>
            <a:r>
              <a:rPr b="1" lang="nl" sz="19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"Te klein! "</a:t>
            </a: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nl" sz="19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(gok &gt; teZoekenGetal)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</a:t>
            </a:r>
            <a:r>
              <a:rPr b="1" lang="nl" sz="19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"Te groot! "</a:t>
            </a: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589" name="Shape 1589"/>
          <p:cNvSpPr txBox="1"/>
          <p:nvPr>
            <p:ph type="title"/>
          </p:nvPr>
        </p:nvSpPr>
        <p:spPr>
          <a:xfrm>
            <a:off x="498175" y="225267"/>
            <a:ext cx="78120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omzetten naar Java!</a:t>
            </a:r>
          </a:p>
        </p:txBody>
      </p:sp>
      <p:sp>
        <p:nvSpPr>
          <p:cNvPr id="1590" name="Shape 1590"/>
          <p:cNvSpPr txBox="1"/>
          <p:nvPr/>
        </p:nvSpPr>
        <p:spPr>
          <a:xfrm>
            <a:off x="6012160" y="861417"/>
            <a:ext cx="2977200" cy="1385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Voordat we variabelen mogen gebruiken moeten we ze eerst even vermelden en zeggen wat voor soort data ze zullen bevatten. We noemen dit: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declareren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de variabelen</a:t>
            </a:r>
          </a:p>
        </p:txBody>
      </p:sp>
      <p:cxnSp>
        <p:nvCxnSpPr>
          <p:cNvPr id="1591" name="Shape 1591"/>
          <p:cNvCxnSpPr>
            <a:stCxn id="1590" idx="1"/>
          </p:cNvCxnSpPr>
          <p:nvPr/>
        </p:nvCxnSpPr>
        <p:spPr>
          <a:xfrm rot="10800000">
            <a:off x="3456460" y="1249167"/>
            <a:ext cx="2555700" cy="304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Shape 1596"/>
          <p:cNvSpPr txBox="1"/>
          <p:nvPr/>
        </p:nvSpPr>
        <p:spPr>
          <a:xfrm>
            <a:off x="324550" y="777700"/>
            <a:ext cx="8942100" cy="6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teZoekenGetal;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gok;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lang="nl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Scanner keyboard = new Scanner(System.in);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 = 56;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r>
              <a:rPr b="1" lang="nl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(true){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System.out.print(</a:t>
            </a:r>
            <a:r>
              <a:rPr b="1" lang="nl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"Geef een getal: "</a:t>
            </a: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gok = keyboard.nextInt();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nl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(gok == teZoekenGetal)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</a:t>
            </a:r>
            <a:r>
              <a:rPr b="1" lang="nl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"Proficiat u hebt het geraden!"</a:t>
            </a: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	return;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nl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(gok &lt; teZoekenGetal)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</a:t>
            </a:r>
            <a:r>
              <a:rPr b="1" lang="nl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"Te klein! "</a:t>
            </a: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nl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(gok &gt; teZoekenGetal)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</a:t>
            </a:r>
            <a:r>
              <a:rPr b="1" lang="nl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"Te groot! "</a:t>
            </a: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 marR="0" rtl="0" algn="l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nl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597" name="Shape 1597"/>
          <p:cNvSpPr txBox="1"/>
          <p:nvPr>
            <p:ph type="title"/>
          </p:nvPr>
        </p:nvSpPr>
        <p:spPr>
          <a:xfrm>
            <a:off x="496600" y="206405"/>
            <a:ext cx="78120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Algoritme omzetten naar Java!</a:t>
            </a:r>
          </a:p>
        </p:txBody>
      </p:sp>
      <p:sp>
        <p:nvSpPr>
          <p:cNvPr id="1598" name="Shape 1598"/>
          <p:cNvSpPr txBox="1"/>
          <p:nvPr/>
        </p:nvSpPr>
        <p:spPr>
          <a:xfrm>
            <a:off x="6041235" y="4293096"/>
            <a:ext cx="2977200" cy="116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Voordat we input van het keyboard kunnen vragen moeten we het keyboard koppelen. Dat doe je op deze manier…</a:t>
            </a:r>
          </a:p>
        </p:txBody>
      </p:sp>
      <p:cxnSp>
        <p:nvCxnSpPr>
          <p:cNvPr id="1599" name="Shape 1599"/>
          <p:cNvCxnSpPr>
            <a:stCxn id="1598" idx="0"/>
          </p:cNvCxnSpPr>
          <p:nvPr/>
        </p:nvCxnSpPr>
        <p:spPr>
          <a:xfrm rot="10800000">
            <a:off x="4373235" y="1893096"/>
            <a:ext cx="3156600" cy="24000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Shape 1604"/>
          <p:cNvSpPr/>
          <p:nvPr/>
        </p:nvSpPr>
        <p:spPr>
          <a:xfrm>
            <a:off x="416774" y="844575"/>
            <a:ext cx="8593800" cy="60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Courier New"/>
              <a:buNone/>
            </a:pPr>
            <a:r>
              <a:rPr b="1" i="0" lang="nl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java.util.Scanner;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nl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HogerLager {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nl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nl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teZoekenGetal;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nl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gok;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keyboard = </a:t>
            </a:r>
            <a:r>
              <a:rPr b="1" i="0" lang="nl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Scanner(System.</a:t>
            </a:r>
            <a:r>
              <a:rPr b="1" i="1" lang="nl" sz="16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teZoekenGetal = </a:t>
            </a:r>
            <a:r>
              <a:rPr b="0" i="0" lang="nl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56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nl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nl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</a:t>
            </a:r>
            <a:r>
              <a:rPr b="1" i="1" lang="nl" sz="16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b="1" i="0" lang="nl" sz="16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"Geef een getal: "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gok = keyboard.nextInt();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nl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(gok == teZoekenGetal) {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</a:t>
            </a:r>
            <a:r>
              <a:rPr b="1" i="1" lang="nl" sz="16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b="1" i="0" lang="nl" sz="16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"Proficiat u hebt het geraden!"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i="0" lang="nl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nl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(gok &lt; teZoekenGetal) {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</a:t>
            </a:r>
            <a:r>
              <a:rPr b="1" i="1" lang="nl" sz="16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b="1" i="0" lang="nl" sz="16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"Te klein! "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nl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(gok &gt; teZoekenGetal) {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</a:t>
            </a:r>
            <a:r>
              <a:rPr b="1" i="1" lang="nl" sz="16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b="1" i="0" lang="nl" sz="16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"Te groot! "</a:t>
            </a: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605" name="Shape 1605"/>
          <p:cNvSpPr txBox="1"/>
          <p:nvPr/>
        </p:nvSpPr>
        <p:spPr>
          <a:xfrm>
            <a:off x="5112567" y="948684"/>
            <a:ext cx="3851920" cy="52321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Dit import statement zorgt ervoor dat we het keyboard kunnen gebruiken.</a:t>
            </a:r>
          </a:p>
        </p:txBody>
      </p:sp>
      <p:cxnSp>
        <p:nvCxnSpPr>
          <p:cNvPr id="1606" name="Shape 1606"/>
          <p:cNvCxnSpPr/>
          <p:nvPr/>
        </p:nvCxnSpPr>
        <p:spPr>
          <a:xfrm rot="10800000">
            <a:off x="3657600" y="1066800"/>
            <a:ext cx="1429587" cy="143494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07" name="Shape 1607"/>
          <p:cNvSpPr txBox="1"/>
          <p:nvPr/>
        </p:nvSpPr>
        <p:spPr>
          <a:xfrm>
            <a:off x="6781799" y="1744825"/>
            <a:ext cx="2228700" cy="1600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Zoals in ons HelloWorld voorbeeld moeten we onze code in een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 methode 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van een </a:t>
            </a:r>
            <a:r>
              <a:rPr b="1"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nl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plaatsen om ze te kunnen uitvoeren</a:t>
            </a:r>
          </a:p>
        </p:txBody>
      </p:sp>
      <p:pic>
        <p:nvPicPr>
          <p:cNvPr id="1608" name="Shape 16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8355" y="1914192"/>
            <a:ext cx="550168" cy="501480"/>
          </a:xfrm>
          <a:prstGeom prst="rect">
            <a:avLst/>
          </a:prstGeom>
          <a:noFill/>
          <a:ln>
            <a:noFill/>
          </a:ln>
        </p:spPr>
      </p:pic>
      <p:sp>
        <p:nvSpPr>
          <p:cNvPr id="1609" name="Shape 1609"/>
          <p:cNvSpPr txBox="1"/>
          <p:nvPr>
            <p:ph type="title"/>
          </p:nvPr>
        </p:nvSpPr>
        <p:spPr>
          <a:xfrm>
            <a:off x="467550" y="232478"/>
            <a:ext cx="8229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Eindresultaat Hoger Lager </a:t>
            </a:r>
          </a:p>
        </p:txBody>
      </p:sp>
      <p:cxnSp>
        <p:nvCxnSpPr>
          <p:cNvPr id="1610" name="Shape 1610"/>
          <p:cNvCxnSpPr/>
          <p:nvPr/>
        </p:nvCxnSpPr>
        <p:spPr>
          <a:xfrm rot="10800000">
            <a:off x="5943599" y="1792621"/>
            <a:ext cx="838200" cy="194952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 txBox="1"/>
          <p:nvPr>
            <p:ph type="title"/>
          </p:nvPr>
        </p:nvSpPr>
        <p:spPr>
          <a:xfrm>
            <a:off x="478606" y="187854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Opdracht</a:t>
            </a:r>
          </a:p>
        </p:txBody>
      </p:sp>
      <p:sp>
        <p:nvSpPr>
          <p:cNvPr id="1616" name="Shape 1616"/>
          <p:cNvSpPr txBox="1"/>
          <p:nvPr>
            <p:ph idx="1" type="body"/>
          </p:nvPr>
        </p:nvSpPr>
        <p:spPr>
          <a:xfrm>
            <a:off x="478606" y="1295400"/>
            <a:ext cx="7790503" cy="4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 de werking van het programma HogerLager uit.</a:t>
            </a:r>
          </a:p>
          <a:p>
            <a:pPr indent="-177800" lvl="0" marL="177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Werkt alles naar behoren?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Probeer het programma dan uit te breiden met de teller-functionaliteit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Compileer en run</a:t>
            </a:r>
          </a:p>
          <a:p>
            <a:pPr indent="-177800" lvl="0" marL="177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17" name="Shape 16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5" y="188640"/>
            <a:ext cx="1285764" cy="873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Shape 1622"/>
          <p:cNvSpPr txBox="1"/>
          <p:nvPr>
            <p:ph type="title"/>
          </p:nvPr>
        </p:nvSpPr>
        <p:spPr>
          <a:xfrm>
            <a:off x="457200" y="2540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Opdracht</a:t>
            </a:r>
          </a:p>
        </p:txBody>
      </p:sp>
      <p:sp>
        <p:nvSpPr>
          <p:cNvPr id="1623" name="Shape 1623"/>
          <p:cNvSpPr txBox="1"/>
          <p:nvPr>
            <p:ph idx="1" type="body"/>
          </p:nvPr>
        </p:nvSpPr>
        <p:spPr>
          <a:xfrm>
            <a:off x="251519" y="1295400"/>
            <a:ext cx="8640960" cy="4669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nl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Blackboard&gt;Basisbegrippen&gt;Opdrachten&gt;W1</a:t>
            </a:r>
          </a:p>
          <a:p>
            <a:pPr indent="-179388" lvl="1" marL="357188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Basis:</a:t>
            </a:r>
          </a:p>
          <a:p>
            <a:pPr indent="-179387" lvl="2" marL="5349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Sommeren</a:t>
            </a:r>
          </a:p>
          <a:p>
            <a:pPr indent="-179387" lvl="2" marL="5349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Omwisselen</a:t>
            </a:r>
          </a:p>
          <a:p>
            <a:pPr indent="-179387" lvl="2" marL="5349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Reeksen</a:t>
            </a:r>
          </a:p>
          <a:p>
            <a:pPr indent="-179388" lvl="1" marL="3571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Extra:</a:t>
            </a:r>
          </a:p>
          <a:p>
            <a:pPr indent="-179387" lvl="2" marL="5349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Middelste</a:t>
            </a:r>
          </a:p>
          <a:p>
            <a:pPr indent="-179387" lvl="2" marL="5349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nl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Tafels</a:t>
            </a:r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24" name="Shape 16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057" y="430125"/>
            <a:ext cx="962413" cy="79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Shape 1629"/>
          <p:cNvSpPr txBox="1"/>
          <p:nvPr>
            <p:ph type="ctrTitle"/>
          </p:nvPr>
        </p:nvSpPr>
        <p:spPr>
          <a:xfrm>
            <a:off x="536925" y="757275"/>
            <a:ext cx="3970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nl"/>
              <a:t>Samengevat</a:t>
            </a:r>
          </a:p>
        </p:txBody>
      </p:sp>
      <p:pic>
        <p:nvPicPr>
          <p:cNvPr descr="Picture9.png" id="1630" name="Shape 16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950" y="307287"/>
            <a:ext cx="268605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Shape 1631"/>
          <p:cNvSpPr txBox="1"/>
          <p:nvPr/>
        </p:nvSpPr>
        <p:spPr>
          <a:xfrm>
            <a:off x="536925" y="1955100"/>
            <a:ext cx="80667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300"/>
              </a:spcBef>
              <a:spcAft>
                <a:spcPts val="700"/>
              </a:spcAft>
              <a:buClr>
                <a:srgbClr val="000000"/>
              </a:buClr>
              <a:buSzPct val="100000"/>
              <a:buChar char="●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Vooraf: afspraken, evaluatie, …</a:t>
            </a:r>
          </a:p>
          <a:p>
            <a:pPr indent="-381000" lvl="0" marL="457200" rtl="0">
              <a:spcBef>
                <a:spcPts val="300"/>
              </a:spcBef>
              <a:spcAft>
                <a:spcPts val="700"/>
              </a:spcAft>
              <a:buClr>
                <a:srgbClr val="000000"/>
              </a:buClr>
              <a:buSzPct val="100000"/>
              <a:buChar char="●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H1: Inleiding: </a:t>
            </a:r>
          </a:p>
          <a:p>
            <a:pPr indent="-342900" lvl="1" marL="914400" rtl="0">
              <a:spcBef>
                <a:spcPts val="300"/>
              </a:spcBef>
              <a:spcAft>
                <a:spcPts val="700"/>
              </a:spcAft>
              <a:buClr>
                <a:srgbClr val="000000"/>
              </a:buClr>
              <a:buSzPct val="100000"/>
              <a:buChar char="○"/>
            </a:pPr>
            <a:r>
              <a:rPr lang="nl" sz="1800">
                <a:latin typeface="Verdana"/>
                <a:ea typeface="Verdana"/>
                <a:cs typeface="Verdana"/>
                <a:sym typeface="Verdana"/>
              </a:rPr>
              <a:t>3GL, Compileren, Interpreteren, JVM</a:t>
            </a:r>
          </a:p>
          <a:p>
            <a:pPr indent="-381000" lvl="0" marL="457200" rtl="0">
              <a:spcBef>
                <a:spcPts val="300"/>
              </a:spcBef>
              <a:spcAft>
                <a:spcPts val="700"/>
              </a:spcAft>
              <a:buClr>
                <a:srgbClr val="000000"/>
              </a:buClr>
              <a:buSzPct val="100000"/>
              <a:buChar char="●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H2: Java Development Kit</a:t>
            </a:r>
          </a:p>
          <a:p>
            <a:pPr indent="-381000" lvl="0" marL="457200" rtl="0">
              <a:spcBef>
                <a:spcPts val="300"/>
              </a:spcBef>
              <a:spcAft>
                <a:spcPts val="700"/>
              </a:spcAft>
              <a:buClr>
                <a:srgbClr val="000000"/>
              </a:buClr>
              <a:buSzPct val="100000"/>
              <a:buChar char="●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H3: Het eerste Java programma</a:t>
            </a:r>
          </a:p>
          <a:p>
            <a:pPr indent="-342900" lvl="1" marL="914400" rtl="0">
              <a:spcBef>
                <a:spcPts val="300"/>
              </a:spcBef>
              <a:spcAft>
                <a:spcPts val="700"/>
              </a:spcAft>
              <a:buClr>
                <a:srgbClr val="000000"/>
              </a:buClr>
              <a:buSzPct val="100000"/>
              <a:buChar char="○"/>
            </a:pPr>
            <a:r>
              <a:rPr lang="nl" sz="1800">
                <a:latin typeface="Verdana"/>
                <a:ea typeface="Verdana"/>
                <a:cs typeface="Verdana"/>
                <a:sym typeface="Verdana"/>
              </a:rPr>
              <a:t>HelloWorldApp, javac, java</a:t>
            </a:r>
          </a:p>
          <a:p>
            <a:pPr indent="-381000" lvl="0" marL="457200" rtl="0">
              <a:spcBef>
                <a:spcPts val="300"/>
              </a:spcBef>
              <a:spcAft>
                <a:spcPts val="700"/>
              </a:spcAft>
              <a:buClr>
                <a:srgbClr val="000000"/>
              </a:buClr>
              <a:buSzPct val="100000"/>
              <a:buChar char="●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H4: het algoritme</a:t>
            </a:r>
          </a:p>
          <a:p>
            <a:pPr indent="-342900" lvl="1" marL="914400" rtl="0">
              <a:spcBef>
                <a:spcPts val="300"/>
              </a:spcBef>
              <a:spcAft>
                <a:spcPts val="700"/>
              </a:spcAft>
              <a:buClr>
                <a:srgbClr val="000000"/>
              </a:buClr>
              <a:buSzPct val="100000"/>
              <a:buChar char="○"/>
            </a:pPr>
            <a:r>
              <a:rPr lang="nl" sz="1800">
                <a:latin typeface="Verdana"/>
                <a:ea typeface="Verdana"/>
                <a:cs typeface="Verdana"/>
                <a:sym typeface="Verdana"/>
              </a:rPr>
              <a:t>Stappenplan</a:t>
            </a:r>
          </a:p>
          <a:p>
            <a:pPr indent="-342900" lvl="1" marL="914400" rtl="0">
              <a:spcBef>
                <a:spcPts val="300"/>
              </a:spcBef>
              <a:spcAft>
                <a:spcPts val="700"/>
              </a:spcAft>
              <a:buClr>
                <a:srgbClr val="000000"/>
              </a:buClr>
              <a:buSzPct val="100000"/>
              <a:buChar char="○"/>
            </a:pPr>
            <a:r>
              <a:rPr lang="nl" sz="1800">
                <a:latin typeface="Verdana"/>
                <a:ea typeface="Verdana"/>
                <a:cs typeface="Verdana"/>
                <a:sym typeface="Verdana"/>
              </a:rPr>
              <a:t>Variabelen, rekenen, IO, testen, lussen</a:t>
            </a:r>
          </a:p>
          <a:p>
            <a:pPr indent="-342900" lvl="1" marL="914400" rtl="0">
              <a:spcBef>
                <a:spcPts val="300"/>
              </a:spcBef>
              <a:spcAft>
                <a:spcPts val="700"/>
              </a:spcAft>
              <a:buClr>
                <a:srgbClr val="000000"/>
              </a:buClr>
              <a:buSzPct val="100000"/>
              <a:buChar char="○"/>
            </a:pPr>
            <a:r>
              <a:rPr lang="nl" sz="1800">
                <a:latin typeface="Verdana"/>
                <a:ea typeface="Verdana"/>
                <a:cs typeface="Verdana"/>
                <a:sym typeface="Verdana"/>
              </a:rPr>
              <a:t>Verfijnen tot Java instructies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/>
          <p:nvPr>
            <p:ph type="title"/>
          </p:nvPr>
        </p:nvSpPr>
        <p:spPr>
          <a:xfrm>
            <a:off x="464466" y="166048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Lesmateriaal</a:t>
            </a:r>
          </a:p>
        </p:txBody>
      </p:sp>
      <p:sp>
        <p:nvSpPr>
          <p:cNvPr id="831" name="Shape 831"/>
          <p:cNvSpPr txBox="1"/>
          <p:nvPr>
            <p:ph idx="1" type="body"/>
          </p:nvPr>
        </p:nvSpPr>
        <p:spPr>
          <a:xfrm>
            <a:off x="464475" y="1216277"/>
            <a:ext cx="77904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</a:pPr>
            <a:r>
              <a:rPr b="0" i="0" lang="nl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Oefeningen</a:t>
            </a:r>
          </a:p>
          <a:p>
            <a:pPr indent="-406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666"/>
              <a:buFont typeface="Verdana"/>
            </a:pPr>
            <a:r>
              <a:rPr lang="nl" sz="2400"/>
              <a:t>Er zijn er véél beschikbaar via de slides, het cursusboek en BlackBoard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Verdana"/>
            </a:pPr>
            <a:r>
              <a:rPr lang="nl" sz="2400"/>
              <a:t>Thuis maken, elke vrijdag vanaf 18u oplossingen beschikbaar 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nl" sz="2400"/>
              <a:t>Jouw oplossing kan/mag afwijken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/>
              <a:t>	van de modeloplossing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nl" sz="2400"/>
              <a:t>Modeloplossing wel begrijpen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77800" lvl="0" marL="177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7800" lvl="0" marL="177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7800" lvl="0" marL="177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32" name="Shape 8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0912" y="4876280"/>
            <a:ext cx="962400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Shape 8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7935" y="2497677"/>
            <a:ext cx="968400" cy="13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type="title"/>
          </p:nvPr>
        </p:nvSpPr>
        <p:spPr>
          <a:xfrm>
            <a:off x="489308" y="152400"/>
            <a:ext cx="78119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nl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Lesmateriaal</a:t>
            </a:r>
          </a:p>
        </p:txBody>
      </p:sp>
      <p:sp>
        <p:nvSpPr>
          <p:cNvPr id="839" name="Shape 839"/>
          <p:cNvSpPr txBox="1"/>
          <p:nvPr>
            <p:ph idx="1" type="body"/>
          </p:nvPr>
        </p:nvSpPr>
        <p:spPr>
          <a:xfrm>
            <a:off x="530352" y="1143000"/>
            <a:ext cx="7790503" cy="4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9306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Verdana"/>
            </a:pPr>
            <a:r>
              <a:rPr b="0" i="0" lang="nl" sz="259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Oefeningen</a:t>
            </a:r>
          </a:p>
          <a:p>
            <a:pPr indent="-39306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727"/>
              <a:buFont typeface="Verdana"/>
            </a:pPr>
            <a:r>
              <a:rPr b="0" i="0" lang="nl" sz="222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Zijn de beste manier om de syntax en het</a:t>
            </a:r>
            <a:r>
              <a:rPr lang="nl"/>
              <a:t> </a:t>
            </a:r>
            <a:r>
              <a:rPr b="0" i="0" lang="nl" sz="222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inzicht in programmeren te leren!</a:t>
            </a:r>
          </a:p>
          <a:p>
            <a:pPr indent="-39306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727"/>
              <a:buFont typeface="Verdana"/>
            </a:pPr>
            <a:r>
              <a:rPr b="0" i="0" lang="nl" sz="222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Hou ze goed bij en maak er regelmatig vanaf</a:t>
            </a:r>
            <a:r>
              <a:rPr lang="nl"/>
              <a:t> </a:t>
            </a:r>
            <a:r>
              <a:rPr b="0" i="0" lang="nl" sz="222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eerste week!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065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Verdana"/>
            </a:pPr>
            <a:r>
              <a:rPr b="0" i="0" lang="nl" sz="259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Zelf</a:t>
            </a:r>
            <a:r>
              <a:rPr lang="nl" sz="2590"/>
              <a:t>t</a:t>
            </a:r>
            <a:r>
              <a:rPr b="0" i="0" lang="nl" sz="259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oetsen</a:t>
            </a:r>
          </a:p>
          <a:p>
            <a:pPr indent="-393065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727"/>
              <a:buFont typeface="Verdana"/>
            </a:pPr>
            <a:r>
              <a:rPr b="0" i="0" lang="nl" sz="222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Vrijblijvend (scores tellen NIET mee)</a:t>
            </a:r>
          </a:p>
          <a:p>
            <a:pPr indent="-393065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727"/>
              <a:buFont typeface="Verdana"/>
            </a:pPr>
            <a:r>
              <a:rPr b="0" i="0" lang="nl" sz="222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Tussentijds testen van je kennis</a:t>
            </a:r>
          </a:p>
          <a:p>
            <a:pPr indent="-177800" lvl="0" marL="177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Bb_transbkrd.png" id="840" name="Shape 8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725" y="4195137"/>
            <a:ext cx="1105500" cy="807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b_transbkrd.png" id="841" name="Shape 8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725" y="863012"/>
            <a:ext cx="1105500" cy="807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dG Thema">
  <a:themeElements>
    <a:clrScheme name="Custom 60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B34185"/>
      </a:accent1>
      <a:accent2>
        <a:srgbClr val="7D47A0"/>
      </a:accent2>
      <a:accent3>
        <a:srgbClr val="2863B4"/>
      </a:accent3>
      <a:accent4>
        <a:srgbClr val="039BCF"/>
      </a:accent4>
      <a:accent5>
        <a:srgbClr val="008E28"/>
      </a:accent5>
      <a:accent6>
        <a:srgbClr val="43B109"/>
      </a:accent6>
      <a:hlink>
        <a:srgbClr val="8AC53F"/>
      </a:hlink>
      <a:folHlink>
        <a:srgbClr val="00B3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klasseDiagrammenDeel2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KdG Thema">
  <a:themeElements>
    <a:clrScheme name="Custom 60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B34185"/>
      </a:accent1>
      <a:accent2>
        <a:srgbClr val="7D47A0"/>
      </a:accent2>
      <a:accent3>
        <a:srgbClr val="2863B4"/>
      </a:accent3>
      <a:accent4>
        <a:srgbClr val="039BCF"/>
      </a:accent4>
      <a:accent5>
        <a:srgbClr val="008E28"/>
      </a:accent5>
      <a:accent6>
        <a:srgbClr val="43B109"/>
      </a:accent6>
      <a:hlink>
        <a:srgbClr val="8AC53F"/>
      </a:hlink>
      <a:folHlink>
        <a:srgbClr val="00B3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KdG Thema">
  <a:themeElements>
    <a:clrScheme name="Custom 60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B34185"/>
      </a:accent1>
      <a:accent2>
        <a:srgbClr val="7D47A0"/>
      </a:accent2>
      <a:accent3>
        <a:srgbClr val="2863B4"/>
      </a:accent3>
      <a:accent4>
        <a:srgbClr val="039BCF"/>
      </a:accent4>
      <a:accent5>
        <a:srgbClr val="008E28"/>
      </a:accent5>
      <a:accent6>
        <a:srgbClr val="43B109"/>
      </a:accent6>
      <a:hlink>
        <a:srgbClr val="8AC53F"/>
      </a:hlink>
      <a:folHlink>
        <a:srgbClr val="00B3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