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omments/modernComment_169_D96C2634.xml" ContentType="application/vnd.ms-powerpoint.comments+xml"/>
  <Override PartName="/ppt/tags/tag10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56" r:id="rId2"/>
    <p:sldId id="363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47FC66-40FE-10D5-F185-7D9175C748C7}" name="van der Nest, Gavin SITI-PTIX/DS" initials="vdNGSP" userId="S::Gavin.vanderNest@shell.com::fa2c04c9-63ca-4864-81ed-384f36c40a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69_D96C263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20D2D2-E386-4383-A3BF-BD87E8F06AE9}" authorId="{6047FC66-40FE-10D5-F185-7D9175C748C7}" created="2024-08-08T09:52:12.4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47743540" sldId="361"/>
      <ac:picMk id="16" creationId="{A93A8CBB-7830-6B0E-B59C-BFF9D81B3DDE}"/>
    </ac:deMkLst>
    <p188:txBody>
      <a:bodyPr/>
      <a:lstStyle/>
      <a:p>
        <a:r>
          <a:rPr lang="en-GB"/>
          <a:t>Red is risk averse: Middle consistently risk averse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BE72C-3D59-4AAD-A161-46E9E059B258}" type="datetimeFigureOut">
              <a:rPr lang="en-GB" smtClean="0">
                <a:latin typeface="ShellMedium" panose="00000600000000000000" pitchFamily="50" charset="0"/>
              </a:rPr>
              <a:t>08/08/2024</a:t>
            </a:fld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7BF2-3293-4ACB-AF08-531C60ED91C2}" type="slidenum">
              <a:rPr lang="en-GB" smtClean="0">
                <a:latin typeface="ShellMedium" panose="00000600000000000000" pitchFamily="50" charset="0"/>
              </a:rPr>
              <a:t>‹#›</a:t>
            </a:fld>
            <a:endParaRPr lang="en-GB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93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ti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5" name="TextBox 4" descr="CONFIDENTIAL_TAG_0xFFEE">
            <a:extLst>
              <a:ext uri="{FF2B5EF4-FFF2-40B4-BE49-F238E27FC236}">
                <a16:creationId xmlns:a16="http://schemas.microsoft.com/office/drawing/2014/main" id="{4D996E69-301B-1FE1-F15F-0EE1A74B3AC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278294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8400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EF9E4004-822F-8E23-31B0-3905B6592E0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333965"/>
      </p:ext>
    </p:extLst>
  </p:cSld>
  <p:clrMapOvr>
    <a:masterClrMapping/>
  </p:clrMapOvr>
  <p:transition/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2A716F38-F65D-ED57-012A-583073C34D1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955544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2CE79B5F-408F-5C9F-BB5E-5975632B0E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33109"/>
      </p:ext>
    </p:extLst>
  </p:cSld>
  <p:clrMapOvr>
    <a:masterClrMapping/>
  </p:clrMapOvr>
  <p:transition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43AE0233-FF10-1FEB-D1D0-3D5F6E46AFA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120028"/>
      </p:ext>
    </p:extLst>
  </p:cSld>
  <p:clrMapOvr>
    <a:masterClrMapping/>
  </p:clrMapOvr>
  <p:transition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CBFB7F5-4C7E-294A-789E-619E4FFEC25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87740"/>
      </p:ext>
    </p:extLst>
  </p:cSld>
  <p:clrMapOvr>
    <a:masterClrMapping/>
  </p:clrMapOvr>
  <p:transition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8E23B5B-8D67-E57E-B263-FC312F603B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568023"/>
      </p:ext>
    </p:extLst>
  </p:cSld>
  <p:clrMapOvr>
    <a:masterClrMapping/>
  </p:clrMapOvr>
  <p:transition/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5B1DF599-D42D-5781-20D9-7C724CF61EB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957323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  <p15:guide id="3" orient="horz" pos="2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B4E8CAD-15FC-E8A9-E206-3C9C086FA0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783661"/>
      </p:ext>
    </p:extLst>
  </p:cSld>
  <p:clrMapOvr>
    <a:masterClrMapping/>
  </p:clrMapOvr>
  <p:transition/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8422C3A4-8DD9-1F1E-7DEB-0A6D141EB3F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247363"/>
      </p:ext>
    </p:extLst>
  </p:cSld>
  <p:clrMapOvr>
    <a:masterClrMapping/>
  </p:clrMapOvr>
  <p:transition/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rgbClr val="FFC600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EE8AAA6B-E291-89BC-71D7-E7F15BA0CC3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496911"/>
      </p:ext>
    </p:extLst>
  </p:cSld>
  <p:clrMapOvr>
    <a:masterClrMapping/>
  </p:clrMapOvr>
  <p:transition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FEB9D0F9-36C4-7398-4AD1-69AF42DCF43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087540"/>
      </p:ext>
    </p:extLst>
  </p:cSld>
  <p:clrMapOvr>
    <a:masterClrMapping/>
  </p:clrMapOvr>
  <p:transition/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538318AA-6AF7-BC4E-CD11-87CE3AE47E0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25940"/>
      </p:ext>
    </p:extLst>
  </p:cSld>
  <p:clrMapOvr>
    <a:masterClrMapping/>
  </p:clrMapOvr>
  <p:transition/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3152A2FE-A8AD-1626-2EDE-CA10714BD03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844262"/>
      </p:ext>
    </p:extLst>
  </p:cSld>
  <p:clrMapOvr>
    <a:masterClrMapping/>
  </p:clrMapOvr>
  <p:transition/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2073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A2EB09B3-85AA-3E4A-E0F4-FE7BA4BA45F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34169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508C3B44-035D-7658-DB1B-5984128B224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295842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9C00468B-2739-E7F4-41E0-C4C6C2C895E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335860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7660" r="49917" b="6682"/>
          <a:stretch/>
        </p:blipFill>
        <p:spPr>
          <a:xfrm>
            <a:off x="8458199" y="0"/>
            <a:ext cx="3727939" cy="6617454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9F5B8B4C-75F4-9D4D-4128-60686039DD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62720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028A6519-38DF-282A-7FED-F2DAB43C736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471487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C52CE0CC-8095-B158-852F-DF80861D5F8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792733"/>
      </p:ext>
    </p:extLst>
  </p:cSld>
  <p:clrMapOvr>
    <a:masterClrMapping/>
  </p:clrMapOvr>
  <p:transition/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1706" r="31262" b="6682"/>
          <a:stretch/>
        </p:blipFill>
        <p:spPr>
          <a:xfrm>
            <a:off x="9355015" y="0"/>
            <a:ext cx="2831124" cy="260689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6800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6800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540CBFBD-69EA-A8E7-CB59-A8519C1354C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84947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5F599C5-31B7-DB1A-DEBF-053ACC322D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7366638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50" imgH="350" progId="TCLayout.ActiveDocument.1">
                  <p:embed/>
                </p:oleObj>
              </mc:Choice>
              <mc:Fallback>
                <p:oleObj name="think-cell Slide" r:id="rId25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95" name="Rectangle 94" descr="&lt;Shell Yellow Bar&gt;" title="&lt;Shell Yellow Bar&gt;"/>
          <p:cNvSpPr/>
          <p:nvPr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5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transition>
    <p:fade/>
  </p:transition>
  <p:hf hdr="0" ft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18">
          <p15:clr>
            <a:srgbClr val="F26B43"/>
          </p15:clr>
        </p15:guide>
        <p15:guide id="14" orient="horz" pos="4225">
          <p15:clr>
            <a:srgbClr val="F26B43"/>
          </p15:clr>
        </p15:guide>
        <p15:guide id="15" pos="482">
          <p15:clr>
            <a:srgbClr val="F26B43"/>
          </p15:clr>
        </p15:guide>
        <p15:guide id="16" pos="642">
          <p15:clr>
            <a:srgbClr val="F26B43"/>
          </p15:clr>
        </p15:guide>
        <p15:guide id="17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9_D96C263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B50B252-FCE2-F8FA-FF0B-8308986DA7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984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0" imgH="350" progId="TCLayout.ActiveDocument.1">
                  <p:embed/>
                </p:oleObj>
              </mc:Choice>
              <mc:Fallback>
                <p:oleObj name="think-cell Slide" r:id="rId4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Maritime Assurance 	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Exploration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Gavin van der Nest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Senior Statistician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8410-D977-122D-1D6E-10F2A3DF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4251-EFF9-A604-835E-B0EB5CA539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Vessel Selection: </a:t>
            </a:r>
          </a:p>
          <a:p>
            <a:endParaRPr lang="en-US" dirty="0"/>
          </a:p>
          <a:p>
            <a:r>
              <a:rPr lang="en-US" dirty="0"/>
              <a:t>SIRE reports: 200-300 questions, 30-40 master mariners  review reports and give risk ratings. </a:t>
            </a:r>
          </a:p>
          <a:p>
            <a:endParaRPr lang="en-US" dirty="0"/>
          </a:p>
          <a:p>
            <a:r>
              <a:rPr lang="en-US" dirty="0"/>
              <a:t>Team of 30 professionals, experience bias. Serious incident review: incident where 2 died due to freak wave on deck. E.g. people who experienced that type of incident when they were ship pilots will be more risk averse/ perceptive to threat.  </a:t>
            </a:r>
          </a:p>
          <a:p>
            <a:endParaRPr lang="en-US" dirty="0"/>
          </a:p>
          <a:p>
            <a:r>
              <a:rPr lang="en-US" dirty="0"/>
              <a:t>2000 incidents per year, can't review them all. </a:t>
            </a:r>
          </a:p>
          <a:p>
            <a:endParaRPr lang="en-US" dirty="0"/>
          </a:p>
          <a:p>
            <a:r>
              <a:rPr lang="en-US" dirty="0"/>
              <a:t>Have a nice tool which brings together information about Shell's fleet and 3rd party vessels: their specs/operational constraints, safety data like incident reports (textual data - NLP).  </a:t>
            </a:r>
          </a:p>
          <a:p>
            <a:endParaRPr lang="en-US" dirty="0"/>
          </a:p>
          <a:p>
            <a:r>
              <a:rPr lang="en-US" dirty="0"/>
              <a:t>Currently just the last report being reviewed for a vessel, and then it's marked eligible. Would like to get a risk rating.  </a:t>
            </a:r>
          </a:p>
          <a:p>
            <a:endParaRPr lang="en-US" dirty="0"/>
          </a:p>
          <a:p>
            <a:r>
              <a:rPr lang="en-US" dirty="0"/>
              <a:t>Validity of report usually a year, if any longer then have to do manual review of vessel.  </a:t>
            </a:r>
          </a:p>
          <a:p>
            <a:endParaRPr lang="en-US" dirty="0"/>
          </a:p>
          <a:p>
            <a:r>
              <a:rPr lang="en-US" dirty="0"/>
              <a:t>Only get an' observation' if answer is NO ('negative response') </a:t>
            </a:r>
          </a:p>
          <a:p>
            <a:endParaRPr lang="en-US" dirty="0"/>
          </a:p>
          <a:p>
            <a:r>
              <a:rPr lang="en-US" dirty="0"/>
              <a:t>Initial manager comment is secondary, might be a final one too.  </a:t>
            </a:r>
          </a:p>
          <a:p>
            <a:endParaRPr lang="en-US" dirty="0"/>
          </a:p>
          <a:p>
            <a:r>
              <a:rPr lang="en-US" dirty="0"/>
              <a:t>KLM: 10 is high, 3, is medium, 1 is low. Potential risk value is system generated. The observed and final risks are the decisions the master mariners in the team are making. Will only be something if there is a NO.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Suggesting time to do inspection / new review would be good. Quality mindset: what would be interval want to do inspections based on historical data (when did it last fail, what for, …) </a:t>
            </a:r>
          </a:p>
          <a:p>
            <a:endParaRPr lang="en-US" dirty="0"/>
          </a:p>
          <a:p>
            <a:r>
              <a:rPr lang="en-US" dirty="0"/>
              <a:t>Currently rigid process uniform for all vessels but e.g. location risk is not considered.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69CD-5D1B-C5F3-1B14-7AAD0164E7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4BD1A-8775-34D8-DC9C-2DB93EB85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450740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4ECF594-E24E-FB2B-ADB4-386ADEB6AC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4966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0" imgH="350" progId="TCLayout.ActiveDocument.1">
                  <p:embed/>
                </p:oleObj>
              </mc:Choice>
              <mc:Fallback>
                <p:oleObj name="think-cell Slide" r:id="rId4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712799"/>
            <a:ext cx="11171238" cy="808025"/>
          </a:xfrm>
        </p:spPr>
        <p:txBody>
          <a:bodyPr vert="horz"/>
          <a:lstStyle/>
          <a:p>
            <a:r>
              <a:rPr lang="en-GB" dirty="0"/>
              <a:t>Data Preparation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/>
          <a:p>
            <a:pPr lvl="1"/>
            <a:r>
              <a:rPr lang="en-GB" dirty="0"/>
              <a:t>Data Fields:</a:t>
            </a:r>
          </a:p>
          <a:p>
            <a:pPr lvl="2"/>
            <a:r>
              <a:rPr lang="en-GB" dirty="0"/>
              <a:t>VIQ7 questionnaire responses (negative only)</a:t>
            </a:r>
          </a:p>
          <a:p>
            <a:pPr lvl="2"/>
            <a:r>
              <a:rPr lang="en-GB" dirty="0"/>
              <a:t>Initial, observed, and final risk ratings:</a:t>
            </a:r>
          </a:p>
          <a:p>
            <a:pPr lvl="3"/>
            <a:r>
              <a:rPr lang="en-GB" dirty="0"/>
              <a:t>Is there a standardized rubric for decision making?</a:t>
            </a:r>
          </a:p>
          <a:p>
            <a:pPr lvl="3"/>
            <a:r>
              <a:rPr lang="en-GB" dirty="0"/>
              <a:t>Vessel info, incident reports, inspections (frequency), knowledge of crew &amp; route</a:t>
            </a:r>
          </a:p>
          <a:p>
            <a:pPr lvl="2"/>
            <a:r>
              <a:rPr lang="en-GB" dirty="0"/>
              <a:t>Vessel details (outstanding): type, size, age, operator</a:t>
            </a:r>
          </a:p>
          <a:p>
            <a:pPr lvl="2"/>
            <a:r>
              <a:rPr lang="en-GB" dirty="0"/>
              <a:t>Assessor details (location, background)</a:t>
            </a:r>
          </a:p>
          <a:p>
            <a:pPr lvl="1"/>
            <a:r>
              <a:rPr lang="en-GB" dirty="0"/>
              <a:t>Data cleaning and transformation:</a:t>
            </a:r>
          </a:p>
          <a:p>
            <a:pPr lvl="2"/>
            <a:r>
              <a:rPr lang="en-GB" dirty="0"/>
              <a:t>Filter: Extract only negative responses [</a:t>
            </a:r>
            <a:r>
              <a:rPr lang="en-GB" dirty="0">
                <a:highlight>
                  <a:srgbClr val="FFFF00"/>
                </a:highlight>
              </a:rPr>
              <a:t>Specific column - definition</a:t>
            </a:r>
            <a:r>
              <a:rPr lang="en-GB" dirty="0"/>
              <a:t>] from raw data</a:t>
            </a:r>
          </a:p>
          <a:p>
            <a:pPr lvl="2"/>
            <a:r>
              <a:rPr lang="en-GB" dirty="0"/>
              <a:t>Consistency check: Validate for missing values, duplicates (currently many rows are exact duplicates), and inconsistencies</a:t>
            </a:r>
          </a:p>
          <a:p>
            <a:pPr lvl="2"/>
            <a:r>
              <a:rPr lang="en-GB" dirty="0"/>
              <a:t>Missing responses: Drop or impute?</a:t>
            </a:r>
          </a:p>
          <a:p>
            <a:pPr lvl="2"/>
            <a:r>
              <a:rPr lang="en-GB" dirty="0"/>
              <a:t>Normalization: Standardize data format – risk ratings [difference in Q – default value]?</a:t>
            </a:r>
          </a:p>
          <a:p>
            <a:pPr lvl="1"/>
            <a:r>
              <a:rPr lang="en-GB" dirty="0"/>
              <a:t>Data Integration:</a:t>
            </a:r>
          </a:p>
          <a:p>
            <a:pPr lvl="2"/>
            <a:r>
              <a:rPr lang="en-GB" dirty="0"/>
              <a:t>Combine datasets: Merge information from different sources (e.g., vessel details with questionnaire responses)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/>
          <a:lstStyle/>
          <a:p>
            <a:r>
              <a:rPr lang="en-GB" noProof="1"/>
              <a:t>Footer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4ECF594-E24E-FB2B-ADB4-386ADEB6AC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98427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0" imgH="350" progId="TCLayout.ActiveDocument.1">
                  <p:embed/>
                </p:oleObj>
              </mc:Choice>
              <mc:Fallback>
                <p:oleObj name="think-cell Slide" r:id="rId4" imgW="350" imgH="35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ECF594-E24E-FB2B-ADB4-386ADEB6AC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712799"/>
            <a:ext cx="11171238" cy="808025"/>
          </a:xfrm>
        </p:spPr>
        <p:txBody>
          <a:bodyPr vert="horz"/>
          <a:lstStyle/>
          <a:p>
            <a:r>
              <a:rPr lang="en-GB" dirty="0"/>
              <a:t>Data Quality and Consistency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/>
          <a:p>
            <a:pPr lvl="1"/>
            <a:r>
              <a:rPr lang="en-US" dirty="0"/>
              <a:t>Quality Analysis:</a:t>
            </a:r>
          </a:p>
          <a:p>
            <a:pPr lvl="2"/>
            <a:r>
              <a:rPr lang="en-US" dirty="0"/>
              <a:t>Completeness: Check for missing values or incomplete records.</a:t>
            </a:r>
          </a:p>
          <a:p>
            <a:pPr lvl="2"/>
            <a:r>
              <a:rPr lang="en-US" dirty="0"/>
              <a:t>Consistency: Verify that risk ratings are consistently applied across different assessors and locations.</a:t>
            </a:r>
          </a:p>
          <a:p>
            <a:pPr lvl="1"/>
            <a:r>
              <a:rPr lang="en-US" dirty="0"/>
              <a:t>Variability Analysis:</a:t>
            </a:r>
          </a:p>
          <a:p>
            <a:pPr lvl="2"/>
            <a:r>
              <a:rPr lang="en-US" dirty="0"/>
              <a:t>Inter-Rater Reliability: Use metrics like Kappa or ICC [define] to assess the agreement between observed and final risk ratings among different assessors.</a:t>
            </a:r>
          </a:p>
          <a:p>
            <a:pPr lvl="2"/>
            <a:r>
              <a:rPr lang="en-US" dirty="0"/>
              <a:t>Regional and Background Differences: Compare ratings across different locations and assessor backgrounds to identify any significant patterns or biases.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r>
              <a:rPr lang="en-GB" noProof="1"/>
              <a:t>August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/>
          <a:lstStyle/>
          <a:p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495353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987A49F-63EE-E989-A23E-D1BC2A3101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3625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0" imgH="350" progId="TCLayout.ActiveDocument.1">
                  <p:embed/>
                </p:oleObj>
              </mc:Choice>
              <mc:Fallback>
                <p:oleObj name="think-cell Slide" r:id="rId3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0D28F4-38AE-C981-7716-1C4E076D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Question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6274-47C6-4366-C578-C29AF8BB7F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GB" dirty="0"/>
              <a:t>Risk Ratings Comparison:</a:t>
            </a:r>
          </a:p>
          <a:p>
            <a:pPr lvl="2"/>
            <a:r>
              <a:rPr lang="en-GB" dirty="0"/>
              <a:t>Initial vs. Observed vs. Final Risks: Perform statistical tests to compare the risk ratings at different stages (initial, observed, final).</a:t>
            </a:r>
          </a:p>
          <a:p>
            <a:pPr lvl="2"/>
            <a:r>
              <a:rPr lang="en-GB" dirty="0"/>
              <a:t>Tailored Risk Ratings: Investigate if different vessel types require tailored initial risk ratings.</a:t>
            </a:r>
          </a:p>
          <a:p>
            <a:pPr lvl="1"/>
            <a:r>
              <a:rPr lang="en-GB" dirty="0"/>
              <a:t>Trend Analysis:</a:t>
            </a:r>
          </a:p>
          <a:p>
            <a:pPr lvl="2"/>
            <a:r>
              <a:rPr lang="en-GB" dirty="0"/>
              <a:t>Temporal Patterns: Examine how risk ratings and decision patterns change over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A75CA-4F24-B5C7-CF4C-DCA2CB834A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806A7-2C92-8C61-38ED-5F6867F1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475336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B3938B0-0C31-7DBD-FA55-1E6FAB7202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893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0" imgH="350" progId="TCLayout.ActiveDocument.1">
                  <p:embed/>
                </p:oleObj>
              </mc:Choice>
              <mc:Fallback>
                <p:oleObj name="think-cell Slide" r:id="rId3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67DC8A-513F-346E-5C0F-1EEE6BDA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Vessel Type and Attribute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B209-31B9-B73B-B165-8BED0CB02F3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US" dirty="0"/>
              <a:t>Attribute Analysis:</a:t>
            </a:r>
          </a:p>
          <a:p>
            <a:pPr lvl="2"/>
            <a:r>
              <a:rPr lang="en-US" dirty="0"/>
              <a:t>By Vessel Type: Analyze whether risk ratings vary by vessel type (e.g., Oil, Chemical, LNG).</a:t>
            </a:r>
          </a:p>
          <a:p>
            <a:pPr lvl="2"/>
            <a:r>
              <a:rPr lang="en-US" dirty="0"/>
              <a:t>By Vessel Characteristics: Look at how factors like vessel size and age affect risk ratings.</a:t>
            </a:r>
          </a:p>
          <a:p>
            <a:pPr lvl="1"/>
            <a:r>
              <a:rPr lang="en-US" dirty="0"/>
              <a:t>Statistical Tests:</a:t>
            </a:r>
          </a:p>
          <a:p>
            <a:pPr lvl="2"/>
            <a:r>
              <a:rPr lang="en-US" dirty="0"/>
              <a:t>ANOVA or Kruskal-Wallis Test: Use these tests to compare risk ratings across different vessel types and characteristics.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[Intro slide about idea approaches / not solutions]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8DEA-D17B-B488-BF61-7113D04CF5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A7EA1-4AA0-DCD7-84EA-D25911407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562104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135C431-92C4-2E74-9CB6-01409DDB57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7996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0" imgH="350" progId="TCLayout.ActiveDocument.1">
                  <p:embed/>
                </p:oleObj>
              </mc:Choice>
              <mc:Fallback>
                <p:oleObj name="think-cell Slide" r:id="rId3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0D1687-730A-EA9E-C60F-9D4B34754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BF9-4E8C-6C92-1ABE-4EC92867B3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r>
              <a:rPr lang="en-GB" dirty="0"/>
              <a:t>Data Gaps Analysis:</a:t>
            </a:r>
          </a:p>
          <a:p>
            <a:pPr lvl="2"/>
            <a:r>
              <a:rPr lang="en-GB" dirty="0"/>
              <a:t>Identify Missing Data: Determine what data is missing for cross-comparison between OCIMF submitting members.</a:t>
            </a:r>
          </a:p>
          <a:p>
            <a:pPr lvl="2"/>
            <a:r>
              <a:rPr lang="en-GB" dirty="0"/>
              <a:t>Synthetic Data: Create a synthetic dataset if necessary to illustrate how missing data impacts analysis and to propose solutions for data collection. [EXAMPLE: Multiple master mariners / experts (raters) per independent case/]</a:t>
            </a:r>
          </a:p>
          <a:p>
            <a:pPr lvl="1"/>
            <a:r>
              <a:rPr lang="en-GB" dirty="0"/>
              <a:t>Data Imputation:</a:t>
            </a:r>
          </a:p>
          <a:p>
            <a:pPr lvl="2"/>
            <a:r>
              <a:rPr lang="en-GB" dirty="0"/>
              <a:t>Techniques: Use imputation techniques (e.g., mean imputation, regression imputation) to fill in gaps where feasible.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7DF2-4625-5C24-6168-32976702F7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1B17-6BEB-80BA-0965-0B42E2B7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90252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43E315B-76BA-3624-0DCD-604AA398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316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0" imgH="350" progId="TCLayout.ActiveDocument.1">
                  <p:embed/>
                </p:oleObj>
              </mc:Choice>
              <mc:Fallback>
                <p:oleObj name="think-cell Slide" r:id="rId4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44344A6-ECA3-630F-07CB-FAA59B29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EDA (exploratory d analysis)</a:t>
            </a:r>
          </a:p>
        </p:txBody>
      </p: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474B1DE7-96D8-96D1-8A73-D6474C8B23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3" y="1319972"/>
            <a:ext cx="6095139" cy="38726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1EA8-49EE-C010-CD0C-4F78140D84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B6ED3-8BB4-1AAB-0CFC-A671B403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A93A8CBB-7830-6B0E-B59C-BFF9D81B3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397" y="1021168"/>
            <a:ext cx="6345340" cy="40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43540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6A93E6B-5006-E5E2-EDB5-6374257813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93465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0" imgH="350" progId="TCLayout.ActiveDocument.1">
                  <p:embed/>
                </p:oleObj>
              </mc:Choice>
              <mc:Fallback>
                <p:oleObj name="think-cell Slide" r:id="rId3" imgW="350" imgH="35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AC832EF-8E93-E2C5-5AF9-313BDC6E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DC29-1FCB-D26E-EA3D-DC299D148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Desire to move away from binary logic for fields which have a degree of greyscale. Can this crew field this vessel is not a yes/no, is the vessel safe is not a yes/no but rather a scale of risk. Longer term ambition to combine these fields in such a way that a level of risk is communicated rather than just a binary outcome. [Develop a risk rating from 0 – 10 scaled according to risk of voyage failure]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Currently just the last report being reviewed for a vessel, and then it's marked </a:t>
            </a:r>
            <a:r>
              <a:rPr lang="en-US" dirty="0" err="1"/>
              <a:t>elligible</a:t>
            </a:r>
            <a:r>
              <a:rPr lang="en-US" dirty="0"/>
              <a:t>. Would like to get a risk rating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With incident reports being key input here, there is an NLP [What is NLP? Natural language processing?] component to this project also. Though it's in early phases. </a:t>
            </a:r>
          </a:p>
          <a:p>
            <a:endParaRPr lang="en-US" dirty="0"/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Interesting question from Emma: Can we look back at incident data as a covariate to explain e.g. </a:t>
            </a:r>
            <a:r>
              <a:rPr lang="en-US" sz="1800" b="0" i="0" u="none" strike="noStrike">
                <a:effectLst/>
                <a:latin typeface="Calibri" panose="020F0502020204030204" pitchFamily="34" charset="0"/>
              </a:rPr>
              <a:t>increased risk aversion in maritime experts decision making over time? </a:t>
            </a:r>
            <a:r>
              <a:rPr lang="en-US" sz="1800" b="0" i="0">
                <a:effectLst/>
                <a:latin typeface="Calibri" panose="020F0502020204030204" pitchFamily="34" charset="0"/>
              </a:rPr>
              <a:t> 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9E958-8DDC-EF5C-F2B7-09A05D2B7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Leading Questions</a:t>
            </a:r>
          </a:p>
          <a:p>
            <a:pPr marL="342900" indent="-342900">
              <a:buAutoNum type="arabicPeriod"/>
            </a:pPr>
            <a:r>
              <a:rPr lang="en-GB" dirty="0">
                <a:highlight>
                  <a:srgbClr val="FFFF00"/>
                </a:highlight>
              </a:rPr>
              <a:t>Absence of comparable data [how to visually illustrate: user as row and cases as column – diagonal matrix with …] </a:t>
            </a:r>
            <a:r>
              <a:rPr lang="en-GB" dirty="0"/>
              <a:t>– difference on outcome on given question – what do we do about this – synthetic data – case gathering higher quality data.</a:t>
            </a:r>
          </a:p>
          <a:p>
            <a:pPr marL="342900" indent="-342900">
              <a:buAutoNum type="arabicPeriod"/>
            </a:pPr>
            <a:r>
              <a:rPr lang="en-GB" dirty="0"/>
              <a:t>Extra data fields to support analysis</a:t>
            </a:r>
          </a:p>
          <a:p>
            <a:pPr marL="342900" indent="-342900">
              <a:buAutoNum type="arabicPeriod"/>
            </a:pPr>
            <a:r>
              <a:rPr lang="en-GB" dirty="0"/>
              <a:t>Give an idea of which questions are most NB (weighting)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AF535-EF7B-9D8A-3E33-0701196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August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DBDA-AED6-706B-9694-37221246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2785989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 2024">
      <a:dk1>
        <a:srgbClr val="4A4A4A"/>
      </a:dk1>
      <a:lt1>
        <a:srgbClr val="FFFFFF"/>
      </a:lt1>
      <a:dk2>
        <a:srgbClr val="919191"/>
      </a:dk2>
      <a:lt2>
        <a:srgbClr val="F5F5F5"/>
      </a:lt2>
      <a:accent1>
        <a:srgbClr val="FFC600"/>
      </a:accent1>
      <a:accent2>
        <a:srgbClr val="DD1D21"/>
      </a:accent2>
      <a:accent3>
        <a:srgbClr val="336094"/>
      </a:accent3>
      <a:accent4>
        <a:srgbClr val="86207C"/>
      </a:accent4>
      <a:accent5>
        <a:srgbClr val="617E31"/>
      </a:accent5>
      <a:accent6>
        <a:srgbClr val="ED8A00"/>
      </a:accent6>
      <a:hlink>
        <a:srgbClr val="336094"/>
      </a:hlink>
      <a:folHlink>
        <a:srgbClr val="336094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30400" indent="-230400" defTabSz="357708">
          <a:lnSpc>
            <a:spcPct val="140000"/>
          </a:lnSpc>
          <a:buClr>
            <a:schemeClr val="accent2"/>
          </a:buClr>
          <a:buSzPct val="75000"/>
          <a:buFont typeface="Wingdings" panose="05000000000000000000" pitchFamily="2" charset="2"/>
          <a:buChar char=""/>
          <a:defRPr sz="1800" dirty="0" err="1"/>
        </a:defPPr>
      </a:lstStyle>
    </a:txDef>
  </a:objectDefaults>
  <a:extraClrSchemeLst/>
  <a:custClrLst>
    <a:custClr name="Main Yellow 200">
      <a:srgbClr val="FFC600"/>
    </a:custClr>
    <a:custClr name="Main Shell Red">
      <a:srgbClr val="DD1D21"/>
    </a:custClr>
    <a:custClr name="Main Shell Grey 700">
      <a:srgbClr val="4A4A4A"/>
    </a:custClr>
    <a:custClr name="Main Night 600">
      <a:srgbClr val="336094"/>
    </a:custClr>
    <a:custClr name="Main Ocean 400">
      <a:srgbClr val="0097A9"/>
    </a:custClr>
    <a:custClr name="Main Sky 400">
      <a:srgbClr val="0097BB"/>
    </a:custClr>
    <a:custClr name="Main Violet 500">
      <a:srgbClr val="9A60A4"/>
    </a:custClr>
    <a:custClr name="Main Sunset 500">
      <a:srgbClr val="D54410"/>
    </a:custClr>
    <a:custClr name="Main Sand 100">
      <a:srgbClr val="E1DDA9"/>
    </a:custClr>
    <a:custClr name="Main Earth 700">
      <a:srgbClr val="743A1E"/>
    </a:custClr>
    <a:custClr name="Shell Yellow 50">
      <a:srgbClr val="FFF7B4"/>
    </a:custClr>
    <a:custClr name="Shell Red 300">
      <a:srgbClr val="FF887B"/>
    </a:custClr>
    <a:custClr name="Shell Grey 900">
      <a:srgbClr val="292929"/>
    </a:custClr>
    <a:custClr name="Night 400">
      <a:srgbClr val="6E94C0"/>
    </a:custClr>
    <a:custClr name="Ocean 600">
      <a:srgbClr val="006B7B"/>
    </a:custClr>
    <a:custClr name="Sky 200">
      <a:srgbClr val="95C9DC"/>
    </a:custClr>
    <a:custClr name="Violet 300">
      <a:srgbClr val="C39EC9"/>
    </a:custClr>
    <a:custClr name="Sunset 300">
      <a:srgbClr val="FF8966"/>
    </a:custClr>
    <a:custClr name="Sand 400">
      <a:srgbClr val="979361"/>
    </a:custClr>
    <a:custClr name="Earth 500">
      <a:srgbClr val="9E684F"/>
    </a:custClr>
    <a:custClr name="White">
      <a:srgbClr val="FFFFFF"/>
    </a:custClr>
    <a:custClr name="Shell Red 100">
      <a:srgbClr val="FFD6D0"/>
    </a:custClr>
    <a:custClr name="Shell Grey 400">
      <a:srgbClr val="919191"/>
    </a:custClr>
    <a:custClr name="Night 200">
      <a:srgbClr val="ACC3DE"/>
    </a:custClr>
    <a:custClr name="Ocean 200">
      <a:srgbClr val="81CCD9"/>
    </a:custClr>
    <a:custClr name="Main Forrest 500">
      <a:srgbClr val="008557"/>
    </a:custClr>
    <a:custClr name="Violet 100">
      <a:srgbClr val="E9DBEB"/>
    </a:custClr>
    <a:custClr name="Sunset 100">
      <a:srgbClr val="FFD7C8"/>
    </a:custClr>
    <a:custClr name="Main Stone 300">
      <a:srgbClr val="B6B099"/>
    </a:custClr>
    <a:custClr name="Earth 300&#10;">
      <a:srgbClr val="C3A494"/>
    </a:custClr>
    <a:custClr name="White">
      <a:srgbClr val="FFFFFF"/>
    </a:custClr>
    <a:custClr name="White">
      <a:srgbClr val="FFFFFF"/>
    </a:custClr>
    <a:custClr name="Grey 50">
      <a:srgbClr val="F5F5F5"/>
    </a:custClr>
    <a:custClr name="Main Grass 200">
      <a:srgbClr val="A0C963"/>
    </a:custClr>
    <a:custClr name="Main Seaweed 300">
      <a:srgbClr val="A8B11A"/>
    </a:custClr>
    <a:custClr name="Forrest 300">
      <a:srgbClr val="6FB993"/>
    </a:custClr>
    <a:custClr name="Main Berry 700">
      <a:srgbClr val="86207C"/>
    </a:custClr>
    <a:custClr name="Main Sunrise 300">
      <a:srgbClr val="ED8A00"/>
    </a:custClr>
    <a:custClr name="Stone 100">
      <a:srgbClr val="E4DFC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eaweed 100">
      <a:srgbClr val="DDE599"/>
    </a:custClr>
    <a:custClr name="Forrest 100">
      <a:srgbClr val="CBE6D7"/>
    </a:custClr>
    <a:custClr name="Berry 500">
      <a:srgbClr val="A65A9B"/>
    </a:custClr>
    <a:custClr name="Sunrise 100">
      <a:srgbClr val="FFDAAE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7" id="{75055A8D-890A-455C-A8B4-EF517C78C3CD}" vid="{2E9549D9-0C92-43E2-9274-B7030F940C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0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1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2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3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4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5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6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7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8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19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2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20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21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22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3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4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5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6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7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8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ppt/theme/themeOverride9.xml><?xml version="1.0" encoding="utf-8"?>
<a:themeOverride xmlns:a="http://schemas.openxmlformats.org/drawingml/2006/main">
  <a:clrScheme name="Shell Colour Palette 2024">
    <a:dk1>
      <a:srgbClr val="4A4A4A"/>
    </a:dk1>
    <a:lt1>
      <a:srgbClr val="FFFFFF"/>
    </a:lt1>
    <a:dk2>
      <a:srgbClr val="919191"/>
    </a:dk2>
    <a:lt2>
      <a:srgbClr val="F5F5F5"/>
    </a:lt2>
    <a:accent1>
      <a:srgbClr val="FFC600"/>
    </a:accent1>
    <a:accent2>
      <a:srgbClr val="DD1D21"/>
    </a:accent2>
    <a:accent3>
      <a:srgbClr val="336094"/>
    </a:accent3>
    <a:accent4>
      <a:srgbClr val="86207C"/>
    </a:accent4>
    <a:accent5>
      <a:srgbClr val="617E31"/>
    </a:accent5>
    <a:accent6>
      <a:srgbClr val="ED8A00"/>
    </a:accent6>
    <a:hlink>
      <a:srgbClr val="336094"/>
    </a:hlink>
    <a:folHlink>
      <a:srgbClr val="336094"/>
    </a:folHlink>
  </a:clrScheme>
</a:themeOverrid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88</TotalTime>
  <Words>1050</Words>
  <Application>Microsoft Office PowerPoint</Application>
  <PresentationFormat>Widescreen</PresentationFormat>
  <Paragraphs>112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ShellHeavy</vt:lpstr>
      <vt:lpstr>ShellMedium</vt:lpstr>
      <vt:lpstr>Wingdings</vt:lpstr>
      <vt:lpstr>Shell layouts with footer</vt:lpstr>
      <vt:lpstr>think-cell Slide</vt:lpstr>
      <vt:lpstr>Maritime Assurance  </vt:lpstr>
      <vt:lpstr>PowerPoint Presentation</vt:lpstr>
      <vt:lpstr>Data Preparation</vt:lpstr>
      <vt:lpstr>Data Quality and Consistency</vt:lpstr>
      <vt:lpstr>Question Level Analysis</vt:lpstr>
      <vt:lpstr>Vessel Type and Attribute Analysis</vt:lpstr>
      <vt:lpstr>Handling Missing Data</vt:lpstr>
      <vt:lpstr>EDA (exploratory d analysis)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der Nest, Gavin SITI-PTIX/DS</dc:creator>
  <cp:lastModifiedBy>van der Nest, Gavin SITI-PTIX/DS</cp:lastModifiedBy>
  <cp:revision>13</cp:revision>
  <dcterms:created xsi:type="dcterms:W3CDTF">2024-08-08T09:10:10Z</dcterms:created>
  <dcterms:modified xsi:type="dcterms:W3CDTF">2024-08-08T10:38:17Z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</Properties>
</file>