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93" r:id="rId6"/>
    <p:sldId id="277" r:id="rId7"/>
    <p:sldId id="333" r:id="rId8"/>
    <p:sldId id="349" r:id="rId9"/>
    <p:sldId id="343" r:id="rId10"/>
    <p:sldId id="350" r:id="rId11"/>
    <p:sldId id="351" r:id="rId12"/>
    <p:sldId id="352" r:id="rId13"/>
    <p:sldId id="353" r:id="rId14"/>
    <p:sldId id="354" r:id="rId15"/>
    <p:sldId id="355" r:id="rId16"/>
    <p:sldId id="357" r:id="rId17"/>
    <p:sldId id="358" r:id="rId18"/>
    <p:sldId id="335" r:id="rId19"/>
    <p:sldId id="336" r:id="rId20"/>
    <p:sldId id="365" r:id="rId21"/>
    <p:sldId id="370" r:id="rId22"/>
    <p:sldId id="366" r:id="rId23"/>
    <p:sldId id="367" r:id="rId24"/>
    <p:sldId id="368" r:id="rId25"/>
    <p:sldId id="369" r:id="rId26"/>
    <p:sldId id="338" r:id="rId27"/>
    <p:sldId id="332" r:id="rId28"/>
    <p:sldId id="314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24A903-79A9-9700-DD65-A67C193D8C7B}" name="Phil Bright" initials="PB" userId="S::philb@spc.int::3470cc23-8157-450c-bdd2-1567c26bda4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496"/>
    <a:srgbClr val="0046AD"/>
    <a:srgbClr val="00B0CA"/>
    <a:srgbClr val="DEF3FE"/>
    <a:srgbClr val="D5F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3FC204-CE37-4B2B-AE29-5B2CDC4E59B9}" v="1" dt="2025-01-06T03:26:28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3:38:06.007"/>
    </inkml:context>
    <inkml:brush xml:id="br0">
      <inkml:brushProperty name="width" value="0.15875" units="cm"/>
      <inkml:brushProperty name="height" value="0.15875" units="cm"/>
      <inkml:brushProperty name="color" value="#F6630D"/>
    </inkml:brush>
  </inkml:definitions>
  <inkml:trace contextRef="#ctx0" brushRef="#br0">959 267 24575,'-37'-15'0,"0"1"0,-1 2 0,-57-11 0,72 18 0,-10-2 0,-2 1 0,1 1 0,-1 3 0,1 0 0,-42 5 0,56-1 0,1 0 0,-1 2 0,1 0 0,0 1 0,0 1 0,1 1 0,-1 0 0,2 1 0,-1 2 0,-24 16 0,35-21 0,-21 15 0,-47 45 0,67-56 0,1 0 0,-1 0 0,1 0 0,1 1 0,0 0 0,0 1 0,1-1 0,0 1 0,-4 14 0,2 7 0,1 0 0,-4 62 0,-3 21 0,3-59 0,0-7 0,-6 86 0,14-64 0,7 71 0,-2-111 0,2 0 0,1 0 0,1-1 0,21 53 0,-23-69 0,6 12 0,0 1 0,20 30 0,-26-49 0,0-1 0,1 0 0,0 0 0,0 0 0,0 0 0,1-1 0,0 0 0,0-1 0,1 0 0,-1 0 0,13 6 0,65 31 0,36 16 0,-105-53 0,0 0 0,0 0 0,1-2 0,-1 0 0,1-1 0,20 1 0,-11-2 0,1 2 0,44 10 0,-51-8 0,0-1 0,0-1 0,0-1 0,1 0 0,-1-2 0,25-2 0,127-35 0,-113 21 0,80-9 0,-111 22 0,-1-1 0,1-2 0,-1 0 0,0-2 0,40-17 0,-53 18 0,0 0 0,-1-1 0,0 0 0,-1-1 0,1-1 0,-2 0 0,1-1 0,-2 0 0,1 0 0,-1-1 0,13-22 0,-12 13 0,-1-1 0,-1 0 0,-1 0 0,-1-1 0,7-37 0,14-44 0,-13 63 0,-2 0 0,-1-1 0,-3 0 0,-1 0 0,-2-1 0,0-70 0,-8-118 0,0 220 0,1-1 0,-2 1 0,0 0 0,0 0 0,-1 0 0,0 1 0,-7-12 0,-46-72 0,15 26 0,27 41 0,-1 0 0,-1 1 0,-2 1 0,0 1 0,-2 0 0,0 1 0,-2 2 0,0 0 0,-2 2 0,0 0 0,-39-21 0,49 31 0,0 1 0,-1 0 0,1 2 0,-2 0 0,1 0 0,0 2 0,-1 0 0,0 1 0,-30-2 0,-1 4 0,0-1 0,0 2 0,-69 10 0,114-10-59,0 0 0,0 1-1,0-1 1,0 1-1,0 0 1,0 0 0,0 0-1,0 0 1,0 1 0,1-1-1,-1 1 1,0-1 0,1 1-1,-1 0 1,1 0-1,0 0 1,-1 1 0,1-1-1,0 0 1,0 1 0,1 0-1,-4 5 1,1 7-6767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3:38:08.545"/>
    </inkml:context>
    <inkml:brush xml:id="br0">
      <inkml:brushProperty name="width" value="0.15875" units="cm"/>
      <inkml:brushProperty name="height" value="0.15875" units="cm"/>
      <inkml:brushProperty name="color" value="#F6630D"/>
    </inkml:brush>
  </inkml:definitions>
  <inkml:trace contextRef="#ctx0" brushRef="#br0">0 2913 24140,'0'-2912'0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3:38:17.945"/>
    </inkml:context>
    <inkml:brush xml:id="br0">
      <inkml:brushProperty name="width" value="0.15875" units="cm"/>
      <inkml:brushProperty name="height" value="0.15875" units="cm"/>
      <inkml:brushProperty name="color" value="#F6630D"/>
    </inkml:brush>
  </inkml:definitions>
  <inkml:trace contextRef="#ctx0" brushRef="#br0">1 632 24575,'-1'-41'0,"2"0"0,2 1 0,2 0 0,2 0 0,1 0 0,2 0 0,2 1 0,1 1 0,2 0 0,2 1 0,24-38 0,-22 46-56,-12 20-162,0-1 0,-1 0-1,0 0 1,-1 0 0,7-19 0,-8 14-6608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3:38:18.848"/>
    </inkml:context>
    <inkml:brush xml:id="br0">
      <inkml:brushProperty name="width" value="0.15875" units="cm"/>
      <inkml:brushProperty name="height" value="0.15875" units="cm"/>
      <inkml:brushProperty name="color" value="#F6630D"/>
    </inkml:brush>
  </inkml:definitions>
  <inkml:trace contextRef="#ctx0" brushRef="#br0">386 543 24575,'-6'0'0,"-1"-1"0,1 0 0,0 0 0,0 0 0,0-1 0,1 0 0,-1 0 0,0 0 0,1-1 0,-1 0 0,1 0 0,0 0 0,0-1 0,0 1 0,0-1 0,1 0 0,-1-1 0,1 1 0,-4-6 0,-7-12 0,1 0 0,0 0 0,-13-32 0,0-1 0,-119-213 0,130 245-1365,0 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3:39:52.8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3652 2349 24575,'0'-2'0,"0"0"0,-1-1 0,1 1 0,-1 0 0,0 0 0,1 0 0,-1 0 0,0 0 0,0 1 0,0-1 0,-1 0 0,1 0 0,0 1 0,-1-1 0,1 0 0,-1 1 0,1 0 0,-1-1 0,0 1 0,0 0 0,-3-2 0,-46-19 0,-275-51 0,160 39 0,69 16 0,-189-10 0,-99 25 0,200 4 0,7-12 0,21 1 0,-373 8 0,275 3 0,234 0 0,0 1 0,0 1 0,1 0 0,-1 2 0,1 0 0,0 2 0,0 0 0,-19 10 0,-22 15 0,-62 43 0,91-55 0,-139 91 0,167-108 0,1-1 0,-1 1 0,1 0 0,0-1 0,0 2 0,0-1 0,0 0 0,0 1 0,1-1 0,-1 1 0,1-1 0,0 1 0,0 0 0,0 0 0,1 0 0,-3 8 0,2 3 0,0 0 0,0 1 0,2 23 0,0-22 0,-1-1 0,-4 30 0,-4-2 0,-2-1 0,-2 1 0,-1-2 0,-3 0 0,-35 64 0,-54 47 0,52-79 0,42-56 0,1 0 0,1 1 0,0 0 0,2 0 0,-8 24 0,12-30 0,1 0 0,0 0 0,1 1 0,0-1 0,1 1 0,0 0 0,1 0 0,1-1 0,2 15 0,-1-20 0,0-1 0,1 1 0,0 0 0,1-1 0,0 1 0,0-1 0,0 0 0,6 6 0,48 54 0,-35-42 0,7 2 0,0 0 0,2-2 0,1-2 0,1 0 0,53 24 0,-12-4 0,0-2 0,2-3 0,84 28 0,167 43 0,-306-102 0,40 12 0,632 168 0,-593-174 0,1-5 0,186-8 0,-116-3 0,1889 3 0,-2001-4 0,-1-3 0,0-2 0,0-3 0,85-29 0,85-16 0,-205 50 0,1-1 0,-2-1 0,1-2 0,-1 0 0,-1-1 0,0-1 0,34-27 0,6-2 0,42-18 0,44-28 0,-131 76 0,-1-1 0,0 0 0,-1-1 0,0-1 0,-1 0 0,13-18 0,-22 23 0,1 1 0,-2-1 0,1-1 0,-1 1 0,-1-1 0,5-21 0,6-71 0,-11 73 0,4-33 0,-3-1 0,-5-82 0,-2 114 0,-1 0 0,-1 0 0,-2 0 0,-1 1 0,-2 0 0,-18-42 0,2 20 0,-2 1 0,-2 2 0,-2 0 0,-2 3 0,-2 0 0,-3 3 0,-1 1 0,-2 2 0,-2 2 0,-54-39 0,-419-220 0,445 259 0,40 22 0,-40-23 0,-1 3 0,-2 4 0,-92-29 0,108 45 0,33 8 0,-1 1 0,0 1 0,0 2 0,-1 1 0,-41-2 0,18 7 0,-1 3 0,1 1 0,-1 3 0,-90 26 0,-109 30 0,244-62 0,0 0 0,0 1 0,0-1 0,1 2 0,0-1 0,-1 1 0,1 0 0,0 0 0,1 0 0,-1 1 0,-6 8 0,3-1 0,0 0 0,1 0 0,1 1 0,-10 21 0,16-32 0,1 0 0,-2 0 0,1 0 0,0 0 0,0 0 0,0 0 0,-1 0 0,1 0 0,-1-1 0,0 1 0,-1 1 0,2-3 0,1 0 0,0 1 0,-1-1 0,1 0 0,-1 0 0,1 0 0,0 0 0,-1 0 0,1 0 0,-1 1 0,1-1 0,-1 0 0,1 0 0,0 0 0,-1 0 0,1 0 0,-1-1 0,1 1 0,-1 0 0,1 0 0,0 0 0,-1 0 0,1 0 0,-1 0 0,1-1 0,0 1 0,-1 0 0,1 0 0,0-1 0,-1 1 0,1 0 0,0-1 0,-1 1 0,0-3 0,0 1 0,0 0 0,0-1 0,0 1 0,1-1 0,-1 1 0,1-1 0,-1 1 0,1-1 0,0 1 0,0-1 0,0 1 0,1-1 0,-1 1 0,1-1 0,-1 1 0,1-1 0,1-3 0,8-16 0,1 0 0,0 1 0,28-37 0,-10 15 0,17-21 0,3 2 0,85-83 0,2-2 0,-72 68 0,64-70 0,-105 126 0,0 1 0,2 1 0,52-35 0,-53 42 0,-1 1 0,-1-1 0,0 0 0,-1-2 0,0-1 0,-2 0 0,22-24 0,98-120 0,-122 136 0,-1 0 0,-1-1 0,-2 0 0,0-1 0,-2-1 0,11-38 0,25-58 0,-30 88 0,1 0 0,2 2 0,2 0 0,1 2 0,52-57 0,-52 69 0,2 0 0,31-18 0,13-11 0,-54 38 0,-9 7 0,1 0 0,0-1 0,-1 0 0,0-1 0,0 1 0,0-1 0,-1 0 0,0-1 0,0 1 0,-1-1 0,5-9 0,-9 16 0,1-1 0,-1 1 0,0-1 0,0 1 0,0-1 0,0 1 0,0 0 0,0-1 0,0 1 0,0-1 0,0 1 0,0-1 0,0 1 0,-1 0 0,1-1 0,0 1 0,0-1 0,0 1 0,0 0 0,-1-1 0,1 1 0,0 0 0,-1-1 0,1 1 0,0 0 0,0-1 0,-1 1 0,1 0 0,0-1 0,-1 1 0,1 0 0,-1 0 0,1 0 0,0-1 0,-1 1 0,1 0 0,-1 0 0,1 0 0,0 0 0,-1 0 0,1 0 0,-1 0 0,1 0 0,-1 0 0,1 0 0,0 0 0,-1 0 0,1 0 0,-1 0 0,1 0 0,-1 0 0,1 1 0,0-1 0,-1 0 0,1 0 0,-1 0 0,1 1 0,-1-1 0,-31 14 0,25-11 0,-290 110 0,241-90 0,-69 17 0,101-31 0,1 1 0,0 1 0,1 2 0,-30 21 0,-16 8 0,14-5 0,54-37 0,1 0 0,-1 0 0,0 1 0,0-1 0,0 0 0,0 0 0,0 0 0,0 0 0,0 0 0,1 0 0,-1 0 0,0 0 0,0 0 0,0 0 0,0 0 0,0 0 0,0 1 0,0-1 0,0 0 0,0 0 0,0 0 0,0 0 0,1 0 0,-1 0 0,0 0 0,0 1 0,0-1 0,0 0 0,0 0 0,0 0 0,0 0 0,0 0 0,0 0 0,0 1 0,0-1 0,0 0 0,0 0 0,0 0 0,0 0 0,-1 0 0,1 0 0,0 1 0,0-1 0,0 0 0,0 0 0,0 0 0,0 0 0,0 0 0,35-16 0,78-46 0,199-100 0,-270 140 0,0-2 0,68-52 0,-102 70 0,-4 3 0,0 1 0,0-1 0,1 1 0,-1 0 0,0 0 0,1 0 0,0 1 0,-1 0 0,1 0 0,0 0 0,0 0 0,-1 1 0,1 0 0,0 0 0,8 1 0,-11-1 0,1 1 0,0-1 0,-1 1 0,1 0 0,-1 0 0,1 0 0,-1 0 0,0 0 0,1 1 0,-1-1 0,0 1 0,0-1 0,0 1 0,0 0 0,0 0 0,0 0 0,-1 0 0,1 0 0,-1 0 0,1 1 0,-1-1 0,0 0 0,0 1 0,0-1 0,0 1 0,0-1 0,0 1 0,0 4 0,6 59 0,-5-38 0,2 0 0,12 51 0,-1-35 0,-6-17 0,0 0 0,-2 1 0,-1-1 0,-1 2 0,3 51 0,-10 23-1365,2-79-5461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3:39:52.9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A714-9302-4F78-8284-842B920E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8720" y="2646363"/>
            <a:ext cx="6736080" cy="2387600"/>
          </a:xfrm>
        </p:spPr>
        <p:txBody>
          <a:bodyPr anchor="b" anchorCtr="0"/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BE79B-66B3-4535-868E-13C4FF6E6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8720" y="5126038"/>
            <a:ext cx="6736080" cy="583882"/>
          </a:xfrm>
        </p:spPr>
        <p:txBody>
          <a:bodyPr anchor="t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2576-EA73-40E8-A2F2-A62B73E3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5CCD9-36E9-4809-B113-D53B5EBE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D451D-CA62-47FA-92B4-ED2D8FCD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92767241-17BF-8AFF-B9BE-875195288E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1263" cy="68580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847052D-DE93-DF88-3AAA-CB2675B707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72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EE8B-A420-482C-AA8F-161CF561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693580"/>
            <a:ext cx="10515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CB40F-0903-4B7E-8BF4-FABD7BA2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B605-A5E2-4DE4-9DDB-979FC369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B41D-0106-4F2E-8CAF-6F6AA937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70209C-55AC-7EDB-1AE6-8DA0F85A8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F6086CD8-7569-EBDF-AE07-CE93B56564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26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bar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3F47F-D34D-44F8-A4C7-08591404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80783-FC5E-4A67-8104-4FB7A8D4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6090D-A3EB-4FDF-A21C-83AB4FDD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0F3356-3FA1-4DEB-8E57-D4E7D5E627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5906"/>
            <a:ext cx="12192000" cy="692094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8AC3570-27DB-4DE2-AF51-4C488E57D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789494"/>
            <a:ext cx="10515600" cy="39212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C967CF-52DD-C426-81E5-5EACF10409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" t="18038" r="4056" b="80046"/>
          <a:stretch/>
        </p:blipFill>
        <p:spPr>
          <a:xfrm>
            <a:off x="916529" y="1127557"/>
            <a:ext cx="11069826" cy="1314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91B9295-C753-E501-0DE1-970730B746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9232801-C811-253D-12D9-6846FA4763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7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02A15-9DC6-4F18-A8CA-822A6ECB3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9526" y="1801881"/>
            <a:ext cx="5181600" cy="413473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36924-1628-4793-A109-B217B6E4E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526" y="1801881"/>
            <a:ext cx="5181600" cy="413473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B3672-26D8-4D46-B9DE-6B2D27E6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59EA9-83A3-477E-9E11-11C501E3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8C123-B7F5-4FD2-9435-71E4F724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08A5D2-D9D8-987B-E3D9-B66316B5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9F086F6D-1869-06EA-C5D3-A51C336F80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9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C94549-5071-4DBF-B0E3-39806E449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738" y="1592510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B69AF1D-5AE6-496F-9BC9-B625966CE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5569" y="1600171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80CBA766-0D8C-49E1-A44D-66671B545693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1E880D-16D1-4539-9948-C2240ACC59CA}" type="datetimeFigureOut">
              <a:rPr lang="fr-FR" smtClean="0"/>
              <a:pPr/>
              <a:t>26/01/2025</a:t>
            </a:fld>
            <a:endParaRPr lang="fr-FR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5247DC72-BEB6-409B-8BDD-1A113163855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861154-064F-4AC5-84EA-549FDD985C1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DA17A-0E28-4795-BD73-A8EFAD0C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1DDBC-065E-4D49-8735-94AFFE05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239D6-49DF-40DF-A7AC-008B9C5A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A83EFD6-87FF-4AB7-8A5B-3BB13A6B5E2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53400" y="1600171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5D7CF17-D637-6F4A-F9C5-B868228036ED}"/>
              </a:ext>
            </a:extLst>
          </p:cNvPr>
          <p:cNvSpPr txBox="1">
            <a:spLocks/>
          </p:cNvSpPr>
          <p:nvPr userDrawn="1"/>
        </p:nvSpPr>
        <p:spPr>
          <a:xfrm>
            <a:off x="1025624" y="372856"/>
            <a:ext cx="10515600" cy="10092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B0C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  <a:endParaRPr lang="fr-FR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ED7F7A6C-FDB7-FF7B-464B-09315DC9CB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06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D3B5-5147-4C75-982C-4343F93747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Divider Chapter Slide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C5762-9132-4ACE-8BCC-7261A3C05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46A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38CB-A948-465D-80D8-92EA3137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BAB24-1757-4627-856C-81AC996D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F7060-A99B-410E-B6C2-BDD91AFB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254DA3-BF0D-4FCF-BF4A-C8C9621AE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" t="18038" r="4056" b="80046"/>
          <a:stretch/>
        </p:blipFill>
        <p:spPr>
          <a:xfrm>
            <a:off x="626875" y="1237014"/>
            <a:ext cx="11069826" cy="131411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0E9DF43-318F-41D9-8DC9-04DEED7AC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3"/>
          <a:stretch/>
        </p:blipFill>
        <p:spPr>
          <a:xfrm>
            <a:off x="1" y="0"/>
            <a:ext cx="588854" cy="685800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AE8A7F8-A329-CD60-1160-45B9C9132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0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-certificates e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D53162-33EF-4CED-99DB-E85F0CB5BB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-9564"/>
            <a:ext cx="12190095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69462-A299-40A0-81EC-EF072D29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860164"/>
            <a:ext cx="10515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D5D13C-BD49-9C79-9B97-1396072B4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554600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C528C1-3695-4BCB-8100-2CA127858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313024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81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box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00C6B7-69E3-4CA4-A6B4-C868D0CB7DBC}"/>
              </a:ext>
            </a:extLst>
          </p:cNvPr>
          <p:cNvSpPr/>
          <p:nvPr userDrawn="1"/>
        </p:nvSpPr>
        <p:spPr>
          <a:xfrm>
            <a:off x="836611" y="457200"/>
            <a:ext cx="3935413" cy="5403850"/>
          </a:xfrm>
          <a:prstGeom prst="rect">
            <a:avLst/>
          </a:prstGeom>
          <a:solidFill>
            <a:srgbClr val="DE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845D4C9-5249-4694-9B85-C5361D6CB1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" r="25097" b="17760"/>
          <a:stretch/>
        </p:blipFill>
        <p:spPr>
          <a:xfrm>
            <a:off x="874911" y="1257300"/>
            <a:ext cx="3935413" cy="4603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0AA1D0-8E90-44C4-9562-41C22EE9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B0CA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141B-7A45-42CD-9FA0-FA3F57FC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96000"/>
            <a:ext cx="6172200" cy="4565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9E0FD-1890-46F8-8BC3-E9516C5E2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46A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D326A-A223-4A66-8461-449419D2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26/01/2025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282F8-F662-4779-8227-5303B31D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3B61E-AAF7-4610-9B1C-353FB2AD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5C6FF66-E984-4E86-BEB9-13DCCC338B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3"/>
          <a:stretch/>
        </p:blipFill>
        <p:spPr>
          <a:xfrm>
            <a:off x="1" y="0"/>
            <a:ext cx="588854" cy="685800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23D1AAF-D0ED-CC64-94F5-6391631E0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97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r blue bottom tex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00C6-B419-416F-AF08-BBBA1949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D13B6-6CFA-43ED-A013-5603EF1DB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86444"/>
            <a:ext cx="6172200" cy="43746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95694-4689-49CA-92F4-A8F884B73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5D2E4-52AC-40C7-83DE-BB12D5C9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A3491-E6B6-4519-8AF0-E260E39E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53F7C-FA6A-46C2-A91A-51000F76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A4F6D2-CD76-43F5-A681-3F113BDB5E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5906"/>
            <a:ext cx="12192000" cy="692094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DF056EE-9E5A-BC7E-9A2F-1B3E227F2B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86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19846-29D1-46FA-A4B4-F5104567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294C-9B27-49AE-9128-3696CDEB7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56F4-F81B-4402-9B07-9F7FD5977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E880D-16D1-4539-9948-C2240ACC59CA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CE74-D5F7-4C92-B871-71638BD58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9639-0815-4873-A2C3-3182144E7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0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61" r:id="rId5"/>
    <p:sldLayoutId id="2147483651" r:id="rId6"/>
    <p:sldLayoutId id="2147483654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C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6A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6A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6A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customXml" Target="../ink/ink2.xml"/><Relationship Id="rId17" Type="http://schemas.openxmlformats.org/officeDocument/2006/relationships/image" Target="../media/image25.png"/><Relationship Id="rId2" Type="http://schemas.openxmlformats.org/officeDocument/2006/relationships/image" Target="../media/image9.emf"/><Relationship Id="rId16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5" Type="http://schemas.openxmlformats.org/officeDocument/2006/relationships/image" Target="../media/image24.png"/><Relationship Id="rId10" Type="http://schemas.openxmlformats.org/officeDocument/2006/relationships/customXml" Target="../ink/ink1.xml"/><Relationship Id="rId4" Type="http://schemas.openxmlformats.org/officeDocument/2006/relationships/image" Target="../media/image11.emf"/><Relationship Id="rId9" Type="http://schemas.openxmlformats.org/officeDocument/2006/relationships/image" Target="../media/image21.png"/><Relationship Id="rId14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6.xml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customXml" Target="../ink/ink5.xml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1.emf"/><Relationship Id="rId9" Type="http://schemas.openxmlformats.org/officeDocument/2006/relationships/image" Target="../media/image26.png"/><Relationship Id="rId1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3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Relationship Id="rId9" Type="http://schemas.openxmlformats.org/officeDocument/2006/relationships/image" Target="../media/image3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4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Relationship Id="rId9" Type="http://schemas.openxmlformats.org/officeDocument/2006/relationships/image" Target="../media/image33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bs.gov.ws/census/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experience.arcgis.com/experience/fd6bb849099f46869125089fd13579ec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2B86ED-6453-C4AE-D0E8-475C8BDF3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718" y="5564549"/>
            <a:ext cx="6736080" cy="914400"/>
          </a:xfrm>
        </p:spPr>
        <p:txBody>
          <a:bodyPr anchor="ctr">
            <a:normAutofit/>
          </a:bodyPr>
          <a:lstStyle/>
          <a:p>
            <a:r>
              <a:rPr lang="en-US" b="1" dirty="0"/>
              <a:t>FMR Workbench: Concepts and Codelists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4C608-D576-4540-566D-ABCD76BE739C}"/>
              </a:ext>
            </a:extLst>
          </p:cNvPr>
          <p:cNvSpPr/>
          <p:nvPr/>
        </p:nvSpPr>
        <p:spPr>
          <a:xfrm>
            <a:off x="9760017" y="182879"/>
            <a:ext cx="1974783" cy="818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5370CE-B108-6E1C-31E2-AA220333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20" y="3036163"/>
            <a:ext cx="3148490" cy="219698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FE5A983-30AF-57A1-24A8-AE4D6F239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595" y="856645"/>
            <a:ext cx="6736080" cy="1809500"/>
          </a:xfrm>
        </p:spPr>
        <p:txBody>
          <a:bodyPr>
            <a:noAutofit/>
          </a:bodyPr>
          <a:lstStyle/>
          <a:p>
            <a:r>
              <a:rPr lang="en-AU" sz="1600" dirty="0"/>
              <a:t>Project on National Data Portals in Samoa and Fiji</a:t>
            </a:r>
            <a:br>
              <a:rPr lang="en-AU" sz="1600" dirty="0"/>
            </a:br>
            <a:r>
              <a:rPr lang="en-US" sz="3200" b="1" dirty="0"/>
              <a:t>Workshop 2</a:t>
            </a:r>
            <a:br>
              <a:rPr lang="en-US" sz="3200" b="1" dirty="0"/>
            </a:br>
            <a:r>
              <a:rPr lang="en-US" sz="3200" b="1" dirty="0"/>
              <a:t>Experience Sharing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SDMX/.Stat Suite Tools</a:t>
            </a:r>
            <a:br>
              <a:rPr lang="en-US" sz="3200" b="1" dirty="0"/>
            </a:br>
            <a:r>
              <a:rPr lang="en-AU" sz="1600" dirty="0"/>
              <a:t>27-31 January 2025</a:t>
            </a:r>
            <a:br>
              <a:rPr lang="en-AU" sz="1600" dirty="0"/>
            </a:br>
            <a:r>
              <a:rPr lang="en-AU" sz="1600" dirty="0"/>
              <a:t>Suva, Fiji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359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A5A45-F336-8E3D-118D-47DF477C4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5302AB-B948-F0E7-5AED-12D3ECFD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Wizard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D6B6D64-9ECB-51D6-FD68-F1629B0631B2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21CF7E-562B-F40E-3841-EF6D0C85DD10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025EFC8-54A3-FCBA-57D1-70524BE74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BA7C50C9-0B78-115F-DD40-9027FCD91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A99C8992-562A-4CCF-25C0-ABDC3A7A3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D6E306E-9C70-8BFD-368D-F185C573A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38A6EFD-BD06-F977-A911-27209A101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0D5256F-9D30-8F53-F230-96ADAED2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10</a:t>
            </a:fld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C9C861-4858-B1C3-D18B-ADC4BDA97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407" y="1266092"/>
            <a:ext cx="1951667" cy="922216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883BB0CA-825F-1CAA-7F8E-62B7112B5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993" y="2288940"/>
            <a:ext cx="4689231" cy="3056144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csv (optional)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concepts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spcBef>
                <a:spcPts val="1800"/>
              </a:spcBef>
              <a:buAutoNum type="arabicPeriod"/>
            </a:pP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6069F4-6E7E-57B9-0085-CC85E96525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640" y="2948247"/>
            <a:ext cx="4751359" cy="250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1566E-65F1-653A-B427-C31630829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E5F31D-B1A6-CA74-31A5-CC810C49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Wizard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D90BB15-6718-9CC9-E2A3-743FDD200DAC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BDCE87-1A92-A6D5-7203-0B74D5DC72B7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4AECA9C9-2B99-8106-1910-11409496B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8FBFD081-10BC-1295-7455-EB7048A1A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989CEDAD-8D8D-0E1B-0519-957A329E0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A3A5376B-7828-BE3B-656F-FD8B5BB9E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43E9D65-82A2-360C-C9C9-A1FA6468B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CFC4C1EF-9E4C-06C1-51B4-BBD19C55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11</a:t>
            </a:fld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4F01BC-1984-9116-02A4-6204B7E7DC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407" y="1266092"/>
            <a:ext cx="1951667" cy="922216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B74BA57F-8F38-CF5B-50BF-923F7AA3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993" y="2288940"/>
            <a:ext cx="4689231" cy="3056144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csv (optional)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concepts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spcBef>
                <a:spcPts val="1800"/>
              </a:spcBef>
              <a:buAutoNum type="arabicPeriod"/>
            </a:pP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708C7B-AC33-B69B-6033-9424AD62CB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571" y="2556238"/>
            <a:ext cx="2906659" cy="24214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5646FF-FE8D-1659-327A-40DD6AFC35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5142" y="5782165"/>
            <a:ext cx="5047110" cy="5969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E7193D0-7637-3E4C-7074-97B6480F3A27}"/>
                  </a:ext>
                </a:extLst>
              </p14:cNvPr>
              <p14:cNvContentPartPr/>
              <p14:nvPr/>
            </p14:nvContentPartPr>
            <p14:xfrm>
              <a:off x="1491609" y="5765391"/>
              <a:ext cx="619200" cy="633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E7193D0-7637-3E4C-7074-97B6480F3A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63169" y="5736951"/>
                <a:ext cx="67608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7A8DC43-CD8D-C6E1-7A88-A8F14A192F74}"/>
                  </a:ext>
                </a:extLst>
              </p14:cNvPr>
              <p14:cNvContentPartPr/>
              <p14:nvPr/>
            </p14:nvContentPartPr>
            <p14:xfrm>
              <a:off x="1703649" y="4773591"/>
              <a:ext cx="720" cy="1048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7A8DC43-CD8D-C6E1-7A88-A8F14A192F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46769" y="4745151"/>
                <a:ext cx="114480" cy="11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7359B5F-856B-CBE5-6616-5BB924790D22}"/>
              </a:ext>
            </a:extLst>
          </p:cNvPr>
          <p:cNvGrpSpPr/>
          <p:nvPr/>
        </p:nvGrpSpPr>
        <p:grpSpPr>
          <a:xfrm>
            <a:off x="1617562" y="4649458"/>
            <a:ext cx="195840" cy="227520"/>
            <a:chOff x="1641009" y="4735431"/>
            <a:chExt cx="19584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754727-88FF-0329-C322-FB98E9FECF8A}"/>
                    </a:ext>
                  </a:extLst>
                </p14:cNvPr>
                <p14:cNvContentPartPr/>
                <p14:nvPr/>
              </p14:nvContentPartPr>
              <p14:xfrm>
                <a:off x="1641009" y="4735431"/>
                <a:ext cx="71640" cy="227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754727-88FF-0329-C322-FB98E9FECF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12569" y="4706991"/>
                  <a:ext cx="1281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DD53943-C6C4-E4FB-C9CE-0107912D1409}"/>
                    </a:ext>
                  </a:extLst>
                </p14:cNvPr>
                <p14:cNvContentPartPr/>
                <p14:nvPr/>
              </p14:nvContentPartPr>
              <p14:xfrm>
                <a:off x="1697889" y="4743711"/>
                <a:ext cx="138960" cy="195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DD53943-C6C4-E4FB-C9CE-0107912D140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9449" y="4715271"/>
                  <a:ext cx="195840" cy="25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8472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069C3-3BE3-7C4F-1B6A-562452E1E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CB5FC5-CF86-7501-13BC-45224E4E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Wizard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6C70670-D0B1-D15A-8968-FA2465664EAE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C053C1-B9AC-9884-A3E1-B708D83309C4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7EBA368-9DFE-4C7B-C713-D91BDA7A6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7D771037-D070-5CCA-A6B9-85823E3CC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31AEC78-ED71-B9B7-B288-25C987132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943991C4-442D-B0AA-4982-D63B536FE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EDE0EDA9-C562-FE50-DBC9-0713D4B88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F32DD957-E936-EA65-2967-54EDD0AA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12</a:t>
            </a:fld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C19CC0-D1DB-F0F0-26C5-021EEA46A2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407" y="1266092"/>
            <a:ext cx="1951667" cy="922216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63B3ED3-F804-0AF8-29DE-85C0662B5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993" y="2288940"/>
            <a:ext cx="4958208" cy="3056144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csv (optional)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concepts</a:t>
            </a:r>
          </a:p>
          <a:p>
            <a:pPr marL="971550" lvl="1" indent="-514350">
              <a:spcBef>
                <a:spcPts val="1800"/>
              </a:spcBef>
              <a:buAutoNum type="arabicPeriod"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Type and Restrictions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spcBef>
                <a:spcPts val="1800"/>
              </a:spcBef>
              <a:buAutoNum type="arabicPeriod"/>
            </a:pP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1B38F-EF68-7F0D-C316-A845E67D1E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571" y="2556238"/>
            <a:ext cx="2906659" cy="24214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775FAA-B4DF-BA7C-61EB-E77014D312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3128" y="2556238"/>
            <a:ext cx="2873760" cy="26488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A4A24D-62B1-885E-404F-0135487BCA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5142" y="5782165"/>
            <a:ext cx="5047110" cy="59697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EC25524-484E-0CF4-1CEC-7B28AB09CA80}"/>
              </a:ext>
            </a:extLst>
          </p:cNvPr>
          <p:cNvGrpSpPr/>
          <p:nvPr/>
        </p:nvGrpSpPr>
        <p:grpSpPr>
          <a:xfrm>
            <a:off x="3218169" y="4992471"/>
            <a:ext cx="2128320" cy="1558440"/>
            <a:chOff x="3218169" y="4992471"/>
            <a:chExt cx="2128320" cy="15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A41384F-260B-17A3-718C-BA5E33EEEBDD}"/>
                    </a:ext>
                  </a:extLst>
                </p14:cNvPr>
                <p14:cNvContentPartPr/>
                <p14:nvPr/>
              </p14:nvContentPartPr>
              <p14:xfrm>
                <a:off x="3218169" y="4992471"/>
                <a:ext cx="2128320" cy="1558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A41384F-260B-17A3-718C-BA5E33EEEBD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00169" y="4974831"/>
                  <a:ext cx="2163960" cy="15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667978D-4261-1023-B7D0-95B80469B3CF}"/>
                    </a:ext>
                  </a:extLst>
                </p14:cNvPr>
                <p14:cNvContentPartPr/>
                <p14:nvPr/>
              </p14:nvContentPartPr>
              <p14:xfrm>
                <a:off x="5079729" y="5236191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667978D-4261-1023-B7D0-95B80469B3C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62089" y="52181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650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C86F2-48DF-7B3D-52EE-A7F337C85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07B48A-3156-B130-C4B6-E090C56F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Wizard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483866A-6538-C7BD-92ED-AEEF825C7742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7388A2-7ABB-1D4B-9BE1-B95A8C7A50A2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7235874-010A-8196-14C8-9E7DB4038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B53EA7BC-5846-FB1B-BFAC-FCA4D0714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62473CBB-F18B-030A-B667-7672CF2A3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C0AD7299-7137-18BA-8205-635CB5D59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545F622-5AFF-A6FC-C63E-F617C9F75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F7895C3A-DE75-0D52-422C-6D63C5E2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13</a:t>
            </a:fld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95CE48-2087-C4FC-2DE8-3A2463FA7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407" y="1266092"/>
            <a:ext cx="1951667" cy="922216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3E11C44C-C6FE-7950-40A4-9262B522E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993" y="2288940"/>
            <a:ext cx="4689231" cy="3056144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csv (optional)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concepts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 concept hierarchy</a:t>
            </a:r>
            <a:b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(optional)</a:t>
            </a: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spcBef>
                <a:spcPts val="1800"/>
              </a:spcBef>
              <a:buAutoNum type="arabicPeriod"/>
            </a:pP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spcBef>
                <a:spcPts val="1800"/>
              </a:spcBef>
              <a:buAutoNum type="arabicPeriod"/>
            </a:pP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ADE564-2600-6EFF-C18B-80AF3257D4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0079" y="3081544"/>
            <a:ext cx="4968495" cy="251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1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289A4-2DCC-014C-248C-36CB3D78E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2CAC-AC77-AB0F-1C8D-0F8408C5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Wizard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5D8F987-48C0-8CB1-6416-AD104FBDF729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B836B3-2662-A035-3B1A-6703DFDBBABE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6BC2D7C-73A4-AFA8-6EC7-05D69D95A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B74E4E3A-2CC4-B8FB-7029-9D5EA7D77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5A7CD26C-C26F-E65B-B09A-AAB92032A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B4A4643A-6624-D8F5-90D9-CE3FA6973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90609AA6-24C6-7B8D-5B78-36A9B59B9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882E1216-3CF9-3ACE-F77F-958A825A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14</a:t>
            </a:fld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B06149-1872-0770-8670-E569AFDBB1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407" y="1266092"/>
            <a:ext cx="1951667" cy="922216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F349821F-8F68-753D-4199-C63B21F18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993" y="2288939"/>
            <a:ext cx="4689231" cy="4261933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csv (optional)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concepts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 concept hierarchy</a:t>
            </a:r>
            <a:b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(optional)</a:t>
            </a:r>
            <a:b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csv import is also possible</a:t>
            </a: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spcBef>
                <a:spcPts val="1800"/>
              </a:spcBef>
              <a:buAutoNum type="arabicPeriod"/>
            </a:pP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spcBef>
                <a:spcPts val="1800"/>
              </a:spcBef>
              <a:buAutoNum type="arabicPeriod"/>
            </a:pP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353D90-E1C2-20CB-CD16-F361489BA2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728" y="2454702"/>
            <a:ext cx="5099871" cy="426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8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D6CB9-8181-0319-685A-D35FC4D12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A95B72-AFFA-6A90-00FD-6B541C99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Delete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79ED93-3D5F-1851-4E08-FA29F4144511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D76742-81B4-8FB0-A951-FEE3210ACF2B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0FC4445F-95B9-A506-5FDF-035494B6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573FD56-8FBF-F385-8E22-C25630BD3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15E03F99-3FF0-9F17-DC8F-F29AE9146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F0E27893-8A6C-0D3D-010B-BA7BADA6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8F8506D-3096-D7F5-1D1B-8CC7DA407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D06C74A3-2059-CC4E-2AFC-2ED30C46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15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EBF4CB-C4EE-E070-73FC-C937CDAB84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582" y="1904660"/>
            <a:ext cx="6432836" cy="3867489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F5EB24-107A-FE81-37F4-D16CB5446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308" y="4242780"/>
            <a:ext cx="8042030" cy="3056144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delete concepts.</a:t>
            </a:r>
            <a:b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 structures might depend on them.</a:t>
            </a:r>
            <a:b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you want to delete a structure with dependencies, you need to also be ready to delete those (and to recreate them!)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Graphic 13" descr="Warning with solid fill">
            <a:extLst>
              <a:ext uri="{FF2B5EF4-FFF2-40B4-BE49-F238E27FC236}">
                <a16:creationId xmlns:a16="http://schemas.microsoft.com/office/drawing/2014/main" id="{DE1E8B75-BD13-6279-10B2-2C4AA4EA70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0078" y="4956908"/>
            <a:ext cx="631092" cy="63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4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5CDF0-C398-09D7-CB57-3DB7A94B3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163DC8-7EDB-77EC-7C21-57893322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Codelist</a:t>
            </a:r>
            <a:r>
              <a:rPr lang="en-US" dirty="0"/>
              <a:t>: Wizard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4BC0C42-4163-7B15-E8B4-E878F0066D2C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64C008-0531-7C53-4211-D91FB25BD654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571654C-BFCC-112F-0A7B-CC7174C14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5852C11-24C8-66DA-5B7B-E0CC837A2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478AD108-95A2-4627-2497-DAC10D434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FB267F5F-B4E6-AE59-B613-EAEC14358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9E0FDE23-B12A-3162-D711-E9593055B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974DC59D-5147-18A6-6328-7CFC2EF4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16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38E686-1723-C5F3-A2F9-569253EF5F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1490" y="1422881"/>
            <a:ext cx="2356356" cy="51347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AFD7E3-A7DC-18B7-9939-151174ED44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2514" y="1555762"/>
            <a:ext cx="2032864" cy="1389125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26B794-02CC-81F3-EA30-9389C20C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329" y="3491606"/>
            <a:ext cx="4689231" cy="305614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FWB gives us options to manage Codelists:</a:t>
            </a:r>
          </a:p>
          <a:p>
            <a:pPr>
              <a:spcBef>
                <a:spcPts val="1800"/>
              </a:spcBef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</a:t>
            </a:r>
          </a:p>
          <a:p>
            <a:pPr>
              <a:spcBef>
                <a:spcPts val="1800"/>
              </a:spcBef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</a:t>
            </a:r>
          </a:p>
          <a:p>
            <a:pPr>
              <a:spcBef>
                <a:spcPts val="1800"/>
              </a:spcBef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</a:p>
          <a:p>
            <a:pPr>
              <a:spcBef>
                <a:spcPts val="1800"/>
              </a:spcBef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Annotate </a:t>
            </a:r>
            <a:r>
              <a:rPr lang="en-AU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(we’ll see this in another session)</a:t>
            </a:r>
          </a:p>
          <a:p>
            <a:pPr>
              <a:spcBef>
                <a:spcPts val="1800"/>
              </a:spcBef>
            </a:pPr>
            <a:endParaRPr lang="en-A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63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D9122-6FD0-D63C-56D0-AF91FE686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837895-3A8F-BB4D-37DD-F818A08A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Codelist</a:t>
            </a:r>
            <a:r>
              <a:rPr lang="en-US" dirty="0"/>
              <a:t>: Wizard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EE2689A-934D-F136-1835-9B836294533F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042FEB-88C3-767A-A750-4DD31A36E12A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FBA48CF6-523A-FEEF-DC07-75B6F1945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AFC7D2E9-7899-4609-3D01-3CE38B4EC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05CE33B5-8A7E-3C1D-E944-43C041B5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9D8A2C6-2A00-C221-7B44-5E3650DB3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32FC435-C837-2811-E428-1773C6A13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EAA6FC73-EA71-82C9-60BE-322B6F57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17</a:t>
            </a:fld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D281FA-AE60-CCB7-55F0-1D27ECC77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624" y="1555762"/>
            <a:ext cx="982930" cy="671669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50E25D87-8A72-1778-AE5F-324260EA414A}"/>
              </a:ext>
            </a:extLst>
          </p:cNvPr>
          <p:cNvSpPr txBox="1">
            <a:spLocks/>
          </p:cNvSpPr>
          <p:nvPr/>
        </p:nvSpPr>
        <p:spPr>
          <a:xfrm>
            <a:off x="6773839" y="2812571"/>
            <a:ext cx="4689231" cy="305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buFont typeface="Arial" panose="020B0604020202020204" pitchFamily="34" charset="0"/>
              <a:buAutoNum type="arabicPeriod"/>
            </a:pPr>
            <a:r>
              <a:rPr lang="en-AU" b="1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AU">
                <a:solidFill>
                  <a:schemeClr val="tx1">
                    <a:lumMod val="65000"/>
                    <a:lumOff val="35000"/>
                  </a:schemeClr>
                </a:solidFill>
              </a:rPr>
              <a:t>Id, Name, and Description are mandatory and important!</a:t>
            </a:r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AU">
                <a:solidFill>
                  <a:schemeClr val="tx1">
                    <a:lumMod val="65000"/>
                    <a:lumOff val="35000"/>
                  </a:schemeClr>
                </a:solidFill>
              </a:rPr>
              <a:t>Multilingual is possible.</a:t>
            </a:r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AU">
                <a:solidFill>
                  <a:schemeClr val="tx1">
                    <a:lumMod val="65000"/>
                    <a:lumOff val="35000"/>
                  </a:schemeClr>
                </a:solidFill>
              </a:rPr>
              <a:t>Careful with Agency.</a:t>
            </a:r>
          </a:p>
          <a:p>
            <a:pPr marL="514350" indent="-514350">
              <a:spcBef>
                <a:spcPts val="1800"/>
              </a:spcBef>
              <a:buFont typeface="Arial" panose="020B0604020202020204" pitchFamily="34" charset="0"/>
              <a:buAutoNum type="arabicPeriod"/>
            </a:pP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AB1F11-CDBC-6634-42C3-C313FBAF4D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775" y="2812571"/>
            <a:ext cx="6048064" cy="305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46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4685B-F5A3-D9A9-6549-0EA96BC5B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FF2C2E-5EDF-B019-066F-C9F71FE9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Codelist</a:t>
            </a:r>
            <a:r>
              <a:rPr lang="en-US" dirty="0"/>
              <a:t>: Wizard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0A69438-8B70-29ED-ED4B-7A28C9D7BC82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1E3FFA-99F8-ED66-3F6B-72E83A661632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6493751-9F4C-0764-1E8C-91BE86059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9CFD8C1-547C-5140-ABA3-F7C843961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029328AB-31E0-31AC-F9EF-485D55778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C1F957A1-C8EE-EB17-BBF0-B0839F867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913046A-92B0-4AB4-093B-6C5157F30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3E719158-BC76-8535-E639-2B3E0B64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18</a:t>
            </a:fld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BFDC88-1CF5-8B91-4409-FDCAED2B6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624" y="1555762"/>
            <a:ext cx="982930" cy="671669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D973861A-9026-090B-072C-46620B327EA5}"/>
              </a:ext>
            </a:extLst>
          </p:cNvPr>
          <p:cNvSpPr txBox="1">
            <a:spLocks/>
          </p:cNvSpPr>
          <p:nvPr/>
        </p:nvSpPr>
        <p:spPr>
          <a:xfrm>
            <a:off x="7657483" y="2679710"/>
            <a:ext cx="4689231" cy="305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buFont typeface="Arial" panose="020B0604020202020204" pitchFamily="34" charset="0"/>
              <a:buAutoNum type="arabicPeriod"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Optional:</a:t>
            </a:r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Restrict possible codes</a:t>
            </a:r>
          </a:p>
          <a:p>
            <a:pPr marL="514350" indent="-514350">
              <a:spcBef>
                <a:spcPts val="1800"/>
              </a:spcBef>
              <a:buFont typeface="Arial" panose="020B0604020202020204" pitchFamily="34" charset="0"/>
              <a:buAutoNum type="arabicPeriod"/>
            </a:pP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9B09E2-9DC2-4881-DEA2-145885B8AD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775" y="2812571"/>
            <a:ext cx="6048064" cy="30561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7AB7A4-7E0C-8A97-371F-1BC7EBE395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651" y="1658890"/>
            <a:ext cx="4893832" cy="354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18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33895-4AF3-EAE3-CFF7-2A95B881E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905A48-9A70-E816-D017-FD60490A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Codelist</a:t>
            </a:r>
            <a:r>
              <a:rPr lang="en-US" dirty="0"/>
              <a:t>: Wizard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6436C99-A9DB-D53F-C2E2-9F20EBFD5B77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59330D-276E-6293-C273-13DEB73C83D1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0446A40C-221B-6380-9FF4-905DB696F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B6CFE6A-74C9-8592-3844-5BC190F38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EF2E3EA-A2CB-5778-1CE5-3CFC8D3F1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6BC2EB1E-540D-BEA8-259C-4CA8E66A4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405CCDD-C941-5B73-31F0-EF0309A78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CB15B001-E193-43C0-2475-DF87F87A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19</a:t>
            </a:fld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F4117F-8984-02A6-D5A5-A82ED313A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624" y="1555762"/>
            <a:ext cx="982930" cy="671669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F95A92FF-C97A-519A-0FA2-BA430B040C92}"/>
              </a:ext>
            </a:extLst>
          </p:cNvPr>
          <p:cNvSpPr txBox="1">
            <a:spLocks/>
          </p:cNvSpPr>
          <p:nvPr/>
        </p:nvSpPr>
        <p:spPr>
          <a:xfrm>
            <a:off x="6773839" y="2812571"/>
            <a:ext cx="4689231" cy="305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</a:p>
          <a:p>
            <a:pPr marL="514350" indent="-514350">
              <a:spcBef>
                <a:spcPts val="1800"/>
              </a:spcBef>
              <a:buFont typeface="Arial" panose="020B0604020202020204" pitchFamily="34" charset="0"/>
              <a:buAutoNum type="arabicPeriod"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from csv </a:t>
            </a: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(optional)</a:t>
            </a:r>
          </a:p>
          <a:p>
            <a:pPr marL="514350" indent="-514350">
              <a:spcBef>
                <a:spcPts val="1800"/>
              </a:spcBef>
              <a:buFont typeface="Arial" panose="020B0604020202020204" pitchFamily="34" charset="0"/>
              <a:buAutoNum type="arabicPeriod"/>
            </a:pP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0C9CA1-4B31-9289-8CF0-57361D6D86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775" y="2812571"/>
            <a:ext cx="5980558" cy="305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5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B41A2-B232-E88E-60FF-2A017EE7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693580"/>
            <a:ext cx="10515600" cy="4791564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the end of this session, you will be able to use the Fusion Metadata Registry workbench to:</a:t>
            </a:r>
          </a:p>
          <a:p>
            <a:pPr>
              <a:spcBef>
                <a:spcPts val="1800"/>
              </a:spcBef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Create, edit, and delete Concept Schemes and Codelists</a:t>
            </a:r>
          </a:p>
          <a:p>
            <a:pPr>
              <a:spcBef>
                <a:spcPts val="1800"/>
              </a:spcBef>
            </a:pPr>
            <a:endParaRPr lang="en-A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7A1F0F-4F99-16AF-7DCD-B66E9FC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DB79306-CA7C-9049-72C6-46829E731259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CDA69F-5146-6A31-9959-90FEAFDFF5F0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BC5C345-F479-D5F1-787F-206C05642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1660E51-94CC-BC01-1715-ED1E4016E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23C6ECD-6F0B-318D-2BFC-33D7A0893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D481FE1-0FDF-E4BB-5FE7-A44864595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8E8E1E2-57E7-D8B0-156C-E27BC019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09E4314-7B0E-0B69-C475-11E1A515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2158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48F2F-FC0D-E57A-6FC3-2511DBA12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CE269-51D6-F019-B71E-5A01E8BD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Codelist</a:t>
            </a:r>
            <a:r>
              <a:rPr lang="en-US" dirty="0"/>
              <a:t>: Wizard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861018E-86E0-3AAB-5A9B-02E9D774F928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70325A-A962-37B6-8B83-F78FF4D3A088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E2B27DD-9104-E3C5-A1FB-ADF1E3DF4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430B6FF0-8B58-5F09-E522-6A542D607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0D8C1378-10AC-B6E9-D85A-20D8129B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A88DB086-A4E1-563D-F63D-EFEE9E4B9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9B3872E-45E3-73A6-1281-368E50C80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673265FE-B8FC-98D6-AE9C-7C06AD57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20</a:t>
            </a:fld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157C98-B2D3-2B14-1A52-EBF384FDB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624" y="1555762"/>
            <a:ext cx="982930" cy="671669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5DE9031D-40FE-0C17-4FA9-558B821D56C7}"/>
              </a:ext>
            </a:extLst>
          </p:cNvPr>
          <p:cNvSpPr txBox="1">
            <a:spLocks/>
          </p:cNvSpPr>
          <p:nvPr/>
        </p:nvSpPr>
        <p:spPr>
          <a:xfrm>
            <a:off x="6773839" y="2812571"/>
            <a:ext cx="4689231" cy="305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</a:p>
          <a:p>
            <a:pPr marL="514350" indent="-514350">
              <a:spcBef>
                <a:spcPts val="1800"/>
              </a:spcBef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from csv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(optional)</a:t>
            </a:r>
          </a:p>
          <a:p>
            <a:pPr marL="514350" indent="-514350">
              <a:spcBef>
                <a:spcPts val="1800"/>
              </a:spcBef>
              <a:buFont typeface="Arial" panose="020B0604020202020204" pitchFamily="34" charset="0"/>
              <a:buAutoNum type="arabicPeriod"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codes</a:t>
            </a:r>
          </a:p>
          <a:p>
            <a:pPr marL="514350" indent="-514350">
              <a:spcBef>
                <a:spcPts val="1800"/>
              </a:spcBef>
              <a:buFont typeface="Arial" panose="020B0604020202020204" pitchFamily="34" charset="0"/>
              <a:buAutoNum type="arabicPeriod"/>
            </a:pP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BDE830-71CF-C232-4335-AD3A20A00C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774" y="2812571"/>
            <a:ext cx="6081529" cy="305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2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79AF7-F71A-89FE-AF9B-3F90314DE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005407-0F10-8587-DFD0-32D18454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Codelist</a:t>
            </a:r>
            <a:r>
              <a:rPr lang="en-US" dirty="0"/>
              <a:t>: Wizard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A582002-9534-883D-FF4C-70244CC2F66C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132427-56AD-D4CB-5622-F179656D7E1F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ADF6F994-8CAE-0225-1233-5D6D09F1F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6A00FF8-7289-AB55-3696-0C87B97C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661DDCF-4C02-3AD6-1C68-357EC7AC1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CFBD321A-E156-6B16-3C3C-9139E73A5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AE4B3D60-8AF3-DA87-63B2-12E958B23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B535D620-362D-23EC-616C-1BAF029A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21</a:t>
            </a:fld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44C757-98E5-B141-F251-4D9C76E61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624" y="1555762"/>
            <a:ext cx="982930" cy="671669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C73AEB67-9B58-975D-2F75-F7AE6724F52B}"/>
              </a:ext>
            </a:extLst>
          </p:cNvPr>
          <p:cNvSpPr txBox="1">
            <a:spLocks/>
          </p:cNvSpPr>
          <p:nvPr/>
        </p:nvSpPr>
        <p:spPr>
          <a:xfrm>
            <a:off x="6773838" y="2812571"/>
            <a:ext cx="5347823" cy="37215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</a:p>
          <a:p>
            <a:pPr marL="514350" indent="-514350">
              <a:spcBef>
                <a:spcPts val="1800"/>
              </a:spcBef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from csv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(optional)</a:t>
            </a:r>
          </a:p>
          <a:p>
            <a:pPr marL="514350" indent="-514350">
              <a:spcBef>
                <a:spcPts val="1800"/>
              </a:spcBef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codes</a:t>
            </a:r>
          </a:p>
          <a:p>
            <a:pPr marL="971550" lvl="1" indent="-514350">
              <a:spcBef>
                <a:spcPts val="1800"/>
              </a:spcBef>
              <a:buFont typeface="Arial" panose="020B0604020202020204" pitchFamily="34" charset="0"/>
              <a:buAutoNum type="arabicPeriod"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Hierarchies can be defined through specifying parents</a:t>
            </a:r>
            <a:b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(hence, define wider concepts first:</a:t>
            </a:r>
            <a:b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“Pizza”,</a:t>
            </a:r>
            <a:b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“Hawaiian Pizza”)</a:t>
            </a: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spcBef>
                <a:spcPts val="1800"/>
              </a:spcBef>
              <a:buFont typeface="Arial" panose="020B0604020202020204" pitchFamily="34" charset="0"/>
              <a:buAutoNum type="arabicPeriod"/>
            </a:pP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BE8D1E-D9F2-5759-4C6C-C00EE6D21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774" y="2812571"/>
            <a:ext cx="6081529" cy="30561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269AAED-DA01-0267-E017-095F2B59F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8369" y="2573694"/>
            <a:ext cx="4528562" cy="372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32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86321-723F-03CF-38A7-331A8DF93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FBEF7A-B3E3-61F2-27BC-25B7DDD0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Codelist</a:t>
            </a:r>
            <a:r>
              <a:rPr lang="en-US" dirty="0"/>
              <a:t>: Wizard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59AC986-2E12-9B64-31AA-1B93FAC716C1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CE21D5-54A4-E4EF-718D-6C8C3437EB2B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CEF30F2-B19C-BBC4-6935-A39846EEE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8780F42-0DA8-5268-04CD-89BB5FDCA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70B6437-B374-A9FA-A1D4-E236BA4D1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90F437D2-F4D4-44FF-FE09-9DF06011A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06B000B-3A0C-2E44-4385-8F4FE5FF6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D5229C54-FCAC-0849-5C44-73BFE152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22</a:t>
            </a:fld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7D8D0A-2523-8EFE-E7B4-5E3E3A9C5F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624" y="1555762"/>
            <a:ext cx="982930" cy="671669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61D307EF-61ED-097A-512C-BA0740B05870}"/>
              </a:ext>
            </a:extLst>
          </p:cNvPr>
          <p:cNvSpPr txBox="1">
            <a:spLocks/>
          </p:cNvSpPr>
          <p:nvPr/>
        </p:nvSpPr>
        <p:spPr>
          <a:xfrm>
            <a:off x="6773838" y="2812571"/>
            <a:ext cx="5347823" cy="372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</a:p>
          <a:p>
            <a:pPr marL="514350" indent="-514350">
              <a:spcBef>
                <a:spcPts val="1800"/>
              </a:spcBef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from csv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(optional)</a:t>
            </a:r>
          </a:p>
          <a:p>
            <a:pPr marL="514350" indent="-514350">
              <a:spcBef>
                <a:spcPts val="1800"/>
              </a:spcBef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codes</a:t>
            </a:r>
          </a:p>
          <a:p>
            <a:pPr marL="971550" lvl="1" indent="-514350">
              <a:spcBef>
                <a:spcPts val="1800"/>
              </a:spcBef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Hierarchies can be defined through specifying parents</a:t>
            </a:r>
          </a:p>
          <a:p>
            <a:pPr marL="514350" indent="-514350">
              <a:spcBef>
                <a:spcPts val="1800"/>
              </a:spcBef>
              <a:buFont typeface="Arial" panose="020B0604020202020204" pitchFamily="34" charset="0"/>
              <a:buAutoNum type="arabicPeriod"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 order and hierarchy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D5A310-A8C8-1163-2F78-DEAE3A6AAE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964" y="2844287"/>
            <a:ext cx="5813570" cy="296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26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1ECF4-5311-33B3-FF63-2E2807198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2E50DD-3469-C306-03D8-F99461BB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Codelist</a:t>
            </a:r>
            <a:r>
              <a:rPr lang="en-US" dirty="0"/>
              <a:t>: Delete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8CADA55-E5E1-F2BD-377D-B3A4F38EC1B3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7A36F3-A622-9FD5-4D67-613AA30AE5DA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0405F708-54F4-0122-FC52-ECF66656D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7AC4FDD-2437-4234-DBF9-C0D16B777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C4995814-6937-EAAA-306F-C47A3E6C1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C4F240C6-AF6B-6CC1-6EA8-4F9D578E6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EC712A13-C892-EEB6-A970-E0D271700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FE4C375D-4E33-94D4-D4C5-AD5BB065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23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D998EC-E88E-48D9-5EAA-E327CE9B7E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3938" y="1555762"/>
            <a:ext cx="7282543" cy="430784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429146-AF57-D94D-5D4C-E4981B2BF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308" y="4242780"/>
            <a:ext cx="8042030" cy="3056144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</a:t>
            </a:r>
            <a:r>
              <a:rPr lang="en-AU">
                <a:solidFill>
                  <a:schemeClr val="tx1">
                    <a:lumMod val="65000"/>
                    <a:lumOff val="35000"/>
                  </a:schemeClr>
                </a:solidFill>
              </a:rPr>
              <a:t>delete codelists.</a:t>
            </a:r>
            <a:b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 structures might depend on them.</a:t>
            </a:r>
            <a:b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you want to delete a structure with dependencies, you need to also be ready to delete those (and to recreate them!)</a:t>
            </a:r>
          </a:p>
        </p:txBody>
      </p:sp>
      <p:pic>
        <p:nvPicPr>
          <p:cNvPr id="13" name="Graphic 12" descr="Warning with solid fill">
            <a:extLst>
              <a:ext uri="{FF2B5EF4-FFF2-40B4-BE49-F238E27FC236}">
                <a16:creationId xmlns:a16="http://schemas.microsoft.com/office/drawing/2014/main" id="{AF473769-8424-6F63-B1E5-D55BE65264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0078" y="4956908"/>
            <a:ext cx="631092" cy="63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71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7A1F0F-4F99-16AF-7DCD-B66E9FC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DB79306-CA7C-9049-72C6-46829E731259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CDA69F-5146-6A31-9959-90FEAFDFF5F0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BC5C345-F479-D5F1-787F-206C05642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1660E51-94CC-BC01-1715-ED1E4016E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23C6ECD-6F0B-318D-2BFC-33D7A0893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D481FE1-0FDF-E4BB-5FE7-A44864595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8E8E1E2-57E7-D8B0-156C-E27BC019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09E4314-7B0E-0B69-C475-11E1A515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24</a:t>
            </a:fld>
            <a:endParaRPr lang="en-AU" dirty="0"/>
          </a:p>
        </p:txBody>
      </p:sp>
      <p:sp>
        <p:nvSpPr>
          <p:cNvPr id="14" name="Espace réservé du contenu 1">
            <a:extLst>
              <a:ext uri="{FF2B5EF4-FFF2-40B4-BE49-F238E27FC236}">
                <a16:creationId xmlns:a16="http://schemas.microsoft.com/office/drawing/2014/main" id="{8942290D-DF8C-FBBA-06CE-F0848F45E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440000"/>
            <a:ext cx="10515600" cy="509311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4000" dirty="0"/>
              <a:t>Consider Fiji and Samoa published population data (for example: </a:t>
            </a:r>
            <a:r>
              <a:rPr lang="en-AU" sz="4000" dirty="0">
                <a:hlinkClick r:id="rId7"/>
              </a:rPr>
              <a:t>Fi</a:t>
            </a:r>
            <a:r>
              <a:rPr lang="en-AU" sz="4000" dirty="0">
                <a:hlinkClick r:id="rId7"/>
              </a:rPr>
              <a:t>ji</a:t>
            </a:r>
            <a:r>
              <a:rPr lang="en-AU" sz="4000" dirty="0"/>
              <a:t>, </a:t>
            </a:r>
            <a:r>
              <a:rPr lang="en-AU" sz="4000" dirty="0">
                <a:hlinkClick r:id="rId8"/>
              </a:rPr>
              <a:t>Samoa</a:t>
            </a:r>
            <a:r>
              <a:rPr lang="en-AU" sz="40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AU" sz="4000" dirty="0"/>
              <a:t>Identify and create some concepts and codelists needed to recreate those tables.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AU" sz="4000" dirty="0"/>
              <a:t>Validate each other artefacts, or edit them otherwise.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AU" sz="4000" dirty="0"/>
              <a:t>Consider: can any artefact created by others be reused?</a:t>
            </a:r>
          </a:p>
        </p:txBody>
      </p:sp>
    </p:spTree>
    <p:extLst>
      <p:ext uri="{BB962C8B-B14F-4D97-AF65-F5344CB8AC3E}">
        <p14:creationId xmlns:p14="http://schemas.microsoft.com/office/powerpoint/2010/main" val="3408185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7A1F0F-4F99-16AF-7DCD-B66E9FC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Q&amp;A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B80977D-CDCC-655A-ECE3-0E9B2C34A060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80128F-4128-85F8-AC68-59529597C76A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4D28C91-C5D5-366A-CDB1-6A15922F6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63EA515-F970-F051-F073-41F9DFD12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08A1872-B216-39F4-C914-DCE3E3016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56096B1-1718-37C5-867F-C28154EB9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3172899-D423-DC0A-70AD-69717501B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7959DEC0-945E-C88A-751D-725EB2E1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447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7A1F0F-4F99-16AF-7DCD-B66E9FC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DB79306-CA7C-9049-72C6-46829E731259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CDA69F-5146-6A31-9959-90FEAFDFF5F0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BC5C345-F479-D5F1-787F-206C05642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1660E51-94CC-BC01-1715-ED1E4016E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23C6ECD-6F0B-318D-2BFC-33D7A0893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D481FE1-0FDF-E4BB-5FE7-A44864595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8E8E1E2-57E7-D8B0-156C-E27BC019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09E4314-7B0E-0B69-C475-11E1A515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3</a:t>
            </a:fld>
            <a:endParaRPr lang="en-AU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5E1A4DE2-2059-5F9C-F0DE-A5992F52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3" y="1667621"/>
            <a:ext cx="5040000" cy="479156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Concepts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through Wizard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Codelists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through Wizard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20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</a:p>
          <a:p>
            <a:pPr>
              <a:buFont typeface="Wingdings" panose="05000000000000000000" pitchFamily="2" charset="2"/>
              <a:buChar char="v"/>
            </a:pPr>
            <a:endParaRPr lang="en-A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1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00B89-E0CB-65A3-B823-157EA52D7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0812A5-BF0F-F610-DB8E-7F29DB76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Wizard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F6E23C8-977E-B114-4592-0F92566E2096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32FF47-5B87-5C0F-F5DC-C76829949893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BE4DE2C-71E4-090A-8763-F0D5FC034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2D64281-0398-34BF-D6B4-C4BD44778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AB89564B-395B-1DFA-09BA-C63EAD16F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051686E-58EF-6FBC-F3A4-20C454C44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0A4C787-042C-C630-B75C-C610DF283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3785F7F4-B3F6-CE3F-D635-17DEE090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4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72BF7C-4B39-A4C7-4F05-70D2A41AA8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984" y="1578067"/>
            <a:ext cx="3635661" cy="37018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BB3998-4286-EFBA-F18A-49F9818981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0582" y="1641908"/>
            <a:ext cx="2959144" cy="1398277"/>
          </a:xfrm>
          <a:prstGeom prst="rect">
            <a:avLst/>
          </a:prstGeom>
        </p:spPr>
      </p:pic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D106C7C9-8E7E-3538-7815-830CB85A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329" y="3491606"/>
            <a:ext cx="4689231" cy="305614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FWB gives us options to manage Concept Schemes:</a:t>
            </a:r>
          </a:p>
          <a:p>
            <a:pPr>
              <a:spcBef>
                <a:spcPts val="1800"/>
              </a:spcBef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</a:t>
            </a:r>
          </a:p>
          <a:p>
            <a:pPr>
              <a:spcBef>
                <a:spcPts val="1800"/>
              </a:spcBef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</a:t>
            </a:r>
          </a:p>
          <a:p>
            <a:pPr>
              <a:spcBef>
                <a:spcPts val="1800"/>
              </a:spcBef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</a:p>
          <a:p>
            <a:pPr>
              <a:spcBef>
                <a:spcPts val="1800"/>
              </a:spcBef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Annotate </a:t>
            </a:r>
            <a:r>
              <a:rPr lang="en-AU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(we’ll see this in another session)</a:t>
            </a:r>
          </a:p>
          <a:p>
            <a:pPr>
              <a:spcBef>
                <a:spcPts val="1800"/>
              </a:spcBef>
            </a:pPr>
            <a:endParaRPr lang="en-A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962AB-C355-404F-F7A9-00FD88173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EC0A41-BF50-032E-FD24-E68AF95B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Wizard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85917D1-B714-BD77-31A5-9D3EDF15A91C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994809-1D14-EEDD-FB34-936BD572EBE1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1DCA69A-A260-8F03-D3B5-7E6086C13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AB5AE80-A9D6-4B0F-D07D-A69576F6B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5770DB4-5382-DFCB-9EE3-2A2610284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3C091430-8127-E005-D9A6-32A011CC1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7EC778C-A98E-A9B5-0176-41C24766F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DE4E8A36-7705-0034-9770-B3CD1B22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5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E07CD8-A134-1606-9035-1D8DE4CBC8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984" y="1578067"/>
            <a:ext cx="3635661" cy="37018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286EC6-E881-50E3-B7C5-0A509948D3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0582" y="1641908"/>
            <a:ext cx="2959144" cy="1398277"/>
          </a:xfrm>
          <a:prstGeom prst="rect">
            <a:avLst/>
          </a:prstGeom>
        </p:spPr>
      </p:pic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6856D0F-1F73-CC65-E0B5-783D7481C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329" y="3491606"/>
            <a:ext cx="4689231" cy="305614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FWB gives us options to manage Concept Schemes:</a:t>
            </a:r>
          </a:p>
          <a:p>
            <a:pPr>
              <a:spcBef>
                <a:spcPts val="1800"/>
              </a:spcBef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</a:t>
            </a:r>
          </a:p>
          <a:p>
            <a:pPr>
              <a:spcBef>
                <a:spcPts val="1800"/>
              </a:spcBef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</a:t>
            </a:r>
          </a:p>
          <a:p>
            <a:pPr>
              <a:spcBef>
                <a:spcPts val="1800"/>
              </a:spcBef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</a:p>
          <a:p>
            <a:pPr>
              <a:spcBef>
                <a:spcPts val="1800"/>
              </a:spcBef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Annotate </a:t>
            </a:r>
            <a:r>
              <a:rPr lang="en-AU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(we’ll see this in another session)</a:t>
            </a:r>
          </a:p>
          <a:p>
            <a:pPr>
              <a:spcBef>
                <a:spcPts val="1800"/>
              </a:spcBef>
            </a:pPr>
            <a:endParaRPr lang="en-A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14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24234-69D2-8A36-5106-43CF95B38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EB73D8-519C-8166-1098-77F819E1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Wizard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FAE375B-85CF-D714-A609-1DBD39B02A72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C96A73-73D1-5FA9-C066-16C2512F1CB7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FF7841D-DCA0-BE0C-6989-A46B19F5A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8970524E-7131-7D56-3BFF-705EA2189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0DE55C2C-275C-D87A-959B-7BA5BCB04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63018AF9-D897-8721-4B71-29039927D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66ADC59B-0B22-6168-836E-2D913C162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28543C2A-0D50-E0DC-E98F-B6332A9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6</a:t>
            </a:fld>
            <a:endParaRPr lang="en-A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7BB667-A7AB-2247-8CF9-19DFF1A77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407" y="1266092"/>
            <a:ext cx="1951667" cy="92221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DFD482-C230-630D-A240-588BD1F52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808" y="2187340"/>
            <a:ext cx="4689231" cy="3056144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wizard for Concept 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Creation</a:t>
            </a:r>
          </a:p>
          <a:p>
            <a:pPr marL="0" indent="0">
              <a:spcBef>
                <a:spcPts val="1800"/>
              </a:spcBef>
              <a:buNone/>
            </a:pP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 steps (and a bunch of options)</a:t>
            </a:r>
          </a:p>
        </p:txBody>
      </p:sp>
    </p:spTree>
    <p:extLst>
      <p:ext uri="{BB962C8B-B14F-4D97-AF65-F5344CB8AC3E}">
        <p14:creationId xmlns:p14="http://schemas.microsoft.com/office/powerpoint/2010/main" val="379304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D6340-E8DB-3468-209B-6C328A253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44861D-298D-52F0-E136-7C60A1AC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Wizard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D702B2E-7790-8894-4A61-2BDEDA17CE12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BBDE12-C1C1-6613-1E1F-70B4C4183D05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CA76178-373A-9F8C-2710-854D75D7C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185F9B0-B5E0-4131-F830-16B4B22EA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C2A2B20C-B6CA-292A-50BF-8E5498DA9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9E647E8-65DB-A4B9-6547-99DDDB91C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E8B6442C-1F20-5056-F8F1-B31463819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B5C1D5D7-33E8-F90A-2E0E-172E2401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7</a:t>
            </a:fld>
            <a:endParaRPr lang="en-AU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CCACE5-7CB5-30F2-E9B3-1871C431E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4642" y="2762250"/>
            <a:ext cx="4969723" cy="27163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EFA1B5-6805-852B-14DF-8BAC4BF22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407" y="1266092"/>
            <a:ext cx="1951667" cy="922216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4C825115-2575-8D35-AAED-E52389DB2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993" y="2288940"/>
            <a:ext cx="4689231" cy="3056144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Id, Name, and Description are mandatory and important!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Multilingual is possible.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Careful with Agency.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8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F58DB-9ADF-DDB3-04E1-62382E874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AA4B4-2924-CE1E-50C4-929C9071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Wizard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C814A09-754C-2B3B-7C82-182DE4FF487C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6C97FB-A8FA-EFC3-41E0-E9FF3859FB5F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6C436D3-6337-87DF-BCE8-3E11B700A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A51DD60C-6A73-9E3F-A339-8CC49A640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0939445D-E353-4B60-BED7-C444E4232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B83E321B-BF7D-F360-B7C7-40CDD597C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A317D2D-D062-0915-673D-586299535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F2FAD282-2855-EEA8-B5C7-88167B8C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8</a:t>
            </a:fld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1DAEDC-2D8B-8D7E-9B00-E14785026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407" y="1266092"/>
            <a:ext cx="1951667" cy="922216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A34FC83F-E3FB-A08B-275D-275723915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993" y="2288940"/>
            <a:ext cx="4689231" cy="3056144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csv</a:t>
            </a: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(optional)</a:t>
            </a: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spcBef>
                <a:spcPts val="1800"/>
              </a:spcBef>
              <a:buAutoNum type="arabicPeriod"/>
            </a:pP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spcBef>
                <a:spcPts val="1800"/>
              </a:spcBef>
              <a:buAutoNum type="arabicPeriod"/>
            </a:pP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C8D88B-37C8-6ED2-BD3C-B7A4AE38E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641" y="2985477"/>
            <a:ext cx="4896051" cy="246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0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9A31D-B919-653E-D6C1-0F657AD02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EF17CE-5C2F-F633-E381-74A35332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Wizard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44B0350-8E11-D151-13AD-C9398909C6DB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F73E75-E517-6462-C07A-C3698115CC60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572C347-8E1B-995F-2E24-FEBA3D52E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6647A89-E93F-FFF4-FB2B-3DEEA42F9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C9F1F6DF-16BF-B82B-6EC8-6175CEA86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52D8350-4B9E-6785-00C8-FE62A4DF4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FE24F68-0150-752D-F7AC-29C4E2ECC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B6FBD65C-636A-7F8A-49AA-936A9192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9</a:t>
            </a:fld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964BD8-5F52-C26D-D2B8-72754B0E56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407" y="1266092"/>
            <a:ext cx="1951667" cy="922216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C013E9B4-D71E-46F8-8263-E51BEADD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993" y="2288940"/>
            <a:ext cx="4689231" cy="3056144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csv</a:t>
            </a: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(optional)</a:t>
            </a: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spcBef>
                <a:spcPts val="1800"/>
              </a:spcBef>
              <a:buAutoNum type="arabicPeriod"/>
            </a:pP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spcBef>
                <a:spcPts val="1800"/>
              </a:spcBef>
              <a:buAutoNum type="arabicPeriod"/>
            </a:pPr>
            <a:endParaRPr lang="en-A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DB5421-069D-0970-8562-19C90C912C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641" y="2985477"/>
            <a:ext cx="4896051" cy="24677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95D347-50BF-F79E-D701-4A901AF638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7093" y="3429000"/>
            <a:ext cx="531927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994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D6266FE2-2F15-2D4C-9C69-08CD112CF84C}" vid="{2C19B3E1-288E-0B47-B6F6-9F73CBD08D9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4014526-2270-40c2-b716-3057ef1d1854">
      <Terms xmlns="http://schemas.microsoft.com/office/infopath/2007/PartnerControls"/>
    </lcf76f155ced4ddcb4097134ff3c332f>
    <TaxCatchAll xmlns="5a829547-5c02-46a6-8e62-b2fae5cfedc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D6E793D14F4C4787FB0C23C755C645" ma:contentTypeVersion="12" ma:contentTypeDescription="Create a new document." ma:contentTypeScope="" ma:versionID="49a88deb6a61079c26fed16eb921f794">
  <xsd:schema xmlns:xsd="http://www.w3.org/2001/XMLSchema" xmlns:xs="http://www.w3.org/2001/XMLSchema" xmlns:p="http://schemas.microsoft.com/office/2006/metadata/properties" xmlns:ns2="a4014526-2270-40c2-b716-3057ef1d1854" xmlns:ns3="5a829547-5c02-46a6-8e62-b2fae5cfedce" targetNamespace="http://schemas.microsoft.com/office/2006/metadata/properties" ma:root="true" ma:fieldsID="5225b7508313682f7ef33860d7793671" ns2:_="" ns3:_="">
    <xsd:import namespace="a4014526-2270-40c2-b716-3057ef1d1854"/>
    <xsd:import namespace="5a829547-5c02-46a6-8e62-b2fae5cfed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014526-2270-40c2-b716-3057ef1d1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e002d73-fcbf-44f2-bb02-7941846832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829547-5c02-46a6-8e62-b2fae5cfedc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ae791b-6a56-437f-b436-e563aaee2f64}" ma:internalName="TaxCatchAll" ma:showField="CatchAllData" ma:web="5a829547-5c02-46a6-8e62-b2fae5cfed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A39C41-8802-4B40-BC66-25A6D9B1EFAE}">
  <ds:schemaRefs>
    <ds:schemaRef ds:uri="1644aaaf-76d5-4a97-8df4-1ac44f24cfd9"/>
    <ds:schemaRef ds:uri="286ae341-454f-41ed-96c8-9fa7238e7bf6"/>
    <ds:schemaRef ds:uri="3260a97e-35b8-4654-866b-2d63a319b8f9"/>
    <ds:schemaRef ds:uri="514aaa0c-ce47-45ed-9aa6-2a303c2a9fad"/>
    <ds:schemaRef ds:uri="5a829547-5c02-46a6-8e62-b2fae5cfedce"/>
    <ds:schemaRef ds:uri="8429cdef-8c4a-4b4f-a5bd-9a657e45f834"/>
    <ds:schemaRef ds:uri="913ae733-a28c-4770-b89c-4b997e994982"/>
    <ds:schemaRef ds:uri="a4014526-2270-40c2-b716-3057ef1d185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B304E80-E68F-4428-9205-83E6950AB40B}"/>
</file>

<file path=customXml/itemProps3.xml><?xml version="1.0" encoding="utf-8"?>
<ds:datastoreItem xmlns:ds="http://schemas.openxmlformats.org/officeDocument/2006/customXml" ds:itemID="{57D86592-F64F-4784-9AC1-23AEE8436E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WS-FJ data portals PID_20240718</Template>
  <TotalTime>3339</TotalTime>
  <Words>574</Words>
  <Application>Microsoft Office PowerPoint</Application>
  <PresentationFormat>Widescreen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Thème Office</vt:lpstr>
      <vt:lpstr>Project on National Data Portals in Samoa and Fiji Workshop 2 Experience Sharing and SDMX/.Stat Suite Tools 27-31 January 2025 Suva, Fiji</vt:lpstr>
      <vt:lpstr>Learning objectives</vt:lpstr>
      <vt:lpstr>Outline</vt:lpstr>
      <vt:lpstr>Concept: Wizard</vt:lpstr>
      <vt:lpstr>Concept: Wizard</vt:lpstr>
      <vt:lpstr>Concept: Wizard</vt:lpstr>
      <vt:lpstr>Concept: Wizard</vt:lpstr>
      <vt:lpstr>Concept: Wizard</vt:lpstr>
      <vt:lpstr>Concept: Wizard</vt:lpstr>
      <vt:lpstr>Concept: Wizard</vt:lpstr>
      <vt:lpstr>Concept: Wizard</vt:lpstr>
      <vt:lpstr>Concept: Wizard</vt:lpstr>
      <vt:lpstr>Concept: Wizard</vt:lpstr>
      <vt:lpstr>Concept: Wizard</vt:lpstr>
      <vt:lpstr>Concept: Delete</vt:lpstr>
      <vt:lpstr>Codelist: Wizard</vt:lpstr>
      <vt:lpstr>Codelist: Wizard</vt:lpstr>
      <vt:lpstr>Codelist: Wizard</vt:lpstr>
      <vt:lpstr>Codelist: Wizard</vt:lpstr>
      <vt:lpstr>Codelist: Wizard</vt:lpstr>
      <vt:lpstr>Codelist: Wizard</vt:lpstr>
      <vt:lpstr>Codelist: Wizard</vt:lpstr>
      <vt:lpstr>Codelist: Delete</vt:lpstr>
      <vt:lpstr>Exercise</vt:lpstr>
      <vt:lpstr>Discussion and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Data Portals in Samoa and Fiji</dc:title>
  <dc:creator>Giulio Dalla Riva</dc:creator>
  <cp:lastModifiedBy>Giulio Dalla Riva</cp:lastModifiedBy>
  <cp:revision>192</cp:revision>
  <dcterms:created xsi:type="dcterms:W3CDTF">2024-07-17T22:02:07Z</dcterms:created>
  <dcterms:modified xsi:type="dcterms:W3CDTF">2025-01-26T03:44:02Z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0x0101001CD6E793D14F4C4787FB0C23C755C645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Order">
    <vt:r8>151700</vt:r8>
  </property>
  <property fmtid="{D5CDD505-2E9C-101B-9397-08002B2CF9AE}" pid="11" name="_SourceUrl">
    <vt:lpwstr/>
  </property>
  <property fmtid="{D5CDD505-2E9C-101B-9397-08002B2CF9AE}" pid="12" name="_SharedFileIndex">
    <vt:lpwstr/>
  </property>
</Properties>
</file>