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76" r:id="rId5"/>
    <p:sldId id="293" r:id="rId6"/>
    <p:sldId id="277" r:id="rId7"/>
    <p:sldId id="318" r:id="rId8"/>
    <p:sldId id="319" r:id="rId9"/>
    <p:sldId id="320" r:id="rId10"/>
    <p:sldId id="750" r:id="rId11"/>
    <p:sldId id="751" r:id="rId12"/>
    <p:sldId id="752" r:id="rId13"/>
    <p:sldId id="325" r:id="rId14"/>
    <p:sldId id="315" r:id="rId15"/>
    <p:sldId id="753" r:id="rId16"/>
    <p:sldId id="316" r:id="rId17"/>
    <p:sldId id="321" r:id="rId18"/>
    <p:sldId id="322" r:id="rId19"/>
    <p:sldId id="323" r:id="rId20"/>
    <p:sldId id="324" r:id="rId21"/>
    <p:sldId id="317" r:id="rId22"/>
    <p:sldId id="31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24A903-79A9-9700-DD65-A67C193D8C7B}" name="Phil Bright" initials="PB" userId="S::philb@spc.int::3470cc23-8157-450c-bdd2-1567c26bda4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96"/>
    <a:srgbClr val="0046AD"/>
    <a:srgbClr val="00B0CA"/>
    <a:srgbClr val="DEF3FE"/>
    <a:srgbClr val="D5F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36F37-45CF-F75C-BC9F-A143C8E6175E}" v="10" dt="2025-01-28T03:40:25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Dalla Riva" userId="4c03dd33-81af-496f-8af9-2f9658920131" providerId="ADAL" clId="{B83A60E3-14A5-46BB-B92B-891B523AC9D3}"/>
    <pc:docChg chg="undo custSel addSld delSld modSld">
      <pc:chgData name="Giulio Dalla Riva" userId="4c03dd33-81af-496f-8af9-2f9658920131" providerId="ADAL" clId="{B83A60E3-14A5-46BB-B92B-891B523AC9D3}" dt="2025-01-10T04:25:22.428" v="26" actId="732"/>
      <pc:docMkLst>
        <pc:docMk/>
      </pc:docMkLst>
      <pc:sldChg chg="add del">
        <pc:chgData name="Giulio Dalla Riva" userId="4c03dd33-81af-496f-8af9-2f9658920131" providerId="ADAL" clId="{B83A60E3-14A5-46BB-B92B-891B523AC9D3}" dt="2025-01-10T04:25:05.230" v="25" actId="47"/>
        <pc:sldMkLst>
          <pc:docMk/>
          <pc:sldMk cId="562926328" sldId="263"/>
        </pc:sldMkLst>
      </pc:sldChg>
      <pc:sldChg chg="modSp add del mod">
        <pc:chgData name="Giulio Dalla Riva" userId="4c03dd33-81af-496f-8af9-2f9658920131" providerId="ADAL" clId="{B83A60E3-14A5-46BB-B92B-891B523AC9D3}" dt="2025-01-10T04:25:05.230" v="25" actId="47"/>
        <pc:sldMkLst>
          <pc:docMk/>
          <pc:sldMk cId="143354917" sldId="264"/>
        </pc:sldMkLst>
        <pc:spChg chg="mod">
          <ac:chgData name="Giulio Dalla Riva" userId="4c03dd33-81af-496f-8af9-2f9658920131" providerId="ADAL" clId="{B83A60E3-14A5-46BB-B92B-891B523AC9D3}" dt="2025-01-10T04:23:12.806" v="11" actId="27636"/>
          <ac:spMkLst>
            <pc:docMk/>
            <pc:sldMk cId="143354917" sldId="264"/>
            <ac:spMk id="3" creationId="{D604935E-12CC-9BC2-B4E2-6D979AF3134B}"/>
          </ac:spMkLst>
        </pc:spChg>
      </pc:sldChg>
      <pc:sldChg chg="add del">
        <pc:chgData name="Giulio Dalla Riva" userId="4c03dd33-81af-496f-8af9-2f9658920131" providerId="ADAL" clId="{B83A60E3-14A5-46BB-B92B-891B523AC9D3}" dt="2025-01-10T04:23:28.429" v="16" actId="47"/>
        <pc:sldMkLst>
          <pc:docMk/>
          <pc:sldMk cId="775024141" sldId="318"/>
        </pc:sldMkLst>
      </pc:sldChg>
      <pc:sldChg chg="add del">
        <pc:chgData name="Giulio Dalla Riva" userId="4c03dd33-81af-496f-8af9-2f9658920131" providerId="ADAL" clId="{B83A60E3-14A5-46BB-B92B-891B523AC9D3}" dt="2025-01-10T04:23:28.429" v="16" actId="47"/>
        <pc:sldMkLst>
          <pc:docMk/>
          <pc:sldMk cId="854133465" sldId="319"/>
        </pc:sldMkLst>
      </pc:sldChg>
      <pc:sldChg chg="add del">
        <pc:chgData name="Giulio Dalla Riva" userId="4c03dd33-81af-496f-8af9-2f9658920131" providerId="ADAL" clId="{B83A60E3-14A5-46BB-B92B-891B523AC9D3}" dt="2025-01-10T04:23:28.429" v="16" actId="47"/>
        <pc:sldMkLst>
          <pc:docMk/>
          <pc:sldMk cId="2682576243" sldId="320"/>
        </pc:sldMkLst>
      </pc:sldChg>
      <pc:sldChg chg="modSp mod">
        <pc:chgData name="Giulio Dalla Riva" userId="4c03dd33-81af-496f-8af9-2f9658920131" providerId="ADAL" clId="{B83A60E3-14A5-46BB-B92B-891B523AC9D3}" dt="2025-01-10T04:25:22.428" v="26" actId="732"/>
        <pc:sldMkLst>
          <pc:docMk/>
          <pc:sldMk cId="1010708743" sldId="323"/>
        </pc:sldMkLst>
        <pc:picChg chg="mod modCrop">
          <ac:chgData name="Giulio Dalla Riva" userId="4c03dd33-81af-496f-8af9-2f9658920131" providerId="ADAL" clId="{B83A60E3-14A5-46BB-B92B-891B523AC9D3}" dt="2025-01-10T04:25:22.428" v="26" actId="732"/>
          <ac:picMkLst>
            <pc:docMk/>
            <pc:sldMk cId="1010708743" sldId="323"/>
            <ac:picMk id="12" creationId="{89E4B43B-9946-BE65-D08D-40A37A47C54B}"/>
          </ac:picMkLst>
        </pc:picChg>
      </pc:sldChg>
      <pc:sldChg chg="addSp delSp modSp new mod">
        <pc:chgData name="Giulio Dalla Riva" userId="4c03dd33-81af-496f-8af9-2f9658920131" providerId="ADAL" clId="{B83A60E3-14A5-46BB-B92B-891B523AC9D3}" dt="2025-01-10T04:15:29.064" v="4" actId="14100"/>
        <pc:sldMkLst>
          <pc:docMk/>
          <pc:sldMk cId="150508282" sldId="325"/>
        </pc:sldMkLst>
        <pc:spChg chg="del">
          <ac:chgData name="Giulio Dalla Riva" userId="4c03dd33-81af-496f-8af9-2f9658920131" providerId="ADAL" clId="{B83A60E3-14A5-46BB-B92B-891B523AC9D3}" dt="2025-01-10T04:14:46.075" v="1"/>
          <ac:spMkLst>
            <pc:docMk/>
            <pc:sldMk cId="150508282" sldId="325"/>
            <ac:spMk id="2" creationId="{9732D584-F673-0978-AFE1-2D0A91676C06}"/>
          </ac:spMkLst>
        </pc:spChg>
        <pc:spChg chg="del">
          <ac:chgData name="Giulio Dalla Riva" userId="4c03dd33-81af-496f-8af9-2f9658920131" providerId="ADAL" clId="{B83A60E3-14A5-46BB-B92B-891B523AC9D3}" dt="2025-01-10T04:15:16.893" v="2" actId="478"/>
          <ac:spMkLst>
            <pc:docMk/>
            <pc:sldMk cId="150508282" sldId="325"/>
            <ac:spMk id="3" creationId="{01E9A587-DE8A-43A2-47C4-08770909C601}"/>
          </ac:spMkLst>
        </pc:spChg>
        <pc:graphicFrameChg chg="add mod">
          <ac:chgData name="Giulio Dalla Riva" userId="4c03dd33-81af-496f-8af9-2f9658920131" providerId="ADAL" clId="{B83A60E3-14A5-46BB-B92B-891B523AC9D3}" dt="2025-01-10T04:15:29.064" v="4" actId="14100"/>
          <ac:graphicFrameMkLst>
            <pc:docMk/>
            <pc:sldMk cId="150508282" sldId="325"/>
            <ac:graphicFrameMk id="4" creationId="{E1139801-C7EA-1DEC-E02A-BAA01B94664C}"/>
          </ac:graphicFrameMkLst>
        </pc:graphicFrameChg>
      </pc:sldChg>
      <pc:sldChg chg="add del">
        <pc:chgData name="Giulio Dalla Riva" userId="4c03dd33-81af-496f-8af9-2f9658920131" providerId="ADAL" clId="{B83A60E3-14A5-46BB-B92B-891B523AC9D3}" dt="2025-01-10T04:25:05.230" v="25" actId="47"/>
        <pc:sldMkLst>
          <pc:docMk/>
          <pc:sldMk cId="1058336276" sldId="749"/>
        </pc:sldMkLst>
      </pc:sldChg>
      <pc:sldChg chg="addSp delSp modSp add modAnim">
        <pc:chgData name="Giulio Dalla Riva" userId="4c03dd33-81af-496f-8af9-2f9658920131" providerId="ADAL" clId="{B83A60E3-14A5-46BB-B92B-891B523AC9D3}" dt="2025-01-10T04:24:06.725" v="21"/>
        <pc:sldMkLst>
          <pc:docMk/>
          <pc:sldMk cId="1930715269" sldId="750"/>
        </pc:sldMkLst>
        <pc:spChg chg="del">
          <ac:chgData name="Giulio Dalla Riva" userId="4c03dd33-81af-496f-8af9-2f9658920131" providerId="ADAL" clId="{B83A60E3-14A5-46BB-B92B-891B523AC9D3}" dt="2025-01-10T04:23:39.596" v="17" actId="478"/>
          <ac:spMkLst>
            <pc:docMk/>
            <pc:sldMk cId="1930715269" sldId="750"/>
            <ac:spMk id="15" creationId="{886D96F3-D2A1-EF61-0621-29F6051870AB}"/>
          </ac:spMkLst>
        </pc:spChg>
        <pc:picChg chg="add mod">
          <ac:chgData name="Giulio Dalla Riva" userId="4c03dd33-81af-496f-8af9-2f9658920131" providerId="ADAL" clId="{B83A60E3-14A5-46BB-B92B-891B523AC9D3}" dt="2025-01-10T04:24:06.725" v="21"/>
          <ac:picMkLst>
            <pc:docMk/>
            <pc:sldMk cId="1930715269" sldId="750"/>
            <ac:picMk id="2" creationId="{C8AF416A-A9C4-AC40-244C-8920A9C57927}"/>
          </ac:picMkLst>
        </pc:picChg>
        <pc:picChg chg="del">
          <ac:chgData name="Giulio Dalla Riva" userId="4c03dd33-81af-496f-8af9-2f9658920131" providerId="ADAL" clId="{B83A60E3-14A5-46BB-B92B-891B523AC9D3}" dt="2025-01-10T04:23:39.596" v="17" actId="478"/>
          <ac:picMkLst>
            <pc:docMk/>
            <pc:sldMk cId="1930715269" sldId="750"/>
            <ac:picMk id="1026" creationId="{F41C2570-3229-4130-C18F-6B6BF39814DB}"/>
          </ac:picMkLst>
        </pc:picChg>
      </pc:sldChg>
      <pc:sldChg chg="addSp modSp add mod">
        <pc:chgData name="Giulio Dalla Riva" userId="4c03dd33-81af-496f-8af9-2f9658920131" providerId="ADAL" clId="{B83A60E3-14A5-46BB-B92B-891B523AC9D3}" dt="2025-01-10T04:24:23.339" v="23" actId="1076"/>
        <pc:sldMkLst>
          <pc:docMk/>
          <pc:sldMk cId="1457200636" sldId="751"/>
        </pc:sldMkLst>
        <pc:spChg chg="add mod">
          <ac:chgData name="Giulio Dalla Riva" userId="4c03dd33-81af-496f-8af9-2f9658920131" providerId="ADAL" clId="{B83A60E3-14A5-46BB-B92B-891B523AC9D3}" dt="2025-01-10T04:24:19.132" v="22"/>
          <ac:spMkLst>
            <pc:docMk/>
            <pc:sldMk cId="1457200636" sldId="751"/>
            <ac:spMk id="2" creationId="{ABD33557-4C32-CF92-68EE-299795EB7C90}"/>
          </ac:spMkLst>
        </pc:spChg>
        <pc:picChg chg="add mod">
          <ac:chgData name="Giulio Dalla Riva" userId="4c03dd33-81af-496f-8af9-2f9658920131" providerId="ADAL" clId="{B83A60E3-14A5-46BB-B92B-891B523AC9D3}" dt="2025-01-10T04:24:23.339" v="23" actId="1076"/>
          <ac:picMkLst>
            <pc:docMk/>
            <pc:sldMk cId="1457200636" sldId="751"/>
            <ac:picMk id="12" creationId="{3786C5EC-1ABC-042A-835D-EE15BD124FBE}"/>
          </ac:picMkLst>
        </pc:picChg>
      </pc:sldChg>
      <pc:sldChg chg="add del">
        <pc:chgData name="Giulio Dalla Riva" userId="4c03dd33-81af-496f-8af9-2f9658920131" providerId="ADAL" clId="{B83A60E3-14A5-46BB-B92B-891B523AC9D3}" dt="2025-01-10T04:23:42.732" v="18" actId="47"/>
        <pc:sldMkLst>
          <pc:docMk/>
          <pc:sldMk cId="3422955957" sldId="751"/>
        </pc:sldMkLst>
      </pc:sldChg>
      <pc:sldChg chg="add del">
        <pc:chgData name="Giulio Dalla Riva" userId="4c03dd33-81af-496f-8af9-2f9658920131" providerId="ADAL" clId="{B83A60E3-14A5-46BB-B92B-891B523AC9D3}" dt="2025-01-10T04:23:42.732" v="18" actId="47"/>
        <pc:sldMkLst>
          <pc:docMk/>
          <pc:sldMk cId="952709709" sldId="752"/>
        </pc:sldMkLst>
      </pc:sldChg>
      <pc:sldChg chg="addSp modSp add">
        <pc:chgData name="Giulio Dalla Riva" userId="4c03dd33-81af-496f-8af9-2f9658920131" providerId="ADAL" clId="{B83A60E3-14A5-46BB-B92B-891B523AC9D3}" dt="2025-01-10T04:24:41.916" v="24"/>
        <pc:sldMkLst>
          <pc:docMk/>
          <pc:sldMk cId="3363562606" sldId="752"/>
        </pc:sldMkLst>
        <pc:spChg chg="add mod">
          <ac:chgData name="Giulio Dalla Riva" userId="4c03dd33-81af-496f-8af9-2f9658920131" providerId="ADAL" clId="{B83A60E3-14A5-46BB-B92B-891B523AC9D3}" dt="2025-01-10T04:24:41.916" v="24"/>
          <ac:spMkLst>
            <pc:docMk/>
            <pc:sldMk cId="3363562606" sldId="752"/>
            <ac:spMk id="2" creationId="{0EBE041D-E929-A443-8292-5DA7E8C2D0D8}"/>
          </ac:spMkLst>
        </pc:spChg>
        <pc:spChg chg="add mod">
          <ac:chgData name="Giulio Dalla Riva" userId="4c03dd33-81af-496f-8af9-2f9658920131" providerId="ADAL" clId="{B83A60E3-14A5-46BB-B92B-891B523AC9D3}" dt="2025-01-10T04:24:41.916" v="24"/>
          <ac:spMkLst>
            <pc:docMk/>
            <pc:sldMk cId="3363562606" sldId="752"/>
            <ac:spMk id="16" creationId="{56F8D8C6-6D43-6170-D4D5-0AF85348A29C}"/>
          </ac:spMkLst>
        </pc:spChg>
        <pc:picChg chg="add mod">
          <ac:chgData name="Giulio Dalla Riva" userId="4c03dd33-81af-496f-8af9-2f9658920131" providerId="ADAL" clId="{B83A60E3-14A5-46BB-B92B-891B523AC9D3}" dt="2025-01-10T04:24:41.916" v="24"/>
          <ac:picMkLst>
            <pc:docMk/>
            <pc:sldMk cId="3363562606" sldId="752"/>
            <ac:picMk id="12" creationId="{14E90513-7801-BE11-4F16-B974E3615EE4}"/>
          </ac:picMkLst>
        </pc:picChg>
        <pc:picChg chg="add mod">
          <ac:chgData name="Giulio Dalla Riva" userId="4c03dd33-81af-496f-8af9-2f9658920131" providerId="ADAL" clId="{B83A60E3-14A5-46BB-B92B-891B523AC9D3}" dt="2025-01-10T04:24:41.916" v="24"/>
          <ac:picMkLst>
            <pc:docMk/>
            <pc:sldMk cId="3363562606" sldId="752"/>
            <ac:picMk id="13" creationId="{F757FB3D-800F-93BE-E3CA-105CE1F38C5A}"/>
          </ac:picMkLst>
        </pc:picChg>
        <pc:picChg chg="add mod">
          <ac:chgData name="Giulio Dalla Riva" userId="4c03dd33-81af-496f-8af9-2f9658920131" providerId="ADAL" clId="{B83A60E3-14A5-46BB-B92B-891B523AC9D3}" dt="2025-01-10T04:24:41.916" v="24"/>
          <ac:picMkLst>
            <pc:docMk/>
            <pc:sldMk cId="3363562606" sldId="752"/>
            <ac:picMk id="14" creationId="{80E24D88-AC0D-61A2-C13F-B755446B2018}"/>
          </ac:picMkLst>
        </pc:picChg>
        <pc:picChg chg="add mod">
          <ac:chgData name="Giulio Dalla Riva" userId="4c03dd33-81af-496f-8af9-2f9658920131" providerId="ADAL" clId="{B83A60E3-14A5-46BB-B92B-891B523AC9D3}" dt="2025-01-10T04:24:41.916" v="24"/>
          <ac:picMkLst>
            <pc:docMk/>
            <pc:sldMk cId="3363562606" sldId="752"/>
            <ac:picMk id="15" creationId="{36DA92F7-6627-C972-CE10-30095AC579CC}"/>
          </ac:picMkLst>
        </pc:picChg>
      </pc:sldChg>
      <pc:sldMasterChg chg="delSldLayout">
        <pc:chgData name="Giulio Dalla Riva" userId="4c03dd33-81af-496f-8af9-2f9658920131" providerId="ADAL" clId="{B83A60E3-14A5-46BB-B92B-891B523AC9D3}" dt="2025-01-10T04:25:05.230" v="25" actId="47"/>
        <pc:sldMasterMkLst>
          <pc:docMk/>
          <pc:sldMasterMk cId="361206847" sldId="2147483648"/>
        </pc:sldMasterMkLst>
        <pc:sldLayoutChg chg="del">
          <pc:chgData name="Giulio Dalla Riva" userId="4c03dd33-81af-496f-8af9-2f9658920131" providerId="ADAL" clId="{B83A60E3-14A5-46BB-B92B-891B523AC9D3}" dt="2025-01-10T04:22:34.829" v="10" actId="2696"/>
          <pc:sldLayoutMkLst>
            <pc:docMk/>
            <pc:sldMasterMk cId="361206847" sldId="2147483648"/>
            <pc:sldLayoutMk cId="2692272224" sldId="2147483662"/>
          </pc:sldLayoutMkLst>
        </pc:sldLayoutChg>
        <pc:sldLayoutChg chg="del">
          <pc:chgData name="Giulio Dalla Riva" userId="4c03dd33-81af-496f-8af9-2f9658920131" providerId="ADAL" clId="{B83A60E3-14A5-46BB-B92B-891B523AC9D3}" dt="2025-01-10T04:19:37.408" v="7" actId="47"/>
          <pc:sldLayoutMkLst>
            <pc:docMk/>
            <pc:sldMasterMk cId="361206847" sldId="2147483648"/>
            <pc:sldLayoutMk cId="4077397392" sldId="2147483662"/>
          </pc:sldLayoutMkLst>
        </pc:sldLayoutChg>
        <pc:sldLayoutChg chg="del">
          <pc:chgData name="Giulio Dalla Riva" userId="4c03dd33-81af-496f-8af9-2f9658920131" providerId="ADAL" clId="{B83A60E3-14A5-46BB-B92B-891B523AC9D3}" dt="2025-01-10T04:25:05.230" v="25" actId="47"/>
          <pc:sldLayoutMkLst>
            <pc:docMk/>
            <pc:sldMasterMk cId="361206847" sldId="2147483648"/>
            <pc:sldLayoutMk cId="4271728114" sldId="2147483662"/>
          </pc:sldLayoutMkLst>
        </pc:sldLayoutChg>
      </pc:sldMasterChg>
    </pc:docChg>
  </pc:docChgLst>
  <pc:docChgLst>
    <pc:chgData name="Giulio Dalla Riva" userId="S::giuliodr@spc.int::4c03dd33-81af-496f-8af9-2f9658920131" providerId="AD" clId="Web-{56A36F37-45CF-F75C-BC9F-A143C8E6175E}"/>
    <pc:docChg chg="addSld modSld">
      <pc:chgData name="Giulio Dalla Riva" userId="S::giuliodr@spc.int::4c03dd33-81af-496f-8af9-2f9658920131" providerId="AD" clId="Web-{56A36F37-45CF-F75C-BC9F-A143C8E6175E}" dt="2025-01-28T03:40:25.933" v="10" actId="20577"/>
      <pc:docMkLst>
        <pc:docMk/>
      </pc:docMkLst>
      <pc:sldChg chg="modSp new">
        <pc:chgData name="Giulio Dalla Riva" userId="S::giuliodr@spc.int::4c03dd33-81af-496f-8af9-2f9658920131" providerId="AD" clId="Web-{56A36F37-45CF-F75C-BC9F-A143C8E6175E}" dt="2025-01-28T03:40:25.933" v="10" actId="20577"/>
        <pc:sldMkLst>
          <pc:docMk/>
          <pc:sldMk cId="1064128953" sldId="753"/>
        </pc:sldMkLst>
        <pc:spChg chg="mod">
          <ac:chgData name="Giulio Dalla Riva" userId="S::giuliodr@spc.int::4c03dd33-81af-496f-8af9-2f9658920131" providerId="AD" clId="Web-{56A36F37-45CF-F75C-BC9F-A143C8E6175E}" dt="2025-01-28T03:40:25.933" v="10" actId="20577"/>
          <ac:spMkLst>
            <pc:docMk/>
            <pc:sldMk cId="1064128953" sldId="753"/>
            <ac:spMk id="2" creationId="{84902A5C-1FD8-FFD7-5DBE-9CDB240C74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42A66-B333-4D6A-9510-D4BBFFC67B98}" type="datetimeFigureOut">
              <a:rPr lang="en-AU" smtClean="0"/>
              <a:t>27/01/2025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5A63E-1971-495F-9D3A-FB31944403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60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714-9302-4F78-8284-842B920E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0" y="2646363"/>
            <a:ext cx="6736080" cy="2387600"/>
          </a:xfrm>
        </p:spPr>
        <p:txBody>
          <a:bodyPr anchor="b" anchorCtr="0"/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E79B-66B3-4535-868E-13C4FF6E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720" y="5126038"/>
            <a:ext cx="6736080" cy="583882"/>
          </a:xfrm>
        </p:spPr>
        <p:txBody>
          <a:bodyPr anchor="t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2576-EA73-40E8-A2F2-A62B73E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CCD9-36E9-4809-B113-D53B5EBE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451D-CA62-47FA-92B4-ED2D8FC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2767241-17BF-8AFF-B9BE-875195288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1263" cy="6858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847052D-DE93-DF88-3AAA-CB2675B707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2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E8B-A420-482C-AA8F-161CF561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40F-0903-4B7E-8BF4-FABD7BA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605-A5E2-4DE4-9DDB-979FC36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1D-0106-4F2E-8CAF-6F6AA93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70209C-55AC-7EDB-1AE6-8DA0F85A8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6086CD8-7569-EBDF-AE07-CE93B5656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2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ar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F47F-D34D-44F8-A4C7-0859140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80783-FC5E-4A67-8104-4FB7A8D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6090D-A3EB-4FDF-A21C-83AB4FDD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F3356-3FA1-4DEB-8E57-D4E7D5E62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AC3570-27DB-4DE2-AF51-4C488E57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789494"/>
            <a:ext cx="10515600" cy="39212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967CF-52DD-C426-81E5-5EACF10409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916529" y="1127557"/>
            <a:ext cx="11069826" cy="1314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1B9295-C753-E501-0DE1-970730B746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9232801-C811-253D-12D9-6846FA476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2A15-9DC6-4F18-A8CA-822A6ECB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9526" y="1801881"/>
            <a:ext cx="5181600" cy="41347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924-1628-4793-A109-B217B6E4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526" y="1801881"/>
            <a:ext cx="5181600" cy="41347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3672-26D8-4D46-B9DE-6B2D27E6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9EA9-83A3-477E-9E11-11C501E3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C123-B7F5-4FD2-9435-71E4F72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8A5D2-D9D8-987B-E3D9-B66316B5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F086F6D-1869-06EA-C5D3-A51C336F8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9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94549-5071-4DBF-B0E3-39806E44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738" y="1592510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B69AF1D-5AE6-496F-9BC9-B625966C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569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0CBA766-0D8C-49E1-A44D-66671B54569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1E880D-16D1-4539-9948-C2240ACC59CA}" type="datetimeFigureOut">
              <a:rPr lang="fr-FR" smtClean="0"/>
              <a:pPr/>
              <a:t>27/01/2025</a:t>
            </a:fld>
            <a:endParaRPr lang="fr-FR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247DC72-BEB6-409B-8BDD-1A113163855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861154-064F-4AC5-84EA-549FDD985C1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DA17A-0E28-4795-BD73-A8EFAD0C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1DDBC-065E-4D49-8735-94AFFE0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239D6-49DF-40DF-A7AC-008B9C5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A83EFD6-87FF-4AB7-8A5B-3BB13A6B5E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D7CF17-D637-6F4A-F9C5-B868228036ED}"/>
              </a:ext>
            </a:extLst>
          </p:cNvPr>
          <p:cNvSpPr txBox="1">
            <a:spLocks/>
          </p:cNvSpPr>
          <p:nvPr userDrawn="1"/>
        </p:nvSpPr>
        <p:spPr>
          <a:xfrm>
            <a:off x="1025624" y="37285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7F7A6C-FDB7-FF7B-464B-09315DC9CB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D3B5-5147-4C75-982C-4343F9374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Divider Chapter Slide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5762-9132-4ACE-8BCC-7261A3C0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46A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38CB-A948-465D-80D8-92EA313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AB24-1757-4627-856C-81AC996D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7060-A99B-410E-B6C2-BDD91AF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54DA3-BF0D-4FCF-BF4A-C8C9621AE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626875" y="1237014"/>
            <a:ext cx="11069826" cy="13141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E9DF43-318F-41D9-8DC9-04DEED7AC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AE8A7F8-A329-CD60-1160-45B9C913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-certificate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D53162-33EF-4CED-99DB-E85F0CB5B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-9564"/>
            <a:ext cx="12190095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69462-A299-40A0-81EC-EF072D29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860164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D5D13C-BD49-9C79-9B97-1396072B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554600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C528C1-3695-4BCB-8100-2CA127858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313024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1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box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0C6B7-69E3-4CA4-A6B4-C868D0CB7DBC}"/>
              </a:ext>
            </a:extLst>
          </p:cNvPr>
          <p:cNvSpPr/>
          <p:nvPr userDrawn="1"/>
        </p:nvSpPr>
        <p:spPr>
          <a:xfrm>
            <a:off x="836611" y="457200"/>
            <a:ext cx="3935413" cy="5403850"/>
          </a:xfrm>
          <a:prstGeom prst="rect">
            <a:avLst/>
          </a:prstGeom>
          <a:solidFill>
            <a:srgbClr val="DE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45D4C9-5249-4694-9B85-C5361D6CB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r="25097" b="17760"/>
          <a:stretch/>
        </p:blipFill>
        <p:spPr>
          <a:xfrm>
            <a:off x="874911" y="1257300"/>
            <a:ext cx="3935413" cy="460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AA1D0-8E90-44C4-9562-41C22EE9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CA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141B-7A45-42CD-9FA0-FA3F57FC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96000"/>
            <a:ext cx="6172200" cy="4565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E0FD-1890-46F8-8BC3-E9516C5E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46A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326A-A223-4A66-8461-449419D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27/01/2025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82F8-F662-4779-8227-5303B31D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B61E-AAF7-4610-9B1C-353FB2A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C6FF66-E984-4E86-BEB9-13DCCC338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3D1AAF-D0ED-CC64-94F5-6391631E0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r blue bottom tex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0C6-B419-416F-AF08-BBBA194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D13B6-6CFA-43ED-A013-5603EF1D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86444"/>
            <a:ext cx="6172200" cy="43746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5694-4689-49CA-92F4-A8F884B7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D2E4-52AC-40C7-83DE-BB12D5C9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3491-E6B6-4519-8AF0-E260E39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3F7C-FA6A-46C2-A91A-51000F76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F6D2-CD76-43F5-A681-3F113BDB5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DF056EE-9E5A-BC7E-9A2F-1B3E227F2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9846-29D1-46FA-A4B4-F5104567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294C-9B27-49AE-9128-3696CDEB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56F4-F81B-4402-9B07-9F7FD597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880D-16D1-4539-9948-C2240ACC59C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CE74-D5F7-4C92-B871-71638BD5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9639-0815-4873-A2C3-3182144E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61" r:id="rId5"/>
    <p:sldLayoutId id="2147483651" r:id="rId6"/>
    <p:sldLayoutId id="2147483654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C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gitlab.com/sis-cc/sdmx-tools/sdmx-power-bi/-/blob/master/SDMX.mez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sis-cc/sdmx-tools/sdmx-power-bi/-/blob/master/SDMX.mez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GuyInACube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aka.ms/pbilearn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KTSLffVGbk?start=2&amp;feature=oembed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emf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2B86ED-6453-C4AE-D0E8-475C8BDF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718" y="5564549"/>
            <a:ext cx="6736080" cy="914400"/>
          </a:xfrm>
        </p:spPr>
        <p:txBody>
          <a:bodyPr anchor="ctr">
            <a:normAutofit/>
          </a:bodyPr>
          <a:lstStyle/>
          <a:p>
            <a:r>
              <a:rPr lang="en-US" b="1" dirty="0"/>
              <a:t>.Stat Suite: Power BI connector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4C608-D576-4540-566D-ABCD76BE739C}"/>
              </a:ext>
            </a:extLst>
          </p:cNvPr>
          <p:cNvSpPr/>
          <p:nvPr/>
        </p:nvSpPr>
        <p:spPr>
          <a:xfrm>
            <a:off x="9760017" y="182879"/>
            <a:ext cx="1974783" cy="818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5370CE-B108-6E1C-31E2-AA220333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3036163"/>
            <a:ext cx="3148490" cy="21969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6DCF6B-5A6B-8CE8-1497-F17E31021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595" y="856645"/>
            <a:ext cx="6736080" cy="1809500"/>
          </a:xfrm>
        </p:spPr>
        <p:txBody>
          <a:bodyPr>
            <a:noAutofit/>
          </a:bodyPr>
          <a:lstStyle/>
          <a:p>
            <a:r>
              <a:rPr lang="en-AU" sz="1600" dirty="0"/>
              <a:t>Project on National Data Portals in Samoa and Fiji</a:t>
            </a:r>
            <a:br>
              <a:rPr lang="en-AU" sz="1600" dirty="0"/>
            </a:br>
            <a:r>
              <a:rPr lang="en-US" sz="3200" b="1" dirty="0"/>
              <a:t>Workshop 2</a:t>
            </a:r>
            <a:br>
              <a:rPr lang="en-US" sz="3200" b="1" dirty="0"/>
            </a:br>
            <a:r>
              <a:rPr lang="en-US" sz="3200" b="1" dirty="0"/>
              <a:t>Experience Sharing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SDMX/.Stat Suite Tools</a:t>
            </a:r>
            <a:br>
              <a:rPr lang="en-US" sz="3200" b="1" dirty="0"/>
            </a:br>
            <a:r>
              <a:rPr lang="en-AU" sz="1600" dirty="0"/>
              <a:t>27-31 January 2025</a:t>
            </a:r>
            <a:br>
              <a:rPr lang="en-AU" sz="1600" dirty="0"/>
            </a:br>
            <a:r>
              <a:rPr lang="en-AU" sz="1600" dirty="0"/>
              <a:t>Suva, Fiji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59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1139801-C7EA-1DEC-E02A-BAA01B9466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2997546"/>
                  </p:ext>
                </p:extLst>
              </p:nvPr>
            </p:nvGraphicFramePr>
            <p:xfrm>
              <a:off x="1025525" y="189470"/>
              <a:ext cx="10515600" cy="65161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E1139801-C7EA-1DEC-E02A-BAA01B9466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525" y="189470"/>
                <a:ext cx="10515600" cy="6516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5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0687F-83D0-DFAB-07B2-161C28F3D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8D7D4-A66B-7C32-D74E-6614D23D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connector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4439699-909D-8E08-51D6-85C555995564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FF66FF-0579-E8E1-369C-62C9EB117129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2D14887-D07B-E9BA-FEED-8AF32F065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A524A9D-412A-776C-3F72-1BFBEEA9C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FDD61F-0C23-794D-4366-D7F1AD96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607125B-FDC4-8A1A-151D-1BAFC1729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25E9B6A-2D71-CE8E-7413-E64D2D6FE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D1FA284-8AC6-8DC9-ED34-C9AE31A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11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F7BC8-741C-451A-45C6-4A9CFD0CED48}"/>
              </a:ext>
            </a:extLst>
          </p:cNvPr>
          <p:cNvSpPr txBox="1"/>
          <p:nvPr/>
        </p:nvSpPr>
        <p:spPr>
          <a:xfrm>
            <a:off x="2799862" y="1628174"/>
            <a:ext cx="81963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solidFill>
                  <a:srgbClr val="686868"/>
                </a:solidFill>
                <a:effectLst/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</a:rPr>
              <a:t>Step by step</a:t>
            </a:r>
          </a:p>
          <a:p>
            <a:pPr algn="l">
              <a:buFont typeface="+mj-lt"/>
              <a:buAutoNum type="arabicPeriod"/>
            </a:pPr>
            <a:r>
              <a:rPr lang="en-AU" dirty="0">
                <a:solidFill>
                  <a:srgbClr val="686868"/>
                </a:solidFill>
                <a:latin typeface="Open sans" panose="020B0606030504020204" pitchFamily="34" charset="0"/>
              </a:rPr>
              <a:t> 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Copy the </a:t>
            </a:r>
            <a:r>
              <a:rPr lang="en-AU" b="0" i="0" u="none" strike="noStrike" dirty="0" err="1">
                <a:solidFill>
                  <a:srgbClr val="686868"/>
                </a:solidFill>
                <a:effectLst/>
                <a:latin typeface="Open sans" panose="020B0606030504020204" pitchFamily="34" charset="0"/>
                <a:hlinkClick r:id="rId7"/>
              </a:rPr>
              <a:t>SDMX.mez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 file to the folder in</a:t>
            </a:r>
            <a:b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</a:b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	[Documents folder]\Power BI Desktop\Custom connectors</a:t>
            </a:r>
            <a:b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</a:br>
            <a:r>
              <a:rPr lang="en-AU" dirty="0">
                <a:solidFill>
                  <a:srgbClr val="686868"/>
                </a:solidFill>
                <a:latin typeface="Open sans" panose="020B0606030504020204" pitchFamily="34" charset="0"/>
              </a:rPr>
              <a:t>     (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create folder if needed).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Open Power BI Desktop.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Go to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File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menu.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Navigate to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Options and Settings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-&gt;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Options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menu.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Select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Security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tab.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Under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Data Extensions 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section, by default, “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(Recommended) Only allow certified extensions to load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” will be selected.</a:t>
            </a:r>
            <a:b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</a:b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   Switch it to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“(Not Recommended) Allow any extension to load without validation or warning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”.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AU" dirty="0">
                <a:solidFill>
                  <a:srgbClr val="686868"/>
                </a:solidFill>
                <a:latin typeface="Open sans" panose="020B0606030504020204" pitchFamily="34" charset="0"/>
              </a:rPr>
              <a:t>c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lick on the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OK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button and restart Power BI.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In the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Get Data 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connector list, just search for “SIS-CC”, or “SDMX”.</a:t>
            </a:r>
          </a:p>
        </p:txBody>
      </p:sp>
    </p:spTree>
    <p:extLst>
      <p:ext uri="{BB962C8B-B14F-4D97-AF65-F5344CB8AC3E}">
        <p14:creationId xmlns:p14="http://schemas.microsoft.com/office/powerpoint/2010/main" val="341470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902A5C-1FD8-FFD7-5DBE-9CDB240C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4400" dirty="0">
                <a:ea typeface="+mn-lt"/>
                <a:cs typeface="+mn-lt"/>
                <a:hlinkClick r:id="rId2"/>
              </a:rPr>
              <a:t>gitlab.com/sis-cc/sdmx-tools/sdmx-power-bi/</a:t>
            </a:r>
            <a:endParaRPr lang="en-GB" sz="4400">
              <a:ea typeface="+mn-lt"/>
              <a:cs typeface="+mn-lt"/>
            </a:endParaRPr>
          </a:p>
          <a:p>
            <a:pPr marL="0" indent="0">
              <a:buNone/>
            </a:pPr>
            <a:endParaRPr lang="en-GB" sz="4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4400">
                <a:ea typeface="+mn-lt"/>
                <a:cs typeface="+mn-lt"/>
              </a:rPr>
              <a:t>https://stats-sdmx-disseminate.pacificdata.org/rest/data/SPC,DF_TOURISM_EARNINGS,1.0/A.WS+FJ..USD?startPeriod=2010&amp;dimensionAtObservation=AllDimensions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A5F0E-773B-7B56-B360-A74EEA69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2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A8C5B-A00D-5E05-0344-93056E8A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B4032-4B98-C449-F750-AB8E30B5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11F6501-4597-2E94-1AD7-DE3446E0C296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8F500C-09FB-0F0C-2DB3-7A4FC410FC28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729DFE3-5E6B-C324-2AA7-1547FB3D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BED8F40-803D-7D92-5941-590C14382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79D0610-0DF7-82A6-BA82-9AAAD7DE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D0EFEC2-FD05-C5F4-2C5A-EA2CCFE02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185AC6D-8C6D-320D-D0AC-0961708A1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8BEC8EBA-ED8A-67C1-1CC4-EA6A0F7E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13</a:t>
            </a:fld>
            <a:endParaRPr lang="en-A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4C446B-B754-BFE1-B858-CF46A9E62E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049" y="1454229"/>
            <a:ext cx="6315956" cy="2638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A95115-34AD-E71C-94CC-743B58BA9942}"/>
              </a:ext>
            </a:extLst>
          </p:cNvPr>
          <p:cNvSpPr txBox="1"/>
          <p:nvPr/>
        </p:nvSpPr>
        <p:spPr>
          <a:xfrm>
            <a:off x="916209" y="3182271"/>
            <a:ext cx="6099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solidFill>
                  <a:srgbClr val="686868"/>
                </a:solidFill>
                <a:effectLst/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</a:rPr>
              <a:t>Step by step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Open Power BI Desktop.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Open </a:t>
            </a:r>
            <a:r>
              <a:rPr lang="en-AU" b="1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Get Data</a:t>
            </a: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, and type “SDMX” in the search box.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Data query URL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AU" dirty="0">
                <a:solidFill>
                  <a:srgbClr val="686868"/>
                </a:solidFill>
                <a:latin typeface="Open sans" panose="020B0606030504020204" pitchFamily="34" charset="0"/>
              </a:rPr>
              <a:t>write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an SDMX REST query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Select a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Display format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(optional) In the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Label language preference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specify a language.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Click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ok</a:t>
            </a:r>
            <a:r>
              <a:rPr lang="en-AU" dirty="0">
                <a:solidFill>
                  <a:srgbClr val="686868"/>
                </a:solidFill>
                <a:latin typeface="Open sans" panose="020B0606030504020204" pitchFamily="34" charset="0"/>
              </a:rPr>
              <a:t>.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Data will appear in the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Preview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screen.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The dataflow concepts will appear in the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Fields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pane to construct your report</a:t>
            </a:r>
          </a:p>
        </p:txBody>
      </p:sp>
    </p:spTree>
    <p:extLst>
      <p:ext uri="{BB962C8B-B14F-4D97-AF65-F5344CB8AC3E}">
        <p14:creationId xmlns:p14="http://schemas.microsoft.com/office/powerpoint/2010/main" val="73342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CEC30-93C5-3AB7-E7F8-418845559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299E7D9-D526-58E2-22B6-411733BE7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47" y="1692913"/>
            <a:ext cx="5458587" cy="247684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8EA320-3170-BCF8-2ED7-7A059190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30F5DD4-7F01-D9E6-F16B-761B8EDBB3BF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350BFB-D95A-13F9-88A0-8D9AFA5F1664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97ADE42-3C84-0886-8212-9EEA52CE4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E68CFF6-761D-A790-FCF9-EC52F153B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2F2E38E-F9BB-AFCD-C98C-EC5420E2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9AA9436-616C-6893-722B-410B92050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A800706-46AC-8526-806C-C74BE87A9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FB432F2C-113D-2D5C-E9D6-11897B63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14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A0B24-7D75-6AA5-B10F-EC952A394DA1}"/>
              </a:ext>
            </a:extLst>
          </p:cNvPr>
          <p:cNvSpPr txBox="1"/>
          <p:nvPr/>
        </p:nvSpPr>
        <p:spPr>
          <a:xfrm>
            <a:off x="916209" y="3182271"/>
            <a:ext cx="6099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solidFill>
                  <a:srgbClr val="686868"/>
                </a:solidFill>
                <a:effectLst/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</a:rPr>
              <a:t>Step by step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Open Power BI Desktop.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Open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Get Data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, and type “SDMX” in the search box.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AU" b="1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Data query URL</a:t>
            </a: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AU" b="1" dirty="0">
                <a:solidFill>
                  <a:srgbClr val="686868"/>
                </a:solidFill>
                <a:latin typeface="Open sans" panose="020B0606030504020204" pitchFamily="34" charset="0"/>
              </a:rPr>
              <a:t>write</a:t>
            </a: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an SDMX REST query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Select a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Display format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(optional) In the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Label language preference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specify a language.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Click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ok</a:t>
            </a:r>
            <a:r>
              <a:rPr lang="en-AU" dirty="0">
                <a:solidFill>
                  <a:srgbClr val="686868"/>
                </a:solidFill>
                <a:latin typeface="Open sans" panose="020B0606030504020204" pitchFamily="34" charset="0"/>
              </a:rPr>
              <a:t>.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Data will appear in the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Preview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screen.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The dataflow concepts will appear in the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Fields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pane to construct your report</a:t>
            </a:r>
          </a:p>
        </p:txBody>
      </p:sp>
    </p:spTree>
    <p:extLst>
      <p:ext uri="{BB962C8B-B14F-4D97-AF65-F5344CB8AC3E}">
        <p14:creationId xmlns:p14="http://schemas.microsoft.com/office/powerpoint/2010/main" val="303571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82D4C-EB59-F07E-B8B2-3D83D81F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DC7AE-74E9-901C-0BDD-FD954601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162" y="1686368"/>
            <a:ext cx="6249272" cy="23911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6664F0-C278-11D2-AECA-6928DAAB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CFAA59D-6317-FDAF-38E0-F6DB440C510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302878-3E03-8793-885C-38A4819D8367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D0413B1-B148-60EA-748C-A69F5632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FA39F30-F425-2F22-9806-1A132B4BD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3311DE1-5C7D-0648-5787-A05E88F5B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B5818D8-D6B6-B973-0434-1D840ADF3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6BCF31F-D034-1FB4-C1E2-EAD7A2911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5DCAD93D-EC8E-5D2A-C0F5-CBC37E87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15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BDB9B-E5CD-6755-F716-97084EA4AEA3}"/>
              </a:ext>
            </a:extLst>
          </p:cNvPr>
          <p:cNvSpPr txBox="1"/>
          <p:nvPr/>
        </p:nvSpPr>
        <p:spPr>
          <a:xfrm>
            <a:off x="916209" y="3182271"/>
            <a:ext cx="6099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solidFill>
                  <a:srgbClr val="686868"/>
                </a:solidFill>
                <a:effectLst/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</a:rPr>
              <a:t>Step by step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Open Power BI Desktop.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Open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Get Data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, and type “SDMX” in the search box.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Data query URL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AU" dirty="0">
                <a:solidFill>
                  <a:srgbClr val="686868"/>
                </a:solidFill>
                <a:latin typeface="Open sans" panose="020B0606030504020204" pitchFamily="34" charset="0"/>
              </a:rPr>
              <a:t>write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an SDMX REST query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Select a </a:t>
            </a:r>
            <a:r>
              <a:rPr lang="en-AU" b="1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Display format</a:t>
            </a: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(optional) In the </a:t>
            </a:r>
            <a:r>
              <a:rPr lang="en-AU" b="1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Label language preference</a:t>
            </a: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specify a language.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Click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ok</a:t>
            </a:r>
            <a:r>
              <a:rPr lang="en-AU" dirty="0">
                <a:solidFill>
                  <a:srgbClr val="686868"/>
                </a:solidFill>
                <a:latin typeface="Open sans" panose="020B0606030504020204" pitchFamily="34" charset="0"/>
              </a:rPr>
              <a:t>.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Data will appear in the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Preview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screen.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The dataflow concepts will appear in the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Fields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pane to construct your report</a:t>
            </a:r>
          </a:p>
        </p:txBody>
      </p:sp>
    </p:spTree>
    <p:extLst>
      <p:ext uri="{BB962C8B-B14F-4D97-AF65-F5344CB8AC3E}">
        <p14:creationId xmlns:p14="http://schemas.microsoft.com/office/powerpoint/2010/main" val="37745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0E6C3-5208-9453-02F0-7A7E3C254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9E4B43B-9946-BE65-D08D-40A37A47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625"/>
          <a:stretch/>
        </p:blipFill>
        <p:spPr>
          <a:xfrm>
            <a:off x="711200" y="1242018"/>
            <a:ext cx="11099001" cy="18801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869B49-AF95-7D2F-C051-20DB6580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A1E0FA4-3836-8C4D-2B5A-7AFAB3793141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4EA311-85C7-811D-1B63-A3C8DCE6DE86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51B3EC4-56EE-C237-9115-47F116ACC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0723A90-3EBE-7E24-46A9-AB08E849A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D8629C6-FA8A-70C3-8E7F-3EFC2D123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266986E-A7FD-707C-F3D1-218CA9F9F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6B0BDCC-191D-6797-80B6-8EFD11D2B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568D667B-7760-634B-5BF0-3FF6D197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16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F69DF-40C9-F17D-56EE-2BE71549D1E0}"/>
              </a:ext>
            </a:extLst>
          </p:cNvPr>
          <p:cNvSpPr txBox="1"/>
          <p:nvPr/>
        </p:nvSpPr>
        <p:spPr>
          <a:xfrm>
            <a:off x="916209" y="3182271"/>
            <a:ext cx="6099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solidFill>
                  <a:srgbClr val="686868"/>
                </a:solidFill>
                <a:effectLst/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</a:rPr>
              <a:t>Step by step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Open Power BI Desktop.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Open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Get Data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, and type “SDMX” in the search box.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Data query URL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AU" dirty="0">
                <a:solidFill>
                  <a:srgbClr val="686868"/>
                </a:solidFill>
                <a:latin typeface="Open sans" panose="020B0606030504020204" pitchFamily="34" charset="0"/>
              </a:rPr>
              <a:t>write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an SDMX REST query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Select a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Display format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(optional) In the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Label language preference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specify a language.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Click </a:t>
            </a:r>
            <a:r>
              <a:rPr lang="en-AU" b="1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ok</a:t>
            </a:r>
            <a:r>
              <a:rPr lang="en-AU" b="1" dirty="0">
                <a:solidFill>
                  <a:srgbClr val="686868"/>
                </a:solidFill>
                <a:latin typeface="Open sans" panose="020B0606030504020204" pitchFamily="34" charset="0"/>
              </a:rPr>
              <a:t>.</a:t>
            </a: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Data will appear in the </a:t>
            </a:r>
            <a:r>
              <a:rPr lang="en-AU" b="1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Preview</a:t>
            </a: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screen.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The dataflow concepts will appear in the </a:t>
            </a:r>
            <a:r>
              <a:rPr lang="en-AU" b="0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Fields</a:t>
            </a: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pane to construct your report</a:t>
            </a:r>
          </a:p>
        </p:txBody>
      </p:sp>
    </p:spTree>
    <p:extLst>
      <p:ext uri="{BB962C8B-B14F-4D97-AF65-F5344CB8AC3E}">
        <p14:creationId xmlns:p14="http://schemas.microsoft.com/office/powerpoint/2010/main" val="101070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F5CD9-9D3B-31B1-DDA9-6B25200B5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CAB186-FAEC-E7AF-5C7A-C88FA357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692" y="1289250"/>
            <a:ext cx="5509374" cy="35546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9D2851-40D2-7914-A7A4-AEFA9089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3FAE53E-3ED2-6233-73A2-C2294DBEFF2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1B6BE9-94A8-7F99-F8D3-B7A8FC3B62D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63E3BA1-FDC6-3B16-A100-41065C5ED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BB2FDF8-4FE0-E956-599C-F4BA7E612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82AB91D-A6AE-F186-BDDE-AF9793252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BB1BB2A-7B1C-F1B2-6802-9679E1D2E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D96E948-D04A-0418-2A63-541CF1D5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0FB81C58-420B-4733-B649-1ABD7DA3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17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345F17-B1F7-267E-4299-F468C4FA45E7}"/>
              </a:ext>
            </a:extLst>
          </p:cNvPr>
          <p:cNvSpPr txBox="1"/>
          <p:nvPr/>
        </p:nvSpPr>
        <p:spPr>
          <a:xfrm>
            <a:off x="916209" y="3182271"/>
            <a:ext cx="6099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solidFill>
                  <a:srgbClr val="686868"/>
                </a:solidFill>
                <a:effectLst/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</a:rPr>
              <a:t>Step by step</a:t>
            </a:r>
          </a:p>
          <a:p>
            <a:pPr algn="l">
              <a:buFont typeface="+mj-lt"/>
              <a:buAutoNum type="arabicPeriod"/>
            </a:pPr>
            <a:r>
              <a:rPr lang="en-AU" b="0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Open Power BI Desktop.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Open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Get Data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, and type “SDMX” in the search box.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Data query URL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AU" dirty="0">
                <a:solidFill>
                  <a:srgbClr val="686868"/>
                </a:solidFill>
                <a:latin typeface="Open sans" panose="020B0606030504020204" pitchFamily="34" charset="0"/>
              </a:rPr>
              <a:t>write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an SDMX REST query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Select a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Display format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(optional) In the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Label language preference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specify a language.</a:t>
            </a:r>
          </a:p>
          <a:p>
            <a:pPr algn="l">
              <a:buFont typeface="+mj-lt"/>
              <a:buAutoNum type="arabicPeriod"/>
            </a:pP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Click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ok</a:t>
            </a:r>
            <a:r>
              <a:rPr lang="en-AU" dirty="0">
                <a:solidFill>
                  <a:srgbClr val="686868"/>
                </a:solidFill>
                <a:latin typeface="Open sans" panose="020B0606030504020204" pitchFamily="34" charset="0"/>
              </a:rPr>
              <a:t>.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Data will appear in the </a:t>
            </a:r>
            <a:r>
              <a:rPr lang="en-AU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Preview</a:t>
            </a:r>
            <a:r>
              <a:rPr lang="en-AU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screen.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The dataflow concepts will appear in the </a:t>
            </a:r>
            <a:r>
              <a:rPr lang="en-AU" b="1" i="1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Fields</a:t>
            </a:r>
            <a:r>
              <a:rPr lang="en-AU" b="1" i="0" dirty="0">
                <a:solidFill>
                  <a:srgbClr val="686868"/>
                </a:solidFill>
                <a:effectLst/>
                <a:latin typeface="Open sans" panose="020B0606030504020204" pitchFamily="34" charset="0"/>
              </a:rPr>
              <a:t> pane to construct your report</a:t>
            </a:r>
          </a:p>
        </p:txBody>
      </p:sp>
    </p:spTree>
    <p:extLst>
      <p:ext uri="{BB962C8B-B14F-4D97-AF65-F5344CB8AC3E}">
        <p14:creationId xmlns:p14="http://schemas.microsoft.com/office/powerpoint/2010/main" val="83418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0037F-5B4B-F021-1F2C-6B52D077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4AA953-1B1E-651B-780A-3090280B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F94738D-1039-42BD-3C36-FB96B81515CC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5A5239-94DA-3EFF-4550-1E146030E24A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82F1700-F765-28EE-6682-069E02271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9B5CF3B-863F-C339-0C1E-4071A831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E5EE201-51FD-7F56-AA55-7720524E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76525F6-659A-C313-B2E4-27C45CBCE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1B2D4EA-D7DA-6B79-64E1-5DA61A432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55B19A9-4B90-54F1-E34B-6D8A5EEA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18</a:t>
            </a:fld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E8601-32AC-067A-07F1-6276738CEE6B}"/>
              </a:ext>
            </a:extLst>
          </p:cNvPr>
          <p:cNvSpPr txBox="1"/>
          <p:nvPr/>
        </p:nvSpPr>
        <p:spPr>
          <a:xfrm>
            <a:off x="3046047" y="1900548"/>
            <a:ext cx="66215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solidFill>
                  <a:srgbClr val="686868"/>
                </a:solidFill>
                <a:effectLst/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</a:rPr>
              <a:t>Learning </a:t>
            </a:r>
            <a:r>
              <a:rPr lang="en-AU" i="0" dirty="0">
                <a:solidFill>
                  <a:srgbClr val="686868"/>
                </a:solidFill>
                <a:effectLst/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</a:rPr>
              <a:t>Power-BI is a long journey, with many discoveries along the way. Some resources to get deeper into it:</a:t>
            </a:r>
          </a:p>
          <a:p>
            <a:pPr algn="l"/>
            <a:endParaRPr lang="en-AU" dirty="0">
              <a:solidFill>
                <a:srgbClr val="686868"/>
              </a:solidFill>
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</a:endParaRPr>
          </a:p>
          <a:p>
            <a:pPr algn="l"/>
            <a:r>
              <a:rPr lang="en-AU" i="0" dirty="0">
                <a:solidFill>
                  <a:srgbClr val="686868"/>
                </a:solidFill>
                <a:effectLst/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</a:rPr>
              <a:t>Official MS resources, with badges: </a:t>
            </a:r>
            <a:r>
              <a:rPr lang="en-AU" i="0" dirty="0">
                <a:solidFill>
                  <a:srgbClr val="686868"/>
                </a:solidFill>
                <a:effectLst/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  <a:hlinkClick r:id="rId7"/>
              </a:rPr>
              <a:t>https://aka.ms/pbilearn</a:t>
            </a:r>
            <a:endParaRPr lang="en-AU" i="0" dirty="0">
              <a:solidFill>
                <a:srgbClr val="686868"/>
              </a:solidFill>
              <a:effectLst/>
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</a:endParaRPr>
          </a:p>
          <a:p>
            <a:pPr algn="l"/>
            <a:endParaRPr lang="en-AU" i="0" dirty="0">
              <a:solidFill>
                <a:srgbClr val="686868"/>
              </a:solidFill>
              <a:effectLst/>
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</a:endParaRPr>
          </a:p>
          <a:p>
            <a:pPr algn="l"/>
            <a:r>
              <a:rPr lang="en-AU" b="0" dirty="0">
                <a:solidFill>
                  <a:srgbClr val="686868"/>
                </a:solidFill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</a:rPr>
              <a:t>Guy in a cube videos: </a:t>
            </a:r>
            <a:r>
              <a:rPr lang="en-AU" b="0" dirty="0">
                <a:solidFill>
                  <a:srgbClr val="686868"/>
                </a:solidFill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  <a:hlinkClick r:id="rId8"/>
              </a:rPr>
              <a:t>https://www.youtube.com/@GuyInACube</a:t>
            </a:r>
            <a:endParaRPr lang="en-AU" b="0" dirty="0">
              <a:solidFill>
                <a:srgbClr val="686868"/>
              </a:solidFill>
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</a:endParaRPr>
          </a:p>
          <a:p>
            <a:pPr algn="l"/>
            <a:endParaRPr lang="en-AU" dirty="0">
              <a:solidFill>
                <a:srgbClr val="686868"/>
              </a:solidFill>
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</a:endParaRPr>
          </a:p>
          <a:p>
            <a:pPr algn="l"/>
            <a:r>
              <a:rPr lang="en-AU" b="0" dirty="0">
                <a:solidFill>
                  <a:srgbClr val="686868"/>
                </a:solidFill>
                <a:latin typeface="var(--custom-font-family-headings, -apple-system,BlinkMacSystemFont,&quot;游ゴシック体&quot;,YuGothic,&quot;メイリオ&quot;,Meiryo,&quot;Helvetica Neue&quot;,HelveticaNeue,Helvetica,Arial,sans-serif,&quot;Apple Color Emoji&quot;,&quot;Segoe UI Emoji&quot;,&quot;Segoe UI Symbol&quot;,&quot;Noto Color Emoji&quot;)"/>
              </a:rPr>
              <a:t>And many more (google it!)</a:t>
            </a:r>
          </a:p>
          <a:p>
            <a:pPr algn="l"/>
            <a:endParaRPr lang="en-AU" b="0" i="0" dirty="0">
              <a:solidFill>
                <a:srgbClr val="686868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Q&amp;A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80977D-CDCC-655A-ECE3-0E9B2C34A06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80128F-4128-85F8-AC68-59529597C76A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4D28C91-C5D5-366A-CDB1-6A15922F6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63EA515-F970-F051-F073-41F9DFD12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08A1872-B216-39F4-C914-DCE3E3016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56096B1-1718-37C5-867F-C28154EB9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3172899-D423-DC0A-70AD-69717501B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7959DEC0-945E-C88A-751D-725EB2E1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4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B41A2-B232-E88E-60FF-2A017EE7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79156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end of this session, you will be able to: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Power-BI to an SDMX source</a:t>
            </a:r>
          </a:p>
          <a:p>
            <a:pPr>
              <a:spcBef>
                <a:spcPts val="1800"/>
              </a:spcBef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21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3</a:t>
            </a:fld>
            <a:endParaRPr lang="en-AU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5E1A4DE2-2059-5F9C-F0DE-A5992F5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3" y="1667621"/>
            <a:ext cx="5040000" cy="47915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Connecting an SDMX source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resources</a:t>
            </a:r>
          </a:p>
        </p:txBody>
      </p:sp>
    </p:spTree>
    <p:extLst>
      <p:ext uri="{BB962C8B-B14F-4D97-AF65-F5344CB8AC3E}">
        <p14:creationId xmlns:p14="http://schemas.microsoft.com/office/powerpoint/2010/main" val="350171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2875F-217F-DB25-E5F6-3CB6BCB07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E00763-1DC2-3CC2-3A9F-45244293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CA23DAF-376A-C74F-D6E7-5012D3CC9E54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69EE35-A44F-8717-8B0F-CAF5A439DD61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921C6AC-3730-5258-0AD7-3A65D3767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9DEF6F4-2696-30BD-3E19-454F6FA03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9CA6598-8B47-5B4F-5A8C-A64887B8D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84CE800-C1F6-03D5-9892-AFF8A3CDD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E772E7A-56D1-C25D-3C1E-AFBFE834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5459E256-31DC-3A13-5DA7-71009B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4</a:t>
            </a:fld>
            <a:endParaRPr lang="en-AU" dirty="0"/>
          </a:p>
        </p:txBody>
      </p:sp>
      <p:pic>
        <p:nvPicPr>
          <p:cNvPr id="1026" name="Picture 2" descr="Slides for presentation on ESG indicators">
            <a:extLst>
              <a:ext uri="{FF2B5EF4-FFF2-40B4-BE49-F238E27FC236}">
                <a16:creationId xmlns:a16="http://schemas.microsoft.com/office/drawing/2014/main" id="{D291ACE7-2222-12CC-CDFE-61F6A925D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56" y="1555762"/>
            <a:ext cx="7311902" cy="46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AC32A3-EA2B-170D-A717-CF9CD4F46E2F}"/>
              </a:ext>
            </a:extLst>
          </p:cNvPr>
          <p:cNvSpPr txBox="1"/>
          <p:nvPr/>
        </p:nvSpPr>
        <p:spPr>
          <a:xfrm>
            <a:off x="8560151" y="2313354"/>
            <a:ext cx="3010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Interactive data viz</a:t>
            </a:r>
          </a:p>
          <a:p>
            <a:endParaRPr lang="en-AU" dirty="0"/>
          </a:p>
          <a:p>
            <a:r>
              <a:rPr lang="en-AU" dirty="0"/>
              <a:t>Developed by Microsoft</a:t>
            </a:r>
          </a:p>
          <a:p>
            <a:endParaRPr lang="en-AU" dirty="0"/>
          </a:p>
          <a:p>
            <a:r>
              <a:rPr lang="en-AU" dirty="0"/>
              <a:t>Focus on Business Intelligence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502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CD733-118C-ABC1-1D8C-91B36AF8D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4D828-C445-A34C-5A81-3D5E827D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8560770-2D75-E48E-7F8C-B0EBB15FE442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4FC5BD-6DA0-EEEE-B885-641011032A0F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7472F32-B5AC-C39C-9671-69DBE1D77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39983CC-B5FD-683A-9C0A-B0D44227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A123FC-C6B3-0E2A-40B8-8800571C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57C2043-122C-B927-1BCB-E809E937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A5720EB8-E355-AA46-2CAE-5F54A46B3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1631FD8-FE86-EF40-7F17-2F015471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5</a:t>
            </a:fld>
            <a:endParaRPr lang="en-AU" dirty="0"/>
          </a:p>
        </p:txBody>
      </p:sp>
      <p:pic>
        <p:nvPicPr>
          <p:cNvPr id="1026" name="Picture 2" descr="Slides for presentation on ESG indicators">
            <a:extLst>
              <a:ext uri="{FF2B5EF4-FFF2-40B4-BE49-F238E27FC236}">
                <a16:creationId xmlns:a16="http://schemas.microsoft.com/office/drawing/2014/main" id="{14461C5B-A3B4-860C-DB2E-5045ABB4D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56" y="1555762"/>
            <a:ext cx="7311902" cy="46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C02E14-1F16-1413-CDBC-55F8F76BE009}"/>
              </a:ext>
            </a:extLst>
          </p:cNvPr>
          <p:cNvSpPr txBox="1"/>
          <p:nvPr/>
        </p:nvSpPr>
        <p:spPr>
          <a:xfrm>
            <a:off x="8560152" y="2313354"/>
            <a:ext cx="2912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Extremely powerful</a:t>
            </a:r>
          </a:p>
          <a:p>
            <a:endParaRPr lang="en-AU" dirty="0"/>
          </a:p>
          <a:p>
            <a:r>
              <a:rPr lang="en-AU" dirty="0"/>
              <a:t>Mostly point-and-click</a:t>
            </a:r>
          </a:p>
          <a:p>
            <a:endParaRPr lang="en-AU" dirty="0"/>
          </a:p>
          <a:p>
            <a:r>
              <a:rPr lang="en-AU" dirty="0"/>
              <a:t>Desktop /Cloud versions</a:t>
            </a:r>
          </a:p>
          <a:p>
            <a:endParaRPr lang="en-AU" dirty="0"/>
          </a:p>
          <a:p>
            <a:r>
              <a:rPr lang="en-AU" dirty="0"/>
              <a:t>Dashboards can be embedded in other websites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413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21417-0B0F-B67E-C244-E869EC687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2924D8-C5A4-E5E4-651D-B179B7A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7C8A8C0-6136-4877-A5A5-ADD30E298B58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A0E7D-2970-97C0-0398-83B219BC0504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2810238-24FA-FFCB-9488-8C49384D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DACE32B-657F-D326-BBBB-E7153A2F2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37EC456-9018-4294-C5D6-7CBF8538F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2AEB807-0464-066A-94D7-AB4DFFC46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F87337-1AF4-02FC-F7C9-1FDF6EE9F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27C6B99-57BA-2C4A-BB01-D45837DE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6</a:t>
            </a:fld>
            <a:endParaRPr lang="en-AU" dirty="0"/>
          </a:p>
        </p:txBody>
      </p:sp>
      <p:pic>
        <p:nvPicPr>
          <p:cNvPr id="1026" name="Picture 2" descr="Slides for presentation on ESG indicators">
            <a:extLst>
              <a:ext uri="{FF2B5EF4-FFF2-40B4-BE49-F238E27FC236}">
                <a16:creationId xmlns:a16="http://schemas.microsoft.com/office/drawing/2014/main" id="{9DD29980-8557-6A57-0F56-02C07B826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56" y="1555762"/>
            <a:ext cx="7311902" cy="46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7DBB7C-7561-4046-6EEB-8223E649588B}"/>
              </a:ext>
            </a:extLst>
          </p:cNvPr>
          <p:cNvSpPr txBox="1"/>
          <p:nvPr/>
        </p:nvSpPr>
        <p:spPr>
          <a:xfrm>
            <a:off x="8560151" y="2313354"/>
            <a:ext cx="3389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Install from:</a:t>
            </a:r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typography-mono)"/>
              </a:rPr>
              <a:t>https://aka.ms/pbidesktopstore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257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0541-4299-D108-E993-58D92D3E3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BF001-C928-08A4-F962-BC1CFBA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FBFC582-12EB-6B0F-5E92-63DD88BBE594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F149FA-22B8-0386-A1FF-B8D3350E8AC2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D7CE386-75A2-8EB5-CA7D-0E5E9FB54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9827CE6-2C00-3337-9EB4-7ACD2A20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184EB0F-3829-1F0F-EC07-1F62A5545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CDEC4B7-6C9A-EB5F-EA31-04E33F3AF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0F6EAB1-BFCA-CEDA-5A43-AB623B078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DD926C8B-1979-22A8-5863-B26E9910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7</a:t>
            </a:fld>
            <a:endParaRPr lang="en-AU" dirty="0"/>
          </a:p>
        </p:txBody>
      </p:sp>
      <p:pic>
        <p:nvPicPr>
          <p:cNvPr id="2" name="Online Media 3" title="What is Power BI?">
            <a:hlinkClick r:id="" action="ppaction://media"/>
            <a:extLst>
              <a:ext uri="{FF2B5EF4-FFF2-40B4-BE49-F238E27FC236}">
                <a16:creationId xmlns:a16="http://schemas.microsoft.com/office/drawing/2014/main" id="{C8AF416A-A9C4-AC40-244C-8920A9C579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1809563" y="1690688"/>
            <a:ext cx="8572873" cy="48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5A6C-DBC4-057F-954F-45B154EBF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0CCC5-BD59-7179-0BB6-1A506B16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E866A5F-5D6D-BE04-5CCB-1304ECC14677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96E346-CACE-5EAD-9BD6-BC6F2CE41629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B05319B-2C96-99E2-A2BA-E74D29668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C6126AD-7670-1665-F8F7-96BFA3466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47C8320-4CF8-1C1C-31A5-EDDF77DA7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1AA8BFD-BFD6-AAA4-E925-5CCC8219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D3E04BA-4414-DE6C-CD6E-744F069BD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7DD2BFD1-46CD-BA61-4713-D5514981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8</a:t>
            </a:fld>
            <a:endParaRPr lang="en-AU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BD33557-4C32-CF92-68EE-299795EB7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855" y="2348278"/>
            <a:ext cx="4645152" cy="3448595"/>
          </a:xfrm>
        </p:spPr>
        <p:txBody>
          <a:bodyPr wrap="square" anchor="t">
            <a:normAutofit/>
          </a:bodyPr>
          <a:lstStyle/>
          <a:p>
            <a:r>
              <a:rPr lang="en-AU" dirty="0"/>
              <a:t>Collection of :	</a:t>
            </a:r>
          </a:p>
          <a:p>
            <a:pPr lvl="1"/>
            <a:r>
              <a:rPr lang="en-AU" sz="2000" dirty="0"/>
              <a:t>Software services</a:t>
            </a:r>
          </a:p>
          <a:p>
            <a:pPr lvl="1"/>
            <a:r>
              <a:rPr lang="en-AU" sz="2000" dirty="0"/>
              <a:t>Apps</a:t>
            </a:r>
          </a:p>
          <a:p>
            <a:pPr lvl="1"/>
            <a:r>
              <a:rPr lang="en-AU" sz="2000" dirty="0"/>
              <a:t>Connectors</a:t>
            </a:r>
          </a:p>
          <a:p>
            <a:r>
              <a:rPr lang="en-AU" dirty="0"/>
              <a:t>Work together to turn unrelated sources of data into interactive insights</a:t>
            </a:r>
          </a:p>
        </p:txBody>
      </p:sp>
      <p:pic>
        <p:nvPicPr>
          <p:cNvPr id="12" name="Picture 2" descr="Different sources of data can be showcased in one place">
            <a:extLst>
              <a:ext uri="{FF2B5EF4-FFF2-40B4-BE49-F238E27FC236}">
                <a16:creationId xmlns:a16="http://schemas.microsoft.com/office/drawing/2014/main" id="{3786C5EC-1ABC-042A-835D-EE15BD124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076" y="2795711"/>
            <a:ext cx="5637914" cy="16490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5720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FA9D5-A124-DEBD-1DC2-E935CAABB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AFAC8-F40C-A708-E33A-CA410C33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FD7F7B9-A369-0B88-38A5-1E1CC2A6DEF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FC43F2-0A96-AEE3-8E7D-FB6E6C55CA38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AF03C6D-2FEF-DACC-CF78-A8BF2E464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B7ECD24-320A-75C6-7131-70337D2ED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66B0245-D0C3-8AEA-A1A1-381BFA4F1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0A87717-97A6-7BEB-0305-0F9C25BDF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F0340A0-EE24-4BAF-CB16-1FD39C4A7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ABEAB3-46D0-458A-2A81-00076442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9</a:t>
            </a:fld>
            <a:endParaRPr lang="en-AU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BE041D-E929-A443-8292-5DA7E8C2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13" y="1853967"/>
            <a:ext cx="4803812" cy="467224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Over 97% of Fortune 500 </a:t>
            </a:r>
            <a:r>
              <a:rPr lang="fr-FR" dirty="0" err="1"/>
              <a:t>companies</a:t>
            </a:r>
            <a:r>
              <a:rPr lang="fr-FR" dirty="0"/>
              <a:t> use Power BI (Source: Data Camp)</a:t>
            </a:r>
          </a:p>
          <a:p>
            <a:r>
              <a:rPr lang="fr-FR" dirty="0"/>
              <a:t>Over 6 million </a:t>
            </a:r>
            <a:r>
              <a:rPr lang="fr-FR" dirty="0" err="1"/>
              <a:t>customers</a:t>
            </a:r>
            <a:endParaRPr lang="fr-FR" dirty="0"/>
          </a:p>
          <a:p>
            <a:r>
              <a:rPr lang="fr-FR" dirty="0"/>
              <a:t>A Microsoft solution made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everyone</a:t>
            </a:r>
            <a:endParaRPr lang="fr-FR" dirty="0"/>
          </a:p>
          <a:p>
            <a:r>
              <a:rPr lang="fr-FR" dirty="0"/>
              <a:t>«</a:t>
            </a:r>
            <a:r>
              <a:rPr lang="en-AU" dirty="0"/>
              <a:t>Do more with less using an end-to-end BI platform to create a single source of truth, uncover more powerful insights, and translate them into impact.</a:t>
            </a:r>
            <a:r>
              <a:rPr lang="fr-FR" dirty="0"/>
              <a:t>» (Source: Power BI).</a:t>
            </a:r>
          </a:p>
        </p:txBody>
      </p:sp>
      <p:pic>
        <p:nvPicPr>
          <p:cNvPr id="12" name="Image 9">
            <a:extLst>
              <a:ext uri="{FF2B5EF4-FFF2-40B4-BE49-F238E27FC236}">
                <a16:creationId xmlns:a16="http://schemas.microsoft.com/office/drawing/2014/main" id="{14E90513-7801-BE11-4F16-B974E3615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98" y="1473246"/>
            <a:ext cx="4783174" cy="5433686"/>
          </a:xfrm>
          <a:prstGeom prst="rect">
            <a:avLst/>
          </a:prstGeom>
        </p:spPr>
      </p:pic>
      <p:pic>
        <p:nvPicPr>
          <p:cNvPr id="13" name="Image 1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F757FB3D-800F-93BE-E3CA-105CE1F38C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285" y="1690688"/>
            <a:ext cx="1231595" cy="391348"/>
          </a:xfrm>
          <a:prstGeom prst="rect">
            <a:avLst/>
          </a:prstGeom>
        </p:spPr>
      </p:pic>
      <p:pic>
        <p:nvPicPr>
          <p:cNvPr id="14" name="Image 14" descr="Une image contenant texte, signe&#10;&#10;Description générée avec un niveau de confiance élevé">
            <a:extLst>
              <a:ext uri="{FF2B5EF4-FFF2-40B4-BE49-F238E27FC236}">
                <a16:creationId xmlns:a16="http://schemas.microsoft.com/office/drawing/2014/main" id="{80E24D88-AC0D-61A2-C13F-B755446B201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172" y="2305070"/>
            <a:ext cx="1231595" cy="256128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36DA92F7-6627-C972-CE10-30095AC579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285" y="2685586"/>
            <a:ext cx="1264355" cy="391348"/>
          </a:xfrm>
          <a:prstGeom prst="rect">
            <a:avLst/>
          </a:prstGeom>
        </p:spPr>
      </p:pic>
      <p:sp>
        <p:nvSpPr>
          <p:cNvPr id="16" name="ZoneTexte 11">
            <a:extLst>
              <a:ext uri="{FF2B5EF4-FFF2-40B4-BE49-F238E27FC236}">
                <a16:creationId xmlns:a16="http://schemas.microsoft.com/office/drawing/2014/main" id="{56F8D8C6-6D43-6170-D4D5-0AF85348A29C}"/>
              </a:ext>
            </a:extLst>
          </p:cNvPr>
          <p:cNvSpPr txBox="1"/>
          <p:nvPr/>
        </p:nvSpPr>
        <p:spPr>
          <a:xfrm>
            <a:off x="7356012" y="1926527"/>
            <a:ext cx="173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363562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D6266FE2-2F15-2D4C-9C69-08CD112CF84C}" vid="{2C19B3E1-288E-0B47-B6F6-9F73CBD08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FF897DAC-B11D-4164-8B55-0D90AC22EE7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DA80537-FC5B-4575-85DC-72226F9C8976&quot;"/>
    <we:property name="reportUrl" value="&quot;/links/A_jLvQCsEb?ctid=f721524d-ea60-4048-bc46-757d4b5f9fe8&amp;pbi_source=linkShare&amp;fromEntryPoint=share&quot;"/>
    <we:property name="reportName" value="&quot;Youth_public&quot;"/>
    <we:property name="reportState" value="&quot;CONNECTED&quot;"/>
    <we:property name="embedUrl" value="&quot;/reportEmbed?reportId=a2cd6f5a-f356-4675-a3f0-0f478c9f0dcb&amp;config=eyJjbHVzdGVyVXJsIjoiaHR0cHM6Ly9XQUJJLVNPVVRILUVBU1QtQVNJQS1yZWRpcmVjdC5hbmFseXNpcy53aW5kb3dzLm5ldCIsImVtYmVkRmVhdHVyZXMiOnsidXNhZ2VNZXRyaWNzVk5leHQiOnRydWV9fQ%3D%3D&amp;disableSensitivityBanner=true&quot;"/>
    <we:property name="pageName" value="&quot;ReportSection378ff8f049e12b9e5ade&quot;"/>
    <we:property name="pageDisplayName" value="&quot; ‏‏‎ ‎‏Population&quot;"/>
    <we:property name="datasetId" value="&quot;efba3a93-6d4e-4818-aa42-778f9a4215e9&quot;"/>
    <we:property name="backgroundColor" value="&quot;#FFFFFF&quot;"/>
    <we:property name="bookmark" value="&quot;H4sIAAAAAAAAA+1bbW8bNxL+K4a+tAXcYvhO9lveL7gkF9RFDodDEAw5Q2dbWStI68Rp4P9+sysnjmPLq66TtndnwDC0K2p2OJyX5xly38+oWS/n+O4ZHvHsx9ndtv31CFe/7lmY7c8Wm5tUMihy1jARF1VBZSXftsuuaRfr2Y/vZx2uDrl70ayPcd5Lkpv/frk/w/n8OR72VxXna96fLXm1bhc4b37jzWD5qlsd8+n+jE+W83aFvciDDjvuxb6R4XItKqgfjDwRS9e84QMu3ebuT7xsV93ZtQmx1ljBJlY6J3ZILL9Zb74d1Bwf3z90UOxeu+iwWYgC/T1bnIsRZf7J+wixIIT+/rpZHM7PpnL+25/fLXuzrV/jstegzb/IE3s5p6cyUZ8NoA9KixkhZ0PW0FRZRbEqrACxRCC2JUYYldUcyZpcoZe1nrwG0MlZTiEk50dldXzS5fbksjT2WJ12QfQyBMrITN10aYVttTUwmqy1K+ShqOnSbPacSlY2Fl8ohYh2XLdtVlPeJV80QQqOYgoY09TVTC7VigE8RJUyyxrkG6xAtWyt+Kv4h7hbCsUoM12a94mDzy5pF3sNS1Lj89xmM++i+G2CAlpSCxaT41RZzDlosZayWJKNoF0aPKM28+4sePO7ByfLlWSk9x8S2sPhy1C0syHprEHbGJWFaOUB3eZ59yQHHbarpogu+2fiemkvPuQkvT97uGqPBrln2ZNk5INF13Tv5OL+46ev7jx68OrRqj1eyhebecCp5MV/vuYVDz+UNEPNJpu9nz0e/vfK8nq9yVnDkPnx0Wff9FcH7fGq8E9czy8GFXqrPF+1kmoHNYbH790R2532j36B8+MhPYvkJ43MaWPq4baM/ka571X6Zhi7ZYSG77UdRryUFXi5Sd2f6LWTvlusdI3u+7PX7dt7K5ZlocGMcuf6IJs3RZbsU4+ZHbHUqf4DYYeDdZebpzW8+b7d1AAeHObq+d+XX1D7dtGb4HSw6ZrnH0rSJYnrTlyoOxgUPRjGjcgfKuWZ6H7Wm5onRvnlk0L2cRW/mrlfDtGlWEedpNhRQcdkiXXeMbpsZUoZuJRgczI6O8/n0XWH3uCiME0PrfviCOudwupee7TEVbP+/OrvzUI8Se3PnnDtdvbc7ZH2L8bVcO+n5vB1t2V5perHJx+W9+ahs7HCNkW+ZMQc8mIzl0sufr6AX30pv0qGPDPXeHKUtUtPzhPfJvj/upmkB9ZfNZFc53yb/GGxVoGVHA2WHhlB2lhlSqVXRjvQGZO2xXPNDutkpKUQXS4hCAAJpccAAcax0TY8HxkgF4MebCnJEKdxbIrDEtw97jox8iWRWDg7V4plg1SM7j9MNls2qWrJ31H0czYzlHFQuWWqwSQV2CiuXpExLvuC0yGliTEGzpECJWUUAJjpswzV1eK8wEnw1inwfvIsqxisZM66CFUTAoMhj89yi14xUMaoQ0ILSRbAJnsD4pJSskkzeCmoQaNwNbwBqSKlhcjaiiR2M5p8DuMBtVWa1DVvfNXgjchLElgbqDDFakjGFx9AbCaB5dkHryeHunfBpeQyURBuaxLrcc/YplcOQhJKNFyQRDsWhjvdYjkYpaIrmZJIAh+1H/eNLbOEbGtESUOSIn2S3OjVOKXaTvYAhEoJdVeilgYkvQN5vz6lec1aeS9UOwtPM1l8ZbJ7OE8+VF1DTkL9vNKE0/ljjbkoSdkaKBsISqXxqW5ZBPIUvLWSMEwpoMSLLeyIlk3WklaNlLhYWDK1KGK+MBd99OAfO2GsZ213GQR8FeB1rz1eCKgZMMQO1PQpz3HB6wavpacfR+19yydlfkyykHvPnz367vpfNWXVjgt/jqWpTdlb8aFM9XcM/V3KPG/n7851efnFyELvAdcswUW+oE7339+ytT+PrV1p/YsKPGVcH694Vw0e3nn888GrcwKw97xd7r1tutd7xB028/Xet8L999d88t3nOsrI4/nQm9/79ue2w/l3U/jlvFnwvde46i6mTrlYEa/uvhuc4X6z+kCBxLEe/JUm3HvtlSzqLD+/+2o8SuBeMihYlFRAcOC8G4cKWyue0FjlDXLSlRwKm5rc/bY1B7baVbLCWeRfNZMhTLZkaq3oyAMXS1XQwg1BRwWZZfBEWHTUpnoD0zGpqs5oH1OIRiuNxarJ2zbZMoXAPkfHmlnoSqiT8a0hIg45BlkMoVLIPJmtlCgUm5MBSh6BSUhZuQGKZFc5ezIEPW0UTwuTYZrXaLTgPIKacoouZz1ZlhOIJ8TOgndW8JozZYeV3CJL2DkTRU0QI5sEldU4U9kiywhq1JSrTy6gcQEUj+u1fZOLYxZaHYryOvmQXZxuMQHavudhQjC80AJB3dpOthgLMJZoFG6tCzhruYxbbDvrFHdwSmi/RlVqFmIcxjXbKi0YqkpnE6vKsUavDU5Os9EnQ5lTzjEq9laxnbxlnKLwYNbFJ02xlmKqnZ7HooPorUwRks1Cs7HcgCnqzKyFLUqUC5n1XG2d3MNhRIoAhtk7JyWlgJ68me0qFqUNGC1UXTOhydPppqqlJ+ohaKMTOOPSeBNze9fFZKs9R6dBEhGamNLkjKGEa9ZqGDTnZKugBDXZYknVCL6AFPSE2K9jvsF2cRFrBe0dxaCFWSPYPDnHGuWjBDYBoIryUWe6QcbQZDNYVM5LiRMFDejJG9mSvzxF51XkpFyqspqT84UUcWtqtoklLhNH9jSeL7bIkizhXU29tQRnSHZEPTkqMbPUbpDaazGS5gg75J7t3k/RYjIVM3gl06VSbxBLisRnM1enDJvoLAjCm+xlyUldguL6vp7gICvuNlVWrVl8NWPIgvNyMAIOxnHUFllZcB2Hwga90xLwwfHkTCZzknJpowA89kIjPjSoJiIMb3TsW9CkvHcYQavxtbwesCtfGUuSegJAXmiKspPTBlSQZF3Ap0SJ+8btDu3tbeesJLK9ZXF+ybVJx2hoMmdSnLOtEIsnLyysB46TOZPkxBRN0TZbl+RPCt140ti6oC5ScUVJQSqIElLBbQD71f3Lv053YiDoMmzvBc75eLW3lAfsfei/PV7PcUF7Hxtde/2VTGfVdO32xteF5qwCKFYYg4F+rzCLIwR325y9bc7+ec3Z/8n2oCzBWuzNdBdXl9uE5ydRfmvPguni+Yg3/Qo9xZP+8zWnItT92ZDshuEHzW9jpzSiD1Iqf7BeyLSOKaT7n5yp+D9vXI747FnvUlhwNtklT86FLFB+0265tqpcTKq3sTX41ZQjXT1ueIrLq5C4ICNVuGRTlAGIjJP3xRM7lQuQYg5JgJLy1wGHC7UVdcTiIXGJ0eqcVSnqZrW1flpbzwzfbo41/lFHzOrni3jAJzuWUUEwX+xs7cXJX6nSTnt+X8L1r1ZCbr+aeLy34Ir+2H2ksSlsSkI2wiRZ6ZITqxD67tiuB9JvY+FCLDzko9to+C+PBtOf94mpOK1SjBG8m74/UlTIEkwxQ8bohIjlhLeRNSWyBmB4G1jTAmvoLcXABcAk0NnLZ/JmeuNdfuwgkc3O+KQzhDx9b1+8PCoKZMFBQQF38QatcrKikSvOB6vQGsHvdryDthTFnuGb5hC7dnVZpo59O99GipwlgkH7qduSPYcbBn18VXN4f2XIA75ArWRTBLQhsfFmsy3YrP/WEPHi41unWRlnOBYUZSIRZkf+4sDhfZx+JBgfgrdaVh0taUubU8GXR2pZ0VKVYuwPa6Rk1OYFz0sPrwSYsGYxs1VghtdKrxZZMnH1UUQxo0VS2fHVI2uJNZGqjjCmnAxS1lc8fDDfVeS6Pe7WSyz8HBd8BcmWGMUFbfald3mJaVijJs/HWPbFt55OT/8DVOs03Jg8AAA=&quot;"/>
    <we:property name="initialStateBookmark" value="&quot;H4sIAAAAAAAAA91YTY/bRgz9K4XOi2K+OZPbJk1RINkkSIpciqDgcDiOGq9lSPJ2t8H+91KyizTpug7kHopc1h7O6A1JPfLR+7Ep7bBd490LvObmUfO46z5cY//hO6eai2ZzML58+ezq8vWzX19cXj0Vc7cd224zNI8+NiP2Kx7ftsMO1xOEGH95d9Hgev0KV9Oq4nrgi2bL/dBtcN3+wfvDsjX2O76/aPh2u+56nCDfjDjyBHsjx2Utd+vvrdyINLY3/IZp3Ftf87brx8O6gFcpeVQqlsTJ+oJBnhn2u7Obp89Pl86OPek2I7YbcWCy2aSt85jQZJsQvGcFk7226/FwJN89vd32Erdk42475euy3OCGuDRzcD0P+1g+NleMw66fI3z62cabbtcTv+Y6b23GdrwTnCse+5aG5l6y9KrvJIez+SfGvt2sZvP77vcnPUvWSvNI3b8TyyBb60OSP0X1894zwn7yqsu/SSom7+8nkGpUsVrVEHIqKoOyWU2P/itUey0v+J9YySuNSTNlVKSsohwXY0WrtcNEFBi89SE6H09ijXw75u72Ac+Ux2xzdCohMliPhMvRYjSobfIGq3bgPCjA5cS4XK16XuF4WH5Ojifdenf9gP1h0jzHYfxOjHLw/ZfMmfb+vvXjbnOoKPufkEkWfeH+8d0c9A9t/1fB6osvfP8/BCwRiqlQKAChJueUS47RmNOEPUqLqiOZWBUrBRGCAqfOoKwW33LKTKVUCo5ldYZvirQjHyhEQBOlQlPKy9EwFBPYO59Qq2TJWnNGpD7FTMW47HW00o9qqO6b67PsNQSQjmgBExNYhbQ8ZaFqSs7GCLqYpBwanZZ2Wu8sMDlp11HXHLL8sUuxDCaALBFGUViFCgKfQVoHoIGDDbYEzDVZtG45Wo5QC2FwVetEUk0ByxnlKZwNgSIaFY1F9tmcgQZsKhBmZ032oL0y+bQ+HXkH6CFE0bkYfE1TqRs6XepHFd0nSmzkA400SQXmNGuPYBF7y2yCFuImY4uKdTGWNsIGX1kFxRhLLpR5KRboysQpklSTSjmZvHwCKqBcMeRCSC66AKZ+BSu2AvUCb1qRxK5/4B04ELRqoEoGvYLE4TQ3hve4fcA/lqEqRkrBO3RZ2WTzGaw1nFMsTmZkkxKBKxVPd6EjnhlgiCSznuicvA/RFI7fnAjIUCtyqSEpdpyMKxQXlyYXJbwH9pWSKKfPleAMRSerU60k87YXEa6a4XRxHnmVoIULWmhalRUHczFglmKVYBy5SIBkirYa4/LGGJ0zThKfI2MWYdFmn/1vimIiaqRkEA3FWxFhx6X4M2jBiWQuyx6dfOEqcnLG1DL1MOdllvVZikChLXHx1IK1QrACJT3RzVpXT08tx7oi+4kbKUTtNUdbsjlnzsiQXEkqehVyDSiD/Onh+NhsJp6QIqsMogbRzlBO9+sHsWa4T5bmmvvVTN5uNw5bJH6FG56Jv92zs+X5nJAeN4XL4Xs/fT5vpV72F7/F9W66c/5XTzNfIr60ec1f+8D8U+z+/k+T21iwjRIAAA==&quot;"/>
    <we:property name="isFiltersActionButtonVisible" value="false"/>
    <we:property name="isVisualContainerHeaderHidden" value="false"/>
    <we:property name="reportEmbeddedTime" value="&quot;2025-01-10T04:15:10.795Z&quot;"/>
    <we:property name="creatorTenantId" value="&quot;f721524d-ea60-4048-bc46-757d4b5f9fe8&quot;"/>
    <we:property name="creatorUserId" value="&quot;100320036FA16540&quot;"/>
    <we:property name="creatorSessionId" value="&quot;e5fa15a0-20bf-4121-b0f5-8d772f3d5be7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014526-2270-40c2-b716-3057ef1d1854">
      <Terms xmlns="http://schemas.microsoft.com/office/infopath/2007/PartnerControls"/>
    </lcf76f155ced4ddcb4097134ff3c332f>
    <TaxCatchAll xmlns="5a829547-5c02-46a6-8e62-b2fae5cfedc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6E793D14F4C4787FB0C23C755C645" ma:contentTypeVersion="12" ma:contentTypeDescription="Create a new document." ma:contentTypeScope="" ma:versionID="49a88deb6a61079c26fed16eb921f794">
  <xsd:schema xmlns:xsd="http://www.w3.org/2001/XMLSchema" xmlns:xs="http://www.w3.org/2001/XMLSchema" xmlns:p="http://schemas.microsoft.com/office/2006/metadata/properties" xmlns:ns2="a4014526-2270-40c2-b716-3057ef1d1854" xmlns:ns3="5a829547-5c02-46a6-8e62-b2fae5cfedce" targetNamespace="http://schemas.microsoft.com/office/2006/metadata/properties" ma:root="true" ma:fieldsID="5225b7508313682f7ef33860d7793671" ns2:_="" ns3:_="">
    <xsd:import namespace="a4014526-2270-40c2-b716-3057ef1d1854"/>
    <xsd:import namespace="5a829547-5c02-46a6-8e62-b2fae5cfed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14526-2270-40c2-b716-3057ef1d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e002d73-fcbf-44f2-bb02-7941846832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29547-5c02-46a6-8e62-b2fae5cfed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ae791b-6a56-437f-b436-e563aaee2f64}" ma:internalName="TaxCatchAll" ma:showField="CatchAllData" ma:web="5a829547-5c02-46a6-8e62-b2fae5cfed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D86592-F64F-4784-9AC1-23AEE8436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39C41-8802-4B40-BC66-25A6D9B1EFAE}">
  <ds:schemaRefs>
    <ds:schemaRef ds:uri="http://schemas.microsoft.com/office/infopath/2007/PartnerControls"/>
    <ds:schemaRef ds:uri="a4014526-2270-40c2-b716-3057ef1d1854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5a829547-5c02-46a6-8e62-b2fae5cfed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747461C-7FE4-41AF-B367-3FD7F1DEFC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014526-2270-40c2-b716-3057ef1d1854"/>
    <ds:schemaRef ds:uri="5a829547-5c02-46a6-8e62-b2fae5cfed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WS-FJ data portals PID_20240718</Template>
  <TotalTime>600</TotalTime>
  <Words>816</Words>
  <Application>Microsoft Office PowerPoint</Application>
  <PresentationFormat>Widescreen</PresentationFormat>
  <Paragraphs>123</Paragraphs>
  <Slides>19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Thème Office</vt:lpstr>
      <vt:lpstr>Project on National Data Portals in Samoa and Fiji Workshop 2 Experience Sharing and SDMX/.Stat Suite Tools 27-31 January 2025 Suva, Fiji</vt:lpstr>
      <vt:lpstr>Learning objectives</vt:lpstr>
      <vt:lpstr>Outline</vt:lpstr>
      <vt:lpstr>Power BI</vt:lpstr>
      <vt:lpstr>Power BI</vt:lpstr>
      <vt:lpstr>Power BI</vt:lpstr>
      <vt:lpstr>Power BI</vt:lpstr>
      <vt:lpstr>Power BI</vt:lpstr>
      <vt:lpstr>Power BI</vt:lpstr>
      <vt:lpstr>PowerPoint Presentation</vt:lpstr>
      <vt:lpstr>Installing the connector</vt:lpstr>
      <vt:lpstr>PowerPoint Presentation</vt:lpstr>
      <vt:lpstr>Connecting</vt:lpstr>
      <vt:lpstr>Connecting</vt:lpstr>
      <vt:lpstr>Connecting</vt:lpstr>
      <vt:lpstr>Connecting</vt:lpstr>
      <vt:lpstr>Connecting</vt:lpstr>
      <vt:lpstr>Further Resources</vt:lpstr>
      <vt:lpstr>Discussion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Data Portals in Samoa and Fiji</dc:title>
  <dc:creator>Denis Grofils</dc:creator>
  <cp:lastModifiedBy>Giulio Dalla Riva</cp:lastModifiedBy>
  <cp:revision>190</cp:revision>
  <dcterms:created xsi:type="dcterms:W3CDTF">2024-07-17T22:02:07Z</dcterms:created>
  <dcterms:modified xsi:type="dcterms:W3CDTF">2025-01-28T03:40:26Z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0x0101001CD6E793D14F4C4787FB0C23C755C645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Order">
    <vt:r8>151400</vt:r8>
  </property>
</Properties>
</file>