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93" r:id="rId6"/>
    <p:sldId id="277" r:id="rId7"/>
    <p:sldId id="313" r:id="rId8"/>
    <p:sldId id="345" r:id="rId9"/>
    <p:sldId id="333" r:id="rId10"/>
    <p:sldId id="337" r:id="rId11"/>
    <p:sldId id="338" r:id="rId12"/>
    <p:sldId id="336" r:id="rId13"/>
    <p:sldId id="334" r:id="rId14"/>
    <p:sldId id="335" r:id="rId15"/>
    <p:sldId id="339" r:id="rId16"/>
    <p:sldId id="342" r:id="rId17"/>
    <p:sldId id="340" r:id="rId18"/>
    <p:sldId id="341" r:id="rId19"/>
    <p:sldId id="343" r:id="rId20"/>
    <p:sldId id="344" r:id="rId21"/>
    <p:sldId id="332" r:id="rId22"/>
    <p:sldId id="314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24A903-79A9-9700-DD65-A67C193D8C7B}" name="Phil Bright" initials="PB" userId="S::philb@spc.int::3470cc23-8157-450c-bdd2-1567c26bda4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96"/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5E6F1C-01F2-2B4C-0210-F74AC4D8B58A}" v="6" dt="2025-01-28T21:03:21.6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lio Dalla Riva" userId="S::giuliodr@spc.int::4c03dd33-81af-496f-8af9-2f9658920131" providerId="AD" clId="Web-{925E6F1C-01F2-2B4C-0210-F74AC4D8B58A}"/>
    <pc:docChg chg="addSld modSld">
      <pc:chgData name="Giulio Dalla Riva" userId="S::giuliodr@spc.int::4c03dd33-81af-496f-8af9-2f9658920131" providerId="AD" clId="Web-{925E6F1C-01F2-2B4C-0210-F74AC4D8B58A}" dt="2025-01-28T21:03:21.699" v="5" actId="1076"/>
      <pc:docMkLst>
        <pc:docMk/>
      </pc:docMkLst>
      <pc:sldChg chg="addSp delSp modSp">
        <pc:chgData name="Giulio Dalla Riva" userId="S::giuliodr@spc.int::4c03dd33-81af-496f-8af9-2f9658920131" providerId="AD" clId="Web-{925E6F1C-01F2-2B4C-0210-F74AC4D8B58A}" dt="2025-01-28T21:03:21.699" v="5" actId="1076"/>
        <pc:sldMkLst>
          <pc:docMk/>
          <pc:sldMk cId="2866015408" sldId="313"/>
        </pc:sldMkLst>
        <pc:spChg chg="mod">
          <ac:chgData name="Giulio Dalla Riva" userId="S::giuliodr@spc.int::4c03dd33-81af-496f-8af9-2f9658920131" providerId="AD" clId="Web-{925E6F1C-01F2-2B4C-0210-F74AC4D8B58A}" dt="2025-01-28T21:03:21.699" v="5" actId="1076"/>
          <ac:spMkLst>
            <pc:docMk/>
            <pc:sldMk cId="2866015408" sldId="313"/>
            <ac:spMk id="3" creationId="{477A1F0F-4F99-16AF-7DCD-B66E9FCEC0CA}"/>
          </ac:spMkLst>
        </pc:spChg>
        <pc:spChg chg="add del mod">
          <ac:chgData name="Giulio Dalla Riva" userId="S::giuliodr@spc.int::4c03dd33-81af-496f-8af9-2f9658920131" providerId="AD" clId="Web-{925E6F1C-01F2-2B4C-0210-F74AC4D8B58A}" dt="2025-01-28T21:03:18.355" v="4"/>
          <ac:spMkLst>
            <pc:docMk/>
            <pc:sldMk cId="2866015408" sldId="313"/>
            <ac:spMk id="12" creationId="{A3A139DB-DAF1-7236-3656-9F0596F3FA93}"/>
          </ac:spMkLst>
        </pc:spChg>
        <pc:spChg chg="del">
          <ac:chgData name="Giulio Dalla Riva" userId="S::giuliodr@spc.int::4c03dd33-81af-496f-8af9-2f9658920131" providerId="AD" clId="Web-{925E6F1C-01F2-2B4C-0210-F74AC4D8B58A}" dt="2025-01-28T21:03:08.527" v="3"/>
          <ac:spMkLst>
            <pc:docMk/>
            <pc:sldMk cId="2866015408" sldId="313"/>
            <ac:spMk id="15" creationId="{B7CA0F2D-308D-599A-9F56-D48A3500A798}"/>
          </ac:spMkLst>
        </pc:spChg>
      </pc:sldChg>
      <pc:sldChg chg="add replId">
        <pc:chgData name="Giulio Dalla Riva" userId="S::giuliodr@spc.int::4c03dd33-81af-496f-8af9-2f9658920131" providerId="AD" clId="Web-{925E6F1C-01F2-2B4C-0210-F74AC4D8B58A}" dt="2025-01-28T21:03:02.339" v="0"/>
        <pc:sldMkLst>
          <pc:docMk/>
          <pc:sldMk cId="2823113448" sldId="34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0:20:42.1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2807 24575,'112'-108'0,"516"-470"0,-249 271 0,-228 188 0,176-124 0,-80 58 0,-29 19 0,-161 128 0,147-110 0,-139 99 0,125-73 0,-90 62 0,361-200 0,-374 213 0,34-11 0,3 4 0,208-59 0,-246 82 0,20-5 0,-68 26-341,0-2 0,-1-1-1,48-25 1,-64 26-6485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3:39.0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1 152 24575,'28'-3'0,"1"0"0,-1-2 0,0-1 0,0-2 0,50-20 0,31-8 0,-44 18 0,-14 3 0,58-9 0,-93 22 0,-13 1 0,1 0 0,0 0 0,0 1 0,-1-1 0,1 1 0,0 0 0,0 0 0,5 1 0,-9 0 0,1-1 0,-1 0 0,1 0 0,-1 0 0,0 1 0,1-1 0,-1 0 0,0 1 0,1-1 0,-1 0 0,0 1 0,1-1 0,-1 0 0,0 1 0,0-1 0,0 0 0,1 1 0,-1-1 0,0 1 0,0-1 0,0 0 0,0 1 0,0-1 0,0 1 0,1-1 0,-1 1 0,0 0 0,-9 23 0,-5-1 0,-2-2 0,0 0 0,-1 0 0,-34 30 0,-4 5 0,28-26-273,2 1 0,1 1 0,1 1 0,-20 40 0,37-59-6553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4:33.6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2144 24575,'86'-83'0,"393"-359"0,-190 208 0,-173 143 0,133-95 0,-60 45 0,-22 15 0,-124 97 0,113-84 0,-107 75 0,97-55 0,-70 47 0,276-152 0,-286 162 0,27-9 0,2 5 0,158-47 0,-187 64 0,15-5 0,-52 20-341,0-1 0,-1-1-1,37-19 1,-49 20-6485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4:33.67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1 116 24575,'21'-2'0,"1"-1"0,0-1 0,-1 0 0,1-2 0,37-16 0,24-5 0,-33 13 0,-11 3 0,44-7 0,-71 16 0,-9 1 0,0 0 0,0 1 0,-1 0 0,1-1 0,0 1 0,0 0 0,0 0 0,4 1 0,-7-1 0,1 0 0,-1 1 0,0-1 0,1 0 0,-1 0 0,0 0 0,0 0 0,1 1 0,-1-1 0,0 0 0,0 0 0,1 1 0,-1-1 0,0 0 0,0 1 0,0-1 0,0 0 0,0 0 0,1 1 0,-1-1 0,0 0 0,0 1 0,0-1 0,0 0 0,0 1 0,0-1 0,0 1 0,-6 18 0,-5-2 0,-1-1 0,-1 1 0,0-2 0,-26 24 0,-3 4 0,22-20-273,1 0 0,0 2 0,2 0 0,-16 31 0,28-46-6553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8:07.4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24575,'2'36'0,"2"0"0,1 0 0,1-1 0,17 51 0,-5-16 0,63 242 0,195 489 0,-238-720 0,4-3 0,51 74 0,-79-130 0,1-1 0,1-1 0,0-1 0,2 0 0,0-1 0,1-1 0,1-1 0,0 0 0,1-2 0,1 0 0,0-1 0,0-2 0,2 0 0,-1-1 0,1-2 0,1 0 0,-1-2 0,41 6 0,29-4 0,166-7 0,-110-4 0,16-8 0,9 0 0,114 12-1365,-271-1-5461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8:09.6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24575,'10'1'0,"-1"0"0,0 1 0,0 0 0,0 0 0,0 1 0,10 5 0,36 9 0,51 4 0,-57-10 0,62 6 0,32 2 0,-142-19 0,1 0 0,-1 0 0,1 0 0,0 0 0,-1 1 0,1-1 0,-1 0 0,1 1 0,-1-1 0,1 1 0,-1 0 0,1 0 0,-1-1 0,1 1 0,-1 0 0,0 0 0,0 0 0,1 0 0,-1 0 0,2 3 0,-3-3 0,0 0 0,0 1 0,1-1 0,-1 0 0,0 0 0,0 0 0,-1 1 0,1-1 0,0 0 0,0 0 0,0 0 0,-1 0 0,1 0 0,-1 1 0,1-1 0,-1 0 0,1 0 0,-1 0 0,1 0 0,-1 0 0,-1 1 0,-4 5 0,-1 0 0,0 0 0,0 0 0,-1-1 0,-8 6 0,-3-1 0,-1 0 0,0-2 0,-1 0 0,0-1 0,-27 6 0,26-8 0,0 0 0,0 2 0,1 1 0,0 1 0,-21 12 0,23-10 0,-1-2 0,-30 12 0,34-16 0,-1 2 0,1 0 0,0 0 0,-23 18 0,29-16-1365,3 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8:13.4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10426 0 24575,'-244'7'-164,"-393"60"0,-222 111-572,108 25 736,2 0 0,-611 41-392,1218-229 270,-373 44 1166,6 32-510,385-61-534,3 5 0,0 6 0,3 5 0,2 5 0,-124 75 0,-35 45 0,-209 113 0,381-229 0,2 5 0,-118 93 0,-165 168 0,283-229 0,-184 155 0,221-197 0,-3-3 0,-117 62 0,54-43 0,-3-6 0,-213 64 0,292-105 0,0 1 0,-85 48 0,76-36 0,-69 26 0,59-39 0,55-15 0,-1 1 0,1 0 0,-20 9 0,26-8 0,1 1 0,1 0 0,-1 1 0,1 0 0,1 0 0,-15 17 0,-48 66 0,30-36 0,35-46 0,0-1 0,1 2 0,0-1 0,1 1 0,-1-1 0,2 2 0,0-1 0,-6 21 0,8-27 9,1 1 0,-1-1 0,0 0 0,0 1 0,-1-1 0,1 0 0,-1-1 0,0 1 0,0 0 0,0-1 0,0 0 1,-1 1-1,-4 2 0,-23 28-1501,24-22-5334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8:15.22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159 0 24575,'-2'16'0,"-1"-1"0,0 0 0,-1 1 0,-1-2 0,0 1 0,-1 0 0,-1-1 0,-11 18 0,-4 11 0,-55 147 0,76-188 0,0-1 0,1 0 0,-1 0 0,0 1 0,1-1 0,-1 0 0,1 1 0,0-1 0,-1 0 0,1 1 0,0-1 0,0 1 0,0-1 0,0 0 0,0 1 0,0-1 0,0 1 0,0-1 0,1 0 0,-1 1 0,1-1 0,-1 0 0,1 1 0,-1-1 0,1 0 0,0 0 0,-1 1 0,3 0 0,-1-1 0,0 0 0,0 0 0,0 0 0,0 0 0,1-1 0,-1 1 0,0-1 0,0 0 0,1 0 0,-1 0 0,0 0 0,1 0 0,-1 0 0,0 0 0,4-2 0,11-2 0,1-1 0,-1-1 0,20-9 0,44-23-96,62-26 312,-125 57-464,0 1 1,1 1-1,0 1 1,0 1-1,38-2 1,-39 5-6579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9:41.762"/>
    </inkml:context>
    <inkml:brush xml:id="br0">
      <inkml:brushProperty name="width" value="0.10583" units="cm"/>
      <inkml:brushProperty name="height" value="0.10583" units="cm"/>
      <inkml:brushProperty name="color" value="#F6630D"/>
    </inkml:brush>
  </inkml:definitions>
  <inkml:trace contextRef="#ctx0" brushRef="#br0">83 0 24575,'3'49'0,"1"-1"0,19 83 0,-19-116 0,5 25 0,-1 0 0,-2 1 0,1 51 0,13 72 0,-19-141 0,0-17 0,-1 1 0,1 0 0,-1 0 0,-1 0 0,1-1 0,-1 1 0,0 0 0,-4 12 0,4-18 0,0 0 0,0 0 0,0-1 0,0 1 0,0 0 0,0 0 0,0-1 0,0 1 0,-1-1 0,1 1 0,0-1 0,0 0 0,0 1 0,-1-1 0,1 0 0,0 0 0,0 0 0,-1 0 0,1 0 0,0 0 0,-1 0 0,1 0 0,0 0 0,0-1 0,-1 1 0,1-1 0,0 1 0,0-1 0,0 1 0,0-1 0,0 1 0,0-1 0,0 0 0,0 0 0,0 0 0,-1-1 0,-42-32 0,42 33 0,-7-9 0,0 1 0,1-1 0,0-1 0,-12-20 0,1 2 0,78 87 0,33 64 0,-89-119 0,1 2 0,1 0 0,-1 1 0,1-1 0,0-1 0,0 1 0,1-1 0,0 0 0,10 6 0,-15-10 0,0 0 0,0 0 0,0 0 0,0-1 0,0 1 0,0 0 0,0 0 0,0-1 0,-1 1 0,1-1 0,0 1 0,0-1 0,0 1 0,-1-1 0,1 1 0,0-1 0,-1 0 0,1 1 0,0-1 0,-1 0 0,1 0 0,-1 1 0,1-1 0,-1 0 0,1 0 0,-1 0 0,0 0 0,1-1 0,10-31 0,-10 28 0,9-41 0,8-85 0,-18 129 0,1-7 22,1 0 0,0 0 0,1 1 1,0-1-1,5-9 0,8-27-1520,-13 31-5328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0:20:44.1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1 152 24575,'28'-3'0,"1"0"0,-1-2 0,0-1 0,0-2 0,50-20 0,31-8 0,-44 18 0,-14 3 0,58-9 0,-93 22 0,-13 1 0,1 0 0,0 0 0,0 1 0,-1-1 0,1 1 0,0 0 0,0 0 0,5 1 0,-9 0 0,1-1 0,-1 0 0,1 0 0,-1 0 0,0 1 0,1-1 0,-1 0 0,0 1 0,1-1 0,-1 0 0,0 1 0,1-1 0,-1 0 0,0 1 0,0-1 0,0 0 0,1 1 0,-1-1 0,0 1 0,0-1 0,0 0 0,0 1 0,0-1 0,0 1 0,1-1 0,-1 1 0,0 0 0,-9 23 0,-5-1 0,-2-2 0,0 0 0,-1 0 0,-34 30 0,-4 5 0,28-26-273,2 1 0,1 1 0,1 1 0,-20 40 0,37-59-6553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0:29.5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2807 24575,'112'-108'0,"516"-470"0,-249 271 0,-228 188 0,176-124 0,-80 58 0,-29 19 0,-161 128 0,147-110 0,-139 99 0,125-73 0,-90 62 0,361-200 0,-374 213 0,34-11 0,3 4 0,208-59 0,-246 82 0,20-5 0,-68 26-341,0-2 0,-1-1-1,48-25 1,-64 26-6485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0:29.5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1 152 24575,'28'-3'0,"1"0"0,-1-2 0,0-1 0,0-2 0,50-20 0,31-8 0,-44 18 0,-14 3 0,58-9 0,-93 22 0,-13 1 0,1 0 0,0 0 0,0 1 0,-1-1 0,1 1 0,0 0 0,0 0 0,5 1 0,-9 0 0,1-1 0,-1 0 0,1 0 0,-1 0 0,0 1 0,1-1 0,-1 0 0,0 1 0,1-1 0,-1 0 0,0 1 0,1-1 0,-1 0 0,0 1 0,0-1 0,0 0 0,1 1 0,-1-1 0,0 1 0,0-1 0,0 0 0,0 1 0,0-1 0,0 1 0,1-1 0,-1 1 0,0 0 0,-9 23 0,-5-1 0,-2-2 0,0 0 0,-1 0 0,-34 30 0,-4 5 0,28-26-273,2 1 0,1 1 0,1 1 0,-20 40 0,37-59-6553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0:36.7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2807 24575,'112'-108'0,"516"-470"0,-249 271 0,-228 188 0,176-124 0,-80 58 0,-29 19 0,-161 128 0,147-110 0,-139 99 0,125-73 0,-90 62 0,361-200 0,-374 213 0,34-11 0,3 4 0,208-59 0,-246 82 0,20-5 0,-68 26-341,0-2 0,-1-1-1,48-25 1,-64 26-6485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0:36.7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1 152 24575,'28'-3'0,"1"0"0,-1-2 0,0-1 0,0-2 0,50-20 0,31-8 0,-44 18 0,-14 3 0,58-9 0,-93 22 0,-13 1 0,1 0 0,0 0 0,0 1 0,-1-1 0,1 1 0,0 0 0,0 0 0,5 1 0,-9 0 0,1-1 0,-1 0 0,1 0 0,-1 0 0,0 1 0,1-1 0,-1 0 0,0 1 0,1-1 0,-1 0 0,0 1 0,1-1 0,-1 0 0,0 1 0,0-1 0,0 0 0,1 1 0,-1-1 0,0 1 0,0-1 0,0 0 0,0 1 0,0-1 0,0 1 0,1-1 0,-1 1 0,0 0 0,-9 23 0,-5-1 0,-2-2 0,0 0 0,-1 0 0,-34 30 0,-4 5 0,28-26-273,2 1 0,1 1 0,1 1 0,-20 40 0,37-59-6553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0:44.0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2807 24575,'112'-108'0,"516"-470"0,-249 271 0,-228 188 0,176-124 0,-80 58 0,-29 19 0,-161 128 0,147-110 0,-139 99 0,125-73 0,-90 62 0,361-200 0,-374 213 0,34-11 0,3 4 0,208-59 0,-246 82 0,20-5 0,-68 26-341,0-2 0,-1-1-1,48-25 1,-64 26-6485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0:44.0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1 152 24575,'28'-3'0,"1"0"0,-1-2 0,0-1 0,0-2 0,50-20 0,31-8 0,-44 18 0,-14 3 0,58-9 0,-93 22 0,-13 1 0,1 0 0,0 0 0,0 1 0,-1-1 0,1 1 0,0 0 0,0 0 0,5 1 0,-9 0 0,1-1 0,-1 0 0,1 0 0,-1 0 0,0 1 0,1-1 0,-1 0 0,0 1 0,1-1 0,-1 0 0,0 1 0,1-1 0,-1 0 0,0 1 0,0-1 0,0 0 0,1 1 0,-1-1 0,0 1 0,0-1 0,0 0 0,0 1 0,0-1 0,0 1 0,1-1 0,-1 1 0,0 0 0,-9 23 0,-5-1 0,-2-2 0,0 0 0,-1 0 0,-34 30 0,-4 5 0,28-26-273,2 1 0,1 1 0,1 1 0,-20 40 0,37-59-6553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9T02:53:39.0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2807 24575,'112'-108'0,"516"-470"0,-249 271 0,-228 188 0,176-124 0,-80 58 0,-29 19 0,-161 128 0,147-110 0,-139 99 0,125-73 0,-90 62 0,361-200 0,-374 213 0,34-11 0,3 4 0,208-59 0,-246 82 0,20-5 0,-68 26-341,0-2 0,-1-1-1,48-25 1,-64 26-6485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8720" y="2646363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8720" y="5126038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bar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F47F-D34D-44F8-A4C7-08591404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580783-FC5E-4A67-8104-4FB7A8D4A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B6090D-A3EB-4FDF-A21C-83AB4FDD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F3356-3FA1-4DEB-8E57-D4E7D5E627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8AC3570-27DB-4DE2-AF51-4C488E57D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789494"/>
            <a:ext cx="10515600" cy="392129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C967CF-52DD-C426-81E5-5EACF10409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916529" y="1127557"/>
            <a:ext cx="11069826" cy="13141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1B9295-C753-E501-0DE1-970730B746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79232801-C811-253D-12D9-6846FA4763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372856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28/01/2025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box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r blue bottom text left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28/01/2025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61" r:id="rId5"/>
    <p:sldLayoutId id="2147483651" r:id="rId6"/>
    <p:sldLayoutId id="2147483654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11.emf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customXml" Target="../ink/ink8.xml"/><Relationship Id="rId10" Type="http://schemas.openxmlformats.org/officeDocument/2006/relationships/customXml" Target="../ink/ink4.xml"/><Relationship Id="rId4" Type="http://schemas.openxmlformats.org/officeDocument/2006/relationships/image" Target="../media/image11.emf"/><Relationship Id="rId9" Type="http://schemas.openxmlformats.org/officeDocument/2006/relationships/image" Target="../media/image18.png"/><Relationship Id="rId1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customXml" Target="../ink/ink11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customXml" Target="../ink/ink10.xml"/><Relationship Id="rId4" Type="http://schemas.openxmlformats.org/officeDocument/2006/relationships/image" Target="../media/image11.emf"/><Relationship Id="rId9" Type="http://schemas.openxmlformats.org/officeDocument/2006/relationships/image" Target="../media/image18.png"/><Relationship Id="rId14" Type="http://schemas.openxmlformats.org/officeDocument/2006/relationships/customXml" Target="../ink/ink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12" Type="http://schemas.openxmlformats.org/officeDocument/2006/relationships/customXml" Target="../ink/ink15.xm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5" Type="http://schemas.openxmlformats.org/officeDocument/2006/relationships/image" Target="../media/image25.png"/><Relationship Id="rId10" Type="http://schemas.openxmlformats.org/officeDocument/2006/relationships/customXml" Target="../ink/ink14.xml"/><Relationship Id="rId4" Type="http://schemas.openxmlformats.org/officeDocument/2006/relationships/image" Target="../media/image11.emf"/><Relationship Id="rId9" Type="http://schemas.openxmlformats.org/officeDocument/2006/relationships/image" Target="../media/image22.png"/><Relationship Id="rId1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2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10" Type="http://schemas.openxmlformats.org/officeDocument/2006/relationships/image" Target="../media/image28.png"/><Relationship Id="rId4" Type="http://schemas.openxmlformats.org/officeDocument/2006/relationships/image" Target="../media/image11.emf"/><Relationship Id="rId9" Type="http://schemas.openxmlformats.org/officeDocument/2006/relationships/customXml" Target="../ink/ink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9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5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gi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718" y="5564549"/>
            <a:ext cx="6736080" cy="914400"/>
          </a:xfrm>
        </p:spPr>
        <p:txBody>
          <a:bodyPr anchor="ctr">
            <a:normAutofit/>
          </a:bodyPr>
          <a:lstStyle/>
          <a:p>
            <a:r>
              <a:rPr lang="en-US" b="1" dirty="0"/>
              <a:t>FMR Workbench: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24C608-D576-4540-566D-ABCD76BE739C}"/>
              </a:ext>
            </a:extLst>
          </p:cNvPr>
          <p:cNvSpPr/>
          <p:nvPr/>
        </p:nvSpPr>
        <p:spPr>
          <a:xfrm>
            <a:off x="9760017" y="182879"/>
            <a:ext cx="1974783" cy="818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5370CE-B108-6E1C-31E2-AA220333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720" y="3036163"/>
            <a:ext cx="3148490" cy="219698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9F0FF1-22A8-9601-6A5C-FF0D2F77A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0595" y="856645"/>
            <a:ext cx="6736080" cy="1809500"/>
          </a:xfrm>
        </p:spPr>
        <p:txBody>
          <a:bodyPr>
            <a:noAutofit/>
          </a:bodyPr>
          <a:lstStyle/>
          <a:p>
            <a:r>
              <a:rPr lang="en-AU" sz="1600" dirty="0"/>
              <a:t>Project on National Data Portals in Samoa and Fiji</a:t>
            </a:r>
            <a:br>
              <a:rPr lang="en-AU" sz="1600" dirty="0"/>
            </a:br>
            <a:r>
              <a:rPr lang="en-US" sz="3200" b="1" dirty="0"/>
              <a:t>Workshop 2</a:t>
            </a:r>
            <a:br>
              <a:rPr lang="en-US" sz="3200" b="1" dirty="0"/>
            </a:br>
            <a:r>
              <a:rPr lang="en-US" sz="3200" b="1" dirty="0"/>
              <a:t>Experience Sharing</a:t>
            </a:r>
            <a:br>
              <a:rPr lang="en-US" sz="3200" b="1" dirty="0"/>
            </a:br>
            <a:r>
              <a:rPr lang="en-US" sz="3200" b="1" dirty="0"/>
              <a:t>and</a:t>
            </a:r>
            <a:br>
              <a:rPr lang="en-US" sz="3200" b="1" dirty="0"/>
            </a:br>
            <a:r>
              <a:rPr lang="en-US" sz="3200" b="1" dirty="0"/>
              <a:t>SDMX/.Stat Suite Tools</a:t>
            </a:r>
            <a:br>
              <a:rPr lang="en-US" sz="3200" b="1" dirty="0"/>
            </a:br>
            <a:r>
              <a:rPr lang="en-AU" sz="1600" dirty="0"/>
              <a:t>27-31 January 2025</a:t>
            </a:r>
            <a:br>
              <a:rPr lang="en-AU" sz="1600" dirty="0"/>
            </a:br>
            <a:r>
              <a:rPr lang="en-AU" sz="1600" dirty="0"/>
              <a:t>Suva, Fiji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D842E-2A14-AE76-EFF3-44300529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DD6BBB-A2A5-0C1C-5054-93945EF7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3CF7F19-1A6C-AF8B-32C9-9EB38AC8E12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BDAB64-ACDC-35B7-D956-17A8D48DC6C5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71D5499E-4489-5582-492A-3DFAC64F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B2D1D48-A594-A367-ECA9-825133786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51CFCE9-E9E9-8D0C-BB0A-3C02A8C41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1EF99D2-2C39-002A-71E0-4A34D06DF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FB0BA34-1313-2496-6E8A-D546D6BE1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11C8B1B3-BD63-B462-E274-A3AD42D87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10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DC19C8-BE87-35FF-B3E5-147202A076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624" y="1389963"/>
            <a:ext cx="10092760" cy="481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399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FE14D-3799-8D0B-2893-277F06BB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BDC58D-33EA-05F8-4964-4440B2C6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B28225E-C874-9AE4-5B2F-1381AA2CCF75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39207E-9ED3-050F-A7CB-2157A384B47B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86C700D0-38E1-BF58-E1A9-FA0669F25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D769DD73-8585-4B2F-E08A-8D34D1A77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E6850A0-B7D7-877D-578E-B0EF301B9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FA90DE0-8BFD-84EC-C7FF-11FE48E45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AB6F474-4BBB-8634-6EF4-50554501C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14B7D26-7932-2D74-145D-CD090A6A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11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F2F133-CC7C-4871-AD5E-13A12831522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93492"/>
          <a:stretch/>
        </p:blipFill>
        <p:spPr>
          <a:xfrm>
            <a:off x="1025624" y="1389963"/>
            <a:ext cx="10092760" cy="313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1D0C57-E3B0-FAC7-8FC3-D81D5D972BE4}"/>
              </a:ext>
            </a:extLst>
          </p:cNvPr>
          <p:cNvSpPr txBox="1"/>
          <p:nvPr/>
        </p:nvSpPr>
        <p:spPr>
          <a:xfrm>
            <a:off x="3049229" y="2850958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The UI of the FMR Workbench enables the user to switch their connection to an alternative Environment; the list of available Environments is defined in the configuration file for the FMR Workbench.</a:t>
            </a:r>
            <a:endParaRPr lang="en-AU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183749-9232-4632-E8AB-85D0B0EE093F}"/>
              </a:ext>
            </a:extLst>
          </p:cNvPr>
          <p:cNvSpPr/>
          <p:nvPr/>
        </p:nvSpPr>
        <p:spPr>
          <a:xfrm>
            <a:off x="8849032" y="1204305"/>
            <a:ext cx="1718187" cy="558853"/>
          </a:xfrm>
          <a:custGeom>
            <a:avLst/>
            <a:gdLst>
              <a:gd name="connsiteX0" fmla="*/ 0 w 1718187"/>
              <a:gd name="connsiteY0" fmla="*/ 279427 h 558853"/>
              <a:gd name="connsiteX1" fmla="*/ 859094 w 1718187"/>
              <a:gd name="connsiteY1" fmla="*/ 0 h 558853"/>
              <a:gd name="connsiteX2" fmla="*/ 1718188 w 1718187"/>
              <a:gd name="connsiteY2" fmla="*/ 279427 h 558853"/>
              <a:gd name="connsiteX3" fmla="*/ 859094 w 1718187"/>
              <a:gd name="connsiteY3" fmla="*/ 558854 h 558853"/>
              <a:gd name="connsiteX4" fmla="*/ 0 w 1718187"/>
              <a:gd name="connsiteY4" fmla="*/ 279427 h 55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8187" h="558853" extrusionOk="0">
                <a:moveTo>
                  <a:pt x="0" y="279427"/>
                </a:moveTo>
                <a:cubicBezTo>
                  <a:pt x="11968" y="35076"/>
                  <a:pt x="458128" y="59206"/>
                  <a:pt x="859094" y="0"/>
                </a:cubicBezTo>
                <a:cubicBezTo>
                  <a:pt x="1298020" y="-13437"/>
                  <a:pt x="1727255" y="93311"/>
                  <a:pt x="1718188" y="279427"/>
                </a:cubicBezTo>
                <a:cubicBezTo>
                  <a:pt x="1741946" y="418046"/>
                  <a:pt x="1326491" y="576864"/>
                  <a:pt x="859094" y="558854"/>
                </a:cubicBezTo>
                <a:cubicBezTo>
                  <a:pt x="371705" y="601298"/>
                  <a:pt x="22156" y="414263"/>
                  <a:pt x="0" y="27942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1F041A-5469-A23D-EEB3-47188414C4A4}"/>
              </a:ext>
            </a:extLst>
          </p:cNvPr>
          <p:cNvGrpSpPr/>
          <p:nvPr/>
        </p:nvGrpSpPr>
        <p:grpSpPr>
          <a:xfrm>
            <a:off x="7433164" y="1811055"/>
            <a:ext cx="1571040" cy="1042920"/>
            <a:chOff x="7433164" y="1811055"/>
            <a:chExt cx="15710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818CBC6-73AE-902D-730D-3DA31540AEA3}"/>
                    </a:ext>
                  </a:extLst>
                </p14:cNvPr>
                <p14:cNvContentPartPr/>
                <p14:nvPr/>
              </p14:nvContentPartPr>
              <p14:xfrm>
                <a:off x="7433164" y="1843095"/>
                <a:ext cx="1517400" cy="101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818CBC6-73AE-902D-730D-3DA31540AE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7044" y="1836975"/>
                  <a:ext cx="152964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E352C9-0240-C8C5-49BC-509D44D12B8E}"/>
                    </a:ext>
                  </a:extLst>
                </p14:cNvPr>
                <p14:cNvContentPartPr/>
                <p14:nvPr/>
              </p14:nvContentPartPr>
              <p14:xfrm>
                <a:off x="8782444" y="1811055"/>
                <a:ext cx="221760" cy="15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E352C9-0240-C8C5-49BC-509D44D12B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6324" y="1804935"/>
                  <a:ext cx="23400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0984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58CB9-F2F9-311E-A903-04521C03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8FCD54-425B-9490-9478-F95C9434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8F00737B-AF1D-FF4C-8E82-602D2DCD6D2B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67C702-E6D4-2691-2307-212D6794C929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CE58C01F-65E6-C554-81AC-CC8020959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9BFD6320-1F8C-C44D-94F9-3B0BA4EC2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D1C6AA5-3C22-D629-7F93-58598E73D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D559DAA8-4854-8F25-CE35-7E2AAF055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6F25B1-A01C-D246-DC2C-4B107EDEF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FF53D00-3330-4F8E-C311-B315C699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12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BA6D8B-A572-71B9-CFC9-D692C664161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9317" b="22365"/>
          <a:stretch/>
        </p:blipFill>
        <p:spPr>
          <a:xfrm>
            <a:off x="1025624" y="1389963"/>
            <a:ext cx="1078239" cy="3739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01FCE7-B165-65DD-5429-96CC36C5BB4E}"/>
              </a:ext>
            </a:extLst>
          </p:cNvPr>
          <p:cNvSpPr txBox="1"/>
          <p:nvPr/>
        </p:nvSpPr>
        <p:spPr>
          <a:xfrm>
            <a:off x="3049229" y="2850958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Select different artefact types</a:t>
            </a:r>
          </a:p>
          <a:p>
            <a:endParaRPr lang="en-AU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+</a:t>
            </a:r>
          </a:p>
          <a:p>
            <a:endParaRPr lang="en-AU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Useful tools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92483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B524-DE51-826E-A8E3-06B11B9C3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43C87-69B7-12CB-2AE1-09F9EFFB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53DAEC8-A674-8260-A6BE-31973D5CE23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C318BA-69AB-3455-BC99-462B46BAA2DC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33972435-0E2A-3EFC-8255-80E4D545C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3069A52-726C-8609-CCD8-23ECB0F28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740DE43F-9E2D-9285-2759-AF2B741532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1FCEF056-9458-EED1-DEA7-0734DAA0B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8F2DC32-9046-09CD-88E3-E0B2EB979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6A8DE54-875C-20C7-6D79-565F30276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13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1E3ABE-E9AE-9F47-07CE-8BF06AD1DC7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89317" b="22365"/>
          <a:stretch/>
        </p:blipFill>
        <p:spPr>
          <a:xfrm>
            <a:off x="1025624" y="1389963"/>
            <a:ext cx="1078239" cy="3739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C8B2A2-3AB0-9137-4102-16DCA3117325}"/>
              </a:ext>
            </a:extLst>
          </p:cNvPr>
          <p:cNvSpPr txBox="1"/>
          <p:nvPr/>
        </p:nvSpPr>
        <p:spPr>
          <a:xfrm>
            <a:off x="3581143" y="3017059"/>
            <a:ext cx="45187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Identify related structures</a:t>
            </a:r>
          </a:p>
          <a:p>
            <a:endParaRPr lang="en-AU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Build API calls</a:t>
            </a:r>
          </a:p>
          <a:p>
            <a:endParaRPr lang="en-AU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endParaRPr lang="en-AU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     Find structures referenced by something else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F75DC9-1447-2AA0-71CB-F8665AA455C3}"/>
              </a:ext>
            </a:extLst>
          </p:cNvPr>
          <p:cNvSpPr/>
          <p:nvPr/>
        </p:nvSpPr>
        <p:spPr>
          <a:xfrm>
            <a:off x="1025624" y="4193839"/>
            <a:ext cx="1078239" cy="268894"/>
          </a:xfrm>
          <a:custGeom>
            <a:avLst/>
            <a:gdLst>
              <a:gd name="connsiteX0" fmla="*/ 0 w 1078239"/>
              <a:gd name="connsiteY0" fmla="*/ 134447 h 268894"/>
              <a:gd name="connsiteX1" fmla="*/ 539120 w 1078239"/>
              <a:gd name="connsiteY1" fmla="*/ 0 h 268894"/>
              <a:gd name="connsiteX2" fmla="*/ 1078240 w 1078239"/>
              <a:gd name="connsiteY2" fmla="*/ 134447 h 268894"/>
              <a:gd name="connsiteX3" fmla="*/ 539120 w 1078239"/>
              <a:gd name="connsiteY3" fmla="*/ 268894 h 268894"/>
              <a:gd name="connsiteX4" fmla="*/ 0 w 1078239"/>
              <a:gd name="connsiteY4" fmla="*/ 134447 h 26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239" h="268894" extrusionOk="0">
                <a:moveTo>
                  <a:pt x="0" y="134447"/>
                </a:moveTo>
                <a:cubicBezTo>
                  <a:pt x="5999" y="15069"/>
                  <a:pt x="245775" y="3547"/>
                  <a:pt x="539120" y="0"/>
                </a:cubicBezTo>
                <a:cubicBezTo>
                  <a:pt x="828387" y="-3207"/>
                  <a:pt x="1079704" y="55059"/>
                  <a:pt x="1078240" y="134447"/>
                </a:cubicBezTo>
                <a:cubicBezTo>
                  <a:pt x="1131906" y="173228"/>
                  <a:pt x="829378" y="287980"/>
                  <a:pt x="539120" y="268894"/>
                </a:cubicBezTo>
                <a:cubicBezTo>
                  <a:pt x="239060" y="276487"/>
                  <a:pt x="15652" y="194933"/>
                  <a:pt x="0" y="13444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896B8F-20B1-87F4-AF31-26B187A46E15}"/>
              </a:ext>
            </a:extLst>
          </p:cNvPr>
          <p:cNvSpPr/>
          <p:nvPr/>
        </p:nvSpPr>
        <p:spPr>
          <a:xfrm>
            <a:off x="929452" y="4613868"/>
            <a:ext cx="1078239" cy="268894"/>
          </a:xfrm>
          <a:custGeom>
            <a:avLst/>
            <a:gdLst>
              <a:gd name="connsiteX0" fmla="*/ 0 w 1078239"/>
              <a:gd name="connsiteY0" fmla="*/ 134447 h 268894"/>
              <a:gd name="connsiteX1" fmla="*/ 539120 w 1078239"/>
              <a:gd name="connsiteY1" fmla="*/ 0 h 268894"/>
              <a:gd name="connsiteX2" fmla="*/ 1078240 w 1078239"/>
              <a:gd name="connsiteY2" fmla="*/ 134447 h 268894"/>
              <a:gd name="connsiteX3" fmla="*/ 539120 w 1078239"/>
              <a:gd name="connsiteY3" fmla="*/ 268894 h 268894"/>
              <a:gd name="connsiteX4" fmla="*/ 0 w 1078239"/>
              <a:gd name="connsiteY4" fmla="*/ 134447 h 26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239" h="268894" extrusionOk="0">
                <a:moveTo>
                  <a:pt x="0" y="134447"/>
                </a:moveTo>
                <a:cubicBezTo>
                  <a:pt x="5999" y="15069"/>
                  <a:pt x="245775" y="3547"/>
                  <a:pt x="539120" y="0"/>
                </a:cubicBezTo>
                <a:cubicBezTo>
                  <a:pt x="828387" y="-3207"/>
                  <a:pt x="1079704" y="55059"/>
                  <a:pt x="1078240" y="134447"/>
                </a:cubicBezTo>
                <a:cubicBezTo>
                  <a:pt x="1131906" y="173228"/>
                  <a:pt x="829378" y="287980"/>
                  <a:pt x="539120" y="268894"/>
                </a:cubicBezTo>
                <a:cubicBezTo>
                  <a:pt x="239060" y="276487"/>
                  <a:pt x="15652" y="194933"/>
                  <a:pt x="0" y="13444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2D567E-D05D-FAD5-B000-FE1EF6F1F795}"/>
              </a:ext>
            </a:extLst>
          </p:cNvPr>
          <p:cNvSpPr/>
          <p:nvPr/>
        </p:nvSpPr>
        <p:spPr>
          <a:xfrm>
            <a:off x="1052115" y="4877780"/>
            <a:ext cx="1078239" cy="268894"/>
          </a:xfrm>
          <a:custGeom>
            <a:avLst/>
            <a:gdLst>
              <a:gd name="connsiteX0" fmla="*/ 0 w 1078239"/>
              <a:gd name="connsiteY0" fmla="*/ 134447 h 268894"/>
              <a:gd name="connsiteX1" fmla="*/ 539120 w 1078239"/>
              <a:gd name="connsiteY1" fmla="*/ 0 h 268894"/>
              <a:gd name="connsiteX2" fmla="*/ 1078240 w 1078239"/>
              <a:gd name="connsiteY2" fmla="*/ 134447 h 268894"/>
              <a:gd name="connsiteX3" fmla="*/ 539120 w 1078239"/>
              <a:gd name="connsiteY3" fmla="*/ 268894 h 268894"/>
              <a:gd name="connsiteX4" fmla="*/ 0 w 1078239"/>
              <a:gd name="connsiteY4" fmla="*/ 134447 h 268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8239" h="268894" extrusionOk="0">
                <a:moveTo>
                  <a:pt x="0" y="134447"/>
                </a:moveTo>
                <a:cubicBezTo>
                  <a:pt x="5999" y="15069"/>
                  <a:pt x="245775" y="3547"/>
                  <a:pt x="539120" y="0"/>
                </a:cubicBezTo>
                <a:cubicBezTo>
                  <a:pt x="828387" y="-3207"/>
                  <a:pt x="1079704" y="55059"/>
                  <a:pt x="1078240" y="134447"/>
                </a:cubicBezTo>
                <a:cubicBezTo>
                  <a:pt x="1131906" y="173228"/>
                  <a:pt x="829378" y="287980"/>
                  <a:pt x="539120" y="268894"/>
                </a:cubicBezTo>
                <a:cubicBezTo>
                  <a:pt x="239060" y="276487"/>
                  <a:pt x="15652" y="194933"/>
                  <a:pt x="0" y="134447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07EAA7-E2F5-E5CF-4324-2F458C6DE33B}"/>
              </a:ext>
            </a:extLst>
          </p:cNvPr>
          <p:cNvGrpSpPr/>
          <p:nvPr/>
        </p:nvGrpSpPr>
        <p:grpSpPr>
          <a:xfrm>
            <a:off x="2007691" y="3181444"/>
            <a:ext cx="1571040" cy="1042920"/>
            <a:chOff x="7433164" y="1811055"/>
            <a:chExt cx="15710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6EDDAF-A882-62C5-936D-D43295889522}"/>
                    </a:ext>
                  </a:extLst>
                </p14:cNvPr>
                <p14:cNvContentPartPr/>
                <p14:nvPr/>
              </p14:nvContentPartPr>
              <p14:xfrm>
                <a:off x="7433164" y="1843095"/>
                <a:ext cx="1517400" cy="101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6EDDAF-A882-62C5-936D-D432958895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7044" y="1836975"/>
                  <a:ext cx="152964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C586CC-FB93-743B-D399-BD889152D9AF}"/>
                    </a:ext>
                  </a:extLst>
                </p14:cNvPr>
                <p14:cNvContentPartPr/>
                <p14:nvPr/>
              </p14:nvContentPartPr>
              <p14:xfrm>
                <a:off x="8782444" y="1811055"/>
                <a:ext cx="221760" cy="15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C586CC-FB93-743B-D399-BD889152D9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6324" y="1804935"/>
                  <a:ext cx="2340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ABE0EA-CA9F-0C14-C052-5B519BA17A48}"/>
              </a:ext>
            </a:extLst>
          </p:cNvPr>
          <p:cNvGrpSpPr/>
          <p:nvPr/>
        </p:nvGrpSpPr>
        <p:grpSpPr>
          <a:xfrm>
            <a:off x="2007691" y="3672379"/>
            <a:ext cx="1571040" cy="1042920"/>
            <a:chOff x="7433164" y="1811055"/>
            <a:chExt cx="15710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862D5B9-05DD-7D19-1757-4F129AE06926}"/>
                    </a:ext>
                  </a:extLst>
                </p14:cNvPr>
                <p14:cNvContentPartPr/>
                <p14:nvPr/>
              </p14:nvContentPartPr>
              <p14:xfrm>
                <a:off x="7433164" y="1843095"/>
                <a:ext cx="1517400" cy="101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862D5B9-05DD-7D19-1757-4F129AE069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7044" y="1836975"/>
                  <a:ext cx="152964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DEB791-B292-7746-1ED2-105D326E6B92}"/>
                    </a:ext>
                  </a:extLst>
                </p14:cNvPr>
                <p14:cNvContentPartPr/>
                <p14:nvPr/>
              </p14:nvContentPartPr>
              <p14:xfrm>
                <a:off x="8782444" y="1811055"/>
                <a:ext cx="221760" cy="15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DEB791-B292-7746-1ED2-105D326E6B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6324" y="1804935"/>
                  <a:ext cx="23400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369AC3-2D66-5E7C-DDDD-944FEB27BBB5}"/>
              </a:ext>
            </a:extLst>
          </p:cNvPr>
          <p:cNvGrpSpPr/>
          <p:nvPr/>
        </p:nvGrpSpPr>
        <p:grpSpPr>
          <a:xfrm rot="1409891">
            <a:off x="2156845" y="4275080"/>
            <a:ext cx="1571040" cy="1042920"/>
            <a:chOff x="7433164" y="1811055"/>
            <a:chExt cx="15710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9EA521-7801-8ECC-DE8A-11DAFED58D28}"/>
                    </a:ext>
                  </a:extLst>
                </p14:cNvPr>
                <p14:cNvContentPartPr/>
                <p14:nvPr/>
              </p14:nvContentPartPr>
              <p14:xfrm>
                <a:off x="7433164" y="1843095"/>
                <a:ext cx="1517400" cy="101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9EA521-7801-8ECC-DE8A-11DAFED58D2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7044" y="1836975"/>
                  <a:ext cx="152964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9A9DF0-AE90-A491-E90C-1C024DA8F7D0}"/>
                    </a:ext>
                  </a:extLst>
                </p14:cNvPr>
                <p14:cNvContentPartPr/>
                <p14:nvPr/>
              </p14:nvContentPartPr>
              <p14:xfrm>
                <a:off x="8782444" y="1811055"/>
                <a:ext cx="221760" cy="15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9A9DF0-AE90-A491-E90C-1C024DA8F7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6324" y="1804935"/>
                  <a:ext cx="234000" cy="17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6874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3955C-7B3C-6FF7-1FD9-301C4624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268E69-55FA-C481-83B9-BFF3D1391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FD71B1F-ADD8-1DB5-5F65-1DB762D00DE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78C11D-0E92-31FD-9DC4-411CE16D7D11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35E606C-691A-7F19-349F-8C64D50D2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2789FB8-75A4-E61B-71AD-39F52F9F1D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5AF6221-9024-0598-877E-1514FA17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84416C12-7F73-35AB-7CD3-B4DA6C9E9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14027EE-B221-5CF4-05D5-13E141CD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D0AECC86-9E48-528B-2ED2-262DBB32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14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9D14DF8-70B0-E83B-FFFE-FB8A8DEBF53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462" t="7413" b="29310"/>
          <a:stretch/>
        </p:blipFill>
        <p:spPr>
          <a:xfrm>
            <a:off x="2081560" y="1747024"/>
            <a:ext cx="9036823" cy="30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2F048E-97F9-D7AD-636D-A4D023B7D9F4}"/>
              </a:ext>
            </a:extLst>
          </p:cNvPr>
          <p:cNvSpPr txBox="1"/>
          <p:nvPr/>
        </p:nvSpPr>
        <p:spPr>
          <a:xfrm>
            <a:off x="1974793" y="492508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707070"/>
                </a:solidFill>
                <a:latin typeface="Open Sans" panose="020B0606030504020204" pitchFamily="34" charset="0"/>
              </a:rPr>
              <a:t>List artefacts of a certain type</a:t>
            </a:r>
            <a:endParaRPr lang="en-AU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5380F7-E121-1E64-9D6E-0CA43F8F5FA3}"/>
              </a:ext>
            </a:extLst>
          </p:cNvPr>
          <p:cNvSpPr/>
          <p:nvPr/>
        </p:nvSpPr>
        <p:spPr>
          <a:xfrm>
            <a:off x="9823397" y="4391451"/>
            <a:ext cx="1517399" cy="468603"/>
          </a:xfrm>
          <a:custGeom>
            <a:avLst/>
            <a:gdLst>
              <a:gd name="connsiteX0" fmla="*/ 0 w 1517399"/>
              <a:gd name="connsiteY0" fmla="*/ 234302 h 468603"/>
              <a:gd name="connsiteX1" fmla="*/ 758700 w 1517399"/>
              <a:gd name="connsiteY1" fmla="*/ 0 h 468603"/>
              <a:gd name="connsiteX2" fmla="*/ 1517400 w 1517399"/>
              <a:gd name="connsiteY2" fmla="*/ 234302 h 468603"/>
              <a:gd name="connsiteX3" fmla="*/ 758700 w 1517399"/>
              <a:gd name="connsiteY3" fmla="*/ 468604 h 468603"/>
              <a:gd name="connsiteX4" fmla="*/ 0 w 1517399"/>
              <a:gd name="connsiteY4" fmla="*/ 234302 h 46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17399" h="468603" extrusionOk="0">
                <a:moveTo>
                  <a:pt x="0" y="234302"/>
                </a:moveTo>
                <a:cubicBezTo>
                  <a:pt x="1753" y="91713"/>
                  <a:pt x="420085" y="64768"/>
                  <a:pt x="758700" y="0"/>
                </a:cubicBezTo>
                <a:cubicBezTo>
                  <a:pt x="1143142" y="-13073"/>
                  <a:pt x="1518327" y="101650"/>
                  <a:pt x="1517400" y="234302"/>
                </a:cubicBezTo>
                <a:cubicBezTo>
                  <a:pt x="1555111" y="338777"/>
                  <a:pt x="1148909" y="542012"/>
                  <a:pt x="758700" y="468604"/>
                </a:cubicBezTo>
                <a:cubicBezTo>
                  <a:pt x="328966" y="503798"/>
                  <a:pt x="12043" y="353110"/>
                  <a:pt x="0" y="234302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F05414-1C10-53E6-B5FF-4F3D0EC4C96C}"/>
              </a:ext>
            </a:extLst>
          </p:cNvPr>
          <p:cNvGrpSpPr/>
          <p:nvPr/>
        </p:nvGrpSpPr>
        <p:grpSpPr>
          <a:xfrm rot="10800000">
            <a:off x="8910261" y="4772956"/>
            <a:ext cx="1571040" cy="1042920"/>
            <a:chOff x="7433164" y="1811055"/>
            <a:chExt cx="15710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D4C21E0-19B2-244D-1B0E-9D62122F728A}"/>
                    </a:ext>
                  </a:extLst>
                </p14:cNvPr>
                <p14:cNvContentPartPr/>
                <p14:nvPr/>
              </p14:nvContentPartPr>
              <p14:xfrm>
                <a:off x="7433164" y="1843095"/>
                <a:ext cx="1517400" cy="1010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D4C21E0-19B2-244D-1B0E-9D62122F72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27044" y="1836975"/>
                  <a:ext cx="1529640" cy="10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2766CB-FF5A-3A28-62E8-64BED21F2471}"/>
                    </a:ext>
                  </a:extLst>
                </p14:cNvPr>
                <p14:cNvContentPartPr/>
                <p14:nvPr/>
              </p14:nvContentPartPr>
              <p14:xfrm>
                <a:off x="8782444" y="1811055"/>
                <a:ext cx="221760" cy="15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2766CB-FF5A-3A28-62E8-64BED21F247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6324" y="1804935"/>
                  <a:ext cx="234000" cy="171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5B94EEE-5DD4-77FC-4211-54DB33B33C77}"/>
              </a:ext>
            </a:extLst>
          </p:cNvPr>
          <p:cNvSpPr txBox="1"/>
          <p:nvPr/>
        </p:nvSpPr>
        <p:spPr>
          <a:xfrm>
            <a:off x="6436835" y="570903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Search artefact by keywords</a:t>
            </a:r>
            <a:endParaRPr lang="en-AU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F2A6E3-2192-ED20-33F1-62BA0D66E549}"/>
              </a:ext>
            </a:extLst>
          </p:cNvPr>
          <p:cNvSpPr/>
          <p:nvPr/>
        </p:nvSpPr>
        <p:spPr>
          <a:xfrm>
            <a:off x="1972076" y="1584229"/>
            <a:ext cx="540147" cy="468603"/>
          </a:xfrm>
          <a:custGeom>
            <a:avLst/>
            <a:gdLst>
              <a:gd name="connsiteX0" fmla="*/ 0 w 540147"/>
              <a:gd name="connsiteY0" fmla="*/ 234302 h 468603"/>
              <a:gd name="connsiteX1" fmla="*/ 270074 w 540147"/>
              <a:gd name="connsiteY1" fmla="*/ 0 h 468603"/>
              <a:gd name="connsiteX2" fmla="*/ 540148 w 540147"/>
              <a:gd name="connsiteY2" fmla="*/ 234302 h 468603"/>
              <a:gd name="connsiteX3" fmla="*/ 270074 w 540147"/>
              <a:gd name="connsiteY3" fmla="*/ 468604 h 468603"/>
              <a:gd name="connsiteX4" fmla="*/ 0 w 540147"/>
              <a:gd name="connsiteY4" fmla="*/ 234302 h 46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147" h="468603" extrusionOk="0">
                <a:moveTo>
                  <a:pt x="0" y="234302"/>
                </a:moveTo>
                <a:cubicBezTo>
                  <a:pt x="2576" y="85522"/>
                  <a:pt x="123472" y="2059"/>
                  <a:pt x="270074" y="0"/>
                </a:cubicBezTo>
                <a:cubicBezTo>
                  <a:pt x="384656" y="-13073"/>
                  <a:pt x="541075" y="101650"/>
                  <a:pt x="540148" y="234302"/>
                </a:cubicBezTo>
                <a:cubicBezTo>
                  <a:pt x="555861" y="353317"/>
                  <a:pt x="408459" y="496054"/>
                  <a:pt x="270074" y="468604"/>
                </a:cubicBezTo>
                <a:cubicBezTo>
                  <a:pt x="110200" y="503798"/>
                  <a:pt x="12043" y="353110"/>
                  <a:pt x="0" y="234302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0148D6-5BAE-6F0A-4BDC-62FD455542DF}"/>
              </a:ext>
            </a:extLst>
          </p:cNvPr>
          <p:cNvGrpSpPr/>
          <p:nvPr/>
        </p:nvGrpSpPr>
        <p:grpSpPr>
          <a:xfrm rot="1270945">
            <a:off x="2615578" y="1129507"/>
            <a:ext cx="1199685" cy="796400"/>
            <a:chOff x="7433164" y="1811055"/>
            <a:chExt cx="1571040" cy="10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5CCFF21-F084-B6DB-7822-E56297CEC93E}"/>
                    </a:ext>
                  </a:extLst>
                </p14:cNvPr>
                <p14:cNvContentPartPr/>
                <p14:nvPr/>
              </p14:nvContentPartPr>
              <p14:xfrm>
                <a:off x="7433164" y="1843095"/>
                <a:ext cx="1517400" cy="101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5CCFF21-F084-B6DB-7822-E56297CEC93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25150" y="1835083"/>
                  <a:ext cx="1533427" cy="1026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80A269-B297-E310-DCAF-CD67F7AB8DE3}"/>
                    </a:ext>
                  </a:extLst>
                </p14:cNvPr>
                <p14:cNvContentPartPr/>
                <p14:nvPr/>
              </p14:nvContentPartPr>
              <p14:xfrm>
                <a:off x="8782444" y="1811055"/>
                <a:ext cx="221760" cy="159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80A269-B297-E310-DCAF-CD67F7AB8D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74440" y="1803034"/>
                  <a:ext cx="237768" cy="17552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7E2C5D-2D1B-6B01-AA2D-EC08E06F694E}"/>
              </a:ext>
            </a:extLst>
          </p:cNvPr>
          <p:cNvSpPr txBox="1"/>
          <p:nvPr/>
        </p:nvSpPr>
        <p:spPr>
          <a:xfrm>
            <a:off x="3861707" y="120044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Create, edit, delete structure; manage annotations.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04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0F247-AFBB-0289-0B19-0B77CBD7F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B93174-5033-B3E9-4419-F7A0CDC4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9CCFFE5-2426-3D92-DC3A-276863EFD69F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2D7C86-B603-7AD0-50E1-1F87B1790B4F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9B0BCCE-AAC3-1B5D-40E2-AFCC85D1D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D22ED52-9EE3-9006-3E17-A13243DDB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6E3C49F-B097-679B-AF9C-31757B9FE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B515163-81AC-42FA-A491-6753FB387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D3811A0-FCCE-CAE4-09A6-2071D8B0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444CF146-86C9-6FBB-15C7-C59FBAC1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15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709E29-D255-3E66-9AFA-68204AB3834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536" t="58343"/>
          <a:stretch/>
        </p:blipFill>
        <p:spPr>
          <a:xfrm>
            <a:off x="2088994" y="4200293"/>
            <a:ext cx="9029389" cy="2006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312E4-A502-7428-6546-AD36D9C2E4BA}"/>
              </a:ext>
            </a:extLst>
          </p:cNvPr>
          <p:cNvSpPr txBox="1"/>
          <p:nvPr/>
        </p:nvSpPr>
        <p:spPr>
          <a:xfrm>
            <a:off x="2026832" y="383096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707070"/>
                </a:solidFill>
                <a:latin typeface="Open Sans" panose="020B0606030504020204" pitchFamily="34" charset="0"/>
              </a:rPr>
              <a:t>Details of selected artefact</a:t>
            </a:r>
            <a:endParaRPr lang="en-AU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CEE3E5-8047-D318-7EAA-61424BC438A1}"/>
              </a:ext>
            </a:extLst>
          </p:cNvPr>
          <p:cNvSpPr/>
          <p:nvPr/>
        </p:nvSpPr>
        <p:spPr>
          <a:xfrm>
            <a:off x="8803646" y="4676834"/>
            <a:ext cx="2376899" cy="468603"/>
          </a:xfrm>
          <a:custGeom>
            <a:avLst/>
            <a:gdLst>
              <a:gd name="connsiteX0" fmla="*/ 0 w 2376899"/>
              <a:gd name="connsiteY0" fmla="*/ 234302 h 468603"/>
              <a:gd name="connsiteX1" fmla="*/ 1188450 w 2376899"/>
              <a:gd name="connsiteY1" fmla="*/ 0 h 468603"/>
              <a:gd name="connsiteX2" fmla="*/ 2376900 w 2376899"/>
              <a:gd name="connsiteY2" fmla="*/ 234302 h 468603"/>
              <a:gd name="connsiteX3" fmla="*/ 1188450 w 2376899"/>
              <a:gd name="connsiteY3" fmla="*/ 468604 h 468603"/>
              <a:gd name="connsiteX4" fmla="*/ 0 w 2376899"/>
              <a:gd name="connsiteY4" fmla="*/ 234302 h 46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76899" h="468603" extrusionOk="0">
                <a:moveTo>
                  <a:pt x="0" y="234302"/>
                </a:moveTo>
                <a:cubicBezTo>
                  <a:pt x="18791" y="-36448"/>
                  <a:pt x="590045" y="46688"/>
                  <a:pt x="1188450" y="0"/>
                </a:cubicBezTo>
                <a:cubicBezTo>
                  <a:pt x="1810237" y="-13073"/>
                  <a:pt x="2377827" y="101650"/>
                  <a:pt x="2376900" y="234302"/>
                </a:cubicBezTo>
                <a:cubicBezTo>
                  <a:pt x="2456404" y="311152"/>
                  <a:pt x="1794416" y="597021"/>
                  <a:pt x="1188450" y="468604"/>
                </a:cubicBezTo>
                <a:cubicBezTo>
                  <a:pt x="521371" y="503798"/>
                  <a:pt x="12043" y="353110"/>
                  <a:pt x="0" y="234302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DCE7A4-F431-46A8-C9BA-6A43A69E4B3C}"/>
              </a:ext>
            </a:extLst>
          </p:cNvPr>
          <p:cNvSpPr/>
          <p:nvPr/>
        </p:nvSpPr>
        <p:spPr>
          <a:xfrm>
            <a:off x="2986427" y="5374879"/>
            <a:ext cx="1057750" cy="468603"/>
          </a:xfrm>
          <a:custGeom>
            <a:avLst/>
            <a:gdLst>
              <a:gd name="connsiteX0" fmla="*/ 0 w 1057750"/>
              <a:gd name="connsiteY0" fmla="*/ 234302 h 468603"/>
              <a:gd name="connsiteX1" fmla="*/ 528875 w 1057750"/>
              <a:gd name="connsiteY1" fmla="*/ 0 h 468603"/>
              <a:gd name="connsiteX2" fmla="*/ 1057750 w 1057750"/>
              <a:gd name="connsiteY2" fmla="*/ 234302 h 468603"/>
              <a:gd name="connsiteX3" fmla="*/ 528875 w 1057750"/>
              <a:gd name="connsiteY3" fmla="*/ 468604 h 468603"/>
              <a:gd name="connsiteX4" fmla="*/ 0 w 1057750"/>
              <a:gd name="connsiteY4" fmla="*/ 234302 h 46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750" h="468603" extrusionOk="0">
                <a:moveTo>
                  <a:pt x="0" y="234302"/>
                </a:moveTo>
                <a:cubicBezTo>
                  <a:pt x="3181" y="80977"/>
                  <a:pt x="289333" y="42329"/>
                  <a:pt x="528875" y="0"/>
                </a:cubicBezTo>
                <a:cubicBezTo>
                  <a:pt x="786389" y="-13073"/>
                  <a:pt x="1058677" y="101650"/>
                  <a:pt x="1057750" y="234302"/>
                </a:cubicBezTo>
                <a:cubicBezTo>
                  <a:pt x="1087503" y="344037"/>
                  <a:pt x="811374" y="493043"/>
                  <a:pt x="528875" y="468604"/>
                </a:cubicBezTo>
                <a:cubicBezTo>
                  <a:pt x="226069" y="503798"/>
                  <a:pt x="12043" y="353110"/>
                  <a:pt x="0" y="234302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660CBE9-7A26-4F6C-A16E-49E7BE461494}"/>
              </a:ext>
            </a:extLst>
          </p:cNvPr>
          <p:cNvGrpSpPr/>
          <p:nvPr/>
        </p:nvGrpSpPr>
        <p:grpSpPr>
          <a:xfrm>
            <a:off x="3835774" y="5820881"/>
            <a:ext cx="941760" cy="803520"/>
            <a:chOff x="3835774" y="5820881"/>
            <a:chExt cx="941760" cy="80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09EF50B-DF3C-1DB9-D53D-D5AA104620CC}"/>
                    </a:ext>
                  </a:extLst>
                </p14:cNvPr>
                <p14:cNvContentPartPr/>
                <p14:nvPr/>
              </p14:nvContentPartPr>
              <p14:xfrm>
                <a:off x="3835774" y="5820881"/>
                <a:ext cx="780480" cy="722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09EF50B-DF3C-1DB9-D53D-D5AA104620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29654" y="5814761"/>
                  <a:ext cx="7927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FDA20EC-C51E-EB52-4F4B-888E93EC81E5}"/>
                    </a:ext>
                  </a:extLst>
                </p14:cNvPr>
                <p14:cNvContentPartPr/>
                <p14:nvPr/>
              </p14:nvContentPartPr>
              <p14:xfrm>
                <a:off x="4571974" y="6467441"/>
                <a:ext cx="205560" cy="156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FDA20EC-C51E-EB52-4F4B-888E93EC81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65854" y="6461321"/>
                  <a:ext cx="21780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3DF15C-1589-27DF-B851-1CDF0D61A6DD}"/>
              </a:ext>
            </a:extLst>
          </p:cNvPr>
          <p:cNvGrpSpPr/>
          <p:nvPr/>
        </p:nvGrpSpPr>
        <p:grpSpPr>
          <a:xfrm>
            <a:off x="5027734" y="4973441"/>
            <a:ext cx="3818880" cy="1471320"/>
            <a:chOff x="5027734" y="4973441"/>
            <a:chExt cx="3818880" cy="14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CC367B1-17F3-BB9A-EC91-2FAA77B2C7DE}"/>
                    </a:ext>
                  </a:extLst>
                </p14:cNvPr>
                <p14:cNvContentPartPr/>
                <p14:nvPr/>
              </p14:nvContentPartPr>
              <p14:xfrm>
                <a:off x="5093254" y="4973441"/>
                <a:ext cx="3753360" cy="1405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CC367B1-17F3-BB9A-EC91-2FAA77B2C7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7134" y="4967321"/>
                  <a:ext cx="3765600" cy="14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0B371E-9E75-6A7B-36B0-08CFE223A41B}"/>
                    </a:ext>
                  </a:extLst>
                </p14:cNvPr>
                <p14:cNvContentPartPr/>
                <p14:nvPr/>
              </p14:nvContentPartPr>
              <p14:xfrm>
                <a:off x="5027734" y="6289241"/>
                <a:ext cx="190440" cy="155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0B371E-9E75-6A7B-36B0-08CFE223A4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21614" y="6283121"/>
                  <a:ext cx="202680" cy="167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1CCAF534-E05A-3F07-026A-5BFD23C0190A}"/>
              </a:ext>
            </a:extLst>
          </p:cNvPr>
          <p:cNvSpPr txBox="1"/>
          <p:nvPr/>
        </p:nvSpPr>
        <p:spPr>
          <a:xfrm>
            <a:off x="4777534" y="637924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Available actions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3104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54CB-CE01-5F46-10E8-0B8443CB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83C838-A1A3-5E57-A6D4-68DF2DBCF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in .Stat DLM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E57624-6545-98A4-EF37-5B9AE8FA7786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0FC3D5-4968-9B12-5799-5689C24A9B7E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D65A458-1785-484F-E7E1-FFF97362A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7AFB031-4DC9-061B-B4CF-AC3EF5607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F9B0CB0E-489F-F084-27F4-EE3E38941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4C07719B-C3BB-66C0-B757-98E33A80F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B6AC76-C410-72C4-AC73-56CE415F6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CEC641A-59C4-AE4F-D888-21E50686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16</a:t>
            </a:fld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C7FF66-77CA-0B8F-D1C6-A34E466C1E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402" y="1877892"/>
            <a:ext cx="5725324" cy="6192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A51869-61C4-EAF9-DADF-977A5E0DDC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7972" y="2497103"/>
            <a:ext cx="1648055" cy="30865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2A9A748-FBEB-8C31-846A-5C9BD1B0BA5B}"/>
                  </a:ext>
                </a:extLst>
              </p14:cNvPr>
              <p14:cNvContentPartPr/>
              <p14:nvPr/>
            </p14:nvContentPartPr>
            <p14:xfrm>
              <a:off x="4348709" y="2241184"/>
              <a:ext cx="111600" cy="2923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2A9A748-FBEB-8C31-846A-5C9BD1B0BA5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9629" y="2222104"/>
                <a:ext cx="149400" cy="3297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F240C3FA-F971-1AB2-3A65-B4077A5701A3}"/>
              </a:ext>
            </a:extLst>
          </p:cNvPr>
          <p:cNvSpPr txBox="1"/>
          <p:nvPr/>
        </p:nvSpPr>
        <p:spPr>
          <a:xfrm>
            <a:off x="5442766" y="334608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707070"/>
                </a:solidFill>
                <a:latin typeface="Open Sans" panose="020B0606030504020204" pitchFamily="34" charset="0"/>
              </a:rPr>
              <a:t>Creates SDMX artefacts in this .Stat space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043149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46BF7-7255-0BA3-E4F0-E813E6416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A78F1B-CA9C-F35D-A12D-325693E8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in .Stat DLM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979136-B806-8E5E-14B7-938DF57D5B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9E32BB9-516A-B4D6-8035-181E34573DA7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E0036897-A4CC-1372-A0BE-2F2FB98D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73452A50-0B45-7FB5-4851-C7E4D529C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CE5E421-974E-B945-2A33-026211A02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6807E5D-E4A9-4320-A8DE-8CA045BD9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6D028D0-E366-FA2F-37BB-BCD87FD40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2C83B7E0-FE07-8162-B25D-08B0AF26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17</a:t>
            </a:fld>
            <a:endParaRPr lang="en-A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7BD7D-6436-3728-41CC-076F1C4B10F4}"/>
              </a:ext>
            </a:extLst>
          </p:cNvPr>
          <p:cNvSpPr txBox="1"/>
          <p:nvPr/>
        </p:nvSpPr>
        <p:spPr>
          <a:xfrm>
            <a:off x="2197100" y="4528109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707070"/>
                </a:solidFill>
                <a:latin typeface="Open Sans" panose="020B0606030504020204" pitchFamily="34" charset="0"/>
              </a:rPr>
              <a:t>View / Edit structure + Edit annotations in FWB</a:t>
            </a:r>
            <a:endParaRPr lang="en-AU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52FEE8-550E-4D98-527C-677CACDCC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36" y="1196837"/>
            <a:ext cx="10715688" cy="300411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8FBF3D-885C-36D3-36A2-51C66F4EB09E}"/>
              </a:ext>
            </a:extLst>
          </p:cNvPr>
          <p:cNvSpPr/>
          <p:nvPr/>
        </p:nvSpPr>
        <p:spPr>
          <a:xfrm>
            <a:off x="8653346" y="1244315"/>
            <a:ext cx="1724722" cy="822378"/>
          </a:xfrm>
          <a:custGeom>
            <a:avLst/>
            <a:gdLst>
              <a:gd name="connsiteX0" fmla="*/ 0 w 1724722"/>
              <a:gd name="connsiteY0" fmla="*/ 411189 h 822378"/>
              <a:gd name="connsiteX1" fmla="*/ 862361 w 1724722"/>
              <a:gd name="connsiteY1" fmla="*/ 0 h 822378"/>
              <a:gd name="connsiteX2" fmla="*/ 1724722 w 1724722"/>
              <a:gd name="connsiteY2" fmla="*/ 411189 h 822378"/>
              <a:gd name="connsiteX3" fmla="*/ 862361 w 1724722"/>
              <a:gd name="connsiteY3" fmla="*/ 822378 h 822378"/>
              <a:gd name="connsiteX4" fmla="*/ 0 w 1724722"/>
              <a:gd name="connsiteY4" fmla="*/ 411189 h 82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4722" h="822378" extrusionOk="0">
                <a:moveTo>
                  <a:pt x="0" y="411189"/>
                </a:moveTo>
                <a:cubicBezTo>
                  <a:pt x="11252" y="99461"/>
                  <a:pt x="431109" y="36263"/>
                  <a:pt x="862361" y="0"/>
                </a:cubicBezTo>
                <a:cubicBezTo>
                  <a:pt x="1296220" y="-16035"/>
                  <a:pt x="1726539" y="177724"/>
                  <a:pt x="1724722" y="411189"/>
                </a:cubicBezTo>
                <a:cubicBezTo>
                  <a:pt x="1751949" y="620286"/>
                  <a:pt x="1333720" y="834889"/>
                  <a:pt x="862361" y="822378"/>
                </a:cubicBezTo>
                <a:cubicBezTo>
                  <a:pt x="381945" y="835996"/>
                  <a:pt x="23577" y="617544"/>
                  <a:pt x="0" y="411189"/>
                </a:cubicBezTo>
                <a:close/>
              </a:path>
            </a:pathLst>
          </a:custGeom>
          <a:noFill/>
          <a:ln w="3810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8452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18</a:t>
            </a:fld>
            <a:endParaRPr lang="en-AU" dirty="0"/>
          </a:p>
        </p:txBody>
      </p:sp>
      <p:sp>
        <p:nvSpPr>
          <p:cNvPr id="14" name="Espace réservé du contenu 1">
            <a:extLst>
              <a:ext uri="{FF2B5EF4-FFF2-40B4-BE49-F238E27FC236}">
                <a16:creationId xmlns:a16="http://schemas.microsoft.com/office/drawing/2014/main" id="{8942290D-DF8C-FBBA-06CE-F0848F45E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4000" dirty="0"/>
              <a:t>Navigate to the FMR knowledge bank</a:t>
            </a:r>
            <a:br>
              <a:rPr lang="en-AU" sz="4000" dirty="0"/>
            </a:br>
            <a:r>
              <a:rPr lang="en-AU" sz="4000" dirty="0"/>
              <a:t>fmrwiki.sdmxcloud.org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4000" dirty="0"/>
              <a:t>Find documentation for </a:t>
            </a:r>
            <a:r>
              <a:rPr lang="en-AU" sz="4000"/>
              <a:t>FMR workbench and FMR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408185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Q&amp;A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B80977D-CDCC-655A-ECE3-0E9B2C34A06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80128F-4128-85F8-AC68-59529597C76A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4D28C91-C5D5-366A-CDB1-6A15922F6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C63EA515-F970-F051-F073-41F9DFD12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08A1872-B216-39F4-C914-DCE3E3016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56096B1-1718-37C5-867F-C28154EB9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03172899-D423-DC0A-70AD-69717501B6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" name="Espace réservé du numéro de diapositive 3">
            <a:extLst>
              <a:ext uri="{FF2B5EF4-FFF2-40B4-BE49-F238E27FC236}">
                <a16:creationId xmlns:a16="http://schemas.microsoft.com/office/drawing/2014/main" id="{7959DEC0-945E-C88A-751D-725EB2E1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447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693580"/>
            <a:ext cx="10515600" cy="4791564"/>
          </a:xfrm>
        </p:spPr>
        <p:txBody>
          <a:bodyPr>
            <a:norm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 the end of this session, you will be able to:</a:t>
            </a: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Navigate the interface of FMR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wb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800"/>
              </a:spcBef>
            </a:pPr>
            <a:r>
              <a:rPr lang="en-AU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Jump from the .Stat suite DLM to FMR </a:t>
            </a:r>
            <a:r>
              <a:rPr lang="en-AU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wb</a:t>
            </a: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spcBef>
                <a:spcPts val="1800"/>
              </a:spcBef>
            </a:pPr>
            <a:endParaRPr lang="en-A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215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3</a:t>
            </a:fld>
            <a:endParaRPr lang="en-AU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5E1A4DE2-2059-5F9C-F0DE-A5992F52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3" y="1667621"/>
            <a:ext cx="5040000" cy="479156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 to the Fusion Metadata Registry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Fusion Metadata Registry and FMR workbench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FMR workbench components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AU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FMR workbench and the .Stat Suite DLM</a:t>
            </a:r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695" y="3265385"/>
            <a:ext cx="10515600" cy="1009292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https://stats-test-fwb.pacificdata.org/</a:t>
            </a:r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DB79306-CA7C-9049-72C6-46829E731259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CDA69F-5146-6A31-9959-90FEAFDFF5F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5BC5C345-F479-D5F1-787F-206C05642B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1660E51-94CC-BC01-1715-ED1E4016E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B23C6ECD-6F0B-318D-2BFC-33D7A0893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7D481FE1-0FDF-E4BB-5FE7-A44864595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8E8E1E2-57E7-D8B0-156C-E27BC019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09E4314-7B0E-0B69-C475-11E1A5152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6015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6233F-D21E-F5A6-4B8C-F6C6B46F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01B5F5-7610-5B0D-9C0E-6ABE0970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Fusion Metadata Registry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E62CA11-E2C7-0ED5-2FF9-50E786A3BD55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259DFD-7236-3E18-E5AF-FAC844A2685D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FF6742FB-7465-A5A7-2FA1-F45949044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68B245E-E9CD-37B4-E53E-EBF74C996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8E20006-E0AD-C59D-DC1F-7C8D087BF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90C3387F-8152-8869-3337-1B82D10DD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0B44DA7-1434-41DD-EC90-270164495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37CD58E-3627-D733-B127-6030B741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5</a:t>
            </a:fld>
            <a:endParaRPr lang="en-AU" dirty="0"/>
          </a:p>
        </p:txBody>
      </p:sp>
      <p:sp>
        <p:nvSpPr>
          <p:cNvPr id="15" name="Espace réservé du contenu 1">
            <a:extLst>
              <a:ext uri="{FF2B5EF4-FFF2-40B4-BE49-F238E27FC236}">
                <a16:creationId xmlns:a16="http://schemas.microsoft.com/office/drawing/2014/main" id="{A2D9EE86-0674-EA7E-E7EA-3D4462A3D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 a </a:t>
            </a:r>
            <a:r>
              <a:rPr lang="en-AU" sz="2800" b="1" i="0" dirty="0">
                <a:solidFill>
                  <a:srgbClr val="144B74"/>
                </a:solidFill>
                <a:effectLst/>
                <a:latin typeface="Open Sans" panose="020B0606030504020204" pitchFamily="34" charset="0"/>
              </a:rPr>
              <a:t>structural metadata registry</a:t>
            </a:r>
            <a: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</a:br>
            <a: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a </a:t>
            </a:r>
            <a:r>
              <a:rPr lang="en-AU" sz="2800" b="1" i="0" dirty="0">
                <a:solidFill>
                  <a:srgbClr val="144B74"/>
                </a:solidFill>
                <a:effectLst/>
                <a:latin typeface="Open Sans" panose="020B0606030504020204" pitchFamily="34" charset="0"/>
              </a:rPr>
              <a:t>database</a:t>
            </a:r>
            <a:br>
              <a:rPr lang="en-AU" sz="2800" b="1" i="0" dirty="0">
                <a:solidFill>
                  <a:srgbClr val="144B74"/>
                </a:solidFill>
                <a:effectLst/>
                <a:latin typeface="Open Sans" panose="020B0606030504020204" pitchFamily="34" charset="0"/>
              </a:rPr>
            </a:br>
            <a:r>
              <a:rPr lang="en-AU" sz="2800" b="1" i="0" dirty="0">
                <a:solidFill>
                  <a:srgbClr val="144B74"/>
                </a:solidFill>
                <a:effectLst/>
                <a:latin typeface="Open Sans" panose="020B0606030504020204" pitchFamily="34" charset="0"/>
              </a:rPr>
              <a:t>designed specifically for storing SDMX artefacts</a:t>
            </a:r>
            <a:b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</a:br>
            <a:r>
              <a:rPr lang="en-AU" sz="24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including Concepts, Codelists, Data Structure, and Data Flows definitions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AU" sz="2400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400" dirty="0">
                <a:solidFill>
                  <a:srgbClr val="707070"/>
                </a:solidFill>
                <a:latin typeface="Open Sans" panose="020B0606030504020204" pitchFamily="34" charset="0"/>
              </a:rPr>
              <a:t>It supports EDI, SDMX 1.0, 2.0, 2.1 and 3.0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AU" sz="2400" dirty="0">
              <a:solidFill>
                <a:srgbClr val="707070"/>
              </a:solidFill>
              <a:latin typeface="Open Sans" panose="020B0606030504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400" dirty="0">
                <a:solidFill>
                  <a:srgbClr val="707070"/>
                </a:solidFill>
                <a:latin typeface="Open Sans" panose="020B0606030504020204" pitchFamily="34" charset="0"/>
              </a:rPr>
              <a:t>Many services (data validation, transformation, conversion, API, …)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82311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EC33-07FE-F97C-2AF9-AF48C7F85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4435D4B-FC52-578B-DCC2-4D3F97669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2" y="2375324"/>
            <a:ext cx="8483726" cy="448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5B6F30A-6C2C-72FD-BD6B-8721EACA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253F525-A348-70F2-B31E-1F6995268280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38473E-39C8-2899-7784-14649656414C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1702EE43-8586-E88F-89AD-A68644948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6D6C2F7-2790-0090-1BA9-646B7A6A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A3596939-AC96-B858-AF62-57CED5FDB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03FB47FA-82F0-245A-9E10-E77A8A4B2F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AED49387-EBF6-3FF5-F874-819267964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A52A66CB-F574-01B9-C374-822BC777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6</a:t>
            </a:fld>
            <a:endParaRPr lang="en-AU" dirty="0"/>
          </a:p>
        </p:txBody>
      </p:sp>
      <p:sp>
        <p:nvSpPr>
          <p:cNvPr id="15" name="Espace réservé du contenu 1">
            <a:extLst>
              <a:ext uri="{FF2B5EF4-FFF2-40B4-BE49-F238E27FC236}">
                <a16:creationId xmlns:a16="http://schemas.microsoft.com/office/drawing/2014/main" id="{7A7E63C8-B5FC-182A-36D0-21EB2D36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A maintenance tool for SDMX structural metadata,</a:t>
            </a:r>
            <a:b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</a:br>
            <a:r>
              <a:rPr lang="en-AU" sz="2800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built on the Fusion Metadata Registry web interface.</a:t>
            </a:r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24682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3BAE6-24E7-FFD7-BFFF-5711C18B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FBC64A-4E22-27EB-3DD0-5231012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FWB vs. FMR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A0D3441-6FCF-8478-9B1F-821A402CAEBE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5ADD4E-8548-0920-7AE1-A7119A71071B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4BB4292B-07C3-607A-F624-C0CF0710E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F15A7878-FD65-1F6D-A2B0-EEB1F6326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2561E888-3EBB-C132-C5BF-ABDD65BA5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A7909B9A-496E-5070-2DFE-DC9896C3C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F03C3FD6-5D26-C72B-03E7-6863F3687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AB986D9-BFB4-62AB-560D-3A17BB8F1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7</a:t>
            </a:fld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4F0765-9CE4-8591-AF4D-00C3607B5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74" y="1933574"/>
            <a:ext cx="53149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C22B3B-7EA4-D595-8D0E-3C255888FDF6}"/>
              </a:ext>
            </a:extLst>
          </p:cNvPr>
          <p:cNvSpPr txBox="1"/>
          <p:nvPr/>
        </p:nvSpPr>
        <p:spPr>
          <a:xfrm>
            <a:off x="6476078" y="1840675"/>
            <a:ext cx="54863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same SDMX structural metadata registry engine.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70707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same UI.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70707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FWB </a:t>
            </a:r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supports</a:t>
            </a: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viewing and maintaining structural metadata</a:t>
            </a:r>
            <a:r>
              <a:rPr lang="en-AU" dirty="0">
                <a:solidFill>
                  <a:srgbClr val="707070"/>
                </a:solidFill>
                <a:latin typeface="Open Sans" panose="020B0606030504020204" pitchFamily="34" charset="0"/>
              </a:rPr>
              <a:t>. No</a:t>
            </a: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data validation, conversion, mapping and administration.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70707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FMR is self contained. FWB connects to and acts upon .Stat Suite 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AU" b="0" i="0" dirty="0">
              <a:solidFill>
                <a:srgbClr val="70707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 FMR uses configuration is in a database. FWB configuration is stored in a file.</a:t>
            </a:r>
          </a:p>
        </p:txBody>
      </p:sp>
    </p:spTree>
    <p:extLst>
      <p:ext uri="{BB962C8B-B14F-4D97-AF65-F5344CB8AC3E}">
        <p14:creationId xmlns:p14="http://schemas.microsoft.com/office/powerpoint/2010/main" val="87189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69118-A3FA-58AB-633A-084F19FE2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3F86C7-14C4-FC71-35D4-6DDBA383B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FWB vs. FMR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FC7F2D3-1321-D7C7-7067-E76276793212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A16DFC-4FD2-0B4E-032B-8D35FB4C45C0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2BC2DD63-E704-4C84-187D-919248ACB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6FF012F-84D7-3AA1-D42B-B920CE5A1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37D30BC1-E042-C745-4F5D-65AEFEC92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661640F-0B5C-7A2F-1ECA-2F136C271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32F24FDE-9B5A-5352-3AD2-DA630B294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9940DE0B-2774-BA70-C3F4-5EE854BA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8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F6B60-488A-41A0-0805-6660329C9946}"/>
              </a:ext>
            </a:extLst>
          </p:cNvPr>
          <p:cNvSpPr txBox="1"/>
          <p:nvPr/>
        </p:nvSpPr>
        <p:spPr>
          <a:xfrm>
            <a:off x="2936488" y="1840675"/>
            <a:ext cx="9025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both developed by the Bank for International Settlements</a:t>
            </a:r>
          </a:p>
        </p:txBody>
      </p:sp>
      <p:pic>
        <p:nvPicPr>
          <p:cNvPr id="2052" name="Picture 4" descr="The Bank for International Settlements">
            <a:extLst>
              <a:ext uri="{FF2B5EF4-FFF2-40B4-BE49-F238E27FC236}">
                <a16:creationId xmlns:a16="http://schemas.microsoft.com/office/drawing/2014/main" id="{EF724795-004E-D75D-3CCB-9D5D0683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558" y="2853616"/>
            <a:ext cx="2806883" cy="8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97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A5BC7-D1FB-3067-5B86-46A2E18A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61B89B-CD63-6065-E4BA-9D943486F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624" y="380671"/>
            <a:ext cx="10515600" cy="1009292"/>
          </a:xfrm>
        </p:spPr>
        <p:txBody>
          <a:bodyPr/>
          <a:lstStyle/>
          <a:p>
            <a:r>
              <a:rPr lang="en-US" dirty="0"/>
              <a:t>FMR Workbench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985DA79-84DC-0A08-91EC-01468F0406E6}"/>
              </a:ext>
            </a:extLst>
          </p:cNvPr>
          <p:cNvGrpSpPr/>
          <p:nvPr/>
        </p:nvGrpSpPr>
        <p:grpSpPr>
          <a:xfrm>
            <a:off x="7738715" y="199242"/>
            <a:ext cx="4071486" cy="697510"/>
            <a:chOff x="2011680" y="4523873"/>
            <a:chExt cx="6593305" cy="11295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544521-51BB-64F0-24B7-19CF9DF96035}"/>
                </a:ext>
              </a:extLst>
            </p:cNvPr>
            <p:cNvSpPr/>
            <p:nvPr/>
          </p:nvSpPr>
          <p:spPr>
            <a:xfrm>
              <a:off x="2011680" y="4523873"/>
              <a:ext cx="6593305" cy="112953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9BFE0E1A-C0C6-F5A5-EF8C-162FCFC3F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3423" y="4739059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10C9ED84-F596-1E8D-4920-8CCF3BD96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3767" y="4739059"/>
              <a:ext cx="9252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9C3EF5AF-EFAF-7FB7-D810-C6CECE1A1C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39311" y="4793059"/>
              <a:ext cx="1404001" cy="612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C423F16-D7CA-9CB7-2BC3-D726086B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3656" y="4739059"/>
              <a:ext cx="1058824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44191903-3E4A-BB2C-FE0D-B3C63CBEA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02823" y="4847059"/>
              <a:ext cx="1590604" cy="5040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CD3C1C12-B72A-168D-1E13-A4184FBA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9990" y="6534073"/>
            <a:ext cx="464975" cy="365125"/>
          </a:xfrm>
        </p:spPr>
        <p:txBody>
          <a:bodyPr/>
          <a:lstStyle/>
          <a:p>
            <a:fld id="{A37A59DA-F944-4B5E-899A-C0E0AB73DC02}" type="slidenum">
              <a:rPr lang="en-AU" smtClean="0"/>
              <a:t>9</a:t>
            </a:fld>
            <a:endParaRPr lang="en-AU" dirty="0"/>
          </a:p>
        </p:txBody>
      </p:sp>
      <p:sp>
        <p:nvSpPr>
          <p:cNvPr id="15" name="Espace réservé du contenu 1">
            <a:extLst>
              <a:ext uri="{FF2B5EF4-FFF2-40B4-BE49-F238E27FC236}">
                <a16:creationId xmlns:a16="http://schemas.microsoft.com/office/drawing/2014/main" id="{5F9C0EB1-8DED-6BAC-579B-AEAEAC2E0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440000"/>
            <a:ext cx="10515600" cy="50931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User-Friendly.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Suitable for non-SDMX Experts as well as Experts.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Wizard mode.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dirty="0">
                <a:solidFill>
                  <a:srgbClr val="707070"/>
                </a:solidFill>
                <a:effectLst/>
                <a:latin typeface="Open Sans" panose="020B0606030504020204" pitchFamily="34" charset="0"/>
              </a:rPr>
              <a:t>Manual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218860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D6266FE2-2F15-2D4C-9C69-08CD112CF84C}" vid="{2C19B3E1-288E-0B47-B6F6-9F73CBD08D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014526-2270-40c2-b716-3057ef1d1854">
      <Terms xmlns="http://schemas.microsoft.com/office/infopath/2007/PartnerControls"/>
    </lcf76f155ced4ddcb4097134ff3c332f>
    <TaxCatchAll xmlns="5a829547-5c02-46a6-8e62-b2fae5cfed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6E793D14F4C4787FB0C23C755C645" ma:contentTypeVersion="12" ma:contentTypeDescription="Create a new document." ma:contentTypeScope="" ma:versionID="49a88deb6a61079c26fed16eb921f794">
  <xsd:schema xmlns:xsd="http://www.w3.org/2001/XMLSchema" xmlns:xs="http://www.w3.org/2001/XMLSchema" xmlns:p="http://schemas.microsoft.com/office/2006/metadata/properties" xmlns:ns2="a4014526-2270-40c2-b716-3057ef1d1854" xmlns:ns3="5a829547-5c02-46a6-8e62-b2fae5cfedce" targetNamespace="http://schemas.microsoft.com/office/2006/metadata/properties" ma:root="true" ma:fieldsID="5225b7508313682f7ef33860d7793671" ns2:_="" ns3:_="">
    <xsd:import namespace="a4014526-2270-40c2-b716-3057ef1d1854"/>
    <xsd:import namespace="5a829547-5c02-46a6-8e62-b2fae5cfed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014526-2270-40c2-b716-3057ef1d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829547-5c02-46a6-8e62-b2fae5cfed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ae791b-6a56-437f-b436-e563aaee2f64}" ma:internalName="TaxCatchAll" ma:showField="CatchAllData" ma:web="5a829547-5c02-46a6-8e62-b2fae5cfed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A39C41-8802-4B40-BC66-25A6D9B1EFAE}">
  <ds:schemaRefs>
    <ds:schemaRef ds:uri="1644aaaf-76d5-4a97-8df4-1ac44f24cfd9"/>
    <ds:schemaRef ds:uri="286ae341-454f-41ed-96c8-9fa7238e7bf6"/>
    <ds:schemaRef ds:uri="3260a97e-35b8-4654-866b-2d63a319b8f9"/>
    <ds:schemaRef ds:uri="514aaa0c-ce47-45ed-9aa6-2a303c2a9fad"/>
    <ds:schemaRef ds:uri="5a829547-5c02-46a6-8e62-b2fae5cfedce"/>
    <ds:schemaRef ds:uri="8429cdef-8c4a-4b4f-a5bd-9a657e45f834"/>
    <ds:schemaRef ds:uri="913ae733-a28c-4770-b89c-4b997e994982"/>
    <ds:schemaRef ds:uri="a4014526-2270-40c2-b716-3057ef1d185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CB10442-E4D5-40C1-8B90-775D01149E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014526-2270-40c2-b716-3057ef1d1854"/>
    <ds:schemaRef ds:uri="5a829547-5c02-46a6-8e62-b2fae5cfed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WS-FJ data portals PID_20240718</Template>
  <TotalTime>732</TotalTime>
  <Words>428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Thème Office</vt:lpstr>
      <vt:lpstr>Project on National Data Portals in Samoa and Fiji Workshop 2 Experience Sharing and SDMX/.Stat Suite Tools 27-31 January 2025 Suva, Fiji</vt:lpstr>
      <vt:lpstr>Learning objectives</vt:lpstr>
      <vt:lpstr>Outline</vt:lpstr>
      <vt:lpstr>https://stats-test-fwb.pacificdata.org/</vt:lpstr>
      <vt:lpstr>Fusion Metadata Registry</vt:lpstr>
      <vt:lpstr>FMR Workbench</vt:lpstr>
      <vt:lpstr>FWB vs. FMR</vt:lpstr>
      <vt:lpstr>FWB vs. FMR</vt:lpstr>
      <vt:lpstr>FMR Workbench</vt:lpstr>
      <vt:lpstr>FMR Workbench</vt:lpstr>
      <vt:lpstr>FMR Workbench</vt:lpstr>
      <vt:lpstr>FMR Workbench</vt:lpstr>
      <vt:lpstr>FMR Workbench</vt:lpstr>
      <vt:lpstr>FMR Workbench</vt:lpstr>
      <vt:lpstr>FMR Workbench</vt:lpstr>
      <vt:lpstr>FMR in .Stat DLM</vt:lpstr>
      <vt:lpstr>FMR in .Stat DLM</vt:lpstr>
      <vt:lpstr>Exercise</vt:lpstr>
      <vt:lpstr>Discussion and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Data Portals in Samoa and Fiji</dc:title>
  <dc:creator>Giulio Dalla Riva</dc:creator>
  <cp:lastModifiedBy>Giulio Dalla Riva</cp:lastModifiedBy>
  <cp:revision>188</cp:revision>
  <dcterms:created xsi:type="dcterms:W3CDTF">2024-07-17T22:02:07Z</dcterms:created>
  <dcterms:modified xsi:type="dcterms:W3CDTF">2025-01-28T21:03:23Z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0x0101001CD6E793D14F4C4787FB0C23C755C645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Order">
    <vt:r8>151600</vt:r8>
  </property>
  <property fmtid="{D5CDD505-2E9C-101B-9397-08002B2CF9AE}" pid="11" name="_SourceUrl">
    <vt:lpwstr/>
  </property>
  <property fmtid="{D5CDD505-2E9C-101B-9397-08002B2CF9AE}" pid="12" name="_SharedFileIndex">
    <vt:lpwstr/>
  </property>
</Properties>
</file>