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93" r:id="rId6"/>
    <p:sldId id="277" r:id="rId7"/>
    <p:sldId id="339" r:id="rId8"/>
    <p:sldId id="341" r:id="rId9"/>
    <p:sldId id="342" r:id="rId10"/>
    <p:sldId id="371" r:id="rId11"/>
    <p:sldId id="372" r:id="rId12"/>
    <p:sldId id="335" r:id="rId13"/>
    <p:sldId id="377" r:id="rId14"/>
    <p:sldId id="378" r:id="rId15"/>
    <p:sldId id="379" r:id="rId16"/>
    <p:sldId id="380" r:id="rId17"/>
    <p:sldId id="382" r:id="rId18"/>
    <p:sldId id="383" r:id="rId19"/>
    <p:sldId id="334" r:id="rId20"/>
    <p:sldId id="384" r:id="rId21"/>
    <p:sldId id="385" r:id="rId22"/>
    <p:sldId id="387" r:id="rId23"/>
    <p:sldId id="386" r:id="rId24"/>
    <p:sldId id="388" r:id="rId25"/>
    <p:sldId id="389" r:id="rId26"/>
    <p:sldId id="381" r:id="rId27"/>
    <p:sldId id="337" r:id="rId28"/>
    <p:sldId id="340" r:id="rId29"/>
    <p:sldId id="332" r:id="rId30"/>
    <p:sldId id="31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24A903-79A9-9700-DD65-A67C193D8C7B}" name="Phil Bright" initials="PB" userId="S::philb@spc.int::3470cc23-8157-450c-bdd2-1567c26bda4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96"/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86585-80C9-12DF-B022-884871CB48E1}" v="1" dt="2025-01-29T03:25:5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81" d="100"/>
          <a:sy n="81" d="100"/>
        </p:scale>
        <p:origin x="72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alla Riva" userId="S::giuliodr@spc.int::4c03dd33-81af-496f-8af9-2f9658920131" providerId="AD" clId="Web-{EE186585-80C9-12DF-B022-884871CB48E1}"/>
    <pc:docChg chg="sldOrd">
      <pc:chgData name="Giulio Dalla Riva" userId="S::giuliodr@spc.int::4c03dd33-81af-496f-8af9-2f9658920131" providerId="AD" clId="Web-{EE186585-80C9-12DF-B022-884871CB48E1}" dt="2025-01-29T03:25:56.907" v="0"/>
      <pc:docMkLst>
        <pc:docMk/>
      </pc:docMkLst>
      <pc:sldChg chg="ord">
        <pc:chgData name="Giulio Dalla Riva" userId="S::giuliodr@spc.int::4c03dd33-81af-496f-8af9-2f9658920131" providerId="AD" clId="Web-{EE186585-80C9-12DF-B022-884871CB48E1}" dt="2025-01-29T03:25:56.907" v="0"/>
        <pc:sldMkLst>
          <pc:docMk/>
          <pc:sldMk cId="2970362865" sldId="34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4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2874 453 24575,'-20'-18'0,"-1"0"0,-1 1 0,-1 2 0,0 0 0,-1 1 0,-37-15 0,-163-50 0,165 60 0,-112-34 0,-2 8 0,-264-34 0,-204 39 0,438 32 0,162 5 0,1 3 0,-1 1 0,0 2 0,1 1 0,0 3 0,0 1 0,1 2 0,-64 25 0,86-26 0,1 1 0,0 0 0,1 1 0,0 1 0,0 0 0,2 2 0,-1-1 0,-14 21 0,-5 11 0,-43 74 0,62-92 0,0 0 0,2 0 0,1 1 0,2 0 0,0 1 0,-6 41 0,13-54 0,1-1 0,0 0 0,1 1 0,0-1 0,2 1 0,3 18 0,-3-25 0,1 0 0,-1 0 0,2-1 0,-1 0 0,1 1 0,0-1 0,1-1 0,0 1 0,0-1 0,1 1 0,9 8 0,138 138 0,-75-71 0,4-4 0,125 93 0,-62-74 0,4-6 0,312 139 0,-339-182 0,3-5 0,1-5 0,2-6 0,205 25 0,200-36 0,3-46 0,-423 18 0,-105 6 0,0-1 0,0 0 0,1 0 0,-1-1 0,0 0 0,0 0 0,15-7 0,-18 6 0,-1 0 0,1-1 0,0 1 0,-1-1 0,0 0 0,0 0 0,0 0 0,0-1 0,-1 0 0,0 1 0,0-1 0,3-6 0,3-8 0,-2-1 0,0 1 0,4-23 0,7-17 0,-9 32 0,0-1 0,-2 0 0,-1 0 0,4-55 0,-10 67 0,0 0 0,-1 0 0,-1 0 0,0 0 0,-2 0 0,1 1 0,-2-1 0,0 1 0,-1 0 0,-13-23 0,-24-34 0,-4 2 0,-3 1 0,-90-95 0,87 111 0,-3 2 0,-2 3 0,-2 2 0,-2 3 0,-1 3 0,-108-51 0,116 68-273,-1 2 0,-1 3 0,-1 2 0,-61-9 0,100 22-6553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7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24575,'4'0'0,"-1"1"0,0 0 0,1 0 0,-1 0 0,0 0 0,0 1 0,0 0 0,0-1 0,0 1 0,4 4 0,7 3 0,370 236 0,-285-179 0,-53-36 0,-2 1 0,-1 3 0,-1 1 0,-2 2 0,-2 2 0,-1 2 0,-2 1 0,40 63 0,12 31 0,-32-52 0,50 103 0,-83-116 0,-20-61 0,1 0 0,-1 0 0,2 0 0,-1 0 0,1-1 0,1 1 0,0-1 0,10 15 0,10 5 0,-11-14 0,0 0 0,-1 1 0,-1 1 0,18 35 0,3-2 81,-27-43-287,0 1-1,-1 0 0,0 0 1,0 0-1,-1 1 1,4 9-1,-3 2-6619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8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24575,'0'-1'0,"0"0"0,1 0 0,-1 0 0,1 0 0,-1 0 0,1 0 0,0 0 0,-1 1 0,1-1 0,0 0 0,0 0 0,-1 0 0,1 1 0,0-1 0,0 0 0,0 1 0,0-1 0,0 1 0,0-1 0,0 1 0,0-1 0,0 1 0,0 0 0,0 0 0,0-1 0,0 1 0,0 0 0,1 0 0,-1 0 0,2 0 0,35 1 0,-18 4 0,0 1 0,0 0 0,-1 2 0,0 1 0,0 0 0,-1 1 0,0 1 0,-1 1 0,17 14 0,26 30 0,-43-38 0,1-2 0,29 23 0,101 62-1365,-128-87-5461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9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0 24575,'1'7'0,"0"0"0,1 0 0,0 0 0,1 0 0,0 0 0,0-1 0,0 1 0,1-1 0,-1 0 0,9 10 0,18 35 0,-24-29 0,0 0 0,-1 0 0,-1 0 0,0 30 0,-1-24 0,0 0 0,10 36 0,13 69 0,-21-98 0,2 0 0,1 0 0,13 36 0,-6-37 0,-9-22 0,-1-1 0,0 1 0,-1-1 0,5 25 0,-9-35 0,0 0 0,1 0 0,-1-1 0,0 1 0,0 0 0,0 0 0,0 0 0,0 0 0,-1 0 0,1 0 0,0-1 0,0 1 0,-1 0 0,1 0 0,0 0 0,-1 0 0,1-1 0,0 1 0,-1 0 0,1 0 0,-1-1 0,0 1 0,1 0 0,-1-1 0,0 1 0,1-1 0,-2 1 0,0 0 0,0 0 0,1-1 0,-1 1 0,0-1 0,0 0 0,0 0 0,0 0 0,0 0 0,0 0 0,1 0 0,-1 0 0,-3-1 0,-57-22 0,55 20 0,-28-15-273,1 0 0,1-2 0,1-2 0,-34-29 0,43 33-6553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4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2874 453 24575,'-20'-18'0,"-1"0"0,-1 1 0,-1 2 0,0 0 0,-1 1 0,-37-15 0,-163-50 0,165 60 0,-112-34 0,-2 8 0,-264-34 0,-204 39 0,438 32 0,162 5 0,1 3 0,-1 1 0,0 2 0,1 1 0,0 3 0,0 1 0,1 2 0,-64 25 0,86-26 0,1 1 0,0 0 0,1 1 0,0 1 0,0 0 0,2 2 0,-1-1 0,-14 21 0,-5 11 0,-43 74 0,62-92 0,0 0 0,2 0 0,1 1 0,2 0 0,0 1 0,-6 41 0,13-54 0,1-1 0,0 0 0,1 1 0,0-1 0,2 1 0,3 18 0,-3-25 0,1 0 0,-1 0 0,2-1 0,-1 0 0,1 1 0,0-1 0,1-1 0,0 1 0,0-1 0,1 1 0,9 8 0,138 138 0,-75-71 0,4-4 0,125 93 0,-62-74 0,4-6 0,312 139 0,-339-182 0,3-5 0,1-5 0,2-6 0,205 25 0,200-36 0,3-46 0,-423 18 0,-105 6 0,0-1 0,0 0 0,1 0 0,-1-1 0,0 0 0,0 0 0,15-7 0,-18 6 0,-1 0 0,1-1 0,0 1 0,-1-1 0,0 0 0,0 0 0,0 0 0,0-1 0,-1 0 0,0 1 0,0-1 0,3-6 0,3-8 0,-2-1 0,0 1 0,4-23 0,7-17 0,-9 32 0,0-1 0,-2 0 0,-1 0 0,4-55 0,-10 67 0,0 0 0,-1 0 0,-1 0 0,0 0 0,-2 0 0,1 1 0,-2-1 0,0 1 0,-1 0 0,-13-23 0,-24-34 0,-4 2 0,-3 1 0,-90-95 0,87 111 0,-3 2 0,-2 3 0,-2 2 0,-2 3 0,-1 3 0,-108-51 0,116 68-273,-1 2 0,-1 3 0,-1 2 0,-61-9 0,100 22-6553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7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24575,'4'0'0,"-1"1"0,0 0 0,1 0 0,-1 0 0,0 0 0,0 1 0,0 0 0,0-1 0,0 1 0,4 4 0,7 3 0,370 236 0,-285-179 0,-53-36 0,-2 1 0,-1 3 0,-1 1 0,-2 2 0,-2 2 0,-1 2 0,-2 1 0,40 63 0,12 31 0,-32-52 0,50 103 0,-83-116 0,-20-61 0,1 0 0,-1 0 0,2 0 0,-1 0 0,1-1 0,1 1 0,0-1 0,10 15 0,10 5 0,-11-14 0,0 0 0,-1 1 0,-1 1 0,18 35 0,3-2 81,-27-43-287,0 1-1,-1 0 0,0 0 1,0 0-1,-1 1 1,4 9-1,-3 2-6619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8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24575,'0'-1'0,"0"0"0,1 0 0,-1 0 0,1 0 0,-1 0 0,1 0 0,0 0 0,-1 1 0,1-1 0,0 0 0,0 0 0,-1 0 0,1 1 0,0-1 0,0 0 0,0 1 0,0-1 0,0 1 0,0-1 0,0 1 0,0-1 0,0 1 0,0 0 0,0 0 0,0-1 0,0 1 0,0 0 0,1 0 0,-1 0 0,2 0 0,35 1 0,-18 4 0,0 1 0,0 0 0,-1 2 0,0 1 0,0 0 0,-1 1 0,0 1 0,-1 1 0,17 14 0,26 30 0,-43-38 0,1-2 0,29 23 0,101 62-1365,-128-87-5461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4:18:39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0 24575,'1'7'0,"0"0"0,1 0 0,0 0 0,1 0 0,0 0 0,0-1 0,0 1 0,1-1 0,-1 0 0,9 10 0,18 35 0,-24-29 0,0 0 0,-1 0 0,-1 0 0,0 30 0,-1-24 0,0 0 0,10 36 0,13 69 0,-21-98 0,2 0 0,1 0 0,13 36 0,-6-37 0,-9-22 0,-1-1 0,0 1 0,-1-1 0,5 25 0,-9-35 0,0 0 0,1 0 0,-1-1 0,0 1 0,0 0 0,0 0 0,0 0 0,0 0 0,-1 0 0,1 0 0,0-1 0,0 1 0,-1 0 0,1 0 0,0 0 0,-1 0 0,1-1 0,0 1 0,-1 0 0,1 0 0,-1-1 0,0 1 0,1 0 0,-1-1 0,0 1 0,1-1 0,-2 1 0,0 0 0,0 0 0,1-1 0,-1 1 0,0-1 0,0 0 0,0 0 0,0 0 0,0 0 0,0 0 0,1 0 0,-1 0 0,-3-1 0,-57-22 0,55 20 0,-28-15-273,1 0 0,1-2 0,1-2 0,-34-29 0,43 33-6553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28/01/2025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1.emf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png"/><Relationship Id="rId7" Type="http://schemas.openxmlformats.org/officeDocument/2006/relationships/image" Target="../media/image4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10" Type="http://schemas.openxmlformats.org/officeDocument/2006/relationships/image" Target="../media/image53.png"/><Relationship Id="rId4" Type="http://schemas.openxmlformats.org/officeDocument/2006/relationships/image" Target="../media/image11.emf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0.png"/><Relationship Id="rId7" Type="http://schemas.openxmlformats.org/officeDocument/2006/relationships/image" Target="../media/image5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0.png"/><Relationship Id="rId7" Type="http://schemas.openxmlformats.org/officeDocument/2006/relationships/image" Target="../media/image5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55.png"/><Relationship Id="rId5" Type="http://schemas.openxmlformats.org/officeDocument/2006/relationships/image" Target="../media/image12.png"/><Relationship Id="rId10" Type="http://schemas.openxmlformats.org/officeDocument/2006/relationships/image" Target="../media/image56.png"/><Relationship Id="rId4" Type="http://schemas.openxmlformats.org/officeDocument/2006/relationships/image" Target="../media/image11.emf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bs.gov.ws/census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experience.arcgis.com/experience/fd6bb849099f46869125089fd13579ec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718" y="5564549"/>
            <a:ext cx="6736080" cy="914400"/>
          </a:xfrm>
        </p:spPr>
        <p:txBody>
          <a:bodyPr anchor="ctr">
            <a:normAutofit/>
          </a:bodyPr>
          <a:lstStyle/>
          <a:p>
            <a:r>
              <a:rPr lang="en-US" b="1" dirty="0"/>
              <a:t>FMR Workbench: Categories, Constraints, Annotate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4C608-D576-4540-566D-ABCD76BE739C}"/>
              </a:ext>
            </a:extLst>
          </p:cNvPr>
          <p:cNvSpPr/>
          <p:nvPr/>
        </p:nvSpPr>
        <p:spPr>
          <a:xfrm>
            <a:off x="9760017" y="182879"/>
            <a:ext cx="1974783" cy="818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5370CE-B108-6E1C-31E2-AA22033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3036163"/>
            <a:ext cx="3148490" cy="21969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C449DD7-8131-C52F-2DD9-BC06D8B7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595" y="856645"/>
            <a:ext cx="6736080" cy="1809500"/>
          </a:xfrm>
        </p:spPr>
        <p:txBody>
          <a:bodyPr>
            <a:noAutofit/>
          </a:bodyPr>
          <a:lstStyle/>
          <a:p>
            <a:r>
              <a:rPr lang="en-AU" sz="1600" dirty="0"/>
              <a:t>Project on National Data Portals in Samoa and Fiji</a:t>
            </a:r>
            <a:br>
              <a:rPr lang="en-AU" sz="1600" dirty="0"/>
            </a:br>
            <a:r>
              <a:rPr lang="en-US" sz="3200" b="1" dirty="0"/>
              <a:t>Workshop 2</a:t>
            </a:r>
            <a:br>
              <a:rPr lang="en-US" sz="3200" b="1" dirty="0"/>
            </a:br>
            <a:r>
              <a:rPr lang="en-US" sz="3200" b="1" dirty="0"/>
              <a:t>Experience Sharing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SDMX/.Stat Suite Tools</a:t>
            </a:r>
            <a:br>
              <a:rPr lang="en-US" sz="3200" b="1" dirty="0"/>
            </a:br>
            <a:r>
              <a:rPr lang="en-AU" sz="1600" dirty="0"/>
              <a:t>27-31 January 2025</a:t>
            </a:r>
            <a:br>
              <a:rPr lang="en-AU" sz="1600" dirty="0"/>
            </a:br>
            <a:r>
              <a:rPr lang="en-AU" sz="1600" dirty="0"/>
              <a:t>Suva, Fiji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CCBB-B291-D2F0-CCA8-1BA8B1B0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1A12-33D3-0955-C419-A5CBDD64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8D0CFF0-6341-31A5-4B55-3A07CBED00E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5A1D2C-511B-40AB-6D2D-84E7E0C4E99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20F9B1B-A356-AEFD-8708-4FA77AAA8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AB1426-B244-6A5B-A59F-4DD27E42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8420B44-AD9E-0E5E-94AD-425C4E9C0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632A999-CE68-1098-B45D-7D7519313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18E28F1-C8C1-2439-9467-293D1A1F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F11824-A85E-74FC-2D1A-0DA96C2D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08" y="2125120"/>
            <a:ext cx="4669619" cy="453363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(multilingual)</a:t>
            </a:r>
          </a:p>
          <a:p>
            <a:pPr marL="0" indent="0">
              <a:spcBef>
                <a:spcPts val="180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B813D0-27CB-BC3C-DDEA-F82EFAAB8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555762"/>
            <a:ext cx="3866807" cy="38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5F45-2B36-A6A5-0B8E-FA0B0340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AB9F6A-535D-D0B1-C886-93AA67E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C441FC1-DA24-97DA-DD21-E1EFC4935B74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389CC-490F-CE50-1C33-ACB32F55B8BE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09AB1EF-D0FF-7873-EC33-B404BD44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300FF10-BEB7-0640-016C-7DD0BD44E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83BF89E-97B4-8545-5C58-AA6176F3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F9A15C9-70A4-C973-BDAB-E38889DC1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285AA55-66CA-CDD4-2370-DFEEEB52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3D6CD-E266-07B4-2919-B3ADAA61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08" y="2125120"/>
            <a:ext cx="6164530" cy="453363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(multilingual)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what to constraint</a:t>
            </a:r>
            <a:b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(Which dataflow? Which component?)</a:t>
            </a:r>
          </a:p>
          <a:p>
            <a:pPr marL="0" indent="0">
              <a:spcBef>
                <a:spcPts val="180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0B8E7-ACF1-1724-DC21-10839E435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" y="1577958"/>
            <a:ext cx="3428909" cy="1851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F70C39-68FF-6397-ACEF-0A976E94864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31809"/>
          <a:stretch/>
        </p:blipFill>
        <p:spPr>
          <a:xfrm>
            <a:off x="773577" y="3171361"/>
            <a:ext cx="4830053" cy="3686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86718-A798-C57C-F606-C733D5888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3169" y="3468346"/>
            <a:ext cx="4369233" cy="33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FD26-99BB-56CA-3853-0FB700E95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A6FBE6-2DE1-6253-0F3E-F7379B75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43B81CD-7BD7-66D0-101E-4589059134CD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2DA00-74A8-D992-F0CC-1DD0DA3D89F4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DAEE854-F472-22AC-C4D2-8CEC8F7F6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5C9315D-4954-4BC4-4A7A-CA04012A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F19FF0A-EA21-AFAA-9F66-C2A587BC8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8A90D9A-364F-4E43-E077-06312CC8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C7CEFF8-C695-3899-C1DE-2308385A0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4B52A-42D0-B075-3D30-F033E88B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08" y="2125120"/>
            <a:ext cx="6164530" cy="453363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(multilingual)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what to constraint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values</a:t>
            </a:r>
            <a:b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(optionally from </a:t>
            </a:r>
            <a:r>
              <a:rPr lang="en-AU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codelist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CFACD-A40D-0BDD-DB80-79E15DDE0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01" y="1382148"/>
            <a:ext cx="3929330" cy="3108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786291-C003-176B-5AC8-49B4DB60D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222" y="3210477"/>
            <a:ext cx="4218498" cy="3875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1C4E05-D8CB-A549-952D-8B304C903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2954" y="4406215"/>
            <a:ext cx="3083929" cy="19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6C5AD-99EA-0876-A616-01F127D3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CDBF4-D699-6EB3-397C-6AC8A421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AC270B9-6F4C-CFB0-63F4-415DC77E8BF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B00317-B9D4-02DE-0F5C-A9AEC0F3A0D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9BAE1EB-76FA-89F8-A288-DF54B0D03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2F0D56E-B8F3-3110-77C3-C4B7D14F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F956D2D-7DD6-4898-BB4D-AC9B6D496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71C521A-7AED-4F8E-56FD-50CA4F2A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9973F43-35A3-1784-7363-C798A8A8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069BC-690C-0492-E565-7835D84E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08" y="2125120"/>
            <a:ext cx="6164530" cy="453363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(multilingual)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what to constraint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values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Exclude values</a:t>
            </a:r>
            <a:b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(optionally from </a:t>
            </a:r>
            <a:r>
              <a:rPr lang="en-AU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codelist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4AB1C5-AB96-D425-75EF-2B9E891F8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00" y="1389534"/>
            <a:ext cx="4323142" cy="2189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5348B-7AA5-54F6-9ACF-B842EFBF1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35" y="3747229"/>
            <a:ext cx="5080773" cy="3013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FBE039-E7BA-830D-ACB0-438CAEB91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0036" y="4648189"/>
            <a:ext cx="3120855" cy="2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C9E6-EF4F-ECA9-F495-74B9AF6F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718ABD-FD31-8D74-AC48-DCC3406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73D0384-5331-C2C7-B3EA-0E50CE358803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61FFE1-270A-F793-B379-C5D98A1C41EB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C4184E3-F38C-ABF7-43C3-BC91EEFE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08BC26D-5B46-DE0A-DD42-B7B4D7DC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9A5DF70-C562-F8F1-B2C1-74AA6945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115E1F0-75D5-A37C-E027-074E7B916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3BF60BD-D09E-6F43-30A0-4EF30821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02B7F8A2-02D9-1E99-5DB7-D8C7B54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14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2CFB9-7842-2027-DB04-09F04DC5B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646" y="1288238"/>
            <a:ext cx="4651599" cy="47363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795E5B-83CF-A585-1C45-0038B5CDE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382148"/>
            <a:ext cx="3712308" cy="175416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384B6-F0B2-F53A-E94D-6D66A4CB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461" y="3828874"/>
            <a:ext cx="4042101" cy="453363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Wizard for annotating structures is the same for every type of object</a:t>
            </a:r>
          </a:p>
          <a:p>
            <a:pPr marL="0" indent="0">
              <a:spcBef>
                <a:spcPts val="180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We’ll see it for Concepts</a:t>
            </a:r>
          </a:p>
        </p:txBody>
      </p:sp>
    </p:spTree>
    <p:extLst>
      <p:ext uri="{BB962C8B-B14F-4D97-AF65-F5344CB8AC3E}">
        <p14:creationId xmlns:p14="http://schemas.microsoft.com/office/powerpoint/2010/main" val="272404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71D21-0C82-09E7-1575-C6DB49AC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6E2409-56CB-9A8E-2DC6-5F07B2A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CE581E-DAC7-B55C-7DF0-C1575D4EC93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3DDA2-CCE9-2B65-5158-466F724AAB4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A765D4B-FCB7-F8C5-6BF3-ABDAA7A8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CD68752-17B3-5294-BE20-7A691CE2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8F98E51-0726-7147-D761-972273A86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6AE3C1A-9000-B5FE-1176-AEF004416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068E03A-C8BB-1B71-C05A-058954CE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1A212E21-DCEC-4FD8-B851-1A23878A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15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93446-E422-C42D-DA9C-1C6F983D1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371" y="1555762"/>
            <a:ext cx="8861874" cy="49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7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A398-D490-66FE-EE95-DB3FF6980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179335-B868-7457-786B-EA613F03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A8C168A-6D5F-7C52-6F15-CD8D350AB2E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3889DC-BE62-57C9-E977-E804D77BDB33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8B5D2BB-6634-C926-0736-F5F7DD8F3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CF48F96-11E3-9AB5-CF1E-1B60718E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8B1E6D9-4C0D-DCD3-A430-BB990D7D4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FCBFCC7-F598-6E19-1010-0135D1CE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0A5B97A-BB9C-9CCA-9D13-00EBE7F61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805718D-21EC-3DF7-0C21-4C7F5EAD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16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E9BF4A-E402-F95D-ED13-7DD14869A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357" y="1715924"/>
            <a:ext cx="8661285" cy="45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369E-8085-06E5-F23A-DA552C4D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9A2D78-D285-2C11-E5C1-A1D94EEF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70BB2C4-844D-7187-9340-0D65871C52E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84AEAB-2C9D-D506-82E4-876D6D5F8B4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01DDB08-E1E3-480D-8AD1-05B1D0EF4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811B729-82A8-A831-B333-30DAFCB0D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A8A6D02-EEC5-235C-3502-34CDDE149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764455C-73AD-5607-A3C3-A94EB058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432867C-7DA3-2110-FAAC-A9395EC2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8654C72D-B1D9-FA6F-E886-1C7F7569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17</a:t>
            </a:fld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9A6653-888D-5C03-B24E-FBB2B901B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3347" y="1686389"/>
            <a:ext cx="9200153" cy="47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6320-751A-B365-502D-A60225E2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D706CE-B5F9-B11B-61CD-7FDC7749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1096FA8-3588-D4BC-8E94-EA43180AC63D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E78E6-6CE8-4C5C-7A8D-F2567E08AE0E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5E3C43-302B-2175-EB53-B0E76EC06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B9DABF4-3815-B1AE-62B6-861577A4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CAA83EC-D73F-4E86-89F6-6EB0FB933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44353D2-B64F-04B1-AFC6-D234E592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00324B8-6E19-7780-7CA5-C0A6A4270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E40C664-C0B0-83FC-113C-BCB9CDB8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18</a:t>
            </a:fld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CAEFB-5082-D5D0-574D-264BC8E78047}"/>
              </a:ext>
            </a:extLst>
          </p:cNvPr>
          <p:cNvSpPr txBox="1"/>
          <p:nvPr/>
        </p:nvSpPr>
        <p:spPr>
          <a:xfrm>
            <a:off x="1754106" y="1886634"/>
            <a:ext cx="868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https://sdmx.org/wp-content/uploads/Guidelines-on-the-use-of-SDMX-Annotations.pdf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3132C-A945-A7AB-BE9A-D1F817C9F98D}"/>
              </a:ext>
            </a:extLst>
          </p:cNvPr>
          <p:cNvSpPr txBox="1"/>
          <p:nvPr/>
        </p:nvSpPr>
        <p:spPr>
          <a:xfrm>
            <a:off x="2623790" y="2645599"/>
            <a:ext cx="694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This is definitive guide for </a:t>
            </a:r>
            <a:r>
              <a:rPr lang="en-AU" i="1" dirty="0"/>
              <a:t>annotations</a:t>
            </a:r>
            <a:r>
              <a:rPr lang="en-AU" dirty="0"/>
              <a:t>, we are going to see only a bunch</a:t>
            </a:r>
          </a:p>
        </p:txBody>
      </p:sp>
    </p:spTree>
    <p:extLst>
      <p:ext uri="{BB962C8B-B14F-4D97-AF65-F5344CB8AC3E}">
        <p14:creationId xmlns:p14="http://schemas.microsoft.com/office/powerpoint/2010/main" val="260554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6D84A-5F1A-AD24-7C0D-FE5C6EC73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08BD70-500B-8FB7-A5CE-0BD438DB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F93BD47-6CD1-1D22-1B18-9DAA8A3B3EBE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AFADF5-B83A-D0BA-CFF7-C93C71BDCB4D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766BBCF-85B7-90FD-6639-A19E26779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B398D4A-E198-4384-59E2-DFE26D63D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2006690-0118-2309-F9E7-B78A4A471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63AFF2C-A8FE-9738-6CA0-F916CC46B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0E4A755-9F07-74D3-284F-279D66708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2CFF187-8CEE-B60A-2A03-F385785A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19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41E031-BEE9-5E8E-0577-61574986D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417" y="1804761"/>
            <a:ext cx="584916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79156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 of this session, you will be able to: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the purpose of the SDMX standard, outline its history and governance structure.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the main parts of the SDMX specification and access official material on the Web.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the business case for SDMX and recognise its main use cases and key enablers.</a:t>
            </a: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15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546A6-C27C-1D0B-4DC7-A9F6D61F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7A8B2-280A-801F-AC3B-A07B164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Dataflows: 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FB8666A-A254-1757-FDE7-1C25218B9813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459E-912D-574B-6436-7F8F3DE2771D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59A4267-7D5B-3218-141E-79A7671F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31DBFE1-F966-3374-CE95-E4BD24C6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82AAA7B-9275-4D53-9EA6-00ACA8292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75A7096-4E76-FC19-6CAF-0EC75A0CB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84A0148-484C-0B73-74EB-851ADAA6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6804FEE-2D82-56D4-BFEA-CDCE0FCB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20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DA80FF-CB12-43E9-16B1-AAABAD3AF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184" y="1548506"/>
            <a:ext cx="9955014" cy="533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B4B0B4-69DB-6829-3D40-219CCF579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679" y="2074165"/>
            <a:ext cx="9993120" cy="1047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7066CC-2E70-46BD-3A87-97A0B990DC6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49410"/>
          <a:stretch/>
        </p:blipFill>
        <p:spPr>
          <a:xfrm>
            <a:off x="1266100" y="3085574"/>
            <a:ext cx="10021699" cy="19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5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DE7F6-05D7-1C30-0ACF-6235BACE2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822D8-FF0B-4C05-1972-E6E6A54A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Dataflows: 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9E641ED-EAC6-0E5B-E44E-161B514CB35E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B68E4B-3E57-04CF-1B02-FED5363DFDA8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7837A9-8905-3A44-4CEB-874A2010A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C61DC31-1816-F23D-F4D3-4CB7EF5B3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3EAAD79-3F14-8FEC-A213-B3F14B1B9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670ECB5-C24B-63EA-6817-37F17E0B6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A53DD2F-2113-D09D-8983-8B8E46BB7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8731CA6-16F8-98A9-9FA7-C9793BBD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21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7B4D2-0EEC-74F1-34AE-ADBB5048E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184" y="1548506"/>
            <a:ext cx="9955014" cy="533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53DA52-C487-66D9-1143-9E1D964203E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2661"/>
          <a:stretch/>
        </p:blipFill>
        <p:spPr>
          <a:xfrm>
            <a:off x="1261841" y="2081980"/>
            <a:ext cx="10021699" cy="1785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4C95C5-1974-1EE5-75AC-147327E86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490" y="3718590"/>
            <a:ext cx="9964541" cy="952633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5961F84-9911-4ECB-0437-D9401918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065" y="1173135"/>
            <a:ext cx="9011138" cy="58438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useful: define how to structure data in DE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70BD7E-D91E-0BBB-4778-AA12C736E1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1841" y="4636700"/>
            <a:ext cx="10021699" cy="20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BEB66-9E8D-1E14-CE67-97A81E4C0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ADC7D3-DA22-36AE-C4DF-B762CB0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Dataflows: 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81F2FFA-522B-CAB8-BEEB-1101D6BDE664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6C12B7-991E-1F71-7464-58864794B4C4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F62DD5B-20DC-56F5-F7B2-D4B34EE1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EC5A4F4-A58E-080E-3148-AD1905B8B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8A3E3BE-E74C-AAE0-BED6-5D13D879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4926B5-344D-352D-C6C7-8435A508A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C20AF78-C114-8808-A12A-7624AF441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03E32D9E-8B63-3A5A-0394-3E557BDC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22</a:t>
            </a:fld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3ED609-DCF1-B387-EE2D-2DC6E8B035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463"/>
          <a:stretch/>
        </p:blipFill>
        <p:spPr>
          <a:xfrm>
            <a:off x="1125668" y="1218922"/>
            <a:ext cx="10515600" cy="232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A191D1-780B-891F-EFF9-A56CB52C9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403" y="3539359"/>
            <a:ext cx="5003654" cy="33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1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76300-E6A7-4E6E-A174-1C1671D1D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E5FC1-2121-E465-B865-4D4BF99F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F44B22D-5817-A4AA-DB6C-4FF007DA025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841374-6E4A-2883-DADC-308C4A386A0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DE17F46-B155-1D56-E3BD-EE00702A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89CFEF1-6E33-EFFE-1177-B5F75198B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A18B127-0D20-680B-3174-0AADCC4F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D0A914D-07F4-6BB2-789F-DB043DABF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E088C0E-CFA7-C4CB-2490-E52FD2394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71D3E06-BE40-7830-B551-E0761E1B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23</a:t>
            </a:fld>
            <a:endParaRPr lang="en-AU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2623190-1530-C7F0-6270-E54891119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0580" y="1382148"/>
            <a:ext cx="8430824" cy="13838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F28DDB-DC2F-8E4A-C58D-B89E91082C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0578" y="2702461"/>
            <a:ext cx="8454023" cy="8613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8F79AE9-2C3B-5205-CC12-42F894A01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4516" y="3563814"/>
            <a:ext cx="8386888" cy="83788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5DF5498-BFA7-0117-C2D3-E22C23731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319" y="4401697"/>
            <a:ext cx="8435789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3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2BC7E-525F-2B3C-D65F-3B911001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E7ECDA-BD83-EE49-E439-3887C3DE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B08DE7-9B84-F805-4004-42D460A0F1E8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5345EB-2EB8-C26F-BF0B-A051FFFBF05F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2ACE9F1-5F23-1711-98B6-E88C1633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DCF1754-7504-3B81-0A45-D92A34BB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B86137B-794B-82DC-525D-C5CB61653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A7D550F-87D7-D006-F71D-D67AF403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15D01F-60D6-6897-EDCE-B00DFB3F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E7C5400D-9D2E-1310-F443-59BE0C89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24</a:t>
            </a:fld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8C6954-826F-3774-BACE-D16AB8E5B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022" y="1678595"/>
            <a:ext cx="8515027" cy="13068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E01886-0E72-7EFF-AD98-7B355D54B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097" y="3833987"/>
            <a:ext cx="8432363" cy="887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7D83AC-E6AE-6BFA-74EA-228A8D2A54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99" y="2985476"/>
            <a:ext cx="8488781" cy="8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D47F8-CB76-843B-FD08-13D6D732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25AADF-BE9D-AE8D-79A5-FEA225A8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Category Schemes: Annotations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366B01-29BB-1AB1-C422-2FE17664A616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BF7E3D-171A-54BA-3433-0C4E1BC39CDE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36D4402-A8B8-2397-85C9-3D538C8D9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FAA7DC1-CFC3-E248-02C8-0EBA74C1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96C09FE-3A9E-BF1D-D672-CC6AD5C7F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A271006-3C73-4B4A-41A9-80E45635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6DF6D67-C241-1C1D-C9A3-2ED5DEFF3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0D27B90-FAC1-75E2-7F73-2E09FCEC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25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0F34A8-637C-6170-ACE2-294BB2E5C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471" y="1812325"/>
            <a:ext cx="1630227" cy="1406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05F657-E0D8-B8E9-F3CA-D53E59645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471" y="3624056"/>
            <a:ext cx="2043798" cy="12327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188EA6-4263-0F64-B612-C9B5CA75BF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30" y="1584811"/>
            <a:ext cx="5211693" cy="7998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DED1F-C4F8-4615-8A05-4872BF8B7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7629" y="2370284"/>
            <a:ext cx="5293235" cy="5531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F2AFA-BD8A-C1A4-35E2-9A6A745612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0161" y="2915170"/>
            <a:ext cx="5211694" cy="5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6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26</a:t>
            </a:fld>
            <a:endParaRPr lang="en-AU" dirty="0"/>
          </a:p>
        </p:txBody>
      </p:sp>
      <p:sp>
        <p:nvSpPr>
          <p:cNvPr id="14" name="Espace réservé du contenu 1">
            <a:extLst>
              <a:ext uri="{FF2B5EF4-FFF2-40B4-BE49-F238E27FC236}">
                <a16:creationId xmlns:a16="http://schemas.microsoft.com/office/drawing/2014/main" id="{8942290D-DF8C-FBBA-06CE-F0848F45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440000"/>
            <a:ext cx="10515600" cy="50931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4000" dirty="0"/>
              <a:t>Consider Fiji and Samoa published population data (for example: </a:t>
            </a:r>
            <a:r>
              <a:rPr lang="en-AU" sz="4000" dirty="0">
                <a:hlinkClick r:id="rId7"/>
              </a:rPr>
              <a:t>Fiji</a:t>
            </a:r>
            <a:r>
              <a:rPr lang="en-AU" sz="4000" dirty="0"/>
              <a:t>, </a:t>
            </a:r>
            <a:r>
              <a:rPr lang="en-AU" sz="4000" dirty="0">
                <a:hlinkClick r:id="rId8"/>
              </a:rPr>
              <a:t>Samoa</a:t>
            </a:r>
            <a:r>
              <a:rPr lang="en-AU" sz="4000" dirty="0"/>
              <a:t>). Using the DSD and DFs we created: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AU" sz="4000" dirty="0"/>
              <a:t>Complete the SDMX modelling by creating categorisations, constraints, and annotations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AU" sz="4000" dirty="0"/>
              <a:t>Validate each other artefacts, or edit them otherwise.</a:t>
            </a:r>
          </a:p>
        </p:txBody>
      </p:sp>
    </p:spTree>
    <p:extLst>
      <p:ext uri="{BB962C8B-B14F-4D97-AF65-F5344CB8AC3E}">
        <p14:creationId xmlns:p14="http://schemas.microsoft.com/office/powerpoint/2010/main" val="340818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Q&amp;A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80977D-CDCC-655A-ECE3-0E9B2C34A06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80128F-4128-85F8-AC68-59529597C76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4D28C91-C5D5-366A-CDB1-6A15922F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63EA515-F970-F051-F073-41F9DFD12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08A1872-B216-39F4-C914-DCE3E3016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56096B1-1718-37C5-867F-C28154EB9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3172899-D423-DC0A-70AD-69717501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959DEC0-945E-C88A-751D-725EB2E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47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3</a:t>
            </a:fld>
            <a:endParaRPr lang="en-AU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5E1A4DE2-2059-5F9C-F0DE-A5992F5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3" y="1667621"/>
            <a:ext cx="5040000" cy="47915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 of standards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SDMX?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SDMX timeline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Versions of SDMX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SDMX governance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SDMX technical standards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SDMX artefacts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Content-oriented guidelines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DSDs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SDMX business proposition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SDMX use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modes of exchange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approaches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F82D758F-71B8-4107-3D4E-A2240AFE8619}"/>
              </a:ext>
            </a:extLst>
          </p:cNvPr>
          <p:cNvSpPr txBox="1">
            <a:spLocks/>
          </p:cNvSpPr>
          <p:nvPr/>
        </p:nvSpPr>
        <p:spPr>
          <a:xfrm>
            <a:off x="6701312" y="1667621"/>
            <a:ext cx="5040000" cy="4791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SDMX software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are the enablers?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SDMX official website</a:t>
            </a: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F58EF-ABF5-B9F4-3532-B977613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E3640-B7C7-9E0E-DDE6-EDEDBA83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Schemes: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9EF1327-1861-AFD5-394B-35BB2564E3CB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0281CD-1D85-98B9-FA84-C9472C34916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BF430C3-F1E7-B784-89B4-7265CAB99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9BC565E-D9B5-D84E-D405-A7FF63B1D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7DDE68D-1AB3-0977-FEE7-4389BA1E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5490396-539F-BBC3-714E-00394EEA6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614670-325A-7561-28BD-E68609C8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0089069B-8F07-E624-FD32-84DF5F27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4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2FCF75-38BC-CB9B-046F-2E33F5E47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70" y="1500782"/>
            <a:ext cx="3875864" cy="2236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BEAF08-8C10-68A5-97A8-0B16DC2E6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1884" y="4014892"/>
            <a:ext cx="4206835" cy="2643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395AB6-B1C6-20CC-B955-3B7CAD11EF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8715" y="1422881"/>
            <a:ext cx="3957758" cy="2478996"/>
          </a:xfrm>
          <a:prstGeom prst="rect">
            <a:avLst/>
          </a:prstGeom>
        </p:spPr>
      </p:pic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70B4B139-8E47-CFF5-69CC-3E0F6462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43" y="3907477"/>
            <a:ext cx="3161249" cy="305614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 schemes organise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DSD and DFS in categories</a:t>
            </a:r>
            <a:b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(possibly hierarchical)</a:t>
            </a:r>
          </a:p>
        </p:txBody>
      </p:sp>
    </p:spTree>
    <p:extLst>
      <p:ext uri="{BB962C8B-B14F-4D97-AF65-F5344CB8AC3E}">
        <p14:creationId xmlns:p14="http://schemas.microsoft.com/office/powerpoint/2010/main" val="32115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12D1A-F215-625F-DE7D-38B027A4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D385D-EE92-694E-C1EF-0DE5D1AB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</a:t>
            </a:r>
            <a:r>
              <a:rPr lang="en-US" dirty="0" err="1"/>
              <a:t>Schems</a:t>
            </a:r>
            <a:r>
              <a:rPr lang="en-US" dirty="0"/>
              <a:t>: Delete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D09543D-0C57-183A-771A-C6146F9B5D2A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9D7A14-8FBB-EFF2-6569-2809B82F28A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72EFFCF-375C-D0BE-9FA9-852377709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D7A0BA6-AF28-F044-7AB7-5A730CAB8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552C951-8FA2-3092-F1FD-068B1308E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9AB54B8-6D1D-4BAA-5BFB-2E309AB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56C3FF5-2F09-4549-FC45-6507C433D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9D717E1-2B12-ADFF-A766-37FE0BBA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5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C14A59-6162-8F95-965A-AAA555331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073" y="2036332"/>
            <a:ext cx="5351989" cy="31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9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3A68E0-CE59-86E4-FD62-439BFAEF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Categorizations: DFs into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37ED6-2BC0-587E-B7AB-4575E7B4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12" y="3601699"/>
            <a:ext cx="6332148" cy="3147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879D9A-EF85-AD26-0247-D655126F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7" y="1224602"/>
            <a:ext cx="5917317" cy="227668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6FC6BC1-17CE-48FE-D167-C6676CD0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43" y="3907477"/>
            <a:ext cx="4669619" cy="305614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functionality to categories Dataflows is a bit hidden.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View a Category Scheme details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5D7B1E-795D-7483-1A88-AA4F718E1D3F}"/>
              </a:ext>
            </a:extLst>
          </p:cNvPr>
          <p:cNvGrpSpPr/>
          <p:nvPr/>
        </p:nvGrpSpPr>
        <p:grpSpPr>
          <a:xfrm>
            <a:off x="5655474" y="2204932"/>
            <a:ext cx="1943640" cy="1272240"/>
            <a:chOff x="5655474" y="2204932"/>
            <a:chExt cx="1943640" cy="12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9F3078-6144-DDED-DF4B-79509A29F926}"/>
                    </a:ext>
                  </a:extLst>
                </p14:cNvPr>
                <p14:cNvContentPartPr/>
                <p14:nvPr/>
              </p14:nvContentPartPr>
              <p14:xfrm>
                <a:off x="5655474" y="2204932"/>
                <a:ext cx="129024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9F3078-6144-DDED-DF4B-79509A29F9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7834" y="2187292"/>
                  <a:ext cx="1325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F28B4B-1C34-1D7F-B07A-BC75A709863E}"/>
                    </a:ext>
                  </a:extLst>
                </p14:cNvPr>
                <p14:cNvContentPartPr/>
                <p14:nvPr/>
              </p14:nvContentPartPr>
              <p14:xfrm>
                <a:off x="6986754" y="2782012"/>
                <a:ext cx="515880" cy="57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F28B4B-1C34-1D7F-B07A-BC75A70986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8754" y="2764372"/>
                  <a:ext cx="5515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424699-7EF4-0549-EBE8-A81420FC74A2}"/>
                    </a:ext>
                  </a:extLst>
                </p14:cNvPr>
                <p14:cNvContentPartPr/>
                <p14:nvPr/>
              </p14:nvContentPartPr>
              <p14:xfrm>
                <a:off x="7307154" y="3299332"/>
                <a:ext cx="209160" cy="12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424699-7EF4-0549-EBE8-A81420FC74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9514" y="3281332"/>
                  <a:ext cx="244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D26128-34BF-BAE3-0A59-35F218EEBF7D}"/>
                    </a:ext>
                  </a:extLst>
                </p14:cNvPr>
                <p14:cNvContentPartPr/>
                <p14:nvPr/>
              </p14:nvContentPartPr>
              <p14:xfrm>
                <a:off x="7480314" y="3172972"/>
                <a:ext cx="118800" cy="30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D26128-34BF-BAE3-0A59-35F218EEBF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62314" y="3154972"/>
                  <a:ext cx="154440" cy="33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41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AF38A-BF8C-9213-58E8-35303423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030AF6-61E1-535C-EE48-489C2E92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08"/>
          <a:stretch/>
        </p:blipFill>
        <p:spPr>
          <a:xfrm>
            <a:off x="5564555" y="4339201"/>
            <a:ext cx="5091484" cy="25187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56E460-5863-E7DB-482C-4C979BD0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Categorizations: DFs into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FE590-4625-9BB3-5A02-63D78DAA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62" y="1208168"/>
            <a:ext cx="6332148" cy="314768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E241FFA-218E-12F0-4580-4E4A0CCD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79" y="1382148"/>
            <a:ext cx="4669619" cy="305614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functionality to categories Dataflows is a bit hidden.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a Category Scheme details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Categorisations</a:t>
            </a:r>
          </a:p>
          <a:p>
            <a:pPr marL="914400" lvl="1" indent="-457200">
              <a:spcBef>
                <a:spcPts val="1800"/>
              </a:spcBef>
              <a:buAutoNum type="arabicPeriod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which structure(s) to file under that category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67640F-4C27-CE9D-E021-5D754E16F8D9}"/>
              </a:ext>
            </a:extLst>
          </p:cNvPr>
          <p:cNvGrpSpPr/>
          <p:nvPr/>
        </p:nvGrpSpPr>
        <p:grpSpPr>
          <a:xfrm>
            <a:off x="6841696" y="3429000"/>
            <a:ext cx="1943640" cy="1272240"/>
            <a:chOff x="5655474" y="2204932"/>
            <a:chExt cx="1943640" cy="12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7194CD-0F88-71D3-12E1-C00F1D65A4F8}"/>
                    </a:ext>
                  </a:extLst>
                </p14:cNvPr>
                <p14:cNvContentPartPr/>
                <p14:nvPr/>
              </p14:nvContentPartPr>
              <p14:xfrm>
                <a:off x="5655474" y="2204932"/>
                <a:ext cx="129024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7194CD-0F88-71D3-12E1-C00F1D65A4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7834" y="2187292"/>
                  <a:ext cx="1325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4B0608-6A23-E20E-74B0-D4DF42E80EFA}"/>
                    </a:ext>
                  </a:extLst>
                </p14:cNvPr>
                <p14:cNvContentPartPr/>
                <p14:nvPr/>
              </p14:nvContentPartPr>
              <p14:xfrm>
                <a:off x="6986754" y="2782012"/>
                <a:ext cx="515880" cy="57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4B0608-6A23-E20E-74B0-D4DF42E80E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8754" y="2764372"/>
                  <a:ext cx="5515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4A15A4-8CCA-BCD1-55FC-D22F1AE714B0}"/>
                    </a:ext>
                  </a:extLst>
                </p14:cNvPr>
                <p14:cNvContentPartPr/>
                <p14:nvPr/>
              </p14:nvContentPartPr>
              <p14:xfrm>
                <a:off x="7307154" y="3299332"/>
                <a:ext cx="209160" cy="12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4A15A4-8CCA-BCD1-55FC-D22F1AE714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9514" y="3281332"/>
                  <a:ext cx="244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3A7F4F-9BB5-E181-481F-F086B2C14870}"/>
                    </a:ext>
                  </a:extLst>
                </p14:cNvPr>
                <p14:cNvContentPartPr/>
                <p14:nvPr/>
              </p14:nvContentPartPr>
              <p14:xfrm>
                <a:off x="7480314" y="3172972"/>
                <a:ext cx="118800" cy="30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3A7F4F-9BB5-E181-481F-F086B2C148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62314" y="3154972"/>
                  <a:ext cx="154440" cy="33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137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656A-6BC3-1D31-7B0D-7EEBAFE36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3E85CA-76E2-FCC2-6197-655E2049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Categorizations: DFs into Categories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931CC10-BE3E-BA7E-D1FC-3B474742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79" y="1382147"/>
            <a:ext cx="4669619" cy="498739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functionality to categories Dataflows is a bit hidden.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a Category Scheme details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Categorisations</a:t>
            </a:r>
          </a:p>
          <a:p>
            <a:pPr marL="914400" lvl="1" indent="-457200">
              <a:spcBef>
                <a:spcPts val="1800"/>
              </a:spcBef>
              <a:buAutoNum type="arabicPeriod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which structure(s) to file under that category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FWB creates categorisations files with a weird name: you might want to manually edit it</a:t>
            </a:r>
          </a:p>
          <a:p>
            <a:pPr marL="914400" lvl="1" indent="-457200">
              <a:spcBef>
                <a:spcPts val="1800"/>
              </a:spcBef>
              <a:buAutoNum type="arabicPeriod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structure</a:t>
            </a:r>
          </a:p>
          <a:p>
            <a:pPr marL="914400" lvl="1" indent="-457200">
              <a:spcBef>
                <a:spcPts val="1800"/>
              </a:spcBef>
              <a:buAutoNum type="arabicPeriod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name and name of file</a:t>
            </a:r>
          </a:p>
          <a:p>
            <a:pPr marL="914400" lvl="1" indent="-457200">
              <a:spcBef>
                <a:spcPts val="1800"/>
              </a:spcBef>
              <a:buAutoNum type="arabicPeriod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Reupload with DLM</a:t>
            </a:r>
          </a:p>
          <a:p>
            <a:pPr marL="914400" lvl="1" indent="-457200">
              <a:spcBef>
                <a:spcPts val="1800"/>
              </a:spcBef>
              <a:buAutoNum type="arabicPeriod"/>
            </a:pPr>
            <a:endParaRPr lang="en-A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7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2633-98EB-CACB-5D62-8EDC0D84F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BB168-DA9C-6677-60EE-00EC5D2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CA29313-12A9-C969-F9F6-45B2270729B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1EB2B3-0F34-72EA-07ED-218E62CC139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301CEE3-22E2-13EF-031D-6C9181C0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A20D0FE-43AE-ED10-6466-C079CBEF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7FD5D9C-0E6B-F7F4-EF0B-9C599DE71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351C747-998A-E85B-FECA-15777BE9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11D2BAC-15EF-8C41-75D1-CA5D491B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AF7BCDB-F273-9259-EB1F-1E2A0FC80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139" y="1555762"/>
            <a:ext cx="1873523" cy="1199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1FE7AE-8E2C-E44E-3AA7-47547BD5D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624" y="1555762"/>
            <a:ext cx="1884985" cy="174673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0A8A7-F04C-B5A3-3F59-0956E865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3774166"/>
            <a:ext cx="4669619" cy="305614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the functionality for defining constraints is a bit hidden: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find it in Reporting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1878299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D6266FE2-2F15-2D4C-9C69-08CD112CF84C}" vid="{2C19B3E1-288E-0B47-B6F6-9F73CBD08D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014526-2270-40c2-b716-3057ef1d1854">
      <Terms xmlns="http://schemas.microsoft.com/office/infopath/2007/PartnerControls"/>
    </lcf76f155ced4ddcb4097134ff3c332f>
    <TaxCatchAll xmlns="5a829547-5c02-46a6-8e62-b2fae5cfed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6E793D14F4C4787FB0C23C755C645" ma:contentTypeVersion="12" ma:contentTypeDescription="Create a new document." ma:contentTypeScope="" ma:versionID="49a88deb6a61079c26fed16eb921f794">
  <xsd:schema xmlns:xsd="http://www.w3.org/2001/XMLSchema" xmlns:xs="http://www.w3.org/2001/XMLSchema" xmlns:p="http://schemas.microsoft.com/office/2006/metadata/properties" xmlns:ns2="a4014526-2270-40c2-b716-3057ef1d1854" xmlns:ns3="5a829547-5c02-46a6-8e62-b2fae5cfedce" targetNamespace="http://schemas.microsoft.com/office/2006/metadata/properties" ma:root="true" ma:fieldsID="5225b7508313682f7ef33860d7793671" ns2:_="" ns3:_="">
    <xsd:import namespace="a4014526-2270-40c2-b716-3057ef1d1854"/>
    <xsd:import namespace="5a829547-5c02-46a6-8e62-b2fae5cfe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14526-2270-40c2-b716-3057ef1d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29547-5c02-46a6-8e62-b2fae5cfed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ae791b-6a56-437f-b436-e563aaee2f64}" ma:internalName="TaxCatchAll" ma:showField="CatchAllData" ma:web="5a829547-5c02-46a6-8e62-b2fae5cfe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39C41-8802-4B40-BC66-25A6D9B1EFAE}">
  <ds:schemaRefs>
    <ds:schemaRef ds:uri="1644aaaf-76d5-4a97-8df4-1ac44f24cfd9"/>
    <ds:schemaRef ds:uri="286ae341-454f-41ed-96c8-9fa7238e7bf6"/>
    <ds:schemaRef ds:uri="3260a97e-35b8-4654-866b-2d63a319b8f9"/>
    <ds:schemaRef ds:uri="514aaa0c-ce47-45ed-9aa6-2a303c2a9fad"/>
    <ds:schemaRef ds:uri="5a829547-5c02-46a6-8e62-b2fae5cfedce"/>
    <ds:schemaRef ds:uri="8429cdef-8c4a-4b4f-a5bd-9a657e45f834"/>
    <ds:schemaRef ds:uri="913ae733-a28c-4770-b89c-4b997e994982"/>
    <ds:schemaRef ds:uri="a4014526-2270-40c2-b716-3057ef1d18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F9BE14-01CD-4216-A5E8-3DE8FE78A1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014526-2270-40c2-b716-3057ef1d1854"/>
    <ds:schemaRef ds:uri="5a829547-5c02-46a6-8e62-b2fae5cfed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WS-FJ data portals PID_20240718</Template>
  <TotalTime>2004</TotalTime>
  <Words>513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Thème Office</vt:lpstr>
      <vt:lpstr>Project on National Data Portals in Samoa and Fiji Workshop 2 Experience Sharing and SDMX/.Stat Suite Tools 27-31 January 2025 Suva, Fiji</vt:lpstr>
      <vt:lpstr>Learning objectives</vt:lpstr>
      <vt:lpstr>Outline</vt:lpstr>
      <vt:lpstr>Category Schemes: Wizard</vt:lpstr>
      <vt:lpstr>Category Schems: Delete</vt:lpstr>
      <vt:lpstr>Categorizations: DFs into Categories</vt:lpstr>
      <vt:lpstr>Categorizations: DFs into Categories</vt:lpstr>
      <vt:lpstr>Categorizations: DFs into Categories</vt:lpstr>
      <vt:lpstr>Constraints</vt:lpstr>
      <vt:lpstr>Constraints</vt:lpstr>
      <vt:lpstr>Constraints</vt:lpstr>
      <vt:lpstr>Constraints</vt:lpstr>
      <vt:lpstr>Constraints</vt:lpstr>
      <vt:lpstr>Annotations</vt:lpstr>
      <vt:lpstr>Annotations</vt:lpstr>
      <vt:lpstr>Annotations</vt:lpstr>
      <vt:lpstr>Annotations</vt:lpstr>
      <vt:lpstr>Annotations</vt:lpstr>
      <vt:lpstr>Annotations</vt:lpstr>
      <vt:lpstr>Dataflows: Annotations</vt:lpstr>
      <vt:lpstr>Dataflows: Annotations</vt:lpstr>
      <vt:lpstr>Dataflows: Annotations</vt:lpstr>
      <vt:lpstr>Concept: Annotations</vt:lpstr>
      <vt:lpstr>Codelist: Annotations</vt:lpstr>
      <vt:lpstr>Category Schemes: Annotations</vt:lpstr>
      <vt:lpstr>Exercise</vt:lpstr>
      <vt:lpstr>Discussion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Data Portals in Samoa and Fiji</dc:title>
  <dc:creator>Giulio Dalla Riva</dc:creator>
  <cp:lastModifiedBy>Giulio Dalla Riva</cp:lastModifiedBy>
  <cp:revision>186</cp:revision>
  <dcterms:created xsi:type="dcterms:W3CDTF">2024-07-17T22:02:07Z</dcterms:created>
  <dcterms:modified xsi:type="dcterms:W3CDTF">2025-01-29T03:25:59Z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0x0101001CD6E793D14F4C4787FB0C23C755C645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Order">
    <vt:r8>150700</vt:r8>
  </property>
  <property fmtid="{D5CDD505-2E9C-101B-9397-08002B2CF9AE}" pid="11" name="_SourceUrl">
    <vt:lpwstr/>
  </property>
  <property fmtid="{D5CDD505-2E9C-101B-9397-08002B2CF9AE}" pid="12" name="_SharedFileIndex">
    <vt:lpwstr/>
  </property>
</Properties>
</file>