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8.xml" ContentType="application/vnd.openxmlformats-officedocument.presentationml.notesSlid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authors.xml" ContentType="application/vnd.ms-powerpoint.author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4.xml" ContentType="application/vnd.openxmlformats-officedocument.customXml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5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5" r:id="rId5"/>
  </p:sldMasterIdLst>
  <p:notesMasterIdLst>
    <p:notesMasterId r:id="rId64"/>
  </p:notesMasterIdLst>
  <p:sldIdLst>
    <p:sldId id="1090" r:id="rId6"/>
    <p:sldId id="321" r:id="rId7"/>
    <p:sldId id="1012" r:id="rId8"/>
    <p:sldId id="1008" r:id="rId9"/>
    <p:sldId id="1011" r:id="rId10"/>
    <p:sldId id="1018" r:id="rId11"/>
    <p:sldId id="1016" r:id="rId12"/>
    <p:sldId id="999" r:id="rId13"/>
    <p:sldId id="331" r:id="rId14"/>
    <p:sldId id="872" r:id="rId15"/>
    <p:sldId id="1020" r:id="rId16"/>
    <p:sldId id="1022" r:id="rId17"/>
    <p:sldId id="1023" r:id="rId18"/>
    <p:sldId id="1024" r:id="rId19"/>
    <p:sldId id="1074" r:id="rId20"/>
    <p:sldId id="1026" r:id="rId21"/>
    <p:sldId id="1027" r:id="rId22"/>
    <p:sldId id="1028" r:id="rId23"/>
    <p:sldId id="1029" r:id="rId24"/>
    <p:sldId id="1076" r:id="rId25"/>
    <p:sldId id="1034" r:id="rId26"/>
    <p:sldId id="1078" r:id="rId27"/>
    <p:sldId id="1035" r:id="rId28"/>
    <p:sldId id="1036" r:id="rId29"/>
    <p:sldId id="1037" r:id="rId30"/>
    <p:sldId id="1087" r:id="rId31"/>
    <p:sldId id="982" r:id="rId32"/>
    <p:sldId id="977" r:id="rId33"/>
    <p:sldId id="1038" r:id="rId34"/>
    <p:sldId id="919" r:id="rId35"/>
    <p:sldId id="920" r:id="rId36"/>
    <p:sldId id="912" r:id="rId37"/>
    <p:sldId id="917" r:id="rId38"/>
    <p:sldId id="1039" r:id="rId39"/>
    <p:sldId id="1040" r:id="rId40"/>
    <p:sldId id="1041" r:id="rId41"/>
    <p:sldId id="1042" r:id="rId42"/>
    <p:sldId id="975" r:id="rId43"/>
    <p:sldId id="1043" r:id="rId44"/>
    <p:sldId id="1044" r:id="rId45"/>
    <p:sldId id="1045" r:id="rId46"/>
    <p:sldId id="1046" r:id="rId47"/>
    <p:sldId id="1047" r:id="rId48"/>
    <p:sldId id="1048" r:id="rId49"/>
    <p:sldId id="1049" r:id="rId50"/>
    <p:sldId id="1050" r:id="rId51"/>
    <p:sldId id="1051" r:id="rId52"/>
    <p:sldId id="1052" r:id="rId53"/>
    <p:sldId id="1053" r:id="rId54"/>
    <p:sldId id="1054" r:id="rId55"/>
    <p:sldId id="1055" r:id="rId56"/>
    <p:sldId id="1056" r:id="rId57"/>
    <p:sldId id="1089" r:id="rId58"/>
    <p:sldId id="1057" r:id="rId59"/>
    <p:sldId id="1088" r:id="rId60"/>
    <p:sldId id="1058" r:id="rId61"/>
    <p:sldId id="976" r:id="rId62"/>
    <p:sldId id="1007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C789805-9889-C062-E3B6-72E22C305BF1}" name="Jeffrey B. Napoles" initials="JN" userId="S::jnapoles.consultant@adb.org::d99dc7ec-8b5b-4c4d-bc4a-6a228afb62df" providerId="AD"/>
  <p188:author id="{5F7276B8-7B52-4582-C267-4848E81A9007}" name="Ephraim Valones Cuya" initials="EVC" userId="S::ecuya.consultant@adb.org::f9f0d940-3035-41df-8e88-407c7f21830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82" autoAdjust="0"/>
    <p:restoredTop sz="94184" autoAdjust="0"/>
  </p:normalViewPr>
  <p:slideViewPr>
    <p:cSldViewPr>
      <p:cViewPr varScale="1">
        <p:scale>
          <a:sx n="111" d="100"/>
          <a:sy n="111" d="100"/>
        </p:scale>
        <p:origin x="440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notesMaster" Target="notesMasters/notesMaster1.xml"/><Relationship Id="rId69" Type="http://schemas.microsoft.com/office/2018/10/relationships/authors" Target="author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theme" Target="theme/theme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customXml" Target="../customXml/item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presProps" Target="presProps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5F787D71-1CD3-9413-B98B-ADBD87A09DC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C50E09A4-FF25-00C9-39A4-9E75C4E77B6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AAE1ADD3-24FA-F0D5-61C3-314BACF60B9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4B4FAB86-5B3B-100F-F9BC-2CF670CEF02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45062" name="Rectangle 6">
            <a:extLst>
              <a:ext uri="{FF2B5EF4-FFF2-40B4-BE49-F238E27FC236}">
                <a16:creationId xmlns:a16="http://schemas.microsoft.com/office/drawing/2014/main" id="{2D082431-9C3C-F361-F35C-6623274F3D6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5063" name="Rectangle 7">
            <a:extLst>
              <a:ext uri="{FF2B5EF4-FFF2-40B4-BE49-F238E27FC236}">
                <a16:creationId xmlns:a16="http://schemas.microsoft.com/office/drawing/2014/main" id="{45488172-55DA-F646-520B-026D380205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55FEEBB-5F99-1D44-8DC4-11ABD353003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5FEEBB-5F99-1D44-8DC4-11ABD3530031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4688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3CED1-48D4-433F-9297-1A0F90A03B27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84162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C7DD75-3788-4875-ADC6-E6690C75AE8F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15181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3CED1-48D4-433F-9297-1A0F90A03B27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012738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C7DD75-3788-4875-ADC6-E6690C75AE8F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458770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3CED1-48D4-433F-9297-1A0F90A03B27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7151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C7DD75-3788-4875-ADC6-E6690C75AE8F}" type="slidenum">
              <a:rPr kumimoji="0" lang="en-P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P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21097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3CED1-48D4-433F-9297-1A0F90A03B27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422788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3CED1-48D4-433F-9297-1A0F90A03B27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08736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PH" b="1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3CED1-48D4-433F-9297-1A0F90A03B27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919589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8FDC82-CB15-49D8-9A50-CD009DFDCC97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98324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5FEEBB-5F99-1D44-8DC4-11ABD3530031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81042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C7DD75-3788-4875-ADC6-E6690C75AE8F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948757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3CED1-48D4-433F-9297-1A0F90A03B27}" type="slidenum">
              <a:rPr lang="en-PH" smtClean="0"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384708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3CED1-48D4-433F-9297-1A0F90A03B27}" type="slidenum">
              <a:rPr lang="en-PH" smtClean="0"/>
              <a:t>22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003955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3CED1-48D4-433F-9297-1A0F90A03B27}" type="slidenum">
              <a:rPr lang="en-PH" smtClean="0"/>
              <a:t>23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252651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Tx/>
              <a:buNone/>
            </a:pPr>
            <a:endParaRPr lang="en-US" b="0" i="0" dirty="0">
              <a:solidFill>
                <a:srgbClr val="000000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3CED1-48D4-433F-9297-1A0F90A03B27}" type="slidenum">
              <a:rPr lang="en-PH" smtClean="0"/>
              <a:t>24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477658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b="0" i="0" dirty="0">
              <a:solidFill>
                <a:srgbClr val="000000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3CED1-48D4-433F-9297-1A0F90A03B27}" type="slidenum">
              <a:rPr lang="en-PH" smtClean="0"/>
              <a:t>25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60668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088EE-B708-4928-8A66-F390A559D18A}" type="slidenum">
              <a:rPr lang="en-PH" smtClean="0"/>
              <a:t>26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543367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088EE-B708-4928-8A66-F390A559D18A}" type="slidenum">
              <a:rPr lang="en-PH" smtClean="0"/>
              <a:t>27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505280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PH" b="0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3CED1-48D4-433F-9297-1A0F90A03B27}" type="slidenum">
              <a:rPr lang="en-PH" smtClean="0"/>
              <a:t>28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412259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C7DD75-3788-4875-ADC6-E6690C75AE8F}" type="slidenum">
              <a:rPr lang="en-PH" smtClean="0"/>
              <a:t>29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09937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5EE99-3B7A-5733-4B5C-090691783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0A29C4-9E33-1689-A4A4-EEF4559638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976BE3-3E17-BE55-1DE8-5C3C83545E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94F9FB-D225-0DD1-03E9-C7B6FD143B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5FEEBB-5F99-1D44-8DC4-11ABD3530031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23892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088EE-B708-4928-8A66-F390A559D18A}" type="slidenum">
              <a:rPr lang="en-PH" smtClean="0"/>
              <a:t>30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050323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088EE-B708-4928-8A66-F390A559D18A}" type="slidenum">
              <a:rPr lang="en-PH" smtClean="0"/>
              <a:t>31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55112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088EE-B708-4928-8A66-F390A559D18A}" type="slidenum">
              <a:rPr lang="en-PH" smtClean="0"/>
              <a:t>32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61594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088EE-B708-4928-8A66-F390A559D18A}" type="slidenum">
              <a:rPr lang="en-PH" smtClean="0"/>
              <a:t>33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965868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C7DD75-3788-4875-ADC6-E6690C75AE8F}" type="slidenum">
              <a:rPr lang="en-PH" smtClean="0"/>
              <a:t>34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207522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b="1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C7DD75-3788-4875-ADC6-E6690C75AE8F}" type="slidenum">
              <a:rPr lang="en-PH" smtClean="0"/>
              <a:t>35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23451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b="1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C7DD75-3788-4875-ADC6-E6690C75AE8F}" type="slidenum">
              <a:rPr lang="en-PH" smtClean="0"/>
              <a:t>36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924977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C7DD75-3788-4875-ADC6-E6690C75AE8F}" type="slidenum">
              <a:rPr lang="en-PH" smtClean="0"/>
              <a:t>37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142864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C7DD75-3788-4875-ADC6-E6690C75AE8F}" type="slidenum">
              <a:rPr lang="en-PH" smtClean="0"/>
              <a:t>38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041509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3CED1-48D4-433F-9297-1A0F90A03B27}" type="slidenum">
              <a:rPr lang="en-PH" smtClean="0"/>
              <a:t>39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30778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767F98-B118-B525-B454-248EC526A9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206579-0623-B46C-3BD6-9D3ADA68D0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91ED01-66CC-EC2F-DACF-E0BC511DE4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E3FB9-4635-ADCE-D92F-DA344B1F1B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5FEEBB-5F99-1D44-8DC4-11ABD3530031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98082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3CED1-48D4-433F-9297-1A0F90A03B27}" type="slidenum">
              <a:rPr lang="en-PH" smtClean="0"/>
              <a:t>40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509696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3CED1-48D4-433F-9297-1A0F90A03B27}" type="slidenum">
              <a:rPr lang="en-PH" smtClean="0"/>
              <a:t>41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164579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3CED1-48D4-433F-9297-1A0F90A03B27}" type="slidenum">
              <a:rPr lang="en-PH" smtClean="0"/>
              <a:t>42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9872285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3CED1-48D4-433F-9297-1A0F90A03B27}" type="slidenum">
              <a:rPr lang="en-PH" smtClean="0"/>
              <a:t>43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805552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572FC1-3562-4F8E-B634-FE3C2B2AD4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118505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3CED1-48D4-433F-9297-1A0F90A03B27}" type="slidenum">
              <a:rPr lang="en-PH" smtClean="0"/>
              <a:t>45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069451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3CED1-48D4-433F-9297-1A0F90A03B27}" type="slidenum">
              <a:rPr lang="en-PH" smtClean="0"/>
              <a:t>46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843138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3CED1-48D4-433F-9297-1A0F90A03B27}" type="slidenum">
              <a:rPr lang="en-PH" smtClean="0"/>
              <a:t>47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3430515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3CED1-48D4-433F-9297-1A0F90A03B27}" type="slidenum">
              <a:rPr lang="en-PH" smtClean="0"/>
              <a:t>48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2264454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b="0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3CED1-48D4-433F-9297-1A0F90A03B27}" type="slidenum">
              <a:rPr lang="en-PH" smtClean="0"/>
              <a:t>49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29704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415321-D8F2-C4FF-2B40-A4AA2AD33F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706DD5-3A2C-E6AF-658B-9427E2629F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D179DC-ED10-0976-BD88-AE513C68D5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9E212-22F6-5CAE-1C24-599DD144C3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5FEEBB-5F99-1D44-8DC4-11ABD3530031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877954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b="0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3CED1-48D4-433F-9297-1A0F90A03B27}" type="slidenum">
              <a:rPr lang="en-PH" smtClean="0"/>
              <a:t>50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469496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b="0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3CED1-48D4-433F-9297-1A0F90A03B27}" type="slidenum">
              <a:rPr lang="en-PH" smtClean="0"/>
              <a:t>51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2333977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3CED1-48D4-433F-9297-1A0F90A03B27}" type="slidenum">
              <a:rPr lang="en-PH" smtClean="0"/>
              <a:t>52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3127497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90E361-A138-7004-517B-DE4C09757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213258-99FD-1D02-E933-CB0F247A0E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D2A769-CDBA-30C2-98A7-18FB0A347A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FF700-5B54-4CAC-D3B3-93D7802B5A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3CED1-48D4-433F-9297-1A0F90A03B27}" type="slidenum">
              <a:rPr lang="en-PH" smtClean="0"/>
              <a:t>53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0994923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3CED1-48D4-433F-9297-1A0F90A03B27}" type="slidenum">
              <a:rPr lang="en-PH" smtClean="0"/>
              <a:t>54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813858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F16CF3-4D0F-DDC1-4938-9AC432DE9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BF5070-C7CD-318E-10B7-A696533642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2AD31D-013E-EBA0-6986-2014D0FEF0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76FDE-EABC-004D-8E7D-DB19C51D5B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3CED1-48D4-433F-9297-1A0F90A03B27}" type="slidenum">
              <a:rPr lang="en-PH" smtClean="0"/>
              <a:t>55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4022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3CED1-48D4-433F-9297-1A0F90A03B27}" type="slidenum">
              <a:rPr lang="en-PH" smtClean="0"/>
              <a:t>56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1155987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3CED1-48D4-433F-9297-1A0F90A03B27}" type="slidenum">
              <a:rPr lang="en-PH" smtClean="0"/>
              <a:t>57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5695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A71A4-7DF2-8252-63F2-A6BF2B906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ED1A81-458C-6378-5AF6-28585D3CD5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BE9A15-F979-8149-67B0-6E6ED8BDD3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A6AA1-2B18-5104-D757-8917B8D996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5FEEBB-5F99-1D44-8DC4-11ABD3530031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4889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08C26B-6760-AB1A-A68C-A9ADC507E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7B0A91-C531-0096-620D-6CC118367C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08A1C8-73E6-07CE-8B55-326B14F225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0FF037-1DBE-D141-74E6-525B64B73C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5FEEBB-5F99-1D44-8DC4-11ABD3530031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8743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5FEEBB-5F99-1D44-8DC4-11ABD3530031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525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49113F-0DCE-7D40-9684-257778C5150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3622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889BA-F65B-A2C2-2896-94C6FCE1E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2DA5E9-2F56-59BF-A88C-445086B7B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15DB6-BDE6-EF31-4EB7-7B12AFDB9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281AE-639F-825D-4FFC-35DC00FDB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C2C79-A650-8F92-F417-8DC846A8F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14D07-265F-4D43-A911-1D9EDA3FF63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0978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77A9D-962F-9173-006D-457854BC1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3B553B-6FAA-692C-8096-4A541BECD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48518-2EF9-A05D-9FBA-3724EA3DF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3277E-46AE-E342-B23F-6B752080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0828D-B030-F29E-C14F-4EB1A019A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1E5DB-4F04-D04E-81EC-A5CACAD5E4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687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E048B9-C3A8-5781-01AD-B676E22621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CC05FF-8A11-0401-DEA6-F70561D41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547D2-F0A2-6756-A2FA-CEB533F4A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1D1A9-183C-EC6B-BAF8-4D2E4E5BF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09AE5-8CD7-1EFA-F2E3-4797C70D8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7C9-CFF7-4E41-8DEC-7761130B4FB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591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A3F7F-5302-ABEA-9544-473B91623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51626-1016-942B-3CBE-B3DE59D03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8816E-9D36-B056-4799-E2EE73513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5CDC5-2726-F7A5-1890-BED39CCE6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98D31-3AFC-FAA8-9EB5-6F5CE580F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4C2D-2250-BA47-BE20-B50492E4996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0844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033FF-DF84-B3E2-91C4-7945CA3CE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D5D7C-2892-E572-06D8-882CD6144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87B79-F7E9-0459-0EA0-38E1855EF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FEEF2-E445-0C20-A3A1-8CC7B707C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E6A7C-B13B-3E36-1E2C-B3ADBD693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6931-ECA2-F846-9B71-C2E39A1BEC2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4459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20A32-4DB0-AF5C-D4ED-F0F64A649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D694D-7FCA-DC12-D235-587D47BEC6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36D4C-9462-190D-8AD3-8C4DF506A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EDE97-E808-E770-8664-8820946AB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24156-485F-00B2-1266-77C7C0A13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6B9D3-3C20-618F-D048-BB0EC3549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E28E-53DB-694F-A290-EE400659B0D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28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D31BA-879B-ADE3-317A-C384BBA90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B3B6B-DAB5-DD6E-89A1-052247650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2D556-278E-2306-56CC-767E91104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34952-F182-DEBD-379B-00369C7AD2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8C53E0-49BF-A1B9-743F-FEE893A1B7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CD6378-A258-2427-BC82-71C0D8C33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C4A6E2-27C2-430A-9C43-041907AC1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607453-CB80-00A2-F919-D2ACD1FDA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49C9-8B71-E843-A534-0C2B870E528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845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972F8-F52E-64D9-02B7-63DFE3861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14F0E-C1B0-DC83-CB88-8B334E0FC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785BB9-6A36-C103-C3DD-17050EEF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E35E86-D5E9-C3A8-78F3-C17E29B61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FE332-E79D-1A4F-9831-992AF3285E5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7082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02253A-3135-5E04-82A2-5F87CB4E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AE7C3D-63B2-5099-A90E-BA02AA7B5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EEB4E-6D60-06BF-E48F-69B6C8751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F45D4-51C8-E346-8312-1AC31B19CB4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8234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67AD5-C07D-04FC-0C41-E6C8DFE23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F1F42-6A4D-871C-269C-061658198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11605-51FC-0FA4-0B64-1078AEAC7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FE58A-B829-0E03-3E5B-E93ECE328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64ED7-E02F-3336-D847-E785E26AB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7B7BD-12F6-B023-0A89-1D741D263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66BF2-D588-AE4C-B8CB-28564096B43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3524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9078-FC7D-E3D3-64B1-21C728A42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551E09-AF74-4863-AD1A-68337D1749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9D5C48-C917-F0C4-050E-292651757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A0639-4206-0092-33E7-F2896B73D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21568-D0F7-F09A-9F45-F5351B3E7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27DB1E-0CA8-BCC2-A900-9EB551151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08FD5-5389-B04B-99AD-DE8A309AE8C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2156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868581-5505-CF3B-A592-9CB61BA64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DE624-8B4F-C446-2AA3-F63632651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1597C-7F14-6199-D148-39049A329A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DE41B-5672-0340-9EFE-8F771F474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4A70D-6607-932A-B051-9A2F150BF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949C9-8B71-E843-A534-0C2B870E528B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C2DA66-C229-9DAE-134A-629233486C01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3798888" y="6672580"/>
            <a:ext cx="461645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PUBLIC. This information is being disclosed to the public in accordance with ADB’s Access to Information Policy.</a:t>
            </a:r>
          </a:p>
        </p:txBody>
      </p:sp>
    </p:spTree>
    <p:extLst>
      <p:ext uri="{BB962C8B-B14F-4D97-AF65-F5344CB8AC3E}">
        <p14:creationId xmlns:p14="http://schemas.microsoft.com/office/powerpoint/2010/main" val="126075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emf"/><Relationship Id="rId5" Type="http://schemas.openxmlformats.org/officeDocument/2006/relationships/package" Target="../embeddings/Microsoft_Excel_Worksheet3.xlsx"/><Relationship Id="rId4" Type="http://schemas.openxmlformats.org/officeDocument/2006/relationships/image" Target="../media/image43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idb.adb.org/" TargetMode="External"/><Relationship Id="rId4" Type="http://schemas.openxmlformats.org/officeDocument/2006/relationships/image" Target="../media/image3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DBEC-4732-8D71-BFF0-D2B2B60B1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1524000"/>
            <a:ext cx="8839200" cy="14478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SDMX</a:t>
            </a:r>
          </a:p>
        </p:txBody>
      </p:sp>
    </p:spTree>
    <p:extLst>
      <p:ext uri="{BB962C8B-B14F-4D97-AF65-F5344CB8AC3E}">
        <p14:creationId xmlns:p14="http://schemas.microsoft.com/office/powerpoint/2010/main" val="3178982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924A27D-CC3C-49D9-9039-C8A67FC9DE0E}"/>
              </a:ext>
            </a:extLst>
          </p:cNvPr>
          <p:cNvGrpSpPr/>
          <p:nvPr/>
        </p:nvGrpSpPr>
        <p:grpSpPr>
          <a:xfrm>
            <a:off x="1734441" y="2268549"/>
            <a:ext cx="4124405" cy="1154833"/>
            <a:chOff x="1734441" y="2268549"/>
            <a:chExt cx="4124405" cy="115483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F9D6070-EA2B-4B00-8561-2F31EC95BA0C}"/>
                </a:ext>
              </a:extLst>
            </p:cNvPr>
            <p:cNvSpPr/>
            <p:nvPr/>
          </p:nvSpPr>
          <p:spPr>
            <a:xfrm>
              <a:off x="1734441" y="2268549"/>
              <a:ext cx="1154833" cy="1154833"/>
            </a:xfrm>
            <a:prstGeom prst="ellipse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" name="Rectangle 3" descr="Checkmark">
              <a:extLst>
                <a:ext uri="{FF2B5EF4-FFF2-40B4-BE49-F238E27FC236}">
                  <a16:creationId xmlns:a16="http://schemas.microsoft.com/office/drawing/2014/main" id="{E0083FD2-81E4-4F29-B27A-1684E5B427CA}"/>
                </a:ext>
              </a:extLst>
            </p:cNvPr>
            <p:cNvSpPr/>
            <p:nvPr/>
          </p:nvSpPr>
          <p:spPr>
            <a:xfrm>
              <a:off x="1976956" y="2511064"/>
              <a:ext cx="669803" cy="669803"/>
            </a:xfrm>
            <a:prstGeom prst="rect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DD9606D-90BC-4BB3-8802-38900B00B57B}"/>
                </a:ext>
              </a:extLst>
            </p:cNvPr>
            <p:cNvSpPr/>
            <p:nvPr/>
          </p:nvSpPr>
          <p:spPr>
            <a:xfrm>
              <a:off x="3136739" y="2268549"/>
              <a:ext cx="2722107" cy="1154833"/>
            </a:xfrm>
            <a:custGeom>
              <a:avLst/>
              <a:gdLst>
                <a:gd name="connsiteX0" fmla="*/ 0 w 2722107"/>
                <a:gd name="connsiteY0" fmla="*/ 0 h 1154833"/>
                <a:gd name="connsiteX1" fmla="*/ 2722107 w 2722107"/>
                <a:gd name="connsiteY1" fmla="*/ 0 h 1154833"/>
                <a:gd name="connsiteX2" fmla="*/ 2722107 w 2722107"/>
                <a:gd name="connsiteY2" fmla="*/ 1154833 h 1154833"/>
                <a:gd name="connsiteX3" fmla="*/ 0 w 2722107"/>
                <a:gd name="connsiteY3" fmla="*/ 1154833 h 1154833"/>
                <a:gd name="connsiteX4" fmla="*/ 0 w 2722107"/>
                <a:gd name="connsiteY4" fmla="*/ 0 h 1154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2107" h="1154833">
                  <a:moveTo>
                    <a:pt x="0" y="0"/>
                  </a:moveTo>
                  <a:lnTo>
                    <a:pt x="2722107" y="0"/>
                  </a:lnTo>
                  <a:lnTo>
                    <a:pt x="2722107" y="1154833"/>
                  </a:lnTo>
                  <a:lnTo>
                    <a:pt x="0" y="115483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Forms the core of SDMX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2EE5A09-7B8B-42C1-8378-FC9BD0D06945}"/>
              </a:ext>
            </a:extLst>
          </p:cNvPr>
          <p:cNvGrpSpPr/>
          <p:nvPr/>
        </p:nvGrpSpPr>
        <p:grpSpPr>
          <a:xfrm>
            <a:off x="6333153" y="2268549"/>
            <a:ext cx="4124405" cy="1154833"/>
            <a:chOff x="6333153" y="2268549"/>
            <a:chExt cx="4124405" cy="115483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2144BC3-38B8-4F6E-8114-5BCDABA2AFBE}"/>
                </a:ext>
              </a:extLst>
            </p:cNvPr>
            <p:cNvSpPr/>
            <p:nvPr/>
          </p:nvSpPr>
          <p:spPr>
            <a:xfrm>
              <a:off x="6333153" y="2268549"/>
              <a:ext cx="1154833" cy="1154833"/>
            </a:xfrm>
            <a:prstGeom prst="ellipse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Rectangle 9" descr="Bar chart">
              <a:extLst>
                <a:ext uri="{FF2B5EF4-FFF2-40B4-BE49-F238E27FC236}">
                  <a16:creationId xmlns:a16="http://schemas.microsoft.com/office/drawing/2014/main" id="{DCD173AA-79FE-45E1-A309-B44D270A4B20}"/>
                </a:ext>
              </a:extLst>
            </p:cNvPr>
            <p:cNvSpPr/>
            <p:nvPr/>
          </p:nvSpPr>
          <p:spPr>
            <a:xfrm>
              <a:off x="6575668" y="2511064"/>
              <a:ext cx="669803" cy="669803"/>
            </a:xfrm>
            <a:prstGeom prst="rect">
              <a:avLst/>
            </a:prstGeom>
            <a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2DEDDC7-E6D8-49A3-A042-A4A2C0532F52}"/>
                </a:ext>
              </a:extLst>
            </p:cNvPr>
            <p:cNvSpPr/>
            <p:nvPr/>
          </p:nvSpPr>
          <p:spPr>
            <a:xfrm>
              <a:off x="7735451" y="2268549"/>
              <a:ext cx="2722107" cy="1154833"/>
            </a:xfrm>
            <a:custGeom>
              <a:avLst/>
              <a:gdLst>
                <a:gd name="connsiteX0" fmla="*/ 0 w 2722107"/>
                <a:gd name="connsiteY0" fmla="*/ 0 h 1154833"/>
                <a:gd name="connsiteX1" fmla="*/ 2722107 w 2722107"/>
                <a:gd name="connsiteY1" fmla="*/ 0 h 1154833"/>
                <a:gd name="connsiteX2" fmla="*/ 2722107 w 2722107"/>
                <a:gd name="connsiteY2" fmla="*/ 1154833 h 1154833"/>
                <a:gd name="connsiteX3" fmla="*/ 0 w 2722107"/>
                <a:gd name="connsiteY3" fmla="*/ 1154833 h 1154833"/>
                <a:gd name="connsiteX4" fmla="*/ 0 w 2722107"/>
                <a:gd name="connsiteY4" fmla="*/ 0 h 1154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2107" h="1154833">
                  <a:moveTo>
                    <a:pt x="0" y="0"/>
                  </a:moveTo>
                  <a:lnTo>
                    <a:pt x="2722107" y="0"/>
                  </a:lnTo>
                  <a:lnTo>
                    <a:pt x="2722107" y="1154833"/>
                  </a:lnTo>
                  <a:lnTo>
                    <a:pt x="0" y="115483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Describes statistics in a standard way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A0293D9-4C88-4BD5-8378-E1A8E588CA3A}"/>
              </a:ext>
            </a:extLst>
          </p:cNvPr>
          <p:cNvGrpSpPr/>
          <p:nvPr/>
        </p:nvGrpSpPr>
        <p:grpSpPr>
          <a:xfrm>
            <a:off x="1734441" y="4114740"/>
            <a:ext cx="4124405" cy="1154833"/>
            <a:chOff x="1734441" y="4114740"/>
            <a:chExt cx="4124405" cy="1154833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04B9879-70B0-47D0-974C-C51D405E64F5}"/>
                </a:ext>
              </a:extLst>
            </p:cNvPr>
            <p:cNvSpPr/>
            <p:nvPr/>
          </p:nvSpPr>
          <p:spPr>
            <a:xfrm>
              <a:off x="1734441" y="4114740"/>
              <a:ext cx="1154833" cy="1154833"/>
            </a:xfrm>
            <a:prstGeom prst="ellipse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12" descr="Social Network">
              <a:extLst>
                <a:ext uri="{FF2B5EF4-FFF2-40B4-BE49-F238E27FC236}">
                  <a16:creationId xmlns:a16="http://schemas.microsoft.com/office/drawing/2014/main" id="{D3F20807-0FBF-4A4F-A2C6-4BB3E46B7635}"/>
                </a:ext>
              </a:extLst>
            </p:cNvPr>
            <p:cNvSpPr/>
            <p:nvPr/>
          </p:nvSpPr>
          <p:spPr>
            <a:xfrm>
              <a:off x="1976956" y="4357255"/>
              <a:ext cx="669803" cy="669803"/>
            </a:xfrm>
            <a:prstGeom prst="rect">
              <a:avLst/>
            </a:prstGeom>
            <a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D7BB54-FD04-4ED0-A846-D9794C85CA7A}"/>
                </a:ext>
              </a:extLst>
            </p:cNvPr>
            <p:cNvSpPr/>
            <p:nvPr/>
          </p:nvSpPr>
          <p:spPr>
            <a:xfrm>
              <a:off x="3136739" y="4114740"/>
              <a:ext cx="2722107" cy="1154833"/>
            </a:xfrm>
            <a:custGeom>
              <a:avLst/>
              <a:gdLst>
                <a:gd name="connsiteX0" fmla="*/ 0 w 2722107"/>
                <a:gd name="connsiteY0" fmla="*/ 0 h 1154833"/>
                <a:gd name="connsiteX1" fmla="*/ 2722107 w 2722107"/>
                <a:gd name="connsiteY1" fmla="*/ 0 h 1154833"/>
                <a:gd name="connsiteX2" fmla="*/ 2722107 w 2722107"/>
                <a:gd name="connsiteY2" fmla="*/ 1154833 h 1154833"/>
                <a:gd name="connsiteX3" fmla="*/ 0 w 2722107"/>
                <a:gd name="connsiteY3" fmla="*/ 1154833 h 1154833"/>
                <a:gd name="connsiteX4" fmla="*/ 0 w 2722107"/>
                <a:gd name="connsiteY4" fmla="*/ 0 h 1154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2107" h="1154833">
                  <a:moveTo>
                    <a:pt x="0" y="0"/>
                  </a:moveTo>
                  <a:lnTo>
                    <a:pt x="2722107" y="0"/>
                  </a:lnTo>
                  <a:lnTo>
                    <a:pt x="2722107" y="1154833"/>
                  </a:lnTo>
                  <a:lnTo>
                    <a:pt x="0" y="115483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Identifies objects and their relationships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4756734-503A-4CB3-934A-F8E749F701BF}"/>
              </a:ext>
            </a:extLst>
          </p:cNvPr>
          <p:cNvGrpSpPr/>
          <p:nvPr/>
        </p:nvGrpSpPr>
        <p:grpSpPr>
          <a:xfrm>
            <a:off x="6333153" y="4114740"/>
            <a:ext cx="4124405" cy="1154833"/>
            <a:chOff x="6333153" y="4114740"/>
            <a:chExt cx="4124405" cy="1154833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C05D8B8-95AB-4E1C-8AB1-0FEB6590DFBD}"/>
                </a:ext>
              </a:extLst>
            </p:cNvPr>
            <p:cNvSpPr/>
            <p:nvPr/>
          </p:nvSpPr>
          <p:spPr>
            <a:xfrm>
              <a:off x="6333153" y="4114740"/>
              <a:ext cx="1154833" cy="1154833"/>
            </a:xfrm>
            <a:prstGeom prst="ellipse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15" descr="Server">
              <a:extLst>
                <a:ext uri="{FF2B5EF4-FFF2-40B4-BE49-F238E27FC236}">
                  <a16:creationId xmlns:a16="http://schemas.microsoft.com/office/drawing/2014/main" id="{B4668343-8CFF-4578-A618-280770D4C845}"/>
                </a:ext>
              </a:extLst>
            </p:cNvPr>
            <p:cNvSpPr/>
            <p:nvPr/>
          </p:nvSpPr>
          <p:spPr>
            <a:xfrm>
              <a:off x="6575668" y="4357255"/>
              <a:ext cx="669803" cy="669803"/>
            </a:xfrm>
            <a:prstGeom prst="rect">
              <a:avLst/>
            </a:prstGeom>
            <a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5B3405D-F23D-4832-8824-F5DC65BA3C99}"/>
                </a:ext>
              </a:extLst>
            </p:cNvPr>
            <p:cNvSpPr/>
            <p:nvPr/>
          </p:nvSpPr>
          <p:spPr>
            <a:xfrm>
              <a:off x="7735451" y="4114740"/>
              <a:ext cx="2722107" cy="1154833"/>
            </a:xfrm>
            <a:custGeom>
              <a:avLst/>
              <a:gdLst>
                <a:gd name="connsiteX0" fmla="*/ 0 w 2722107"/>
                <a:gd name="connsiteY0" fmla="*/ 0 h 1154833"/>
                <a:gd name="connsiteX1" fmla="*/ 2722107 w 2722107"/>
                <a:gd name="connsiteY1" fmla="*/ 0 h 1154833"/>
                <a:gd name="connsiteX2" fmla="*/ 2722107 w 2722107"/>
                <a:gd name="connsiteY2" fmla="*/ 1154833 h 1154833"/>
                <a:gd name="connsiteX3" fmla="*/ 0 w 2722107"/>
                <a:gd name="connsiteY3" fmla="*/ 1154833 h 1154833"/>
                <a:gd name="connsiteX4" fmla="*/ 0 w 2722107"/>
                <a:gd name="connsiteY4" fmla="*/ 0 h 1154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2107" h="1154833">
                  <a:moveTo>
                    <a:pt x="0" y="0"/>
                  </a:moveTo>
                  <a:lnTo>
                    <a:pt x="2722107" y="0"/>
                  </a:lnTo>
                  <a:lnTo>
                    <a:pt x="2722107" y="1154833"/>
                  </a:lnTo>
                  <a:lnTo>
                    <a:pt x="0" y="115483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Allows central management and standard access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C34E8C2-A05F-4539-BC17-EF3EE70CA062}"/>
              </a:ext>
            </a:extLst>
          </p:cNvPr>
          <p:cNvSpPr txBox="1"/>
          <p:nvPr/>
        </p:nvSpPr>
        <p:spPr>
          <a:xfrm>
            <a:off x="1523724" y="5756688"/>
            <a:ext cx="914455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“In other words, statistical data, metadata and the data exchange process are all modelled.”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3EE27AF1-2B42-479C-AB98-8F9CE2C0A9ED}"/>
              </a:ext>
            </a:extLst>
          </p:cNvPr>
          <p:cNvSpPr txBox="1">
            <a:spLocks noChangeArrowheads="1"/>
          </p:cNvSpPr>
          <p:nvPr/>
        </p:nvSpPr>
        <p:spPr>
          <a:xfrm>
            <a:off x="914401" y="457200"/>
            <a:ext cx="7147562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SDMX Information Model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179785D-B111-0E17-4416-288FE5BA64C3}"/>
              </a:ext>
            </a:extLst>
          </p:cNvPr>
          <p:cNvSpPr/>
          <p:nvPr/>
        </p:nvSpPr>
        <p:spPr>
          <a:xfrm rot="5400000">
            <a:off x="5463542" y="-3329941"/>
            <a:ext cx="45719" cy="91440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24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3">
            <a:extLst>
              <a:ext uri="{FF2B5EF4-FFF2-40B4-BE49-F238E27FC236}">
                <a16:creationId xmlns:a16="http://schemas.microsoft.com/office/drawing/2014/main" id="{F2554156-746C-4477-AB9E-8AAD920D39EE}"/>
              </a:ext>
            </a:extLst>
          </p:cNvPr>
          <p:cNvSpPr txBox="1"/>
          <p:nvPr/>
        </p:nvSpPr>
        <p:spPr>
          <a:xfrm>
            <a:off x="838200" y="2009554"/>
            <a:ext cx="9941319" cy="397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41300" marR="258445">
              <a:lnSpc>
                <a:spcPct val="90000"/>
              </a:lnSpc>
              <a:spcBef>
                <a:spcPts val="1200"/>
              </a:spcBef>
              <a:tabLst>
                <a:tab pos="927100" algn="l"/>
                <a:tab pos="927735" algn="l"/>
              </a:tabLst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What is Data Modeling?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marR="258445" indent="-228600">
              <a:lnSpc>
                <a:spcPct val="2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927100" algn="l"/>
                <a:tab pos="927735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Identifying things</a:t>
            </a:r>
          </a:p>
          <a:p>
            <a:pPr marL="469900" marR="5080" indent="-2286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927100" algn="l"/>
                <a:tab pos="927735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Describing those things</a:t>
            </a:r>
          </a:p>
          <a:p>
            <a:pPr marL="469900" indent="-228600">
              <a:lnSpc>
                <a:spcPct val="150000"/>
              </a:lnSpc>
              <a:spcBef>
                <a:spcPts val="1680"/>
              </a:spcBef>
              <a:buFont typeface="Arial" panose="020B0604020202020204" pitchFamily="34" charset="0"/>
              <a:buChar char="•"/>
              <a:tabLst>
                <a:tab pos="927100" algn="l"/>
                <a:tab pos="927735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How things</a:t>
            </a:r>
            <a:r>
              <a:rPr kumimoji="0" lang="en-US" sz="2000" b="0" i="0" u="none" strike="noStrike" kern="1200" cap="none" spc="-25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relate</a:t>
            </a:r>
            <a:r>
              <a:rPr kumimoji="0" lang="en-US" sz="2000" b="0" i="0" u="none" strike="noStrike" kern="1200" cap="none" spc="-35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kumimoji="0" lang="en-US" sz="2000" b="0" i="0" u="none" strike="noStrike" kern="1200" cap="none" spc="-15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kumimoji="0" lang="en-US" sz="2000" b="0" i="0" u="none" strike="noStrike" kern="1200" cap="none" spc="-3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</a:p>
          <a:p>
            <a:pPr marL="469900" indent="-228600">
              <a:lnSpc>
                <a:spcPct val="150000"/>
              </a:lnSpc>
              <a:spcBef>
                <a:spcPts val="1680"/>
              </a:spcBef>
              <a:buFont typeface="Arial" panose="020B0604020202020204" pitchFamily="34" charset="0"/>
              <a:buChar char="•"/>
              <a:tabLst>
                <a:tab pos="927100" algn="l"/>
                <a:tab pos="927735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Formally codify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287A809-1053-CF97-4A1B-7F1614AF313E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457200"/>
            <a:ext cx="8153399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Data Modeling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16C0A7-7F12-34AE-D5F4-59A7ACCEBF49}"/>
              </a:ext>
            </a:extLst>
          </p:cNvPr>
          <p:cNvSpPr/>
          <p:nvPr/>
        </p:nvSpPr>
        <p:spPr>
          <a:xfrm rot="5400000">
            <a:off x="5463542" y="-3329941"/>
            <a:ext cx="45719" cy="91440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27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31507" y="1943670"/>
            <a:ext cx="902689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lvl="0" indent="-229235">
              <a:spcBef>
                <a:spcPts val="105"/>
              </a:spcBef>
              <a:buFontTx/>
              <a:buChar char="•"/>
              <a:tabLst>
                <a:tab pos="241300" algn="l"/>
                <a:tab pos="241935" algn="l"/>
              </a:tabLst>
              <a:defRPr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Data model is developed to provide descriptions for all relevant characteristics of the data to be exchanged</a:t>
            </a:r>
          </a:p>
          <a:p>
            <a:pPr marL="241300" lvl="0" indent="-229235">
              <a:spcBef>
                <a:spcPts val="105"/>
              </a:spcBef>
              <a:buFontTx/>
              <a:buChar char="•"/>
              <a:tabLst>
                <a:tab pos="241300" algn="l"/>
                <a:tab pos="241935" algn="l"/>
              </a:tabLst>
              <a:defRPr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In some aspect,</a:t>
            </a: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000" b="0" i="0" u="none" strike="noStrike" kern="1200" cap="none" spc="5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it is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similar</a:t>
            </a:r>
            <a:r>
              <a:rPr kumimoji="0" sz="2000" b="0" i="0" u="none" strike="noStrike" kern="1200" cap="none" spc="-2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developing</a:t>
            </a:r>
            <a:r>
              <a:rPr kumimoji="0" sz="2000" b="0" i="0" u="none" strike="noStrike" kern="1200" cap="none" spc="-2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relational</a:t>
            </a:r>
            <a:r>
              <a:rPr kumimoji="0" sz="2000" b="0" i="0" u="none" strike="noStrike" kern="1200" cap="none" spc="-2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database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41300" lvl="0" indent="-229235">
              <a:spcBef>
                <a:spcPts val="105"/>
              </a:spcBef>
              <a:buFontTx/>
              <a:buChar char="•"/>
              <a:tabLst>
                <a:tab pos="241300" algn="l"/>
                <a:tab pos="241935" algn="l"/>
              </a:tabLst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</a:t>
            </a:r>
            <a:r>
              <a:rPr kumimoji="0" sz="2000" b="0" i="0" u="none" strike="noStrike" kern="1200" cap="none" spc="-2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SDMX,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data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model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is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represented</a:t>
            </a:r>
            <a:r>
              <a:rPr kumimoji="0" sz="2000" b="0" i="0" u="none" strike="noStrike" kern="1200" cap="none" spc="-4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by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Data</a:t>
            </a:r>
            <a:r>
              <a:rPr kumimoji="0" sz="2000" b="1" i="0" u="none" strike="noStrike" kern="1200" cap="none" spc="-25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Structure</a:t>
            </a:r>
            <a:r>
              <a:rPr kumimoji="0" sz="2000" b="1" i="0" u="none" strike="noStrike" kern="1200" cap="none" spc="-3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Definition</a:t>
            </a:r>
            <a:r>
              <a:rPr kumimoji="0" sz="2000" b="1" i="0" u="none" strike="noStrike" kern="1200" cap="none" spc="-45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(DSD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</a:rPr>
              <a:t>)</a:t>
            </a:r>
            <a:endParaRPr lang="en-US" sz="2000" dirty="0">
              <a:solidFill>
                <a:srgbClr val="0070C0"/>
              </a:solidFill>
              <a:latin typeface="Arial"/>
              <a:cs typeface="Arial"/>
            </a:endParaRPr>
          </a:p>
          <a:p>
            <a:pPr marL="241300" lvl="0" indent="-229235">
              <a:spcBef>
                <a:spcPts val="105"/>
              </a:spcBef>
              <a:buFontTx/>
              <a:buChar char="•"/>
              <a:tabLst>
                <a:tab pos="241300" algn="l"/>
                <a:tab pos="241935" algn="l"/>
              </a:tabLst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“shape”</a:t>
            </a:r>
            <a:r>
              <a:rPr kumimoji="0" sz="2000" b="0" i="0" u="none" strike="noStrike" kern="1200" cap="none" spc="-3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of</a:t>
            </a:r>
            <a:r>
              <a:rPr kumimoji="0" sz="2000" b="0" i="0" u="none" strike="noStrike" kern="1200" cap="none" spc="-2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SDMX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DSD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is</a:t>
            </a: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roughly</a:t>
            </a:r>
            <a:r>
              <a:rPr kumimoji="0" sz="2000" b="0" i="0" u="none" strike="noStrike" kern="1200" cap="none" spc="-2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similar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database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“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star schema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”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2004C1B-3EA5-440D-9ED9-D87D03C9E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608" y="3822625"/>
            <a:ext cx="6756783" cy="2582973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7F8154AD-FCDD-8C62-D71D-044E5D5374EB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457200"/>
            <a:ext cx="9144001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Developing a Data Model for Data Exchange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76D2DD-35DE-4EE8-0850-0B42B6783AC0}"/>
              </a:ext>
            </a:extLst>
          </p:cNvPr>
          <p:cNvSpPr/>
          <p:nvPr/>
        </p:nvSpPr>
        <p:spPr>
          <a:xfrm rot="5400000">
            <a:off x="5463542" y="-3329941"/>
            <a:ext cx="45719" cy="91440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BE07D584-55D7-47A6-BCB5-AE8DB415D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36310D-D467-4094-9E3F-AF88A1FC51A4}"/>
              </a:ext>
            </a:extLst>
          </p:cNvPr>
          <p:cNvSpPr txBox="1"/>
          <p:nvPr/>
        </p:nvSpPr>
        <p:spPr>
          <a:xfrm>
            <a:off x="1007172" y="2230910"/>
            <a:ext cx="1032826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t"/>
            <a:r>
              <a:rPr lang="en-US" sz="320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 of </a:t>
            </a:r>
            <a:r>
              <a:rPr lang="en-US" sz="32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structural metadata</a:t>
            </a:r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associated to a </a:t>
            </a:r>
            <a:r>
              <a:rPr lang="en-US" sz="32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set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which includes information about how </a:t>
            </a:r>
            <a:r>
              <a:rPr lang="en-US" sz="32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concepts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are associated with the </a:t>
            </a:r>
            <a:r>
              <a:rPr lang="en-US" sz="32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measures, dimensions, and attributes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a data cube, along with information about the </a:t>
            </a:r>
            <a:r>
              <a:rPr lang="en-US" sz="32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representation of data</a:t>
            </a:r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related </a:t>
            </a:r>
            <a:r>
              <a:rPr lang="en-US" sz="32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descriptive metadata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A1D9F55-2909-24CB-A096-E4AE91EEB0E9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457200"/>
            <a:ext cx="8153399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Structure Definition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58A3D3-2990-B01C-0FB6-E8D8B3A34AE3}"/>
              </a:ext>
            </a:extLst>
          </p:cNvPr>
          <p:cNvSpPr/>
          <p:nvPr/>
        </p:nvSpPr>
        <p:spPr>
          <a:xfrm rot="5400000">
            <a:off x="5463542" y="-3329941"/>
            <a:ext cx="45719" cy="91440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04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2334D653-96CD-4551-BB35-BFE462D8B760}"/>
              </a:ext>
            </a:extLst>
          </p:cNvPr>
          <p:cNvSpPr txBox="1"/>
          <p:nvPr/>
        </p:nvSpPr>
        <p:spPr>
          <a:xfrm>
            <a:off x="1015926" y="1490008"/>
            <a:ext cx="9564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PH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 of thought created by a unique combination of characteristics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PH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PH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concept describes something about the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PH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PH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Concepts should express all relevant data characteristics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PH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8D89160-2194-4217-93F4-4BE2411CF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229" y="3276600"/>
            <a:ext cx="8805541" cy="3280719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62A6D371-BCC7-37EF-EF6B-451DAC51E5D2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457200"/>
            <a:ext cx="8153399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606A4F-4886-3FF8-C889-04EFFBF2C724}"/>
              </a:ext>
            </a:extLst>
          </p:cNvPr>
          <p:cNvSpPr/>
          <p:nvPr/>
        </p:nvSpPr>
        <p:spPr>
          <a:xfrm rot="5400000">
            <a:off x="5463542" y="-3329941"/>
            <a:ext cx="45719" cy="91440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55D6DCF8-44F3-D677-77D0-E820B6427D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0650824"/>
              </p:ext>
            </p:extLst>
          </p:nvPr>
        </p:nvGraphicFramePr>
        <p:xfrm>
          <a:off x="1252800" y="2795656"/>
          <a:ext cx="9720000" cy="2538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7975600" imgH="2082800" progId="Excel.Sheet.12">
                  <p:embed/>
                </p:oleObj>
              </mc:Choice>
              <mc:Fallback>
                <p:oleObj name="Worksheet" r:id="rId3" imgW="7975600" imgH="20828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2800" y="2795656"/>
                        <a:ext cx="9720000" cy="25383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81D0B079-E51A-4368-9973-B0270A35114E}"/>
              </a:ext>
            </a:extLst>
          </p:cNvPr>
          <p:cNvGrpSpPr/>
          <p:nvPr/>
        </p:nvGrpSpPr>
        <p:grpSpPr>
          <a:xfrm>
            <a:off x="5598030" y="1978799"/>
            <a:ext cx="895691" cy="857614"/>
            <a:chOff x="5162152" y="2360159"/>
            <a:chExt cx="895691" cy="85761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B57E0D0-CD39-4B08-905A-8D317326F59D}"/>
                </a:ext>
              </a:extLst>
            </p:cNvPr>
            <p:cNvSpPr txBox="1"/>
            <p:nvPr/>
          </p:nvSpPr>
          <p:spPr>
            <a:xfrm>
              <a:off x="5162152" y="2360159"/>
              <a:ext cx="895691" cy="307777"/>
            </a:xfrm>
            <a:prstGeom prst="rect">
              <a:avLst/>
            </a:prstGeom>
            <a:solidFill>
              <a:srgbClr val="0088C7">
                <a:alpha val="70000"/>
              </a:srgb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Indicator</a:t>
              </a:r>
              <a:endParaRPr kumimoji="0" lang="en-PH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3A3C51A-F125-45B9-AD55-01B8A01096F9}"/>
                </a:ext>
              </a:extLst>
            </p:cNvPr>
            <p:cNvCxnSpPr>
              <a:cxnSpLocks/>
              <a:stCxn id="28" idx="2"/>
            </p:cNvCxnSpPr>
            <p:nvPr/>
          </p:nvCxnSpPr>
          <p:spPr>
            <a:xfrm>
              <a:off x="5609998" y="2667936"/>
              <a:ext cx="1" cy="54983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0AA8A9-4ACC-4507-AAC9-A208E42F0F99}"/>
              </a:ext>
            </a:extLst>
          </p:cNvPr>
          <p:cNvGrpSpPr/>
          <p:nvPr/>
        </p:nvGrpSpPr>
        <p:grpSpPr>
          <a:xfrm>
            <a:off x="7330342" y="1774445"/>
            <a:ext cx="895692" cy="1062301"/>
            <a:chOff x="7287597" y="1139331"/>
            <a:chExt cx="895692" cy="1062301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405EA1F-6077-4773-B9A2-752853F9A4A1}"/>
                </a:ext>
              </a:extLst>
            </p:cNvPr>
            <p:cNvCxnSpPr>
              <a:cxnSpLocks/>
            </p:cNvCxnSpPr>
            <p:nvPr/>
          </p:nvCxnSpPr>
          <p:spPr>
            <a:xfrm>
              <a:off x="8084800" y="1661632"/>
              <a:ext cx="0" cy="54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A1136EA-3A38-4D1D-860C-0CC37CCA6EA2}"/>
                </a:ext>
              </a:extLst>
            </p:cNvPr>
            <p:cNvSpPr txBox="1"/>
            <p:nvPr/>
          </p:nvSpPr>
          <p:spPr>
            <a:xfrm>
              <a:off x="7287597" y="1139331"/>
              <a:ext cx="895692" cy="523220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Unit of Measure</a:t>
              </a:r>
              <a:endParaRPr kumimoji="0" lang="en-PH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5D4FCA1-3EBC-42A2-88B1-C7159CB24DD0}"/>
              </a:ext>
            </a:extLst>
          </p:cNvPr>
          <p:cNvGrpSpPr/>
          <p:nvPr/>
        </p:nvGrpSpPr>
        <p:grpSpPr>
          <a:xfrm>
            <a:off x="8400713" y="1772550"/>
            <a:ext cx="916987" cy="1080018"/>
            <a:chOff x="8437676" y="1145261"/>
            <a:chExt cx="916987" cy="108001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C20BE7F-FC98-4021-9A3A-0AA4F03C3A44}"/>
                </a:ext>
              </a:extLst>
            </p:cNvPr>
            <p:cNvSpPr txBox="1"/>
            <p:nvPr/>
          </p:nvSpPr>
          <p:spPr>
            <a:xfrm>
              <a:off x="8437676" y="1145261"/>
              <a:ext cx="916987" cy="523220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Unit Multiplier</a:t>
              </a:r>
              <a:endParaRPr kumimoji="0" lang="en-PH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41EF616-9BC3-48F7-8292-4D4991D4F5F4}"/>
                </a:ext>
              </a:extLst>
            </p:cNvPr>
            <p:cNvCxnSpPr>
              <a:cxnSpLocks/>
            </p:cNvCxnSpPr>
            <p:nvPr/>
          </p:nvCxnSpPr>
          <p:spPr>
            <a:xfrm>
              <a:off x="8708724" y="1667022"/>
              <a:ext cx="0" cy="5582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8D496E5-A426-478C-8063-B636752863EA}"/>
              </a:ext>
            </a:extLst>
          </p:cNvPr>
          <p:cNvGrpSpPr/>
          <p:nvPr/>
        </p:nvGrpSpPr>
        <p:grpSpPr>
          <a:xfrm>
            <a:off x="9464331" y="1953633"/>
            <a:ext cx="1140154" cy="859730"/>
            <a:chOff x="9599511" y="2281841"/>
            <a:chExt cx="1140154" cy="85973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D211F29-F2AF-4304-9F0A-BA06C08DAE50}"/>
                </a:ext>
              </a:extLst>
            </p:cNvPr>
            <p:cNvSpPr txBox="1"/>
            <p:nvPr/>
          </p:nvSpPr>
          <p:spPr>
            <a:xfrm>
              <a:off x="9599511" y="2281841"/>
              <a:ext cx="1140154" cy="310066"/>
            </a:xfrm>
            <a:prstGeom prst="rect">
              <a:avLst/>
            </a:prstGeom>
            <a:solidFill>
              <a:srgbClr val="0088C7">
                <a:alpha val="70000"/>
              </a:srgb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Frequency</a:t>
              </a:r>
              <a:endParaRPr kumimoji="0" lang="en-PH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2E4EB76-3270-455B-B465-82259E9CB555}"/>
                </a:ext>
              </a:extLst>
            </p:cNvPr>
            <p:cNvCxnSpPr>
              <a:cxnSpLocks/>
            </p:cNvCxnSpPr>
            <p:nvPr/>
          </p:nvCxnSpPr>
          <p:spPr>
            <a:xfrm>
              <a:off x="9895283" y="2591907"/>
              <a:ext cx="0" cy="5496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B34B7E0-218C-4DA6-A593-DEA5BE6D22E3}"/>
              </a:ext>
            </a:extLst>
          </p:cNvPr>
          <p:cNvGrpSpPr/>
          <p:nvPr/>
        </p:nvGrpSpPr>
        <p:grpSpPr>
          <a:xfrm>
            <a:off x="5817639" y="3254753"/>
            <a:ext cx="1710640" cy="1335800"/>
            <a:chOff x="6876443" y="2659151"/>
            <a:chExt cx="1710640" cy="1335800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61E9225-CC1C-4DAD-8533-A5A720B6F9D1}"/>
                </a:ext>
              </a:extLst>
            </p:cNvPr>
            <p:cNvSpPr txBox="1"/>
            <p:nvPr/>
          </p:nvSpPr>
          <p:spPr>
            <a:xfrm>
              <a:off x="6876443" y="2659151"/>
              <a:ext cx="1710640" cy="307777"/>
            </a:xfrm>
            <a:prstGeom prst="rect">
              <a:avLst/>
            </a:prstGeom>
            <a:solidFill>
              <a:srgbClr val="92D050">
                <a:alpha val="70000"/>
              </a:srgb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Observation Value</a:t>
              </a:r>
              <a:endParaRPr kumimoji="0" lang="en-PH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E9D8065-41DE-4F5C-829C-3257D99E8481}"/>
                </a:ext>
              </a:extLst>
            </p:cNvPr>
            <p:cNvCxnSpPr>
              <a:cxnSpLocks/>
            </p:cNvCxnSpPr>
            <p:nvPr/>
          </p:nvCxnSpPr>
          <p:spPr>
            <a:xfrm>
              <a:off x="7744892" y="2966928"/>
              <a:ext cx="0" cy="102802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CDCBC890-F9C0-43A1-BD02-47F0CE24E4DC}"/>
              </a:ext>
            </a:extLst>
          </p:cNvPr>
          <p:cNvSpPr/>
          <p:nvPr/>
        </p:nvSpPr>
        <p:spPr>
          <a:xfrm>
            <a:off x="5080238" y="2836413"/>
            <a:ext cx="2970000" cy="252818"/>
          </a:xfrm>
          <a:prstGeom prst="rect">
            <a:avLst/>
          </a:prstGeom>
          <a:solidFill>
            <a:srgbClr val="0088C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BEE9D92-6A34-4630-967B-E239317BE791}"/>
              </a:ext>
            </a:extLst>
          </p:cNvPr>
          <p:cNvSpPr/>
          <p:nvPr/>
        </p:nvSpPr>
        <p:spPr>
          <a:xfrm>
            <a:off x="9344908" y="2826936"/>
            <a:ext cx="713492" cy="270869"/>
          </a:xfrm>
          <a:prstGeom prst="rect">
            <a:avLst/>
          </a:prstGeom>
          <a:solidFill>
            <a:srgbClr val="0088C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2581FDA-C04E-484F-B1D6-888A4A935F24}"/>
              </a:ext>
            </a:extLst>
          </p:cNvPr>
          <p:cNvSpPr txBox="1"/>
          <p:nvPr/>
        </p:nvSpPr>
        <p:spPr>
          <a:xfrm>
            <a:off x="8108840" y="2856633"/>
            <a:ext cx="349360" cy="21931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FCBBFA4-F9BF-4669-BEB7-E0B80D6AB035}"/>
              </a:ext>
            </a:extLst>
          </p:cNvPr>
          <p:cNvSpPr txBox="1"/>
          <p:nvPr/>
        </p:nvSpPr>
        <p:spPr>
          <a:xfrm>
            <a:off x="8570790" y="2858824"/>
            <a:ext cx="573210" cy="21931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8AFC0ED-2AD1-47E9-9C30-F955E330C8D2}"/>
              </a:ext>
            </a:extLst>
          </p:cNvPr>
          <p:cNvSpPr/>
          <p:nvPr/>
        </p:nvSpPr>
        <p:spPr>
          <a:xfrm>
            <a:off x="1221019" y="3597080"/>
            <a:ext cx="1630383" cy="1748300"/>
          </a:xfrm>
          <a:prstGeom prst="rect">
            <a:avLst/>
          </a:prstGeom>
          <a:solidFill>
            <a:srgbClr val="0088C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29168CD-90AC-40DF-8D09-8EED3E1C9C5C}"/>
              </a:ext>
            </a:extLst>
          </p:cNvPr>
          <p:cNvSpPr/>
          <p:nvPr/>
        </p:nvSpPr>
        <p:spPr>
          <a:xfrm>
            <a:off x="2836779" y="3839229"/>
            <a:ext cx="8134201" cy="1493794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E35B07-2794-4E9A-8347-E293845908C6}"/>
              </a:ext>
            </a:extLst>
          </p:cNvPr>
          <p:cNvSpPr/>
          <p:nvPr/>
        </p:nvSpPr>
        <p:spPr>
          <a:xfrm>
            <a:off x="2851403" y="3597457"/>
            <a:ext cx="8119578" cy="243572"/>
          </a:xfrm>
          <a:prstGeom prst="rect">
            <a:avLst/>
          </a:prstGeom>
          <a:solidFill>
            <a:srgbClr val="0088C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3A0D49C-00F9-41AF-8A50-87DB8E7B11EA}"/>
              </a:ext>
            </a:extLst>
          </p:cNvPr>
          <p:cNvGrpSpPr/>
          <p:nvPr/>
        </p:nvGrpSpPr>
        <p:grpSpPr>
          <a:xfrm>
            <a:off x="2860450" y="2781261"/>
            <a:ext cx="1145040" cy="826619"/>
            <a:chOff x="3767287" y="1932867"/>
            <a:chExt cx="1145040" cy="826619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7B8B0C3-276A-4EDA-8C36-C541682060BE}"/>
                </a:ext>
              </a:extLst>
            </p:cNvPr>
            <p:cNvSpPr txBox="1"/>
            <p:nvPr/>
          </p:nvSpPr>
          <p:spPr>
            <a:xfrm>
              <a:off x="3767287" y="1932867"/>
              <a:ext cx="1145040" cy="318388"/>
            </a:xfrm>
            <a:prstGeom prst="rect">
              <a:avLst/>
            </a:prstGeom>
            <a:solidFill>
              <a:srgbClr val="0088C7">
                <a:alpha val="70000"/>
              </a:srgb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Time Period</a:t>
              </a:r>
              <a:endParaRPr kumimoji="0" lang="en-PH" sz="14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A48FCBB-30F2-45AB-9F6E-C90870308B28}"/>
                </a:ext>
              </a:extLst>
            </p:cNvPr>
            <p:cNvCxnSpPr>
              <a:cxnSpLocks/>
            </p:cNvCxnSpPr>
            <p:nvPr/>
          </p:nvCxnSpPr>
          <p:spPr>
            <a:xfrm>
              <a:off x="4339807" y="2251255"/>
              <a:ext cx="0" cy="50823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D1AD7B9-5360-4589-94DA-4DC8234B85A1}"/>
              </a:ext>
            </a:extLst>
          </p:cNvPr>
          <p:cNvGrpSpPr/>
          <p:nvPr/>
        </p:nvGrpSpPr>
        <p:grpSpPr>
          <a:xfrm>
            <a:off x="1189146" y="2792206"/>
            <a:ext cx="1415553" cy="804322"/>
            <a:chOff x="372431" y="2251756"/>
            <a:chExt cx="1415553" cy="80432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6C1B0C6-E95F-48C9-A6EB-8643712205EA}"/>
                </a:ext>
              </a:extLst>
            </p:cNvPr>
            <p:cNvSpPr txBox="1"/>
            <p:nvPr/>
          </p:nvSpPr>
          <p:spPr>
            <a:xfrm>
              <a:off x="372431" y="2251756"/>
              <a:ext cx="1415553" cy="307777"/>
            </a:xfrm>
            <a:prstGeom prst="rect">
              <a:avLst/>
            </a:prstGeom>
            <a:solidFill>
              <a:srgbClr val="0088C7">
                <a:alpha val="70000"/>
              </a:srgb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Reference Area</a:t>
              </a:r>
              <a:endParaRPr kumimoji="0" lang="en-PH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DD2F89B-676E-4FEB-A101-1A06E2A7B217}"/>
                </a:ext>
              </a:extLst>
            </p:cNvPr>
            <p:cNvCxnSpPr>
              <a:cxnSpLocks/>
            </p:cNvCxnSpPr>
            <p:nvPr/>
          </p:nvCxnSpPr>
          <p:spPr>
            <a:xfrm>
              <a:off x="1057463" y="2559533"/>
              <a:ext cx="0" cy="4965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Rectangle 2">
            <a:extLst>
              <a:ext uri="{FF2B5EF4-FFF2-40B4-BE49-F238E27FC236}">
                <a16:creationId xmlns:a16="http://schemas.microsoft.com/office/drawing/2014/main" id="{4A540DFC-D3E1-4B47-B4CE-B800B432EEDF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457200"/>
            <a:ext cx="8153399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Identifying Concepts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CF1F66-9B9A-2A02-DD35-82B992F18C5B}"/>
              </a:ext>
            </a:extLst>
          </p:cNvPr>
          <p:cNvSpPr/>
          <p:nvPr/>
        </p:nvSpPr>
        <p:spPr>
          <a:xfrm rot="5400000">
            <a:off x="5463542" y="-3329941"/>
            <a:ext cx="45719" cy="91440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83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8" grpId="0" animBg="1"/>
      <p:bldP spid="60" grpId="0" animBg="1"/>
      <p:bldP spid="35" grpId="0" animBg="1"/>
      <p:bldP spid="34" grpId="0" animBg="1"/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>
            <a:extLst>
              <a:ext uri="{FF2B5EF4-FFF2-40B4-BE49-F238E27FC236}">
                <a16:creationId xmlns:a16="http://schemas.microsoft.com/office/drawing/2014/main" id="{95B9BE4F-F46F-4FB8-B5BE-7940223E57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14818" y="1442399"/>
            <a:ext cx="10515600" cy="1256405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of Concepts that are used in a Data Structure Definition or Metadata Structure Definition.</a:t>
            </a:r>
            <a:endParaRPr lang="en-US" altLang="en-US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 scheme places concepts into a maintainable unit.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7E51D30-1F9A-4656-B7E2-583C47F087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0320695"/>
              </p:ext>
            </p:extLst>
          </p:nvPr>
        </p:nvGraphicFramePr>
        <p:xfrm>
          <a:off x="3336839" y="3045322"/>
          <a:ext cx="2458809" cy="3378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8809">
                  <a:extLst>
                    <a:ext uri="{9D8B030D-6E8A-4147-A177-3AD203B41FA5}">
                      <a16:colId xmlns:a16="http://schemas.microsoft.com/office/drawing/2014/main" val="2424590478"/>
                    </a:ext>
                  </a:extLst>
                </a:gridCol>
              </a:tblGrid>
              <a:tr h="43123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Concept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342219"/>
                  </a:ext>
                </a:extLst>
              </a:tr>
              <a:tr h="39667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670314"/>
                  </a:ext>
                </a:extLst>
              </a:tr>
              <a:tr h="39667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Reference area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804018"/>
                  </a:ext>
                </a:extLst>
              </a:tr>
              <a:tr h="39667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period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365237"/>
                  </a:ext>
                </a:extLst>
              </a:tr>
              <a:tr h="43064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405386"/>
                  </a:ext>
                </a:extLst>
              </a:tr>
              <a:tr h="39203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of measure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769946"/>
                  </a:ext>
                </a:extLst>
              </a:tr>
              <a:tr h="42122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multiplier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564896"/>
                  </a:ext>
                </a:extLst>
              </a:tr>
              <a:tr h="51297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Observation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3496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5415A2F-6DCB-4F57-9B22-D09CE5DCC4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640840"/>
              </p:ext>
            </p:extLst>
          </p:nvPr>
        </p:nvGraphicFramePr>
        <p:xfrm>
          <a:off x="5795648" y="3045322"/>
          <a:ext cx="2837091" cy="3378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7091">
                  <a:extLst>
                    <a:ext uri="{9D8B030D-6E8A-4147-A177-3AD203B41FA5}">
                      <a16:colId xmlns:a16="http://schemas.microsoft.com/office/drawing/2014/main" val="4158491713"/>
                    </a:ext>
                  </a:extLst>
                </a:gridCol>
              </a:tblGrid>
              <a:tr h="431235"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345300"/>
                  </a:ext>
                </a:extLst>
              </a:tr>
              <a:tr h="39667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103894"/>
                  </a:ext>
                </a:extLst>
              </a:tr>
              <a:tr h="39667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REF_AREA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911952"/>
                  </a:ext>
                </a:extLst>
              </a:tr>
              <a:tr h="39667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TIME_PERIOD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34429"/>
                  </a:ext>
                </a:extLst>
              </a:tr>
              <a:tr h="43064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076549"/>
                  </a:ext>
                </a:extLst>
              </a:tr>
              <a:tr h="39203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UNIT_MEASURE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370498"/>
                  </a:ext>
                </a:extLst>
              </a:tr>
              <a:tr h="42122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UNIT_MULT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592505"/>
                  </a:ext>
                </a:extLst>
              </a:tr>
              <a:tr h="51297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OBS_VALUE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91616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DCB221A3-800D-3D23-95C4-0BF25A315A5C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457200"/>
            <a:ext cx="8153399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SDMX Concept Scheme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A8AB5D-7A6A-C3E7-D9A7-3067327BFE18}"/>
              </a:ext>
            </a:extLst>
          </p:cNvPr>
          <p:cNvSpPr/>
          <p:nvPr/>
        </p:nvSpPr>
        <p:spPr>
          <a:xfrm rot="5400000">
            <a:off x="5463542" y="-3329941"/>
            <a:ext cx="45719" cy="91440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7DF8D989-1090-7545-119E-1408A847E3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7534448"/>
              </p:ext>
            </p:extLst>
          </p:nvPr>
        </p:nvGraphicFramePr>
        <p:xfrm>
          <a:off x="3923819" y="2113602"/>
          <a:ext cx="7658581" cy="2077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7975600" imgH="2082800" progId="Excel.Sheet.12">
                  <p:embed/>
                </p:oleObj>
              </mc:Choice>
              <mc:Fallback>
                <p:oleObj name="Worksheet" r:id="rId3" imgW="7975600" imgH="20828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23819" y="2113602"/>
                        <a:ext cx="7658581" cy="20773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" name="Rectangle 3">
            <a:extLst>
              <a:ext uri="{FF2B5EF4-FFF2-40B4-BE49-F238E27FC236}">
                <a16:creationId xmlns:a16="http://schemas.microsoft.com/office/drawing/2014/main" id="{BD0D6DB2-407E-4463-9F50-FD288EADE7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04454" y="1653194"/>
            <a:ext cx="10938729" cy="5083508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of the concepts are used to identify an observation?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altLang="en-U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Indicator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altLang="en-U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Reference area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altLang="en-U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Time period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all 3 are known, we can unambiguously locate an observation in the table.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are called </a:t>
            </a:r>
            <a:r>
              <a:rPr lang="en-US" alt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dimensions</a:t>
            </a:r>
            <a:r>
              <a:rPr lang="en-US" altLang="en-US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altLang="en-U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A dimension is similar in meaning to a database table’s primary key field.</a:t>
            </a:r>
          </a:p>
          <a:p>
            <a:pPr lvl="1">
              <a:buFont typeface="Wingdings" pitchFamily="2" charset="2"/>
              <a:buChar char="v"/>
            </a:pPr>
            <a:r>
              <a:rPr lang="en-US" altLang="en-U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Statistical concept used in combination with other statistical concepts to identify a statistical </a:t>
            </a:r>
          </a:p>
          <a:p>
            <a:pPr marL="457200" lvl="1" indent="0">
              <a:buNone/>
            </a:pPr>
            <a:r>
              <a:rPr lang="en-US" altLang="en-U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series or individual observations.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0C058A-788F-4124-AB8C-F8B41E4F353D}"/>
              </a:ext>
            </a:extLst>
          </p:cNvPr>
          <p:cNvSpPr/>
          <p:nvPr/>
        </p:nvSpPr>
        <p:spPr>
          <a:xfrm>
            <a:off x="6934200" y="2133600"/>
            <a:ext cx="2362200" cy="228600"/>
          </a:xfrm>
          <a:prstGeom prst="rect">
            <a:avLst/>
          </a:prstGeom>
          <a:solidFill>
            <a:srgbClr val="1AA3DC">
              <a:alpha val="50000"/>
            </a:srgbClr>
          </a:solidFill>
          <a:ln>
            <a:solidFill>
              <a:srgbClr val="1AA3DC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476581-C790-4992-A833-AB72A927FE88}"/>
              </a:ext>
            </a:extLst>
          </p:cNvPr>
          <p:cNvSpPr/>
          <p:nvPr/>
        </p:nvSpPr>
        <p:spPr>
          <a:xfrm>
            <a:off x="10118506" y="2799808"/>
            <a:ext cx="549494" cy="171992"/>
          </a:xfrm>
          <a:prstGeom prst="rect">
            <a:avLst/>
          </a:prstGeom>
          <a:solidFill>
            <a:srgbClr val="1AA3DC">
              <a:alpha val="50000"/>
            </a:srgbClr>
          </a:solidFill>
          <a:ln>
            <a:solidFill>
              <a:srgbClr val="1AA3DC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E9F8D0-F8E6-4E1A-8F5E-44BFF51FA5B7}"/>
              </a:ext>
            </a:extLst>
          </p:cNvPr>
          <p:cNvSpPr/>
          <p:nvPr/>
        </p:nvSpPr>
        <p:spPr>
          <a:xfrm>
            <a:off x="3923819" y="3823540"/>
            <a:ext cx="566051" cy="149427"/>
          </a:xfrm>
          <a:prstGeom prst="rect">
            <a:avLst/>
          </a:prstGeom>
          <a:solidFill>
            <a:srgbClr val="1AA3DC">
              <a:alpha val="50000"/>
            </a:srgbClr>
          </a:solidFill>
          <a:ln>
            <a:solidFill>
              <a:srgbClr val="1AA3DC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6E3A41-95AE-4D32-9921-0B6702C4D823}"/>
              </a:ext>
            </a:extLst>
          </p:cNvPr>
          <p:cNvSpPr/>
          <p:nvPr/>
        </p:nvSpPr>
        <p:spPr>
          <a:xfrm>
            <a:off x="10071389" y="3811269"/>
            <a:ext cx="549493" cy="161698"/>
          </a:xfrm>
          <a:prstGeom prst="rect">
            <a:avLst/>
          </a:prstGeom>
          <a:solidFill>
            <a:srgbClr val="92D050">
              <a:alpha val="50000"/>
            </a:srgbClr>
          </a:solidFill>
          <a:ln w="12700">
            <a:solidFill>
              <a:srgbClr val="92D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E1EB31B0-4C35-416C-9628-0ADEE2488455}"/>
              </a:ext>
            </a:extLst>
          </p:cNvPr>
          <p:cNvSpPr/>
          <p:nvPr/>
        </p:nvSpPr>
        <p:spPr>
          <a:xfrm>
            <a:off x="10287000" y="2971799"/>
            <a:ext cx="134683" cy="81631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052CC849-86E8-44AE-BFBC-8558FE97E0DD}"/>
              </a:ext>
            </a:extLst>
          </p:cNvPr>
          <p:cNvSpPr/>
          <p:nvPr/>
        </p:nvSpPr>
        <p:spPr>
          <a:xfrm rot="16200000">
            <a:off x="7545746" y="1469659"/>
            <a:ext cx="140001" cy="486661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5CF8B1D-EBB9-CF8A-82A2-9B7EA0CB91B9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457200"/>
            <a:ext cx="8153399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Dimension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A32480-4039-9D84-EDF8-2B389440986F}"/>
              </a:ext>
            </a:extLst>
          </p:cNvPr>
          <p:cNvSpPr/>
          <p:nvPr/>
        </p:nvSpPr>
        <p:spPr>
          <a:xfrm rot="5400000">
            <a:off x="5463542" y="-3329941"/>
            <a:ext cx="45719" cy="91440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2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2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2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4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1F89DE5-BCD9-0065-F542-663EE876C8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3080304"/>
              </p:ext>
            </p:extLst>
          </p:nvPr>
        </p:nvGraphicFramePr>
        <p:xfrm>
          <a:off x="3438177" y="2286000"/>
          <a:ext cx="8220423" cy="2229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7975600" imgH="2082800" progId="Excel.Sheet.12">
                  <p:embed/>
                </p:oleObj>
              </mc:Choice>
              <mc:Fallback>
                <p:oleObj name="Worksheet" r:id="rId3" imgW="7975600" imgH="2082800" progId="Excel.Sheet.12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7DF8D989-1090-7545-119E-1408A847E3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38177" y="2286000"/>
                        <a:ext cx="8220423" cy="22297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Rectangle 3">
            <a:extLst>
              <a:ext uri="{FF2B5EF4-FFF2-40B4-BE49-F238E27FC236}">
                <a16:creationId xmlns:a16="http://schemas.microsoft.com/office/drawing/2014/main" id="{A4F7AFDB-03CF-4D9E-91E1-8627FF330E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23257" y="1685659"/>
            <a:ext cx="10686661" cy="485509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 of Measure</a:t>
            </a:r>
            <a:r>
              <a:rPr lang="en-US" altLang="en-US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 Multiplier</a:t>
            </a:r>
            <a:r>
              <a:rPr lang="en-US" altLang="en-US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represent additional information about the observation.</a:t>
            </a:r>
          </a:p>
          <a:p>
            <a:pPr eaLnBrk="1" hangingPunct="1">
              <a:lnSpc>
                <a:spcPct val="90000"/>
              </a:lnSpc>
            </a:pPr>
            <a:endParaRPr lang="en-US" altLang="en-US" sz="22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200" dirty="0">
              <a:solidFill>
                <a:schemeClr val="bg2">
                  <a:lumMod val="25000"/>
                </a:schemeClr>
              </a:solidFill>
              <a:latin typeface="Arial"/>
              <a:cs typeface="Arial"/>
            </a:endParaRPr>
          </a:p>
          <a:p>
            <a:endParaRPr lang="en-US" altLang="en-US" sz="2200" dirty="0">
              <a:solidFill>
                <a:schemeClr val="bg2">
                  <a:lumMod val="25000"/>
                </a:schemeClr>
              </a:solidFill>
              <a:latin typeface="Arial"/>
              <a:cs typeface="Arial"/>
            </a:endParaRPr>
          </a:p>
          <a:p>
            <a:endParaRPr lang="en-US" altLang="en-US" sz="2200" dirty="0">
              <a:solidFill>
                <a:schemeClr val="bg2">
                  <a:lumMod val="25000"/>
                </a:schemeClr>
              </a:solidFill>
              <a:latin typeface="Arial"/>
              <a:cs typeface="Arial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2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2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concepts is not used to identify a series or observation.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Such concepts are called </a:t>
            </a:r>
            <a:r>
              <a:rPr lang="en-US" altLang="en-US" sz="2000" b="1" dirty="0">
                <a:solidFill>
                  <a:srgbClr val="0070C0"/>
                </a:solidFill>
                <a:latin typeface="Arial"/>
                <a:cs typeface="Arial"/>
              </a:rPr>
              <a:t>attributes</a:t>
            </a:r>
            <a:r>
              <a:rPr lang="en-US" altLang="en-US" sz="20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.</a:t>
            </a:r>
          </a:p>
          <a:p>
            <a:pPr lvl="1">
              <a:buFont typeface="Wingdings" pitchFamily="2" charset="2"/>
              <a:buChar char="v"/>
            </a:pPr>
            <a:r>
              <a:rPr lang="en-US" altLang="en-US" sz="16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 Statistical concept providing qualitative information about a specific statistical object.</a:t>
            </a:r>
          </a:p>
          <a:p>
            <a:pPr lvl="1">
              <a:buFont typeface="Wingdings" pitchFamily="2" charset="2"/>
              <a:buChar char="v"/>
            </a:pPr>
            <a:r>
              <a:rPr lang="en-US" altLang="en-US" sz="16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 Similar to a database table’s non-primary key fields.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13EB7E-954B-4FAB-A438-C4F6B07B36D9}"/>
              </a:ext>
            </a:extLst>
          </p:cNvPr>
          <p:cNvSpPr/>
          <p:nvPr/>
        </p:nvSpPr>
        <p:spPr>
          <a:xfrm>
            <a:off x="9230316" y="2334683"/>
            <a:ext cx="324000" cy="22332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76E53E-15B3-4921-98B1-115C7795A2A2}"/>
              </a:ext>
            </a:extLst>
          </p:cNvPr>
          <p:cNvSpPr/>
          <p:nvPr/>
        </p:nvSpPr>
        <p:spPr>
          <a:xfrm>
            <a:off x="9600377" y="2334646"/>
            <a:ext cx="518400" cy="22335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8354C49-48AB-2B98-A1FB-062D5DBE61B8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457200"/>
            <a:ext cx="8153399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2C6299-0BA9-A920-C4FA-7244CF339DEB}"/>
              </a:ext>
            </a:extLst>
          </p:cNvPr>
          <p:cNvSpPr/>
          <p:nvPr/>
        </p:nvSpPr>
        <p:spPr>
          <a:xfrm rot="5400000">
            <a:off x="5463542" y="-3329941"/>
            <a:ext cx="45719" cy="91440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>
            <a:extLst>
              <a:ext uri="{FF2B5EF4-FFF2-40B4-BE49-F238E27FC236}">
                <a16:creationId xmlns:a16="http://schemas.microsoft.com/office/drawing/2014/main" id="{AC68ABB9-D00B-4161-9BB6-89D3EE93E5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01485" y="1769216"/>
            <a:ext cx="10699104" cy="480886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Observation Value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represents a concept that describes the actual values being transmitted.</a:t>
            </a:r>
          </a:p>
          <a:p>
            <a:pPr eaLnBrk="1" hangingPunct="1"/>
            <a:endParaRPr lang="en-US" altLang="en-US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en-US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en-US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en-US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en-US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SDMX, such a concept is called </a:t>
            </a:r>
            <a:r>
              <a:rPr lang="en-US" alt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Measure</a:t>
            </a:r>
            <a:r>
              <a:rPr lang="en-US" altLang="en-US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eaLnBrk="1" hangingPunct="1"/>
            <a:endParaRPr lang="en-US" altLang="en-US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Measure is usually represented by concept with ID </a:t>
            </a:r>
            <a:r>
              <a:rPr lang="en-US" alt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OBS_VALUE</a:t>
            </a:r>
            <a:r>
              <a:rPr lang="en-US" altLang="en-US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1E609E-4098-45D1-90C3-6C79FF755545}"/>
              </a:ext>
            </a:extLst>
          </p:cNvPr>
          <p:cNvSpPr/>
          <p:nvPr/>
        </p:nvSpPr>
        <p:spPr>
          <a:xfrm>
            <a:off x="5148727" y="3217763"/>
            <a:ext cx="6390130" cy="1215341"/>
          </a:xfrm>
          <a:prstGeom prst="rect">
            <a:avLst/>
          </a:prstGeom>
          <a:solidFill>
            <a:srgbClr val="92D050">
              <a:alpha val="50000"/>
            </a:srgbClr>
          </a:solidFill>
          <a:ln w="12700">
            <a:solidFill>
              <a:srgbClr val="92D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588ABF-A2E2-DE6B-60E2-CB873C803F1C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457200"/>
            <a:ext cx="8153399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Measure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C4EDFF-4972-97ED-938E-271C1AA75153}"/>
              </a:ext>
            </a:extLst>
          </p:cNvPr>
          <p:cNvSpPr/>
          <p:nvPr/>
        </p:nvSpPr>
        <p:spPr>
          <a:xfrm rot="5400000">
            <a:off x="5463542" y="-3329941"/>
            <a:ext cx="45719" cy="91440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905E640-6269-E7DD-07C9-A7FD2913DB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0642329"/>
              </p:ext>
            </p:extLst>
          </p:nvPr>
        </p:nvGraphicFramePr>
        <p:xfrm>
          <a:off x="3923819" y="2342202"/>
          <a:ext cx="7658581" cy="2077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7975600" imgH="2082800" progId="Excel.Sheet.12">
                  <p:embed/>
                </p:oleObj>
              </mc:Choice>
              <mc:Fallback>
                <p:oleObj name="Worksheet" r:id="rId3" imgW="7975600" imgH="2082800" progId="Excel.Sheet.12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7DF8D989-1090-7545-119E-1408A847E3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23819" y="2342202"/>
                        <a:ext cx="7658581" cy="20773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057372AD-A3AB-91D1-F781-2F270362EC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1" y="457200"/>
            <a:ext cx="7147562" cy="7620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SDMX?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884099-2358-0794-36F2-2DBB356F5BBE}"/>
              </a:ext>
            </a:extLst>
          </p:cNvPr>
          <p:cNvSpPr/>
          <p:nvPr/>
        </p:nvSpPr>
        <p:spPr>
          <a:xfrm rot="5400000">
            <a:off x="5463542" y="-3329941"/>
            <a:ext cx="45719" cy="91440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950EDE-89A4-B3FE-A932-1F695460C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1" y="2375235"/>
            <a:ext cx="5071533" cy="207932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7723B1D-7908-F220-544B-7276BD0DDB93}"/>
              </a:ext>
            </a:extLst>
          </p:cNvPr>
          <p:cNvSpPr txBox="1">
            <a:spLocks/>
          </p:cNvSpPr>
          <p:nvPr/>
        </p:nvSpPr>
        <p:spPr>
          <a:xfrm>
            <a:off x="6705600" y="1828800"/>
            <a:ext cx="4309531" cy="39928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 international initiative to standardize and modernize the statistical data and metadata collection, processing, and exchange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Certified by the ISO (International Organization for Standardization)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Preferred standard for the exchange and sharing of data and metadata by the UN Statistical Commission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4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>
            <a:extLst>
              <a:ext uri="{FF2B5EF4-FFF2-40B4-BE49-F238E27FC236}">
                <a16:creationId xmlns:a16="http://schemas.microsoft.com/office/drawing/2014/main" id="{02731CAD-8965-4170-9CE4-AE7900C7D2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01484" y="1721965"/>
            <a:ext cx="9829799" cy="4419600"/>
          </a:xfrm>
        </p:spPr>
        <p:txBody>
          <a:bodyPr>
            <a:normAutofit/>
          </a:bodyPr>
          <a:lstStyle/>
          <a:p>
            <a:r>
              <a:rPr lang="en-US" alt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lang="en-US" altLang="en-US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dimension provides observation time. If a DSD describes time series data, it must have one TIME dimension.</a:t>
            </a:r>
          </a:p>
          <a:p>
            <a:pPr marL="0" indent="0">
              <a:buNone/>
            </a:pPr>
            <a:endParaRPr lang="en-US" altLang="en-US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r>
              <a:rPr lang="en-US" altLang="en-US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dimension describes interval between observations. If there is a TIME dimension, one other dimension must be marked as FREQUENCY dimension.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A81CF33-5F70-F068-C397-D8837E230DC6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457200"/>
            <a:ext cx="8153399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 Dimensions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EC01F5-492A-7D18-0892-32D9F3ADAC45}"/>
              </a:ext>
            </a:extLst>
          </p:cNvPr>
          <p:cNvSpPr/>
          <p:nvPr/>
        </p:nvSpPr>
        <p:spPr>
          <a:xfrm rot="5400000">
            <a:off x="5463542" y="-3329941"/>
            <a:ext cx="45719" cy="91440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68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7B543CCC-A393-4404-9C27-26660967F8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99401" y="1861651"/>
            <a:ext cx="10907598" cy="45767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SDMX 2.1, attributes can be attached at observation, dimension(s), group, or dataset.</a:t>
            </a:r>
          </a:p>
          <a:p>
            <a:pPr lvl="1" eaLnBrk="1" hangingPunct="1">
              <a:buFont typeface="Wingdings" pitchFamily="2" charset="2"/>
              <a:buChar char="v"/>
            </a:pPr>
            <a:r>
              <a:rPr lang="en-US" altLang="en-US" sz="17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When an attribute is attached to all dimensions except time, it is effectively attached </a:t>
            </a:r>
          </a:p>
          <a:p>
            <a:pPr marL="457200" lvl="1" indent="0" eaLnBrk="1" hangingPunct="1">
              <a:buNone/>
            </a:pPr>
            <a:r>
              <a:rPr lang="en-US" altLang="en-US" sz="17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to time series</a:t>
            </a:r>
          </a:p>
          <a:p>
            <a:pPr marL="457200" lvl="1" indent="0" eaLnBrk="1" hangingPunct="1">
              <a:buNone/>
            </a:pPr>
            <a:endParaRPr lang="en-US" altLang="en-US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practical purposes attributes are often attached at observation or time series.</a:t>
            </a:r>
          </a:p>
          <a:p>
            <a:pPr eaLnBrk="1" hangingPunct="1"/>
            <a:endParaRPr lang="en-US" altLang="en-US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addition, attributes can be designated as </a:t>
            </a:r>
            <a:r>
              <a:rPr lang="en-US" alt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mandatory</a:t>
            </a:r>
            <a:r>
              <a:rPr lang="en-US" altLang="en-US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alt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conditional</a:t>
            </a:r>
            <a:r>
              <a:rPr lang="en-US" altLang="en-US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(optional). Mandatory attributes must be present at their attachment level for the dataset to be valid, while conditional attributes may be skipped.</a:t>
            </a:r>
          </a:p>
          <a:p>
            <a:pPr lvl="1">
              <a:buFont typeface="Wingdings" pitchFamily="2" charset="2"/>
              <a:buChar char="v"/>
            </a:pPr>
            <a:r>
              <a:rPr lang="en-US" altLang="en-U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Dimensions, by contrast, must always be provided.</a:t>
            </a:r>
          </a:p>
          <a:p>
            <a:endParaRPr lang="en-US" altLang="en-US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D73C57F-6F7F-23BA-2CF2-CFE4C74661DE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457200"/>
            <a:ext cx="8153399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 Attachment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DD94B4-87FE-E317-A99C-8E684AA5BF5D}"/>
              </a:ext>
            </a:extLst>
          </p:cNvPr>
          <p:cNvSpPr/>
          <p:nvPr/>
        </p:nvSpPr>
        <p:spPr>
          <a:xfrm rot="5400000">
            <a:off x="5463542" y="-3329941"/>
            <a:ext cx="45719" cy="91440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D73C57F-6F7F-23BA-2CF2-CFE4C74661DE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457200"/>
            <a:ext cx="8153399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model so far…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DD94B4-87FE-E317-A99C-8E684AA5BF5D}"/>
              </a:ext>
            </a:extLst>
          </p:cNvPr>
          <p:cNvSpPr/>
          <p:nvPr/>
        </p:nvSpPr>
        <p:spPr>
          <a:xfrm rot="5400000">
            <a:off x="5463542" y="-3329941"/>
            <a:ext cx="45719" cy="91440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F19542F2-3823-7103-A102-4DCEFD58F0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7162144"/>
              </p:ext>
            </p:extLst>
          </p:nvPr>
        </p:nvGraphicFramePr>
        <p:xfrm>
          <a:off x="1281352" y="2209800"/>
          <a:ext cx="2305272" cy="34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5272">
                  <a:extLst>
                    <a:ext uri="{9D8B030D-6E8A-4147-A177-3AD203B41FA5}">
                      <a16:colId xmlns:a16="http://schemas.microsoft.com/office/drawing/2014/main" val="2424590478"/>
                    </a:ext>
                  </a:extLst>
                </a:gridCol>
              </a:tblGrid>
              <a:tr h="43651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Concept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0342219"/>
                  </a:ext>
                </a:extLst>
              </a:tr>
              <a:tr h="43651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Indicator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4670314"/>
                  </a:ext>
                </a:extLst>
              </a:tr>
              <a:tr h="43651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Reference area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0804018"/>
                  </a:ext>
                </a:extLst>
              </a:tr>
              <a:tr h="436515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period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0365237"/>
                  </a:ext>
                </a:extLst>
              </a:tr>
              <a:tr h="436515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Frequency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2983754"/>
                  </a:ext>
                </a:extLst>
              </a:tr>
              <a:tr h="436515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of measure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505963"/>
                  </a:ext>
                </a:extLst>
              </a:tr>
              <a:tr h="436515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multiplier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7401399"/>
                  </a:ext>
                </a:extLst>
              </a:tr>
              <a:tr h="43651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Observation 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566274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E0EF080-E78E-C69E-4545-19225D7F5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447075"/>
              </p:ext>
            </p:extLst>
          </p:nvPr>
        </p:nvGraphicFramePr>
        <p:xfrm>
          <a:off x="3586624" y="2209800"/>
          <a:ext cx="1963750" cy="34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3750">
                  <a:extLst>
                    <a:ext uri="{9D8B030D-6E8A-4147-A177-3AD203B41FA5}">
                      <a16:colId xmlns:a16="http://schemas.microsoft.com/office/drawing/2014/main" val="118143014"/>
                    </a:ext>
                  </a:extLst>
                </a:gridCol>
              </a:tblGrid>
              <a:tr h="43651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Concept 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2361938"/>
                  </a:ext>
                </a:extLst>
              </a:tr>
              <a:tr h="43651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INDICATOR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1617487"/>
                  </a:ext>
                </a:extLst>
              </a:tr>
              <a:tr h="43651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REF_AREA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0466683"/>
                  </a:ext>
                </a:extLst>
              </a:tr>
              <a:tr h="43651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TIME_PERIOD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551359"/>
                  </a:ext>
                </a:extLst>
              </a:tr>
              <a:tr h="43651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FREQ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015902"/>
                  </a:ext>
                </a:extLst>
              </a:tr>
              <a:tr h="43651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UNIT_MEASURE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5503088"/>
                  </a:ext>
                </a:extLst>
              </a:tr>
              <a:tr h="43651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UNIT_MULT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7866133"/>
                  </a:ext>
                </a:extLst>
              </a:tr>
              <a:tr h="43651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OBS_VALUE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50542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FE59615-0BAB-E0C9-BA09-ED7F62AAE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224556"/>
              </p:ext>
            </p:extLst>
          </p:nvPr>
        </p:nvGraphicFramePr>
        <p:xfrm>
          <a:off x="5550374" y="2209800"/>
          <a:ext cx="1622228" cy="34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228">
                  <a:extLst>
                    <a:ext uri="{9D8B030D-6E8A-4147-A177-3AD203B41FA5}">
                      <a16:colId xmlns:a16="http://schemas.microsoft.com/office/drawing/2014/main" val="1160269918"/>
                    </a:ext>
                  </a:extLst>
                </a:gridCol>
              </a:tblGrid>
              <a:tr h="43651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639681"/>
                  </a:ext>
                </a:extLst>
              </a:tr>
              <a:tr h="43651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Dimension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591506"/>
                  </a:ext>
                </a:extLst>
              </a:tr>
              <a:tr h="43651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Dimension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427942"/>
                  </a:ext>
                </a:extLst>
              </a:tr>
              <a:tr h="43651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Dimension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692653"/>
                  </a:ext>
                </a:extLst>
              </a:tr>
              <a:tr h="43651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Dimension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3335469"/>
                  </a:ext>
                </a:extLst>
              </a:tr>
              <a:tr h="43651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Attribute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2854737"/>
                  </a:ext>
                </a:extLst>
              </a:tr>
              <a:tr h="43651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Attribute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8875714"/>
                  </a:ext>
                </a:extLst>
              </a:tr>
              <a:tr h="43651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Pr. Measure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561617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A3E3B3-3738-02C9-FA21-6FA157F116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233642"/>
              </p:ext>
            </p:extLst>
          </p:nvPr>
        </p:nvGraphicFramePr>
        <p:xfrm>
          <a:off x="7164954" y="2209800"/>
          <a:ext cx="1528244" cy="34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244">
                  <a:extLst>
                    <a:ext uri="{9D8B030D-6E8A-4147-A177-3AD203B41FA5}">
                      <a16:colId xmlns:a16="http://schemas.microsoft.com/office/drawing/2014/main" val="3533168284"/>
                    </a:ext>
                  </a:extLst>
                </a:gridCol>
              </a:tblGrid>
              <a:tr h="43651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Attachment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2781639"/>
                  </a:ext>
                </a:extLst>
              </a:tr>
              <a:tr h="436515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0022891"/>
                  </a:ext>
                </a:extLst>
              </a:tr>
              <a:tr h="436515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2415515"/>
                  </a:ext>
                </a:extLst>
              </a:tr>
              <a:tr h="436515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5090708"/>
                  </a:ext>
                </a:extLst>
              </a:tr>
              <a:tr h="436515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0607871"/>
                  </a:ext>
                </a:extLst>
              </a:tr>
              <a:tr h="436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series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808240"/>
                  </a:ext>
                </a:extLst>
              </a:tr>
              <a:tr h="43651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series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5132991"/>
                  </a:ext>
                </a:extLst>
              </a:tr>
              <a:tr h="436515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925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919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>
            <a:extLst>
              <a:ext uri="{FF2B5EF4-FFF2-40B4-BE49-F238E27FC236}">
                <a16:creationId xmlns:a16="http://schemas.microsoft.com/office/drawing/2014/main" id="{A3025F76-20EF-4A41-9379-002193934A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85683" y="2457627"/>
            <a:ext cx="10515600" cy="296319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DSD defines a range of valid values for each concept.</a:t>
            </a:r>
          </a:p>
          <a:p>
            <a:pPr eaLnBrk="1" hangingPunct="1"/>
            <a:endParaRPr lang="en-US" altLang="en-US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data are transferred, each of its descriptor concepts must have valid values.</a:t>
            </a:r>
          </a:p>
          <a:p>
            <a:pPr eaLnBrk="1" hangingPunct="1"/>
            <a:endParaRPr lang="en-US" altLang="en-US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concept can be</a:t>
            </a:r>
          </a:p>
          <a:p>
            <a:pPr lvl="1" eaLnBrk="1" hangingPunct="1">
              <a:buFont typeface="Wingdings" pitchFamily="2" charset="2"/>
              <a:buChar char="v"/>
            </a:pPr>
            <a:r>
              <a:rPr lang="en-US" altLang="en-U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Coded</a:t>
            </a:r>
          </a:p>
          <a:p>
            <a:pPr lvl="1" eaLnBrk="1" hangingPunct="1">
              <a:buFont typeface="Wingdings" pitchFamily="2" charset="2"/>
              <a:buChar char="v"/>
            </a:pPr>
            <a:r>
              <a:rPr lang="en-US" altLang="en-U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Un-coded with format</a:t>
            </a:r>
          </a:p>
          <a:p>
            <a:pPr lvl="1" eaLnBrk="1" hangingPunct="1">
              <a:buFont typeface="Wingdings" pitchFamily="2" charset="2"/>
              <a:buChar char="v"/>
            </a:pPr>
            <a:r>
              <a:rPr lang="en-US" altLang="en-U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Un-coded free text</a:t>
            </a:r>
          </a:p>
          <a:p>
            <a:pPr lvl="1" eaLnBrk="1" hangingPunct="1"/>
            <a:endParaRPr lang="en-US" altLang="en-US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5433D7A-DBCC-5E1A-6361-61EFD06C53FA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457200"/>
            <a:ext cx="8153399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84EC8C-7098-7816-8A60-3CD6CE8522DC}"/>
              </a:ext>
            </a:extLst>
          </p:cNvPr>
          <p:cNvSpPr/>
          <p:nvPr/>
        </p:nvSpPr>
        <p:spPr>
          <a:xfrm rot="5400000">
            <a:off x="5463542" y="-3329941"/>
            <a:ext cx="45719" cy="91440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>
            <a:extLst>
              <a:ext uri="{FF2B5EF4-FFF2-40B4-BE49-F238E27FC236}">
                <a16:creationId xmlns:a16="http://schemas.microsoft.com/office/drawing/2014/main" id="{0A33AF7A-E35A-4C64-A1A7-6C127E89F6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16000" y="2312575"/>
            <a:ext cx="10490199" cy="2247507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“A language-independent set of letters, numbers or symbols that represent a concept whose meaning is described in a natural language.”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sequence of characters that can be associated with descriptions in any number of languages.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Descriptions can be updated without disrupting mappings or other components of data exchange.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CD0384B-B176-F30D-4129-FC539314E636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457200"/>
            <a:ext cx="8153399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C1C67F-0984-9DF1-F3F3-4E6B0CB5609E}"/>
              </a:ext>
            </a:extLst>
          </p:cNvPr>
          <p:cNvSpPr/>
          <p:nvPr/>
        </p:nvSpPr>
        <p:spPr>
          <a:xfrm rot="5400000">
            <a:off x="5463542" y="-3329941"/>
            <a:ext cx="45719" cy="91440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>
            <a:extLst>
              <a:ext uri="{FF2B5EF4-FFF2-40B4-BE49-F238E27FC236}">
                <a16:creationId xmlns:a16="http://schemas.microsoft.com/office/drawing/2014/main" id="{83537B01-3BB4-4B34-9ACB-C1188DF4E1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85683" y="1961168"/>
            <a:ext cx="10490199" cy="2935663"/>
          </a:xfrm>
        </p:spPr>
        <p:txBody>
          <a:bodyPr/>
          <a:lstStyle/>
          <a:p>
            <a:pPr eaLnBrk="1" hangingPunct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predefined list from which some statistical coded concepts take their values.</a:t>
            </a:r>
          </a:p>
          <a:p>
            <a:pPr eaLnBrk="1" hangingPunct="1"/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code list is a collection of codes maintained as a unit.</a:t>
            </a:r>
          </a:p>
          <a:p>
            <a:pPr eaLnBrk="1" hangingPunct="1"/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code list enumerates all possible values for a concept or set of concepts</a:t>
            </a:r>
          </a:p>
          <a:p>
            <a:pPr lvl="1" eaLnBrk="1" hangingPunct="1">
              <a:buFont typeface="Wingdings" pitchFamily="2" charset="2"/>
              <a:buChar char="v"/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Sex code list</a:t>
            </a:r>
          </a:p>
          <a:p>
            <a:pPr lvl="1" eaLnBrk="1" hangingPunct="1">
              <a:buFont typeface="Wingdings" pitchFamily="2" charset="2"/>
              <a:buChar char="v"/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Country code list</a:t>
            </a:r>
          </a:p>
          <a:p>
            <a:pPr lvl="1" eaLnBrk="1" hangingPunct="1">
              <a:buFont typeface="Wingdings" pitchFamily="2" charset="2"/>
              <a:buChar char="v"/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Indicator code list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D8B9870-542D-0262-B9A7-2485EED04091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457200"/>
            <a:ext cx="8153399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List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2A3960-C59A-B438-196E-496ED5671DA7}"/>
              </a:ext>
            </a:extLst>
          </p:cNvPr>
          <p:cNvSpPr/>
          <p:nvPr/>
        </p:nvSpPr>
        <p:spPr>
          <a:xfrm rot="5400000">
            <a:off x="5463542" y="-3329941"/>
            <a:ext cx="45719" cy="91440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08026DC-4427-4B83-893E-0C20407A7E57}"/>
              </a:ext>
            </a:extLst>
          </p:cNvPr>
          <p:cNvSpPr txBox="1"/>
          <p:nvPr/>
        </p:nvSpPr>
        <p:spPr>
          <a:xfrm>
            <a:off x="914400" y="1828800"/>
            <a:ext cx="846657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lists are primarily used to:</a:t>
            </a:r>
          </a:p>
          <a:p>
            <a:endParaRPr lang="en-US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collect, disseminate, exchange and organise information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aggregate and disaggregate datasets in a meaningful way for complex analysis</a:t>
            </a:r>
            <a:endParaRPr lang="en-US" sz="2000" dirty="0">
              <a:solidFill>
                <a:schemeClr val="bg2">
                  <a:lumMod val="25000"/>
                </a:schemeClr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present statistical information in a standard way</a:t>
            </a:r>
            <a:endParaRPr lang="en-US" sz="2000" dirty="0">
              <a:solidFill>
                <a:schemeClr val="bg2">
                  <a:lumMod val="25000"/>
                </a:schemeClr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support policy and decision-making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standardise the measurement process</a:t>
            </a:r>
            <a:endParaRPr lang="en-PH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01BEF5F-7E1B-DEE0-79B2-8B6767437C21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457200"/>
            <a:ext cx="8153399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List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F26C6F-9058-C450-70A0-CB5ACB6E1FEA}"/>
              </a:ext>
            </a:extLst>
          </p:cNvPr>
          <p:cNvSpPr/>
          <p:nvPr/>
        </p:nvSpPr>
        <p:spPr>
          <a:xfrm rot="5400000">
            <a:off x="5463542" y="-3329941"/>
            <a:ext cx="45719" cy="91440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33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D520E0-D9E0-4C01-A665-2B70C041644C}"/>
              </a:ext>
            </a:extLst>
          </p:cNvPr>
          <p:cNvSpPr txBox="1"/>
          <p:nvPr/>
        </p:nvSpPr>
        <p:spPr>
          <a:xfrm>
            <a:off x="838200" y="1524000"/>
            <a:ext cx="9520989" cy="477053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Properties of Code Lists:</a:t>
            </a:r>
          </a:p>
          <a:p>
            <a:endParaRPr lang="en-US" sz="32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Code list identifier (“CL_”) </a:t>
            </a:r>
          </a:p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     Three mandatory elements: 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buFont typeface="Wingdings" pitchFamily="2" charset="2"/>
              <a:buChar char="v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id 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buFont typeface="Wingdings" pitchFamily="2" charset="2"/>
              <a:buChar char="v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version number</a:t>
            </a:r>
          </a:p>
          <a:p>
            <a:pPr marL="1257300" lvl="2" indent="-342900">
              <a:buFont typeface="Wingdings" pitchFamily="2" charset="2"/>
              <a:buChar char="v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maintenance agency 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Description (optional)</a:t>
            </a:r>
          </a:p>
          <a:p>
            <a:endParaRPr lang="en-US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It may also contain annotations, a URI, period of validity (“valid to” and “valid from”), a state if “final” or “non-final”.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B90A96-B7E7-8605-BF48-19EF847640A5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457200"/>
            <a:ext cx="8153399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List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ADD0F-175D-15B4-4318-96E1C35A72BB}"/>
              </a:ext>
            </a:extLst>
          </p:cNvPr>
          <p:cNvSpPr/>
          <p:nvPr/>
        </p:nvSpPr>
        <p:spPr>
          <a:xfrm rot="5400000">
            <a:off x="5463542" y="-3329941"/>
            <a:ext cx="45719" cy="91440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78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4A6E12EC-CCDB-4196-9FDB-E5A471FDD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529437"/>
              </p:ext>
            </p:extLst>
          </p:nvPr>
        </p:nvGraphicFramePr>
        <p:xfrm>
          <a:off x="1550112" y="1833525"/>
          <a:ext cx="9091773" cy="1921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419">
                  <a:extLst>
                    <a:ext uri="{9D8B030D-6E8A-4147-A177-3AD203B41FA5}">
                      <a16:colId xmlns:a16="http://schemas.microsoft.com/office/drawing/2014/main" val="4045877421"/>
                    </a:ext>
                  </a:extLst>
                </a:gridCol>
                <a:gridCol w="2225901">
                  <a:extLst>
                    <a:ext uri="{9D8B030D-6E8A-4147-A177-3AD203B41FA5}">
                      <a16:colId xmlns:a16="http://schemas.microsoft.com/office/drawing/2014/main" val="3416929313"/>
                    </a:ext>
                  </a:extLst>
                </a:gridCol>
                <a:gridCol w="5625453">
                  <a:extLst>
                    <a:ext uri="{9D8B030D-6E8A-4147-A177-3AD203B41FA5}">
                      <a16:colId xmlns:a16="http://schemas.microsoft.com/office/drawing/2014/main" val="3830836199"/>
                    </a:ext>
                  </a:extLst>
                </a:gridCol>
              </a:tblGrid>
              <a:tr h="324440">
                <a:tc gridSpan="3"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CL_FREQ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589007"/>
                  </a:ext>
                </a:extLst>
              </a:tr>
              <a:tr h="27137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en-US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384133909"/>
                  </a:ext>
                </a:extLst>
              </a:tr>
              <a:tr h="25629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Annual</a:t>
                      </a:r>
                      <a:endParaRPr lang="en-US" sz="10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 be used for data collected or disseminated every year.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920431361"/>
                  </a:ext>
                </a:extLst>
              </a:tr>
              <a:tr h="25629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Quarterly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n-US" sz="10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be used for data collected or disseminated every quarter.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269183543"/>
                  </a:ext>
                </a:extLst>
              </a:tr>
              <a:tr h="25641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lvl="0" algn="l" defTabSz="914400" rtl="0" eaLnBrk="1" fontAlgn="b" latinLnBrk="0" hangingPunct="1">
                        <a:buNone/>
                      </a:pPr>
                      <a:r>
                        <a:rPr lang="en-US" sz="10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be used for data collected or disseminated every month.</a:t>
                      </a:r>
                    </a:p>
                  </a:txBody>
                  <a:tcPr marL="90000" marR="90000" marT="46800" marB="46800" anchor="b"/>
                </a:tc>
                <a:extLst>
                  <a:ext uri="{0D108BD9-81ED-4DB2-BD59-A6C34878D82A}">
                    <a16:rowId xmlns:a16="http://schemas.microsoft.com/office/drawing/2014/main" val="439150954"/>
                  </a:ext>
                </a:extLst>
              </a:tr>
              <a:tr h="25641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0" i="0" u="none" strike="noStrike" noProof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Weekly</a:t>
                      </a:r>
                      <a:endParaRPr lang="en-US" sz="100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lvl="0" algn="l" defTabSz="914400" rtl="0" eaLnBrk="1" fontAlgn="b" latinLnBrk="0" hangingPunct="1">
                        <a:buNone/>
                      </a:pPr>
                      <a:r>
                        <a:rPr lang="en-US" sz="10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be used for data collected or disseminated every week.</a:t>
                      </a:r>
                    </a:p>
                  </a:txBody>
                  <a:tcPr marL="90000" marR="90000" marT="46800" marB="46800" anchor="b"/>
                </a:tc>
                <a:extLst>
                  <a:ext uri="{0D108BD9-81ED-4DB2-BD59-A6C34878D82A}">
                    <a16:rowId xmlns:a16="http://schemas.microsoft.com/office/drawing/2014/main" val="3544729961"/>
                  </a:ext>
                </a:extLst>
              </a:tr>
              <a:tr h="25641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0" i="0" u="none" strike="noStrike" noProof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Daily</a:t>
                      </a:r>
                      <a:endParaRPr lang="en-US" sz="100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lvl="0" algn="l" defTabSz="914400" rtl="0" eaLnBrk="1" fontAlgn="b" latinLnBrk="0" hangingPunct="1">
                        <a:buNone/>
                      </a:pPr>
                      <a:r>
                        <a:rPr lang="en-US" sz="10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be used for data collected or disseminated every day.</a:t>
                      </a:r>
                      <a:endParaRPr lang="en-PH" sz="100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b"/>
                </a:tc>
                <a:extLst>
                  <a:ext uri="{0D108BD9-81ED-4DB2-BD59-A6C34878D82A}">
                    <a16:rowId xmlns:a16="http://schemas.microsoft.com/office/drawing/2014/main" val="342285790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2DA929-08DF-4CA7-A274-584FD0661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18178"/>
              </p:ext>
            </p:extLst>
          </p:nvPr>
        </p:nvGraphicFramePr>
        <p:xfrm>
          <a:off x="6916366" y="4286003"/>
          <a:ext cx="3725519" cy="2178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844">
                  <a:extLst>
                    <a:ext uri="{9D8B030D-6E8A-4147-A177-3AD203B41FA5}">
                      <a16:colId xmlns:a16="http://schemas.microsoft.com/office/drawing/2014/main" val="3481820642"/>
                    </a:ext>
                  </a:extLst>
                </a:gridCol>
                <a:gridCol w="2594675">
                  <a:extLst>
                    <a:ext uri="{9D8B030D-6E8A-4147-A177-3AD203B41FA5}">
                      <a16:colId xmlns:a16="http://schemas.microsoft.com/office/drawing/2014/main" val="3193180709"/>
                    </a:ext>
                  </a:extLst>
                </a:gridCol>
              </a:tblGrid>
              <a:tr h="284580">
                <a:tc gridSpan="2"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CL_UNIT_MULT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356146"/>
                  </a:ext>
                </a:extLst>
              </a:tr>
              <a:tr h="260439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en-US" sz="140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133374257"/>
                  </a:ext>
                </a:extLst>
              </a:tr>
              <a:tr h="25079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0" i="0" u="none" strike="noStrike" noProof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Units</a:t>
                      </a:r>
                      <a:endParaRPr lang="en-US" sz="100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692542392"/>
                  </a:ext>
                </a:extLst>
              </a:tr>
              <a:tr h="25079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0" i="0" u="none" strike="noStrike" noProof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Tens</a:t>
                      </a:r>
                      <a:endParaRPr lang="en-US" sz="100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955457277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0" i="0" u="none" strike="noStrike" noProof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Hundreds</a:t>
                      </a:r>
                      <a:endParaRPr lang="en-US" sz="100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64333329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0" i="0" u="none" strike="noStrike" noProof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Thousands</a:t>
                      </a:r>
                      <a:endParaRPr lang="en-US" sz="100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1372999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Millions</a:t>
                      </a:r>
                      <a:endParaRPr lang="en-US" sz="10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56788136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Billions</a:t>
                      </a:r>
                      <a:endParaRPr lang="en-US" sz="10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53253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036531F-6BF9-44A6-B0F8-560C9AFBBE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150230"/>
              </p:ext>
            </p:extLst>
          </p:nvPr>
        </p:nvGraphicFramePr>
        <p:xfrm>
          <a:off x="1550111" y="4286003"/>
          <a:ext cx="4257301" cy="2178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015">
                  <a:extLst>
                    <a:ext uri="{9D8B030D-6E8A-4147-A177-3AD203B41FA5}">
                      <a16:colId xmlns:a16="http://schemas.microsoft.com/office/drawing/2014/main" val="3481820642"/>
                    </a:ext>
                  </a:extLst>
                </a:gridCol>
                <a:gridCol w="2823286">
                  <a:extLst>
                    <a:ext uri="{9D8B030D-6E8A-4147-A177-3AD203B41FA5}">
                      <a16:colId xmlns:a16="http://schemas.microsoft.com/office/drawing/2014/main" val="319318070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CL_AREA (partial)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356146"/>
                  </a:ext>
                </a:extLst>
              </a:tr>
              <a:tr h="260439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en-US" sz="140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133374257"/>
                  </a:ext>
                </a:extLst>
              </a:tr>
              <a:tr h="25079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0" i="0" u="none" strike="noStrike" noProof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United States of America</a:t>
                      </a:r>
                      <a:endParaRPr lang="en-US" sz="100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692542392"/>
                  </a:ext>
                </a:extLst>
              </a:tr>
              <a:tr h="25079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JP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0" i="0" u="none" strike="noStrike" noProof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Japan</a:t>
                      </a:r>
                      <a:endParaRPr lang="en-US" sz="100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955457277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Australia</a:t>
                      </a:r>
                      <a:endParaRPr lang="en-US" sz="10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64333329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China</a:t>
                      </a:r>
                      <a:endParaRPr lang="en-US" sz="10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1372999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France</a:t>
                      </a:r>
                      <a:endParaRPr lang="en-US" sz="10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56788136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South Africa</a:t>
                      </a:r>
                      <a:endParaRPr lang="en-US" sz="10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532532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A2E7948C-C1EE-A7BE-D68C-412BCD730817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457200"/>
            <a:ext cx="8153399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List: Some Examples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A9F0B5-5402-B72C-6CC6-4B8852ED3AEF}"/>
              </a:ext>
            </a:extLst>
          </p:cNvPr>
          <p:cNvSpPr/>
          <p:nvPr/>
        </p:nvSpPr>
        <p:spPr>
          <a:xfrm rot="5400000">
            <a:off x="5463542" y="-3329941"/>
            <a:ext cx="45719" cy="91440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9569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>
            <a:extLst>
              <a:ext uri="{FF2B5EF4-FFF2-40B4-BE49-F238E27FC236}">
                <a16:creationId xmlns:a16="http://schemas.microsoft.com/office/drawing/2014/main" id="{146B187A-64F5-422C-9081-F61C2EEA51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85683" y="2051058"/>
            <a:ext cx="10515600" cy="249185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lists provide a representation for concepts, in terms of Codes.</a:t>
            </a:r>
          </a:p>
          <a:p>
            <a:pPr eaLnBrk="1" hangingPunct="1"/>
            <a:endParaRPr lang="en-US" altLang="en-US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Codes are language-independent and may include descriptions in multiple languages.</a:t>
            </a:r>
          </a:p>
          <a:p>
            <a:pPr eaLnBrk="1" hangingPunct="1"/>
            <a:endParaRPr lang="en-US" altLang="en-US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lists must be harmonized among all data providers that will be involved in exchange.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DCD235A-F32D-A0DD-3F59-4E3606C87535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457200"/>
            <a:ext cx="8153399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SDMX Concepts and Code lists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2204ED-61E2-9720-169B-995943864A74}"/>
              </a:ext>
            </a:extLst>
          </p:cNvPr>
          <p:cNvSpPr/>
          <p:nvPr/>
        </p:nvSpPr>
        <p:spPr>
          <a:xfrm rot="5400000">
            <a:off x="5463542" y="-3329941"/>
            <a:ext cx="45719" cy="91440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80099-6939-AC50-DC3B-4637C5C96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2252E75-9DED-3A31-F83B-B1673CC5B9C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1" y="457200"/>
            <a:ext cx="7147562" cy="7620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Use Cases of SDMX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D4527E6-2675-C9CA-7504-49A32EED3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2" y="1600200"/>
            <a:ext cx="9144000" cy="50139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</a:p>
          <a:p>
            <a:pPr marL="800100" lvl="1" indent="-342900" algn="l">
              <a:buFont typeface="Wingdings" pitchFamily="2" charset="2"/>
              <a:buChar char="v"/>
            </a:pPr>
            <a:r>
              <a:rPr lang="en-US" altLang="en-US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collection refers to the process of gathering statistical source information by various means, such as surveys, censuses, polls, or administrative records.</a:t>
            </a:r>
          </a:p>
          <a:p>
            <a:pPr marL="800100" lvl="1" indent="-342900" algn="l">
              <a:buFont typeface="Wingdings" pitchFamily="2" charset="2"/>
              <a:buChar char="v"/>
            </a:pPr>
            <a:endParaRPr lang="en-US" altLang="en-US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Reporting</a:t>
            </a:r>
          </a:p>
          <a:p>
            <a:pPr marL="742950" lvl="1" indent="-285750" algn="l">
              <a:buFont typeface="Wingdings" pitchFamily="2" charset="2"/>
              <a:buChar char="v"/>
            </a:pPr>
            <a:r>
              <a:rPr lang="en-US" altLang="en-US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reporting refers to submitting statistical data to a central authority or repository. This could be a national statistics office, an international organization, or any other entity responsible for collecting and managing statistical information. </a:t>
            </a:r>
          </a:p>
          <a:p>
            <a:pPr algn="l"/>
            <a:endParaRPr lang="en-US" altLang="en-US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Dissemination</a:t>
            </a:r>
          </a:p>
          <a:p>
            <a:pPr marL="800100" lvl="1" indent="-342900" algn="l">
              <a:buFont typeface="Wingdings" pitchFamily="2" charset="2"/>
              <a:buChar char="v"/>
            </a:pPr>
            <a:r>
              <a:rPr lang="en-US" altLang="en-US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dissemination involves making statistical information available to users, including the general public, policymakers, researchers, and other stakeholders.</a:t>
            </a:r>
          </a:p>
          <a:p>
            <a:pPr marL="742950" lvl="1" indent="-285750" algn="l">
              <a:buFont typeface="Wingdings" pitchFamily="2" charset="2"/>
              <a:buChar char="v"/>
            </a:pPr>
            <a:r>
              <a:rPr lang="en-US" altLang="en-US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Disseminate Data through Application Programming Interface (API).</a:t>
            </a:r>
          </a:p>
          <a:p>
            <a:pPr algn="l"/>
            <a:endParaRPr lang="en-US" altLang="en-US" sz="22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endParaRPr lang="en-US" altLang="en-US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endParaRPr lang="en-US" altLang="en-US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altLang="en-US" sz="22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altLang="en-US" sz="22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endParaRPr lang="en-US" altLang="en-US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en-US" sz="22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en-US" sz="2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4F8674-35BE-6E89-9C62-EF6B1ABC0200}"/>
              </a:ext>
            </a:extLst>
          </p:cNvPr>
          <p:cNvSpPr/>
          <p:nvPr/>
        </p:nvSpPr>
        <p:spPr>
          <a:xfrm rot="5400000">
            <a:off x="5463542" y="-3329941"/>
            <a:ext cx="45719" cy="91440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428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08026DC-4427-4B83-893E-0C20407A7E57}"/>
              </a:ext>
            </a:extLst>
          </p:cNvPr>
          <p:cNvSpPr txBox="1"/>
          <p:nvPr/>
        </p:nvSpPr>
        <p:spPr>
          <a:xfrm>
            <a:off x="838200" y="2237628"/>
            <a:ext cx="10515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 concepts relevant to many statistical domains.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cross-domain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the guidelines indicate that a statistical concept is used in more than one different statistical domain in a materially similar 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SDMX Statistical Working Group (SWG) develops and publishes Cross-Domain Concepts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816ED0C-79DC-D1D2-C178-39FD44C1ACC3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457200"/>
            <a:ext cx="8153399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Cross-Domain Concepts</a:t>
            </a:r>
            <a:endParaRPr lang="en-US" altLang="en-US" sz="4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C9CE72-D3E9-11B9-675B-68E96EE5CA0F}"/>
              </a:ext>
            </a:extLst>
          </p:cNvPr>
          <p:cNvSpPr/>
          <p:nvPr/>
        </p:nvSpPr>
        <p:spPr>
          <a:xfrm rot="5400000">
            <a:off x="5463542" y="-3329941"/>
            <a:ext cx="45719" cy="91440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71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rapezoid 23">
            <a:extLst>
              <a:ext uri="{FF2B5EF4-FFF2-40B4-BE49-F238E27FC236}">
                <a16:creationId xmlns:a16="http://schemas.microsoft.com/office/drawing/2014/main" id="{075FEE49-7F68-9A4F-BBD0-00D4BBDBADE9}"/>
              </a:ext>
            </a:extLst>
          </p:cNvPr>
          <p:cNvSpPr/>
          <p:nvPr/>
        </p:nvSpPr>
        <p:spPr>
          <a:xfrm rot="16200000">
            <a:off x="2325994" y="1290589"/>
            <a:ext cx="4930589" cy="4856959"/>
          </a:xfrm>
          <a:prstGeom prst="trapezoid">
            <a:avLst/>
          </a:prstGeom>
          <a:gradFill>
            <a:gsLst>
              <a:gs pos="100000">
                <a:srgbClr val="FFFFFF"/>
              </a:gs>
              <a:gs pos="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86BB503-0AD6-DB49-94BA-A50252FB20AF}"/>
              </a:ext>
            </a:extLst>
          </p:cNvPr>
          <p:cNvSpPr/>
          <p:nvPr/>
        </p:nvSpPr>
        <p:spPr>
          <a:xfrm>
            <a:off x="1015664" y="2385064"/>
            <a:ext cx="2694289" cy="266800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uadroTexto 395">
            <a:extLst>
              <a:ext uri="{FF2B5EF4-FFF2-40B4-BE49-F238E27FC236}">
                <a16:creationId xmlns:a16="http://schemas.microsoft.com/office/drawing/2014/main" id="{AF5AA1E8-82D5-CA46-9458-08A25D4C09B2}"/>
              </a:ext>
            </a:extLst>
          </p:cNvPr>
          <p:cNvSpPr txBox="1"/>
          <p:nvPr/>
        </p:nvSpPr>
        <p:spPr>
          <a:xfrm flipH="1">
            <a:off x="8485058" y="1765661"/>
            <a:ext cx="1823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Efficient and automated</a:t>
            </a:r>
          </a:p>
        </p:txBody>
      </p:sp>
      <p:sp>
        <p:nvSpPr>
          <p:cNvPr id="27" name="CuadroTexto 395">
            <a:extLst>
              <a:ext uri="{FF2B5EF4-FFF2-40B4-BE49-F238E27FC236}">
                <a16:creationId xmlns:a16="http://schemas.microsoft.com/office/drawing/2014/main" id="{6E93872F-9F25-8D40-A846-1BEB4B778011}"/>
              </a:ext>
            </a:extLst>
          </p:cNvPr>
          <p:cNvSpPr txBox="1"/>
          <p:nvPr/>
        </p:nvSpPr>
        <p:spPr>
          <a:xfrm flipH="1">
            <a:off x="8485058" y="3358862"/>
            <a:ext cx="2245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tx2"/>
                </a:solidFill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Consistent metadata</a:t>
            </a:r>
          </a:p>
        </p:txBody>
      </p:sp>
      <p:sp>
        <p:nvSpPr>
          <p:cNvPr id="28" name="CuadroTexto 395">
            <a:extLst>
              <a:ext uri="{FF2B5EF4-FFF2-40B4-BE49-F238E27FC236}">
                <a16:creationId xmlns:a16="http://schemas.microsoft.com/office/drawing/2014/main" id="{85A5AF7C-FD11-C64F-A7F6-7EF4E5FADEFD}"/>
              </a:ext>
            </a:extLst>
          </p:cNvPr>
          <p:cNvSpPr txBox="1"/>
          <p:nvPr/>
        </p:nvSpPr>
        <p:spPr>
          <a:xfrm flipH="1">
            <a:off x="8485058" y="5073626"/>
            <a:ext cx="19492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tx2"/>
                </a:solidFill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Re-usability</a:t>
            </a: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2BCC6A0D-B978-0B49-9F05-B6893B89C5F2}"/>
              </a:ext>
            </a:extLst>
          </p:cNvPr>
          <p:cNvSpPr/>
          <p:nvPr/>
        </p:nvSpPr>
        <p:spPr>
          <a:xfrm>
            <a:off x="5451551" y="1489153"/>
            <a:ext cx="2694288" cy="1260902"/>
          </a:xfrm>
          <a:prstGeom prst="rightArrow">
            <a:avLst/>
          </a:prstGeom>
          <a:solidFill>
            <a:srgbClr val="0088C7"/>
          </a:solidFill>
          <a:ln>
            <a:solidFill>
              <a:srgbClr val="0088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B136150A-C63D-BA43-8FE3-8B57FC2FB091}"/>
              </a:ext>
            </a:extLst>
          </p:cNvPr>
          <p:cNvSpPr/>
          <p:nvPr/>
        </p:nvSpPr>
        <p:spPr>
          <a:xfrm>
            <a:off x="5451551" y="3082354"/>
            <a:ext cx="2694288" cy="1260902"/>
          </a:xfrm>
          <a:prstGeom prst="rightArrow">
            <a:avLst/>
          </a:prstGeom>
          <a:solidFill>
            <a:srgbClr val="8DC63F"/>
          </a:solidFill>
          <a:ln>
            <a:solidFill>
              <a:srgbClr val="8DC6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4804E528-F4A7-5343-850D-162AE217DBF6}"/>
              </a:ext>
            </a:extLst>
          </p:cNvPr>
          <p:cNvSpPr/>
          <p:nvPr/>
        </p:nvSpPr>
        <p:spPr>
          <a:xfrm>
            <a:off x="5451551" y="4643230"/>
            <a:ext cx="2694288" cy="1260902"/>
          </a:xfrm>
          <a:prstGeom prst="rightArrow">
            <a:avLst/>
          </a:prstGeom>
          <a:solidFill>
            <a:srgbClr val="F57F29"/>
          </a:solidFill>
          <a:ln>
            <a:solidFill>
              <a:srgbClr val="F57F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adroTexto 395">
            <a:extLst>
              <a:ext uri="{FF2B5EF4-FFF2-40B4-BE49-F238E27FC236}">
                <a16:creationId xmlns:a16="http://schemas.microsoft.com/office/drawing/2014/main" id="{C6A73BEE-0FBF-434A-B1EC-E2C6790DDF74}"/>
              </a:ext>
            </a:extLst>
          </p:cNvPr>
          <p:cNvSpPr txBox="1"/>
          <p:nvPr/>
        </p:nvSpPr>
        <p:spPr>
          <a:xfrm flipH="1">
            <a:off x="952081" y="3051085"/>
            <a:ext cx="28214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Some Benefits </a:t>
            </a:r>
          </a:p>
          <a:p>
            <a:pPr algn="ctr"/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of Using </a:t>
            </a:r>
          </a:p>
          <a:p>
            <a:pPr algn="ctr"/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Cross-Domain Concepts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0569C6F-9494-B2F2-B19C-34C231C84850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457200"/>
            <a:ext cx="8153399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Cross-Domain Concepts</a:t>
            </a:r>
            <a:endParaRPr lang="en-US" altLang="en-US" sz="4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440770-2514-8FD8-C8D7-0FAA323230E7}"/>
              </a:ext>
            </a:extLst>
          </p:cNvPr>
          <p:cNvSpPr/>
          <p:nvPr/>
        </p:nvSpPr>
        <p:spPr>
          <a:xfrm rot="5400000">
            <a:off x="5463542" y="-3329941"/>
            <a:ext cx="45719" cy="91440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78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 animBg="1"/>
      <p:bldP spid="30" grpId="0" animBg="1"/>
      <p:bldP spid="3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08026DC-4427-4B83-893E-0C20407A7E57}"/>
              </a:ext>
            </a:extLst>
          </p:cNvPr>
          <p:cNvSpPr txBox="1"/>
          <p:nvPr/>
        </p:nvSpPr>
        <p:spPr>
          <a:xfrm>
            <a:off x="838200" y="1680136"/>
            <a:ext cx="7871381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Properties of Cross-Domain Concepts:</a:t>
            </a:r>
          </a:p>
          <a:p>
            <a:endParaRPr lang="en-US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Unique identifier</a:t>
            </a:r>
            <a:r>
              <a:rPr lang="en-PH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maintained by the Maintenance Agency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Mandatory 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  <a:p>
            <a:endParaRPr lang="en-PH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concept is “coded”,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have a link to a 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lists</a:t>
            </a:r>
            <a:endParaRPr lang="en-PH" sz="2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Maintenance Agency is </a:t>
            </a:r>
            <a:r>
              <a:rPr lang="en-PH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SDMX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442C0C4-F3C2-5190-B47E-EE3E3D04C9D7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457200"/>
            <a:ext cx="8153399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Cross-Domain Concepts</a:t>
            </a:r>
            <a:endParaRPr lang="en-US" altLang="en-US" sz="4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E4EB6D-9708-829E-2C3F-DF176C851F0A}"/>
              </a:ext>
            </a:extLst>
          </p:cNvPr>
          <p:cNvSpPr/>
          <p:nvPr/>
        </p:nvSpPr>
        <p:spPr>
          <a:xfrm rot="5400000">
            <a:off x="5463542" y="-3329941"/>
            <a:ext cx="45719" cy="91440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5726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370A3E87-9DC1-40CA-8E8D-B361A07EB28B}"/>
              </a:ext>
            </a:extLst>
          </p:cNvPr>
          <p:cNvGraphicFramePr>
            <a:graphicFrameLocks noGrp="1"/>
          </p:cNvGraphicFramePr>
          <p:nvPr/>
        </p:nvGraphicFramePr>
        <p:xfrm>
          <a:off x="1885702" y="2727918"/>
          <a:ext cx="8420594" cy="3718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706">
                  <a:extLst>
                    <a:ext uri="{9D8B030D-6E8A-4147-A177-3AD203B41FA5}">
                      <a16:colId xmlns:a16="http://schemas.microsoft.com/office/drawing/2014/main" val="1656202636"/>
                    </a:ext>
                  </a:extLst>
                </a:gridCol>
                <a:gridCol w="2051132">
                  <a:extLst>
                    <a:ext uri="{9D8B030D-6E8A-4147-A177-3AD203B41FA5}">
                      <a16:colId xmlns:a16="http://schemas.microsoft.com/office/drawing/2014/main" val="4238954478"/>
                    </a:ext>
                  </a:extLst>
                </a:gridCol>
                <a:gridCol w="4916756">
                  <a:extLst>
                    <a:ext uri="{9D8B030D-6E8A-4147-A177-3AD203B41FA5}">
                      <a16:colId xmlns:a16="http://schemas.microsoft.com/office/drawing/2014/main" val="1102021390"/>
                    </a:ext>
                  </a:extLst>
                </a:gridCol>
              </a:tblGrid>
              <a:tr h="509155">
                <a:tc>
                  <a:txBody>
                    <a:bodyPr/>
                    <a:lstStyle/>
                    <a:p>
                      <a:r>
                        <a:rPr lang="en-PH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PH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PH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895903997"/>
                  </a:ext>
                </a:extLst>
              </a:tr>
              <a:tr h="509155">
                <a:tc>
                  <a:txBody>
                    <a:bodyPr/>
                    <a:lstStyle/>
                    <a:p>
                      <a:r>
                        <a:rPr lang="en-PH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PH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 of time that an entity has lived or existed.</a:t>
                      </a:r>
                      <a:endParaRPr lang="en-PH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785270323"/>
                  </a:ext>
                </a:extLst>
              </a:tr>
              <a:tr h="523132">
                <a:tc>
                  <a:txBody>
                    <a:bodyPr/>
                    <a:lstStyle/>
                    <a:p>
                      <a:r>
                        <a:rPr lang="en-PH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FREQ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PH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Frequency of observation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interval at which observations occur over a given time period.</a:t>
                      </a:r>
                      <a:endParaRPr lang="en-PH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286780179"/>
                  </a:ext>
                </a:extLst>
              </a:tr>
              <a:tr h="509155">
                <a:tc>
                  <a:txBody>
                    <a:bodyPr/>
                    <a:lstStyle/>
                    <a:p>
                      <a:r>
                        <a:rPr lang="en-PH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SEX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PH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Sex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PH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 of being male or female.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593614703"/>
                  </a:ext>
                </a:extLst>
              </a:tr>
              <a:tr h="509155">
                <a:tc>
                  <a:txBody>
                    <a:bodyPr/>
                    <a:lstStyle/>
                    <a:p>
                      <a:r>
                        <a:rPr lang="en-PH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TIME_PERIOD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PH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period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Timespan or point in time to which the observation actually refers.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278393804"/>
                  </a:ext>
                </a:extLst>
              </a:tr>
              <a:tr h="649682">
                <a:tc>
                  <a:txBody>
                    <a:bodyPr/>
                    <a:lstStyle/>
                    <a:p>
                      <a:r>
                        <a:rPr lang="en-PH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UNIT_MULT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PH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multiplier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Exponent in base 10 specified so that multiplying the observation numeric values by 10^UNIT_MULT gives a value expressed in the unit of measure.</a:t>
                      </a:r>
                      <a:endParaRPr lang="en-PH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618311142"/>
                  </a:ext>
                </a:extLst>
              </a:tr>
              <a:tr h="509155"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OBS_VALUE</a:t>
                      </a:r>
                      <a:endParaRPr lang="en-PH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Observation value</a:t>
                      </a:r>
                      <a:endParaRPr lang="en-PH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 of a particular variable.</a:t>
                      </a:r>
                      <a:endParaRPr lang="en-PH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86363283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78D7D770-998C-4F60-A3AA-CF2AEEE87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7385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7EC54A-07F8-46B3-860F-773A9EACD362}"/>
              </a:ext>
            </a:extLst>
          </p:cNvPr>
          <p:cNvSpPr txBox="1"/>
          <p:nvPr/>
        </p:nvSpPr>
        <p:spPr>
          <a:xfrm>
            <a:off x="838199" y="1639434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“It is strongly advised to use the same names for cross-domain concepts when modeling new DSDs, being </a:t>
            </a:r>
            <a:r>
              <a:rPr lang="en-US" b="1" dirty="0">
                <a:solidFill>
                  <a:srgbClr val="0070C0"/>
                </a:solidFill>
              </a:rPr>
              <a:t>TIME_PERIOD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and </a:t>
            </a:r>
            <a:r>
              <a:rPr lang="en-US" b="1" dirty="0">
                <a:solidFill>
                  <a:srgbClr val="0070C0"/>
                </a:solidFill>
              </a:rPr>
              <a:t>OBS_VALUE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the most important“.</a:t>
            </a:r>
            <a:endParaRPr lang="en-PH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A7DB11F-CB5E-8410-C6D0-122A1C42EE8B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457200"/>
            <a:ext cx="8153399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Cross-Domain Concepts</a:t>
            </a:r>
            <a:endParaRPr lang="en-US" altLang="en-US" sz="4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64D3A3-EF4C-88CA-2E80-F7440A2F4805}"/>
              </a:ext>
            </a:extLst>
          </p:cNvPr>
          <p:cNvSpPr/>
          <p:nvPr/>
        </p:nvSpPr>
        <p:spPr>
          <a:xfrm rot="5400000">
            <a:off x="5463542" y="-3329941"/>
            <a:ext cx="45719" cy="91440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51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">
        <p159:morph option="byObject"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>
            <a:extLst>
              <a:ext uri="{FF2B5EF4-FFF2-40B4-BE49-F238E27FC236}">
                <a16:creationId xmlns:a16="http://schemas.microsoft.com/office/drawing/2014/main" id="{58765761-8724-4D50-A5A1-17F17BE1A8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85683" y="2267468"/>
            <a:ext cx="10515600" cy="208649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free-text: Any valid text can be used as a value for the concept.</a:t>
            </a:r>
          </a:p>
          <a:p>
            <a:pPr lvl="1" eaLnBrk="1" hangingPunct="1">
              <a:buFont typeface="Wingdings" pitchFamily="2" charset="2"/>
              <a:buChar char="v"/>
            </a:pPr>
            <a:r>
              <a:rPr lang="en-US" altLang="en-U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Footnote</a:t>
            </a:r>
          </a:p>
          <a:p>
            <a:pPr lvl="1" eaLnBrk="1" hangingPunct="1"/>
            <a:endParaRPr lang="en-US" altLang="en-US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have their format specified</a:t>
            </a:r>
          </a:p>
          <a:p>
            <a:pPr lvl="1" eaLnBrk="1" hangingPunct="1">
              <a:buFont typeface="Wingdings" pitchFamily="2" charset="2"/>
              <a:buChar char="v"/>
            </a:pPr>
            <a:r>
              <a:rPr lang="en-US" altLang="en-U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Postal code: 5 digits</a:t>
            </a:r>
          </a:p>
          <a:p>
            <a:pPr lvl="1" eaLnBrk="1" hangingPunct="1">
              <a:buFont typeface="Wingdings" pitchFamily="2" charset="2"/>
              <a:buChar char="v"/>
            </a:pPr>
            <a:r>
              <a:rPr lang="en-US" altLang="en-U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Last update: date/time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8FCB9FE-28ED-1529-62C3-B094F86F7886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457200"/>
            <a:ext cx="8153399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Un-coded Concepts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DE1255-3A7D-BD90-00FD-64D707A15AB9}"/>
              </a:ext>
            </a:extLst>
          </p:cNvPr>
          <p:cNvSpPr/>
          <p:nvPr/>
        </p:nvSpPr>
        <p:spPr>
          <a:xfrm rot="5400000">
            <a:off x="5463542" y="-3329941"/>
            <a:ext cx="45719" cy="91440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>
            <a:extLst>
              <a:ext uri="{FF2B5EF4-FFF2-40B4-BE49-F238E27FC236}">
                <a16:creationId xmlns:a16="http://schemas.microsoft.com/office/drawing/2014/main" id="{72220121-B5D4-4C2F-8D2F-1337761A6B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2315213"/>
            <a:ext cx="10515600" cy="170942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Dimensions</a:t>
            </a:r>
            <a:r>
              <a:rPr lang="en-US" altLang="en-US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must be either coded or have their format specified.</a:t>
            </a:r>
          </a:p>
          <a:p>
            <a:pPr lvl="1" eaLnBrk="1" hangingPunct="1">
              <a:buFont typeface="Wingdings" pitchFamily="2" charset="2"/>
              <a:buChar char="v"/>
            </a:pPr>
            <a:r>
              <a:rPr lang="en-US" altLang="en-U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Free text is not allowed.</a:t>
            </a:r>
          </a:p>
          <a:p>
            <a:pPr lvl="1" eaLnBrk="1" hangingPunct="1"/>
            <a:endParaRPr lang="en-US" altLang="en-US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r>
              <a:rPr lang="en-US" altLang="en-US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 be coded or un-coded; format may optionally be specified.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558825C-D73D-E290-9800-CABBA639156B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457200"/>
            <a:ext cx="9144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Representation of concepts in SDMX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BDEFE3-D24D-4CB4-D0B6-B9DD15104419}"/>
              </a:ext>
            </a:extLst>
          </p:cNvPr>
          <p:cNvSpPr/>
          <p:nvPr/>
        </p:nvSpPr>
        <p:spPr>
          <a:xfrm rot="5400000">
            <a:off x="5463542" y="-3329941"/>
            <a:ext cx="45719" cy="91440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7E35C04D-F684-4500-ADC1-FFB6423BC7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4751427"/>
              </p:ext>
            </p:extLst>
          </p:nvPr>
        </p:nvGraphicFramePr>
        <p:xfrm>
          <a:off x="1097604" y="2188832"/>
          <a:ext cx="7419494" cy="34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5272">
                  <a:extLst>
                    <a:ext uri="{9D8B030D-6E8A-4147-A177-3AD203B41FA5}">
                      <a16:colId xmlns:a16="http://schemas.microsoft.com/office/drawing/2014/main" val="2424590478"/>
                    </a:ext>
                  </a:extLst>
                </a:gridCol>
                <a:gridCol w="1963750">
                  <a:extLst>
                    <a:ext uri="{9D8B030D-6E8A-4147-A177-3AD203B41FA5}">
                      <a16:colId xmlns:a16="http://schemas.microsoft.com/office/drawing/2014/main" val="1398218127"/>
                    </a:ext>
                  </a:extLst>
                </a:gridCol>
                <a:gridCol w="1622228">
                  <a:extLst>
                    <a:ext uri="{9D8B030D-6E8A-4147-A177-3AD203B41FA5}">
                      <a16:colId xmlns:a16="http://schemas.microsoft.com/office/drawing/2014/main" val="2619667742"/>
                    </a:ext>
                  </a:extLst>
                </a:gridCol>
                <a:gridCol w="1528244">
                  <a:extLst>
                    <a:ext uri="{9D8B030D-6E8A-4147-A177-3AD203B41FA5}">
                      <a16:colId xmlns:a16="http://schemas.microsoft.com/office/drawing/2014/main" val="2772080051"/>
                    </a:ext>
                  </a:extLst>
                </a:gridCol>
              </a:tblGrid>
              <a:tr h="43651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Concept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Attachment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0342219"/>
                  </a:ext>
                </a:extLst>
              </a:tr>
              <a:tr h="43651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Dimension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4670314"/>
                  </a:ext>
                </a:extLst>
              </a:tr>
              <a:tr h="436515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Reference area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REF_AREA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Dimension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0804018"/>
                  </a:ext>
                </a:extLst>
              </a:tr>
              <a:tr h="436515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period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TIME_PERIOD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Dimension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0365237"/>
                  </a:ext>
                </a:extLst>
              </a:tr>
              <a:tr h="436515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Frequency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Dimension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2983754"/>
                  </a:ext>
                </a:extLst>
              </a:tr>
              <a:tr h="436515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of measure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UNIT_MEASURE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Attribute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series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505963"/>
                  </a:ext>
                </a:extLst>
              </a:tr>
              <a:tr h="436515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multiplier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UNIT_MULT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Attribute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series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7401399"/>
                  </a:ext>
                </a:extLst>
              </a:tr>
              <a:tr h="436515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Observation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OBS_VALUE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Pr. Measure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5662747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DD0EAE4-4EF4-967B-2BF7-C3B084A8DF8D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457200"/>
            <a:ext cx="9144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model so far…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C0ACAA-A886-5EE6-5C45-A08B09CAD573}"/>
              </a:ext>
            </a:extLst>
          </p:cNvPr>
          <p:cNvSpPr/>
          <p:nvPr/>
        </p:nvSpPr>
        <p:spPr>
          <a:xfrm rot="5400000">
            <a:off x="5463542" y="-3329941"/>
            <a:ext cx="45719" cy="91440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12CC205-D956-A4F9-3166-D95188A346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122289"/>
              </p:ext>
            </p:extLst>
          </p:nvPr>
        </p:nvGraphicFramePr>
        <p:xfrm>
          <a:off x="8507573" y="2188832"/>
          <a:ext cx="2577298" cy="34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7298">
                  <a:extLst>
                    <a:ext uri="{9D8B030D-6E8A-4147-A177-3AD203B41FA5}">
                      <a16:colId xmlns:a16="http://schemas.microsoft.com/office/drawing/2014/main" val="1815448318"/>
                    </a:ext>
                  </a:extLst>
                </a:gridCol>
              </a:tblGrid>
              <a:tr h="43651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Representation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508093"/>
                  </a:ext>
                </a:extLst>
              </a:tr>
              <a:tr h="43651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3606967"/>
                  </a:ext>
                </a:extLst>
              </a:tr>
              <a:tr h="43651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4625687"/>
                  </a:ext>
                </a:extLst>
              </a:tr>
              <a:tr h="43651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Date/time (YYYY)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803201"/>
                  </a:ext>
                </a:extLst>
              </a:tr>
              <a:tr h="43651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7926923"/>
                  </a:ext>
                </a:extLst>
              </a:tr>
              <a:tr h="43651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8693334"/>
                  </a:ext>
                </a:extLst>
              </a:tr>
              <a:tr h="43651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432917"/>
                  </a:ext>
                </a:extLst>
              </a:tr>
              <a:tr h="43651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Floating point 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3386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550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F29135B-E22B-4446-95C1-8C0DE998E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694" y="5952123"/>
            <a:ext cx="10121105" cy="53405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codes are recommended to be used in all code lists.</a:t>
            </a:r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802E1664-A819-4B41-9C43-F8DDC5C563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4621650"/>
              </p:ext>
            </p:extLst>
          </p:nvPr>
        </p:nvGraphicFramePr>
        <p:xfrm>
          <a:off x="1095042" y="2178271"/>
          <a:ext cx="972661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4506">
                  <a:extLst>
                    <a:ext uri="{9D8B030D-6E8A-4147-A177-3AD203B41FA5}">
                      <a16:colId xmlns:a16="http://schemas.microsoft.com/office/drawing/2014/main" val="640949784"/>
                    </a:ext>
                  </a:extLst>
                </a:gridCol>
                <a:gridCol w="6692106">
                  <a:extLst>
                    <a:ext uri="{9D8B030D-6E8A-4147-A177-3AD203B41FA5}">
                      <a16:colId xmlns:a16="http://schemas.microsoft.com/office/drawing/2014/main" val="2196179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Recommended Code Value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Recommended Code Description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41682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_L</a:t>
                      </a:r>
                      <a:endParaRPr lang="en-US" sz="14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Local extension (can be used as a prefix)</a:t>
                      </a:r>
                      <a:endParaRPr lang="en-US" sz="140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24192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_N</a:t>
                      </a:r>
                      <a:endParaRPr lang="en-US" sz="14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Non response</a:t>
                      </a:r>
                      <a:endParaRPr lang="en-US" sz="14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3633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_O</a:t>
                      </a:r>
                      <a:endParaRPr lang="en-US" sz="140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Other</a:t>
                      </a:r>
                      <a:endParaRPr lang="en-US" sz="14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70038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_S</a:t>
                      </a:r>
                      <a:endParaRPr lang="en-US" sz="140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Subtotal</a:t>
                      </a:r>
                      <a:endParaRPr lang="en-US" sz="14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47547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_T</a:t>
                      </a:r>
                      <a:endParaRPr lang="en-US" sz="140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Total</a:t>
                      </a:r>
                      <a:endParaRPr lang="en-US" sz="14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12673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_U</a:t>
                      </a:r>
                      <a:endParaRPr lang="en-US" sz="140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No data/unknown</a:t>
                      </a:r>
                      <a:endParaRPr lang="en-US" sz="14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98289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_X</a:t>
                      </a:r>
                      <a:endParaRPr lang="en-US" sz="140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Not allocated/unspecified</a:t>
                      </a:r>
                      <a:endParaRPr lang="en-US" sz="14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6978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_Z</a:t>
                      </a:r>
                      <a:endParaRPr lang="en-US" sz="140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Not applicable</a:t>
                      </a:r>
                      <a:endParaRPr lang="en-US" sz="14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18757822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AD79ACDE-D83B-2F12-D550-2C49A77DC6EB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457200"/>
            <a:ext cx="9144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Generic cross-domain codes</a:t>
            </a:r>
            <a:endParaRPr lang="en-US" altLang="en-US" sz="4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4E0B36-D7E2-0E80-D2BB-7AFB09D36E2A}"/>
              </a:ext>
            </a:extLst>
          </p:cNvPr>
          <p:cNvSpPr/>
          <p:nvPr/>
        </p:nvSpPr>
        <p:spPr>
          <a:xfrm rot="5400000">
            <a:off x="5463542" y="-3329941"/>
            <a:ext cx="45719" cy="91440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599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D497F463-BDC7-46FD-B7D2-1CD0FAB132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529676"/>
              </p:ext>
            </p:extLst>
          </p:nvPr>
        </p:nvGraphicFramePr>
        <p:xfrm>
          <a:off x="3104745" y="1688045"/>
          <a:ext cx="5982510" cy="1125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943">
                  <a:extLst>
                    <a:ext uri="{9D8B030D-6E8A-4147-A177-3AD203B41FA5}">
                      <a16:colId xmlns:a16="http://schemas.microsoft.com/office/drawing/2014/main" val="1625633605"/>
                    </a:ext>
                  </a:extLst>
                </a:gridCol>
                <a:gridCol w="4306567">
                  <a:extLst>
                    <a:ext uri="{9D8B030D-6E8A-4147-A177-3AD203B41FA5}">
                      <a16:colId xmlns:a16="http://schemas.microsoft.com/office/drawing/2014/main" val="972533808"/>
                    </a:ext>
                  </a:extLst>
                </a:gridCol>
              </a:tblGrid>
              <a:tr h="37516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CL_INDICATOR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12936"/>
                  </a:ext>
                </a:extLst>
              </a:tr>
              <a:tr h="375169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447474"/>
                  </a:ext>
                </a:extLst>
              </a:tr>
              <a:tr h="37516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GDP_CUR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Gross Domestic Product, at Current Prices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3332275"/>
                  </a:ext>
                </a:extLst>
              </a:tr>
            </a:tbl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F610E218-F15C-4492-BD01-C3DF1105F2E3}"/>
              </a:ext>
            </a:extLst>
          </p:cNvPr>
          <p:cNvGrpSpPr/>
          <p:nvPr/>
        </p:nvGrpSpPr>
        <p:grpSpPr>
          <a:xfrm>
            <a:off x="2082762" y="3284283"/>
            <a:ext cx="3554412" cy="3146672"/>
            <a:chOff x="1426866" y="3389858"/>
            <a:chExt cx="3554412" cy="3146672"/>
          </a:xfrm>
        </p:grpSpPr>
        <p:graphicFrame>
          <p:nvGraphicFramePr>
            <p:cNvPr id="12" name="Table 5">
              <a:extLst>
                <a:ext uri="{FF2B5EF4-FFF2-40B4-BE49-F238E27FC236}">
                  <a16:creationId xmlns:a16="http://schemas.microsoft.com/office/drawing/2014/main" id="{71B9B9F3-57F4-4CF3-9BE0-5961A7E711E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37212595"/>
                </p:ext>
              </p:extLst>
            </p:nvPr>
          </p:nvGraphicFramePr>
          <p:xfrm>
            <a:off x="1426866" y="3759190"/>
            <a:ext cx="3554412" cy="277734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762192">
                    <a:extLst>
                      <a:ext uri="{9D8B030D-6E8A-4147-A177-3AD203B41FA5}">
                        <a16:colId xmlns:a16="http://schemas.microsoft.com/office/drawing/2014/main" val="1625633605"/>
                      </a:ext>
                    </a:extLst>
                  </a:gridCol>
                  <a:gridCol w="2792220">
                    <a:extLst>
                      <a:ext uri="{9D8B030D-6E8A-4147-A177-3AD203B41FA5}">
                        <a16:colId xmlns:a16="http://schemas.microsoft.com/office/drawing/2014/main" val="972533808"/>
                      </a:ext>
                    </a:extLst>
                  </a:gridCol>
                </a:tblGrid>
                <a:tr h="392906">
                  <a:tc>
                    <a:txBody>
                      <a:bodyPr/>
                      <a:lstStyle/>
                      <a:p>
                        <a:r>
                          <a:rPr lang="en-US" sz="140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Code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r>
                          <a:rPr lang="en-US" sz="140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Name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540447474"/>
                    </a:ext>
                  </a:extLst>
                </a:tr>
                <a:tr h="419904">
                  <a:tc>
                    <a:txBody>
                      <a:bodyPr/>
                      <a:lstStyle/>
                      <a:p>
                        <a:r>
                          <a:rPr lang="en-US" sz="1400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0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r>
                          <a:rPr lang="en-US" sz="14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Units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1353332275"/>
                    </a:ext>
                  </a:extLst>
                </a:tr>
                <a:tr h="392906">
                  <a:tc>
                    <a:txBody>
                      <a:bodyPr/>
                      <a:lstStyle/>
                      <a:p>
                        <a:r>
                          <a:rPr lang="en-US" sz="1400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1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r>
                          <a:rPr lang="en-US" sz="14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Tens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1428425374"/>
                    </a:ext>
                  </a:extLst>
                </a:tr>
                <a:tr h="392906">
                  <a:tc>
                    <a:txBody>
                      <a:bodyPr/>
                      <a:lstStyle/>
                      <a:p>
                        <a:r>
                          <a:rPr lang="en-US" sz="1400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2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r>
                          <a:rPr lang="en-US" sz="14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Hundreds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54996738"/>
                    </a:ext>
                  </a:extLst>
                </a:tr>
                <a:tr h="392906">
                  <a:tc>
                    <a:txBody>
                      <a:bodyPr/>
                      <a:lstStyle/>
                      <a:p>
                        <a:r>
                          <a:rPr lang="en-US" sz="1400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3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r>
                          <a:rPr lang="en-US" sz="1400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Thousands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1610246379"/>
                    </a:ext>
                  </a:extLst>
                </a:tr>
                <a:tr h="392906">
                  <a:tc>
                    <a:txBody>
                      <a:bodyPr/>
                      <a:lstStyle/>
                      <a:p>
                        <a:r>
                          <a:rPr lang="en-US" sz="14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6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r>
                          <a:rPr lang="en-US" sz="1400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Millions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1104152431"/>
                    </a:ext>
                  </a:extLst>
                </a:tr>
                <a:tr h="392906">
                  <a:tc>
                    <a:txBody>
                      <a:bodyPr/>
                      <a:lstStyle/>
                      <a:p>
                        <a:r>
                          <a:rPr lang="en-US" sz="14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9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r>
                          <a:rPr lang="en-US" sz="1400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Billions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646712499"/>
                    </a:ext>
                  </a:extLst>
                </a:tr>
              </a:tbl>
            </a:graphicData>
          </a:graphic>
        </p:graphicFrame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1E27CE-7011-4EB9-8C21-8B127FA4350D}"/>
                </a:ext>
              </a:extLst>
            </p:cNvPr>
            <p:cNvSpPr txBox="1"/>
            <p:nvPr/>
          </p:nvSpPr>
          <p:spPr>
            <a:xfrm>
              <a:off x="1426866" y="3389858"/>
              <a:ext cx="3554412" cy="33855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 anchor="ctr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CL_UNIT_MULT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7D63780-D077-48B9-9D19-3C71542158B0}"/>
              </a:ext>
            </a:extLst>
          </p:cNvPr>
          <p:cNvGrpSpPr/>
          <p:nvPr/>
        </p:nvGrpSpPr>
        <p:grpSpPr>
          <a:xfrm>
            <a:off x="6554826" y="3273953"/>
            <a:ext cx="3554412" cy="3157002"/>
            <a:chOff x="1426866" y="3379528"/>
            <a:chExt cx="3554412" cy="3157002"/>
          </a:xfrm>
        </p:grpSpPr>
        <p:graphicFrame>
          <p:nvGraphicFramePr>
            <p:cNvPr id="18" name="Table 5">
              <a:extLst>
                <a:ext uri="{FF2B5EF4-FFF2-40B4-BE49-F238E27FC236}">
                  <a16:creationId xmlns:a16="http://schemas.microsoft.com/office/drawing/2014/main" id="{388D33EF-C526-4A4A-899A-C64976475D0E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67664848"/>
                </p:ext>
              </p:extLst>
            </p:nvPr>
          </p:nvGraphicFramePr>
          <p:xfrm>
            <a:off x="1426866" y="3759190"/>
            <a:ext cx="3467225" cy="277734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675005">
                    <a:extLst>
                      <a:ext uri="{9D8B030D-6E8A-4147-A177-3AD203B41FA5}">
                        <a16:colId xmlns:a16="http://schemas.microsoft.com/office/drawing/2014/main" val="1625633605"/>
                      </a:ext>
                    </a:extLst>
                  </a:gridCol>
                  <a:gridCol w="2792220">
                    <a:extLst>
                      <a:ext uri="{9D8B030D-6E8A-4147-A177-3AD203B41FA5}">
                        <a16:colId xmlns:a16="http://schemas.microsoft.com/office/drawing/2014/main" val="972533808"/>
                      </a:ext>
                    </a:extLst>
                  </a:gridCol>
                </a:tblGrid>
                <a:tr h="392906">
                  <a:tc>
                    <a:txBody>
                      <a:bodyPr/>
                      <a:lstStyle/>
                      <a:p>
                        <a:r>
                          <a:rPr lang="en-US" sz="140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Code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r>
                          <a:rPr lang="en-US" sz="140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Name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540447474"/>
                    </a:ext>
                  </a:extLst>
                </a:tr>
                <a:tr h="419904">
                  <a:tc>
                    <a:txBody>
                      <a:bodyPr/>
                      <a:lstStyle/>
                      <a:p>
                        <a:r>
                          <a:rPr lang="en-US" sz="1400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CK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r>
                          <a:rPr lang="en-US" sz="1400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Cook Islands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1353332275"/>
                    </a:ext>
                  </a:extLst>
                </a:tr>
                <a:tr h="392906">
                  <a:tc>
                    <a:txBody>
                      <a:bodyPr/>
                      <a:lstStyle/>
                      <a:p>
                        <a:r>
                          <a:rPr lang="en-US" sz="1400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FJ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r>
                          <a:rPr lang="en-US" sz="1400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Fiji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1428425374"/>
                    </a:ext>
                  </a:extLst>
                </a:tr>
                <a:tr h="392906">
                  <a:tc>
                    <a:txBody>
                      <a:bodyPr/>
                      <a:lstStyle/>
                      <a:p>
                        <a:r>
                          <a:rPr lang="en-US" sz="1400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NR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r>
                          <a:rPr lang="en-US" sz="1400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Nauru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54996738"/>
                    </a:ext>
                  </a:extLst>
                </a:tr>
                <a:tr h="392906">
                  <a:tc>
                    <a:txBody>
                      <a:bodyPr/>
                      <a:lstStyle/>
                      <a:p>
                        <a:r>
                          <a:rPr lang="en-US" sz="1400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PG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r>
                          <a:rPr lang="en-US" sz="1400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Papua New Guinea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1610246379"/>
                    </a:ext>
                  </a:extLst>
                </a:tr>
                <a:tr h="392906">
                  <a:tc>
                    <a:txBody>
                      <a:bodyPr/>
                      <a:lstStyle/>
                      <a:p>
                        <a:r>
                          <a:rPr lang="en-US" sz="1400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WS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r>
                          <a:rPr lang="en-US" sz="1400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Samoa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1104152431"/>
                    </a:ext>
                  </a:extLst>
                </a:tr>
                <a:tr h="392906">
                  <a:tc>
                    <a:txBody>
                      <a:bodyPr/>
                      <a:lstStyle/>
                      <a:p>
                        <a:r>
                          <a:rPr lang="en-US" sz="1400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TV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r>
                          <a:rPr lang="en-US" sz="1400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Tuvalu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646712499"/>
                    </a:ext>
                  </a:extLst>
                </a:tr>
              </a:tbl>
            </a:graphicData>
          </a:graphic>
        </p:graphicFrame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B8F8F01-26CF-400C-81E8-4AAADA9294B4}"/>
                </a:ext>
              </a:extLst>
            </p:cNvPr>
            <p:cNvSpPr txBox="1"/>
            <p:nvPr/>
          </p:nvSpPr>
          <p:spPr>
            <a:xfrm>
              <a:off x="1426866" y="3379528"/>
              <a:ext cx="3554412" cy="33855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 anchor="ctr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CL_AREA (partial)</a:t>
              </a:r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BAF36AD4-C58C-6CFF-862D-AD46EEE2B1AF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457200"/>
            <a:ext cx="9144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model so far: Code Lists</a:t>
            </a:r>
            <a:endParaRPr lang="en-US" altLang="en-US" sz="4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95CE62-3A29-DF86-5F54-BC0A63C306D0}"/>
              </a:ext>
            </a:extLst>
          </p:cNvPr>
          <p:cNvSpPr/>
          <p:nvPr/>
        </p:nvSpPr>
        <p:spPr>
          <a:xfrm rot="5400000">
            <a:off x="5463542" y="-3329941"/>
            <a:ext cx="45719" cy="91440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7424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9B145A4-08FF-4899-9D96-1D7D6052D8DE}"/>
              </a:ext>
            </a:extLst>
          </p:cNvPr>
          <p:cNvGrpSpPr/>
          <p:nvPr/>
        </p:nvGrpSpPr>
        <p:grpSpPr>
          <a:xfrm>
            <a:off x="689853" y="1958579"/>
            <a:ext cx="10812294" cy="4427511"/>
            <a:chOff x="1143001" y="2642799"/>
            <a:chExt cx="10812294" cy="4427511"/>
          </a:xfrm>
        </p:grpSpPr>
        <p:graphicFrame>
          <p:nvGraphicFramePr>
            <p:cNvPr id="5" name="Content Placeholder 3">
              <a:extLst>
                <a:ext uri="{FF2B5EF4-FFF2-40B4-BE49-F238E27FC236}">
                  <a16:creationId xmlns:a16="http://schemas.microsoft.com/office/drawing/2014/main" id="{7E35C04D-F684-4500-ADC1-FFB6423BC72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14525159"/>
                </p:ext>
              </p:extLst>
            </p:nvPr>
          </p:nvGraphicFramePr>
          <p:xfrm>
            <a:off x="1143001" y="3692445"/>
            <a:ext cx="10812294" cy="3377865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894122">
                    <a:extLst>
                      <a:ext uri="{9D8B030D-6E8A-4147-A177-3AD203B41FA5}">
                        <a16:colId xmlns:a16="http://schemas.microsoft.com/office/drawing/2014/main" val="2424590478"/>
                      </a:ext>
                    </a:extLst>
                  </a:gridCol>
                  <a:gridCol w="1815203">
                    <a:extLst>
                      <a:ext uri="{9D8B030D-6E8A-4147-A177-3AD203B41FA5}">
                        <a16:colId xmlns:a16="http://schemas.microsoft.com/office/drawing/2014/main" val="1398218127"/>
                      </a:ext>
                    </a:extLst>
                  </a:gridCol>
                  <a:gridCol w="1578437">
                    <a:extLst>
                      <a:ext uri="{9D8B030D-6E8A-4147-A177-3AD203B41FA5}">
                        <a16:colId xmlns:a16="http://schemas.microsoft.com/office/drawing/2014/main" val="2619667742"/>
                      </a:ext>
                    </a:extLst>
                  </a:gridCol>
                  <a:gridCol w="1417941">
                    <a:extLst>
                      <a:ext uri="{9D8B030D-6E8A-4147-A177-3AD203B41FA5}">
                        <a16:colId xmlns:a16="http://schemas.microsoft.com/office/drawing/2014/main" val="2772080051"/>
                      </a:ext>
                    </a:extLst>
                  </a:gridCol>
                  <a:gridCol w="1937323">
                    <a:extLst>
                      <a:ext uri="{9D8B030D-6E8A-4147-A177-3AD203B41FA5}">
                        <a16:colId xmlns:a16="http://schemas.microsoft.com/office/drawing/2014/main" val="2775006437"/>
                      </a:ext>
                    </a:extLst>
                  </a:gridCol>
                  <a:gridCol w="2169268">
                    <a:extLst>
                      <a:ext uri="{9D8B030D-6E8A-4147-A177-3AD203B41FA5}">
                        <a16:colId xmlns:a16="http://schemas.microsoft.com/office/drawing/2014/main" val="2028830517"/>
                      </a:ext>
                    </a:extLst>
                  </a:gridCol>
                </a:tblGrid>
                <a:tr h="323365">
                  <a:tc>
                    <a:txBody>
                      <a:bodyPr/>
                      <a:lstStyle/>
                      <a:p>
                        <a:r>
                          <a:rPr lang="en-US" sz="160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Concept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r>
                          <a:rPr lang="en-US" sz="160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Concept ID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r>
                          <a:rPr lang="en-US" sz="160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Role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r>
                          <a:rPr lang="en-US" sz="160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Attachment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r>
                          <a:rPr lang="en-US" sz="160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Representation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r>
                          <a:rPr lang="en-US" sz="160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Code list ID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470342219"/>
                    </a:ext>
                  </a:extLst>
                </a:tr>
                <a:tr h="434655">
                  <a:tc>
                    <a:txBody>
                      <a:bodyPr/>
                      <a:lstStyle/>
                      <a:p>
                        <a:r>
                          <a:rPr lang="en-US" sz="1400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Indicator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r>
                          <a:rPr lang="en-US" sz="14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INDICATOR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r>
                          <a:rPr lang="en-US" sz="14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Dimension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endParaRPr lang="en-US" sz="14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r>
                          <a:rPr lang="en-US" sz="14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Coded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r>
                          <a:rPr lang="en-US" sz="14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CL_INDICATOR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884670314"/>
                    </a:ext>
                  </a:extLst>
                </a:tr>
                <a:tr h="434655">
                  <a:tc>
                    <a:txBody>
                      <a:bodyPr/>
                      <a:lstStyle/>
                      <a:p>
                        <a:r>
                          <a:rPr lang="en-US" sz="1400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Reference area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r>
                          <a:rPr lang="en-US" sz="14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REF_AREA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r>
                          <a:rPr lang="en-US" sz="14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Dimension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endParaRPr lang="en-US" sz="14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r>
                          <a:rPr lang="en-US" sz="14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Coded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r>
                          <a:rPr lang="en-US" sz="14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CL_AREA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1230804018"/>
                    </a:ext>
                  </a:extLst>
                </a:tr>
                <a:tr h="434655">
                  <a:tc>
                    <a:txBody>
                      <a:bodyPr/>
                      <a:lstStyle/>
                      <a:p>
                        <a:r>
                          <a:rPr lang="en-US" sz="14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Time period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r>
                          <a:rPr lang="en-US" sz="1400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TIME_PERIOD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r>
                          <a:rPr lang="en-US" sz="14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Dimension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endParaRPr lang="en-US" sz="14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r>
                          <a:rPr lang="en-US" sz="14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YYYY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endParaRPr lang="en-US" sz="14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3870365237"/>
                    </a:ext>
                  </a:extLst>
                </a:tr>
                <a:tr h="434655">
                  <a:tc>
                    <a:txBody>
                      <a:bodyPr/>
                      <a:lstStyle/>
                      <a:p>
                        <a:r>
                          <a:rPr lang="en-US" sz="14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Frequency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r>
                          <a:rPr lang="en-US" sz="1400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FREQ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r>
                          <a:rPr lang="en-US" sz="14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Dimension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endParaRPr lang="en-US" sz="14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r>
                          <a:rPr lang="en-US" sz="14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Coded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r>
                          <a:rPr lang="en-US" sz="14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CL_FREQ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472983754"/>
                    </a:ext>
                  </a:extLst>
                </a:tr>
                <a:tr h="434655">
                  <a:tc>
                    <a:txBody>
                      <a:bodyPr/>
                      <a:lstStyle/>
                      <a:p>
                        <a:r>
                          <a:rPr lang="en-US" sz="14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Unit of measure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r>
                          <a:rPr lang="en-US" sz="1400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UNIT_MEASURE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r>
                          <a:rPr lang="en-US" sz="1400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Attribute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4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Time series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r>
                          <a:rPr lang="en-US" sz="14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Coded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r>
                          <a:rPr lang="en-US" sz="14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CL_UNIT_MEASURE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180505963"/>
                    </a:ext>
                  </a:extLst>
                </a:tr>
                <a:tr h="434655">
                  <a:tc>
                    <a:txBody>
                      <a:bodyPr/>
                      <a:lstStyle/>
                      <a:p>
                        <a:r>
                          <a:rPr lang="en-US" sz="14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Unit multiplier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r>
                          <a:rPr lang="en-US" sz="14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UNIT_MULT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r>
                          <a:rPr lang="en-US" sz="1400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Attribute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r>
                          <a:rPr lang="en-US" sz="1400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Time series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r>
                          <a:rPr lang="en-US" sz="1400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Coded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r>
                          <a:rPr lang="en-US" sz="14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CL_UNIT_MULT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06955965"/>
                    </a:ext>
                  </a:extLst>
                </a:tr>
                <a:tr h="434655">
                  <a:tc>
                    <a:txBody>
                      <a:bodyPr/>
                      <a:lstStyle/>
                      <a:p>
                        <a:r>
                          <a:rPr lang="en-US" sz="14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Observation value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r>
                          <a:rPr lang="en-US" sz="14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OBS_VALUE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r>
                          <a:rPr lang="en-US" sz="14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Pr. Measure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endParaRPr lang="en-US" sz="14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r>
                          <a:rPr lang="en-US" sz="1400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Floating point number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endPara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1441106375"/>
                    </a:ext>
                  </a:extLst>
                </a:tr>
              </a:tbl>
            </a:graphicData>
          </a:graphic>
        </p:graphicFrame>
        <p:sp>
          <p:nvSpPr>
            <p:cNvPr id="7" name="Rounded Rectangle 1">
              <a:extLst>
                <a:ext uri="{FF2B5EF4-FFF2-40B4-BE49-F238E27FC236}">
                  <a16:creationId xmlns:a16="http://schemas.microsoft.com/office/drawing/2014/main" id="{3D479CAE-58E3-45F7-A33C-1A8F4C24968A}"/>
                </a:ext>
              </a:extLst>
            </p:cNvPr>
            <p:cNvSpPr/>
            <p:nvPr/>
          </p:nvSpPr>
          <p:spPr>
            <a:xfrm>
              <a:off x="5660185" y="2642799"/>
              <a:ext cx="1818640" cy="57912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DSD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76F63F1-F663-43B3-A8DF-FEA3DF609E0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858748" y="3200400"/>
              <a:ext cx="1641372" cy="492045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CB0C143-6911-4F20-90D6-D52DFA557C2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500120" y="3181597"/>
              <a:ext cx="415856" cy="536413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79AA122-AB0C-4D9A-B515-C4536020ECFF}"/>
                </a:ext>
              </a:extLst>
            </p:cNvPr>
            <p:cNvCxnSpPr>
              <a:cxnSpLocks/>
              <a:stCxn id="7" idx="2"/>
            </p:cNvCxnSpPr>
            <p:nvPr/>
          </p:nvCxnSpPr>
          <p:spPr bwMode="auto">
            <a:xfrm flipH="1">
              <a:off x="5439976" y="3221919"/>
              <a:ext cx="1129529" cy="45034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89C2D98-7C40-4B06-AE87-070E4D55556E}"/>
                </a:ext>
              </a:extLst>
            </p:cNvPr>
            <p:cNvCxnSpPr>
              <a:cxnSpLocks/>
              <a:stCxn id="7" idx="2"/>
            </p:cNvCxnSpPr>
            <p:nvPr/>
          </p:nvCxnSpPr>
          <p:spPr bwMode="auto">
            <a:xfrm>
              <a:off x="6569505" y="3221919"/>
              <a:ext cx="364695" cy="470526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2E6915C-41DD-436A-97E5-71339A92456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058400" y="3200400"/>
              <a:ext cx="533400" cy="492045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24C4816-E8D8-4C27-A7FE-53EA2B8A8B7F}"/>
                </a:ext>
              </a:extLst>
            </p:cNvPr>
            <p:cNvCxnSpPr>
              <a:cxnSpLocks/>
              <a:stCxn id="7" idx="1"/>
              <a:endCxn id="23" idx="3"/>
            </p:cNvCxnSpPr>
            <p:nvPr/>
          </p:nvCxnSpPr>
          <p:spPr bwMode="auto">
            <a:xfrm flipH="1" flipV="1">
              <a:off x="4399708" y="2910840"/>
              <a:ext cx="1260477" cy="21519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465FF2C-6115-4CF7-B56A-E55C940D9DE1}"/>
                </a:ext>
              </a:extLst>
            </p:cNvPr>
            <p:cNvCxnSpPr>
              <a:cxnSpLocks/>
              <a:stCxn id="7" idx="3"/>
            </p:cNvCxnSpPr>
            <p:nvPr/>
          </p:nvCxnSpPr>
          <p:spPr bwMode="auto">
            <a:xfrm>
              <a:off x="7478825" y="2932359"/>
              <a:ext cx="1588975" cy="20178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961586B-8F9C-438B-B752-C18A89CDC23C}"/>
                </a:ext>
              </a:extLst>
            </p:cNvPr>
            <p:cNvSpPr txBox="1"/>
            <p:nvPr/>
          </p:nvSpPr>
          <p:spPr>
            <a:xfrm>
              <a:off x="4768594" y="2642800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BE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F5494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Reference</a:t>
              </a: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F5494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13D083D-4D29-4544-8273-54788DB32320}"/>
                </a:ext>
              </a:extLst>
            </p:cNvPr>
            <p:cNvSpPr txBox="1"/>
            <p:nvPr/>
          </p:nvSpPr>
          <p:spPr>
            <a:xfrm>
              <a:off x="7817055" y="2675538"/>
              <a:ext cx="9042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BE" sz="1200" b="0" i="0" u="none" strike="noStrike" kern="1200" cap="none" spc="0" normalizeH="0" baseline="0" noProof="0">
                  <a:ln>
                    <a:noFill/>
                  </a:ln>
                  <a:solidFill>
                    <a:srgbClr val="0F5494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Reference</a:t>
              </a:r>
              <a:endPara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0F5494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C8E1050-97FB-412E-A664-AE7AD37BF4B6}"/>
                </a:ext>
              </a:extLst>
            </p:cNvPr>
            <p:cNvCxnSpPr>
              <a:cxnSpLocks/>
              <a:stCxn id="7" idx="2"/>
            </p:cNvCxnSpPr>
            <p:nvPr/>
          </p:nvCxnSpPr>
          <p:spPr bwMode="auto">
            <a:xfrm>
              <a:off x="6569505" y="3221919"/>
              <a:ext cx="1964895" cy="435681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2" name="Rounded Rectangle 1">
            <a:extLst>
              <a:ext uri="{FF2B5EF4-FFF2-40B4-BE49-F238E27FC236}">
                <a16:creationId xmlns:a16="http://schemas.microsoft.com/office/drawing/2014/main" id="{2BA7ED25-5C3A-4D2A-9407-7E5FA94577B1}"/>
              </a:ext>
            </a:extLst>
          </p:cNvPr>
          <p:cNvSpPr/>
          <p:nvPr/>
        </p:nvSpPr>
        <p:spPr>
          <a:xfrm>
            <a:off x="8614652" y="1946019"/>
            <a:ext cx="1818640" cy="57912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lists</a:t>
            </a:r>
          </a:p>
        </p:txBody>
      </p:sp>
      <p:sp>
        <p:nvSpPr>
          <p:cNvPr id="23" name="Rounded Rectangle 1">
            <a:extLst>
              <a:ext uri="{FF2B5EF4-FFF2-40B4-BE49-F238E27FC236}">
                <a16:creationId xmlns:a16="http://schemas.microsoft.com/office/drawing/2014/main" id="{8846D502-1D0B-4014-A214-480CA3C631D6}"/>
              </a:ext>
            </a:extLst>
          </p:cNvPr>
          <p:cNvSpPr/>
          <p:nvPr/>
        </p:nvSpPr>
        <p:spPr>
          <a:xfrm>
            <a:off x="2127920" y="1937060"/>
            <a:ext cx="1818640" cy="57912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Concept Scheme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9AA7456-1335-3235-FA3B-B1440B979E77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457200"/>
            <a:ext cx="9144001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Structure Definition: summary</a:t>
            </a:r>
            <a:endParaRPr lang="en-US" altLang="en-US" sz="4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FA5BFA-6D0D-9DFA-5A7F-1131558BAAEF}"/>
              </a:ext>
            </a:extLst>
          </p:cNvPr>
          <p:cNvSpPr/>
          <p:nvPr/>
        </p:nvSpPr>
        <p:spPr>
          <a:xfrm rot="5400000">
            <a:off x="5463542" y="-3329941"/>
            <a:ext cx="45719" cy="91440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085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BAAE07-CB72-752F-866A-F4DE152F9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0170471-C9D0-33D3-4A0B-F1F0AAAC26D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1" y="457200"/>
            <a:ext cx="7147562" cy="7620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 of SDMX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96DB6F7-296F-754D-9D89-B46C2909E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2590799"/>
            <a:ext cx="9144000" cy="2849881"/>
          </a:xfrm>
        </p:spPr>
        <p:txBody>
          <a:bodyPr>
            <a:normAutofit/>
          </a:bodyPr>
          <a:lstStyle/>
          <a:p>
            <a:pPr algn="l"/>
            <a:r>
              <a:rPr lang="en-US" altLang="en-US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goal is to create </a:t>
            </a:r>
            <a:r>
              <a:rPr lang="en-US" alt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 standards</a:t>
            </a:r>
            <a:r>
              <a:rPr lang="en-US" altLang="en-US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exchange of statistical data and metadata to gain </a:t>
            </a:r>
            <a:r>
              <a:rPr lang="en-US" alt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efficiency</a:t>
            </a:r>
            <a:r>
              <a:rPr lang="en-US" altLang="en-US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avoid</a:t>
            </a:r>
            <a:r>
              <a:rPr lang="en-US" altLang="en-US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duplication</a:t>
            </a:r>
            <a:r>
              <a:rPr lang="en-US" altLang="en-US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effort in our own work and possibly for the work of others in the field of statistical information.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CC5652-6E94-7AFC-6BE6-381F2351ECE4}"/>
              </a:ext>
            </a:extLst>
          </p:cNvPr>
          <p:cNvSpPr/>
          <p:nvPr/>
        </p:nvSpPr>
        <p:spPr>
          <a:xfrm rot="5400000">
            <a:off x="5463542" y="-3329941"/>
            <a:ext cx="45719" cy="91440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6416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>
            <a:extLst>
              <a:ext uri="{FF2B5EF4-FFF2-40B4-BE49-F238E27FC236}">
                <a16:creationId xmlns:a16="http://schemas.microsoft.com/office/drawing/2014/main" id="{18F1E95D-1538-4669-AD2F-66F8D1C5A6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07992" y="2341191"/>
            <a:ext cx="8840821" cy="25031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eaLnBrk="1" hangingPunct="1"/>
            <a:r>
              <a:rPr lang="en-GB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Organised collection of data defined by a Data Structure Definition (DSD)</a:t>
            </a:r>
            <a:r>
              <a:rPr lang="en-US" altLang="en-US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  <a:p>
            <a:pPr eaLnBrk="1" hangingPunct="1"/>
            <a:endParaRPr lang="en-US" altLang="en-US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dataset is structured in accordance with </a:t>
            </a:r>
            <a:r>
              <a:rPr lang="en-US" altLang="en-US" sz="20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en-US" altLang="en-US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DSD</a:t>
            </a:r>
          </a:p>
          <a:p>
            <a:pPr eaLnBrk="1" hangingPunct="1"/>
            <a:endParaRPr lang="en-US" altLang="en-US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0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Serves as a container for time-series or non-time series data in SDMX data messages.</a:t>
            </a:r>
          </a:p>
          <a:p>
            <a:pPr eaLnBrk="1" hangingPunct="1"/>
            <a:endParaRPr lang="en-US" altLang="en-US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9C2C705-89B7-FE3D-823C-3AEC511362B2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457200"/>
            <a:ext cx="9144001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2E207F-C53B-A8B3-5CEB-8555113E012C}"/>
              </a:ext>
            </a:extLst>
          </p:cNvPr>
          <p:cNvSpPr/>
          <p:nvPr/>
        </p:nvSpPr>
        <p:spPr>
          <a:xfrm rot="5400000">
            <a:off x="5463542" y="-3329941"/>
            <a:ext cx="45719" cy="91440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>
            <a:extLst>
              <a:ext uri="{FF2B5EF4-FFF2-40B4-BE49-F238E27FC236}">
                <a16:creationId xmlns:a16="http://schemas.microsoft.com/office/drawing/2014/main" id="{BE67023E-5E0E-4479-81DB-5828903C86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07992" y="2315183"/>
            <a:ext cx="8514099" cy="302530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set of observations of a particular variable, taken at different points in time.</a:t>
            </a:r>
          </a:p>
          <a:p>
            <a:pPr eaLnBrk="1" hangingPunct="1"/>
            <a:endParaRPr lang="en-US" altLang="en-US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Observations that belong to the same time series, differ in their time dimension.</a:t>
            </a:r>
          </a:p>
          <a:p>
            <a:pPr lvl="1" eaLnBrk="1" hangingPunct="1">
              <a:buFont typeface="Wingdings" pitchFamily="2" charset="2"/>
              <a:buChar char="v"/>
            </a:pPr>
            <a:r>
              <a:rPr lang="en-US" altLang="en-U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All other dimension values are identical.</a:t>
            </a:r>
          </a:p>
          <a:p>
            <a:pPr lvl="1" eaLnBrk="1" hangingPunct="1">
              <a:buFont typeface="Wingdings" pitchFamily="2" charset="2"/>
              <a:buChar char="v"/>
            </a:pPr>
            <a:r>
              <a:rPr lang="en-US" altLang="en-U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Observation-level attributes may differ across observations of the same time series.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D9E2E38-5AE1-C984-607C-345AD115E562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457200"/>
            <a:ext cx="9144001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Series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2BAFEC-6467-B484-4E89-C57B4169DAD7}"/>
              </a:ext>
            </a:extLst>
          </p:cNvPr>
          <p:cNvSpPr/>
          <p:nvPr/>
        </p:nvSpPr>
        <p:spPr>
          <a:xfrm rot="5400000">
            <a:off x="5463542" y="-3329941"/>
            <a:ext cx="45719" cy="91440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EDFC97C-ED9B-9144-5FA5-45AB753519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0260944"/>
              </p:ext>
            </p:extLst>
          </p:nvPr>
        </p:nvGraphicFramePr>
        <p:xfrm>
          <a:off x="1530345" y="1798341"/>
          <a:ext cx="8528056" cy="1325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6616700" imgH="1028700" progId="Excel.Sheet.12">
                  <p:embed/>
                </p:oleObj>
              </mc:Choice>
              <mc:Fallback>
                <p:oleObj name="Worksheet" r:id="rId3" imgW="6616700" imgH="10287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30345" y="1798341"/>
                        <a:ext cx="8528056" cy="13258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4" name="Rectangle 4">
            <a:extLst>
              <a:ext uri="{FF2B5EF4-FFF2-40B4-BE49-F238E27FC236}">
                <a16:creationId xmlns:a16="http://schemas.microsoft.com/office/drawing/2014/main" id="{1BFE247F-C166-4E96-AB24-FB6BE9285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3834" y="2893983"/>
            <a:ext cx="650966" cy="219394"/>
          </a:xfrm>
          <a:prstGeom prst="rect">
            <a:avLst/>
          </a:prstGeom>
          <a:solidFill>
            <a:schemeClr val="accent5">
              <a:alpha val="25098"/>
            </a:schemeClr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6569" name="Rectangle 9">
            <a:extLst>
              <a:ext uri="{FF2B5EF4-FFF2-40B4-BE49-F238E27FC236}">
                <a16:creationId xmlns:a16="http://schemas.microsoft.com/office/drawing/2014/main" id="{F08AD122-E912-4BDE-B2B1-DAAC65812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799" y="2305658"/>
            <a:ext cx="7086601" cy="265113"/>
          </a:xfrm>
          <a:prstGeom prst="rect">
            <a:avLst/>
          </a:prstGeom>
          <a:solidFill>
            <a:schemeClr val="accent2">
              <a:alpha val="25098"/>
            </a:schemeClr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52F4E48-E976-1798-64A9-B3FAE161FA23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457200"/>
            <a:ext cx="9144001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Series: Demonstration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F9AFA8-2EFB-7817-5DE7-8251DC8704A8}"/>
              </a:ext>
            </a:extLst>
          </p:cNvPr>
          <p:cNvSpPr/>
          <p:nvPr/>
        </p:nvSpPr>
        <p:spPr>
          <a:xfrm rot="5400000">
            <a:off x="5463542" y="-3329941"/>
            <a:ext cx="45719" cy="91440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3BF6AB95-4E3E-3D41-1D70-66281936D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656177"/>
            <a:ext cx="7086601" cy="182881"/>
          </a:xfrm>
          <a:prstGeom prst="rect">
            <a:avLst/>
          </a:prstGeom>
          <a:solidFill>
            <a:schemeClr val="accent4">
              <a:alpha val="25098"/>
            </a:schemeClr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50D1D5F3-819F-A4A6-ED67-DAFD065C40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7511713"/>
              </p:ext>
            </p:extLst>
          </p:nvPr>
        </p:nvGraphicFramePr>
        <p:xfrm>
          <a:off x="1524000" y="3982036"/>
          <a:ext cx="8532000" cy="1212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7239000" imgH="1028700" progId="Excel.Sheet.12">
                  <p:embed/>
                </p:oleObj>
              </mc:Choice>
              <mc:Fallback>
                <p:oleObj name="Worksheet" r:id="rId5" imgW="7239000" imgH="10287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000" y="3982036"/>
                        <a:ext cx="8532000" cy="12124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6C5158AB-3047-ECC8-00E7-F792AADD6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9399" y="4455700"/>
            <a:ext cx="7086601" cy="265113"/>
          </a:xfrm>
          <a:prstGeom prst="rect">
            <a:avLst/>
          </a:prstGeom>
          <a:solidFill>
            <a:schemeClr val="accent2">
              <a:alpha val="25098"/>
            </a:schemeClr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3E3E92-4680-957A-BE69-64CBE1FA3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799" y="4687887"/>
            <a:ext cx="7086601" cy="265113"/>
          </a:xfrm>
          <a:prstGeom prst="rect">
            <a:avLst/>
          </a:prstGeom>
          <a:solidFill>
            <a:schemeClr val="accent4">
              <a:alpha val="25098"/>
            </a:schemeClr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B11D39-69B3-884E-EC44-8FBB5AB6E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916487"/>
            <a:ext cx="7086601" cy="265113"/>
          </a:xfrm>
          <a:prstGeom prst="rect">
            <a:avLst/>
          </a:prstGeom>
          <a:solidFill>
            <a:schemeClr val="accent5">
              <a:alpha val="25098"/>
            </a:schemeClr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4790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" grpId="0" animBg="1"/>
      <p:bldP spid="66569" grpId="0" animBg="1"/>
      <p:bldP spid="7" grpId="0" animBg="1"/>
      <p:bldP spid="10" grpId="0" animBg="1"/>
      <p:bldP spid="11" grpId="0" animBg="1"/>
      <p:bldP spid="1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144C396-513A-4528-A702-2FADBAA4C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2372677"/>
            <a:ext cx="12062458" cy="2090197"/>
          </a:xfrm>
          <a:prstGeom prst="rect">
            <a:avLst/>
          </a:prstGeom>
        </p:spPr>
      </p:pic>
      <p:sp>
        <p:nvSpPr>
          <p:cNvPr id="66567" name="Rectangle 7">
            <a:extLst>
              <a:ext uri="{FF2B5EF4-FFF2-40B4-BE49-F238E27FC236}">
                <a16:creationId xmlns:a16="http://schemas.microsoft.com/office/drawing/2014/main" id="{BD954293-C9E8-49F5-BBB9-143BCE6A8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998" y="2833956"/>
            <a:ext cx="9278981" cy="265112"/>
          </a:xfrm>
          <a:prstGeom prst="rect">
            <a:avLst/>
          </a:prstGeom>
          <a:solidFill>
            <a:srgbClr val="FFCC99">
              <a:alpha val="2509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E1D0365D-5B10-48FB-AA93-726B355D6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3477" y="3163887"/>
            <a:ext cx="9278981" cy="265112"/>
          </a:xfrm>
          <a:prstGeom prst="rect">
            <a:avLst/>
          </a:prstGeom>
          <a:solidFill>
            <a:srgbClr val="FFCC99">
              <a:alpha val="2509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E317A3-41DF-48AA-BC52-5898E52D8B45}"/>
              </a:ext>
            </a:extLst>
          </p:cNvPr>
          <p:cNvSpPr/>
          <p:nvPr/>
        </p:nvSpPr>
        <p:spPr>
          <a:xfrm>
            <a:off x="2752998" y="2843557"/>
            <a:ext cx="5873931" cy="265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C89E10-62A5-4523-ACD6-488D9A3C001C}"/>
              </a:ext>
            </a:extLst>
          </p:cNvPr>
          <p:cNvSpPr/>
          <p:nvPr/>
        </p:nvSpPr>
        <p:spPr>
          <a:xfrm>
            <a:off x="3571605" y="3179718"/>
            <a:ext cx="8460374" cy="265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67CD16-C4C5-45AA-AED6-9288A0DD49EB}"/>
              </a:ext>
            </a:extLst>
          </p:cNvPr>
          <p:cNvSpPr/>
          <p:nvPr/>
        </p:nvSpPr>
        <p:spPr>
          <a:xfrm>
            <a:off x="9606642" y="2839410"/>
            <a:ext cx="2425337" cy="265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2F27AA-3857-4550-B505-D6F5E99D050B}"/>
              </a:ext>
            </a:extLst>
          </p:cNvPr>
          <p:cNvSpPr/>
          <p:nvPr/>
        </p:nvSpPr>
        <p:spPr>
          <a:xfrm>
            <a:off x="2752998" y="3179718"/>
            <a:ext cx="735874" cy="265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8350E0-44AB-4630-A63C-20FCE8B9ED4D}"/>
              </a:ext>
            </a:extLst>
          </p:cNvPr>
          <p:cNvSpPr txBox="1"/>
          <p:nvPr/>
        </p:nvSpPr>
        <p:spPr>
          <a:xfrm>
            <a:off x="1007992" y="5254084"/>
            <a:ext cx="1028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</a:t>
            </a:r>
            <a:r>
              <a:rPr lang="en-US" altLang="en-US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Observation-level attributes may differ across observations of the same time series.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5494682-B3AB-3CCE-679D-56708A3BFD27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457200"/>
            <a:ext cx="9144001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Series: Demonstration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0C9B17-D711-0254-48F0-9289FE5617BB}"/>
              </a:ext>
            </a:extLst>
          </p:cNvPr>
          <p:cNvSpPr/>
          <p:nvPr/>
        </p:nvSpPr>
        <p:spPr>
          <a:xfrm rot="5400000">
            <a:off x="5463542" y="-3329941"/>
            <a:ext cx="45719" cy="91440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64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7" grpId="0" animBg="1"/>
      <p:bldP spid="15" grpId="0" animBg="1"/>
      <p:bldP spid="6" grpId="0" animBg="1"/>
      <p:bldP spid="6" grpId="1" animBg="1"/>
      <p:bldP spid="20" grpId="0" animBg="1"/>
      <p:bldP spid="20" grpId="1" animBg="1"/>
      <p:bldP spid="22" grpId="0" animBg="1"/>
      <p:bldP spid="22" grpId="1" animBg="1"/>
      <p:bldP spid="23" grpId="0" animBg="1"/>
      <p:bldP spid="23" grpId="1" animBg="1"/>
      <p:bldP spid="1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>
            <a:extLst>
              <a:ext uri="{FF2B5EF4-FFF2-40B4-BE49-F238E27FC236}">
                <a16:creationId xmlns:a16="http://schemas.microsoft.com/office/drawing/2014/main" id="{D454F6E4-F3A3-4DFD-94CC-5A358576FD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14845" y="2832880"/>
            <a:ext cx="10515600" cy="196816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non-time dimension(s) is chosen along which a set of observations is constructed.</a:t>
            </a:r>
          </a:p>
          <a:p>
            <a:pPr lvl="1" eaLnBrk="1" hangingPunct="1">
              <a:buFont typeface="Wingdings" pitchFamily="2" charset="2"/>
              <a:buChar char="v"/>
            </a:pPr>
            <a:r>
              <a:rPr lang="en-US" altLang="en-U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E.g., for a survey or census the time is usually fixed, and another dimension may be chosen to be reported at the observation level</a:t>
            </a:r>
          </a:p>
          <a:p>
            <a:pPr lvl="1" eaLnBrk="1" hangingPunct="1"/>
            <a:endParaRPr lang="en-US" altLang="en-US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less frequently than time series representation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D09FC30-B32B-6C36-0D43-9181EB64CEB3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457200"/>
            <a:ext cx="9144001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Non-Time Series Data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96CD40-0109-7A69-2716-2BFAAA6FE0BD}"/>
              </a:ext>
            </a:extLst>
          </p:cNvPr>
          <p:cNvSpPr/>
          <p:nvPr/>
        </p:nvSpPr>
        <p:spPr>
          <a:xfrm rot="5400000">
            <a:off x="5463542" y="-3329941"/>
            <a:ext cx="45719" cy="91440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>
            <a:extLst>
              <a:ext uri="{FF2B5EF4-FFF2-40B4-BE49-F238E27FC236}">
                <a16:creationId xmlns:a16="http://schemas.microsoft.com/office/drawing/2014/main" id="{185D752D-9A40-4582-9019-FC5A63C690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94064" y="2354234"/>
            <a:ext cx="10515600" cy="175415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Series key</a:t>
            </a:r>
            <a:r>
              <a:rPr lang="en-US" altLang="en-US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uniquely identifies a series</a:t>
            </a:r>
          </a:p>
          <a:p>
            <a:pPr lvl="1" eaLnBrk="1" hangingPunct="1">
              <a:buFont typeface="Wingdings" pitchFamily="2" charset="2"/>
              <a:buChar char="v"/>
            </a:pPr>
            <a:r>
              <a:rPr lang="en-US" altLang="en-U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the case of time series, consists of all dimensions except </a:t>
            </a:r>
            <a:r>
              <a:rPr lang="en-US" altLang="en-US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  <a:p>
            <a:pPr lvl="1" eaLnBrk="1" hangingPunct="1"/>
            <a:endParaRPr lang="en-US" altLang="en-US" sz="20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key</a:t>
            </a:r>
            <a:r>
              <a:rPr lang="en-US" altLang="en-US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uniquely identifies a group of time series</a:t>
            </a:r>
          </a:p>
          <a:p>
            <a:pPr lvl="1" eaLnBrk="1" hangingPunct="1">
              <a:buFont typeface="Wingdings" pitchFamily="2" charset="2"/>
              <a:buChar char="v"/>
            </a:pPr>
            <a:r>
              <a:rPr lang="en-US" altLang="en-U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Consists of a subset of the series key</a:t>
            </a:r>
          </a:p>
          <a:p>
            <a:pPr lvl="1" eaLnBrk="1" hangingPunct="1"/>
            <a:endParaRPr lang="en-US" altLang="en-US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8A3715B-EDDC-E316-BC34-56795976DE57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457200"/>
            <a:ext cx="9144001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 in SDMX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68B005-B0CE-8186-9425-29B684772C65}"/>
              </a:ext>
            </a:extLst>
          </p:cNvPr>
          <p:cNvSpPr/>
          <p:nvPr/>
        </p:nvSpPr>
        <p:spPr>
          <a:xfrm rot="5400000">
            <a:off x="5463542" y="-3329941"/>
            <a:ext cx="45719" cy="91440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7">
            <a:extLst>
              <a:ext uri="{FF2B5EF4-FFF2-40B4-BE49-F238E27FC236}">
                <a16:creationId xmlns:a16="http://schemas.microsoft.com/office/drawing/2014/main" id="{C7A4572D-9421-4321-A6A7-6B72F1A52E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04357" y="2359693"/>
            <a:ext cx="10921999" cy="404110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Structural Metadata</a:t>
            </a:r>
            <a:r>
              <a:rPr lang="en-US" alt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en-US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Identifiers and Descriptors</a:t>
            </a:r>
          </a:p>
          <a:p>
            <a:pPr lvl="1" eaLnBrk="1" hangingPunct="1">
              <a:buFont typeface="Wingdings" pitchFamily="2" charset="2"/>
              <a:buChar char="v"/>
            </a:pPr>
            <a:r>
              <a:rPr lang="en-US" altLang="en-U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Structure Definition</a:t>
            </a:r>
          </a:p>
          <a:p>
            <a:pPr lvl="1" eaLnBrk="1" hangingPunct="1">
              <a:buFont typeface="Wingdings" pitchFamily="2" charset="2"/>
              <a:buChar char="v"/>
            </a:pPr>
            <a:r>
              <a:rPr lang="en-US" altLang="en-U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Concept Scheme</a:t>
            </a:r>
          </a:p>
          <a:p>
            <a:pPr lvl="1" eaLnBrk="1" hangingPunct="1">
              <a:buFont typeface="Wingdings" pitchFamily="2" charset="2"/>
              <a:buChar char="v"/>
            </a:pPr>
            <a:r>
              <a:rPr lang="en-US" altLang="en-U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</a:t>
            </a:r>
          </a:p>
          <a:p>
            <a:pPr lvl="1" eaLnBrk="1" hangingPunct="1"/>
            <a:endParaRPr lang="en-US" altLang="en-US" dirty="0">
              <a:solidFill>
                <a:schemeClr val="bg2">
                  <a:lumMod val="25000"/>
                </a:schemeClr>
              </a:solidFill>
            </a:endParaRPr>
          </a:p>
          <a:p>
            <a:pPr eaLnBrk="1" hangingPunct="1"/>
            <a:r>
              <a:rPr lang="en-US" alt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 Metadata</a:t>
            </a:r>
            <a:r>
              <a:rPr lang="en-US" alt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en-US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Describes contents and quality of data</a:t>
            </a:r>
          </a:p>
          <a:p>
            <a:pPr lvl="1" eaLnBrk="1" hangingPunct="1">
              <a:buFont typeface="Wingdings" pitchFamily="2" charset="2"/>
              <a:buChar char="v"/>
            </a:pPr>
            <a:r>
              <a:rPr lang="en-US" altLang="en-U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Indicator definition</a:t>
            </a:r>
          </a:p>
          <a:p>
            <a:pPr lvl="1" eaLnBrk="1" hangingPunct="1">
              <a:buFont typeface="Wingdings" pitchFamily="2" charset="2"/>
              <a:buChar char="v"/>
            </a:pPr>
            <a:r>
              <a:rPr lang="en-US" altLang="en-U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Comments and limitations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DA5825-FE25-40BF-A6EC-E5FE4EA987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634" y="2359693"/>
            <a:ext cx="1567772" cy="1306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91912C-0224-4F39-8B0C-66853DE7613A}"/>
              </a:ext>
            </a:extLst>
          </p:cNvPr>
          <p:cNvSpPr txBox="1"/>
          <p:nvPr/>
        </p:nvSpPr>
        <p:spPr>
          <a:xfrm>
            <a:off x="9048967" y="2659567"/>
            <a:ext cx="1866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What we have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covered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so far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EA03DFB-B970-894F-1A97-22FDA7AC808D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457200"/>
            <a:ext cx="9144001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Structural and Reference Metadata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9D0F94-A313-317B-2BE4-CDFB669F1ED2}"/>
              </a:ext>
            </a:extLst>
          </p:cNvPr>
          <p:cNvSpPr/>
          <p:nvPr/>
        </p:nvSpPr>
        <p:spPr>
          <a:xfrm rot="5400000">
            <a:off x="5463542" y="-3329941"/>
            <a:ext cx="45719" cy="91440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>
            <a:extLst>
              <a:ext uri="{FF2B5EF4-FFF2-40B4-BE49-F238E27FC236}">
                <a16:creationId xmlns:a16="http://schemas.microsoft.com/office/drawing/2014/main" id="{F97A4804-D580-48A2-8A4A-FDD7BD866E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04357" y="2182216"/>
            <a:ext cx="9315985" cy="41752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sz="20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Describes the contents and quality of the statistical data.</a:t>
            </a:r>
          </a:p>
          <a:p>
            <a:endParaRPr lang="en-US" altLang="en-US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Preferably, reference metadata should include the following: </a:t>
            </a:r>
          </a:p>
          <a:p>
            <a:pPr lvl="1">
              <a:buFont typeface="Wingdings" pitchFamily="2" charset="2"/>
              <a:buChar char="v"/>
            </a:pPr>
            <a:r>
              <a:rPr lang="en-US" altLang="en-U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Conceptual metadata</a:t>
            </a:r>
          </a:p>
          <a:p>
            <a:pPr lvl="1">
              <a:buFont typeface="Wingdings" pitchFamily="2" charset="2"/>
              <a:buChar char="v"/>
            </a:pPr>
            <a:r>
              <a:rPr lang="en-US" altLang="en-U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Methodological metadata</a:t>
            </a:r>
          </a:p>
          <a:p>
            <a:pPr lvl="1">
              <a:buFont typeface="Wingdings" pitchFamily="2" charset="2"/>
              <a:buChar char="v"/>
            </a:pPr>
            <a:r>
              <a:rPr lang="en-US" altLang="en-U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Quality metadata</a:t>
            </a:r>
          </a:p>
          <a:p>
            <a:endParaRPr lang="en-US" altLang="en-US" sz="2000" dirty="0">
              <a:solidFill>
                <a:schemeClr val="bg2">
                  <a:lumMod val="25000"/>
                </a:schemeClr>
              </a:solidFill>
              <a:latin typeface="Arial"/>
              <a:cs typeface="Arial"/>
            </a:endParaRPr>
          </a:p>
          <a:p>
            <a:r>
              <a:rPr lang="en-US" altLang="en-US" sz="20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Can be stored or exchanged separately from the object it describes, but be linked to it</a:t>
            </a:r>
            <a:endParaRPr lang="en-US" dirty="0">
              <a:solidFill>
                <a:schemeClr val="bg2">
                  <a:lumMod val="25000"/>
                </a:schemeClr>
              </a:solidFill>
              <a:latin typeface="Arial"/>
              <a:cs typeface="Arial"/>
            </a:endParaRPr>
          </a:p>
          <a:p>
            <a:endParaRPr lang="en-US" altLang="en-US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Reported according to a defined structure</a:t>
            </a:r>
          </a:p>
          <a:p>
            <a:endParaRPr lang="en-US" altLang="en-US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9E9C93-5390-CD4D-97C2-203369E8A62B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457200"/>
            <a:ext cx="9144001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 Metadata in SDMX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EDFAA4-EBFB-0644-FEAD-AEA394E36316}"/>
              </a:ext>
            </a:extLst>
          </p:cNvPr>
          <p:cNvSpPr/>
          <p:nvPr/>
        </p:nvSpPr>
        <p:spPr>
          <a:xfrm rot="5400000">
            <a:off x="5463542" y="-3329941"/>
            <a:ext cx="45719" cy="91440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>
            <a:extLst>
              <a:ext uri="{FF2B5EF4-FFF2-40B4-BE49-F238E27FC236}">
                <a16:creationId xmlns:a16="http://schemas.microsoft.com/office/drawing/2014/main" id="{5A7A06C8-BC7A-4DBB-A0E0-CE777F0CC7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04357" y="2004196"/>
            <a:ext cx="10515600" cy="3602409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3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MSD Defines: 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object type to which reference metadata can be associated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v"/>
            </a:pPr>
            <a:r>
              <a:rPr lang="en-US" altLang="en-U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E.g., DSD, Dataflow</a:t>
            </a:r>
          </a:p>
          <a:p>
            <a:pPr marL="914400" lvl="2" indent="0">
              <a:lnSpc>
                <a:spcPct val="90000"/>
              </a:lnSpc>
              <a:buNone/>
            </a:pPr>
            <a:endParaRPr lang="en-US" altLang="en-US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components comprising the object identifier of the target object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v"/>
            </a:pPr>
            <a:r>
              <a:rPr lang="en-US" altLang="en-U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E.g., the draft SDG MSD allows metadata to be attached as a partial key</a:t>
            </a:r>
          </a:p>
          <a:p>
            <a:pPr marL="914400" lvl="2" indent="0">
              <a:lnSpc>
                <a:spcPct val="90000"/>
              </a:lnSpc>
              <a:buNone/>
            </a:pPr>
            <a:endParaRPr lang="en-US" altLang="en-US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Concepts used to express metadata (“metadata attributes”)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v"/>
            </a:pPr>
            <a:r>
              <a:rPr lang="en-US" altLang="en-U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E.g., Indicator Definition, Quality Management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264A7E-FC68-052A-C6E0-1166B447BFBC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457200"/>
            <a:ext cx="9144001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Metadata Structure Definition (MSD)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4734E0-7BAB-9E92-764B-A9373EDACCDB}"/>
              </a:ext>
            </a:extLst>
          </p:cNvPr>
          <p:cNvSpPr/>
          <p:nvPr/>
        </p:nvSpPr>
        <p:spPr>
          <a:xfrm rot="5400000">
            <a:off x="5463542" y="-3329941"/>
            <a:ext cx="45719" cy="91440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>
            <a:extLst>
              <a:ext uri="{FF2B5EF4-FFF2-40B4-BE49-F238E27FC236}">
                <a16:creationId xmlns:a16="http://schemas.microsoft.com/office/drawing/2014/main" id="{7D403271-042F-481B-A9E9-2E47F8F567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04357" y="2206591"/>
            <a:ext cx="8850549" cy="244481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Dataflow defines a </a:t>
            </a:r>
            <a:r>
              <a:rPr lang="en-US" alt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alt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en-US" alt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altLang="en-US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a Data Structure Definition (DSD)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altLang="en-U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 be </a:t>
            </a:r>
            <a:r>
              <a:rPr lang="en-US" altLang="en-US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constrained</a:t>
            </a:r>
            <a:r>
              <a:rPr lang="en-US" altLang="en-U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a subset of codes in any dimension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altLang="en-U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 be </a:t>
            </a:r>
            <a:r>
              <a:rPr lang="en-US" altLang="en-US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categorized</a:t>
            </a:r>
            <a:r>
              <a:rPr lang="en-US" altLang="en-U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i.e., can have </a:t>
            </a:r>
            <a:r>
              <a:rPr lang="en-US" altLang="en-US" sz="16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categories</a:t>
            </a:r>
            <a:r>
              <a:rPr lang="en-US" altLang="en-U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attached 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altLang="en-U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its simplest form defines any data valid according to a DSD</a:t>
            </a:r>
          </a:p>
          <a:p>
            <a:pPr lvl="1">
              <a:lnSpc>
                <a:spcPct val="90000"/>
              </a:lnSpc>
            </a:pPr>
            <a:endParaRPr lang="en-US" altLang="en-US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Similarly, </a:t>
            </a:r>
            <a:r>
              <a:rPr lang="en-US" altLang="en-US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Metadataflow</a:t>
            </a:r>
            <a:r>
              <a:rPr lang="en-US" altLang="en-US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defines a </a:t>
            </a:r>
            <a:r>
              <a:rPr lang="en-US" alt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alt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en-US" alt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altLang="en-US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a Metadata Structure Definition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2ABC37-9254-021B-B484-B79E5395AF01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457200"/>
            <a:ext cx="9144001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Dataflow and </a:t>
            </a:r>
            <a:r>
              <a:rPr lang="en-US" altLang="en-US" sz="40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Metadataflow</a:t>
            </a:r>
            <a:endParaRPr lang="en-US" altLang="en-US" sz="4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B2A50F-27C7-8755-3BF7-8ED5E9240B5E}"/>
              </a:ext>
            </a:extLst>
          </p:cNvPr>
          <p:cNvSpPr/>
          <p:nvPr/>
        </p:nvSpPr>
        <p:spPr>
          <a:xfrm rot="5400000">
            <a:off x="5463542" y="-3329941"/>
            <a:ext cx="45719" cy="91440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9E019-1AF5-A750-BA41-43F0685EB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5106E42-DEDA-F414-3A8F-AC2DD025599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1" y="457200"/>
            <a:ext cx="7147562" cy="7620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Benefits of SDMX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3B2623-84D1-9761-AA7A-18E7D6BE2929}"/>
              </a:ext>
            </a:extLst>
          </p:cNvPr>
          <p:cNvSpPr/>
          <p:nvPr/>
        </p:nvSpPr>
        <p:spPr>
          <a:xfrm rot="5400000">
            <a:off x="5463542" y="-3329941"/>
            <a:ext cx="45719" cy="91440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049943-88AA-DCF3-6335-7C96C32E6375}"/>
              </a:ext>
            </a:extLst>
          </p:cNvPr>
          <p:cNvSpPr txBox="1"/>
          <p:nvPr/>
        </p:nvSpPr>
        <p:spPr>
          <a:xfrm>
            <a:off x="1018583" y="1752600"/>
            <a:ext cx="3307384" cy="646331"/>
          </a:xfrm>
          <a:prstGeom prst="rect">
            <a:avLst/>
          </a:prstGeom>
          <a:solidFill>
            <a:srgbClr val="3A83B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Stability through Strong Commitment and Governance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B6C0A51-E8F8-6018-DFE0-3CF56D5A252C}"/>
              </a:ext>
            </a:extLst>
          </p:cNvPr>
          <p:cNvGrpSpPr/>
          <p:nvPr/>
        </p:nvGrpSpPr>
        <p:grpSpPr>
          <a:xfrm>
            <a:off x="8926556" y="2516669"/>
            <a:ext cx="1719384" cy="1325114"/>
            <a:chOff x="925077" y="4811304"/>
            <a:chExt cx="977126" cy="885197"/>
          </a:xfrm>
        </p:grpSpPr>
        <p:pic>
          <p:nvPicPr>
            <p:cNvPr id="11" name="Graphic 10" descr="Flowchart with solid fill">
              <a:extLst>
                <a:ext uri="{FF2B5EF4-FFF2-40B4-BE49-F238E27FC236}">
                  <a16:creationId xmlns:a16="http://schemas.microsoft.com/office/drawing/2014/main" id="{3430A5AC-E744-E514-DEE2-F9E643D4A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25077" y="4957542"/>
              <a:ext cx="738959" cy="738959"/>
            </a:xfrm>
            <a:prstGeom prst="rect">
              <a:avLst/>
            </a:prstGeom>
          </p:spPr>
        </p:pic>
        <p:pic>
          <p:nvPicPr>
            <p:cNvPr id="12" name="Graphic 11" descr="Document outline">
              <a:extLst>
                <a:ext uri="{FF2B5EF4-FFF2-40B4-BE49-F238E27FC236}">
                  <a16:creationId xmlns:a16="http://schemas.microsoft.com/office/drawing/2014/main" id="{4C756ED8-5BCC-121D-9B2E-3789FCCC4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25869" y="4811304"/>
              <a:ext cx="476334" cy="476334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75C1798-A5D8-0D55-2AC2-97428DF41EDD}"/>
              </a:ext>
            </a:extLst>
          </p:cNvPr>
          <p:cNvSpPr txBox="1"/>
          <p:nvPr/>
        </p:nvSpPr>
        <p:spPr>
          <a:xfrm>
            <a:off x="8245667" y="1752600"/>
            <a:ext cx="3124200" cy="646331"/>
          </a:xfrm>
          <a:prstGeom prst="rect">
            <a:avLst/>
          </a:prstGeom>
          <a:solidFill>
            <a:srgbClr val="3A83B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Enhanced Data Consistency and Comparability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A1A99E-AFEA-00AC-14B0-7E8326E656E5}"/>
              </a:ext>
            </a:extLst>
          </p:cNvPr>
          <p:cNvSpPr txBox="1"/>
          <p:nvPr/>
        </p:nvSpPr>
        <p:spPr>
          <a:xfrm>
            <a:off x="5314551" y="4239410"/>
            <a:ext cx="2639945" cy="646331"/>
          </a:xfrm>
          <a:prstGeom prst="rect">
            <a:avLst/>
          </a:prstGeom>
          <a:solidFill>
            <a:srgbClr val="3A83B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of Free and Open-Source Tools</a:t>
            </a:r>
          </a:p>
        </p:txBody>
      </p:sp>
      <p:pic>
        <p:nvPicPr>
          <p:cNvPr id="35" name="Picture 34" descr="A group of logos in a hexagon pattern&#10;&#10;Description automatically generated">
            <a:extLst>
              <a:ext uri="{FF2B5EF4-FFF2-40B4-BE49-F238E27FC236}">
                <a16:creationId xmlns:a16="http://schemas.microsoft.com/office/drawing/2014/main" id="{FC9CF065-D83C-9ACE-028B-A4B841B0B8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4400"/>
            <a:ext cx="5344550" cy="2160000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B767D3F0-E646-296C-05EB-BE0CE5D0AFD0}"/>
              </a:ext>
            </a:extLst>
          </p:cNvPr>
          <p:cNvGrpSpPr/>
          <p:nvPr/>
        </p:nvGrpSpPr>
        <p:grpSpPr>
          <a:xfrm>
            <a:off x="5915309" y="4874189"/>
            <a:ext cx="1440000" cy="1440000"/>
            <a:chOff x="1098804" y="2209800"/>
            <a:chExt cx="2438400" cy="24384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A7449E6-4579-3D61-F0CE-23980BAB7E20}"/>
                </a:ext>
              </a:extLst>
            </p:cNvPr>
            <p:cNvSpPr/>
            <p:nvPr/>
          </p:nvSpPr>
          <p:spPr>
            <a:xfrm>
              <a:off x="1458194" y="2715485"/>
              <a:ext cx="1716962" cy="11326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Content Placeholder 8" descr="A blue and white logo&#10;&#10;Description automatically generated with medium confidence">
              <a:extLst>
                <a:ext uri="{FF2B5EF4-FFF2-40B4-BE49-F238E27FC236}">
                  <a16:creationId xmlns:a16="http://schemas.microsoft.com/office/drawing/2014/main" id="{61610FE2-3F73-539A-D44F-FF321A78B8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48852" y="2752091"/>
              <a:ext cx="1136858" cy="790433"/>
            </a:xfrm>
            <a:prstGeom prst="rect">
              <a:avLst/>
            </a:prstGeom>
          </p:spPr>
        </p:pic>
        <p:pic>
          <p:nvPicPr>
            <p:cNvPr id="40" name="Graphic 39" descr="Tools with solid fill">
              <a:extLst>
                <a:ext uri="{FF2B5EF4-FFF2-40B4-BE49-F238E27FC236}">
                  <a16:creationId xmlns:a16="http://schemas.microsoft.com/office/drawing/2014/main" id="{7A698FEC-DEBE-CD5C-7EC0-C1DE51C5B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528742" y="3389686"/>
              <a:ext cx="394534" cy="394534"/>
            </a:xfrm>
            <a:prstGeom prst="rect">
              <a:avLst/>
            </a:prstGeom>
          </p:spPr>
        </p:pic>
        <p:pic>
          <p:nvPicPr>
            <p:cNvPr id="41" name="Graphic 40" descr="Single gear with solid fill">
              <a:extLst>
                <a:ext uri="{FF2B5EF4-FFF2-40B4-BE49-F238E27FC236}">
                  <a16:creationId xmlns:a16="http://schemas.microsoft.com/office/drawing/2014/main" id="{876F300B-229E-93F3-D038-8D57D3EFF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763166" y="3277858"/>
              <a:ext cx="318722" cy="318722"/>
            </a:xfrm>
            <a:prstGeom prst="rect">
              <a:avLst/>
            </a:prstGeom>
          </p:spPr>
        </p:pic>
        <p:pic>
          <p:nvPicPr>
            <p:cNvPr id="42" name="Graphic 41" descr="Single gear with solid fill">
              <a:extLst>
                <a:ext uri="{FF2B5EF4-FFF2-40B4-BE49-F238E27FC236}">
                  <a16:creationId xmlns:a16="http://schemas.microsoft.com/office/drawing/2014/main" id="{DC72AC7A-092B-D7A0-9FAE-3D6EADAA4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300000">
              <a:off x="2632953" y="3470129"/>
              <a:ext cx="318722" cy="318722"/>
            </a:xfrm>
            <a:prstGeom prst="rect">
              <a:avLst/>
            </a:prstGeom>
          </p:spPr>
        </p:pic>
        <p:pic>
          <p:nvPicPr>
            <p:cNvPr id="43" name="Graphic 42" descr="Monitor with solid fill">
              <a:extLst>
                <a:ext uri="{FF2B5EF4-FFF2-40B4-BE49-F238E27FC236}">
                  <a16:creationId xmlns:a16="http://schemas.microsoft.com/office/drawing/2014/main" id="{456D9AB2-195C-10D0-FF79-6480C1011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98804" y="2209800"/>
              <a:ext cx="2438400" cy="2438400"/>
            </a:xfrm>
            <a:prstGeom prst="rect">
              <a:avLst/>
            </a:prstGeom>
            <a:effectLst/>
          </p:spPr>
        </p:pic>
        <p:pic>
          <p:nvPicPr>
            <p:cNvPr id="44" name="Graphic 43" descr="Single gear with solid fill">
              <a:extLst>
                <a:ext uri="{FF2B5EF4-FFF2-40B4-BE49-F238E27FC236}">
                  <a16:creationId xmlns:a16="http://schemas.microsoft.com/office/drawing/2014/main" id="{881DE7FB-482A-4480-E027-E5F2E5BDB8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 rot="1560000">
              <a:off x="2868823" y="3497641"/>
              <a:ext cx="299930" cy="2999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020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2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3C178129-D8F9-4CCE-992E-BAA2768107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04357" y="2198957"/>
            <a:ext cx="9268838" cy="320357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Constraints can be used to define which combinations of codes are allowed</a:t>
            </a:r>
          </a:p>
          <a:p>
            <a:pPr lvl="1" eaLnBrk="1" hangingPunct="1">
              <a:buFont typeface="Wingdings" pitchFamily="2" charset="2"/>
              <a:buChar char="v"/>
            </a:pPr>
            <a:r>
              <a:rPr lang="en-US" altLang="en-U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E.g., </a:t>
            </a:r>
            <a:r>
              <a:rPr lang="en-US" altLang="en-US" sz="16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</a:t>
            </a:r>
            <a:r>
              <a:rPr lang="en-US" altLang="en-US" sz="1600" b="1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SERIES</a:t>
            </a:r>
            <a:r>
              <a:rPr lang="en-US" altLang="en-US" sz="16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“</a:t>
            </a:r>
            <a:r>
              <a:rPr lang="en-US" altLang="en-U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Proportion of Women in Commune Councils</a:t>
            </a:r>
            <a:r>
              <a:rPr lang="en-US" altLang="en-US" sz="16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”, </a:t>
            </a:r>
            <a:r>
              <a:rPr lang="en-US" altLang="en-US" sz="1600" b="1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SEX</a:t>
            </a:r>
            <a:r>
              <a:rPr lang="en-US" altLang="en-US" sz="16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must be “</a:t>
            </a:r>
            <a:r>
              <a:rPr lang="en-US" altLang="en-U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Female</a:t>
            </a:r>
            <a:r>
              <a:rPr lang="en-US" altLang="en-US" sz="16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altLang="en-US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/>
            <a:endParaRPr lang="en-US" altLang="en-US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Constraints can define more granular validation rules than a simple validation of codes</a:t>
            </a:r>
          </a:p>
          <a:p>
            <a:pPr eaLnBrk="1" hangingPunct="1"/>
            <a:endParaRPr lang="en-US" altLang="en-US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often attached to the Dataflow but can also be attached to DSD, Provision Agreement, etc.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FD20F6-7C6E-0C33-88F6-13A76D9FC762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457200"/>
            <a:ext cx="9144001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Constraints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555A50-D1AD-03D9-41AD-12CC6D406BCA}"/>
              </a:ext>
            </a:extLst>
          </p:cNvPr>
          <p:cNvSpPr/>
          <p:nvPr/>
        </p:nvSpPr>
        <p:spPr>
          <a:xfrm rot="5400000">
            <a:off x="5463542" y="-3329941"/>
            <a:ext cx="45719" cy="91440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>
            <a:extLst>
              <a:ext uri="{FF2B5EF4-FFF2-40B4-BE49-F238E27FC236}">
                <a16:creationId xmlns:a16="http://schemas.microsoft.com/office/drawing/2014/main" id="{220E40EB-224B-458D-B963-502367CE76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05348" y="2474102"/>
            <a:ext cx="10515600" cy="26523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eaLnBrk="1" hangingPunct="1"/>
            <a:r>
              <a:rPr lang="en-US" altLang="en-US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Category is a way of classifying data for reporting or dissemination</a:t>
            </a:r>
          </a:p>
          <a:p>
            <a:pPr lvl="1" eaLnBrk="1" hangingPunct="1">
              <a:buFont typeface="Wingdings" pitchFamily="2" charset="2"/>
              <a:buChar char="v"/>
            </a:pPr>
            <a:r>
              <a:rPr lang="en-US" altLang="en-U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Subject matter-domains are commonly implemented as Categories, such as “Demographic Statistics”, “Economic Statistics”</a:t>
            </a:r>
          </a:p>
          <a:p>
            <a:pPr lvl="1" eaLnBrk="1" hangingPunct="1"/>
            <a:endParaRPr lang="en-US" altLang="en-US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Category Scheme groups Categories into a maintainable unit.</a:t>
            </a:r>
          </a:p>
          <a:p>
            <a:pPr eaLnBrk="1" hangingPunct="1"/>
            <a:endParaRPr lang="en-US" altLang="en-US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000" dirty="0" err="1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Categorisation</a:t>
            </a:r>
            <a:r>
              <a:rPr lang="en-US" altLang="en-US" sz="20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links a Category to the object to which it applies.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E3E4C8-52F1-9F28-6A02-3681E4F40755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457200"/>
            <a:ext cx="9144001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Category, Category Scheme, and </a:t>
            </a:r>
            <a:r>
              <a:rPr lang="en-US" altLang="en-US" sz="40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Categorisation</a:t>
            </a:r>
            <a:endParaRPr lang="en-US" altLang="en-US" sz="4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87B5CA-41CC-4A37-33EB-6BBA3FDB4F8F}"/>
              </a:ext>
            </a:extLst>
          </p:cNvPr>
          <p:cNvSpPr/>
          <p:nvPr/>
        </p:nvSpPr>
        <p:spPr>
          <a:xfrm rot="5400000">
            <a:off x="5463542" y="-3329941"/>
            <a:ext cx="45719" cy="91440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>
            <a:extLst>
              <a:ext uri="{FF2B5EF4-FFF2-40B4-BE49-F238E27FC236}">
                <a16:creationId xmlns:a16="http://schemas.microsoft.com/office/drawing/2014/main" id="{5E8D23DF-B931-4A4A-958B-3108605229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04357" y="2093400"/>
            <a:ext cx="9413132" cy="3555460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An SDMX message can be sent in several formats including:</a:t>
            </a:r>
            <a:endParaRPr lang="en-US" altLang="en-US" sz="22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altLang="en-US" sz="17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XML     –    </a:t>
            </a:r>
            <a:r>
              <a:rPr lang="en-US" altLang="en-US" sz="1700" dirty="0" err="1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e</a:t>
            </a:r>
            <a:r>
              <a:rPr lang="en-US" altLang="en-US" sz="1700" b="1" dirty="0" err="1">
                <a:solidFill>
                  <a:srgbClr val="0070C0"/>
                </a:solidFill>
                <a:latin typeface="Arial"/>
                <a:cs typeface="Arial"/>
              </a:rPr>
              <a:t>X</a:t>
            </a:r>
            <a:r>
              <a:rPr lang="en-US" altLang="en-US" sz="1700" dirty="0" err="1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tensible</a:t>
            </a:r>
            <a:r>
              <a:rPr lang="en-US" altLang="en-US" sz="17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en-US" sz="1700" b="1" dirty="0">
                <a:solidFill>
                  <a:srgbClr val="0070C0"/>
                </a:solidFill>
                <a:latin typeface="Arial"/>
                <a:cs typeface="Arial"/>
              </a:rPr>
              <a:t>M</a:t>
            </a:r>
            <a:r>
              <a:rPr lang="en-US" altLang="en-US" sz="17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arkup </a:t>
            </a:r>
            <a:r>
              <a:rPr lang="en-US" altLang="en-US" sz="1700" b="1" dirty="0">
                <a:solidFill>
                  <a:srgbClr val="0070C0"/>
                </a:solidFill>
                <a:latin typeface="Arial"/>
                <a:cs typeface="Arial"/>
              </a:rPr>
              <a:t>L</a:t>
            </a:r>
            <a:r>
              <a:rPr lang="en-US" altLang="en-US" sz="17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anguage</a:t>
            </a:r>
          </a:p>
          <a:p>
            <a:pPr lvl="1">
              <a:buFont typeface="Wingdings" pitchFamily="2" charset="2"/>
              <a:buChar char="v"/>
            </a:pPr>
            <a:r>
              <a:rPr lang="en-US" altLang="en-US" sz="17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JSON   –    </a:t>
            </a:r>
            <a:r>
              <a:rPr lang="en-US" altLang="en-US" sz="1700" b="1" dirty="0">
                <a:solidFill>
                  <a:srgbClr val="0070C0"/>
                </a:solidFill>
                <a:latin typeface="Arial"/>
                <a:cs typeface="Arial"/>
              </a:rPr>
              <a:t>J</a:t>
            </a:r>
            <a:r>
              <a:rPr lang="en-US" altLang="en-US" sz="17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ava</a:t>
            </a:r>
            <a:r>
              <a:rPr lang="en-US" altLang="en-US" sz="1700" b="1" dirty="0">
                <a:solidFill>
                  <a:srgbClr val="0070C0"/>
                </a:solidFill>
                <a:latin typeface="Arial"/>
                <a:cs typeface="Arial"/>
              </a:rPr>
              <a:t>S</a:t>
            </a:r>
            <a:r>
              <a:rPr lang="en-US" altLang="en-US" sz="17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cript </a:t>
            </a:r>
            <a:r>
              <a:rPr lang="en-US" altLang="en-US" sz="1700" b="1" dirty="0">
                <a:solidFill>
                  <a:srgbClr val="0070C0"/>
                </a:solidFill>
                <a:latin typeface="Arial"/>
                <a:cs typeface="Arial"/>
              </a:rPr>
              <a:t>O</a:t>
            </a:r>
            <a:r>
              <a:rPr lang="en-US" altLang="en-US" sz="17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bject </a:t>
            </a:r>
            <a:r>
              <a:rPr lang="en-US" altLang="en-US" sz="1700" b="1" dirty="0">
                <a:solidFill>
                  <a:srgbClr val="0070C0"/>
                </a:solidFill>
                <a:latin typeface="Arial"/>
                <a:cs typeface="Arial"/>
              </a:rPr>
              <a:t>N</a:t>
            </a:r>
            <a:r>
              <a:rPr lang="en-US" altLang="en-US" sz="17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otation</a:t>
            </a:r>
          </a:p>
          <a:p>
            <a:pPr lvl="1">
              <a:buFont typeface="Wingdings" pitchFamily="2" charset="2"/>
              <a:buChar char="v"/>
            </a:pPr>
            <a:r>
              <a:rPr lang="en-US" altLang="en-US" sz="17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CSV     –    </a:t>
            </a:r>
            <a:r>
              <a:rPr lang="en-US" altLang="en-US" sz="1700" b="1" dirty="0">
                <a:solidFill>
                  <a:srgbClr val="0070C0"/>
                </a:solidFill>
                <a:latin typeface="Arial"/>
                <a:cs typeface="Arial"/>
              </a:rPr>
              <a:t>C</a:t>
            </a:r>
            <a:r>
              <a:rPr lang="en-US" altLang="en-US" sz="17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omma-</a:t>
            </a:r>
            <a:r>
              <a:rPr lang="en-US" altLang="en-US" sz="1700" b="1" dirty="0">
                <a:solidFill>
                  <a:srgbClr val="0070C0"/>
                </a:solidFill>
                <a:latin typeface="Arial"/>
                <a:cs typeface="Arial"/>
              </a:rPr>
              <a:t>S</a:t>
            </a:r>
            <a:r>
              <a:rPr lang="en-US" altLang="en-US" sz="17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eparated </a:t>
            </a:r>
            <a:r>
              <a:rPr lang="en-US" altLang="en-US" sz="1700" b="1" dirty="0">
                <a:solidFill>
                  <a:srgbClr val="0070C0"/>
                </a:solidFill>
                <a:latin typeface="Arial"/>
                <a:cs typeface="Arial"/>
              </a:rPr>
              <a:t>V</a:t>
            </a:r>
            <a:r>
              <a:rPr lang="en-US" altLang="en-US" sz="17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alues</a:t>
            </a:r>
          </a:p>
          <a:p>
            <a:pPr eaLnBrk="1" hangingPunct="1"/>
            <a:endParaRPr lang="en-US" altLang="en-US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2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There are several types of SDMX messages, each serving a particular purpose</a:t>
            </a:r>
          </a:p>
          <a:p>
            <a:pPr lvl="1" eaLnBrk="1" hangingPunct="1">
              <a:buClr>
                <a:schemeClr val="bg2">
                  <a:lumMod val="25000"/>
                </a:schemeClr>
              </a:buClr>
              <a:buFont typeface="Wingdings" pitchFamily="2" charset="2"/>
              <a:buChar char="v"/>
            </a:pPr>
            <a:r>
              <a:rPr lang="en-US" altLang="en-US" sz="1700" b="1" dirty="0">
                <a:solidFill>
                  <a:srgbClr val="0070C0"/>
                </a:solidFill>
                <a:latin typeface="Arial"/>
                <a:cs typeface="Arial"/>
              </a:rPr>
              <a:t> Structure</a:t>
            </a:r>
            <a:r>
              <a:rPr lang="en-US" altLang="en-US" sz="17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message is used to transmit structural information such as DSD, MSD, Concept  Scheme, etc.</a:t>
            </a:r>
          </a:p>
          <a:p>
            <a:pPr lvl="1" eaLnBrk="1" hangingPunct="1">
              <a:buClr>
                <a:schemeClr val="bg2">
                  <a:lumMod val="25000"/>
                </a:schemeClr>
              </a:buClr>
              <a:buFont typeface="Wingdings" pitchFamily="2" charset="2"/>
              <a:buChar char="v"/>
            </a:pPr>
            <a:r>
              <a:rPr lang="en-US" altLang="en-US" sz="1700" b="1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en-US" altLang="en-US" sz="1700" b="1" dirty="0" err="1">
                <a:solidFill>
                  <a:srgbClr val="0070C0"/>
                </a:solidFill>
                <a:latin typeface="Arial"/>
                <a:cs typeface="Arial"/>
              </a:rPr>
              <a:t>GenericData</a:t>
            </a:r>
            <a:r>
              <a:rPr lang="en-US" altLang="en-US" sz="17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, </a:t>
            </a:r>
            <a:r>
              <a:rPr lang="en-US" altLang="en-US" sz="1700" b="1" dirty="0" err="1">
                <a:solidFill>
                  <a:srgbClr val="0070C0"/>
                </a:solidFill>
                <a:latin typeface="Arial"/>
                <a:cs typeface="Arial"/>
              </a:rPr>
              <a:t>StructureSpecificData</a:t>
            </a:r>
            <a:r>
              <a:rPr lang="en-US" altLang="en-US" sz="1700" b="1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,</a:t>
            </a:r>
            <a:r>
              <a:rPr lang="en-US" altLang="en-US" sz="17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and other messages are used to send data.</a:t>
            </a:r>
          </a:p>
          <a:p>
            <a:pPr lvl="1" eaLnBrk="1" hangingPunct="1"/>
            <a:endParaRPr lang="en-US" altLang="en-US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2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SDMX messages in the XML format are referred to as SDMX-ML messages.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8480FAD-BFFD-77ED-C0CC-425CB151527C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457200"/>
            <a:ext cx="9144001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SDMX Messages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FB0D99-410B-5B7A-31E5-4CF58848333A}"/>
              </a:ext>
            </a:extLst>
          </p:cNvPr>
          <p:cNvSpPr/>
          <p:nvPr/>
        </p:nvSpPr>
        <p:spPr>
          <a:xfrm rot="5400000">
            <a:off x="5463542" y="-3329941"/>
            <a:ext cx="45719" cy="91440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D18EA-4DB3-FF6A-37A1-3462F7C43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19C4510-43B2-32A7-2BA4-7E928657DA9B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457200"/>
            <a:ext cx="9144001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SDMX-ML Format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261A76-B20E-1735-A2F4-18ECF64CEB20}"/>
              </a:ext>
            </a:extLst>
          </p:cNvPr>
          <p:cNvSpPr/>
          <p:nvPr/>
        </p:nvSpPr>
        <p:spPr>
          <a:xfrm rot="5400000">
            <a:off x="5463542" y="-3329941"/>
            <a:ext cx="45719" cy="91440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pic>
        <p:nvPicPr>
          <p:cNvPr id="9" name="Picture 8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31E1FF01-D917-821F-7FFB-0D359ACE9B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84151"/>
            <a:ext cx="0" cy="0"/>
          </a:xfrm>
          <a:prstGeom prst="rect">
            <a:avLst/>
          </a:prstGeom>
        </p:spPr>
      </p:pic>
      <p:pic>
        <p:nvPicPr>
          <p:cNvPr id="10" name="Picture 9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5E63E7A6-6A92-9B46-E165-96D88442C3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1596081"/>
            <a:ext cx="7200000" cy="45761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9856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13642D8-C521-6C21-5751-AACD335D5D27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457200"/>
            <a:ext cx="9144001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SDMX JSON Format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E40070-7848-F49D-267E-B876BDB461B3}"/>
              </a:ext>
            </a:extLst>
          </p:cNvPr>
          <p:cNvSpPr/>
          <p:nvPr/>
        </p:nvSpPr>
        <p:spPr>
          <a:xfrm rot="5400000">
            <a:off x="5463542" y="-3329941"/>
            <a:ext cx="45719" cy="91440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pic>
        <p:nvPicPr>
          <p:cNvPr id="9" name="Picture 8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066FF995-EF43-063F-D80E-5BE3F6691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84151"/>
            <a:ext cx="0" cy="0"/>
          </a:xfrm>
          <a:prstGeom prst="rect">
            <a:avLst/>
          </a:prstGeom>
        </p:spPr>
      </p:pic>
      <p:pic>
        <p:nvPicPr>
          <p:cNvPr id="17" name="Picture 1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F12BB667-A1D0-13BA-F808-ACDBFF8162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983" y="1752600"/>
            <a:ext cx="3718834" cy="432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34146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B70685-1221-5814-B088-BD7486090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CB72401-3F52-D03C-D64A-CDDBCD004426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457200"/>
            <a:ext cx="9144001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SDMX CSV Format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06A8FF-C89F-205D-3B5A-D516E25A98FD}"/>
              </a:ext>
            </a:extLst>
          </p:cNvPr>
          <p:cNvSpPr/>
          <p:nvPr/>
        </p:nvSpPr>
        <p:spPr>
          <a:xfrm rot="5400000">
            <a:off x="5463542" y="-3329941"/>
            <a:ext cx="45719" cy="91440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pic>
        <p:nvPicPr>
          <p:cNvPr id="9" name="Picture 8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CADF9262-02B7-8F2F-2290-DF8178B9B3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84151"/>
            <a:ext cx="0" cy="0"/>
          </a:xfrm>
          <a:prstGeom prst="rect">
            <a:avLst/>
          </a:prstGeom>
        </p:spPr>
      </p:pic>
      <p:pic>
        <p:nvPicPr>
          <p:cNvPr id="6" name="Picture 5" descr="A screenshot of a table&#10;&#10;Description automatically generated">
            <a:extLst>
              <a:ext uri="{FF2B5EF4-FFF2-40B4-BE49-F238E27FC236}">
                <a16:creationId xmlns:a16="http://schemas.microsoft.com/office/drawing/2014/main" id="{7F0AD886-2FFB-5AF9-8438-60B4B9C11F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150" y="2051050"/>
            <a:ext cx="7759700" cy="27559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12900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29FE8-F329-442D-A785-E7FC2528D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357" y="1911112"/>
            <a:ext cx="8461443" cy="30357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While there are many types of artefacts, in most situations “SDMX Artefact” refers to an </a:t>
            </a:r>
            <a:r>
              <a:rPr lang="en-US" sz="2000" b="1" dirty="0">
                <a:solidFill>
                  <a:srgbClr val="0070C0"/>
                </a:solidFill>
                <a:latin typeface="Arial"/>
                <a:cs typeface="Arial"/>
              </a:rPr>
              <a:t>identifiable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, </a:t>
            </a:r>
            <a:r>
              <a:rPr lang="en-US" sz="2000" b="1" dirty="0">
                <a:solidFill>
                  <a:srgbClr val="0070C0"/>
                </a:solidFill>
                <a:latin typeface="Arial"/>
                <a:cs typeface="Arial"/>
              </a:rPr>
              <a:t>maintainable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and </a:t>
            </a:r>
            <a:r>
              <a:rPr lang="en-US" sz="2000" b="1" dirty="0" err="1">
                <a:solidFill>
                  <a:srgbClr val="0070C0"/>
                </a:solidFill>
                <a:latin typeface="Arial"/>
                <a:cs typeface="Arial"/>
              </a:rPr>
              <a:t>versionable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component of structural metadata.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Concept Scheme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DSD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Code List</a:t>
            </a:r>
          </a:p>
          <a:p>
            <a:pPr lvl="1"/>
            <a:endParaRPr lang="en-US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Note that an individual Code is usually not referred to as an artefact, since it can only exist and be transmitted as part of a Code List.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1AA153-6955-48FB-A512-D2F3DB050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584FBB-34E0-4A73-A868-DD997E3622C2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F4F0711-0992-18BF-295A-421627F737A7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457200"/>
            <a:ext cx="9144001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SDMX Artefacts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48CC1C-89E4-DFF0-DFB6-BA5C90DE637F}"/>
              </a:ext>
            </a:extLst>
          </p:cNvPr>
          <p:cNvSpPr/>
          <p:nvPr/>
        </p:nvSpPr>
        <p:spPr>
          <a:xfrm rot="5400000">
            <a:off x="5463542" y="-3329941"/>
            <a:ext cx="45719" cy="91440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84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E5CDB-7378-472D-BB0C-21C875439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357" y="2026292"/>
            <a:ext cx="10027597" cy="140270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Identification of SDMX Artefact consists of 3 fields: 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ID 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Maintenance Agency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Version</a:t>
            </a:r>
          </a:p>
          <a:p>
            <a:endParaRPr lang="en-US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1571F88-42A2-4936-982C-343C24E80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226483"/>
              </p:ext>
            </p:extLst>
          </p:nvPr>
        </p:nvGraphicFramePr>
        <p:xfrm>
          <a:off x="1102651" y="3805272"/>
          <a:ext cx="9929328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9657">
                  <a:extLst>
                    <a:ext uri="{9D8B030D-6E8A-4147-A177-3AD203B41FA5}">
                      <a16:colId xmlns:a16="http://schemas.microsoft.com/office/drawing/2014/main" val="2292954170"/>
                    </a:ext>
                  </a:extLst>
                </a:gridCol>
                <a:gridCol w="3664787">
                  <a:extLst>
                    <a:ext uri="{9D8B030D-6E8A-4147-A177-3AD203B41FA5}">
                      <a16:colId xmlns:a16="http://schemas.microsoft.com/office/drawing/2014/main" val="1684532322"/>
                    </a:ext>
                  </a:extLst>
                </a:gridCol>
                <a:gridCol w="1870880">
                  <a:extLst>
                    <a:ext uri="{9D8B030D-6E8A-4147-A177-3AD203B41FA5}">
                      <a16:colId xmlns:a16="http://schemas.microsoft.com/office/drawing/2014/main" val="1952033030"/>
                    </a:ext>
                  </a:extLst>
                </a:gridCol>
                <a:gridCol w="1457747">
                  <a:extLst>
                    <a:ext uri="{9D8B030D-6E8A-4147-A177-3AD203B41FA5}">
                      <a16:colId xmlns:a16="http://schemas.microsoft.com/office/drawing/2014/main" val="1104943669"/>
                    </a:ext>
                  </a:extLst>
                </a:gridCol>
                <a:gridCol w="1236257">
                  <a:extLst>
                    <a:ext uri="{9D8B030D-6E8A-4147-A177-3AD203B41FA5}">
                      <a16:colId xmlns:a16="http://schemas.microsoft.com/office/drawing/2014/main" val="442498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/>
                          <a:cs typeface="Arial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/>
                          <a:cs typeface="Arial"/>
                        </a:rPr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/>
                          <a:cs typeface="Arial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latin typeface="Arial"/>
                          <a:cs typeface="Arial"/>
                        </a:rPr>
                        <a:t>Maintenance Agency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/>
                          <a:cs typeface="Arial"/>
                        </a:rPr>
                        <a:t>Version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587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/>
                          <a:cs typeface="Arial"/>
                        </a:rPr>
                        <a:t>DSD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1400" b="0" i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 SDG DSD</a:t>
                      </a:r>
                      <a:endParaRPr lang="en-PH" sz="140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14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/>
                          <a:cs typeface="Arial"/>
                        </a:rPr>
                        <a:t> SDG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/>
                          <a:cs typeface="Arial"/>
                        </a:rPr>
                        <a:t>IAEG-SDGs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/>
                          <a:cs typeface="Arial"/>
                        </a:rPr>
                        <a:t>1.19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6327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/>
                          <a:cs typeface="Arial"/>
                        </a:rPr>
                        <a:t>DSD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14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SDG DSD</a:t>
                      </a:r>
                      <a:endParaRPr lang="en-PH" sz="14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PH" sz="14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/>
                          <a:cs typeface="Arial"/>
                        </a:rPr>
                        <a:t>SDG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/>
                          <a:cs typeface="Arial"/>
                        </a:rPr>
                        <a:t>IAEG-SDGs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/>
                          <a:cs typeface="Arial"/>
                        </a:rPr>
                        <a:t>1.10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5481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/>
                          <a:cs typeface="Arial"/>
                        </a:rPr>
                        <a:t>Concept Scheme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/>
                          <a:cs typeface="Arial"/>
                        </a:rPr>
                        <a:t>International Merchandise Trade Statistics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/>
                          <a:cs typeface="Arial"/>
                        </a:rPr>
                        <a:t>CS_IMTS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/>
                          <a:cs typeface="Arial"/>
                        </a:rPr>
                        <a:t>UNSD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/>
                          <a:cs typeface="Arial"/>
                        </a:rPr>
                        <a:t>1.0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7491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/>
                          <a:cs typeface="Arial"/>
                        </a:rPr>
                        <a:t>Code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/>
                          <a:cs typeface="Arial"/>
                        </a:rPr>
                        <a:t>Reference area code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/>
                          <a:cs typeface="Arial"/>
                        </a:rPr>
                        <a:t>CL_AREA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/>
                          <a:cs typeface="Arial"/>
                        </a:rPr>
                        <a:t>SDMX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/>
                          <a:cs typeface="Arial"/>
                        </a:rPr>
                        <a:t>2.0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738008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BE9290D-EB9F-05B4-F136-44A89BEC2FBA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457200"/>
            <a:ext cx="9144001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SDMX Artefact Identification and Versioning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531A52-6186-3A03-586D-DAE9A90C66FF}"/>
              </a:ext>
            </a:extLst>
          </p:cNvPr>
          <p:cNvSpPr/>
          <p:nvPr/>
        </p:nvSpPr>
        <p:spPr>
          <a:xfrm rot="5400000">
            <a:off x="5463542" y="-3329941"/>
            <a:ext cx="45719" cy="91440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77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DBEC-4732-8D71-BFF0-D2B2B60B1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1752600"/>
            <a:ext cx="8839200" cy="14478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273486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559AEF-C89D-0FAF-0E2A-5F12B2A65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C7752DB0-19BE-45A1-6401-4A31968D69A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1" y="457200"/>
            <a:ext cx="7147562" cy="7620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Benefits of SDMX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A7A3D9-0F96-D677-6F63-FB2C33DB8ACB}"/>
              </a:ext>
            </a:extLst>
          </p:cNvPr>
          <p:cNvSpPr/>
          <p:nvPr/>
        </p:nvSpPr>
        <p:spPr>
          <a:xfrm rot="5400000">
            <a:off x="5463542" y="-3329941"/>
            <a:ext cx="45719" cy="91440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C546F6-2D49-FE4B-09C7-4A9293FD9C37}"/>
              </a:ext>
            </a:extLst>
          </p:cNvPr>
          <p:cNvSpPr txBox="1"/>
          <p:nvPr/>
        </p:nvSpPr>
        <p:spPr>
          <a:xfrm>
            <a:off x="457200" y="1631459"/>
            <a:ext cx="2743200" cy="646331"/>
          </a:xfrm>
          <a:prstGeom prst="rect">
            <a:avLst/>
          </a:prstGeom>
          <a:solidFill>
            <a:srgbClr val="3A83B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Minimize Burden of Data Reporting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A315B81-91E2-B42F-518C-6208D0ED821F}"/>
              </a:ext>
            </a:extLst>
          </p:cNvPr>
          <p:cNvGrpSpPr/>
          <p:nvPr/>
        </p:nvGrpSpPr>
        <p:grpSpPr>
          <a:xfrm>
            <a:off x="3518314" y="4705638"/>
            <a:ext cx="1938110" cy="1618962"/>
            <a:chOff x="1107391" y="4241387"/>
            <a:chExt cx="1592820" cy="1386348"/>
          </a:xfrm>
        </p:grpSpPr>
        <p:pic>
          <p:nvPicPr>
            <p:cNvPr id="19" name="Graphic 18" descr="Clipboard Checked outline">
              <a:extLst>
                <a:ext uri="{FF2B5EF4-FFF2-40B4-BE49-F238E27FC236}">
                  <a16:creationId xmlns:a16="http://schemas.microsoft.com/office/drawing/2014/main" id="{900D7EC3-C6C9-500A-D742-72FEEC7FDE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85811" y="4241387"/>
              <a:ext cx="914400" cy="914400"/>
            </a:xfrm>
            <a:prstGeom prst="rect">
              <a:avLst/>
            </a:prstGeom>
          </p:spPr>
        </p:pic>
        <p:pic>
          <p:nvPicPr>
            <p:cNvPr id="20" name="Graphic 19" descr="Clock with solid fill">
              <a:extLst>
                <a:ext uri="{FF2B5EF4-FFF2-40B4-BE49-F238E27FC236}">
                  <a16:creationId xmlns:a16="http://schemas.microsoft.com/office/drawing/2014/main" id="{F65F9DB4-90F4-A0F0-EE3A-F8BF48A43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07391" y="4713335"/>
              <a:ext cx="914400" cy="914400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17F81E8-CDED-AA20-860C-55FAA419FF72}"/>
              </a:ext>
            </a:extLst>
          </p:cNvPr>
          <p:cNvSpPr txBox="1"/>
          <p:nvPr/>
        </p:nvSpPr>
        <p:spPr>
          <a:xfrm>
            <a:off x="3124200" y="3969766"/>
            <a:ext cx="2726339" cy="646331"/>
          </a:xfrm>
          <a:prstGeom prst="rect">
            <a:avLst/>
          </a:prstGeom>
          <a:solidFill>
            <a:srgbClr val="3A83B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Improved Data Quality and Timeliness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F666251-7B09-AA00-B6F0-7CC8E3D0BE31}"/>
              </a:ext>
            </a:extLst>
          </p:cNvPr>
          <p:cNvGrpSpPr/>
          <p:nvPr/>
        </p:nvGrpSpPr>
        <p:grpSpPr>
          <a:xfrm>
            <a:off x="6513705" y="2218440"/>
            <a:ext cx="1589155" cy="1751326"/>
            <a:chOff x="6833402" y="3957568"/>
            <a:chExt cx="1589155" cy="1751326"/>
          </a:xfrm>
        </p:grpSpPr>
        <p:pic>
          <p:nvPicPr>
            <p:cNvPr id="29" name="Graphic 28" descr="Database outline">
              <a:extLst>
                <a:ext uri="{FF2B5EF4-FFF2-40B4-BE49-F238E27FC236}">
                  <a16:creationId xmlns:a16="http://schemas.microsoft.com/office/drawing/2014/main" id="{323413F1-BD46-4C34-2959-4DD730380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309935" y="3957568"/>
              <a:ext cx="1112622" cy="1112622"/>
            </a:xfrm>
            <a:prstGeom prst="rect">
              <a:avLst/>
            </a:prstGeom>
          </p:spPr>
        </p:pic>
        <p:pic>
          <p:nvPicPr>
            <p:cNvPr id="30" name="Graphic 29" descr="Key with solid fill">
              <a:extLst>
                <a:ext uri="{FF2B5EF4-FFF2-40B4-BE49-F238E27FC236}">
                  <a16:creationId xmlns:a16="http://schemas.microsoft.com/office/drawing/2014/main" id="{8C98B0A6-75DC-31D3-9544-D52CB72F7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833402" y="4596271"/>
              <a:ext cx="1112623" cy="1112623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0C87D5CD-ADF1-77E9-487F-2C36E8C5F831}"/>
              </a:ext>
            </a:extLst>
          </p:cNvPr>
          <p:cNvSpPr txBox="1"/>
          <p:nvPr/>
        </p:nvSpPr>
        <p:spPr>
          <a:xfrm>
            <a:off x="6172200" y="1702519"/>
            <a:ext cx="2426582" cy="369332"/>
          </a:xfrm>
          <a:prstGeom prst="rect">
            <a:avLst/>
          </a:prstGeom>
          <a:solidFill>
            <a:srgbClr val="3A83B8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Easier Access to Data</a:t>
            </a:r>
          </a:p>
        </p:txBody>
      </p:sp>
      <p:pic>
        <p:nvPicPr>
          <p:cNvPr id="32" name="Graphic 31" descr="Cheers with solid fill">
            <a:extLst>
              <a:ext uri="{FF2B5EF4-FFF2-40B4-BE49-F238E27FC236}">
                <a16:creationId xmlns:a16="http://schemas.microsoft.com/office/drawing/2014/main" id="{B945158F-46C1-416F-939B-03F12A83062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448800" y="4979687"/>
            <a:ext cx="1587553" cy="158755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4B27D48-41B4-CBFC-369B-91691D99400E}"/>
              </a:ext>
            </a:extLst>
          </p:cNvPr>
          <p:cNvSpPr txBox="1"/>
          <p:nvPr/>
        </p:nvSpPr>
        <p:spPr>
          <a:xfrm>
            <a:off x="8553042" y="3851453"/>
            <a:ext cx="3010718" cy="923330"/>
          </a:xfrm>
          <a:prstGeom prst="rect">
            <a:avLst/>
          </a:prstGeom>
          <a:solidFill>
            <a:srgbClr val="3A83B8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from a Global Community of Statistical Practitioners</a:t>
            </a:r>
          </a:p>
        </p:txBody>
      </p:sp>
      <p:pic>
        <p:nvPicPr>
          <p:cNvPr id="34" name="Picture 33" descr="A blue and white graphic on a piece of paper&#10;&#10;Description automatically generated">
            <a:extLst>
              <a:ext uri="{FF2B5EF4-FFF2-40B4-BE49-F238E27FC236}">
                <a16:creationId xmlns:a16="http://schemas.microsoft.com/office/drawing/2014/main" id="{E7D60041-6641-04E6-FBF9-4E4F5F3C3CF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0" y="2411453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19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28" grpId="0" animBg="1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4AE6D1-97E9-2AD3-DE79-5DF71CD73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D9B57E7-15F6-E904-6EB0-4F7612988AA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1" y="457200"/>
            <a:ext cx="7147562" cy="7620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SDMX Components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0CBBE2-EBF4-4E06-792F-0DCAEDB17A65}"/>
              </a:ext>
            </a:extLst>
          </p:cNvPr>
          <p:cNvSpPr/>
          <p:nvPr/>
        </p:nvSpPr>
        <p:spPr>
          <a:xfrm rot="5400000">
            <a:off x="5463542" y="-3329941"/>
            <a:ext cx="45719" cy="91440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78E8198-B7EC-C7C0-1C14-DD9E25024D53}"/>
              </a:ext>
            </a:extLst>
          </p:cNvPr>
          <p:cNvGrpSpPr/>
          <p:nvPr/>
        </p:nvGrpSpPr>
        <p:grpSpPr>
          <a:xfrm>
            <a:off x="653276" y="2209800"/>
            <a:ext cx="10885448" cy="3962400"/>
            <a:chOff x="838200" y="1828800"/>
            <a:chExt cx="10885448" cy="3962400"/>
          </a:xfrm>
        </p:grpSpPr>
        <p:sp>
          <p:nvSpPr>
            <p:cNvPr id="2" name="Subtitle 5">
              <a:extLst>
                <a:ext uri="{FF2B5EF4-FFF2-40B4-BE49-F238E27FC236}">
                  <a16:creationId xmlns:a16="http://schemas.microsoft.com/office/drawing/2014/main" id="{3F47318C-4E78-D57A-2008-6A42FC432483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2697481"/>
              <a:ext cx="3113048" cy="309371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l">
                <a:buFont typeface="Arial" panose="020B0604020202020204" pitchFamily="34" charset="0"/>
                <a:buChar char="•"/>
              </a:pPr>
              <a:endParaRPr lang="en-US" altLang="en-US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en-US" altLang="en-US" sz="2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Core of SDMX</a:t>
              </a:r>
              <a:endParaRPr lang="en-US" altLang="en-US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742950" lvl="1" indent="-285750" algn="l">
                <a:buFont typeface="Wingdings" pitchFamily="2" charset="2"/>
                <a:buChar char="v"/>
              </a:pPr>
              <a:r>
                <a:rPr lang="en-US" altLang="en-US" sz="18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Formats</a:t>
              </a:r>
            </a:p>
            <a:p>
              <a:pPr marL="742950" lvl="1" indent="-285750" algn="l">
                <a:buFont typeface="Wingdings" pitchFamily="2" charset="2"/>
                <a:buChar char="v"/>
              </a:pPr>
              <a:r>
                <a:rPr lang="en-US" altLang="en-US" sz="18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Structures</a:t>
              </a:r>
            </a:p>
            <a:p>
              <a:pPr marL="742950" lvl="1" indent="-285750" algn="l">
                <a:buFont typeface="Wingdings" pitchFamily="2" charset="2"/>
                <a:buChar char="v"/>
              </a:pPr>
              <a:r>
                <a:rPr lang="en-US" altLang="en-US" sz="18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Functionalities</a:t>
              </a:r>
              <a:endParaRPr lang="en-US" altLang="en-US" sz="2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Subtitle 5">
              <a:extLst>
                <a:ext uri="{FF2B5EF4-FFF2-40B4-BE49-F238E27FC236}">
                  <a16:creationId xmlns:a16="http://schemas.microsoft.com/office/drawing/2014/main" id="{918BA567-95BD-8734-EDCA-0E884EA9EF7A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1828800"/>
              <a:ext cx="3113048" cy="868681"/>
            </a:xfrm>
            <a:prstGeom prst="rect">
              <a:avLst/>
            </a:prstGeom>
            <a:solidFill>
              <a:srgbClr val="3A83B8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en-US" b="1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SDMX Information Model</a:t>
              </a:r>
              <a:endParaRPr lang="en-US" altLang="en-US" sz="28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Subtitle 5">
              <a:extLst>
                <a:ext uri="{FF2B5EF4-FFF2-40B4-BE49-F238E27FC236}">
                  <a16:creationId xmlns:a16="http://schemas.microsoft.com/office/drawing/2014/main" id="{008DEF3A-2604-163A-513B-BA23EA74F26F}"/>
                </a:ext>
              </a:extLst>
            </p:cNvPr>
            <p:cNvSpPr txBox="1">
              <a:spLocks/>
            </p:cNvSpPr>
            <p:nvPr/>
          </p:nvSpPr>
          <p:spPr>
            <a:xfrm>
              <a:off x="4724400" y="2697481"/>
              <a:ext cx="3113048" cy="309371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l">
                <a:buFont typeface="Arial" panose="020B0604020202020204" pitchFamily="34" charset="0"/>
                <a:buChar char="•"/>
              </a:pPr>
              <a:endParaRPr lang="en-US" altLang="en-US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en-US" altLang="en-US" sz="2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Harmonization and Governance of Concepts</a:t>
              </a:r>
            </a:p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en-US" altLang="en-US" sz="2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Management</a:t>
              </a:r>
              <a:endParaRPr lang="en-US" altLang="en-US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742950" lvl="1" indent="-285750" algn="l">
                <a:buFont typeface="Wingdings" pitchFamily="2" charset="2"/>
                <a:buChar char="v"/>
              </a:pPr>
              <a:r>
                <a:rPr lang="en-US" altLang="en-US" sz="18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Concepts</a:t>
              </a:r>
            </a:p>
            <a:p>
              <a:pPr marL="742950" lvl="1" indent="-285750" algn="l">
                <a:buFont typeface="Wingdings" pitchFamily="2" charset="2"/>
                <a:buChar char="v"/>
              </a:pPr>
              <a:r>
                <a:rPr lang="en-US" altLang="en-US" sz="18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Classifications</a:t>
              </a:r>
            </a:p>
            <a:p>
              <a:pPr marL="742950" lvl="1" indent="-285750" algn="l">
                <a:buFont typeface="Wingdings" pitchFamily="2" charset="2"/>
                <a:buChar char="v"/>
              </a:pPr>
              <a:r>
                <a:rPr lang="en-US" altLang="en-US" sz="18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Methodologies</a:t>
              </a:r>
            </a:p>
            <a:p>
              <a:pPr marL="742950" lvl="1" indent="-285750" algn="l">
                <a:buFont typeface="Wingdings" pitchFamily="2" charset="2"/>
                <a:buChar char="v"/>
              </a:pPr>
              <a:r>
                <a:rPr lang="en-US" altLang="en-US" sz="18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Modelling</a:t>
              </a:r>
              <a:endParaRPr lang="en-US" altLang="en-US" sz="2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Subtitle 5">
              <a:extLst>
                <a:ext uri="{FF2B5EF4-FFF2-40B4-BE49-F238E27FC236}">
                  <a16:creationId xmlns:a16="http://schemas.microsoft.com/office/drawing/2014/main" id="{84A746D5-76B7-C077-F35E-84C4A12FA38C}"/>
                </a:ext>
              </a:extLst>
            </p:cNvPr>
            <p:cNvSpPr txBox="1">
              <a:spLocks/>
            </p:cNvSpPr>
            <p:nvPr/>
          </p:nvSpPr>
          <p:spPr>
            <a:xfrm>
              <a:off x="4724400" y="1828800"/>
              <a:ext cx="3113048" cy="868681"/>
            </a:xfrm>
            <a:prstGeom prst="rect">
              <a:avLst/>
            </a:prstGeom>
            <a:solidFill>
              <a:srgbClr val="3A83B8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en-US" b="1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Content-Oriented Guidelines</a:t>
              </a:r>
              <a:endParaRPr lang="en-US" altLang="en-US" sz="28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Subtitle 5">
              <a:extLst>
                <a:ext uri="{FF2B5EF4-FFF2-40B4-BE49-F238E27FC236}">
                  <a16:creationId xmlns:a16="http://schemas.microsoft.com/office/drawing/2014/main" id="{D131E7F4-A0DB-F0D1-A606-16CE311C4605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2697481"/>
              <a:ext cx="3113048" cy="309371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l">
                <a:buFont typeface="Arial" panose="020B0604020202020204" pitchFamily="34" charset="0"/>
                <a:buChar char="•"/>
              </a:pPr>
              <a:endParaRPr lang="en-US" altLang="en-US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en-US" altLang="en-US" sz="2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Support for the SDMX Implementation</a:t>
              </a:r>
              <a:endParaRPr lang="en-US" altLang="en-US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742950" lvl="1" indent="-285750" algn="l">
                <a:buFont typeface="Wingdings" pitchFamily="2" charset="2"/>
                <a:buChar char="v"/>
              </a:pPr>
              <a:r>
                <a:rPr lang="en-US" altLang="en-US" sz="18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Design</a:t>
              </a:r>
            </a:p>
            <a:p>
              <a:pPr marL="742950" lvl="1" indent="-285750" algn="l">
                <a:buFont typeface="Wingdings" pitchFamily="2" charset="2"/>
                <a:buChar char="v"/>
              </a:pPr>
              <a:r>
                <a:rPr lang="en-US" altLang="en-US" sz="18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Map</a:t>
              </a:r>
            </a:p>
            <a:p>
              <a:pPr marL="742950" lvl="1" indent="-285750" algn="l">
                <a:buFont typeface="Wingdings" pitchFamily="2" charset="2"/>
                <a:buChar char="v"/>
              </a:pPr>
              <a:r>
                <a:rPr lang="en-US" altLang="en-US" sz="18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Package</a:t>
              </a:r>
            </a:p>
            <a:p>
              <a:pPr marL="742950" lvl="1" indent="-285750" algn="l">
                <a:buFont typeface="Wingdings" pitchFamily="2" charset="2"/>
                <a:buChar char="v"/>
              </a:pPr>
              <a:r>
                <a:rPr lang="en-US" altLang="en-US" sz="18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Exchange</a:t>
              </a:r>
            </a:p>
            <a:p>
              <a:pPr marL="742950" lvl="1" indent="-285750" algn="l">
                <a:buFont typeface="Wingdings" pitchFamily="2" charset="2"/>
                <a:buChar char="v"/>
              </a:pPr>
              <a:r>
                <a:rPr lang="en-US" altLang="en-US" sz="18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Disseminate</a:t>
              </a:r>
              <a:endParaRPr lang="en-US" altLang="en-US" sz="2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Subtitle 5">
              <a:extLst>
                <a:ext uri="{FF2B5EF4-FFF2-40B4-BE49-F238E27FC236}">
                  <a16:creationId xmlns:a16="http://schemas.microsoft.com/office/drawing/2014/main" id="{DAE6ABAA-348A-8686-D271-C1F977B4CB95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1828800"/>
              <a:ext cx="3113048" cy="868681"/>
            </a:xfrm>
            <a:prstGeom prst="rect">
              <a:avLst/>
            </a:prstGeom>
            <a:solidFill>
              <a:srgbClr val="3A83B8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en-US" b="1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SDMX Infrastructure</a:t>
              </a:r>
              <a:endParaRPr lang="en-US" altLang="en-US" sz="28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1358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DBEC-4732-8D71-BFF0-D2B2B60B1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1676400"/>
            <a:ext cx="8839200" cy="14478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SDMX Information Model</a:t>
            </a:r>
          </a:p>
        </p:txBody>
      </p:sp>
    </p:spTree>
    <p:extLst>
      <p:ext uri="{BB962C8B-B14F-4D97-AF65-F5344CB8AC3E}">
        <p14:creationId xmlns:p14="http://schemas.microsoft.com/office/powerpoint/2010/main" val="2904868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4922DA3-3FAB-4728-8351-834A6AC87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9692" y="1362922"/>
            <a:ext cx="2366418" cy="810532"/>
          </a:xfrm>
        </p:spPr>
        <p:txBody>
          <a:bodyPr anchor="t">
            <a:normAutofit/>
          </a:bodyPr>
          <a:lstStyle/>
          <a:p>
            <a:pPr algn="ctr"/>
            <a:r>
              <a:rPr lang="en-PH" sz="4800" dirty="0">
                <a:latin typeface="Arial" panose="020B0604020202020204" pitchFamily="34" charset="0"/>
                <a:cs typeface="Arial" panose="020B0604020202020204" pitchFamily="34" charset="0"/>
              </a:rPr>
              <a:t>202</a:t>
            </a:r>
            <a:endParaRPr lang="en-PH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Graphic 26" descr="Question Mark with solid fill">
            <a:extLst>
              <a:ext uri="{FF2B5EF4-FFF2-40B4-BE49-F238E27FC236}">
                <a16:creationId xmlns:a16="http://schemas.microsoft.com/office/drawing/2014/main" id="{C43BB2AE-7A85-61E4-544F-6CD61955E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26674" y="1223765"/>
            <a:ext cx="1012372" cy="1012372"/>
          </a:xfrm>
          <a:prstGeom prst="rect">
            <a:avLst/>
          </a:prstGeom>
        </p:spPr>
      </p:pic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3C8D34F1-4146-F920-B23A-FEFDC8B1B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668797"/>
              </p:ext>
            </p:extLst>
          </p:nvPr>
        </p:nvGraphicFramePr>
        <p:xfrm>
          <a:off x="1451639" y="3089403"/>
          <a:ext cx="780596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1111">
                  <a:extLst>
                    <a:ext uri="{9D8B030D-6E8A-4147-A177-3AD203B41FA5}">
                      <a16:colId xmlns:a16="http://schemas.microsoft.com/office/drawing/2014/main" val="206981607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28968983"/>
                    </a:ext>
                  </a:extLst>
                </a:gridCol>
                <a:gridCol w="925286">
                  <a:extLst>
                    <a:ext uri="{9D8B030D-6E8A-4147-A177-3AD203B41FA5}">
                      <a16:colId xmlns:a16="http://schemas.microsoft.com/office/drawing/2014/main" val="198703732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288706994"/>
                    </a:ext>
                  </a:extLst>
                </a:gridCol>
                <a:gridCol w="892628">
                  <a:extLst>
                    <a:ext uri="{9D8B030D-6E8A-4147-A177-3AD203B41FA5}">
                      <a16:colId xmlns:a16="http://schemas.microsoft.com/office/drawing/2014/main" val="1994699666"/>
                    </a:ext>
                  </a:extLst>
                </a:gridCol>
                <a:gridCol w="899725">
                  <a:extLst>
                    <a:ext uri="{9D8B030D-6E8A-4147-A177-3AD203B41FA5}">
                      <a16:colId xmlns:a16="http://schemas.microsoft.com/office/drawing/2014/main" val="2406939480"/>
                    </a:ext>
                  </a:extLst>
                </a:gridCol>
                <a:gridCol w="841990">
                  <a:extLst>
                    <a:ext uri="{9D8B030D-6E8A-4147-A177-3AD203B41FA5}">
                      <a16:colId xmlns:a16="http://schemas.microsoft.com/office/drawing/2014/main" val="78017089"/>
                    </a:ext>
                  </a:extLst>
                </a:gridCol>
                <a:gridCol w="903514">
                  <a:extLst>
                    <a:ext uri="{9D8B030D-6E8A-4147-A177-3AD203B41FA5}">
                      <a16:colId xmlns:a16="http://schemas.microsoft.com/office/drawing/2014/main" val="698456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Country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2017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2019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2023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531082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Fiji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897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2924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Palau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9280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Papua New Guinea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11782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12149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12527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6051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Samoa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50529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Solomon Islands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769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8044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Tuvalu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0396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Vanuatu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7725334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19C61A0E-8615-7094-1548-BD5A06B011A5}"/>
              </a:ext>
            </a:extLst>
          </p:cNvPr>
          <p:cNvSpPr txBox="1"/>
          <p:nvPr/>
        </p:nvSpPr>
        <p:spPr>
          <a:xfrm>
            <a:off x="2807818" y="2421236"/>
            <a:ext cx="558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TOTAL POPULATION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(in thousand)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D492E29-9EA5-A829-05B1-F21DCBF01547}"/>
              </a:ext>
            </a:extLst>
          </p:cNvPr>
          <p:cNvGraphicFramePr>
            <a:graphicFrameLocks noGrp="1"/>
          </p:cNvGraphicFramePr>
          <p:nvPr/>
        </p:nvGraphicFramePr>
        <p:xfrm>
          <a:off x="8749534" y="311542"/>
          <a:ext cx="3015344" cy="609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07672">
                  <a:extLst>
                    <a:ext uri="{9D8B030D-6E8A-4147-A177-3AD203B41FA5}">
                      <a16:colId xmlns:a16="http://schemas.microsoft.com/office/drawing/2014/main" val="1072105191"/>
                    </a:ext>
                  </a:extLst>
                </a:gridCol>
                <a:gridCol w="1507672">
                  <a:extLst>
                    <a:ext uri="{9D8B030D-6E8A-4147-A177-3AD203B41FA5}">
                      <a16:colId xmlns:a16="http://schemas.microsoft.com/office/drawing/2014/main" val="1281782567"/>
                    </a:ext>
                  </a:extLst>
                </a:gridCol>
              </a:tblGrid>
              <a:tr h="230833">
                <a:tc>
                  <a:txBody>
                    <a:bodyPr/>
                    <a:lstStyle/>
                    <a:p>
                      <a:r>
                        <a:rPr lang="en-US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944202806"/>
                  </a:ext>
                </a:extLst>
              </a:tr>
              <a:tr h="230833">
                <a:tc>
                  <a:txBody>
                    <a:bodyPr/>
                    <a:lstStyle/>
                    <a:p>
                      <a:r>
                        <a:rPr lang="en-US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Topic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Population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144232104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48A9356-86F6-CD41-5699-297E7E01C186}"/>
              </a:ext>
            </a:extLst>
          </p:cNvPr>
          <p:cNvGraphicFramePr>
            <a:graphicFrameLocks noGrp="1"/>
          </p:cNvGraphicFramePr>
          <p:nvPr/>
        </p:nvGraphicFramePr>
        <p:xfrm>
          <a:off x="8749534" y="930796"/>
          <a:ext cx="3015344" cy="369238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507672">
                  <a:extLst>
                    <a:ext uri="{9D8B030D-6E8A-4147-A177-3AD203B41FA5}">
                      <a16:colId xmlns:a16="http://schemas.microsoft.com/office/drawing/2014/main" val="98310424"/>
                    </a:ext>
                  </a:extLst>
                </a:gridCol>
                <a:gridCol w="1507672">
                  <a:extLst>
                    <a:ext uri="{9D8B030D-6E8A-4147-A177-3AD203B41FA5}">
                      <a16:colId xmlns:a16="http://schemas.microsoft.com/office/drawing/2014/main" val="1521499930"/>
                    </a:ext>
                  </a:extLst>
                </a:gridCol>
              </a:tblGrid>
              <a:tr h="369238">
                <a:tc>
                  <a:txBody>
                    <a:bodyPr/>
                    <a:lstStyle/>
                    <a:p>
                      <a:r>
                        <a:rPr lang="en-US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Samoa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27993627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D93464A-AB03-525B-7A94-FB6557E15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250563"/>
              </p:ext>
            </p:extLst>
          </p:nvPr>
        </p:nvGraphicFramePr>
        <p:xfrm>
          <a:off x="8749534" y="1300034"/>
          <a:ext cx="3015344" cy="369238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07672">
                  <a:extLst>
                    <a:ext uri="{9D8B030D-6E8A-4147-A177-3AD203B41FA5}">
                      <a16:colId xmlns:a16="http://schemas.microsoft.com/office/drawing/2014/main" val="902005103"/>
                    </a:ext>
                  </a:extLst>
                </a:gridCol>
                <a:gridCol w="1507672">
                  <a:extLst>
                    <a:ext uri="{9D8B030D-6E8A-4147-A177-3AD203B41FA5}">
                      <a16:colId xmlns:a16="http://schemas.microsoft.com/office/drawing/2014/main" val="3124365557"/>
                    </a:ext>
                  </a:extLst>
                </a:gridCol>
              </a:tblGrid>
              <a:tr h="369238">
                <a:tc>
                  <a:txBody>
                    <a:bodyPr/>
                    <a:lstStyle/>
                    <a:p>
                      <a:r>
                        <a:rPr lang="en-US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Year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2020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272412123"/>
                  </a:ext>
                </a:extLst>
              </a:tr>
            </a:tbl>
          </a:graphicData>
        </a:graphic>
      </p:graphicFrame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ACF8E4D6-1729-2030-6255-917F3D1952DF}"/>
              </a:ext>
            </a:extLst>
          </p:cNvPr>
          <p:cNvGraphicFramePr>
            <a:graphicFrameLocks noGrp="1"/>
          </p:cNvGraphicFramePr>
          <p:nvPr/>
        </p:nvGraphicFramePr>
        <p:xfrm>
          <a:off x="8749534" y="1664555"/>
          <a:ext cx="3015344" cy="369238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507672">
                  <a:extLst>
                    <a:ext uri="{9D8B030D-6E8A-4147-A177-3AD203B41FA5}">
                      <a16:colId xmlns:a16="http://schemas.microsoft.com/office/drawing/2014/main" val="98310424"/>
                    </a:ext>
                  </a:extLst>
                </a:gridCol>
                <a:gridCol w="1507672">
                  <a:extLst>
                    <a:ext uri="{9D8B030D-6E8A-4147-A177-3AD203B41FA5}">
                      <a16:colId xmlns:a16="http://schemas.microsoft.com/office/drawing/2014/main" val="1521499930"/>
                    </a:ext>
                  </a:extLst>
                </a:gridCol>
              </a:tblGrid>
              <a:tr h="369238">
                <a:tc>
                  <a:txBody>
                    <a:bodyPr/>
                    <a:lstStyle/>
                    <a:p>
                      <a:r>
                        <a:rPr lang="en-US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of Measure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Person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27993627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C30C9EE-28DC-2D75-77F0-133C9E5B032D}"/>
              </a:ext>
            </a:extLst>
          </p:cNvPr>
          <p:cNvGraphicFramePr>
            <a:graphicFrameLocks noGrp="1"/>
          </p:cNvGraphicFramePr>
          <p:nvPr/>
        </p:nvGraphicFramePr>
        <p:xfrm>
          <a:off x="8749534" y="2029076"/>
          <a:ext cx="3015344" cy="369238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07672">
                  <a:extLst>
                    <a:ext uri="{9D8B030D-6E8A-4147-A177-3AD203B41FA5}">
                      <a16:colId xmlns:a16="http://schemas.microsoft.com/office/drawing/2014/main" val="902005103"/>
                    </a:ext>
                  </a:extLst>
                </a:gridCol>
                <a:gridCol w="1507672">
                  <a:extLst>
                    <a:ext uri="{9D8B030D-6E8A-4147-A177-3AD203B41FA5}">
                      <a16:colId xmlns:a16="http://schemas.microsoft.com/office/drawing/2014/main" val="3124365557"/>
                    </a:ext>
                  </a:extLst>
                </a:gridCol>
              </a:tblGrid>
              <a:tr h="369238">
                <a:tc>
                  <a:txBody>
                    <a:bodyPr/>
                    <a:lstStyle/>
                    <a:p>
                      <a:r>
                        <a:rPr lang="en-US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Magnitude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Thousand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272412123"/>
                  </a:ext>
                </a:extLst>
              </a:tr>
            </a:tbl>
          </a:graphicData>
        </a:graphic>
      </p:graphicFrame>
      <p:sp>
        <p:nvSpPr>
          <p:cNvPr id="9" name="Title 5">
            <a:extLst>
              <a:ext uri="{FF2B5EF4-FFF2-40B4-BE49-F238E27FC236}">
                <a16:creationId xmlns:a16="http://schemas.microsoft.com/office/drawing/2014/main" id="{B1842022-A0E9-B7D5-82DA-BD79BFFF09D9}"/>
              </a:ext>
            </a:extLst>
          </p:cNvPr>
          <p:cNvSpPr txBox="1">
            <a:spLocks/>
          </p:cNvSpPr>
          <p:nvPr/>
        </p:nvSpPr>
        <p:spPr>
          <a:xfrm>
            <a:off x="5763986" y="4572763"/>
            <a:ext cx="862688" cy="3793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0000" tIns="45720" rIns="91440" bIns="45720" rtlCol="0" anchor="b" anchorCtr="0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PH" sz="3200" dirty="0">
                <a:latin typeface="Arial" panose="020B0604020202020204" pitchFamily="34" charset="0"/>
                <a:cs typeface="Arial" panose="020B0604020202020204" pitchFamily="34" charset="0"/>
              </a:rPr>
              <a:t>  202</a:t>
            </a:r>
            <a:endParaRPr lang="en-PH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E7332D-72E0-CCF4-F9E2-EEF9DCF437BA}"/>
              </a:ext>
            </a:extLst>
          </p:cNvPr>
          <p:cNvSpPr txBox="1"/>
          <p:nvPr/>
        </p:nvSpPr>
        <p:spPr>
          <a:xfrm>
            <a:off x="5414629" y="4572763"/>
            <a:ext cx="1462195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201,925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3BCB74-8557-70E4-E894-C29C23E5E619}"/>
              </a:ext>
            </a:extLst>
          </p:cNvPr>
          <p:cNvSpPr txBox="1"/>
          <p:nvPr/>
        </p:nvSpPr>
        <p:spPr>
          <a:xfrm>
            <a:off x="4934416" y="6257120"/>
            <a:ext cx="2323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https://kidb.adb.org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87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9" presetClass="exit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33" grpId="0"/>
      <p:bldP spid="9" grpId="0" animBg="1"/>
      <p:bldP spid="4" grpId="0" animBg="1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LongProperties xmlns="http://schemas.microsoft.com/office/2006/metadata/longProperties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D6E793D14F4C4787FB0C23C755C645" ma:contentTypeVersion="12" ma:contentTypeDescription="Create a new document." ma:contentTypeScope="" ma:versionID="49a88deb6a61079c26fed16eb921f794">
  <xsd:schema xmlns:xsd="http://www.w3.org/2001/XMLSchema" xmlns:xs="http://www.w3.org/2001/XMLSchema" xmlns:p="http://schemas.microsoft.com/office/2006/metadata/properties" xmlns:ns2="a4014526-2270-40c2-b716-3057ef1d1854" xmlns:ns3="5a829547-5c02-46a6-8e62-b2fae5cfedce" targetNamespace="http://schemas.microsoft.com/office/2006/metadata/properties" ma:root="true" ma:fieldsID="5225b7508313682f7ef33860d7793671" ns2:_="" ns3:_="">
    <xsd:import namespace="a4014526-2270-40c2-b716-3057ef1d1854"/>
    <xsd:import namespace="5a829547-5c02-46a6-8e62-b2fae5cfed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014526-2270-40c2-b716-3057ef1d18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ae002d73-fcbf-44f2-bb02-7941846832b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829547-5c02-46a6-8e62-b2fae5cfedce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2ae791b-6a56-437f-b436-e563aaee2f64}" ma:internalName="TaxCatchAll" ma:showField="CatchAllData" ma:web="5a829547-5c02-46a6-8e62-b2fae5cfedc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haredContentType xmlns="Microsoft.SharePoint.Taxonomy.ContentTypeSync" SourceId="115af50e-efb3-4a0e-b425-875ff625e09e" ContentTypeId="0x0101008911345A3DAEDD4C94E405931CFDF635" PreviousValue="false"/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a829547-5c02-46a6-8e62-b2fae5cfedce">
      <Value>18</Value>
      <Value>4</Value>
      <Value>3</Value>
      <Value>1</Value>
    </TaxCatchAll>
    <lcf76f155ced4ddcb4097134ff3c332f xmlns="a4014526-2270-40c2-b716-3057ef1d185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B3B8F92-ED22-44E6-924A-5FA433749EEC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E1EA596A-213C-4F21-860E-10E8E5FAA40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DABC55F-6557-49BA-AE75-6CC6BB3C956E}"/>
</file>

<file path=customXml/itemProps4.xml><?xml version="1.0" encoding="utf-8"?>
<ds:datastoreItem xmlns:ds="http://schemas.openxmlformats.org/officeDocument/2006/customXml" ds:itemID="{42BF2720-5F56-4191-8204-971E0E96B3FB}">
  <ds:schemaRefs>
    <ds:schemaRef ds:uri="Microsoft.SharePoint.Taxonomy.ContentTypeSync"/>
  </ds:schemaRefs>
</ds:datastoreItem>
</file>

<file path=customXml/itemProps5.xml><?xml version="1.0" encoding="utf-8"?>
<ds:datastoreItem xmlns:ds="http://schemas.openxmlformats.org/officeDocument/2006/customXml" ds:itemID="{8FED6DCD-9B42-4FB7-9460-3B22496DA9A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7096</TotalTime>
  <Words>2917</Words>
  <Application>Microsoft Macintosh PowerPoint</Application>
  <PresentationFormat>Widescreen</PresentationFormat>
  <Paragraphs>771</Paragraphs>
  <Slides>58</Slides>
  <Notes>57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6" baseType="lpstr">
      <vt:lpstr>Arial</vt:lpstr>
      <vt:lpstr>Calibri</vt:lpstr>
      <vt:lpstr>Calibri Light</vt:lpstr>
      <vt:lpstr>Roboto</vt:lpstr>
      <vt:lpstr>Times New Roman</vt:lpstr>
      <vt:lpstr>Wingdings</vt:lpstr>
      <vt:lpstr>Office Theme</vt:lpstr>
      <vt:lpstr>Worksheet</vt:lpstr>
      <vt:lpstr>Introduction to SDMX</vt:lpstr>
      <vt:lpstr>What is SDMX?</vt:lpstr>
      <vt:lpstr>Key Use Cases of SDMX</vt:lpstr>
      <vt:lpstr>Goal of SDMX</vt:lpstr>
      <vt:lpstr>Benefits of SDMX</vt:lpstr>
      <vt:lpstr>Benefits of SDMX</vt:lpstr>
      <vt:lpstr>The SDMX Components</vt:lpstr>
      <vt:lpstr>SDMX Information Model</vt:lpstr>
      <vt:lpstr>202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Jeffrey B. Napoles</cp:lastModifiedBy>
  <cp:revision>707</cp:revision>
  <cp:lastPrinted>1601-01-01T00:00:00Z</cp:lastPrinted>
  <dcterms:created xsi:type="dcterms:W3CDTF">1601-01-01T00:00:00Z</dcterms:created>
  <dcterms:modified xsi:type="dcterms:W3CDTF">2025-01-24T05:29:29Z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j78542b1fffc4a1c84659474212e3133">
    <vt:lpwstr>ERCD|ab3ec0c9-2ce1-477e-8dd0-15d1f7f6b467</vt:lpwstr>
  </property>
  <property fmtid="{D5CDD505-2E9C-101B-9397-08002B2CF9AE}" pid="4" name="TaxCatchAll">
    <vt:lpwstr>18;#EROD-SDI|aff15768-80d3-4034-98c2-68c6515e070d;#4;#ERCD|ab3ec0c9-2ce1-477e-8dd0-15d1f7f6b467;#3;#ERCD|ab3ec0c9-2ce1-477e-8dd0-15d1f7f6b467;#1;#English|16ac8743-31bb-43f8-9a73-533a041667d6</vt:lpwstr>
  </property>
  <property fmtid="{D5CDD505-2E9C-101B-9397-08002B2CF9AE}" pid="5" name="h00e4aaaf4624e24a7df7f06faa038c6">
    <vt:lpwstr>English|16ac8743-31bb-43f8-9a73-533a041667d6</vt:lpwstr>
  </property>
  <property fmtid="{D5CDD505-2E9C-101B-9397-08002B2CF9AE}" pid="6" name="ADBDepartmentOwner">
    <vt:lpwstr>4;#ERCD|ab3ec0c9-2ce1-477e-8dd0-15d1f7f6b467</vt:lpwstr>
  </property>
  <property fmtid="{D5CDD505-2E9C-101B-9397-08002B2CF9AE}" pid="7" name="ia017ac09b1942648b563fe0b2b14d52">
    <vt:lpwstr>EROD-SDI|aff15768-80d3-4034-98c2-68c6515e070d</vt:lpwstr>
  </property>
  <property fmtid="{D5CDD505-2E9C-101B-9397-08002B2CF9AE}" pid="8" name="d01a0ce1b141461dbfb235a3ab729a2c">
    <vt:lpwstr/>
  </property>
  <property fmtid="{D5CDD505-2E9C-101B-9397-08002B2CF9AE}" pid="9" name="ADBDocumentSecurity">
    <vt:lpwstr/>
  </property>
  <property fmtid="{D5CDD505-2E9C-101B-9397-08002B2CF9AE}" pid="10" name="ADBCountry">
    <vt:lpwstr/>
  </property>
  <property fmtid="{D5CDD505-2E9C-101B-9397-08002B2CF9AE}" pid="11" name="ADBDocumentLanguage">
    <vt:lpwstr>1;#English|16ac8743-31bb-43f8-9a73-533a041667d6</vt:lpwstr>
  </property>
  <property fmtid="{D5CDD505-2E9C-101B-9397-08002B2CF9AE}" pid="12" name="d61536b25a8a4fedb48bb564279be82a">
    <vt:lpwstr>ERCD|ab3ec0c9-2ce1-477e-8dd0-15d1f7f6b467</vt:lpwstr>
  </property>
  <property fmtid="{D5CDD505-2E9C-101B-9397-08002B2CF9AE}" pid="13" name="ADBDivision">
    <vt:lpwstr>18;#EROD-SDI|aff15768-80d3-4034-98c2-68c6515e070d</vt:lpwstr>
  </property>
  <property fmtid="{D5CDD505-2E9C-101B-9397-08002B2CF9AE}" pid="14" name="ADBSector">
    <vt:lpwstr/>
  </property>
  <property fmtid="{D5CDD505-2E9C-101B-9397-08002B2CF9AE}" pid="15" name="p030e467f78f45b4ae8f7e2c17ea4d82">
    <vt:lpwstr/>
  </property>
  <property fmtid="{D5CDD505-2E9C-101B-9397-08002B2CF9AE}" pid="16" name="a37ff23a602146d4934a49238d370ca5">
    <vt:lpwstr/>
  </property>
  <property fmtid="{D5CDD505-2E9C-101B-9397-08002B2CF9AE}" pid="17" name="k985dbdc596c44d7acaf8184f33920f0">
    <vt:lpwstr/>
  </property>
  <property fmtid="{D5CDD505-2E9C-101B-9397-08002B2CF9AE}" pid="18" name="ADBDocumentType">
    <vt:lpwstr/>
  </property>
  <property fmtid="{D5CDD505-2E9C-101B-9397-08002B2CF9AE}" pid="19" name="MSIP_Label_39a389cf-beba-4bd0-8ff2-492d580e4d9c_Enabled">
    <vt:lpwstr>true</vt:lpwstr>
  </property>
  <property fmtid="{D5CDD505-2E9C-101B-9397-08002B2CF9AE}" pid="20" name="MSIP_Label_39a389cf-beba-4bd0-8ff2-492d580e4d9c_SetDate">
    <vt:lpwstr>2024-11-17T09:04:27Z</vt:lpwstr>
  </property>
  <property fmtid="{D5CDD505-2E9C-101B-9397-08002B2CF9AE}" pid="21" name="MSIP_Label_39a389cf-beba-4bd0-8ff2-492d580e4d9c_Method">
    <vt:lpwstr>Privileged</vt:lpwstr>
  </property>
  <property fmtid="{D5CDD505-2E9C-101B-9397-08002B2CF9AE}" pid="22" name="MSIP_Label_39a389cf-beba-4bd0-8ff2-492d580e4d9c_Name">
    <vt:lpwstr>Public</vt:lpwstr>
  </property>
  <property fmtid="{D5CDD505-2E9C-101B-9397-08002B2CF9AE}" pid="23" name="MSIP_Label_39a389cf-beba-4bd0-8ff2-492d580e4d9c_SiteId">
    <vt:lpwstr>9495d6bb-41c2-4c58-848f-92e52cf3d640</vt:lpwstr>
  </property>
  <property fmtid="{D5CDD505-2E9C-101B-9397-08002B2CF9AE}" pid="24" name="MSIP_Label_39a389cf-beba-4bd0-8ff2-492d580e4d9c_ActionId">
    <vt:lpwstr>62e6d6dd-4ef5-4d0a-8329-84dabf21b687</vt:lpwstr>
  </property>
  <property fmtid="{D5CDD505-2E9C-101B-9397-08002B2CF9AE}" pid="25" name="MSIP_Label_39a389cf-beba-4bd0-8ff2-492d580e4d9c_ContentBits">
    <vt:lpwstr>2</vt:lpwstr>
  </property>
  <property fmtid="{D5CDD505-2E9C-101B-9397-08002B2CF9AE}" pid="26" name="ClassificationContentMarkingFooterLocations">
    <vt:lpwstr>Office Theme:7</vt:lpwstr>
  </property>
  <property fmtid="{D5CDD505-2E9C-101B-9397-08002B2CF9AE}" pid="27" name="ClassificationContentMarkingFooterText">
    <vt:lpwstr>PUBLIC. This information is being disclosed to the public in accordance with ADB’s Access to Information Policy.</vt:lpwstr>
  </property>
  <property fmtid="{D5CDD505-2E9C-101B-9397-08002B2CF9AE}" pid="28" name="ContentTypeId">
    <vt:lpwstr>0x0101001CD6E793D14F4C4787FB0C23C755C645</vt:lpwstr>
  </property>
</Properties>
</file>