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6" r:id="rId5"/>
    <p:sldId id="293" r:id="rId6"/>
    <p:sldId id="277" r:id="rId7"/>
    <p:sldId id="313" r:id="rId8"/>
    <p:sldId id="333" r:id="rId9"/>
    <p:sldId id="334" r:id="rId10"/>
    <p:sldId id="344" r:id="rId11"/>
    <p:sldId id="345" r:id="rId12"/>
    <p:sldId id="346" r:id="rId13"/>
    <p:sldId id="335" r:id="rId14"/>
    <p:sldId id="347" r:id="rId15"/>
    <p:sldId id="348" r:id="rId16"/>
    <p:sldId id="349" r:id="rId17"/>
    <p:sldId id="350" r:id="rId18"/>
    <p:sldId id="351" r:id="rId19"/>
    <p:sldId id="336" r:id="rId20"/>
    <p:sldId id="338" r:id="rId21"/>
    <p:sldId id="352" r:id="rId22"/>
    <p:sldId id="353" r:id="rId23"/>
    <p:sldId id="354" r:id="rId24"/>
    <p:sldId id="355" r:id="rId25"/>
    <p:sldId id="340" r:id="rId26"/>
    <p:sldId id="343" r:id="rId27"/>
    <p:sldId id="357" r:id="rId28"/>
    <p:sldId id="356" r:id="rId29"/>
    <p:sldId id="314"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524A903-79A9-9700-DD65-A67C193D8C7B}" name="Phil Bright" initials="PB" userId="S::philb@spc.int::3470cc23-8157-450c-bdd2-1567c26bda4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496"/>
    <a:srgbClr val="0046AD"/>
    <a:srgbClr val="00B0CA"/>
    <a:srgbClr val="DEF3FE"/>
    <a:srgbClr val="D5FA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3FC204-CE37-4B2B-AE29-5B2CDC4E59B9}" v="1" dt="2025-01-06T03:26:28.3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900" autoAdjust="0"/>
    <p:restoredTop sz="94660"/>
  </p:normalViewPr>
  <p:slideViewPr>
    <p:cSldViewPr snapToGrid="0">
      <p:cViewPr varScale="1">
        <p:scale>
          <a:sx n="69" d="100"/>
          <a:sy n="69" d="100"/>
        </p:scale>
        <p:origin x="68" y="4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5/10/relationships/revisionInfo" Target="revisionInfo.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A714-9302-4F78-8284-842B920EF9B4}"/>
              </a:ext>
            </a:extLst>
          </p:cNvPr>
          <p:cNvSpPr>
            <a:spLocks noGrp="1"/>
          </p:cNvSpPr>
          <p:nvPr>
            <p:ph type="ctrTitle"/>
          </p:nvPr>
        </p:nvSpPr>
        <p:spPr>
          <a:xfrm>
            <a:off x="4998720" y="2646363"/>
            <a:ext cx="6736080" cy="2387600"/>
          </a:xfrm>
        </p:spPr>
        <p:txBody>
          <a:bodyPr anchor="b" anchorCtr="0"/>
          <a:lstStyle>
            <a:lvl1pPr algn="l">
              <a:defRPr sz="6000"/>
            </a:lvl1pPr>
          </a:lstStyle>
          <a:p>
            <a:r>
              <a:rPr lang="fr-FR"/>
              <a:t>Modifiez le style du titre</a:t>
            </a:r>
            <a:endParaRPr lang="fr-FR" dirty="0"/>
          </a:p>
        </p:txBody>
      </p:sp>
      <p:sp>
        <p:nvSpPr>
          <p:cNvPr id="3" name="Subtitle 2">
            <a:extLst>
              <a:ext uri="{FF2B5EF4-FFF2-40B4-BE49-F238E27FC236}">
                <a16:creationId xmlns:a16="http://schemas.microsoft.com/office/drawing/2014/main" id="{7B0BE79B-66B3-4535-868E-13C4FF6E637F}"/>
              </a:ext>
            </a:extLst>
          </p:cNvPr>
          <p:cNvSpPr>
            <a:spLocks noGrp="1"/>
          </p:cNvSpPr>
          <p:nvPr>
            <p:ph type="subTitle" idx="1"/>
          </p:nvPr>
        </p:nvSpPr>
        <p:spPr>
          <a:xfrm>
            <a:off x="4998720" y="5126038"/>
            <a:ext cx="6736080" cy="583882"/>
          </a:xfrm>
        </p:spPr>
        <p:txBody>
          <a:bodyPr anchor="t" anchorCtr="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FR" dirty="0"/>
          </a:p>
        </p:txBody>
      </p:sp>
      <p:sp>
        <p:nvSpPr>
          <p:cNvPr id="4" name="Date Placeholder 3">
            <a:extLst>
              <a:ext uri="{FF2B5EF4-FFF2-40B4-BE49-F238E27FC236}">
                <a16:creationId xmlns:a16="http://schemas.microsoft.com/office/drawing/2014/main" id="{EB6E2576-EA73-40E8-A2F2-A62B73E3CC2A}"/>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5" name="Footer Placeholder 4">
            <a:extLst>
              <a:ext uri="{FF2B5EF4-FFF2-40B4-BE49-F238E27FC236}">
                <a16:creationId xmlns:a16="http://schemas.microsoft.com/office/drawing/2014/main" id="{25C5CCD9-36E9-4809-B113-D53B5EBE804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4FD451D-CA62-47FA-92B4-ED2D8FCD9795}"/>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7" name="Picture 6" descr="Background pattern&#10;&#10;Description automatically generated">
            <a:extLst>
              <a:ext uri="{FF2B5EF4-FFF2-40B4-BE49-F238E27FC236}">
                <a16:creationId xmlns:a16="http://schemas.microsoft.com/office/drawing/2014/main" id="{92767241-17BF-8AFF-B9BE-875195288E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21263" cy="6858000"/>
          </a:xfrm>
          <a:prstGeom prst="rect">
            <a:avLst/>
          </a:prstGeom>
        </p:spPr>
      </p:pic>
      <p:pic>
        <p:nvPicPr>
          <p:cNvPr id="8" name="Picture 4">
            <a:extLst>
              <a:ext uri="{FF2B5EF4-FFF2-40B4-BE49-F238E27FC236}">
                <a16:creationId xmlns:a16="http://schemas.microsoft.com/office/drawing/2014/main" id="{0847052D-DE93-DF88-3AAA-CB2675B7072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2270724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2EE8B-A420-482C-AA8F-161CF56177BD}"/>
              </a:ext>
            </a:extLst>
          </p:cNvPr>
          <p:cNvSpPr>
            <a:spLocks noGrp="1"/>
          </p:cNvSpPr>
          <p:nvPr>
            <p:ph idx="1"/>
          </p:nvPr>
        </p:nvSpPr>
        <p:spPr>
          <a:xfrm>
            <a:off x="1025624" y="1693580"/>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Date Placeholder 3">
            <a:extLst>
              <a:ext uri="{FF2B5EF4-FFF2-40B4-BE49-F238E27FC236}">
                <a16:creationId xmlns:a16="http://schemas.microsoft.com/office/drawing/2014/main" id="{843CB40F-0903-4B7E-8BF4-FABD7BA25384}"/>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5" name="Footer Placeholder 4">
            <a:extLst>
              <a:ext uri="{FF2B5EF4-FFF2-40B4-BE49-F238E27FC236}">
                <a16:creationId xmlns:a16="http://schemas.microsoft.com/office/drawing/2014/main" id="{9D1AB605-A5E2-4DE4-9DDB-979FC3696055}"/>
              </a:ext>
            </a:extLst>
          </p:cNvPr>
          <p:cNvSpPr>
            <a:spLocks noGrp="1"/>
          </p:cNvSpPr>
          <p:nvPr>
            <p:ph type="ftr" sz="quarter" idx="11"/>
          </p:nvPr>
        </p:nvSpPr>
        <p:spPr/>
        <p:txBody>
          <a:bodyPr/>
          <a:lstStyle/>
          <a:p>
            <a:endParaRPr lang="fr-FR" dirty="0"/>
          </a:p>
        </p:txBody>
      </p:sp>
      <p:sp>
        <p:nvSpPr>
          <p:cNvPr id="6" name="Slide Number Placeholder 5">
            <a:extLst>
              <a:ext uri="{FF2B5EF4-FFF2-40B4-BE49-F238E27FC236}">
                <a16:creationId xmlns:a16="http://schemas.microsoft.com/office/drawing/2014/main" id="{21C8B41D-0106-4F2E-8CAF-6F6AA9375245}"/>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2" name="Title 1">
            <a:extLst>
              <a:ext uri="{FF2B5EF4-FFF2-40B4-BE49-F238E27FC236}">
                <a16:creationId xmlns:a16="http://schemas.microsoft.com/office/drawing/2014/main" id="{AB70209C-55AC-7EDB-1AE6-8DA0F85A81B0}"/>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5" name="Picture 4">
            <a:extLst>
              <a:ext uri="{FF2B5EF4-FFF2-40B4-BE49-F238E27FC236}">
                <a16:creationId xmlns:a16="http://schemas.microsoft.com/office/drawing/2014/main" id="{F6086CD8-7569-EBDF-AE07-CE93B565644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0941266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ttom bar 1 column tex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6873F47F-D34D-44F8-A4C7-085914045DB2}"/>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8" name="Footer Placeholder 7">
            <a:extLst>
              <a:ext uri="{FF2B5EF4-FFF2-40B4-BE49-F238E27FC236}">
                <a16:creationId xmlns:a16="http://schemas.microsoft.com/office/drawing/2014/main" id="{C7580783-FC5E-4A67-8104-4FB7A8D4AB8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07B6090D-A3EB-4FDF-A21C-83AB4FDD39B0}"/>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10" name="Picture 9">
            <a:extLst>
              <a:ext uri="{FF2B5EF4-FFF2-40B4-BE49-F238E27FC236}">
                <a16:creationId xmlns:a16="http://schemas.microsoft.com/office/drawing/2014/main" id="{3D0F3356-3FA1-4DEB-8E57-D4E7D5E627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5906"/>
            <a:ext cx="12192000" cy="692094"/>
          </a:xfrm>
          <a:prstGeom prst="rect">
            <a:avLst/>
          </a:prstGeom>
        </p:spPr>
      </p:pic>
      <p:sp>
        <p:nvSpPr>
          <p:cNvPr id="17" name="Content Placeholder 2">
            <a:extLst>
              <a:ext uri="{FF2B5EF4-FFF2-40B4-BE49-F238E27FC236}">
                <a16:creationId xmlns:a16="http://schemas.microsoft.com/office/drawing/2014/main" id="{28AC3570-27DB-4DE2-AF51-4C488E57DFD8}"/>
              </a:ext>
            </a:extLst>
          </p:cNvPr>
          <p:cNvSpPr>
            <a:spLocks noGrp="1"/>
          </p:cNvSpPr>
          <p:nvPr>
            <p:ph idx="1"/>
          </p:nvPr>
        </p:nvSpPr>
        <p:spPr>
          <a:xfrm>
            <a:off x="1025624" y="1789494"/>
            <a:ext cx="10515600" cy="392129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5" name="Picture 4" descr="Graphical user interface, text, application&#10;&#10;Description automatically generated">
            <a:extLst>
              <a:ext uri="{FF2B5EF4-FFF2-40B4-BE49-F238E27FC236}">
                <a16:creationId xmlns:a16="http://schemas.microsoft.com/office/drawing/2014/main" id="{97C967CF-52DD-C426-81E5-5EACF104094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134" t="18038" r="4056" b="80046"/>
          <a:stretch/>
        </p:blipFill>
        <p:spPr>
          <a:xfrm>
            <a:off x="916529" y="1127557"/>
            <a:ext cx="11069826" cy="131411"/>
          </a:xfrm>
          <a:prstGeom prst="rect">
            <a:avLst/>
          </a:prstGeom>
        </p:spPr>
      </p:pic>
      <p:sp>
        <p:nvSpPr>
          <p:cNvPr id="6" name="Title 1">
            <a:extLst>
              <a:ext uri="{FF2B5EF4-FFF2-40B4-BE49-F238E27FC236}">
                <a16:creationId xmlns:a16="http://schemas.microsoft.com/office/drawing/2014/main" id="{591B9295-C753-E501-0DE1-970730B7467C}"/>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2" name="Picture 4">
            <a:extLst>
              <a:ext uri="{FF2B5EF4-FFF2-40B4-BE49-F238E27FC236}">
                <a16:creationId xmlns:a16="http://schemas.microsoft.com/office/drawing/2014/main" id="{79232801-C811-253D-12D9-6846FA476313}"/>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2791763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02A15-9DC6-4F18-A8CA-822A6ECB321F}"/>
              </a:ext>
            </a:extLst>
          </p:cNvPr>
          <p:cNvSpPr>
            <a:spLocks noGrp="1"/>
          </p:cNvSpPr>
          <p:nvPr>
            <p:ph sz="half" idx="1"/>
          </p:nvPr>
        </p:nvSpPr>
        <p:spPr>
          <a:xfrm>
            <a:off x="1049526" y="1801881"/>
            <a:ext cx="5181600" cy="413473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Content Placeholder 3">
            <a:extLst>
              <a:ext uri="{FF2B5EF4-FFF2-40B4-BE49-F238E27FC236}">
                <a16:creationId xmlns:a16="http://schemas.microsoft.com/office/drawing/2014/main" id="{D1B36924-1628-4793-A109-B217B6E4E9B8}"/>
              </a:ext>
            </a:extLst>
          </p:cNvPr>
          <p:cNvSpPr>
            <a:spLocks noGrp="1"/>
          </p:cNvSpPr>
          <p:nvPr>
            <p:ph sz="half" idx="2"/>
          </p:nvPr>
        </p:nvSpPr>
        <p:spPr>
          <a:xfrm>
            <a:off x="6383526" y="1801881"/>
            <a:ext cx="5181600" cy="413473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Date Placeholder 4">
            <a:extLst>
              <a:ext uri="{FF2B5EF4-FFF2-40B4-BE49-F238E27FC236}">
                <a16:creationId xmlns:a16="http://schemas.microsoft.com/office/drawing/2014/main" id="{C41B3672-26D8-4D46-B9DE-6B2D27E6AC94}"/>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6" name="Footer Placeholder 5">
            <a:extLst>
              <a:ext uri="{FF2B5EF4-FFF2-40B4-BE49-F238E27FC236}">
                <a16:creationId xmlns:a16="http://schemas.microsoft.com/office/drawing/2014/main" id="{78D59EA9-83A3-477E-9E11-11C501E3270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4F8C123-B7F5-4FD2-9435-71E4F724DFE5}"/>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5" name="Title 1">
            <a:extLst>
              <a:ext uri="{FF2B5EF4-FFF2-40B4-BE49-F238E27FC236}">
                <a16:creationId xmlns:a16="http://schemas.microsoft.com/office/drawing/2014/main" id="{6008A5D2-D9D8-987B-E3D9-B66316B5AA17}"/>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6" name="Picture 4">
            <a:extLst>
              <a:ext uri="{FF2B5EF4-FFF2-40B4-BE49-F238E27FC236}">
                <a16:creationId xmlns:a16="http://schemas.microsoft.com/office/drawing/2014/main" id="{9F086F6D-1869-06EA-C5D3-A51C336F809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31727294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AC94549-5071-4DBF-B0E3-39806E449DDC}"/>
              </a:ext>
            </a:extLst>
          </p:cNvPr>
          <p:cNvSpPr>
            <a:spLocks noGrp="1"/>
          </p:cNvSpPr>
          <p:nvPr>
            <p:ph sz="half" idx="1"/>
          </p:nvPr>
        </p:nvSpPr>
        <p:spPr>
          <a:xfrm>
            <a:off x="1097738" y="1592510"/>
            <a:ext cx="3291578" cy="4134736"/>
          </a:xfrm>
        </p:spPr>
        <p:txBody>
          <a:bodyPr/>
          <a:lstStyle>
            <a:lvl1pPr>
              <a:defRPr sz="2400"/>
            </a:lvl1pPr>
            <a:lvl2pPr>
              <a:defRPr sz="2000"/>
            </a:lvl2pPr>
            <a:lvl3pPr>
              <a:defRPr sz="1800"/>
            </a:lvl3pPr>
            <a:lvl4pPr>
              <a:defRPr sz="16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9" name="Content Placeholder 3">
            <a:extLst>
              <a:ext uri="{FF2B5EF4-FFF2-40B4-BE49-F238E27FC236}">
                <a16:creationId xmlns:a16="http://schemas.microsoft.com/office/drawing/2014/main" id="{AB69AF1D-5AE6-496F-9BC9-B625966CEA29}"/>
              </a:ext>
            </a:extLst>
          </p:cNvPr>
          <p:cNvSpPr>
            <a:spLocks noGrp="1"/>
          </p:cNvSpPr>
          <p:nvPr>
            <p:ph sz="half" idx="2"/>
          </p:nvPr>
        </p:nvSpPr>
        <p:spPr>
          <a:xfrm>
            <a:off x="4625569" y="1600171"/>
            <a:ext cx="3291578" cy="4134736"/>
          </a:xfrm>
        </p:spPr>
        <p:txBody>
          <a:bodyPr/>
          <a:lstStyle>
            <a:lvl1pPr>
              <a:defRPr sz="2400"/>
            </a:lvl1pPr>
            <a:lvl2pPr>
              <a:defRPr sz="2000"/>
            </a:lvl2pPr>
            <a:lvl3pPr>
              <a:defRPr sz="1800"/>
            </a:lvl3pPr>
            <a:lvl4pPr>
              <a:defRPr sz="16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0" name="Date Placeholder 4">
            <a:extLst>
              <a:ext uri="{FF2B5EF4-FFF2-40B4-BE49-F238E27FC236}">
                <a16:creationId xmlns:a16="http://schemas.microsoft.com/office/drawing/2014/main" id="{80CBA766-0D8C-49E1-A44D-66671B545693}"/>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1E880D-16D1-4539-9948-C2240ACC59CA}" type="datetimeFigureOut">
              <a:rPr lang="fr-FR" smtClean="0"/>
              <a:pPr/>
              <a:t>26/01/2025</a:t>
            </a:fld>
            <a:endParaRPr lang="fr-FR"/>
          </a:p>
        </p:txBody>
      </p:sp>
      <p:sp>
        <p:nvSpPr>
          <p:cNvPr id="11" name="Slide Number Placeholder 6">
            <a:extLst>
              <a:ext uri="{FF2B5EF4-FFF2-40B4-BE49-F238E27FC236}">
                <a16:creationId xmlns:a16="http://schemas.microsoft.com/office/drawing/2014/main" id="{5247DC72-BEB6-409B-8BDD-1A1131638554}"/>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861154-064F-4AC5-84EA-549FDD985C1D}" type="slidenum">
              <a:rPr lang="fr-FR" smtClean="0"/>
              <a:pPr/>
              <a:t>‹#›</a:t>
            </a:fld>
            <a:endParaRPr lang="fr-FR"/>
          </a:p>
        </p:txBody>
      </p:sp>
      <p:sp>
        <p:nvSpPr>
          <p:cNvPr id="3" name="Date Placeholder 2">
            <a:extLst>
              <a:ext uri="{FF2B5EF4-FFF2-40B4-BE49-F238E27FC236}">
                <a16:creationId xmlns:a16="http://schemas.microsoft.com/office/drawing/2014/main" id="{9EFDA17A-0E28-4795-BD73-A8EFAD0C373D}"/>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4" name="Footer Placeholder 3">
            <a:extLst>
              <a:ext uri="{FF2B5EF4-FFF2-40B4-BE49-F238E27FC236}">
                <a16:creationId xmlns:a16="http://schemas.microsoft.com/office/drawing/2014/main" id="{1891DDBC-065E-4D49-8735-94AFFE05481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624239D6-49DF-40DF-A7AC-008B9C5A538B}"/>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3" name="Content Placeholder 3">
            <a:extLst>
              <a:ext uri="{FF2B5EF4-FFF2-40B4-BE49-F238E27FC236}">
                <a16:creationId xmlns:a16="http://schemas.microsoft.com/office/drawing/2014/main" id="{2A83EFD6-87FF-4AB7-8A5B-3BB13A6B5E2A}"/>
              </a:ext>
            </a:extLst>
          </p:cNvPr>
          <p:cNvSpPr>
            <a:spLocks noGrp="1"/>
          </p:cNvSpPr>
          <p:nvPr>
            <p:ph sz="half" idx="13"/>
          </p:nvPr>
        </p:nvSpPr>
        <p:spPr>
          <a:xfrm>
            <a:off x="8153400" y="1600171"/>
            <a:ext cx="3291578" cy="4134736"/>
          </a:xfrm>
        </p:spPr>
        <p:txBody>
          <a:bodyPr/>
          <a:lstStyle>
            <a:lvl1pPr>
              <a:defRPr sz="2400"/>
            </a:lvl1pPr>
            <a:lvl2pPr>
              <a:defRPr sz="2000"/>
            </a:lvl2pPr>
            <a:lvl3pPr>
              <a:defRPr sz="1800"/>
            </a:lvl3pPr>
            <a:lvl4pPr>
              <a:defRPr sz="16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5" name="Title 1">
            <a:extLst>
              <a:ext uri="{FF2B5EF4-FFF2-40B4-BE49-F238E27FC236}">
                <a16:creationId xmlns:a16="http://schemas.microsoft.com/office/drawing/2014/main" id="{85D7CF17-D637-6F4A-F9C5-B868228036ED}"/>
              </a:ext>
            </a:extLst>
          </p:cNvPr>
          <p:cNvSpPr txBox="1">
            <a:spLocks/>
          </p:cNvSpPr>
          <p:nvPr userDrawn="1"/>
        </p:nvSpPr>
        <p:spPr>
          <a:xfrm>
            <a:off x="1025624" y="372856"/>
            <a:ext cx="10515600" cy="100929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rgbClr val="00B0CA"/>
                </a:solidFill>
                <a:latin typeface="+mj-lt"/>
                <a:ea typeface="+mj-ea"/>
                <a:cs typeface="+mj-cs"/>
              </a:defRPr>
            </a:lvl1pPr>
          </a:lstStyle>
          <a:p>
            <a:r>
              <a:rPr lang="en-US"/>
              <a:t>Title</a:t>
            </a:r>
            <a:endParaRPr lang="fr-FR" dirty="0"/>
          </a:p>
        </p:txBody>
      </p:sp>
      <p:pic>
        <p:nvPicPr>
          <p:cNvPr id="16" name="Picture 4">
            <a:extLst>
              <a:ext uri="{FF2B5EF4-FFF2-40B4-BE49-F238E27FC236}">
                <a16:creationId xmlns:a16="http://schemas.microsoft.com/office/drawing/2014/main" id="{ED7F7A6C-FDB7-FF7B-464B-09315DC9CB4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0450066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Divider Chap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D3B5-5147-4C75-982C-4343F9374701}"/>
              </a:ext>
            </a:extLst>
          </p:cNvPr>
          <p:cNvSpPr>
            <a:spLocks noGrp="1"/>
          </p:cNvSpPr>
          <p:nvPr>
            <p:ph type="title" hasCustomPrompt="1"/>
          </p:nvPr>
        </p:nvSpPr>
        <p:spPr>
          <a:xfrm>
            <a:off x="831850" y="1709738"/>
            <a:ext cx="10515600" cy="2852737"/>
          </a:xfrm>
        </p:spPr>
        <p:txBody>
          <a:bodyPr anchor="b">
            <a:normAutofit/>
          </a:bodyPr>
          <a:lstStyle>
            <a:lvl1pPr>
              <a:defRPr sz="4400"/>
            </a:lvl1pPr>
          </a:lstStyle>
          <a:p>
            <a:r>
              <a:rPr lang="en-US" dirty="0"/>
              <a:t>Divider Chapter Slide</a:t>
            </a:r>
            <a:endParaRPr lang="fr-FR" dirty="0"/>
          </a:p>
        </p:txBody>
      </p:sp>
      <p:sp>
        <p:nvSpPr>
          <p:cNvPr id="3" name="Text Placeholder 2">
            <a:extLst>
              <a:ext uri="{FF2B5EF4-FFF2-40B4-BE49-F238E27FC236}">
                <a16:creationId xmlns:a16="http://schemas.microsoft.com/office/drawing/2014/main" id="{9F0C5762-9132-4ACE-8BCC-7261A3C05068}"/>
              </a:ext>
            </a:extLst>
          </p:cNvPr>
          <p:cNvSpPr>
            <a:spLocks noGrp="1"/>
          </p:cNvSpPr>
          <p:nvPr>
            <p:ph type="body" idx="1"/>
          </p:nvPr>
        </p:nvSpPr>
        <p:spPr>
          <a:xfrm>
            <a:off x="831850" y="4589463"/>
            <a:ext cx="10515600" cy="1500187"/>
          </a:xfrm>
        </p:spPr>
        <p:txBody>
          <a:bodyPr/>
          <a:lstStyle>
            <a:lvl1pPr marL="0" indent="0">
              <a:buNone/>
              <a:defRPr sz="2400">
                <a:solidFill>
                  <a:srgbClr val="0046A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D87A38CB-A948-465D-80D8-92EA3137C8D2}"/>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5" name="Footer Placeholder 4">
            <a:extLst>
              <a:ext uri="{FF2B5EF4-FFF2-40B4-BE49-F238E27FC236}">
                <a16:creationId xmlns:a16="http://schemas.microsoft.com/office/drawing/2014/main" id="{B54BAB24-1757-4627-856C-81AC996DCE0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9BF7060-A99B-410E-B6C2-BDD91AFBA607}"/>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8" name="Picture 7" descr="Graphical user interface, text, application&#10;&#10;Description automatically generated">
            <a:extLst>
              <a:ext uri="{FF2B5EF4-FFF2-40B4-BE49-F238E27FC236}">
                <a16:creationId xmlns:a16="http://schemas.microsoft.com/office/drawing/2014/main" id="{97254DA3-BF0D-4FCF-BF4A-C8C9621AE8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134" t="18038" r="4056" b="80046"/>
          <a:stretch/>
        </p:blipFill>
        <p:spPr>
          <a:xfrm>
            <a:off x="626875" y="1237014"/>
            <a:ext cx="11069826" cy="131411"/>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90E9DF43-318F-41D9-8DC9-04DEED7ACA8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94993"/>
          <a:stretch/>
        </p:blipFill>
        <p:spPr>
          <a:xfrm>
            <a:off x="1" y="0"/>
            <a:ext cx="588854" cy="6858000"/>
          </a:xfrm>
          <a:prstGeom prst="rect">
            <a:avLst/>
          </a:prstGeom>
        </p:spPr>
      </p:pic>
      <p:pic>
        <p:nvPicPr>
          <p:cNvPr id="10" name="Picture 4">
            <a:extLst>
              <a:ext uri="{FF2B5EF4-FFF2-40B4-BE49-F238E27FC236}">
                <a16:creationId xmlns:a16="http://schemas.microsoft.com/office/drawing/2014/main" id="{0AE8A7F8-A329-CD60-1160-45B9C9132F5B}"/>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15482018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certificates etc">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11D53162-33EF-4CED-99DB-E85F0CB5BB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 y="-9564"/>
            <a:ext cx="12190095" cy="6858000"/>
          </a:xfrm>
          <a:prstGeom prst="rect">
            <a:avLst/>
          </a:prstGeom>
        </p:spPr>
      </p:pic>
      <p:sp>
        <p:nvSpPr>
          <p:cNvPr id="8" name="Content Placeholder 2">
            <a:extLst>
              <a:ext uri="{FF2B5EF4-FFF2-40B4-BE49-F238E27FC236}">
                <a16:creationId xmlns:a16="http://schemas.microsoft.com/office/drawing/2014/main" id="{C4669462-A299-40A0-81EC-EF072D29E893}"/>
              </a:ext>
            </a:extLst>
          </p:cNvPr>
          <p:cNvSpPr>
            <a:spLocks noGrp="1"/>
          </p:cNvSpPr>
          <p:nvPr>
            <p:ph idx="1"/>
          </p:nvPr>
        </p:nvSpPr>
        <p:spPr>
          <a:xfrm>
            <a:off x="1025624" y="1860164"/>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 name="Title 1">
            <a:extLst>
              <a:ext uri="{FF2B5EF4-FFF2-40B4-BE49-F238E27FC236}">
                <a16:creationId xmlns:a16="http://schemas.microsoft.com/office/drawing/2014/main" id="{74D5D13C-BD49-9C79-9B97-1396072B46BC}"/>
              </a:ext>
            </a:extLst>
          </p:cNvPr>
          <p:cNvSpPr>
            <a:spLocks noGrp="1"/>
          </p:cNvSpPr>
          <p:nvPr>
            <p:ph type="title" hasCustomPrompt="1"/>
          </p:nvPr>
        </p:nvSpPr>
        <p:spPr>
          <a:xfrm>
            <a:off x="1025624" y="554600"/>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4" name="Picture 4">
            <a:extLst>
              <a:ext uri="{FF2B5EF4-FFF2-40B4-BE49-F238E27FC236}">
                <a16:creationId xmlns:a16="http://schemas.microsoft.com/office/drawing/2014/main" id="{B0C528C1-3695-4BCB-8100-2CA12785823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313024"/>
            <a:ext cx="1783964" cy="972000"/>
          </a:xfrm>
          <a:prstGeom prst="rect">
            <a:avLst/>
          </a:prstGeom>
        </p:spPr>
      </p:pic>
    </p:spTree>
    <p:extLst>
      <p:ext uri="{BB962C8B-B14F-4D97-AF65-F5344CB8AC3E}">
        <p14:creationId xmlns:p14="http://schemas.microsoft.com/office/powerpoint/2010/main" val="32222817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boxe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00C6B7-69E3-4CA4-A6B4-C868D0CB7DBC}"/>
              </a:ext>
            </a:extLst>
          </p:cNvPr>
          <p:cNvSpPr/>
          <p:nvPr userDrawn="1"/>
        </p:nvSpPr>
        <p:spPr>
          <a:xfrm>
            <a:off x="836611" y="457200"/>
            <a:ext cx="3935413" cy="5403850"/>
          </a:xfrm>
          <a:prstGeom prst="rect">
            <a:avLst/>
          </a:prstGeom>
          <a:solidFill>
            <a:srgbClr val="DE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background pattern&#10;&#10;Description automatically generated">
            <a:extLst>
              <a:ext uri="{FF2B5EF4-FFF2-40B4-BE49-F238E27FC236}">
                <a16:creationId xmlns:a16="http://schemas.microsoft.com/office/drawing/2014/main" id="{5845D4C9-5249-4694-9B85-C5361D6CB174}"/>
              </a:ext>
            </a:extLst>
          </p:cNvPr>
          <p:cNvPicPr>
            <a:picLocks noChangeAspect="1"/>
          </p:cNvPicPr>
          <p:nvPr userDrawn="1"/>
        </p:nvPicPr>
        <p:blipFill rotWithShape="1">
          <a:blip r:embed="rId2">
            <a:alphaModFix amt="35000"/>
            <a:extLst>
              <a:ext uri="{28A0092B-C50C-407E-A947-70E740481C1C}">
                <a14:useLocalDpi xmlns:a14="http://schemas.microsoft.com/office/drawing/2010/main" val="0"/>
              </a:ext>
            </a:extLst>
          </a:blip>
          <a:srcRect l="4436" r="25097" b="17760"/>
          <a:stretch/>
        </p:blipFill>
        <p:spPr>
          <a:xfrm>
            <a:off x="874911" y="1257300"/>
            <a:ext cx="3935413" cy="4603750"/>
          </a:xfrm>
          <a:prstGeom prst="rect">
            <a:avLst/>
          </a:prstGeom>
        </p:spPr>
      </p:pic>
      <p:sp>
        <p:nvSpPr>
          <p:cNvPr id="2" name="Title 1">
            <a:extLst>
              <a:ext uri="{FF2B5EF4-FFF2-40B4-BE49-F238E27FC236}">
                <a16:creationId xmlns:a16="http://schemas.microsoft.com/office/drawing/2014/main" id="{C90AA1D0-8E90-44C4-9562-41C22EE9F3E4}"/>
              </a:ext>
            </a:extLst>
          </p:cNvPr>
          <p:cNvSpPr>
            <a:spLocks noGrp="1"/>
          </p:cNvSpPr>
          <p:nvPr>
            <p:ph type="title"/>
          </p:nvPr>
        </p:nvSpPr>
        <p:spPr>
          <a:xfrm>
            <a:off x="839788" y="457200"/>
            <a:ext cx="3932237" cy="1600200"/>
          </a:xfrm>
        </p:spPr>
        <p:txBody>
          <a:bodyPr anchor="b"/>
          <a:lstStyle>
            <a:lvl1pPr>
              <a:defRPr sz="3200">
                <a:solidFill>
                  <a:srgbClr val="00B0CA"/>
                </a:solidFill>
              </a:defRPr>
            </a:lvl1pPr>
          </a:lstStyle>
          <a:p>
            <a:r>
              <a:rPr lang="fr-FR"/>
              <a:t>Modifiez le style du titre</a:t>
            </a:r>
            <a:endParaRPr lang="fr-FR" dirty="0"/>
          </a:p>
        </p:txBody>
      </p:sp>
      <p:sp>
        <p:nvSpPr>
          <p:cNvPr id="3" name="Content Placeholder 2">
            <a:extLst>
              <a:ext uri="{FF2B5EF4-FFF2-40B4-BE49-F238E27FC236}">
                <a16:creationId xmlns:a16="http://schemas.microsoft.com/office/drawing/2014/main" id="{0281141B-7A45-42CD-9FA0-FA3F57FC21AE}"/>
              </a:ext>
            </a:extLst>
          </p:cNvPr>
          <p:cNvSpPr>
            <a:spLocks noGrp="1"/>
          </p:cNvSpPr>
          <p:nvPr>
            <p:ph idx="1"/>
          </p:nvPr>
        </p:nvSpPr>
        <p:spPr>
          <a:xfrm>
            <a:off x="5183188" y="1296000"/>
            <a:ext cx="6172200" cy="4565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ext Placeholder 3">
            <a:extLst>
              <a:ext uri="{FF2B5EF4-FFF2-40B4-BE49-F238E27FC236}">
                <a16:creationId xmlns:a16="http://schemas.microsoft.com/office/drawing/2014/main" id="{5A69E0FD-1890-46F8-8BC3-E9516C5E2B98}"/>
              </a:ext>
            </a:extLst>
          </p:cNvPr>
          <p:cNvSpPr>
            <a:spLocks noGrp="1"/>
          </p:cNvSpPr>
          <p:nvPr>
            <p:ph type="body" sz="half" idx="2"/>
          </p:nvPr>
        </p:nvSpPr>
        <p:spPr>
          <a:xfrm>
            <a:off x="839788" y="2057400"/>
            <a:ext cx="3932237" cy="3811588"/>
          </a:xfrm>
        </p:spPr>
        <p:txBody>
          <a:bodyPr/>
          <a:lstStyle>
            <a:lvl1pPr marL="0" indent="0">
              <a:buNone/>
              <a:defRPr sz="1600">
                <a:solidFill>
                  <a:srgbClr val="0046A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75DD326A-A223-4A66-8461-449419D236EE}"/>
              </a:ext>
            </a:extLst>
          </p:cNvPr>
          <p:cNvSpPr>
            <a:spLocks noGrp="1"/>
          </p:cNvSpPr>
          <p:nvPr>
            <p:ph type="dt" sz="half" idx="10"/>
          </p:nvPr>
        </p:nvSpPr>
        <p:spPr/>
        <p:txBody>
          <a:bodyPr/>
          <a:lstStyle/>
          <a:p>
            <a:fld id="{371E880D-16D1-4539-9948-C2240ACC59CA}" type="datetimeFigureOut">
              <a:rPr lang="fr-FR" smtClean="0"/>
              <a:t>26/01/2025</a:t>
            </a:fld>
            <a:endParaRPr lang="fr-FR" dirty="0"/>
          </a:p>
        </p:txBody>
      </p:sp>
      <p:sp>
        <p:nvSpPr>
          <p:cNvPr id="6" name="Footer Placeholder 5">
            <a:extLst>
              <a:ext uri="{FF2B5EF4-FFF2-40B4-BE49-F238E27FC236}">
                <a16:creationId xmlns:a16="http://schemas.microsoft.com/office/drawing/2014/main" id="{F55282F8-F662-4779-8227-5303B31DC65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E053B61E-AAF7-4610-9B1C-353FB2AD5762}"/>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9" name="Picture 8" descr="Graphical user interface&#10;&#10;Description automatically generated with low confidence">
            <a:extLst>
              <a:ext uri="{FF2B5EF4-FFF2-40B4-BE49-F238E27FC236}">
                <a16:creationId xmlns:a16="http://schemas.microsoft.com/office/drawing/2014/main" id="{05C6FF66-E984-4E86-BEB9-13DCCC338BD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94993"/>
          <a:stretch/>
        </p:blipFill>
        <p:spPr>
          <a:xfrm>
            <a:off x="1" y="0"/>
            <a:ext cx="588854" cy="6858000"/>
          </a:xfrm>
          <a:prstGeom prst="rect">
            <a:avLst/>
          </a:prstGeom>
        </p:spPr>
      </p:pic>
      <p:pic>
        <p:nvPicPr>
          <p:cNvPr id="10" name="Picture 4">
            <a:extLst>
              <a:ext uri="{FF2B5EF4-FFF2-40B4-BE49-F238E27FC236}">
                <a16:creationId xmlns:a16="http://schemas.microsoft.com/office/drawing/2014/main" id="{D23D1AAF-D0ED-CC64-94F5-6391631E0080}"/>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71689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r blue bottom text left pictur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00C6-B419-416F-AF08-BBBA19493A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Picture Placeholder 2">
            <a:extLst>
              <a:ext uri="{FF2B5EF4-FFF2-40B4-BE49-F238E27FC236}">
                <a16:creationId xmlns:a16="http://schemas.microsoft.com/office/drawing/2014/main" id="{2CAD13B6-6CFA-43ED-A013-5603EF1DBC2E}"/>
              </a:ext>
            </a:extLst>
          </p:cNvPr>
          <p:cNvSpPr>
            <a:spLocks noGrp="1"/>
          </p:cNvSpPr>
          <p:nvPr>
            <p:ph type="pic" idx="1"/>
          </p:nvPr>
        </p:nvSpPr>
        <p:spPr>
          <a:xfrm>
            <a:off x="5183188" y="1486444"/>
            <a:ext cx="6172200" cy="437460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Text Placeholder 3">
            <a:extLst>
              <a:ext uri="{FF2B5EF4-FFF2-40B4-BE49-F238E27FC236}">
                <a16:creationId xmlns:a16="http://schemas.microsoft.com/office/drawing/2014/main" id="{19F95694-4689-49CA-92F4-A8F884B73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8045D2E4-52AC-40C7-83DE-BB12D5C90407}"/>
              </a:ext>
            </a:extLst>
          </p:cNvPr>
          <p:cNvSpPr>
            <a:spLocks noGrp="1"/>
          </p:cNvSpPr>
          <p:nvPr>
            <p:ph type="dt" sz="half" idx="10"/>
          </p:nvPr>
        </p:nvSpPr>
        <p:spPr/>
        <p:txBody>
          <a:bodyPr/>
          <a:lstStyle/>
          <a:p>
            <a:fld id="{371E880D-16D1-4539-9948-C2240ACC59CA}" type="datetimeFigureOut">
              <a:rPr lang="fr-FR" smtClean="0"/>
              <a:t>26/01/2025</a:t>
            </a:fld>
            <a:endParaRPr lang="fr-FR"/>
          </a:p>
        </p:txBody>
      </p:sp>
      <p:sp>
        <p:nvSpPr>
          <p:cNvPr id="6" name="Footer Placeholder 5">
            <a:extLst>
              <a:ext uri="{FF2B5EF4-FFF2-40B4-BE49-F238E27FC236}">
                <a16:creationId xmlns:a16="http://schemas.microsoft.com/office/drawing/2014/main" id="{1B6A3491-E6B6-4519-8AF0-E260E39E6C8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EA53F7C-FA6A-46C2-A91A-51000F762368}"/>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9" name="Picture 8">
            <a:extLst>
              <a:ext uri="{FF2B5EF4-FFF2-40B4-BE49-F238E27FC236}">
                <a16:creationId xmlns:a16="http://schemas.microsoft.com/office/drawing/2014/main" id="{04A4F6D2-CD76-43F5-A681-3F113BDB5E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5906"/>
            <a:ext cx="12192000" cy="692094"/>
          </a:xfrm>
          <a:prstGeom prst="rect">
            <a:avLst/>
          </a:prstGeom>
        </p:spPr>
      </p:pic>
      <p:pic>
        <p:nvPicPr>
          <p:cNvPr id="10" name="Picture 4">
            <a:extLst>
              <a:ext uri="{FF2B5EF4-FFF2-40B4-BE49-F238E27FC236}">
                <a16:creationId xmlns:a16="http://schemas.microsoft.com/office/drawing/2014/main" id="{5DF056EE-9E5A-BC7E-9A2F-1B3E227F2B0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34942862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319846-29D1-46FA-A4B4-F51045673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dirty="0"/>
          </a:p>
        </p:txBody>
      </p:sp>
      <p:sp>
        <p:nvSpPr>
          <p:cNvPr id="3" name="Text Placeholder 2">
            <a:extLst>
              <a:ext uri="{FF2B5EF4-FFF2-40B4-BE49-F238E27FC236}">
                <a16:creationId xmlns:a16="http://schemas.microsoft.com/office/drawing/2014/main" id="{B9CA294C-9B27-49AE-9128-3696CDEB7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Date Placeholder 3">
            <a:extLst>
              <a:ext uri="{FF2B5EF4-FFF2-40B4-BE49-F238E27FC236}">
                <a16:creationId xmlns:a16="http://schemas.microsoft.com/office/drawing/2014/main" id="{081656F4-F81B-4402-9B07-9F7FD5977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E880D-16D1-4539-9948-C2240ACC59CA}" type="datetimeFigureOut">
              <a:rPr lang="fr-FR" smtClean="0"/>
              <a:t>26/01/2025</a:t>
            </a:fld>
            <a:endParaRPr lang="fr-FR"/>
          </a:p>
        </p:txBody>
      </p:sp>
      <p:sp>
        <p:nvSpPr>
          <p:cNvPr id="5" name="Footer Placeholder 4">
            <a:extLst>
              <a:ext uri="{FF2B5EF4-FFF2-40B4-BE49-F238E27FC236}">
                <a16:creationId xmlns:a16="http://schemas.microsoft.com/office/drawing/2014/main" id="{2E8CCE74-D5F7-4C92-B871-71638BD58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1CC09639-0815-4873-A2C3-3182144E7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61154-064F-4AC5-84EA-549FDD985C1D}" type="slidenum">
              <a:rPr lang="fr-FR" smtClean="0"/>
              <a:t>‹#›</a:t>
            </a:fld>
            <a:endParaRPr lang="fr-FR"/>
          </a:p>
        </p:txBody>
      </p:sp>
    </p:spTree>
    <p:extLst>
      <p:ext uri="{BB962C8B-B14F-4D97-AF65-F5344CB8AC3E}">
        <p14:creationId xmlns:p14="http://schemas.microsoft.com/office/powerpoint/2010/main" val="36120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61" r:id="rId5"/>
    <p:sldLayoutId id="2147483651" r:id="rId6"/>
    <p:sldLayoutId id="2147483654"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00B0C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6A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6A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6A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7.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msdn.microsoft.com/en-us/library/t71a733d.aspx"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2B86ED-6453-C4AE-D0E8-475C8BDF3127}"/>
              </a:ext>
            </a:extLst>
          </p:cNvPr>
          <p:cNvSpPr>
            <a:spLocks noGrp="1"/>
          </p:cNvSpPr>
          <p:nvPr>
            <p:ph type="subTitle" idx="1"/>
          </p:nvPr>
        </p:nvSpPr>
        <p:spPr>
          <a:xfrm>
            <a:off x="4921718" y="5564549"/>
            <a:ext cx="6736080" cy="914400"/>
          </a:xfrm>
        </p:spPr>
        <p:txBody>
          <a:bodyPr anchor="ctr">
            <a:normAutofit/>
          </a:bodyPr>
          <a:lstStyle/>
          <a:p>
            <a:r>
              <a:rPr lang="en-US" b="1" dirty="0"/>
              <a:t>.Stat Suite: Excel Add-in</a:t>
            </a:r>
          </a:p>
        </p:txBody>
      </p:sp>
      <p:sp>
        <p:nvSpPr>
          <p:cNvPr id="11" name="Rectangle 10">
            <a:extLst>
              <a:ext uri="{FF2B5EF4-FFF2-40B4-BE49-F238E27FC236}">
                <a16:creationId xmlns:a16="http://schemas.microsoft.com/office/drawing/2014/main" id="{6824C608-D576-4540-566D-ABCD76BE739C}"/>
              </a:ext>
            </a:extLst>
          </p:cNvPr>
          <p:cNvSpPr/>
          <p:nvPr/>
        </p:nvSpPr>
        <p:spPr>
          <a:xfrm>
            <a:off x="9760017" y="182879"/>
            <a:ext cx="1974783" cy="8181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B05370CE-B108-6E1C-31E2-AA2203331E49}"/>
              </a:ext>
            </a:extLst>
          </p:cNvPr>
          <p:cNvPicPr>
            <a:picLocks noChangeAspect="1"/>
          </p:cNvPicPr>
          <p:nvPr/>
        </p:nvPicPr>
        <p:blipFill>
          <a:blip r:embed="rId2"/>
          <a:stretch>
            <a:fillRect/>
          </a:stretch>
        </p:blipFill>
        <p:spPr>
          <a:xfrm>
            <a:off x="4998720" y="3036163"/>
            <a:ext cx="3148490" cy="2196981"/>
          </a:xfrm>
          <a:prstGeom prst="rect">
            <a:avLst/>
          </a:prstGeom>
        </p:spPr>
      </p:pic>
      <p:sp>
        <p:nvSpPr>
          <p:cNvPr id="6" name="Title 1">
            <a:extLst>
              <a:ext uri="{FF2B5EF4-FFF2-40B4-BE49-F238E27FC236}">
                <a16:creationId xmlns:a16="http://schemas.microsoft.com/office/drawing/2014/main" id="{E33E66B4-3F1C-B187-2DC2-B27AB7092ADE}"/>
              </a:ext>
            </a:extLst>
          </p:cNvPr>
          <p:cNvSpPr>
            <a:spLocks noGrp="1"/>
          </p:cNvSpPr>
          <p:nvPr>
            <p:ph type="ctrTitle"/>
          </p:nvPr>
        </p:nvSpPr>
        <p:spPr>
          <a:xfrm>
            <a:off x="4950595" y="856645"/>
            <a:ext cx="6736080" cy="1809500"/>
          </a:xfrm>
        </p:spPr>
        <p:txBody>
          <a:bodyPr>
            <a:noAutofit/>
          </a:bodyPr>
          <a:lstStyle/>
          <a:p>
            <a:r>
              <a:rPr lang="en-AU" sz="1600" dirty="0"/>
              <a:t>Project on National Data Portals in Samoa and Fiji</a:t>
            </a:r>
            <a:br>
              <a:rPr lang="en-AU" sz="1600" dirty="0"/>
            </a:br>
            <a:r>
              <a:rPr lang="en-US" sz="3200" b="1" dirty="0"/>
              <a:t>Workshop 2</a:t>
            </a:r>
            <a:br>
              <a:rPr lang="en-US" sz="3200" b="1" dirty="0"/>
            </a:br>
            <a:r>
              <a:rPr lang="en-US" sz="3200" b="1" dirty="0"/>
              <a:t>Experience Sharing</a:t>
            </a:r>
            <a:br>
              <a:rPr lang="en-US" sz="3200" b="1" dirty="0"/>
            </a:br>
            <a:r>
              <a:rPr lang="en-US" sz="3200" b="1" dirty="0"/>
              <a:t>and</a:t>
            </a:r>
            <a:br>
              <a:rPr lang="en-US" sz="3200" b="1" dirty="0"/>
            </a:br>
            <a:r>
              <a:rPr lang="en-US" sz="3200" b="1" dirty="0"/>
              <a:t>SDMX/.Stat Suite Tools</a:t>
            </a:r>
            <a:br>
              <a:rPr lang="en-US" sz="3200" b="1" dirty="0"/>
            </a:br>
            <a:r>
              <a:rPr lang="en-AU" sz="1600" dirty="0"/>
              <a:t>27-31 January 2025</a:t>
            </a:r>
            <a:br>
              <a:rPr lang="en-AU" sz="1600" dirty="0"/>
            </a:br>
            <a:r>
              <a:rPr lang="en-AU" sz="1600" dirty="0"/>
              <a:t>Suva, Fiji</a:t>
            </a:r>
            <a:endParaRPr lang="en-US" sz="2400" dirty="0"/>
          </a:p>
        </p:txBody>
      </p:sp>
    </p:spTree>
    <p:extLst>
      <p:ext uri="{BB962C8B-B14F-4D97-AF65-F5344CB8AC3E}">
        <p14:creationId xmlns:p14="http://schemas.microsoft.com/office/powerpoint/2010/main" val="380359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7FE9C-BA25-1ED9-A8C5-80A4D6C37E4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3ADC7EE-6367-9619-4D8A-4658D8821EAF}"/>
              </a:ext>
            </a:extLst>
          </p:cNvPr>
          <p:cNvSpPr>
            <a:spLocks noGrp="1"/>
          </p:cNvSpPr>
          <p:nvPr>
            <p:ph type="title"/>
          </p:nvPr>
        </p:nvSpPr>
        <p:spPr>
          <a:xfrm>
            <a:off x="1025624" y="380671"/>
            <a:ext cx="10515600" cy="1009292"/>
          </a:xfrm>
        </p:spPr>
        <p:txBody>
          <a:bodyPr/>
          <a:lstStyle/>
          <a:p>
            <a:r>
              <a:rPr lang="en-US" dirty="0"/>
              <a:t>Get data: </a:t>
            </a:r>
            <a:r>
              <a:rPr lang="en-US" b="1" dirty="0"/>
              <a:t>data content</a:t>
            </a:r>
            <a:endParaRPr lang="en-US" dirty="0"/>
          </a:p>
        </p:txBody>
      </p:sp>
      <p:grpSp>
        <p:nvGrpSpPr>
          <p:cNvPr id="4" name="Groupe 3">
            <a:extLst>
              <a:ext uri="{FF2B5EF4-FFF2-40B4-BE49-F238E27FC236}">
                <a16:creationId xmlns:a16="http://schemas.microsoft.com/office/drawing/2014/main" id="{D2B30A42-F88D-16A9-1FAC-58517446F1DD}"/>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9F6FD1DB-511F-9145-23C0-36323FB4A151}"/>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F66DDB7-ED17-D714-3C76-527CA2F60EC9}"/>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FBE4BE6D-6809-170C-2E62-ABCECA5E1B94}"/>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013ACDF7-1B0C-2A7C-C50A-4A132A452EBE}"/>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919B21CE-7B75-32F6-ADFB-5D05F9FE3B96}"/>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FD0136B4-DAC0-04C6-EE08-5394E564442F}"/>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2595331D-D788-7DA4-4C44-731618804E2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10</a:t>
            </a:fld>
            <a:endParaRPr lang="en-AU" dirty="0"/>
          </a:p>
        </p:txBody>
      </p:sp>
      <p:pic>
        <p:nvPicPr>
          <p:cNvPr id="12" name="Picture 11">
            <a:extLst>
              <a:ext uri="{FF2B5EF4-FFF2-40B4-BE49-F238E27FC236}">
                <a16:creationId xmlns:a16="http://schemas.microsoft.com/office/drawing/2014/main" id="{4267A6CC-3D0C-E494-0940-7947A2AF5166}"/>
              </a:ext>
            </a:extLst>
          </p:cNvPr>
          <p:cNvPicPr>
            <a:picLocks noChangeAspect="1"/>
          </p:cNvPicPr>
          <p:nvPr/>
        </p:nvPicPr>
        <p:blipFill>
          <a:blip r:embed="rId7"/>
          <a:stretch>
            <a:fillRect/>
          </a:stretch>
        </p:blipFill>
        <p:spPr>
          <a:xfrm>
            <a:off x="1197697" y="1922118"/>
            <a:ext cx="10515600" cy="4068816"/>
          </a:xfrm>
          <a:prstGeom prst="rect">
            <a:avLst/>
          </a:prstGeom>
        </p:spPr>
      </p:pic>
      <p:sp>
        <p:nvSpPr>
          <p:cNvPr id="14" name="TextBox 13">
            <a:extLst>
              <a:ext uri="{FF2B5EF4-FFF2-40B4-BE49-F238E27FC236}">
                <a16:creationId xmlns:a16="http://schemas.microsoft.com/office/drawing/2014/main" id="{588B1215-1741-C5C2-CEFE-4AAECAC07531}"/>
              </a:ext>
            </a:extLst>
          </p:cNvPr>
          <p:cNvSpPr txBox="1"/>
          <p:nvPr/>
        </p:nvSpPr>
        <p:spPr>
          <a:xfrm>
            <a:off x="3405188" y="1438511"/>
            <a:ext cx="6100618" cy="369332"/>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observation and attributes values</a:t>
            </a:r>
            <a:endParaRPr lang="en-AU" dirty="0"/>
          </a:p>
        </p:txBody>
      </p:sp>
    </p:spTree>
    <p:extLst>
      <p:ext uri="{BB962C8B-B14F-4D97-AF65-F5344CB8AC3E}">
        <p14:creationId xmlns:p14="http://schemas.microsoft.com/office/powerpoint/2010/main" val="219619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CE665-692C-A6F9-95C6-35DA076C8AC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54EC4AA-5EF7-483B-EB2C-675A9D554A06}"/>
              </a:ext>
            </a:extLst>
          </p:cNvPr>
          <p:cNvSpPr>
            <a:spLocks noGrp="1"/>
          </p:cNvSpPr>
          <p:nvPr>
            <p:ph type="title"/>
          </p:nvPr>
        </p:nvSpPr>
        <p:spPr>
          <a:xfrm>
            <a:off x="1025624" y="380671"/>
            <a:ext cx="10515600" cy="1009292"/>
          </a:xfrm>
        </p:spPr>
        <p:txBody>
          <a:bodyPr/>
          <a:lstStyle/>
          <a:p>
            <a:r>
              <a:rPr lang="en-US" dirty="0"/>
              <a:t>Get data: </a:t>
            </a:r>
            <a:r>
              <a:rPr lang="en-US" b="1" dirty="0"/>
              <a:t>data content</a:t>
            </a:r>
            <a:endParaRPr lang="en-US" dirty="0"/>
          </a:p>
        </p:txBody>
      </p:sp>
      <p:grpSp>
        <p:nvGrpSpPr>
          <p:cNvPr id="4" name="Groupe 3">
            <a:extLst>
              <a:ext uri="{FF2B5EF4-FFF2-40B4-BE49-F238E27FC236}">
                <a16:creationId xmlns:a16="http://schemas.microsoft.com/office/drawing/2014/main" id="{DAE23DDC-BB00-DC7D-2793-BE93CE3752DD}"/>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A1D0C01A-EBB6-1E9D-0564-940F01B8A7AE}"/>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2EB8EE6-1499-71A4-2A43-5323C725027D}"/>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7EC8D26B-B253-EE41-5C5D-104B81348ED8}"/>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6A16C93B-48D9-DBFD-2C05-E6DFA42A0DD8}"/>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3B13F362-DD40-970D-1B43-B4011EB9FC2A}"/>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50B64751-B721-66D3-3F6F-E3D01B7DE47F}"/>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74055114-4E4A-7B8A-2053-35EDEDFC3E9B}"/>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11</a:t>
            </a:fld>
            <a:endParaRPr lang="en-AU" dirty="0"/>
          </a:p>
        </p:txBody>
      </p:sp>
      <p:pic>
        <p:nvPicPr>
          <p:cNvPr id="12" name="Picture 11">
            <a:extLst>
              <a:ext uri="{FF2B5EF4-FFF2-40B4-BE49-F238E27FC236}">
                <a16:creationId xmlns:a16="http://schemas.microsoft.com/office/drawing/2014/main" id="{A0179D54-F071-C2C4-00B1-621840CFC4EE}"/>
              </a:ext>
            </a:extLst>
          </p:cNvPr>
          <p:cNvPicPr>
            <a:picLocks noChangeAspect="1"/>
          </p:cNvPicPr>
          <p:nvPr/>
        </p:nvPicPr>
        <p:blipFill>
          <a:blip r:embed="rId7"/>
          <a:stretch>
            <a:fillRect/>
          </a:stretch>
        </p:blipFill>
        <p:spPr>
          <a:xfrm>
            <a:off x="1197697" y="1922118"/>
            <a:ext cx="3512848" cy="1359231"/>
          </a:xfrm>
          <a:prstGeom prst="rect">
            <a:avLst/>
          </a:prstGeom>
        </p:spPr>
      </p:pic>
      <p:sp>
        <p:nvSpPr>
          <p:cNvPr id="14" name="TextBox 13">
            <a:extLst>
              <a:ext uri="{FF2B5EF4-FFF2-40B4-BE49-F238E27FC236}">
                <a16:creationId xmlns:a16="http://schemas.microsoft.com/office/drawing/2014/main" id="{5F0BA30D-909F-BA9C-1F92-7AE524613CE6}"/>
              </a:ext>
            </a:extLst>
          </p:cNvPr>
          <p:cNvSpPr txBox="1"/>
          <p:nvPr/>
        </p:nvSpPr>
        <p:spPr>
          <a:xfrm>
            <a:off x="3405188" y="1438511"/>
            <a:ext cx="6100618" cy="369332"/>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Right click on data:</a:t>
            </a:r>
            <a:endParaRPr lang="en-AU" dirty="0"/>
          </a:p>
        </p:txBody>
      </p:sp>
      <p:pic>
        <p:nvPicPr>
          <p:cNvPr id="13" name="Picture 12">
            <a:extLst>
              <a:ext uri="{FF2B5EF4-FFF2-40B4-BE49-F238E27FC236}">
                <a16:creationId xmlns:a16="http://schemas.microsoft.com/office/drawing/2014/main" id="{E655B573-2A6F-65BF-9CDD-A3D03DF302C8}"/>
              </a:ext>
            </a:extLst>
          </p:cNvPr>
          <p:cNvPicPr>
            <a:picLocks noChangeAspect="1"/>
          </p:cNvPicPr>
          <p:nvPr/>
        </p:nvPicPr>
        <p:blipFill>
          <a:blip r:embed="rId8"/>
          <a:stretch>
            <a:fillRect/>
          </a:stretch>
        </p:blipFill>
        <p:spPr>
          <a:xfrm>
            <a:off x="5013436" y="1922118"/>
            <a:ext cx="2553056" cy="1724266"/>
          </a:xfrm>
          <a:prstGeom prst="rect">
            <a:avLst/>
          </a:prstGeom>
        </p:spPr>
      </p:pic>
      <p:pic>
        <p:nvPicPr>
          <p:cNvPr id="16" name="Picture 15">
            <a:extLst>
              <a:ext uri="{FF2B5EF4-FFF2-40B4-BE49-F238E27FC236}">
                <a16:creationId xmlns:a16="http://schemas.microsoft.com/office/drawing/2014/main" id="{92F9E1BF-212C-9B5F-0BE2-D9321A621AA1}"/>
              </a:ext>
            </a:extLst>
          </p:cNvPr>
          <p:cNvPicPr>
            <a:picLocks noChangeAspect="1"/>
          </p:cNvPicPr>
          <p:nvPr/>
        </p:nvPicPr>
        <p:blipFill>
          <a:blip r:embed="rId9"/>
          <a:stretch>
            <a:fillRect/>
          </a:stretch>
        </p:blipFill>
        <p:spPr>
          <a:xfrm>
            <a:off x="4188813" y="3835241"/>
            <a:ext cx="4770913" cy="2823517"/>
          </a:xfrm>
          <a:prstGeom prst="rect">
            <a:avLst/>
          </a:prstGeom>
        </p:spPr>
      </p:pic>
      <p:sp>
        <p:nvSpPr>
          <p:cNvPr id="18" name="TextBox 17">
            <a:extLst>
              <a:ext uri="{FF2B5EF4-FFF2-40B4-BE49-F238E27FC236}">
                <a16:creationId xmlns:a16="http://schemas.microsoft.com/office/drawing/2014/main" id="{83D8ACE0-BEB3-1519-28DE-8004CD073E8E}"/>
              </a:ext>
            </a:extLst>
          </p:cNvPr>
          <p:cNvSpPr txBox="1"/>
          <p:nvPr/>
        </p:nvSpPr>
        <p:spPr>
          <a:xfrm>
            <a:off x="871604" y="3577314"/>
            <a:ext cx="3165764" cy="3139321"/>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Excel-</a:t>
            </a:r>
            <a:r>
              <a:rPr lang="en-AU" b="0" i="0" dirty="0" err="1">
                <a:solidFill>
                  <a:srgbClr val="686868"/>
                </a:solidFill>
                <a:effectLst/>
                <a:latin typeface="Open sans" panose="020B0606030504020204" pitchFamily="34" charset="0"/>
              </a:rPr>
              <a:t>Addin</a:t>
            </a:r>
            <a:r>
              <a:rPr lang="en-AU" b="0" i="0" dirty="0">
                <a:solidFill>
                  <a:srgbClr val="686868"/>
                </a:solidFill>
                <a:effectLst/>
                <a:latin typeface="Open sans" panose="020B0606030504020204" pitchFamily="34" charset="0"/>
              </a:rPr>
              <a:t> generates user selection in various supported formats by clicking on “QUERY SYNTAX”:</a:t>
            </a:r>
          </a:p>
          <a:p>
            <a:endParaRPr lang="en-AU" dirty="0">
              <a:solidFill>
                <a:srgbClr val="686868"/>
              </a:solidFill>
              <a:latin typeface="Open sans" panose="020B0606030504020204" pitchFamily="34" charset="0"/>
            </a:endParaRPr>
          </a:p>
          <a:p>
            <a:pPr algn="l">
              <a:buFont typeface="Arial" panose="020B0604020202020204" pitchFamily="34" charset="0"/>
              <a:buChar char="•"/>
            </a:pPr>
            <a:r>
              <a:rPr lang="en-AU" b="0" i="0" dirty="0">
                <a:solidFill>
                  <a:srgbClr val="686868"/>
                </a:solidFill>
                <a:effectLst/>
                <a:latin typeface="Open sans" panose="020B0606030504020204" pitchFamily="34" charset="0"/>
              </a:rPr>
              <a:t>SDMX Rest query</a:t>
            </a:r>
          </a:p>
          <a:p>
            <a:pPr algn="l">
              <a:buFont typeface="Arial" panose="020B0604020202020204" pitchFamily="34" charset="0"/>
              <a:buChar char="•"/>
            </a:pPr>
            <a:r>
              <a:rPr lang="en-AU" b="0" i="0" dirty="0">
                <a:solidFill>
                  <a:srgbClr val="686868"/>
                </a:solidFill>
                <a:effectLst/>
                <a:latin typeface="Open sans" panose="020B0606030504020204" pitchFamily="34" charset="0"/>
              </a:rPr>
              <a:t>STATA</a:t>
            </a:r>
          </a:p>
          <a:p>
            <a:pPr algn="l">
              <a:buFont typeface="Arial" panose="020B0604020202020204" pitchFamily="34" charset="0"/>
              <a:buChar char="•"/>
            </a:pPr>
            <a:r>
              <a:rPr lang="en-AU" b="0" i="0" dirty="0">
                <a:solidFill>
                  <a:srgbClr val="686868"/>
                </a:solidFill>
                <a:effectLst/>
                <a:latin typeface="Open sans" panose="020B0606030504020204" pitchFamily="34" charset="0"/>
              </a:rPr>
              <a:t>R</a:t>
            </a:r>
          </a:p>
          <a:p>
            <a:pPr algn="l">
              <a:buFont typeface="Arial" panose="020B0604020202020204" pitchFamily="34" charset="0"/>
              <a:buChar char="•"/>
            </a:pPr>
            <a:r>
              <a:rPr lang="en-AU" b="0" i="0" dirty="0">
                <a:solidFill>
                  <a:srgbClr val="686868"/>
                </a:solidFill>
                <a:effectLst/>
                <a:latin typeface="Open sans" panose="020B0606030504020204" pitchFamily="34" charset="0"/>
              </a:rPr>
              <a:t>Python</a:t>
            </a:r>
          </a:p>
          <a:p>
            <a:endParaRPr lang="en-AU" dirty="0"/>
          </a:p>
        </p:txBody>
      </p:sp>
    </p:spTree>
    <p:extLst>
      <p:ext uri="{BB962C8B-B14F-4D97-AF65-F5344CB8AC3E}">
        <p14:creationId xmlns:p14="http://schemas.microsoft.com/office/powerpoint/2010/main" val="408154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A679A-4A35-D7BB-DEDA-053B56F7FF7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25A8E61-6E78-C80C-5AF8-28F11615D5F7}"/>
              </a:ext>
            </a:extLst>
          </p:cNvPr>
          <p:cNvSpPr>
            <a:spLocks noGrp="1"/>
          </p:cNvSpPr>
          <p:nvPr>
            <p:ph type="title"/>
          </p:nvPr>
        </p:nvSpPr>
        <p:spPr>
          <a:xfrm>
            <a:off x="1025624" y="380671"/>
            <a:ext cx="10515600" cy="1009292"/>
          </a:xfrm>
        </p:spPr>
        <p:txBody>
          <a:bodyPr/>
          <a:lstStyle/>
          <a:p>
            <a:r>
              <a:rPr lang="en-US" dirty="0"/>
              <a:t>Get data: </a:t>
            </a:r>
            <a:r>
              <a:rPr lang="en-US" b="1" dirty="0"/>
              <a:t>data content</a:t>
            </a:r>
            <a:endParaRPr lang="en-US" dirty="0"/>
          </a:p>
        </p:txBody>
      </p:sp>
      <p:grpSp>
        <p:nvGrpSpPr>
          <p:cNvPr id="4" name="Groupe 3">
            <a:extLst>
              <a:ext uri="{FF2B5EF4-FFF2-40B4-BE49-F238E27FC236}">
                <a16:creationId xmlns:a16="http://schemas.microsoft.com/office/drawing/2014/main" id="{FBF65DDE-8C3E-70C8-20D0-A59D58F40BA3}"/>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71FAFF7D-1533-850B-D480-5D62F55033AD}"/>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819C698B-1B92-253A-8B39-1BDFFA740791}"/>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9EA5413E-FFDC-7058-E16B-FF6A86720456}"/>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C110263D-37EA-BE77-8849-ADCC5C25F357}"/>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F3033F40-24F3-DA38-E00D-F20ABAD81267}"/>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801689F4-9DEB-6ED9-7464-B17B00627CDD}"/>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39465D20-4A97-4449-5909-560B8F51BEFE}"/>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12</a:t>
            </a:fld>
            <a:endParaRPr lang="en-AU" dirty="0"/>
          </a:p>
        </p:txBody>
      </p:sp>
      <p:pic>
        <p:nvPicPr>
          <p:cNvPr id="12" name="Picture 11">
            <a:extLst>
              <a:ext uri="{FF2B5EF4-FFF2-40B4-BE49-F238E27FC236}">
                <a16:creationId xmlns:a16="http://schemas.microsoft.com/office/drawing/2014/main" id="{B16CCE3A-D1B9-55E6-3217-DCB304C854E1}"/>
              </a:ext>
            </a:extLst>
          </p:cNvPr>
          <p:cNvPicPr>
            <a:picLocks noChangeAspect="1"/>
          </p:cNvPicPr>
          <p:nvPr/>
        </p:nvPicPr>
        <p:blipFill>
          <a:blip r:embed="rId7"/>
          <a:srcRect r="72918"/>
          <a:stretch/>
        </p:blipFill>
        <p:spPr>
          <a:xfrm>
            <a:off x="1197697" y="1922118"/>
            <a:ext cx="2847830" cy="4068816"/>
          </a:xfrm>
          <a:prstGeom prst="rect">
            <a:avLst/>
          </a:prstGeom>
        </p:spPr>
      </p:pic>
      <p:sp>
        <p:nvSpPr>
          <p:cNvPr id="14" name="TextBox 13">
            <a:extLst>
              <a:ext uri="{FF2B5EF4-FFF2-40B4-BE49-F238E27FC236}">
                <a16:creationId xmlns:a16="http://schemas.microsoft.com/office/drawing/2014/main" id="{C358C524-B372-E51D-21D9-68CC404B1E35}"/>
              </a:ext>
            </a:extLst>
          </p:cNvPr>
          <p:cNvSpPr txBox="1"/>
          <p:nvPr/>
        </p:nvSpPr>
        <p:spPr>
          <a:xfrm>
            <a:off x="3405188" y="1438511"/>
            <a:ext cx="6100618" cy="369332"/>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observation and attributes values</a:t>
            </a:r>
            <a:endParaRPr lang="en-AU" dirty="0"/>
          </a:p>
        </p:txBody>
      </p:sp>
      <p:sp>
        <p:nvSpPr>
          <p:cNvPr id="13" name="TextBox 12">
            <a:extLst>
              <a:ext uri="{FF2B5EF4-FFF2-40B4-BE49-F238E27FC236}">
                <a16:creationId xmlns:a16="http://schemas.microsoft.com/office/drawing/2014/main" id="{1AC8A32E-7C58-39BB-4168-D3F7C3BD3518}"/>
              </a:ext>
            </a:extLst>
          </p:cNvPr>
          <p:cNvSpPr txBox="1"/>
          <p:nvPr/>
        </p:nvSpPr>
        <p:spPr>
          <a:xfrm>
            <a:off x="4306454" y="3429000"/>
            <a:ext cx="6100618" cy="2585323"/>
          </a:xfrm>
          <a:prstGeom prst="rect">
            <a:avLst/>
          </a:prstGeom>
          <a:noFill/>
        </p:spPr>
        <p:txBody>
          <a:bodyPr wrap="square">
            <a:spAutoFit/>
          </a:bodyPr>
          <a:lstStyle/>
          <a:p>
            <a:r>
              <a:rPr lang="en-AU" b="1" i="0" dirty="0">
                <a:solidFill>
                  <a:srgbClr val="686868"/>
                </a:solidFill>
                <a:effectLst/>
                <a:latin typeface="Open sans" panose="020B0606030504020204" pitchFamily="34" charset="0"/>
              </a:rPr>
              <a:t>SID</a:t>
            </a:r>
            <a:r>
              <a:rPr lang="en-AU" b="0" i="0" dirty="0">
                <a:solidFill>
                  <a:srgbClr val="686868"/>
                </a:solidFill>
                <a:effectLst/>
                <a:latin typeface="Open sans" panose="020B0606030504020204" pitchFamily="34" charset="0"/>
              </a:rPr>
              <a:t> (stands for “Series Identifier”):</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full coordinate (key) of each time series constructed as the combination of the IDs of the values of each dimension, except the Time Period dimension, separated with ‘.’</a:t>
            </a:r>
          </a:p>
          <a:p>
            <a:endParaRPr lang="en-AU"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M</a:t>
            </a:r>
            <a:r>
              <a:rPr lang="en-AU" b="0" i="0" dirty="0">
                <a:solidFill>
                  <a:srgbClr val="686868"/>
                </a:solidFill>
                <a:effectLst/>
                <a:latin typeface="Open sans" panose="020B0606030504020204" pitchFamily="34" charset="0"/>
              </a:rPr>
              <a:t>andatory for adding new observation or attribute values</a:t>
            </a:r>
            <a:endParaRPr lang="en-AU" dirty="0"/>
          </a:p>
        </p:txBody>
      </p:sp>
    </p:spTree>
    <p:extLst>
      <p:ext uri="{BB962C8B-B14F-4D97-AF65-F5344CB8AC3E}">
        <p14:creationId xmlns:p14="http://schemas.microsoft.com/office/powerpoint/2010/main" val="2208032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D9ADB-4F27-E848-10B3-674C7F1464F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AFFF82E-2FE9-EB7B-1A00-D471F3034558}"/>
              </a:ext>
            </a:extLst>
          </p:cNvPr>
          <p:cNvSpPr>
            <a:spLocks noGrp="1"/>
          </p:cNvSpPr>
          <p:nvPr>
            <p:ph type="title"/>
          </p:nvPr>
        </p:nvSpPr>
        <p:spPr>
          <a:xfrm>
            <a:off x="1025624" y="380671"/>
            <a:ext cx="10515600" cy="1009292"/>
          </a:xfrm>
        </p:spPr>
        <p:txBody>
          <a:bodyPr/>
          <a:lstStyle/>
          <a:p>
            <a:r>
              <a:rPr lang="en-US" dirty="0"/>
              <a:t>Get data: </a:t>
            </a:r>
            <a:r>
              <a:rPr lang="en-US" b="1" dirty="0"/>
              <a:t>data content</a:t>
            </a:r>
            <a:endParaRPr lang="en-US" dirty="0"/>
          </a:p>
        </p:txBody>
      </p:sp>
      <p:grpSp>
        <p:nvGrpSpPr>
          <p:cNvPr id="4" name="Groupe 3">
            <a:extLst>
              <a:ext uri="{FF2B5EF4-FFF2-40B4-BE49-F238E27FC236}">
                <a16:creationId xmlns:a16="http://schemas.microsoft.com/office/drawing/2014/main" id="{46E9F03F-175D-F7F5-5008-3225E41F0EAE}"/>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6FE2BCE2-92BB-419E-97EB-C9B39E461329}"/>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8E2ED706-ECCF-43D0-6ACB-5A4411E381C2}"/>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9EAC6B1F-18F6-9BE8-581B-2FC95031362A}"/>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AAE170F0-D4FB-DACF-C156-7B04242D4FD4}"/>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4B385DD-D602-4691-80F1-7D71F9634F41}"/>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4E44A4DD-52F2-6F1D-355F-0D4A399D3AD3}"/>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DC59B432-6082-F5CA-E69D-A2DB4B325581}"/>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13</a:t>
            </a:fld>
            <a:endParaRPr lang="en-AU" dirty="0"/>
          </a:p>
        </p:txBody>
      </p:sp>
      <p:pic>
        <p:nvPicPr>
          <p:cNvPr id="12" name="Picture 11">
            <a:extLst>
              <a:ext uri="{FF2B5EF4-FFF2-40B4-BE49-F238E27FC236}">
                <a16:creationId xmlns:a16="http://schemas.microsoft.com/office/drawing/2014/main" id="{7CBC8404-E144-DC46-498C-86134A805F98}"/>
              </a:ext>
            </a:extLst>
          </p:cNvPr>
          <p:cNvPicPr>
            <a:picLocks noChangeAspect="1"/>
          </p:cNvPicPr>
          <p:nvPr/>
        </p:nvPicPr>
        <p:blipFill>
          <a:blip r:embed="rId7"/>
          <a:srcRect l="33581" r="17059"/>
          <a:stretch/>
        </p:blipFill>
        <p:spPr>
          <a:xfrm>
            <a:off x="4729018" y="1922118"/>
            <a:ext cx="5190543" cy="4068816"/>
          </a:xfrm>
          <a:prstGeom prst="rect">
            <a:avLst/>
          </a:prstGeom>
        </p:spPr>
      </p:pic>
      <p:sp>
        <p:nvSpPr>
          <p:cNvPr id="14" name="TextBox 13">
            <a:extLst>
              <a:ext uri="{FF2B5EF4-FFF2-40B4-BE49-F238E27FC236}">
                <a16:creationId xmlns:a16="http://schemas.microsoft.com/office/drawing/2014/main" id="{145CE50B-D1C5-F4F9-7FF9-659AEC9C09A3}"/>
              </a:ext>
            </a:extLst>
          </p:cNvPr>
          <p:cNvSpPr txBox="1"/>
          <p:nvPr/>
        </p:nvSpPr>
        <p:spPr>
          <a:xfrm>
            <a:off x="3405188" y="1438511"/>
            <a:ext cx="6100618" cy="369332"/>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observation and attributes values</a:t>
            </a:r>
            <a:endParaRPr lang="en-AU" dirty="0"/>
          </a:p>
        </p:txBody>
      </p:sp>
      <p:sp>
        <p:nvSpPr>
          <p:cNvPr id="13" name="TextBox 12">
            <a:extLst>
              <a:ext uri="{FF2B5EF4-FFF2-40B4-BE49-F238E27FC236}">
                <a16:creationId xmlns:a16="http://schemas.microsoft.com/office/drawing/2014/main" id="{B35118E8-883E-7B4D-F975-0FE7D52A2131}"/>
              </a:ext>
            </a:extLst>
          </p:cNvPr>
          <p:cNvSpPr txBox="1"/>
          <p:nvPr/>
        </p:nvSpPr>
        <p:spPr>
          <a:xfrm>
            <a:off x="1212681" y="2339998"/>
            <a:ext cx="3303901" cy="646331"/>
          </a:xfrm>
          <a:prstGeom prst="rect">
            <a:avLst/>
          </a:prstGeom>
          <a:noFill/>
        </p:spPr>
        <p:txBody>
          <a:bodyPr wrap="square">
            <a:spAutoFit/>
          </a:bodyPr>
          <a:lstStyle/>
          <a:p>
            <a:pPr algn="l"/>
            <a:r>
              <a:rPr lang="en-AU" b="0" i="0" dirty="0">
                <a:solidFill>
                  <a:srgbClr val="686868"/>
                </a:solidFill>
                <a:effectLst/>
                <a:latin typeface="Open sans" panose="020B0606030504020204" pitchFamily="34" charset="0"/>
              </a:rPr>
              <a:t>one column for the ID of each dataflow dimension</a:t>
            </a:r>
          </a:p>
        </p:txBody>
      </p:sp>
    </p:spTree>
    <p:extLst>
      <p:ext uri="{BB962C8B-B14F-4D97-AF65-F5344CB8AC3E}">
        <p14:creationId xmlns:p14="http://schemas.microsoft.com/office/powerpoint/2010/main" val="399991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5BAD2-A0E6-E559-7358-C9ADEE48CE4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44514B6-C193-2AFA-AFBB-7A5A72018557}"/>
              </a:ext>
            </a:extLst>
          </p:cNvPr>
          <p:cNvSpPr>
            <a:spLocks noGrp="1"/>
          </p:cNvSpPr>
          <p:nvPr>
            <p:ph type="title"/>
          </p:nvPr>
        </p:nvSpPr>
        <p:spPr>
          <a:xfrm>
            <a:off x="1025624" y="380671"/>
            <a:ext cx="10515600" cy="1009292"/>
          </a:xfrm>
        </p:spPr>
        <p:txBody>
          <a:bodyPr/>
          <a:lstStyle/>
          <a:p>
            <a:r>
              <a:rPr lang="en-US" dirty="0"/>
              <a:t>Get data: </a:t>
            </a:r>
            <a:r>
              <a:rPr lang="en-US" b="1" dirty="0"/>
              <a:t>data content</a:t>
            </a:r>
            <a:endParaRPr lang="en-US" dirty="0"/>
          </a:p>
        </p:txBody>
      </p:sp>
      <p:grpSp>
        <p:nvGrpSpPr>
          <p:cNvPr id="4" name="Groupe 3">
            <a:extLst>
              <a:ext uri="{FF2B5EF4-FFF2-40B4-BE49-F238E27FC236}">
                <a16:creationId xmlns:a16="http://schemas.microsoft.com/office/drawing/2014/main" id="{6C35ABD3-0409-2634-4B00-46F36032BD75}"/>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A8DD1A22-ACDE-08C3-8C79-F559C29DF7C7}"/>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6D60486-F662-2ECC-B338-DA75B0924F40}"/>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83914831-F327-8673-137D-40E299E4567C}"/>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C49677-FABC-0E12-7EB1-5B5F984662EF}"/>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8D43B729-44CE-37A1-4A3D-0C8EEBD2DE77}"/>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9735F9C3-83A8-389A-F391-F663D4F43203}"/>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EF452005-5957-3AF5-A8E4-BE769282CD0A}"/>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14</a:t>
            </a:fld>
            <a:endParaRPr lang="en-AU" dirty="0"/>
          </a:p>
        </p:txBody>
      </p:sp>
      <p:pic>
        <p:nvPicPr>
          <p:cNvPr id="12" name="Picture 11">
            <a:extLst>
              <a:ext uri="{FF2B5EF4-FFF2-40B4-BE49-F238E27FC236}">
                <a16:creationId xmlns:a16="http://schemas.microsoft.com/office/drawing/2014/main" id="{730AF9F9-5565-931B-75C3-B75793108997}"/>
              </a:ext>
            </a:extLst>
          </p:cNvPr>
          <p:cNvPicPr>
            <a:picLocks noChangeAspect="1"/>
          </p:cNvPicPr>
          <p:nvPr/>
        </p:nvPicPr>
        <p:blipFill>
          <a:blip r:embed="rId7"/>
          <a:srcRect l="82154" r="10820"/>
          <a:stretch/>
        </p:blipFill>
        <p:spPr>
          <a:xfrm>
            <a:off x="9836728" y="1922118"/>
            <a:ext cx="738908" cy="4068816"/>
          </a:xfrm>
          <a:prstGeom prst="rect">
            <a:avLst/>
          </a:prstGeom>
        </p:spPr>
      </p:pic>
      <p:sp>
        <p:nvSpPr>
          <p:cNvPr id="14" name="TextBox 13">
            <a:extLst>
              <a:ext uri="{FF2B5EF4-FFF2-40B4-BE49-F238E27FC236}">
                <a16:creationId xmlns:a16="http://schemas.microsoft.com/office/drawing/2014/main" id="{F76E5A7C-469C-90D6-2900-A684E557E220}"/>
              </a:ext>
            </a:extLst>
          </p:cNvPr>
          <p:cNvSpPr txBox="1"/>
          <p:nvPr/>
        </p:nvSpPr>
        <p:spPr>
          <a:xfrm>
            <a:off x="3405188" y="1438511"/>
            <a:ext cx="6100618" cy="369332"/>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observation and attributes values</a:t>
            </a:r>
            <a:endParaRPr lang="en-AU" dirty="0"/>
          </a:p>
        </p:txBody>
      </p:sp>
      <p:sp>
        <p:nvSpPr>
          <p:cNvPr id="13" name="TextBox 12">
            <a:extLst>
              <a:ext uri="{FF2B5EF4-FFF2-40B4-BE49-F238E27FC236}">
                <a16:creationId xmlns:a16="http://schemas.microsoft.com/office/drawing/2014/main" id="{EBA44106-3E4B-71A1-A8BE-7A149D96C683}"/>
              </a:ext>
            </a:extLst>
          </p:cNvPr>
          <p:cNvSpPr txBox="1"/>
          <p:nvPr/>
        </p:nvSpPr>
        <p:spPr>
          <a:xfrm>
            <a:off x="6283424" y="3069081"/>
            <a:ext cx="3303901" cy="923330"/>
          </a:xfrm>
          <a:prstGeom prst="rect">
            <a:avLst/>
          </a:prstGeom>
          <a:noFill/>
        </p:spPr>
        <p:txBody>
          <a:bodyPr wrap="square">
            <a:spAutoFit/>
          </a:bodyPr>
          <a:lstStyle/>
          <a:p>
            <a:pPr algn="l"/>
            <a:r>
              <a:rPr lang="en-AU" b="0" i="0" dirty="0">
                <a:solidFill>
                  <a:srgbClr val="686868"/>
                </a:solidFill>
                <a:effectLst/>
                <a:latin typeface="Open sans" panose="020B0606030504020204" pitchFamily="34" charset="0"/>
              </a:rPr>
              <a:t>OBS_VALUE column: the corresponding observation value (no value: empty)</a:t>
            </a:r>
          </a:p>
        </p:txBody>
      </p:sp>
    </p:spTree>
    <p:extLst>
      <p:ext uri="{BB962C8B-B14F-4D97-AF65-F5344CB8AC3E}">
        <p14:creationId xmlns:p14="http://schemas.microsoft.com/office/powerpoint/2010/main" val="3533558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032EC-557B-9807-B357-276437A9686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0F8E6C5-792B-9864-A825-07881B7F8730}"/>
              </a:ext>
            </a:extLst>
          </p:cNvPr>
          <p:cNvSpPr>
            <a:spLocks noGrp="1"/>
          </p:cNvSpPr>
          <p:nvPr>
            <p:ph type="title"/>
          </p:nvPr>
        </p:nvSpPr>
        <p:spPr>
          <a:xfrm>
            <a:off x="1025624" y="380671"/>
            <a:ext cx="10515600" cy="1009292"/>
          </a:xfrm>
        </p:spPr>
        <p:txBody>
          <a:bodyPr/>
          <a:lstStyle/>
          <a:p>
            <a:r>
              <a:rPr lang="en-US" dirty="0"/>
              <a:t>Get data: </a:t>
            </a:r>
            <a:r>
              <a:rPr lang="en-US" b="1" dirty="0"/>
              <a:t>data content</a:t>
            </a:r>
            <a:endParaRPr lang="en-US" dirty="0"/>
          </a:p>
        </p:txBody>
      </p:sp>
      <p:grpSp>
        <p:nvGrpSpPr>
          <p:cNvPr id="4" name="Groupe 3">
            <a:extLst>
              <a:ext uri="{FF2B5EF4-FFF2-40B4-BE49-F238E27FC236}">
                <a16:creationId xmlns:a16="http://schemas.microsoft.com/office/drawing/2014/main" id="{A9FA86A3-A1C8-16E6-4D65-785F41840E33}"/>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AF68C5D0-0776-6F2D-C3BC-5DD6E578E9DC}"/>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DA287794-1DAF-6813-BC55-70B0C47F58B9}"/>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69E35452-D458-3486-9D7C-3F52943FA5AA}"/>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37498BAA-E78F-980E-EDF8-76602074FD91}"/>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29FDBD66-EA39-5C29-A196-93586F943C3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AC3BCC16-DEB2-5BCB-3477-72202F1D1671}"/>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B2CDF6A-BA2C-5B95-15A1-960B2D9F3222}"/>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15</a:t>
            </a:fld>
            <a:endParaRPr lang="en-AU" dirty="0"/>
          </a:p>
        </p:txBody>
      </p:sp>
      <p:pic>
        <p:nvPicPr>
          <p:cNvPr id="12" name="Picture 11">
            <a:extLst>
              <a:ext uri="{FF2B5EF4-FFF2-40B4-BE49-F238E27FC236}">
                <a16:creationId xmlns:a16="http://schemas.microsoft.com/office/drawing/2014/main" id="{93423B6C-4780-1B62-AB74-F521509DA7C5}"/>
              </a:ext>
            </a:extLst>
          </p:cNvPr>
          <p:cNvPicPr>
            <a:picLocks noChangeAspect="1"/>
          </p:cNvPicPr>
          <p:nvPr/>
        </p:nvPicPr>
        <p:blipFill>
          <a:blip r:embed="rId7"/>
          <a:srcRect l="88478" r="-920"/>
          <a:stretch/>
        </p:blipFill>
        <p:spPr>
          <a:xfrm>
            <a:off x="10501745" y="1922118"/>
            <a:ext cx="1308456" cy="4068816"/>
          </a:xfrm>
          <a:prstGeom prst="rect">
            <a:avLst/>
          </a:prstGeom>
        </p:spPr>
      </p:pic>
      <p:sp>
        <p:nvSpPr>
          <p:cNvPr id="14" name="TextBox 13">
            <a:extLst>
              <a:ext uri="{FF2B5EF4-FFF2-40B4-BE49-F238E27FC236}">
                <a16:creationId xmlns:a16="http://schemas.microsoft.com/office/drawing/2014/main" id="{62323AA3-058F-8D43-B49C-7E4BCF046B51}"/>
              </a:ext>
            </a:extLst>
          </p:cNvPr>
          <p:cNvSpPr txBox="1"/>
          <p:nvPr/>
        </p:nvSpPr>
        <p:spPr>
          <a:xfrm>
            <a:off x="3405188" y="1438511"/>
            <a:ext cx="6100618" cy="369332"/>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observation and attributes values</a:t>
            </a:r>
            <a:endParaRPr lang="en-AU" dirty="0"/>
          </a:p>
        </p:txBody>
      </p:sp>
      <p:sp>
        <p:nvSpPr>
          <p:cNvPr id="13" name="TextBox 12">
            <a:extLst>
              <a:ext uri="{FF2B5EF4-FFF2-40B4-BE49-F238E27FC236}">
                <a16:creationId xmlns:a16="http://schemas.microsoft.com/office/drawing/2014/main" id="{819CF698-688D-4D79-7769-CE122DE4C433}"/>
              </a:ext>
            </a:extLst>
          </p:cNvPr>
          <p:cNvSpPr txBox="1"/>
          <p:nvPr/>
        </p:nvSpPr>
        <p:spPr>
          <a:xfrm>
            <a:off x="6283424" y="3069081"/>
            <a:ext cx="3303901" cy="1200329"/>
          </a:xfrm>
          <a:prstGeom prst="rect">
            <a:avLst/>
          </a:prstGeom>
          <a:noFill/>
        </p:spPr>
        <p:txBody>
          <a:bodyPr wrap="square">
            <a:spAutoFit/>
          </a:bodyPr>
          <a:lstStyle/>
          <a:p>
            <a:pPr algn="l"/>
            <a:r>
              <a:rPr lang="en-AU" b="0" i="0" dirty="0">
                <a:solidFill>
                  <a:srgbClr val="686868"/>
                </a:solidFill>
                <a:effectLst/>
                <a:latin typeface="Open sans" panose="020B0606030504020204" pitchFamily="34" charset="0"/>
              </a:rPr>
              <a:t>Attribute column: the corresponding attribute value (coded: ID, non-coded: value, no value: empty)</a:t>
            </a:r>
          </a:p>
        </p:txBody>
      </p:sp>
    </p:spTree>
    <p:extLst>
      <p:ext uri="{BB962C8B-B14F-4D97-AF65-F5344CB8AC3E}">
        <p14:creationId xmlns:p14="http://schemas.microsoft.com/office/powerpoint/2010/main" val="1063098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73520-54EC-47C7-24A0-425926107DA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A063C2D-A0E2-41A4-AA54-CD0C331B55E8}"/>
              </a:ext>
            </a:extLst>
          </p:cNvPr>
          <p:cNvSpPr>
            <a:spLocks noGrp="1"/>
          </p:cNvSpPr>
          <p:nvPr>
            <p:ph type="title"/>
          </p:nvPr>
        </p:nvSpPr>
        <p:spPr>
          <a:xfrm>
            <a:off x="1025624" y="380671"/>
            <a:ext cx="10515600" cy="1009292"/>
          </a:xfrm>
        </p:spPr>
        <p:txBody>
          <a:bodyPr/>
          <a:lstStyle/>
          <a:p>
            <a:r>
              <a:rPr lang="en-US" dirty="0"/>
              <a:t>Get data: </a:t>
            </a:r>
            <a:r>
              <a:rPr lang="en-US" b="1" dirty="0"/>
              <a:t>metadata content</a:t>
            </a:r>
            <a:endParaRPr lang="en-US" dirty="0"/>
          </a:p>
        </p:txBody>
      </p:sp>
      <p:grpSp>
        <p:nvGrpSpPr>
          <p:cNvPr id="4" name="Groupe 3">
            <a:extLst>
              <a:ext uri="{FF2B5EF4-FFF2-40B4-BE49-F238E27FC236}">
                <a16:creationId xmlns:a16="http://schemas.microsoft.com/office/drawing/2014/main" id="{B02A794A-34CE-C262-A19C-D320243A34C5}"/>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3FF6FC78-220C-0E4A-F629-8EB216085A19}"/>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15ACD5CF-4B3B-0FBC-1A7C-4EF67DD6CA10}"/>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6985C88E-5D99-54F4-291E-C175BEA15256}"/>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9DB1AA1C-F8B1-8313-CD5C-C70C56516947}"/>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D1CD3F27-DFDB-997F-9264-CDA2E020AB46}"/>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7F6D1A4A-E599-B70A-5070-32C2B666E96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614179AF-E0CC-6B76-72B3-571C963E30CF}"/>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16</a:t>
            </a:fld>
            <a:endParaRPr lang="en-AU" dirty="0"/>
          </a:p>
        </p:txBody>
      </p:sp>
      <p:pic>
        <p:nvPicPr>
          <p:cNvPr id="12" name="Picture 11">
            <a:extLst>
              <a:ext uri="{FF2B5EF4-FFF2-40B4-BE49-F238E27FC236}">
                <a16:creationId xmlns:a16="http://schemas.microsoft.com/office/drawing/2014/main" id="{4347C0A4-F7ED-1839-40B9-49A5EE5005E9}"/>
              </a:ext>
            </a:extLst>
          </p:cNvPr>
          <p:cNvPicPr>
            <a:picLocks noChangeAspect="1"/>
          </p:cNvPicPr>
          <p:nvPr/>
        </p:nvPicPr>
        <p:blipFill>
          <a:blip r:embed="rId7"/>
          <a:stretch>
            <a:fillRect/>
          </a:stretch>
        </p:blipFill>
        <p:spPr>
          <a:xfrm>
            <a:off x="711200" y="1544005"/>
            <a:ext cx="11480800" cy="4018950"/>
          </a:xfrm>
          <a:prstGeom prst="rect">
            <a:avLst/>
          </a:prstGeom>
        </p:spPr>
      </p:pic>
      <p:sp>
        <p:nvSpPr>
          <p:cNvPr id="14" name="TextBox 13">
            <a:extLst>
              <a:ext uri="{FF2B5EF4-FFF2-40B4-BE49-F238E27FC236}">
                <a16:creationId xmlns:a16="http://schemas.microsoft.com/office/drawing/2014/main" id="{14CE5A99-7856-01E1-615A-AFCD449A4C45}"/>
              </a:ext>
            </a:extLst>
          </p:cNvPr>
          <p:cNvSpPr txBox="1"/>
          <p:nvPr/>
        </p:nvSpPr>
        <p:spPr>
          <a:xfrm>
            <a:off x="711200" y="5679182"/>
            <a:ext cx="2022764" cy="646331"/>
          </a:xfrm>
          <a:prstGeom prst="rect">
            <a:avLst/>
          </a:prstGeom>
          <a:noFill/>
        </p:spPr>
        <p:txBody>
          <a:bodyPr wrap="square">
            <a:spAutoFit/>
          </a:bodyPr>
          <a:lstStyle/>
          <a:p>
            <a:r>
              <a:rPr lang="en-AU" b="1" i="0" dirty="0">
                <a:solidFill>
                  <a:srgbClr val="686868"/>
                </a:solidFill>
                <a:effectLst/>
                <a:latin typeface="Open sans" panose="020B0606030504020204" pitchFamily="34" charset="0"/>
              </a:rPr>
              <a:t>SID </a:t>
            </a:r>
            <a:r>
              <a:rPr lang="en-AU" i="0" dirty="0">
                <a:solidFill>
                  <a:srgbClr val="686868"/>
                </a:solidFill>
                <a:effectLst/>
                <a:latin typeface="Open sans" panose="020B0606030504020204" pitchFamily="34" charset="0"/>
              </a:rPr>
              <a:t>(Series Identifier)</a:t>
            </a:r>
            <a:endParaRPr lang="en-AU" dirty="0"/>
          </a:p>
        </p:txBody>
      </p:sp>
      <p:sp>
        <p:nvSpPr>
          <p:cNvPr id="16" name="TextBox 15">
            <a:extLst>
              <a:ext uri="{FF2B5EF4-FFF2-40B4-BE49-F238E27FC236}">
                <a16:creationId xmlns:a16="http://schemas.microsoft.com/office/drawing/2014/main" id="{9D4E646F-AA08-C8B0-DF88-F06D929FD715}"/>
              </a:ext>
            </a:extLst>
          </p:cNvPr>
          <p:cNvSpPr txBox="1"/>
          <p:nvPr/>
        </p:nvSpPr>
        <p:spPr>
          <a:xfrm>
            <a:off x="3719982" y="5563877"/>
            <a:ext cx="4353269" cy="646331"/>
          </a:xfrm>
          <a:prstGeom prst="rect">
            <a:avLst/>
          </a:prstGeom>
          <a:noFill/>
        </p:spPr>
        <p:txBody>
          <a:bodyPr wrap="square">
            <a:spAutoFit/>
          </a:bodyPr>
          <a:lstStyle/>
          <a:p>
            <a:pPr algn="l"/>
            <a:r>
              <a:rPr lang="en-AU" b="0" i="0">
                <a:solidFill>
                  <a:srgbClr val="686868"/>
                </a:solidFill>
                <a:effectLst/>
                <a:latin typeface="Open sans" panose="020B0606030504020204" pitchFamily="34" charset="0"/>
              </a:rPr>
              <a:t>one column for the ID of each dataflow dimension</a:t>
            </a:r>
            <a:endParaRPr lang="en-AU" b="0" i="0" dirty="0">
              <a:solidFill>
                <a:srgbClr val="686868"/>
              </a:solidFill>
              <a:effectLst/>
              <a:latin typeface="Open sans" panose="020B0606030504020204" pitchFamily="34" charset="0"/>
            </a:endParaRPr>
          </a:p>
        </p:txBody>
      </p:sp>
      <p:sp>
        <p:nvSpPr>
          <p:cNvPr id="18" name="TextBox 17">
            <a:extLst>
              <a:ext uri="{FF2B5EF4-FFF2-40B4-BE49-F238E27FC236}">
                <a16:creationId xmlns:a16="http://schemas.microsoft.com/office/drawing/2014/main" id="{6E2F25E9-900B-0E67-68E6-E07D6F8D9531}"/>
              </a:ext>
            </a:extLst>
          </p:cNvPr>
          <p:cNvSpPr txBox="1"/>
          <p:nvPr/>
        </p:nvSpPr>
        <p:spPr>
          <a:xfrm>
            <a:off x="8675934" y="5653100"/>
            <a:ext cx="3610312" cy="646331"/>
          </a:xfrm>
          <a:prstGeom prst="rect">
            <a:avLst/>
          </a:prstGeom>
          <a:noFill/>
        </p:spPr>
        <p:txBody>
          <a:bodyPr wrap="square">
            <a:spAutoFit/>
          </a:bodyPr>
          <a:lstStyle/>
          <a:p>
            <a:pPr algn="l"/>
            <a:r>
              <a:rPr lang="en-AU" b="0" i="0" dirty="0">
                <a:solidFill>
                  <a:srgbClr val="686868"/>
                </a:solidFill>
                <a:effectLst/>
                <a:latin typeface="Open sans" panose="020B0606030504020204" pitchFamily="34" charset="0"/>
              </a:rPr>
              <a:t>one column for the ID of each referential metadata attribute</a:t>
            </a:r>
          </a:p>
        </p:txBody>
      </p:sp>
      <p:cxnSp>
        <p:nvCxnSpPr>
          <p:cNvPr id="20" name="Straight Connector 19">
            <a:extLst>
              <a:ext uri="{FF2B5EF4-FFF2-40B4-BE49-F238E27FC236}">
                <a16:creationId xmlns:a16="http://schemas.microsoft.com/office/drawing/2014/main" id="{6E4DAB65-4DEA-94BB-A4AA-B0BE1A013064}"/>
              </a:ext>
            </a:extLst>
          </p:cNvPr>
          <p:cNvCxnSpPr/>
          <p:nvPr/>
        </p:nvCxnSpPr>
        <p:spPr>
          <a:xfrm>
            <a:off x="2967135" y="1389963"/>
            <a:ext cx="0" cy="4497079"/>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FCD861-261B-6B2F-54C1-F59F77DF21E2}"/>
              </a:ext>
            </a:extLst>
          </p:cNvPr>
          <p:cNvCxnSpPr/>
          <p:nvPr/>
        </p:nvCxnSpPr>
        <p:spPr>
          <a:xfrm>
            <a:off x="8755225" y="1505268"/>
            <a:ext cx="0" cy="4497079"/>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9343970-527C-526C-6FA9-B8B7E2F4754E}"/>
              </a:ext>
            </a:extLst>
          </p:cNvPr>
          <p:cNvCxnSpPr/>
          <p:nvPr/>
        </p:nvCxnSpPr>
        <p:spPr>
          <a:xfrm>
            <a:off x="3505200" y="1389963"/>
            <a:ext cx="0" cy="4497079"/>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745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CB2CC-A0EF-B6C2-0DD9-B202AEB55B9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5F236DE-DBBE-8E48-004E-83335EBBF825}"/>
              </a:ext>
            </a:extLst>
          </p:cNvPr>
          <p:cNvSpPr>
            <a:spLocks noGrp="1"/>
          </p:cNvSpPr>
          <p:nvPr>
            <p:ph type="title"/>
          </p:nvPr>
        </p:nvSpPr>
        <p:spPr>
          <a:xfrm>
            <a:off x="1025624" y="380671"/>
            <a:ext cx="10515600" cy="1009292"/>
          </a:xfrm>
        </p:spPr>
        <p:txBody>
          <a:bodyPr/>
          <a:lstStyle/>
          <a:p>
            <a:r>
              <a:rPr lang="en-US" dirty="0"/>
              <a:t>Edit data</a:t>
            </a:r>
          </a:p>
        </p:txBody>
      </p:sp>
      <p:grpSp>
        <p:nvGrpSpPr>
          <p:cNvPr id="4" name="Groupe 3">
            <a:extLst>
              <a:ext uri="{FF2B5EF4-FFF2-40B4-BE49-F238E27FC236}">
                <a16:creationId xmlns:a16="http://schemas.microsoft.com/office/drawing/2014/main" id="{20BD6C1C-9026-2D11-E6ED-0EA6962ED4C0}"/>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F46E176-445B-0F00-BBD8-3606AC1D0706}"/>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6C41602F-3A9C-55D9-EA61-836004B9220A}"/>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4CBB3D8A-A7FB-8725-07A6-4FA7770E54F8}"/>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3AA34084-B25E-573E-9EDC-097640EE5094}"/>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4E2EFFF2-4939-D9E9-D299-9934E0C1A9F8}"/>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999A025-B76D-6E71-BB1A-90E32209E45D}"/>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9070C47A-F19D-3C8A-3A83-7D61E330846D}"/>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17</a:t>
            </a:fld>
            <a:endParaRPr lang="en-AU" dirty="0"/>
          </a:p>
        </p:txBody>
      </p:sp>
      <p:pic>
        <p:nvPicPr>
          <p:cNvPr id="2" name="Picture 1">
            <a:extLst>
              <a:ext uri="{FF2B5EF4-FFF2-40B4-BE49-F238E27FC236}">
                <a16:creationId xmlns:a16="http://schemas.microsoft.com/office/drawing/2014/main" id="{815FF6FA-31C3-9D12-37C3-29FD39331E05}"/>
              </a:ext>
            </a:extLst>
          </p:cNvPr>
          <p:cNvPicPr>
            <a:picLocks noChangeAspect="1"/>
          </p:cNvPicPr>
          <p:nvPr/>
        </p:nvPicPr>
        <p:blipFill>
          <a:blip r:embed="rId7"/>
          <a:srcRect b="65982"/>
          <a:stretch/>
        </p:blipFill>
        <p:spPr>
          <a:xfrm>
            <a:off x="711200" y="1544005"/>
            <a:ext cx="11480800" cy="1367146"/>
          </a:xfrm>
          <a:prstGeom prst="rect">
            <a:avLst/>
          </a:prstGeom>
        </p:spPr>
      </p:pic>
      <p:cxnSp>
        <p:nvCxnSpPr>
          <p:cNvPr id="12" name="Straight Connector 11">
            <a:extLst>
              <a:ext uri="{FF2B5EF4-FFF2-40B4-BE49-F238E27FC236}">
                <a16:creationId xmlns:a16="http://schemas.microsoft.com/office/drawing/2014/main" id="{2FAD5EBC-1FA0-BC8B-4558-509E5B3B6F08}"/>
              </a:ext>
            </a:extLst>
          </p:cNvPr>
          <p:cNvCxnSpPr>
            <a:cxnSpLocks/>
          </p:cNvCxnSpPr>
          <p:nvPr/>
        </p:nvCxnSpPr>
        <p:spPr>
          <a:xfrm>
            <a:off x="2967135" y="1744824"/>
            <a:ext cx="0" cy="1240972"/>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3928059-DC1A-873B-180F-F509D183AB17}"/>
              </a:ext>
            </a:extLst>
          </p:cNvPr>
          <p:cNvCxnSpPr>
            <a:cxnSpLocks/>
          </p:cNvCxnSpPr>
          <p:nvPr/>
        </p:nvCxnSpPr>
        <p:spPr>
          <a:xfrm>
            <a:off x="3505200" y="1744824"/>
            <a:ext cx="0" cy="1240972"/>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C66800-7661-D073-DBB4-A0CA6B3CECE1}"/>
              </a:ext>
            </a:extLst>
          </p:cNvPr>
          <p:cNvSpPr txBox="1"/>
          <p:nvPr/>
        </p:nvSpPr>
        <p:spPr>
          <a:xfrm>
            <a:off x="2782595" y="1174673"/>
            <a:ext cx="1294879" cy="369332"/>
          </a:xfrm>
          <a:prstGeom prst="rect">
            <a:avLst/>
          </a:prstGeom>
          <a:noFill/>
        </p:spPr>
        <p:txBody>
          <a:bodyPr wrap="square">
            <a:spAutoFit/>
          </a:bodyPr>
          <a:lstStyle/>
          <a:p>
            <a:r>
              <a:rPr lang="en-AU" b="1" i="0" dirty="0">
                <a:solidFill>
                  <a:srgbClr val="FF0000"/>
                </a:solidFill>
                <a:effectLst/>
                <a:latin typeface="Open sans" panose="020B0606030504020204" pitchFamily="34" charset="0"/>
              </a:rPr>
              <a:t>Action</a:t>
            </a:r>
            <a:endParaRPr lang="en-AU" dirty="0">
              <a:solidFill>
                <a:srgbClr val="FF0000"/>
              </a:solidFill>
            </a:endParaRPr>
          </a:p>
        </p:txBody>
      </p:sp>
    </p:spTree>
    <p:extLst>
      <p:ext uri="{BB962C8B-B14F-4D97-AF65-F5344CB8AC3E}">
        <p14:creationId xmlns:p14="http://schemas.microsoft.com/office/powerpoint/2010/main" val="28498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E4AC8-27DA-37C1-57CC-6798CB35AE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D76F712-E5E5-8EA3-0D6D-D3983C4AD3E7}"/>
              </a:ext>
            </a:extLst>
          </p:cNvPr>
          <p:cNvSpPr>
            <a:spLocks noGrp="1"/>
          </p:cNvSpPr>
          <p:nvPr>
            <p:ph type="title"/>
          </p:nvPr>
        </p:nvSpPr>
        <p:spPr>
          <a:xfrm>
            <a:off x="1025624" y="380671"/>
            <a:ext cx="10515600" cy="1009292"/>
          </a:xfrm>
        </p:spPr>
        <p:txBody>
          <a:bodyPr/>
          <a:lstStyle/>
          <a:p>
            <a:r>
              <a:rPr lang="en-US" dirty="0"/>
              <a:t>Edit data</a:t>
            </a:r>
          </a:p>
        </p:txBody>
      </p:sp>
      <p:grpSp>
        <p:nvGrpSpPr>
          <p:cNvPr id="4" name="Groupe 3">
            <a:extLst>
              <a:ext uri="{FF2B5EF4-FFF2-40B4-BE49-F238E27FC236}">
                <a16:creationId xmlns:a16="http://schemas.microsoft.com/office/drawing/2014/main" id="{4E65A4D3-00E9-DA34-40A6-70210D94ACB7}"/>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B69699DD-4570-1A65-FB2E-2BFD7D4494AE}"/>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6BD0AFC4-30E8-CD5D-9918-EFE70B06D2F9}"/>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6DE4F086-A541-7581-081B-48864C1C200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E44783B7-4D47-4A0E-A0B0-211B2C94F8F9}"/>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27D8F43F-7893-5251-A680-E34DB55491AD}"/>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5394DCF3-5B31-E92E-A2D7-8421FBF3110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0D5FD2C3-0151-AE2B-A2E7-90D546350D0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18</a:t>
            </a:fld>
            <a:endParaRPr lang="en-AU" dirty="0"/>
          </a:p>
        </p:txBody>
      </p:sp>
      <p:pic>
        <p:nvPicPr>
          <p:cNvPr id="2" name="Picture 1">
            <a:extLst>
              <a:ext uri="{FF2B5EF4-FFF2-40B4-BE49-F238E27FC236}">
                <a16:creationId xmlns:a16="http://schemas.microsoft.com/office/drawing/2014/main" id="{47652AD9-0579-6773-4CFF-1049CA92EA5F}"/>
              </a:ext>
            </a:extLst>
          </p:cNvPr>
          <p:cNvPicPr>
            <a:picLocks noChangeAspect="1"/>
          </p:cNvPicPr>
          <p:nvPr/>
        </p:nvPicPr>
        <p:blipFill>
          <a:blip r:embed="rId7"/>
          <a:srcRect b="65982"/>
          <a:stretch/>
        </p:blipFill>
        <p:spPr>
          <a:xfrm>
            <a:off x="711200" y="1544005"/>
            <a:ext cx="11480800" cy="1367146"/>
          </a:xfrm>
          <a:prstGeom prst="rect">
            <a:avLst/>
          </a:prstGeom>
        </p:spPr>
      </p:pic>
      <p:cxnSp>
        <p:nvCxnSpPr>
          <p:cNvPr id="12" name="Straight Connector 11">
            <a:extLst>
              <a:ext uri="{FF2B5EF4-FFF2-40B4-BE49-F238E27FC236}">
                <a16:creationId xmlns:a16="http://schemas.microsoft.com/office/drawing/2014/main" id="{FE1C3C95-65A4-16F8-067F-5D7485D0EFAC}"/>
              </a:ext>
            </a:extLst>
          </p:cNvPr>
          <p:cNvCxnSpPr>
            <a:cxnSpLocks/>
          </p:cNvCxnSpPr>
          <p:nvPr/>
        </p:nvCxnSpPr>
        <p:spPr>
          <a:xfrm>
            <a:off x="2967135" y="1744824"/>
            <a:ext cx="0" cy="1240972"/>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CC86BA3-F880-1323-B873-A46EA4C41426}"/>
              </a:ext>
            </a:extLst>
          </p:cNvPr>
          <p:cNvCxnSpPr>
            <a:cxnSpLocks/>
          </p:cNvCxnSpPr>
          <p:nvPr/>
        </p:nvCxnSpPr>
        <p:spPr>
          <a:xfrm>
            <a:off x="3505200" y="1744824"/>
            <a:ext cx="0" cy="1240972"/>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B3AB698-0F32-1234-E28E-94FE061B284E}"/>
              </a:ext>
            </a:extLst>
          </p:cNvPr>
          <p:cNvSpPr txBox="1"/>
          <p:nvPr/>
        </p:nvSpPr>
        <p:spPr>
          <a:xfrm>
            <a:off x="2782595" y="1174673"/>
            <a:ext cx="1294879" cy="369332"/>
          </a:xfrm>
          <a:prstGeom prst="rect">
            <a:avLst/>
          </a:prstGeom>
          <a:noFill/>
        </p:spPr>
        <p:txBody>
          <a:bodyPr wrap="square">
            <a:spAutoFit/>
          </a:bodyPr>
          <a:lstStyle/>
          <a:p>
            <a:r>
              <a:rPr lang="en-AU" b="1" i="0" dirty="0">
                <a:solidFill>
                  <a:srgbClr val="FF0000"/>
                </a:solidFill>
                <a:effectLst/>
                <a:latin typeface="Open sans" panose="020B0606030504020204" pitchFamily="34" charset="0"/>
              </a:rPr>
              <a:t>Action</a:t>
            </a:r>
            <a:endParaRPr lang="en-AU" dirty="0">
              <a:solidFill>
                <a:srgbClr val="FF0000"/>
              </a:solidFill>
            </a:endParaRPr>
          </a:p>
        </p:txBody>
      </p:sp>
      <p:sp>
        <p:nvSpPr>
          <p:cNvPr id="15" name="TextBox 14">
            <a:extLst>
              <a:ext uri="{FF2B5EF4-FFF2-40B4-BE49-F238E27FC236}">
                <a16:creationId xmlns:a16="http://schemas.microsoft.com/office/drawing/2014/main" id="{9F33FDB0-7094-08F5-D69B-23CE80B1774E}"/>
              </a:ext>
            </a:extLst>
          </p:cNvPr>
          <p:cNvSpPr txBox="1"/>
          <p:nvPr/>
        </p:nvSpPr>
        <p:spPr>
          <a:xfrm>
            <a:off x="2071396" y="3170800"/>
            <a:ext cx="6102220" cy="1200329"/>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can be </a:t>
            </a:r>
            <a:r>
              <a:rPr lang="en-AU" b="1" i="0" dirty="0">
                <a:solidFill>
                  <a:srgbClr val="686868"/>
                </a:solidFill>
                <a:effectLst/>
                <a:latin typeface="Open sans" panose="020B0606030504020204" pitchFamily="34" charset="0"/>
              </a:rPr>
              <a:t>M</a:t>
            </a:r>
            <a:r>
              <a:rPr lang="en-AU" b="0" i="0" dirty="0">
                <a:solidFill>
                  <a:srgbClr val="686868"/>
                </a:solidFill>
                <a:effectLst/>
                <a:latin typeface="Open sans" panose="020B0606030504020204" pitchFamily="34" charset="0"/>
              </a:rPr>
              <a:t>erge (default), </a:t>
            </a:r>
            <a:r>
              <a:rPr lang="en-AU" b="1" i="0" dirty="0">
                <a:solidFill>
                  <a:srgbClr val="686868"/>
                </a:solidFill>
                <a:effectLst/>
                <a:latin typeface="Open sans" panose="020B0606030504020204" pitchFamily="34" charset="0"/>
              </a:rPr>
              <a:t>R</a:t>
            </a:r>
            <a:r>
              <a:rPr lang="en-AU" b="0" i="0" dirty="0">
                <a:solidFill>
                  <a:srgbClr val="686868"/>
                </a:solidFill>
                <a:effectLst/>
                <a:latin typeface="Open sans" panose="020B0606030504020204" pitchFamily="34" charset="0"/>
              </a:rPr>
              <a:t>eplace, </a:t>
            </a:r>
            <a:r>
              <a:rPr lang="en-AU" b="1" i="0" dirty="0">
                <a:solidFill>
                  <a:srgbClr val="686868"/>
                </a:solidFill>
                <a:effectLst/>
                <a:latin typeface="Open sans" panose="020B0606030504020204" pitchFamily="34" charset="0"/>
              </a:rPr>
              <a:t>D</a:t>
            </a:r>
            <a:r>
              <a:rPr lang="en-AU" b="0" i="0" dirty="0">
                <a:solidFill>
                  <a:srgbClr val="686868"/>
                </a:solidFill>
                <a:effectLst/>
                <a:latin typeface="Open sans" panose="020B0606030504020204" pitchFamily="34" charset="0"/>
              </a:rPr>
              <a:t>elete</a:t>
            </a:r>
          </a:p>
          <a:p>
            <a:endParaRPr lang="en-AU" dirty="0">
              <a:solidFill>
                <a:srgbClr val="686868"/>
              </a:solidFill>
              <a:latin typeface="Open sans" panose="020B0606030504020204" pitchFamily="34" charset="0"/>
            </a:endParaRP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‘Time series’ layouts always apply </a:t>
            </a:r>
            <a:r>
              <a:rPr lang="en-AU" b="1" i="0" dirty="0">
                <a:solidFill>
                  <a:srgbClr val="686868"/>
                </a:solidFill>
                <a:effectLst/>
                <a:latin typeface="Open sans" panose="020B0606030504020204" pitchFamily="34" charset="0"/>
              </a:rPr>
              <a:t>M</a:t>
            </a:r>
            <a:r>
              <a:rPr lang="en-AU" b="0" i="0" dirty="0">
                <a:solidFill>
                  <a:srgbClr val="686868"/>
                </a:solidFill>
                <a:effectLst/>
                <a:latin typeface="Open sans" panose="020B0606030504020204" pitchFamily="34" charset="0"/>
              </a:rPr>
              <a:t>erge</a:t>
            </a:r>
            <a:endParaRPr lang="en-AU" dirty="0"/>
          </a:p>
        </p:txBody>
      </p:sp>
    </p:spTree>
    <p:extLst>
      <p:ext uri="{BB962C8B-B14F-4D97-AF65-F5344CB8AC3E}">
        <p14:creationId xmlns:p14="http://schemas.microsoft.com/office/powerpoint/2010/main" val="81906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0743E-59C3-D7A5-B200-E587A24E718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6B741DC-62BA-F55C-B4C8-6E51075CF95A}"/>
              </a:ext>
            </a:extLst>
          </p:cNvPr>
          <p:cNvSpPr>
            <a:spLocks noGrp="1"/>
          </p:cNvSpPr>
          <p:nvPr>
            <p:ph type="title"/>
          </p:nvPr>
        </p:nvSpPr>
        <p:spPr>
          <a:xfrm>
            <a:off x="1025624" y="380671"/>
            <a:ext cx="10515600" cy="1009292"/>
          </a:xfrm>
        </p:spPr>
        <p:txBody>
          <a:bodyPr/>
          <a:lstStyle/>
          <a:p>
            <a:r>
              <a:rPr lang="en-US" dirty="0"/>
              <a:t>Edit data</a:t>
            </a:r>
          </a:p>
        </p:txBody>
      </p:sp>
      <p:grpSp>
        <p:nvGrpSpPr>
          <p:cNvPr id="4" name="Groupe 3">
            <a:extLst>
              <a:ext uri="{FF2B5EF4-FFF2-40B4-BE49-F238E27FC236}">
                <a16:creationId xmlns:a16="http://schemas.microsoft.com/office/drawing/2014/main" id="{B7E34E8F-F1A5-9126-7C8E-404EBDBD6300}"/>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BFDB4CA8-3A56-6CF5-B0F6-956394735C94}"/>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F8EF1194-417E-8D6F-D8A9-7FD22748F230}"/>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5BC34782-EBCA-2373-F59A-7A481FDF6235}"/>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C357F75E-15D2-DF31-8EDE-50647937D001}"/>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80DB4688-305B-A49B-CDAA-F0648EA5DDA2}"/>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6D1C03CF-62DB-C1FD-8E82-21C1FC4AFF68}"/>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54F4726D-3D68-A7B2-7828-DDB8CB08D866}"/>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19</a:t>
            </a:fld>
            <a:endParaRPr lang="en-AU" dirty="0"/>
          </a:p>
        </p:txBody>
      </p:sp>
      <p:pic>
        <p:nvPicPr>
          <p:cNvPr id="2" name="Picture 1">
            <a:extLst>
              <a:ext uri="{FF2B5EF4-FFF2-40B4-BE49-F238E27FC236}">
                <a16:creationId xmlns:a16="http://schemas.microsoft.com/office/drawing/2014/main" id="{E9687AAE-63FE-F981-62D0-B7BCBE734EB9}"/>
              </a:ext>
            </a:extLst>
          </p:cNvPr>
          <p:cNvPicPr>
            <a:picLocks noChangeAspect="1"/>
          </p:cNvPicPr>
          <p:nvPr/>
        </p:nvPicPr>
        <p:blipFill>
          <a:blip r:embed="rId7"/>
          <a:srcRect b="65982"/>
          <a:stretch/>
        </p:blipFill>
        <p:spPr>
          <a:xfrm>
            <a:off x="711200" y="1544005"/>
            <a:ext cx="11480800" cy="1367146"/>
          </a:xfrm>
          <a:prstGeom prst="rect">
            <a:avLst/>
          </a:prstGeom>
        </p:spPr>
      </p:pic>
      <p:cxnSp>
        <p:nvCxnSpPr>
          <p:cNvPr id="12" name="Straight Connector 11">
            <a:extLst>
              <a:ext uri="{FF2B5EF4-FFF2-40B4-BE49-F238E27FC236}">
                <a16:creationId xmlns:a16="http://schemas.microsoft.com/office/drawing/2014/main" id="{C3EA8EA8-8C53-4FD1-E7FF-3F7032B72045}"/>
              </a:ext>
            </a:extLst>
          </p:cNvPr>
          <p:cNvCxnSpPr>
            <a:cxnSpLocks/>
          </p:cNvCxnSpPr>
          <p:nvPr/>
        </p:nvCxnSpPr>
        <p:spPr>
          <a:xfrm>
            <a:off x="2967135" y="1744824"/>
            <a:ext cx="0" cy="1240972"/>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B23117-9E02-49E3-2F62-6FAB7C08AC34}"/>
              </a:ext>
            </a:extLst>
          </p:cNvPr>
          <p:cNvCxnSpPr>
            <a:cxnSpLocks/>
          </p:cNvCxnSpPr>
          <p:nvPr/>
        </p:nvCxnSpPr>
        <p:spPr>
          <a:xfrm>
            <a:off x="3505200" y="1744824"/>
            <a:ext cx="0" cy="1240972"/>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1D1B628-6AD8-960D-0C94-86571E52CE88}"/>
              </a:ext>
            </a:extLst>
          </p:cNvPr>
          <p:cNvSpPr txBox="1"/>
          <p:nvPr/>
        </p:nvSpPr>
        <p:spPr>
          <a:xfrm>
            <a:off x="2782595" y="1174673"/>
            <a:ext cx="1294879" cy="369332"/>
          </a:xfrm>
          <a:prstGeom prst="rect">
            <a:avLst/>
          </a:prstGeom>
          <a:noFill/>
        </p:spPr>
        <p:txBody>
          <a:bodyPr wrap="square">
            <a:spAutoFit/>
          </a:bodyPr>
          <a:lstStyle/>
          <a:p>
            <a:r>
              <a:rPr lang="en-AU" b="1" i="0" dirty="0">
                <a:solidFill>
                  <a:srgbClr val="FF0000"/>
                </a:solidFill>
                <a:effectLst/>
                <a:latin typeface="Open sans" panose="020B0606030504020204" pitchFamily="34" charset="0"/>
              </a:rPr>
              <a:t>Action</a:t>
            </a:r>
            <a:endParaRPr lang="en-AU" dirty="0">
              <a:solidFill>
                <a:srgbClr val="FF0000"/>
              </a:solidFill>
            </a:endParaRPr>
          </a:p>
        </p:txBody>
      </p:sp>
      <p:sp>
        <p:nvSpPr>
          <p:cNvPr id="15" name="TextBox 14">
            <a:extLst>
              <a:ext uri="{FF2B5EF4-FFF2-40B4-BE49-F238E27FC236}">
                <a16:creationId xmlns:a16="http://schemas.microsoft.com/office/drawing/2014/main" id="{33FB0EE9-6641-D065-3A55-8FDDD36DE6AF}"/>
              </a:ext>
            </a:extLst>
          </p:cNvPr>
          <p:cNvSpPr txBox="1"/>
          <p:nvPr/>
        </p:nvSpPr>
        <p:spPr>
          <a:xfrm>
            <a:off x="2071396" y="3170800"/>
            <a:ext cx="6102220" cy="1200329"/>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can be </a:t>
            </a:r>
            <a:r>
              <a:rPr lang="en-AU" b="1" i="0" dirty="0">
                <a:solidFill>
                  <a:srgbClr val="686868"/>
                </a:solidFill>
                <a:effectLst/>
                <a:latin typeface="Open sans" panose="020B0606030504020204" pitchFamily="34" charset="0"/>
              </a:rPr>
              <a:t>M</a:t>
            </a:r>
            <a:r>
              <a:rPr lang="en-AU" b="0" i="0" dirty="0">
                <a:solidFill>
                  <a:srgbClr val="686868"/>
                </a:solidFill>
                <a:effectLst/>
                <a:latin typeface="Open sans" panose="020B0606030504020204" pitchFamily="34" charset="0"/>
              </a:rPr>
              <a:t>erge (default), </a:t>
            </a:r>
            <a:r>
              <a:rPr lang="en-AU" b="1" i="0" dirty="0">
                <a:solidFill>
                  <a:srgbClr val="686868"/>
                </a:solidFill>
                <a:effectLst/>
                <a:latin typeface="Open sans" panose="020B0606030504020204" pitchFamily="34" charset="0"/>
              </a:rPr>
              <a:t>R</a:t>
            </a:r>
            <a:r>
              <a:rPr lang="en-AU" b="0" i="0" dirty="0">
                <a:solidFill>
                  <a:srgbClr val="686868"/>
                </a:solidFill>
                <a:effectLst/>
                <a:latin typeface="Open sans" panose="020B0606030504020204" pitchFamily="34" charset="0"/>
              </a:rPr>
              <a:t>eplace, </a:t>
            </a:r>
            <a:r>
              <a:rPr lang="en-AU" b="1" i="0" dirty="0">
                <a:solidFill>
                  <a:srgbClr val="686868"/>
                </a:solidFill>
                <a:effectLst/>
                <a:latin typeface="Open sans" panose="020B0606030504020204" pitchFamily="34" charset="0"/>
              </a:rPr>
              <a:t>D</a:t>
            </a:r>
            <a:r>
              <a:rPr lang="en-AU" b="0" i="0" dirty="0">
                <a:solidFill>
                  <a:srgbClr val="686868"/>
                </a:solidFill>
                <a:effectLst/>
                <a:latin typeface="Open sans" panose="020B0606030504020204" pitchFamily="34" charset="0"/>
              </a:rPr>
              <a:t>elete</a:t>
            </a:r>
          </a:p>
          <a:p>
            <a:endParaRPr lang="en-AU" dirty="0">
              <a:solidFill>
                <a:srgbClr val="686868"/>
              </a:solidFill>
              <a:latin typeface="Open sans" panose="020B0606030504020204" pitchFamily="34" charset="0"/>
            </a:endParaRP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‘Time series’ layouts always apply </a:t>
            </a:r>
            <a:r>
              <a:rPr lang="en-AU" b="1" i="0" dirty="0">
                <a:solidFill>
                  <a:srgbClr val="686868"/>
                </a:solidFill>
                <a:effectLst/>
                <a:latin typeface="Open sans" panose="020B0606030504020204" pitchFamily="34" charset="0"/>
              </a:rPr>
              <a:t>M</a:t>
            </a:r>
            <a:r>
              <a:rPr lang="en-AU" b="0" i="0" dirty="0">
                <a:solidFill>
                  <a:srgbClr val="686868"/>
                </a:solidFill>
                <a:effectLst/>
                <a:latin typeface="Open sans" panose="020B0606030504020204" pitchFamily="34" charset="0"/>
              </a:rPr>
              <a:t>erge</a:t>
            </a:r>
            <a:endParaRPr lang="en-AU" dirty="0"/>
          </a:p>
        </p:txBody>
      </p:sp>
    </p:spTree>
    <p:extLst>
      <p:ext uri="{BB962C8B-B14F-4D97-AF65-F5344CB8AC3E}">
        <p14:creationId xmlns:p14="http://schemas.microsoft.com/office/powerpoint/2010/main" val="103862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7B41A2-B232-E88E-60FF-2A017EE70308}"/>
              </a:ext>
            </a:extLst>
          </p:cNvPr>
          <p:cNvSpPr>
            <a:spLocks noGrp="1"/>
          </p:cNvSpPr>
          <p:nvPr>
            <p:ph idx="1"/>
          </p:nvPr>
        </p:nvSpPr>
        <p:spPr>
          <a:xfrm>
            <a:off x="1025624" y="1693580"/>
            <a:ext cx="10515600" cy="4791564"/>
          </a:xfrm>
        </p:spPr>
        <p:txBody>
          <a:bodyPr>
            <a:normAutofit/>
          </a:bodyPr>
          <a:lstStyle/>
          <a:p>
            <a:pPr marL="0" indent="0">
              <a:spcBef>
                <a:spcPts val="1800"/>
              </a:spcBef>
              <a:buNone/>
            </a:pPr>
            <a:r>
              <a:rPr lang="en-AU" dirty="0">
                <a:solidFill>
                  <a:schemeClr val="tx1">
                    <a:lumMod val="65000"/>
                    <a:lumOff val="35000"/>
                  </a:schemeClr>
                </a:solidFill>
              </a:rPr>
              <a:t>At the end of this session, you will be able to use the SDMX .Stat Excel Add-in for:</a:t>
            </a:r>
          </a:p>
          <a:p>
            <a:pPr>
              <a:spcBef>
                <a:spcPts val="1800"/>
              </a:spcBef>
            </a:pPr>
            <a:r>
              <a:rPr lang="en-AU" dirty="0">
                <a:solidFill>
                  <a:schemeClr val="tx1">
                    <a:lumMod val="65000"/>
                    <a:lumOff val="35000"/>
                  </a:schemeClr>
                </a:solidFill>
              </a:rPr>
              <a:t>Getting data and referential metadata</a:t>
            </a:r>
          </a:p>
          <a:p>
            <a:pPr>
              <a:spcBef>
                <a:spcPts val="1800"/>
              </a:spcBef>
            </a:pPr>
            <a:r>
              <a:rPr lang="en-AU" dirty="0">
                <a:solidFill>
                  <a:schemeClr val="tx1">
                    <a:lumMod val="65000"/>
                    <a:lumOff val="35000"/>
                  </a:schemeClr>
                </a:solidFill>
              </a:rPr>
              <a:t>Editing data and referential metadata</a:t>
            </a:r>
          </a:p>
          <a:p>
            <a:pPr>
              <a:spcBef>
                <a:spcPts val="1800"/>
              </a:spcBef>
            </a:pPr>
            <a:endParaRPr lang="en-AU" dirty="0">
              <a:solidFill>
                <a:schemeClr val="tx1">
                  <a:lumMod val="65000"/>
                  <a:lumOff val="35000"/>
                </a:schemeClr>
              </a:solidFill>
            </a:endParaRPr>
          </a:p>
        </p:txBody>
      </p:sp>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Learning objectives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a:t>
            </a:fld>
            <a:endParaRPr lang="en-AU" dirty="0"/>
          </a:p>
        </p:txBody>
      </p:sp>
    </p:spTree>
    <p:extLst>
      <p:ext uri="{BB962C8B-B14F-4D97-AF65-F5344CB8AC3E}">
        <p14:creationId xmlns:p14="http://schemas.microsoft.com/office/powerpoint/2010/main" val="872158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F8C17-1DE8-BEBA-A584-FC8B338CE38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428F32A-4236-8178-3727-4F5E35C19C02}"/>
              </a:ext>
            </a:extLst>
          </p:cNvPr>
          <p:cNvSpPr>
            <a:spLocks noGrp="1"/>
          </p:cNvSpPr>
          <p:nvPr>
            <p:ph type="title"/>
          </p:nvPr>
        </p:nvSpPr>
        <p:spPr>
          <a:xfrm>
            <a:off x="1025624" y="380671"/>
            <a:ext cx="10515600" cy="1009292"/>
          </a:xfrm>
        </p:spPr>
        <p:txBody>
          <a:bodyPr/>
          <a:lstStyle/>
          <a:p>
            <a:r>
              <a:rPr lang="en-US" dirty="0"/>
              <a:t>Edit data: </a:t>
            </a:r>
            <a:r>
              <a:rPr lang="en-US" b="1" dirty="0"/>
              <a:t>update/replace</a:t>
            </a:r>
            <a:endParaRPr lang="en-US" dirty="0"/>
          </a:p>
        </p:txBody>
      </p:sp>
      <p:grpSp>
        <p:nvGrpSpPr>
          <p:cNvPr id="4" name="Groupe 3">
            <a:extLst>
              <a:ext uri="{FF2B5EF4-FFF2-40B4-BE49-F238E27FC236}">
                <a16:creationId xmlns:a16="http://schemas.microsoft.com/office/drawing/2014/main" id="{3222C332-0AA5-8C7E-5D7B-E79EB98A47EB}"/>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EE1A5CC2-205C-6AD9-6DDB-361AE31B9148}"/>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239A1703-4FB0-9F9F-0310-AE232A5908F5}"/>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3DCB8397-8512-5FEA-902F-6F909C1BBEC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613FCC7-7EC9-F0A4-A972-001B1849667A}"/>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1FC0EBE6-5C6D-A129-6CA3-E4ACB17EA592}"/>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0C3320F8-A85F-BD21-358C-A5CD43A472B0}"/>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3CBB3575-3E30-561E-5C1D-C22B0154810A}"/>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20</a:t>
            </a:fld>
            <a:endParaRPr lang="en-AU" dirty="0"/>
          </a:p>
        </p:txBody>
      </p:sp>
      <p:pic>
        <p:nvPicPr>
          <p:cNvPr id="2" name="Picture 1">
            <a:extLst>
              <a:ext uri="{FF2B5EF4-FFF2-40B4-BE49-F238E27FC236}">
                <a16:creationId xmlns:a16="http://schemas.microsoft.com/office/drawing/2014/main" id="{B3301581-1990-2BFE-44E5-62CC60974B25}"/>
              </a:ext>
            </a:extLst>
          </p:cNvPr>
          <p:cNvPicPr>
            <a:picLocks noChangeAspect="1"/>
          </p:cNvPicPr>
          <p:nvPr/>
        </p:nvPicPr>
        <p:blipFill>
          <a:blip r:embed="rId7"/>
          <a:srcRect b="65982"/>
          <a:stretch/>
        </p:blipFill>
        <p:spPr>
          <a:xfrm>
            <a:off x="711200" y="1544005"/>
            <a:ext cx="11480800" cy="1367146"/>
          </a:xfrm>
          <a:prstGeom prst="rect">
            <a:avLst/>
          </a:prstGeom>
        </p:spPr>
      </p:pic>
      <p:sp>
        <p:nvSpPr>
          <p:cNvPr id="15" name="TextBox 14">
            <a:extLst>
              <a:ext uri="{FF2B5EF4-FFF2-40B4-BE49-F238E27FC236}">
                <a16:creationId xmlns:a16="http://schemas.microsoft.com/office/drawing/2014/main" id="{90D07F00-438B-B930-013D-D570F0FC6343}"/>
              </a:ext>
            </a:extLst>
          </p:cNvPr>
          <p:cNvSpPr txBox="1"/>
          <p:nvPr/>
        </p:nvSpPr>
        <p:spPr>
          <a:xfrm>
            <a:off x="2071395" y="3170800"/>
            <a:ext cx="7380515" cy="3416320"/>
          </a:xfrm>
          <a:prstGeom prst="rect">
            <a:avLst/>
          </a:prstGeom>
          <a:noFill/>
        </p:spPr>
        <p:txBody>
          <a:bodyPr wrap="square">
            <a:spAutoFit/>
          </a:bodyPr>
          <a:lstStyle/>
          <a:p>
            <a:r>
              <a:rPr lang="en-AU" b="1" i="0" dirty="0">
                <a:solidFill>
                  <a:srgbClr val="686868"/>
                </a:solidFill>
                <a:effectLst/>
                <a:latin typeface="Open sans" panose="020B0606030504020204" pitchFamily="34" charset="0"/>
              </a:rPr>
              <a:t>M</a:t>
            </a:r>
            <a:r>
              <a:rPr lang="en-AU" b="0" i="0" dirty="0">
                <a:solidFill>
                  <a:srgbClr val="686868"/>
                </a:solidFill>
                <a:effectLst/>
                <a:latin typeface="Open sans" panose="020B0606030504020204" pitchFamily="34" charset="0"/>
              </a:rPr>
              <a:t>erge: will only update the (meta)data provided in the table. Related </a:t>
            </a:r>
            <a:r>
              <a:rPr lang="en-AU" b="0" i="0" dirty="0" err="1">
                <a:solidFill>
                  <a:srgbClr val="686868"/>
                </a:solidFill>
                <a:effectLst/>
                <a:latin typeface="Open sans" panose="020B0606030504020204" pitchFamily="34" charset="0"/>
              </a:rPr>
              <a:t>emptycells</a:t>
            </a:r>
            <a:r>
              <a:rPr lang="en-AU" b="0" i="0" dirty="0">
                <a:solidFill>
                  <a:srgbClr val="686868"/>
                </a:solidFill>
                <a:effectLst/>
                <a:latin typeface="Open sans" panose="020B0606030504020204" pitchFamily="34" charset="0"/>
              </a:rPr>
              <a:t> will not change the corresponding current value</a:t>
            </a:r>
          </a:p>
          <a:p>
            <a:endParaRPr lang="en-AU" dirty="0">
              <a:solidFill>
                <a:srgbClr val="686868"/>
              </a:solidFill>
              <a:latin typeface="Open sans" panose="020B0606030504020204" pitchFamily="34" charset="0"/>
            </a:endParaRPr>
          </a:p>
          <a:p>
            <a:r>
              <a:rPr lang="en-AU" b="1" i="0" dirty="0">
                <a:solidFill>
                  <a:srgbClr val="686868"/>
                </a:solidFill>
                <a:effectLst/>
                <a:latin typeface="Open sans" panose="020B0606030504020204" pitchFamily="34" charset="0"/>
              </a:rPr>
              <a:t>R</a:t>
            </a:r>
            <a:r>
              <a:rPr lang="en-AU" b="0" i="0" dirty="0">
                <a:solidFill>
                  <a:srgbClr val="686868"/>
                </a:solidFill>
                <a:effectLst/>
                <a:latin typeface="Open sans" panose="020B0606030504020204" pitchFamily="34" charset="0"/>
              </a:rPr>
              <a:t>eplace: will fully replace whole observations with their observation (measure) value and their attributes defined at observation level provided in the table.</a:t>
            </a:r>
            <a:br>
              <a:rPr lang="en-AU" b="0" i="0" dirty="0">
                <a:solidFill>
                  <a:srgbClr val="686868"/>
                </a:solidFill>
                <a:effectLst/>
                <a:latin typeface="Open sans" panose="020B0606030504020204" pitchFamily="34" charset="0"/>
              </a:rPr>
            </a:br>
            <a:r>
              <a:rPr lang="en-AU" b="0" i="0" dirty="0">
                <a:solidFill>
                  <a:srgbClr val="686868"/>
                </a:solidFill>
                <a:effectLst/>
                <a:latin typeface="Open sans" panose="020B0606030504020204" pitchFamily="34" charset="0"/>
              </a:rPr>
              <a:t>Related empty cells will delete the corresponding current value in the data space.</a:t>
            </a:r>
          </a:p>
          <a:p>
            <a:r>
              <a:rPr lang="en-AU" b="0" i="0" dirty="0">
                <a:solidFill>
                  <a:srgbClr val="686868"/>
                </a:solidFill>
                <a:effectLst/>
                <a:latin typeface="Open sans" panose="020B0606030504020204" pitchFamily="34" charset="0"/>
              </a:rPr>
              <a:t>However, values of attributes attached at higher levels than observation will be </a:t>
            </a:r>
            <a:r>
              <a:rPr lang="en-AU" b="1" i="0" dirty="0">
                <a:solidFill>
                  <a:srgbClr val="686868"/>
                </a:solidFill>
                <a:effectLst/>
                <a:latin typeface="Open sans" panose="020B0606030504020204" pitchFamily="34" charset="0"/>
              </a:rPr>
              <a:t>M</a:t>
            </a:r>
            <a:r>
              <a:rPr lang="en-AU" b="0" i="0" dirty="0">
                <a:solidFill>
                  <a:srgbClr val="686868"/>
                </a:solidFill>
                <a:effectLst/>
                <a:latin typeface="Open sans" panose="020B0606030504020204" pitchFamily="34" charset="0"/>
              </a:rPr>
              <a:t>erged.</a:t>
            </a:r>
          </a:p>
          <a:p>
            <a:endParaRPr lang="en-AU" dirty="0">
              <a:solidFill>
                <a:srgbClr val="686868"/>
              </a:solidFill>
              <a:latin typeface="Open sans" panose="020B0606030504020204" pitchFamily="34" charset="0"/>
            </a:endParaRPr>
          </a:p>
          <a:p>
            <a:endParaRPr lang="en-AU" dirty="0">
              <a:solidFill>
                <a:srgbClr val="686868"/>
              </a:solidFill>
              <a:latin typeface="Open sans" panose="020B0606030504020204" pitchFamily="34" charset="0"/>
            </a:endParaRPr>
          </a:p>
        </p:txBody>
      </p:sp>
    </p:spTree>
    <p:extLst>
      <p:ext uri="{BB962C8B-B14F-4D97-AF65-F5344CB8AC3E}">
        <p14:creationId xmlns:p14="http://schemas.microsoft.com/office/powerpoint/2010/main" val="1479834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149D2-F127-687E-7760-45FFEB62DA7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34ABE22-2321-A044-818C-19B63D0F562D}"/>
              </a:ext>
            </a:extLst>
          </p:cNvPr>
          <p:cNvSpPr>
            <a:spLocks noGrp="1"/>
          </p:cNvSpPr>
          <p:nvPr>
            <p:ph type="title"/>
          </p:nvPr>
        </p:nvSpPr>
        <p:spPr>
          <a:xfrm>
            <a:off x="1025624" y="380671"/>
            <a:ext cx="10515600" cy="1009292"/>
          </a:xfrm>
        </p:spPr>
        <p:txBody>
          <a:bodyPr/>
          <a:lstStyle/>
          <a:p>
            <a:r>
              <a:rPr lang="en-US" dirty="0"/>
              <a:t>Edit data: </a:t>
            </a:r>
            <a:r>
              <a:rPr lang="en-US" b="1" dirty="0"/>
              <a:t>delete</a:t>
            </a:r>
            <a:endParaRPr lang="en-US" dirty="0"/>
          </a:p>
        </p:txBody>
      </p:sp>
      <p:grpSp>
        <p:nvGrpSpPr>
          <p:cNvPr id="4" name="Groupe 3">
            <a:extLst>
              <a:ext uri="{FF2B5EF4-FFF2-40B4-BE49-F238E27FC236}">
                <a16:creationId xmlns:a16="http://schemas.microsoft.com/office/drawing/2014/main" id="{AB16AB24-B103-4BF6-AD7B-81BFAC6DFE4F}"/>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B9D733A6-2CD1-8929-7520-CDF2A0EF900D}"/>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403F0AAB-7E6B-92EC-B2DA-0765BC209AF8}"/>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61A9C9E-A750-B20B-19BF-E316B1581F00}"/>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882DA8C3-D55B-D87D-6834-1A67190CE4A1}"/>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C66EF26F-F6BF-A33B-2165-F43FFDD09BDF}"/>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A726E6CE-EC57-74D2-CDA9-599727447323}"/>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7DEDBA17-E1B4-408E-B2A1-622A040883B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21</a:t>
            </a:fld>
            <a:endParaRPr lang="en-AU" dirty="0"/>
          </a:p>
        </p:txBody>
      </p:sp>
      <p:pic>
        <p:nvPicPr>
          <p:cNvPr id="2" name="Picture 1">
            <a:extLst>
              <a:ext uri="{FF2B5EF4-FFF2-40B4-BE49-F238E27FC236}">
                <a16:creationId xmlns:a16="http://schemas.microsoft.com/office/drawing/2014/main" id="{8FE9B396-080B-B18A-B7B0-9F669B588649}"/>
              </a:ext>
            </a:extLst>
          </p:cNvPr>
          <p:cNvPicPr>
            <a:picLocks noChangeAspect="1"/>
          </p:cNvPicPr>
          <p:nvPr/>
        </p:nvPicPr>
        <p:blipFill>
          <a:blip r:embed="rId7"/>
          <a:srcRect b="65982"/>
          <a:stretch/>
        </p:blipFill>
        <p:spPr>
          <a:xfrm>
            <a:off x="711200" y="1544005"/>
            <a:ext cx="11480800" cy="1367146"/>
          </a:xfrm>
          <a:prstGeom prst="rect">
            <a:avLst/>
          </a:prstGeom>
        </p:spPr>
      </p:pic>
      <p:sp>
        <p:nvSpPr>
          <p:cNvPr id="15" name="TextBox 14">
            <a:extLst>
              <a:ext uri="{FF2B5EF4-FFF2-40B4-BE49-F238E27FC236}">
                <a16:creationId xmlns:a16="http://schemas.microsoft.com/office/drawing/2014/main" id="{7530109A-E284-7ED6-D431-6BEBD5DA51EF}"/>
              </a:ext>
            </a:extLst>
          </p:cNvPr>
          <p:cNvSpPr txBox="1"/>
          <p:nvPr/>
        </p:nvSpPr>
        <p:spPr>
          <a:xfrm>
            <a:off x="2071395" y="3170800"/>
            <a:ext cx="7380515" cy="3139321"/>
          </a:xfrm>
          <a:prstGeom prst="rect">
            <a:avLst/>
          </a:prstGeom>
          <a:noFill/>
        </p:spPr>
        <p:txBody>
          <a:bodyPr wrap="square">
            <a:spAutoFit/>
          </a:bodyPr>
          <a:lstStyle/>
          <a:p>
            <a:r>
              <a:rPr lang="en-AU" b="1" i="0" dirty="0">
                <a:solidFill>
                  <a:srgbClr val="686868"/>
                </a:solidFill>
                <a:effectLst/>
                <a:latin typeface="Open sans" panose="020B0606030504020204" pitchFamily="34" charset="0"/>
              </a:rPr>
              <a:t>D</a:t>
            </a:r>
            <a:r>
              <a:rPr lang="en-AU" i="0" dirty="0">
                <a:solidFill>
                  <a:srgbClr val="686868"/>
                </a:solidFill>
                <a:effectLst/>
                <a:latin typeface="Open sans" panose="020B0606030504020204" pitchFamily="34" charset="0"/>
              </a:rPr>
              <a:t>elete: </a:t>
            </a:r>
            <a:r>
              <a:rPr lang="en-AU" b="0" i="0" dirty="0">
                <a:solidFill>
                  <a:srgbClr val="686868"/>
                </a:solidFill>
                <a:effectLst/>
                <a:latin typeface="Open sans" panose="020B0606030504020204" pitchFamily="34" charset="0"/>
              </a:rPr>
              <a:t>will delete the (meta)data values provided in the table. Related empty Excel cells will not change the current value, unless all data or reference metadata values in the row are left empty, which results in deleting the whole corresponding coordinate.</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For referential metadata you </a:t>
            </a:r>
            <a:r>
              <a:rPr lang="en-AU" dirty="0">
                <a:solidFill>
                  <a:srgbClr val="686868"/>
                </a:solidFill>
                <a:latin typeface="Open sans" panose="020B0606030504020204" pitchFamily="34" charset="0"/>
              </a:rPr>
              <a:t>can use </a:t>
            </a:r>
            <a:r>
              <a:rPr lang="en-AU" b="1" i="0" dirty="0">
                <a:solidFill>
                  <a:srgbClr val="686868"/>
                </a:solidFill>
                <a:effectLst/>
                <a:latin typeface="Open sans" panose="020B0606030504020204" pitchFamily="34" charset="0"/>
              </a:rPr>
              <a:t>wildcard</a:t>
            </a:r>
            <a:r>
              <a:rPr lang="en-AU" b="0" i="0" dirty="0">
                <a:solidFill>
                  <a:srgbClr val="686868"/>
                </a:solidFill>
                <a:effectLst/>
                <a:latin typeface="Open sans" panose="020B0606030504020204" pitchFamily="34" charset="0"/>
              </a:rPr>
              <a:t> deletions of ranges of reference metadata attached at a </a:t>
            </a:r>
            <a:r>
              <a:rPr lang="en-AU" b="1" i="0" dirty="0">
                <a:solidFill>
                  <a:srgbClr val="686868"/>
                </a:solidFill>
                <a:effectLst/>
                <a:latin typeface="Open sans" panose="020B0606030504020204" pitchFamily="34" charset="0"/>
              </a:rPr>
              <a:t>specific set of dimensions</a:t>
            </a:r>
            <a:r>
              <a:rPr lang="en-AU" b="0" i="0" dirty="0">
                <a:solidFill>
                  <a:srgbClr val="686868"/>
                </a:solidFill>
                <a:effectLst/>
                <a:latin typeface="Open sans" panose="020B0606030504020204" pitchFamily="34" charset="0"/>
              </a:rPr>
              <a:t>. This can be achieved by replacing in the Excel table the related dimension value(s) by the star character </a:t>
            </a:r>
            <a:r>
              <a:rPr lang="en-AU" b="1" i="0" dirty="0">
                <a:solidFill>
                  <a:srgbClr val="686868"/>
                </a:solidFill>
                <a:effectLst/>
                <a:latin typeface="Open sans" panose="020B0606030504020204" pitchFamily="34" charset="0"/>
              </a:rPr>
              <a:t>*</a:t>
            </a:r>
            <a:r>
              <a:rPr lang="en-AU" i="0" dirty="0">
                <a:solidFill>
                  <a:srgbClr val="686868"/>
                </a:solidFill>
                <a:effectLst/>
                <a:latin typeface="Open sans" panose="020B0606030504020204" pitchFamily="34" charset="0"/>
              </a:rPr>
              <a:t>.</a:t>
            </a:r>
          </a:p>
          <a:p>
            <a:endParaRPr lang="en-AU" dirty="0">
              <a:solidFill>
                <a:srgbClr val="686868"/>
              </a:solidFill>
              <a:latin typeface="Open sans" panose="020B0606030504020204" pitchFamily="34" charset="0"/>
            </a:endParaRPr>
          </a:p>
          <a:p>
            <a:endParaRPr lang="en-AU" dirty="0">
              <a:solidFill>
                <a:srgbClr val="686868"/>
              </a:solidFill>
              <a:latin typeface="Open sans" panose="020B0606030504020204" pitchFamily="34" charset="0"/>
            </a:endParaRPr>
          </a:p>
        </p:txBody>
      </p:sp>
    </p:spTree>
    <p:extLst>
      <p:ext uri="{BB962C8B-B14F-4D97-AF65-F5344CB8AC3E}">
        <p14:creationId xmlns:p14="http://schemas.microsoft.com/office/powerpoint/2010/main" val="1925924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1DC59-729D-0E7B-9BC2-DD54A93225E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A4623B2-BB7B-7270-FE35-E188BC7C4954}"/>
              </a:ext>
            </a:extLst>
          </p:cNvPr>
          <p:cNvSpPr>
            <a:spLocks noGrp="1"/>
          </p:cNvSpPr>
          <p:nvPr>
            <p:ph type="title"/>
          </p:nvPr>
        </p:nvSpPr>
        <p:spPr>
          <a:xfrm>
            <a:off x="1025624" y="380671"/>
            <a:ext cx="10515600" cy="1009292"/>
          </a:xfrm>
        </p:spPr>
        <p:txBody>
          <a:bodyPr/>
          <a:lstStyle/>
          <a:p>
            <a:r>
              <a:rPr lang="en-US" dirty="0"/>
              <a:t>Edit data: </a:t>
            </a:r>
            <a:r>
              <a:rPr lang="en-US" b="1" dirty="0"/>
              <a:t>add</a:t>
            </a:r>
            <a:endParaRPr lang="en-US" dirty="0"/>
          </a:p>
        </p:txBody>
      </p:sp>
      <p:grpSp>
        <p:nvGrpSpPr>
          <p:cNvPr id="4" name="Groupe 3">
            <a:extLst>
              <a:ext uri="{FF2B5EF4-FFF2-40B4-BE49-F238E27FC236}">
                <a16:creationId xmlns:a16="http://schemas.microsoft.com/office/drawing/2014/main" id="{B1DCC6E8-F29B-561A-9DBB-7C4B1FC67134}"/>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C5255931-66D5-3E8D-471C-674AF6F82964}"/>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7DC8CF7-2593-5937-27DC-59739EE1C7F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69096B39-3AB9-8840-3309-AE9AFBAE601D}"/>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88397A70-79E7-0E15-3ECF-ACFF9D74E6A8}"/>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242F4269-C0DA-8AC0-522B-FAA9EFC2BBF8}"/>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DB24CF2E-7F05-5357-D5F0-A89B5F5A840E}"/>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72761DD6-4A25-0B59-4976-8512C32F4F2C}"/>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22</a:t>
            </a:fld>
            <a:endParaRPr lang="en-AU" dirty="0"/>
          </a:p>
        </p:txBody>
      </p:sp>
      <p:pic>
        <p:nvPicPr>
          <p:cNvPr id="17410" name="Picture 2" descr="DLM Excel-Addin add new rows">
            <a:extLst>
              <a:ext uri="{FF2B5EF4-FFF2-40B4-BE49-F238E27FC236}">
                <a16:creationId xmlns:a16="http://schemas.microsoft.com/office/drawing/2014/main" id="{3B919526-D9E3-CCF9-98F2-1313692356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562" y="1635638"/>
            <a:ext cx="11242962" cy="159275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933DB8E-5270-CAC3-3CEA-3A2C3BEAB6EF}"/>
              </a:ext>
            </a:extLst>
          </p:cNvPr>
          <p:cNvSpPr txBox="1"/>
          <p:nvPr/>
        </p:nvSpPr>
        <p:spPr>
          <a:xfrm>
            <a:off x="3044890" y="3830416"/>
            <a:ext cx="6102220" cy="923330"/>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New rows can be added at the end of the data or referential metadata table in order to add new data or referential metadata to the data space</a:t>
            </a:r>
            <a:endParaRPr lang="en-AU" dirty="0"/>
          </a:p>
        </p:txBody>
      </p:sp>
    </p:spTree>
    <p:extLst>
      <p:ext uri="{BB962C8B-B14F-4D97-AF65-F5344CB8AC3E}">
        <p14:creationId xmlns:p14="http://schemas.microsoft.com/office/powerpoint/2010/main" val="4097087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BA555-6382-6988-ED07-57516966744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088B5E5-A04C-7D4D-B68B-42A407EBCAB0}"/>
              </a:ext>
            </a:extLst>
          </p:cNvPr>
          <p:cNvSpPr>
            <a:spLocks noGrp="1"/>
          </p:cNvSpPr>
          <p:nvPr>
            <p:ph type="title"/>
          </p:nvPr>
        </p:nvSpPr>
        <p:spPr>
          <a:xfrm>
            <a:off x="1025624" y="380671"/>
            <a:ext cx="10515600" cy="1009292"/>
          </a:xfrm>
        </p:spPr>
        <p:txBody>
          <a:bodyPr/>
          <a:lstStyle/>
          <a:p>
            <a:r>
              <a:rPr lang="en-US" dirty="0"/>
              <a:t>Edit data: </a:t>
            </a:r>
            <a:r>
              <a:rPr lang="en-US" b="1" dirty="0"/>
              <a:t>edit</a:t>
            </a:r>
            <a:endParaRPr lang="en-US" dirty="0"/>
          </a:p>
        </p:txBody>
      </p:sp>
      <p:grpSp>
        <p:nvGrpSpPr>
          <p:cNvPr id="4" name="Groupe 3">
            <a:extLst>
              <a:ext uri="{FF2B5EF4-FFF2-40B4-BE49-F238E27FC236}">
                <a16:creationId xmlns:a16="http://schemas.microsoft.com/office/drawing/2014/main" id="{554122AD-32C3-3FDF-D2A5-68D2D082ECD2}"/>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2C6EC41D-705A-5585-0DD4-704FCCD16134}"/>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E3344366-B125-0B8C-31E1-2D56946C0F1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05D06186-B93B-4379-FD7F-82C63048AB1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FC838B8D-54C9-B053-1205-43EEDC6023ED}"/>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81D62E4A-4D1A-4A8E-5CB7-2B949E62070F}"/>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15E83E95-A4C2-1B2F-0D39-9696195C347D}"/>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80A1C2E9-EC4B-1A3F-E37C-1865E78D755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23</a:t>
            </a:fld>
            <a:endParaRPr lang="en-AU" dirty="0"/>
          </a:p>
        </p:txBody>
      </p:sp>
      <p:pic>
        <p:nvPicPr>
          <p:cNvPr id="14" name="Picture 13">
            <a:extLst>
              <a:ext uri="{FF2B5EF4-FFF2-40B4-BE49-F238E27FC236}">
                <a16:creationId xmlns:a16="http://schemas.microsoft.com/office/drawing/2014/main" id="{642C2B33-A087-E31A-48B5-F86D0392F0E9}"/>
              </a:ext>
            </a:extLst>
          </p:cNvPr>
          <p:cNvPicPr>
            <a:picLocks noChangeAspect="1"/>
          </p:cNvPicPr>
          <p:nvPr/>
        </p:nvPicPr>
        <p:blipFill>
          <a:blip r:embed="rId7"/>
          <a:stretch>
            <a:fillRect/>
          </a:stretch>
        </p:blipFill>
        <p:spPr>
          <a:xfrm>
            <a:off x="932318" y="1978089"/>
            <a:ext cx="7206913" cy="4264090"/>
          </a:xfrm>
          <a:prstGeom prst="rect">
            <a:avLst/>
          </a:prstGeom>
        </p:spPr>
      </p:pic>
      <p:sp>
        <p:nvSpPr>
          <p:cNvPr id="15" name="Oval 14">
            <a:extLst>
              <a:ext uri="{FF2B5EF4-FFF2-40B4-BE49-F238E27FC236}">
                <a16:creationId xmlns:a16="http://schemas.microsoft.com/office/drawing/2014/main" id="{A51D37E6-5262-2794-F71C-FDFA8A979E47}"/>
              </a:ext>
            </a:extLst>
          </p:cNvPr>
          <p:cNvSpPr/>
          <p:nvPr/>
        </p:nvSpPr>
        <p:spPr>
          <a:xfrm>
            <a:off x="3368351" y="1978089"/>
            <a:ext cx="1017037" cy="886408"/>
          </a:xfrm>
          <a:custGeom>
            <a:avLst/>
            <a:gdLst>
              <a:gd name="connsiteX0" fmla="*/ 0 w 1017037"/>
              <a:gd name="connsiteY0" fmla="*/ 443204 h 886408"/>
              <a:gd name="connsiteX1" fmla="*/ 508519 w 1017037"/>
              <a:gd name="connsiteY1" fmla="*/ 0 h 886408"/>
              <a:gd name="connsiteX2" fmla="*/ 1017038 w 1017037"/>
              <a:gd name="connsiteY2" fmla="*/ 443204 h 886408"/>
              <a:gd name="connsiteX3" fmla="*/ 508519 w 1017037"/>
              <a:gd name="connsiteY3" fmla="*/ 886408 h 886408"/>
              <a:gd name="connsiteX4" fmla="*/ 0 w 1017037"/>
              <a:gd name="connsiteY4" fmla="*/ 443204 h 886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37" h="886408" extrusionOk="0">
                <a:moveTo>
                  <a:pt x="0" y="443204"/>
                </a:moveTo>
                <a:cubicBezTo>
                  <a:pt x="-20966" y="139818"/>
                  <a:pt x="226219" y="-17638"/>
                  <a:pt x="508519" y="0"/>
                </a:cubicBezTo>
                <a:cubicBezTo>
                  <a:pt x="771592" y="-4305"/>
                  <a:pt x="966133" y="208017"/>
                  <a:pt x="1017038" y="443204"/>
                </a:cubicBezTo>
                <a:cubicBezTo>
                  <a:pt x="1021393" y="697193"/>
                  <a:pt x="802122" y="881109"/>
                  <a:pt x="508519" y="886408"/>
                </a:cubicBezTo>
                <a:cubicBezTo>
                  <a:pt x="285495" y="889144"/>
                  <a:pt x="4725" y="741958"/>
                  <a:pt x="0" y="443204"/>
                </a:cubicBezTo>
                <a:close/>
              </a:path>
            </a:pathLst>
          </a:custGeom>
          <a:noFill/>
          <a:ln w="57150">
            <a:solidFill>
              <a:schemeClr val="accent2"/>
            </a:solidFill>
            <a:extLst>
              <a:ext uri="{C807C97D-BFC1-408E-A445-0C87EB9F89A2}">
                <ask:lineSketchStyleProps xmlns:ask="http://schemas.microsoft.com/office/drawing/2018/sketchyshapes" sd="264327539">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a:extLst>
              <a:ext uri="{FF2B5EF4-FFF2-40B4-BE49-F238E27FC236}">
                <a16:creationId xmlns:a16="http://schemas.microsoft.com/office/drawing/2014/main" id="{4777EA01-2D2F-C5EA-098C-0D75F1BFBB13}"/>
              </a:ext>
            </a:extLst>
          </p:cNvPr>
          <p:cNvSpPr txBox="1"/>
          <p:nvPr/>
        </p:nvSpPr>
        <p:spPr>
          <a:xfrm>
            <a:off x="8489957" y="1682629"/>
            <a:ext cx="3044890" cy="923330"/>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Available for columns in a referential metadata table of type “XHTML” or “String”</a:t>
            </a:r>
          </a:p>
        </p:txBody>
      </p:sp>
    </p:spTree>
    <p:extLst>
      <p:ext uri="{BB962C8B-B14F-4D97-AF65-F5344CB8AC3E}">
        <p14:creationId xmlns:p14="http://schemas.microsoft.com/office/powerpoint/2010/main" val="896199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79DF6-D9F0-344B-48AC-19AE6F81BF6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DED0F70-B888-36BE-336B-250402901B50}"/>
              </a:ext>
            </a:extLst>
          </p:cNvPr>
          <p:cNvSpPr>
            <a:spLocks noGrp="1"/>
          </p:cNvSpPr>
          <p:nvPr>
            <p:ph type="title"/>
          </p:nvPr>
        </p:nvSpPr>
        <p:spPr>
          <a:xfrm>
            <a:off x="1025624" y="380671"/>
            <a:ext cx="10515600" cy="1009292"/>
          </a:xfrm>
        </p:spPr>
        <p:txBody>
          <a:bodyPr/>
          <a:lstStyle/>
          <a:p>
            <a:r>
              <a:rPr lang="en-US" dirty="0"/>
              <a:t>Edit data: </a:t>
            </a:r>
            <a:r>
              <a:rPr lang="en-US" b="1" dirty="0"/>
              <a:t>edit</a:t>
            </a:r>
            <a:endParaRPr lang="en-US" dirty="0"/>
          </a:p>
        </p:txBody>
      </p:sp>
      <p:grpSp>
        <p:nvGrpSpPr>
          <p:cNvPr id="4" name="Groupe 3">
            <a:extLst>
              <a:ext uri="{FF2B5EF4-FFF2-40B4-BE49-F238E27FC236}">
                <a16:creationId xmlns:a16="http://schemas.microsoft.com/office/drawing/2014/main" id="{FCE92345-C209-6354-914B-AFD7AA291536}"/>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DC1CABB4-79F5-7044-B84F-1BB58FE5EAE2}"/>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148288FF-3840-7F83-5251-E3F4D16DA5BD}"/>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9F958111-0B2B-6BC0-1B96-220016E26182}"/>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5033E3E6-B934-3C1E-E485-8E5E0BAE0E54}"/>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ACDFF6D8-32B7-6626-5DCE-F37309D0F2DC}"/>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B5C2C71-FF73-CD47-F484-04D5DA32CC47}"/>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45ED8534-7EDE-9681-BEDB-4FD193AC8448}"/>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24</a:t>
            </a:fld>
            <a:endParaRPr lang="en-AU" dirty="0"/>
          </a:p>
        </p:txBody>
      </p:sp>
      <p:sp>
        <p:nvSpPr>
          <p:cNvPr id="17" name="TextBox 16">
            <a:extLst>
              <a:ext uri="{FF2B5EF4-FFF2-40B4-BE49-F238E27FC236}">
                <a16:creationId xmlns:a16="http://schemas.microsoft.com/office/drawing/2014/main" id="{07A2ABC6-8A7E-536F-2B09-3812EE516B2E}"/>
              </a:ext>
            </a:extLst>
          </p:cNvPr>
          <p:cNvSpPr txBox="1"/>
          <p:nvPr/>
        </p:nvSpPr>
        <p:spPr>
          <a:xfrm>
            <a:off x="8489957" y="1682629"/>
            <a:ext cx="3044890" cy="2862322"/>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Available for columns in a referential metadata table of type “XHTML” or “String”</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When “XHTML” (xml-compliant HTML), then the metadata editor provides a </a:t>
            </a:r>
            <a:r>
              <a:rPr lang="en-AU" b="1" i="0" dirty="0">
                <a:solidFill>
                  <a:srgbClr val="686868"/>
                </a:solidFill>
                <a:effectLst/>
                <a:latin typeface="Open sans" panose="020B0606030504020204" pitchFamily="34" charset="0"/>
              </a:rPr>
              <a:t>rich-text editor menu</a:t>
            </a:r>
            <a:r>
              <a:rPr lang="en-AU" b="0" i="0" dirty="0">
                <a:solidFill>
                  <a:srgbClr val="686868"/>
                </a:solidFill>
                <a:effectLst/>
                <a:latin typeface="Open sans" panose="020B0606030504020204" pitchFamily="34" charset="0"/>
              </a:rPr>
              <a:t> enabling (WYSIWYG) HTML editing</a:t>
            </a:r>
            <a:endParaRPr lang="en-AU" dirty="0"/>
          </a:p>
        </p:txBody>
      </p:sp>
      <p:pic>
        <p:nvPicPr>
          <p:cNvPr id="24578" name="Picture 2" descr="DLM Excel-Addin rich-text editor">
            <a:extLst>
              <a:ext uri="{FF2B5EF4-FFF2-40B4-BE49-F238E27FC236}">
                <a16:creationId xmlns:a16="http://schemas.microsoft.com/office/drawing/2014/main" id="{2AC1B9AC-3FB9-4774-5AF2-B509180D279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3354" t="15986" b="4843"/>
          <a:stretch/>
        </p:blipFill>
        <p:spPr bwMode="auto">
          <a:xfrm>
            <a:off x="2505476" y="1287083"/>
            <a:ext cx="5287930" cy="5429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905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547A5-10E3-9528-B30D-13CA457B0FD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A31CB07-CC7B-414E-497B-23C1C80F5F55}"/>
              </a:ext>
            </a:extLst>
          </p:cNvPr>
          <p:cNvSpPr>
            <a:spLocks noGrp="1"/>
          </p:cNvSpPr>
          <p:nvPr>
            <p:ph type="title"/>
          </p:nvPr>
        </p:nvSpPr>
        <p:spPr>
          <a:xfrm>
            <a:off x="1025624" y="380671"/>
            <a:ext cx="10515600" cy="1009292"/>
          </a:xfrm>
        </p:spPr>
        <p:txBody>
          <a:bodyPr/>
          <a:lstStyle/>
          <a:p>
            <a:r>
              <a:rPr lang="en-US" dirty="0"/>
              <a:t>Edit data: </a:t>
            </a:r>
            <a:r>
              <a:rPr lang="en-US" b="1" dirty="0"/>
              <a:t>save</a:t>
            </a:r>
            <a:endParaRPr lang="en-US" dirty="0"/>
          </a:p>
        </p:txBody>
      </p:sp>
      <p:grpSp>
        <p:nvGrpSpPr>
          <p:cNvPr id="4" name="Groupe 3">
            <a:extLst>
              <a:ext uri="{FF2B5EF4-FFF2-40B4-BE49-F238E27FC236}">
                <a16:creationId xmlns:a16="http://schemas.microsoft.com/office/drawing/2014/main" id="{F33463A2-4A00-C788-F31A-3712EC67DF7A}"/>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EA9FEE4A-5F87-CBCA-3D38-BC1117F4BEC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A52E8D40-6315-5979-B771-2BA73DB5A5C3}"/>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81641D4E-1970-ED29-49FB-A1C9EC59599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0DFA7F1-C6C9-FB83-1293-B0ACE9947E01}"/>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F88932CA-F336-21A6-A141-D61C525F258C}"/>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F58823BC-5439-B8D6-CFB2-1D0D8631080E}"/>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67D9BD30-2057-488A-32E8-7AB1844B6D62}"/>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25</a:t>
            </a:fld>
            <a:endParaRPr lang="en-AU" dirty="0"/>
          </a:p>
        </p:txBody>
      </p:sp>
      <p:pic>
        <p:nvPicPr>
          <p:cNvPr id="25602" name="Picture 2" descr="DLM Excel-Addin save to data space">
            <a:extLst>
              <a:ext uri="{FF2B5EF4-FFF2-40B4-BE49-F238E27FC236}">
                <a16:creationId xmlns:a16="http://schemas.microsoft.com/office/drawing/2014/main" id="{8F4F5685-BA64-1D65-9600-2BC0F078DC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3067" y="2136709"/>
            <a:ext cx="5394390" cy="373457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0E1C70A-BD18-DC7D-6921-C9F49825EBF4}"/>
              </a:ext>
            </a:extLst>
          </p:cNvPr>
          <p:cNvSpPr txBox="1"/>
          <p:nvPr/>
        </p:nvSpPr>
        <p:spPr>
          <a:xfrm>
            <a:off x="7246717" y="2797637"/>
            <a:ext cx="4099307" cy="2031325"/>
          </a:xfrm>
          <a:prstGeom prst="rect">
            <a:avLst/>
          </a:prstGeom>
          <a:noFill/>
        </p:spPr>
        <p:txBody>
          <a:bodyPr wrap="square">
            <a:spAutoFit/>
          </a:bodyPr>
          <a:lstStyle/>
          <a:p>
            <a:pPr algn="l">
              <a:buFont typeface="Arial" panose="020B0604020202020204" pitchFamily="34" charset="0"/>
              <a:buChar char="•"/>
            </a:pPr>
            <a:r>
              <a:rPr lang="en-AU" b="0" i="0" dirty="0">
                <a:solidFill>
                  <a:srgbClr val="686868"/>
                </a:solidFill>
                <a:effectLst/>
                <a:latin typeface="Open sans" panose="020B0606030504020204" pitchFamily="34" charset="0"/>
              </a:rPr>
              <a:t>select a range of edited data or referential metadata and save back only the current selection by clicking on “Selected data”, or</a:t>
            </a:r>
          </a:p>
          <a:p>
            <a:pPr algn="l">
              <a:buFont typeface="Arial" panose="020B0604020202020204" pitchFamily="34" charset="0"/>
              <a:buChar char="•"/>
            </a:pPr>
            <a:r>
              <a:rPr lang="en-AU" b="0" i="0" dirty="0">
                <a:solidFill>
                  <a:srgbClr val="686868"/>
                </a:solidFill>
                <a:effectLst/>
                <a:latin typeface="Open sans" panose="020B0606030504020204" pitchFamily="34" charset="0"/>
              </a:rPr>
              <a:t>save all changes made on the current table by clicking on “Entire table”.</a:t>
            </a:r>
          </a:p>
        </p:txBody>
      </p:sp>
    </p:spTree>
    <p:extLst>
      <p:ext uri="{BB962C8B-B14F-4D97-AF65-F5344CB8AC3E}">
        <p14:creationId xmlns:p14="http://schemas.microsoft.com/office/powerpoint/2010/main" val="1795119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Discussion and Q&amp;A</a:t>
            </a:r>
          </a:p>
        </p:txBody>
      </p:sp>
      <p:grpSp>
        <p:nvGrpSpPr>
          <p:cNvPr id="4" name="Groupe 3">
            <a:extLst>
              <a:ext uri="{FF2B5EF4-FFF2-40B4-BE49-F238E27FC236}">
                <a16:creationId xmlns:a16="http://schemas.microsoft.com/office/drawing/2014/main" id="{DB80977D-CDCC-655A-ECE3-0E9B2C34A060}"/>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080128F-4128-85F8-AC68-59529597C76A}"/>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24D28C91-C5D5-366A-CDB1-6A15922F61CC}"/>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C63EA515-F970-F051-F073-41F9DFD120CC}"/>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08A1872-B216-39F4-C914-DCE3E3016E8F}"/>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056096B1-1718-37C5-867F-C28154EB997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03172899-D423-DC0A-70AD-69717501B69D}"/>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3" name="Espace réservé du numéro de diapositive 3">
            <a:extLst>
              <a:ext uri="{FF2B5EF4-FFF2-40B4-BE49-F238E27FC236}">
                <a16:creationId xmlns:a16="http://schemas.microsoft.com/office/drawing/2014/main" id="{7959DEC0-945E-C88A-751D-725EB2E151FF}"/>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26</a:t>
            </a:fld>
            <a:endParaRPr lang="en-AU" dirty="0"/>
          </a:p>
        </p:txBody>
      </p:sp>
    </p:spTree>
    <p:extLst>
      <p:ext uri="{BB962C8B-B14F-4D97-AF65-F5344CB8AC3E}">
        <p14:creationId xmlns:p14="http://schemas.microsoft.com/office/powerpoint/2010/main" val="343447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Outline</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a:t>
            </a:fld>
            <a:endParaRPr lang="en-AU" dirty="0"/>
          </a:p>
        </p:txBody>
      </p:sp>
      <p:sp>
        <p:nvSpPr>
          <p:cNvPr id="16" name="Content Placeholder 1">
            <a:extLst>
              <a:ext uri="{FF2B5EF4-FFF2-40B4-BE49-F238E27FC236}">
                <a16:creationId xmlns:a16="http://schemas.microsoft.com/office/drawing/2014/main" id="{5E1A4DE2-2059-5F9C-F0DE-A5992F527B24}"/>
              </a:ext>
            </a:extLst>
          </p:cNvPr>
          <p:cNvSpPr>
            <a:spLocks noGrp="1"/>
          </p:cNvSpPr>
          <p:nvPr>
            <p:ph idx="1"/>
          </p:nvPr>
        </p:nvSpPr>
        <p:spPr>
          <a:xfrm>
            <a:off x="1025623" y="1667621"/>
            <a:ext cx="5040000" cy="4791564"/>
          </a:xfrm>
        </p:spPr>
        <p:txBody>
          <a:bodyPr>
            <a:noAutofit/>
          </a:bodyPr>
          <a:lstStyle/>
          <a:p>
            <a:pPr>
              <a:buFont typeface="Wingdings" panose="05000000000000000000" pitchFamily="2" charset="2"/>
              <a:buChar char="v"/>
            </a:pPr>
            <a:r>
              <a:rPr lang="en-AU" sz="1600" dirty="0">
                <a:solidFill>
                  <a:schemeClr val="tx1">
                    <a:lumMod val="65000"/>
                    <a:lumOff val="35000"/>
                  </a:schemeClr>
                </a:solidFill>
              </a:rPr>
              <a:t>Get (meta)data</a:t>
            </a:r>
          </a:p>
          <a:p>
            <a:pPr lvl="1">
              <a:buFont typeface="Wingdings" panose="05000000000000000000" pitchFamily="2" charset="2"/>
              <a:buChar char="v"/>
            </a:pPr>
            <a:r>
              <a:rPr lang="en-AU" sz="1200" dirty="0">
                <a:solidFill>
                  <a:schemeClr val="tx1">
                    <a:lumMod val="65000"/>
                    <a:lumOff val="35000"/>
                  </a:schemeClr>
                </a:solidFill>
              </a:rPr>
              <a:t>Select</a:t>
            </a:r>
          </a:p>
          <a:p>
            <a:pPr lvl="1">
              <a:buFont typeface="Wingdings" panose="05000000000000000000" pitchFamily="2" charset="2"/>
              <a:buChar char="v"/>
            </a:pPr>
            <a:r>
              <a:rPr lang="en-AU" sz="1200" dirty="0">
                <a:solidFill>
                  <a:schemeClr val="tx1">
                    <a:lumMod val="65000"/>
                    <a:lumOff val="35000"/>
                  </a:schemeClr>
                </a:solidFill>
              </a:rPr>
              <a:t>Specify output</a:t>
            </a:r>
          </a:p>
          <a:p>
            <a:pPr lvl="1">
              <a:buFont typeface="Wingdings" panose="05000000000000000000" pitchFamily="2" charset="2"/>
              <a:buChar char="v"/>
            </a:pPr>
            <a:r>
              <a:rPr lang="en-AU" sz="1200" dirty="0">
                <a:solidFill>
                  <a:schemeClr val="tx1">
                    <a:lumMod val="65000"/>
                    <a:lumOff val="35000"/>
                  </a:schemeClr>
                </a:solidFill>
              </a:rPr>
              <a:t>Data content</a:t>
            </a:r>
          </a:p>
          <a:p>
            <a:pPr lvl="1">
              <a:buFont typeface="Wingdings" panose="05000000000000000000" pitchFamily="2" charset="2"/>
              <a:buChar char="v"/>
            </a:pPr>
            <a:r>
              <a:rPr lang="en-AU" sz="1200" dirty="0">
                <a:solidFill>
                  <a:schemeClr val="tx1">
                    <a:lumMod val="65000"/>
                    <a:lumOff val="35000"/>
                  </a:schemeClr>
                </a:solidFill>
              </a:rPr>
              <a:t>Referential metadata content</a:t>
            </a:r>
            <a:endParaRPr lang="en-AU" sz="1600" dirty="0">
              <a:solidFill>
                <a:schemeClr val="tx1">
                  <a:lumMod val="65000"/>
                  <a:lumOff val="35000"/>
                </a:schemeClr>
              </a:solidFill>
            </a:endParaRPr>
          </a:p>
          <a:p>
            <a:pPr>
              <a:buFont typeface="Wingdings" panose="05000000000000000000" pitchFamily="2" charset="2"/>
              <a:buChar char="v"/>
            </a:pPr>
            <a:r>
              <a:rPr lang="en-AU" sz="1600" dirty="0">
                <a:solidFill>
                  <a:schemeClr val="tx1">
                    <a:lumMod val="65000"/>
                    <a:lumOff val="35000"/>
                  </a:schemeClr>
                </a:solidFill>
              </a:rPr>
              <a:t>Edit (meta)data</a:t>
            </a:r>
          </a:p>
          <a:p>
            <a:pPr lvl="1">
              <a:buFont typeface="Wingdings" panose="05000000000000000000" pitchFamily="2" charset="2"/>
              <a:buChar char="v"/>
            </a:pPr>
            <a:r>
              <a:rPr lang="en-AU" sz="1200" dirty="0">
                <a:solidFill>
                  <a:schemeClr val="tx1">
                    <a:lumMod val="65000"/>
                    <a:lumOff val="35000"/>
                  </a:schemeClr>
                </a:solidFill>
              </a:rPr>
              <a:t>Updating</a:t>
            </a:r>
          </a:p>
          <a:p>
            <a:pPr lvl="1">
              <a:buFont typeface="Wingdings" panose="05000000000000000000" pitchFamily="2" charset="2"/>
              <a:buChar char="v"/>
            </a:pPr>
            <a:r>
              <a:rPr lang="en-AU" sz="1200" dirty="0">
                <a:solidFill>
                  <a:schemeClr val="tx1">
                    <a:lumMod val="65000"/>
                    <a:lumOff val="35000"/>
                  </a:schemeClr>
                </a:solidFill>
              </a:rPr>
              <a:t>Editing strings and XHTML</a:t>
            </a:r>
          </a:p>
          <a:p>
            <a:pPr lvl="1">
              <a:buFont typeface="Wingdings" panose="05000000000000000000" pitchFamily="2" charset="2"/>
              <a:buChar char="v"/>
            </a:pPr>
            <a:r>
              <a:rPr lang="en-AU" sz="1200" dirty="0">
                <a:solidFill>
                  <a:schemeClr val="tx1">
                    <a:lumMod val="65000"/>
                    <a:lumOff val="35000"/>
                  </a:schemeClr>
                </a:solidFill>
              </a:rPr>
              <a:t>Adding</a:t>
            </a:r>
          </a:p>
          <a:p>
            <a:pPr lvl="1">
              <a:buFont typeface="Wingdings" panose="05000000000000000000" pitchFamily="2" charset="2"/>
              <a:buChar char="v"/>
            </a:pPr>
            <a:r>
              <a:rPr lang="en-AU" sz="1200" dirty="0">
                <a:solidFill>
                  <a:schemeClr val="tx1">
                    <a:lumMod val="65000"/>
                    <a:lumOff val="35000"/>
                  </a:schemeClr>
                </a:solidFill>
              </a:rPr>
              <a:t>Replacing</a:t>
            </a:r>
          </a:p>
          <a:p>
            <a:pPr lvl="1">
              <a:buFont typeface="Wingdings" panose="05000000000000000000" pitchFamily="2" charset="2"/>
              <a:buChar char="v"/>
            </a:pPr>
            <a:r>
              <a:rPr lang="en-AU" sz="1200" dirty="0">
                <a:solidFill>
                  <a:schemeClr val="tx1">
                    <a:lumMod val="65000"/>
                    <a:lumOff val="35000"/>
                  </a:schemeClr>
                </a:solidFill>
              </a:rPr>
              <a:t>Deleting</a:t>
            </a:r>
          </a:p>
          <a:p>
            <a:pPr lvl="1">
              <a:buFont typeface="Wingdings" panose="05000000000000000000" pitchFamily="2" charset="2"/>
              <a:buChar char="v"/>
            </a:pPr>
            <a:r>
              <a:rPr lang="en-AU" sz="1200" dirty="0">
                <a:solidFill>
                  <a:schemeClr val="tx1">
                    <a:lumMod val="65000"/>
                    <a:lumOff val="35000"/>
                  </a:schemeClr>
                </a:solidFill>
              </a:rPr>
              <a:t>Saving</a:t>
            </a:r>
          </a:p>
          <a:p>
            <a:pPr lvl="1">
              <a:buFont typeface="Wingdings" panose="05000000000000000000" pitchFamily="2" charset="2"/>
              <a:buChar char="v"/>
            </a:pPr>
            <a:endParaRPr lang="en-AU" sz="1200" dirty="0">
              <a:solidFill>
                <a:schemeClr val="tx1">
                  <a:lumMod val="65000"/>
                  <a:lumOff val="35000"/>
                </a:schemeClr>
              </a:solidFill>
            </a:endParaRPr>
          </a:p>
        </p:txBody>
      </p:sp>
    </p:spTree>
    <p:extLst>
      <p:ext uri="{BB962C8B-B14F-4D97-AF65-F5344CB8AC3E}">
        <p14:creationId xmlns:p14="http://schemas.microsoft.com/office/powerpoint/2010/main" val="350171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a:xfrm>
            <a:off x="1025624" y="380671"/>
            <a:ext cx="10515600" cy="1009292"/>
          </a:xfrm>
        </p:spPr>
        <p:txBody>
          <a:bodyPr/>
          <a:lstStyle/>
          <a:p>
            <a:r>
              <a:rPr lang="en-US" dirty="0"/>
              <a:t>Overview</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a:t>
            </a:fld>
            <a:endParaRPr lang="en-AU" dirty="0"/>
          </a:p>
        </p:txBody>
      </p:sp>
      <p:sp>
        <p:nvSpPr>
          <p:cNvPr id="15" name="Espace réservé du contenu 1">
            <a:extLst>
              <a:ext uri="{FF2B5EF4-FFF2-40B4-BE49-F238E27FC236}">
                <a16:creationId xmlns:a16="http://schemas.microsoft.com/office/drawing/2014/main" id="{B7CA0F2D-308D-599A-9F56-D48A3500A798}"/>
              </a:ext>
            </a:extLst>
          </p:cNvPr>
          <p:cNvSpPr>
            <a:spLocks noGrp="1"/>
          </p:cNvSpPr>
          <p:nvPr>
            <p:ph idx="1"/>
          </p:nvPr>
        </p:nvSpPr>
        <p:spPr>
          <a:xfrm>
            <a:off x="1025624" y="1440000"/>
            <a:ext cx="10515600" cy="5093114"/>
          </a:xfrm>
        </p:spPr>
        <p:txBody>
          <a:bodyPr>
            <a:normAutofit/>
          </a:bodyPr>
          <a:lstStyle/>
          <a:p>
            <a:pPr marL="0" indent="0">
              <a:lnSpc>
                <a:spcPct val="100000"/>
              </a:lnSpc>
              <a:spcBef>
                <a:spcPts val="0"/>
              </a:spcBef>
              <a:spcAft>
                <a:spcPts val="1200"/>
              </a:spcAft>
              <a:buNone/>
            </a:pPr>
            <a:r>
              <a:rPr lang="en-AU" sz="4000" dirty="0"/>
              <a:t>Good to get/upload data</a:t>
            </a:r>
          </a:p>
          <a:p>
            <a:pPr marL="0" indent="0">
              <a:lnSpc>
                <a:spcPct val="100000"/>
              </a:lnSpc>
              <a:spcBef>
                <a:spcPts val="0"/>
              </a:spcBef>
              <a:spcAft>
                <a:spcPts val="1200"/>
              </a:spcAft>
              <a:buNone/>
            </a:pPr>
            <a:r>
              <a:rPr lang="en-AU" sz="4000" dirty="0"/>
              <a:t>Great to edit metadata</a:t>
            </a:r>
          </a:p>
        </p:txBody>
      </p:sp>
      <p:pic>
        <p:nvPicPr>
          <p:cNvPr id="1026" name="Picture 2" descr="DLM logo">
            <a:extLst>
              <a:ext uri="{FF2B5EF4-FFF2-40B4-BE49-F238E27FC236}">
                <a16:creationId xmlns:a16="http://schemas.microsoft.com/office/drawing/2014/main" id="{5A291508-423E-E432-619D-D4F615B99B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330" y="3310427"/>
            <a:ext cx="4201339" cy="117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01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8A736-5797-8C09-4136-351F0F0136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BADCF1F-5278-4E8A-04D6-C9D40739735D}"/>
              </a:ext>
            </a:extLst>
          </p:cNvPr>
          <p:cNvSpPr>
            <a:spLocks noGrp="1"/>
          </p:cNvSpPr>
          <p:nvPr>
            <p:ph type="title"/>
          </p:nvPr>
        </p:nvSpPr>
        <p:spPr>
          <a:xfrm>
            <a:off x="1025624" y="380671"/>
            <a:ext cx="10515600" cy="1009292"/>
          </a:xfrm>
        </p:spPr>
        <p:txBody>
          <a:bodyPr/>
          <a:lstStyle/>
          <a:p>
            <a:r>
              <a:rPr lang="en-US" dirty="0"/>
              <a:t>Overview</a:t>
            </a:r>
          </a:p>
        </p:txBody>
      </p:sp>
      <p:grpSp>
        <p:nvGrpSpPr>
          <p:cNvPr id="4" name="Groupe 3">
            <a:extLst>
              <a:ext uri="{FF2B5EF4-FFF2-40B4-BE49-F238E27FC236}">
                <a16:creationId xmlns:a16="http://schemas.microsoft.com/office/drawing/2014/main" id="{2062E901-4E9E-84E4-AC76-683A795F9D6C}"/>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C3506235-836E-E0B8-CB36-0A87749CDB4B}"/>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CC0559BB-1720-078E-8304-C335077A96B5}"/>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61A11858-2DC5-2E56-E516-69537286A83F}"/>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25AA8E19-DF2B-B1C4-F098-48ED5561C0F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DD66EBFF-CE07-566C-EE8E-A8C20F757DD9}"/>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1C2299AD-7398-40CA-D2DB-288D16F2056E}"/>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0887EFAE-D82C-CBF2-8AEF-9C1688F99803}"/>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5</a:t>
            </a:fld>
            <a:endParaRPr lang="en-AU" dirty="0"/>
          </a:p>
        </p:txBody>
      </p:sp>
      <p:sp>
        <p:nvSpPr>
          <p:cNvPr id="13" name="TextBox 12">
            <a:extLst>
              <a:ext uri="{FF2B5EF4-FFF2-40B4-BE49-F238E27FC236}">
                <a16:creationId xmlns:a16="http://schemas.microsoft.com/office/drawing/2014/main" id="{42E6FBF1-F7DA-5A0D-7D14-F4DBD66B0D45}"/>
              </a:ext>
            </a:extLst>
          </p:cNvPr>
          <p:cNvSpPr txBox="1"/>
          <p:nvPr/>
        </p:nvSpPr>
        <p:spPr>
          <a:xfrm>
            <a:off x="3049954" y="2711828"/>
            <a:ext cx="6099906" cy="1477328"/>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The DLM Excel Add-in is packaged as a </a:t>
            </a:r>
            <a:r>
              <a:rPr lang="en-AU" b="1" i="0" dirty="0" err="1">
                <a:solidFill>
                  <a:srgbClr val="686868"/>
                </a:solidFill>
                <a:effectLst/>
                <a:latin typeface="Open sans" panose="020B0606030504020204" pitchFamily="34" charset="0"/>
              </a:rPr>
              <a:t>ClickOnce</a:t>
            </a:r>
            <a:r>
              <a:rPr lang="en-AU" b="0" i="0" dirty="0">
                <a:solidFill>
                  <a:srgbClr val="686868"/>
                </a:solidFill>
                <a:effectLst/>
                <a:latin typeface="Open sans" panose="020B0606030504020204" pitchFamily="34" charset="0"/>
              </a:rPr>
              <a:t> application and is deployed using the common procedure for </a:t>
            </a:r>
            <a:r>
              <a:rPr lang="en-AU" b="0" i="0" u="none" strike="noStrike" dirty="0">
                <a:effectLst/>
                <a:latin typeface="Open sans" panose="020B0606030504020204" pitchFamily="34" charset="0"/>
                <a:hlinkClick r:id="rId7"/>
              </a:rPr>
              <a:t>deployment of </a:t>
            </a:r>
            <a:r>
              <a:rPr lang="en-AU" b="0" i="0" u="none" strike="noStrike" dirty="0" err="1">
                <a:effectLst/>
                <a:latin typeface="Open sans" panose="020B0606030504020204" pitchFamily="34" charset="0"/>
                <a:hlinkClick r:id="rId7"/>
              </a:rPr>
              <a:t>ClickOnce</a:t>
            </a:r>
            <a:r>
              <a:rPr lang="en-AU" b="0" i="0" u="none" strike="noStrike" dirty="0">
                <a:effectLst/>
                <a:latin typeface="Open sans" panose="020B0606030504020204" pitchFamily="34" charset="0"/>
                <a:hlinkClick r:id="rId7"/>
              </a:rPr>
              <a:t> applications</a:t>
            </a:r>
            <a:r>
              <a:rPr lang="en-AU" b="0" i="0" dirty="0">
                <a:solidFill>
                  <a:srgbClr val="686868"/>
                </a:solidFill>
                <a:effectLst/>
                <a:latin typeface="Open sans" panose="020B0606030504020204" pitchFamily="34" charset="0"/>
              </a:rPr>
              <a:t>.</a:t>
            </a:r>
            <a:br>
              <a:rPr lang="en-AU" dirty="0"/>
            </a:br>
            <a:endParaRPr lang="en-AU" dirty="0"/>
          </a:p>
        </p:txBody>
      </p:sp>
    </p:spTree>
    <p:extLst>
      <p:ext uri="{BB962C8B-B14F-4D97-AF65-F5344CB8AC3E}">
        <p14:creationId xmlns:p14="http://schemas.microsoft.com/office/powerpoint/2010/main" val="326410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D0F46-F740-50A3-5592-6390CA4CD26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F328D9E-2909-03F8-E539-46D2531982E3}"/>
              </a:ext>
            </a:extLst>
          </p:cNvPr>
          <p:cNvSpPr>
            <a:spLocks noGrp="1"/>
          </p:cNvSpPr>
          <p:nvPr>
            <p:ph type="title"/>
          </p:nvPr>
        </p:nvSpPr>
        <p:spPr>
          <a:xfrm>
            <a:off x="1025624" y="380671"/>
            <a:ext cx="10515600" cy="1009292"/>
          </a:xfrm>
        </p:spPr>
        <p:txBody>
          <a:bodyPr/>
          <a:lstStyle/>
          <a:p>
            <a:r>
              <a:rPr lang="en-US" dirty="0"/>
              <a:t>Get data: </a:t>
            </a:r>
            <a:r>
              <a:rPr lang="en-US" b="1" dirty="0"/>
              <a:t>select</a:t>
            </a:r>
            <a:endParaRPr lang="en-US" dirty="0"/>
          </a:p>
        </p:txBody>
      </p:sp>
      <p:grpSp>
        <p:nvGrpSpPr>
          <p:cNvPr id="4" name="Groupe 3">
            <a:extLst>
              <a:ext uri="{FF2B5EF4-FFF2-40B4-BE49-F238E27FC236}">
                <a16:creationId xmlns:a16="http://schemas.microsoft.com/office/drawing/2014/main" id="{094B3050-5EDD-2948-4A1A-02178553454A}"/>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4C9B8C9E-4FF7-45C6-2FDC-E715BAD8FCBC}"/>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73465099-AAA7-316A-2DB4-B3E78985AA53}"/>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42744A8B-C258-6CF1-D02C-B944AEE1E9D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FBAD9C4C-4415-5B3D-E92C-E2EDF5D9BA3C}"/>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90B84E2C-E29C-B4CE-113E-35BFA2D6CFA9}"/>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62CE5770-A774-5ED2-166B-B237B049BC06}"/>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CFB9C885-3712-949B-F188-C5041D2CCD2D}"/>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6</a:t>
            </a:fld>
            <a:endParaRPr lang="en-AU" dirty="0"/>
          </a:p>
        </p:txBody>
      </p:sp>
      <p:pic>
        <p:nvPicPr>
          <p:cNvPr id="12" name="Picture 11">
            <a:extLst>
              <a:ext uri="{FF2B5EF4-FFF2-40B4-BE49-F238E27FC236}">
                <a16:creationId xmlns:a16="http://schemas.microsoft.com/office/drawing/2014/main" id="{180091C1-6D2C-8718-10DD-4FD33BEA144C}"/>
              </a:ext>
            </a:extLst>
          </p:cNvPr>
          <p:cNvPicPr>
            <a:picLocks noChangeAspect="1"/>
          </p:cNvPicPr>
          <p:nvPr/>
        </p:nvPicPr>
        <p:blipFill>
          <a:blip r:embed="rId7"/>
          <a:stretch>
            <a:fillRect/>
          </a:stretch>
        </p:blipFill>
        <p:spPr>
          <a:xfrm>
            <a:off x="1214800" y="1939636"/>
            <a:ext cx="3241135" cy="3859351"/>
          </a:xfrm>
          <a:prstGeom prst="rect">
            <a:avLst/>
          </a:prstGeom>
        </p:spPr>
      </p:pic>
      <p:sp>
        <p:nvSpPr>
          <p:cNvPr id="14" name="TextBox 13">
            <a:extLst>
              <a:ext uri="{FF2B5EF4-FFF2-40B4-BE49-F238E27FC236}">
                <a16:creationId xmlns:a16="http://schemas.microsoft.com/office/drawing/2014/main" id="{F93A19C7-3F0C-1720-4800-FC8C9478B204}"/>
              </a:ext>
            </a:extLst>
          </p:cNvPr>
          <p:cNvSpPr txBox="1"/>
          <p:nvPr/>
        </p:nvSpPr>
        <p:spPr>
          <a:xfrm>
            <a:off x="4877294" y="2896555"/>
            <a:ext cx="6099906" cy="923330"/>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Step 1</a:t>
            </a:r>
          </a:p>
          <a:p>
            <a:r>
              <a:rPr lang="en-AU" dirty="0">
                <a:solidFill>
                  <a:srgbClr val="686868"/>
                </a:solidFill>
                <a:latin typeface="Open sans" panose="020B0606030504020204" pitchFamily="34" charset="0"/>
              </a:rPr>
              <a:t>Select </a:t>
            </a:r>
            <a:r>
              <a:rPr lang="en-AU" b="1" dirty="0">
                <a:solidFill>
                  <a:srgbClr val="686868"/>
                </a:solidFill>
                <a:latin typeface="Open sans" panose="020B0606030504020204" pitchFamily="34" charset="0"/>
              </a:rPr>
              <a:t>Data space</a:t>
            </a:r>
            <a:br>
              <a:rPr lang="en-AU" dirty="0"/>
            </a:br>
            <a:endParaRPr lang="en-AU" dirty="0"/>
          </a:p>
        </p:txBody>
      </p:sp>
    </p:spTree>
    <p:extLst>
      <p:ext uri="{BB962C8B-B14F-4D97-AF65-F5344CB8AC3E}">
        <p14:creationId xmlns:p14="http://schemas.microsoft.com/office/powerpoint/2010/main" val="22114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53D1F-7C50-A15C-F3A6-14A60B2ED8A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D9CD2B3-E51C-A368-6B65-BEA65C0AFBD0}"/>
              </a:ext>
            </a:extLst>
          </p:cNvPr>
          <p:cNvSpPr>
            <a:spLocks noGrp="1"/>
          </p:cNvSpPr>
          <p:nvPr>
            <p:ph type="title"/>
          </p:nvPr>
        </p:nvSpPr>
        <p:spPr>
          <a:xfrm>
            <a:off x="1025624" y="380671"/>
            <a:ext cx="10515600" cy="1009292"/>
          </a:xfrm>
        </p:spPr>
        <p:txBody>
          <a:bodyPr/>
          <a:lstStyle/>
          <a:p>
            <a:r>
              <a:rPr lang="en-US" dirty="0"/>
              <a:t>Get data: </a:t>
            </a:r>
            <a:r>
              <a:rPr lang="en-US" b="1" dirty="0"/>
              <a:t>select</a:t>
            </a:r>
            <a:endParaRPr lang="en-US" dirty="0"/>
          </a:p>
        </p:txBody>
      </p:sp>
      <p:grpSp>
        <p:nvGrpSpPr>
          <p:cNvPr id="4" name="Groupe 3">
            <a:extLst>
              <a:ext uri="{FF2B5EF4-FFF2-40B4-BE49-F238E27FC236}">
                <a16:creationId xmlns:a16="http://schemas.microsoft.com/office/drawing/2014/main" id="{5A13084F-4790-A8C6-1590-9266B64A6FDB}"/>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CD93965E-58F0-D9E1-2582-8D3D08A8B585}"/>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C4AB03AF-015A-C484-0737-395527EF97EF}"/>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BC6C0DFE-929F-050B-575A-DEC3A93AEA8C}"/>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DD44EAFD-E819-B336-3D66-71E3EC54DB50}"/>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2D01A6C5-9C44-CD6A-C878-F8CFAE159E15}"/>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BE0A2A72-71C9-CB04-2621-A2E776146D75}"/>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5C30590C-1E36-8623-124F-717221A236A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7</a:t>
            </a:fld>
            <a:endParaRPr lang="en-AU" dirty="0"/>
          </a:p>
        </p:txBody>
      </p:sp>
      <p:sp>
        <p:nvSpPr>
          <p:cNvPr id="14" name="TextBox 13">
            <a:extLst>
              <a:ext uri="{FF2B5EF4-FFF2-40B4-BE49-F238E27FC236}">
                <a16:creationId xmlns:a16="http://schemas.microsoft.com/office/drawing/2014/main" id="{E0FE5B2C-06C0-4BF6-1F1E-50B074743A77}"/>
              </a:ext>
            </a:extLst>
          </p:cNvPr>
          <p:cNvSpPr txBox="1"/>
          <p:nvPr/>
        </p:nvSpPr>
        <p:spPr>
          <a:xfrm>
            <a:off x="6436111" y="3105834"/>
            <a:ext cx="6099906" cy="646331"/>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Step 2</a:t>
            </a:r>
          </a:p>
          <a:p>
            <a:r>
              <a:rPr lang="en-AU" dirty="0">
                <a:solidFill>
                  <a:srgbClr val="686868"/>
                </a:solidFill>
                <a:latin typeface="Open sans" panose="020B0606030504020204" pitchFamily="34" charset="0"/>
              </a:rPr>
              <a:t>Select </a:t>
            </a:r>
            <a:r>
              <a:rPr lang="en-AU" b="1" dirty="0">
                <a:solidFill>
                  <a:srgbClr val="686868"/>
                </a:solidFill>
                <a:latin typeface="Open sans" panose="020B0606030504020204" pitchFamily="34" charset="0"/>
              </a:rPr>
              <a:t>Data flow</a:t>
            </a:r>
            <a:endParaRPr lang="en-AU" dirty="0"/>
          </a:p>
        </p:txBody>
      </p:sp>
      <p:pic>
        <p:nvPicPr>
          <p:cNvPr id="13" name="Picture 12">
            <a:extLst>
              <a:ext uri="{FF2B5EF4-FFF2-40B4-BE49-F238E27FC236}">
                <a16:creationId xmlns:a16="http://schemas.microsoft.com/office/drawing/2014/main" id="{D53D6839-34B6-19BB-CD22-BBD57D100F89}"/>
              </a:ext>
            </a:extLst>
          </p:cNvPr>
          <p:cNvPicPr>
            <a:picLocks noChangeAspect="1"/>
          </p:cNvPicPr>
          <p:nvPr/>
        </p:nvPicPr>
        <p:blipFill>
          <a:blip r:embed="rId7"/>
          <a:stretch>
            <a:fillRect/>
          </a:stretch>
        </p:blipFill>
        <p:spPr>
          <a:xfrm>
            <a:off x="1363443" y="1647122"/>
            <a:ext cx="4732557" cy="3791527"/>
          </a:xfrm>
          <a:prstGeom prst="rect">
            <a:avLst/>
          </a:prstGeom>
        </p:spPr>
      </p:pic>
    </p:spTree>
    <p:extLst>
      <p:ext uri="{BB962C8B-B14F-4D97-AF65-F5344CB8AC3E}">
        <p14:creationId xmlns:p14="http://schemas.microsoft.com/office/powerpoint/2010/main" val="217379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94922-CA97-A38A-3ADD-AFD5F9D8C1A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0503BE1-C7F1-A037-785B-CB1D8ED43AF2}"/>
              </a:ext>
            </a:extLst>
          </p:cNvPr>
          <p:cNvSpPr>
            <a:spLocks noGrp="1"/>
          </p:cNvSpPr>
          <p:nvPr>
            <p:ph type="title"/>
          </p:nvPr>
        </p:nvSpPr>
        <p:spPr>
          <a:xfrm>
            <a:off x="1025624" y="380671"/>
            <a:ext cx="10515600" cy="1009292"/>
          </a:xfrm>
        </p:spPr>
        <p:txBody>
          <a:bodyPr/>
          <a:lstStyle/>
          <a:p>
            <a:r>
              <a:rPr lang="en-US" dirty="0"/>
              <a:t>Get data: </a:t>
            </a:r>
            <a:r>
              <a:rPr lang="en-US" b="1" dirty="0"/>
              <a:t>select</a:t>
            </a:r>
            <a:endParaRPr lang="en-US" dirty="0"/>
          </a:p>
        </p:txBody>
      </p:sp>
      <p:grpSp>
        <p:nvGrpSpPr>
          <p:cNvPr id="4" name="Groupe 3">
            <a:extLst>
              <a:ext uri="{FF2B5EF4-FFF2-40B4-BE49-F238E27FC236}">
                <a16:creationId xmlns:a16="http://schemas.microsoft.com/office/drawing/2014/main" id="{DE530F77-C72E-C5C4-263C-4178176C5E1F}"/>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02E79B0C-1DDB-CEE7-BD4C-2D689FA1E0A4}"/>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8DE7776-6B7C-ECA5-8290-3A25C372B4BA}"/>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46091DA0-4405-BA4B-ECEC-3975F6FFDEA6}"/>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526630C0-D7D9-3E5E-2461-56A40AE655F5}"/>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31238606-50D6-71BE-DB93-92774F6A93FD}"/>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056407F8-BEA4-7D90-7B5E-76DBA9270420}"/>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8DEADAB2-543C-AE0B-9BA3-63A88B3ECC7C}"/>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8</a:t>
            </a:fld>
            <a:endParaRPr lang="en-AU" dirty="0"/>
          </a:p>
        </p:txBody>
      </p:sp>
      <p:sp>
        <p:nvSpPr>
          <p:cNvPr id="14" name="TextBox 13">
            <a:extLst>
              <a:ext uri="{FF2B5EF4-FFF2-40B4-BE49-F238E27FC236}">
                <a16:creationId xmlns:a16="http://schemas.microsoft.com/office/drawing/2014/main" id="{BE452AC1-3F70-11FE-1DC1-38DAEF4B7657}"/>
              </a:ext>
            </a:extLst>
          </p:cNvPr>
          <p:cNvSpPr txBox="1"/>
          <p:nvPr/>
        </p:nvSpPr>
        <p:spPr>
          <a:xfrm>
            <a:off x="6565420" y="5433398"/>
            <a:ext cx="6099906" cy="646331"/>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Step 3 (optional)</a:t>
            </a:r>
          </a:p>
          <a:p>
            <a:r>
              <a:rPr lang="en-AU" dirty="0">
                <a:solidFill>
                  <a:srgbClr val="686868"/>
                </a:solidFill>
                <a:latin typeface="Open sans" panose="020B0606030504020204" pitchFamily="34" charset="0"/>
              </a:rPr>
              <a:t>Filter </a:t>
            </a:r>
            <a:r>
              <a:rPr lang="en-AU" b="1" dirty="0">
                <a:solidFill>
                  <a:srgbClr val="686868"/>
                </a:solidFill>
                <a:latin typeface="Open sans" panose="020B0606030504020204" pitchFamily="34" charset="0"/>
              </a:rPr>
              <a:t>Data flow</a:t>
            </a:r>
            <a:endParaRPr lang="en-AU" dirty="0"/>
          </a:p>
        </p:txBody>
      </p:sp>
      <p:pic>
        <p:nvPicPr>
          <p:cNvPr id="12" name="Picture 11">
            <a:extLst>
              <a:ext uri="{FF2B5EF4-FFF2-40B4-BE49-F238E27FC236}">
                <a16:creationId xmlns:a16="http://schemas.microsoft.com/office/drawing/2014/main" id="{C3908F39-3AD3-80E0-1285-73DC39C44469}"/>
              </a:ext>
            </a:extLst>
          </p:cNvPr>
          <p:cNvPicPr>
            <a:picLocks noChangeAspect="1"/>
          </p:cNvPicPr>
          <p:nvPr/>
        </p:nvPicPr>
        <p:blipFill>
          <a:blip r:embed="rId7"/>
          <a:stretch>
            <a:fillRect/>
          </a:stretch>
        </p:blipFill>
        <p:spPr>
          <a:xfrm>
            <a:off x="825536" y="1189884"/>
            <a:ext cx="5153503" cy="5344189"/>
          </a:xfrm>
          <a:prstGeom prst="rect">
            <a:avLst/>
          </a:prstGeom>
        </p:spPr>
      </p:pic>
      <p:pic>
        <p:nvPicPr>
          <p:cNvPr id="16" name="Picture 15">
            <a:extLst>
              <a:ext uri="{FF2B5EF4-FFF2-40B4-BE49-F238E27FC236}">
                <a16:creationId xmlns:a16="http://schemas.microsoft.com/office/drawing/2014/main" id="{BF35394A-ED5F-837E-C3F0-0BC733863AA5}"/>
              </a:ext>
            </a:extLst>
          </p:cNvPr>
          <p:cNvPicPr>
            <a:picLocks noChangeAspect="1"/>
          </p:cNvPicPr>
          <p:nvPr/>
        </p:nvPicPr>
        <p:blipFill>
          <a:blip r:embed="rId8"/>
          <a:stretch>
            <a:fillRect/>
          </a:stretch>
        </p:blipFill>
        <p:spPr>
          <a:xfrm>
            <a:off x="6830764" y="1351096"/>
            <a:ext cx="5310600" cy="3690500"/>
          </a:xfrm>
          <a:prstGeom prst="rect">
            <a:avLst/>
          </a:prstGeom>
        </p:spPr>
      </p:pic>
      <p:cxnSp>
        <p:nvCxnSpPr>
          <p:cNvPr id="18" name="Straight Arrow Connector 17">
            <a:extLst>
              <a:ext uri="{FF2B5EF4-FFF2-40B4-BE49-F238E27FC236}">
                <a16:creationId xmlns:a16="http://schemas.microsoft.com/office/drawing/2014/main" id="{B50770D3-5592-1896-7F2E-6C34329AE267}"/>
              </a:ext>
            </a:extLst>
          </p:cNvPr>
          <p:cNvCxnSpPr>
            <a:cxnSpLocks/>
          </p:cNvCxnSpPr>
          <p:nvPr/>
        </p:nvCxnSpPr>
        <p:spPr>
          <a:xfrm flipV="1">
            <a:off x="6004891" y="2906567"/>
            <a:ext cx="737654" cy="431223"/>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3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A5590-B131-F9C0-4326-D523A136DD1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992879-46DF-6F2D-E920-9ADC4428E781}"/>
              </a:ext>
            </a:extLst>
          </p:cNvPr>
          <p:cNvSpPr>
            <a:spLocks noGrp="1"/>
          </p:cNvSpPr>
          <p:nvPr>
            <p:ph type="title"/>
          </p:nvPr>
        </p:nvSpPr>
        <p:spPr>
          <a:xfrm>
            <a:off x="1025624" y="380671"/>
            <a:ext cx="10515600" cy="1009292"/>
          </a:xfrm>
        </p:spPr>
        <p:txBody>
          <a:bodyPr/>
          <a:lstStyle/>
          <a:p>
            <a:r>
              <a:rPr lang="en-US" dirty="0"/>
              <a:t>Get data: </a:t>
            </a:r>
            <a:r>
              <a:rPr lang="en-US" b="1" dirty="0"/>
              <a:t>output</a:t>
            </a:r>
            <a:endParaRPr lang="en-US" dirty="0"/>
          </a:p>
        </p:txBody>
      </p:sp>
      <p:grpSp>
        <p:nvGrpSpPr>
          <p:cNvPr id="4" name="Groupe 3">
            <a:extLst>
              <a:ext uri="{FF2B5EF4-FFF2-40B4-BE49-F238E27FC236}">
                <a16:creationId xmlns:a16="http://schemas.microsoft.com/office/drawing/2014/main" id="{0AB1E931-E287-CBFD-65B8-CFFCEA6EC6DB}"/>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816FDAA9-7F52-105A-814A-7E4187497638}"/>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C2C0A3C-3C90-A43D-9664-0F75BF0301B5}"/>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FD02002A-AC95-28C7-1820-D332A445118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76BB2108-2492-EBEB-9DB1-8A08472029CE}"/>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E2FDAC41-14FB-8B99-23D2-967DF7D1C3E5}"/>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6664283E-958D-B2DD-E787-A832CDFB0E68}"/>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08ED48EF-329E-FC52-2FF8-9CFB6458BA89}"/>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9</a:t>
            </a:fld>
            <a:endParaRPr lang="en-AU" dirty="0"/>
          </a:p>
        </p:txBody>
      </p:sp>
      <p:sp>
        <p:nvSpPr>
          <p:cNvPr id="14" name="TextBox 13">
            <a:extLst>
              <a:ext uri="{FF2B5EF4-FFF2-40B4-BE49-F238E27FC236}">
                <a16:creationId xmlns:a16="http://schemas.microsoft.com/office/drawing/2014/main" id="{D071F7B4-BF90-B81E-ABFC-4B5FEE9DB750}"/>
              </a:ext>
            </a:extLst>
          </p:cNvPr>
          <p:cNvSpPr txBox="1"/>
          <p:nvPr/>
        </p:nvSpPr>
        <p:spPr>
          <a:xfrm>
            <a:off x="5357091" y="2459289"/>
            <a:ext cx="7467320" cy="1754326"/>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Step 4</a:t>
            </a:r>
          </a:p>
          <a:p>
            <a:r>
              <a:rPr lang="en-AU" dirty="0">
                <a:solidFill>
                  <a:srgbClr val="686868"/>
                </a:solidFill>
                <a:latin typeface="Open sans" panose="020B0606030504020204" pitchFamily="34" charset="0"/>
              </a:rPr>
              <a:t>Specify output</a:t>
            </a:r>
            <a:br>
              <a:rPr lang="en-AU" dirty="0">
                <a:solidFill>
                  <a:srgbClr val="686868"/>
                </a:solidFill>
                <a:latin typeface="Open sans" panose="020B0606030504020204" pitchFamily="34" charset="0"/>
              </a:rPr>
            </a:br>
            <a:br>
              <a:rPr lang="en-AU" dirty="0">
                <a:solidFill>
                  <a:srgbClr val="686868"/>
                </a:solidFill>
                <a:latin typeface="Open sans" panose="020B0606030504020204" pitchFamily="34" charset="0"/>
              </a:rPr>
            </a:br>
            <a:r>
              <a:rPr lang="en-AU" dirty="0">
                <a:solidFill>
                  <a:srgbClr val="686868"/>
                </a:solidFill>
                <a:latin typeface="Open sans" panose="020B0606030504020204" pitchFamily="34" charset="0"/>
              </a:rPr>
              <a:t>Table type: flat, timeseries (down: as rows, across: as columns)</a:t>
            </a:r>
          </a:p>
          <a:p>
            <a:endParaRPr lang="en-AU"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What: Values, Values and Attributes, Referential metadata</a:t>
            </a:r>
            <a:endParaRPr lang="en-AU" dirty="0"/>
          </a:p>
        </p:txBody>
      </p:sp>
      <p:pic>
        <p:nvPicPr>
          <p:cNvPr id="13" name="Picture 12">
            <a:extLst>
              <a:ext uri="{FF2B5EF4-FFF2-40B4-BE49-F238E27FC236}">
                <a16:creationId xmlns:a16="http://schemas.microsoft.com/office/drawing/2014/main" id="{C6A070C6-C577-FE84-1F6B-94DD040A6326}"/>
              </a:ext>
            </a:extLst>
          </p:cNvPr>
          <p:cNvPicPr>
            <a:picLocks noChangeAspect="1"/>
          </p:cNvPicPr>
          <p:nvPr/>
        </p:nvPicPr>
        <p:blipFill>
          <a:blip r:embed="rId7"/>
          <a:stretch>
            <a:fillRect/>
          </a:stretch>
        </p:blipFill>
        <p:spPr>
          <a:xfrm>
            <a:off x="741585" y="2195340"/>
            <a:ext cx="4615506" cy="2467319"/>
          </a:xfrm>
          <a:prstGeom prst="rect">
            <a:avLst/>
          </a:prstGeom>
        </p:spPr>
      </p:pic>
    </p:spTree>
    <p:extLst>
      <p:ext uri="{BB962C8B-B14F-4D97-AF65-F5344CB8AC3E}">
        <p14:creationId xmlns:p14="http://schemas.microsoft.com/office/powerpoint/2010/main" val="208338295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2" id="{D6266FE2-2F15-2D4C-9C69-08CD112CF84C}" vid="{2C19B3E1-288E-0B47-B6F6-9F73CBD08D9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D6E793D14F4C4787FB0C23C755C645" ma:contentTypeVersion="12" ma:contentTypeDescription="Create a new document." ma:contentTypeScope="" ma:versionID="49a88deb6a61079c26fed16eb921f794">
  <xsd:schema xmlns:xsd="http://www.w3.org/2001/XMLSchema" xmlns:xs="http://www.w3.org/2001/XMLSchema" xmlns:p="http://schemas.microsoft.com/office/2006/metadata/properties" xmlns:ns2="a4014526-2270-40c2-b716-3057ef1d1854" xmlns:ns3="5a829547-5c02-46a6-8e62-b2fae5cfedce" targetNamespace="http://schemas.microsoft.com/office/2006/metadata/properties" ma:root="true" ma:fieldsID="5225b7508313682f7ef33860d7793671" ns2:_="" ns3:_="">
    <xsd:import namespace="a4014526-2270-40c2-b716-3057ef1d1854"/>
    <xsd:import namespace="5a829547-5c02-46a6-8e62-b2fae5cfedc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014526-2270-40c2-b716-3057ef1d18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e002d73-fcbf-44f2-bb02-7941846832bf"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829547-5c02-46a6-8e62-b2fae5cfedc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2ae791b-6a56-437f-b436-e563aaee2f64}" ma:internalName="TaxCatchAll" ma:showField="CatchAllData" ma:web="5a829547-5c02-46a6-8e62-b2fae5cfedc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4014526-2270-40c2-b716-3057ef1d1854">
      <Terms xmlns="http://schemas.microsoft.com/office/infopath/2007/PartnerControls"/>
    </lcf76f155ced4ddcb4097134ff3c332f>
    <TaxCatchAll xmlns="5a829547-5c02-46a6-8e62-b2fae5cfedce" xsi:nil="true"/>
  </documentManagement>
</p:properties>
</file>

<file path=customXml/itemProps1.xml><?xml version="1.0" encoding="utf-8"?>
<ds:datastoreItem xmlns:ds="http://schemas.openxmlformats.org/officeDocument/2006/customXml" ds:itemID="{57D86592-F64F-4784-9AC1-23AEE8436EED}">
  <ds:schemaRefs>
    <ds:schemaRef ds:uri="http://schemas.microsoft.com/sharepoint/v3/contenttype/forms"/>
  </ds:schemaRefs>
</ds:datastoreItem>
</file>

<file path=customXml/itemProps2.xml><?xml version="1.0" encoding="utf-8"?>
<ds:datastoreItem xmlns:ds="http://schemas.openxmlformats.org/officeDocument/2006/customXml" ds:itemID="{DCB048B6-ED84-4463-A77D-AE215FAA43BD}"/>
</file>

<file path=customXml/itemProps3.xml><?xml version="1.0" encoding="utf-8"?>
<ds:datastoreItem xmlns:ds="http://schemas.openxmlformats.org/officeDocument/2006/customXml" ds:itemID="{B3A39C41-8802-4B40-BC66-25A6D9B1EFAE}">
  <ds:schemaRefs>
    <ds:schemaRef ds:uri="1644aaaf-76d5-4a97-8df4-1ac44f24cfd9"/>
    <ds:schemaRef ds:uri="286ae341-454f-41ed-96c8-9fa7238e7bf6"/>
    <ds:schemaRef ds:uri="3260a97e-35b8-4654-866b-2d63a319b8f9"/>
    <ds:schemaRef ds:uri="514aaa0c-ce47-45ed-9aa6-2a303c2a9fad"/>
    <ds:schemaRef ds:uri="5a829547-5c02-46a6-8e62-b2fae5cfedce"/>
    <ds:schemaRef ds:uri="8429cdef-8c4a-4b4f-a5bd-9a657e45f834"/>
    <ds:schemaRef ds:uri="913ae733-a28c-4770-b89c-4b997e994982"/>
    <ds:schemaRef ds:uri="a4014526-2270-40c2-b716-3057ef1d185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WS-FJ data portals PID_20240718</Template>
  <TotalTime>594</TotalTime>
  <Words>795</Words>
  <Application>Microsoft Office PowerPoint</Application>
  <PresentationFormat>Widescreen</PresentationFormat>
  <Paragraphs>128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Open sans</vt:lpstr>
      <vt:lpstr>Wingdings</vt:lpstr>
      <vt:lpstr>Thème Office</vt:lpstr>
      <vt:lpstr>Project on National Data Portals in Samoa and Fiji Workshop 2 Experience Sharing and SDMX/.Stat Suite Tools 27-31 January 2025 Suva, Fiji</vt:lpstr>
      <vt:lpstr>Learning objectives</vt:lpstr>
      <vt:lpstr>Outline</vt:lpstr>
      <vt:lpstr>Overview</vt:lpstr>
      <vt:lpstr>Overview</vt:lpstr>
      <vt:lpstr>Get data: select</vt:lpstr>
      <vt:lpstr>Get data: select</vt:lpstr>
      <vt:lpstr>Get data: select</vt:lpstr>
      <vt:lpstr>Get data: output</vt:lpstr>
      <vt:lpstr>Get data: data content</vt:lpstr>
      <vt:lpstr>Get data: data content</vt:lpstr>
      <vt:lpstr>Get data: data content</vt:lpstr>
      <vt:lpstr>Get data: data content</vt:lpstr>
      <vt:lpstr>Get data: data content</vt:lpstr>
      <vt:lpstr>Get data: data content</vt:lpstr>
      <vt:lpstr>Get data: metadata content</vt:lpstr>
      <vt:lpstr>Edit data</vt:lpstr>
      <vt:lpstr>Edit data</vt:lpstr>
      <vt:lpstr>Edit data</vt:lpstr>
      <vt:lpstr>Edit data: update/replace</vt:lpstr>
      <vt:lpstr>Edit data: delete</vt:lpstr>
      <vt:lpstr>Edit data: add</vt:lpstr>
      <vt:lpstr>Edit data: edit</vt:lpstr>
      <vt:lpstr>Edit data: edit</vt:lpstr>
      <vt:lpstr>Edit data: save</vt:lpstr>
      <vt:lpstr>Discussion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Data Portals in Samoa and Fiji</dc:title>
  <dc:creator>Giulio Dalla Riva</dc:creator>
  <cp:lastModifiedBy>Giulio Dalla Riva</cp:lastModifiedBy>
  <cp:revision>184</cp:revision>
  <dcterms:created xsi:type="dcterms:W3CDTF">2024-07-17T22:02:07Z</dcterms:created>
  <dcterms:modified xsi:type="dcterms:W3CDTF">2025-01-26T04:05:36Z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0x0101001CD6E793D14F4C4787FB0C23C755C645</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y fmtid="{D5CDD505-2E9C-101B-9397-08002B2CF9AE}" pid="10" name="Order">
    <vt:r8>151300</vt:r8>
  </property>
  <property fmtid="{D5CDD505-2E9C-101B-9397-08002B2CF9AE}" pid="11" name="_SourceUrl">
    <vt:lpwstr/>
  </property>
  <property fmtid="{D5CDD505-2E9C-101B-9397-08002B2CF9AE}" pid="12" name="_SharedFileIndex">
    <vt:lpwstr/>
  </property>
</Properties>
</file>