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56" r:id="rId7"/>
    <p:sldId id="260" r:id="rId8"/>
    <p:sldId id="261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D223-904F-6655-7FB0-5E5DC6531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F51D1-7240-8B4E-1CCB-79F46EF79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7BC9-E763-2962-E9DA-936C7B8E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BFCA-BB69-2682-C12A-8979C600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7AD8-FCA6-2FB5-31CA-67FA30A7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2A5A-C206-A73A-B6E7-E93E2F80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FFA46-5B5E-E5E2-77DE-D3F9C566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85A1-2A69-34BB-AEE7-E7F3AE01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32F2-DAAF-5212-884C-93148F8C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23C0-55E2-A7F1-CD41-C4D4023A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6C878-AAFE-57D9-3F5C-066D572B3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31B9-1B6D-BB71-9E32-9C3BC309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8672-E16B-D6FC-702B-E24EF245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7528-5F46-A695-1ADD-70752D68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9690-6C25-63AC-C427-7B56B56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388E-8B0F-538D-AD8D-7B3E59F8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BA8C-9D93-2C1A-8C8A-F9ABCBC5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96D3-6D41-0D50-C95C-230190C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B890-4173-1B4E-AC08-610D91F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7409-5DD0-302A-73A8-70962F3D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E782-FE2C-8896-A81E-E267B4EE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9494-0F75-AF25-4719-6767B456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A641-685C-5014-1EA6-938D7B2D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949D-02B6-ED12-F059-8767FB10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CC1E-566B-7EA5-7D9C-0FE9BF20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A63F-897C-2EC4-1B30-9DCFD0F5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41EC-3B27-B9F0-BA2F-6EDB67F4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14441-5094-EB41-F3A0-5C588B37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104B-CE6C-8FB6-02FF-C31EF9E0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7F99-7C37-305E-25CB-1B1F39E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60743-451F-F019-F308-27CCEC8F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A4A2-A61D-B2F4-708B-E24D43BF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8085E-2034-F09F-AF92-9DC20C24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3189-9C03-6B35-EFEA-96FD8351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1B237-11DC-697F-0660-F61C9EE9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F68B4-3D2D-6792-3FC5-F2BC29F83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FD77F-3A78-243C-07E4-3E2B51E1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FA762-641B-6822-8894-B8F05D76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DF823-6E98-7052-AEF6-46D81622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7DE-40F3-57B4-CA7B-B91ECF1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B98A2-D140-AD57-1772-31F35460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02AF-FA5C-6E9F-07F2-944BECD9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1831D-AB9E-1932-9B02-1731ED28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A7CD4-15AC-D1DD-FC64-9222363F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FE5DB-AFC6-CA70-5A7D-0404537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3BF58-7C62-7769-A1DD-3A2A807A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B40C-001E-BBE6-0517-1A56D2FC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CBFC-86F9-E2B2-95AB-990A6AC2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FE1D-974B-FD0A-34BC-A06D9FA7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F980-258B-373C-B463-C168CCCB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4A27-C158-F24D-AF8C-202E422A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2F5A6-5361-8194-BADE-372C9E8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C7A6-373B-1E1C-7992-3B4A8DE0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50273-ABC7-569F-4424-B06774D3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BD4F4-E8A5-A2DD-7817-896272A4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B3AD-4DF9-8614-EC09-D190FB9C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FBB8F-1FFF-C180-0EEF-27AEF54C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7D45F-E115-D552-F908-03419193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50890-992A-8109-496D-7AC91C95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1BF2-ADB2-8CF1-D82A-DB042610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7BBD2-8D70-0F25-C4B1-7C559DA4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CC44-D759-422A-8E72-A0615138267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154B-D3CF-2BD6-5EB6-F83E5E75F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F07C-240B-9CBD-FD11-56B4C8A44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7A9A-CF1B-42C3-BC51-8F59DCB8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2D8C-0EF6-D490-D787-D1063584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741"/>
            <a:ext cx="9144000" cy="874918"/>
          </a:xfrm>
        </p:spPr>
        <p:txBody>
          <a:bodyPr>
            <a:no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83B08-20A9-AC0B-0915-C01212E0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Vedhan</a:t>
            </a:r>
            <a:r>
              <a:rPr lang="en-US" sz="2800" dirty="0"/>
              <a:t> reddy </a:t>
            </a:r>
            <a:r>
              <a:rPr lang="en-US" sz="2800" dirty="0" err="1"/>
              <a:t>Gaddam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Keerthi kumar reddy Kancham reddy</a:t>
            </a:r>
          </a:p>
        </p:txBody>
      </p:sp>
    </p:spTree>
    <p:extLst>
      <p:ext uri="{BB962C8B-B14F-4D97-AF65-F5344CB8AC3E}">
        <p14:creationId xmlns:p14="http://schemas.microsoft.com/office/powerpoint/2010/main" val="2662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F8DA-FA4E-1598-3C49-949F938A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5" y="2766218"/>
            <a:ext cx="3212690" cy="1325563"/>
          </a:xfrm>
        </p:spPr>
        <p:txBody>
          <a:bodyPr>
            <a:no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176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0FCA-46F2-0300-C02C-36E7C55D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F3A-D025-44ED-6C3C-CB0D5F11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student role, where student can see their transactions.</a:t>
            </a:r>
          </a:p>
          <a:p>
            <a:r>
              <a:rPr lang="en-US" dirty="0"/>
              <a:t>Can implement Penalty feature for late returned books if the library wants to charge.</a:t>
            </a:r>
          </a:p>
          <a:p>
            <a:r>
              <a:rPr lang="en-US" dirty="0"/>
              <a:t>Can implement a discussion board by creating channels for available categories for students to ask their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B6BE-B221-0E9C-EDBF-01CB2081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0C16-055B-ED8B-0A05-F0AB0F0E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921"/>
            <a:ext cx="10515600" cy="2176104"/>
          </a:xfrm>
        </p:spPr>
        <p:txBody>
          <a:bodyPr>
            <a:normAutofit/>
          </a:bodyPr>
          <a:lstStyle/>
          <a:p>
            <a:r>
              <a:rPr lang="en-US" dirty="0"/>
              <a:t>The motivation for building a library management system is to automate the processes involved in managing a library's catalog, loans, and user accounts. By automating these processes, libraries can reduce the workload on staff, improve the accuracy of loan tracking, and provide a better user experience for everyone working.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220D-B724-6F49-6501-8F301F3A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FCFD-17D9-A899-2C3D-05AD76A3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roles to manage the library - Admin and users.</a:t>
            </a:r>
          </a:p>
          <a:p>
            <a:r>
              <a:rPr lang="en-US" dirty="0"/>
              <a:t>Admin can access and update the user information.</a:t>
            </a:r>
          </a:p>
          <a:p>
            <a:r>
              <a:rPr lang="en-US" dirty="0"/>
              <a:t>Only admin have access to add the new user to the library management system.</a:t>
            </a:r>
          </a:p>
          <a:p>
            <a:r>
              <a:rPr lang="en-US" dirty="0"/>
              <a:t>Dashboard displays all the active stats of the library.</a:t>
            </a:r>
          </a:p>
          <a:p>
            <a:r>
              <a:rPr lang="en-US" dirty="0"/>
              <a:t>Both admin or user can add, edit or delete the categories in the library.</a:t>
            </a:r>
          </a:p>
          <a:p>
            <a:r>
              <a:rPr lang="en-US" dirty="0"/>
              <a:t>Both admin or user can add, edit or delete the book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0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AC3-5DAD-696A-A272-D424DE65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0C07-B82A-19A3-8B63-EF6CCB5B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admin or user can add, edit or delete the student information.</a:t>
            </a:r>
          </a:p>
          <a:p>
            <a:r>
              <a:rPr lang="en-US" dirty="0"/>
              <a:t>Both admin or user can keep track of all the transactions in the library.</a:t>
            </a:r>
          </a:p>
          <a:p>
            <a:r>
              <a:rPr lang="en-US" dirty="0"/>
              <a:t>Both admin or user can add or update any transaction.</a:t>
            </a:r>
          </a:p>
          <a:p>
            <a:r>
              <a:rPr lang="en-US" dirty="0"/>
              <a:t>User can update his profile information.</a:t>
            </a:r>
          </a:p>
          <a:p>
            <a:r>
              <a:rPr lang="en-US" dirty="0"/>
              <a:t>User can also reset his password by himself without reaching out to admin.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BB43F-106A-7D91-EEEB-3250C1A0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2CD03-D976-BF49-ED14-B69F2671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55639"/>
            <a:ext cx="6780700" cy="6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7B28D-2A1F-A4D6-D08D-3D516BD16A0A}"/>
              </a:ext>
            </a:extLst>
          </p:cNvPr>
          <p:cNvSpPr txBox="1"/>
          <p:nvPr/>
        </p:nvSpPr>
        <p:spPr>
          <a:xfrm>
            <a:off x="1307690" y="422787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F2500-1BEA-11CE-16E2-39EEF701BEB9}"/>
              </a:ext>
            </a:extLst>
          </p:cNvPr>
          <p:cNvSpPr txBox="1"/>
          <p:nvPr/>
        </p:nvSpPr>
        <p:spPr>
          <a:xfrm>
            <a:off x="1386348" y="2206723"/>
            <a:ext cx="53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 : Category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AEA2EAA-873B-6F19-F7A7-1A5E19F17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27626"/>
              </p:ext>
            </p:extLst>
          </p:nvPr>
        </p:nvGraphicFramePr>
        <p:xfrm>
          <a:off x="1561688" y="27768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72714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65355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2065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8257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021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800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F8AE80-2845-2F0F-23CB-A67AA25E114C}"/>
              </a:ext>
            </a:extLst>
          </p:cNvPr>
          <p:cNvSpPr txBox="1"/>
          <p:nvPr/>
        </p:nvSpPr>
        <p:spPr>
          <a:xfrm>
            <a:off x="1386348" y="3415816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 : </a:t>
            </a:r>
            <a:r>
              <a:rPr lang="en-US" dirty="0" err="1"/>
              <a:t>Sub_Category</a:t>
            </a:r>
            <a:r>
              <a:rPr lang="en-US" dirty="0"/>
              <a:t>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F27BE60-A1ED-389F-98F9-36DF29FFF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3262"/>
              </p:ext>
            </p:extLst>
          </p:nvPr>
        </p:nvGraphicFramePr>
        <p:xfrm>
          <a:off x="1545301" y="396822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46100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72967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374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77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3256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4464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019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586E5E2-EADF-01F4-D9B3-093BAA5FC3E6}"/>
              </a:ext>
            </a:extLst>
          </p:cNvPr>
          <p:cNvSpPr txBox="1"/>
          <p:nvPr/>
        </p:nvSpPr>
        <p:spPr>
          <a:xfrm>
            <a:off x="1386348" y="4539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name : Books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F36D992-C7FE-C8B2-CB98-BCAE8C4F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92128"/>
              </p:ext>
            </p:extLst>
          </p:nvPr>
        </p:nvGraphicFramePr>
        <p:xfrm>
          <a:off x="2154901" y="5092237"/>
          <a:ext cx="97028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3">
                  <a:extLst>
                    <a:ext uri="{9D8B030D-6E8A-4147-A177-3AD203B41FA5}">
                      <a16:colId xmlns:a16="http://schemas.microsoft.com/office/drawing/2014/main" val="40023853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5469149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2184829254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3833948892"/>
                    </a:ext>
                  </a:extLst>
                </a:gridCol>
                <a:gridCol w="906936">
                  <a:extLst>
                    <a:ext uri="{9D8B030D-6E8A-4147-A177-3AD203B41FA5}">
                      <a16:colId xmlns:a16="http://schemas.microsoft.com/office/drawing/2014/main" val="281841448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439174383"/>
                    </a:ext>
                  </a:extLst>
                </a:gridCol>
                <a:gridCol w="1226118">
                  <a:extLst>
                    <a:ext uri="{9D8B030D-6E8A-4147-A177-3AD203B41FA5}">
                      <a16:colId xmlns:a16="http://schemas.microsoft.com/office/drawing/2014/main" val="2965018976"/>
                    </a:ext>
                  </a:extLst>
                </a:gridCol>
                <a:gridCol w="799327">
                  <a:extLst>
                    <a:ext uri="{9D8B030D-6E8A-4147-A177-3AD203B41FA5}">
                      <a16:colId xmlns:a16="http://schemas.microsoft.com/office/drawing/2014/main" val="448615361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122373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Category/Sub-Category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Date-published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DateAdded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68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6390F78-BA90-858A-94C2-359FF20CF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4251"/>
              </p:ext>
            </p:extLst>
          </p:nvPr>
        </p:nvGraphicFramePr>
        <p:xfrm>
          <a:off x="1561688" y="5092237"/>
          <a:ext cx="593213" cy="64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13">
                  <a:extLst>
                    <a:ext uri="{9D8B030D-6E8A-4147-A177-3AD203B41FA5}">
                      <a16:colId xmlns:a16="http://schemas.microsoft.com/office/drawing/2014/main" val="266873408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225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1C5AB8D-8F2A-F064-A946-EE0EF82678C2}"/>
              </a:ext>
            </a:extLst>
          </p:cNvPr>
          <p:cNvSpPr txBox="1"/>
          <p:nvPr/>
        </p:nvSpPr>
        <p:spPr>
          <a:xfrm>
            <a:off x="1455174" y="1504335"/>
            <a:ext cx="1013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Below are the different tables available in our schema :</a:t>
            </a:r>
          </a:p>
        </p:txBody>
      </p:sp>
    </p:spTree>
    <p:extLst>
      <p:ext uri="{BB962C8B-B14F-4D97-AF65-F5344CB8AC3E}">
        <p14:creationId xmlns:p14="http://schemas.microsoft.com/office/powerpoint/2010/main" val="314127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AB54C-9362-0DDF-1269-5FD428EB7A96}"/>
              </a:ext>
            </a:extLst>
          </p:cNvPr>
          <p:cNvSpPr txBox="1"/>
          <p:nvPr/>
        </p:nvSpPr>
        <p:spPr>
          <a:xfrm>
            <a:off x="1307690" y="422787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2A911-1977-207E-D7E7-2EB7CE7BD8C1}"/>
              </a:ext>
            </a:extLst>
          </p:cNvPr>
          <p:cNvSpPr txBox="1"/>
          <p:nvPr/>
        </p:nvSpPr>
        <p:spPr>
          <a:xfrm>
            <a:off x="1307690" y="2612536"/>
            <a:ext cx="53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 : Borrow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AA632D-CFF2-EE15-10B8-A7A6599C0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19901"/>
              </p:ext>
            </p:extLst>
          </p:nvPr>
        </p:nvGraphicFramePr>
        <p:xfrm>
          <a:off x="1307690" y="3149464"/>
          <a:ext cx="944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42">
                  <a:extLst>
                    <a:ext uri="{9D8B030D-6E8A-4147-A177-3AD203B41FA5}">
                      <a16:colId xmlns:a16="http://schemas.microsoft.com/office/drawing/2014/main" val="1890876056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3279747245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52143522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3199513084"/>
                    </a:ext>
                  </a:extLst>
                </a:gridCol>
                <a:gridCol w="1514167">
                  <a:extLst>
                    <a:ext uri="{9D8B030D-6E8A-4147-A177-3AD203B41FA5}">
                      <a16:colId xmlns:a16="http://schemas.microsoft.com/office/drawing/2014/main" val="3555045120"/>
                    </a:ext>
                  </a:extLst>
                </a:gridCol>
                <a:gridCol w="3270865">
                  <a:extLst>
                    <a:ext uri="{9D8B030D-6E8A-4147-A177-3AD203B41FA5}">
                      <a16:colId xmlns:a16="http://schemas.microsoft.com/office/drawing/2014/main" val="383138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BorrowingDate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ReturnDate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7305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0C287F-01F4-0AA2-C3AA-5990AEEB9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28772"/>
              </p:ext>
            </p:extLst>
          </p:nvPr>
        </p:nvGraphicFramePr>
        <p:xfrm>
          <a:off x="8701548" y="3149464"/>
          <a:ext cx="20549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168876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DateAdded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873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9E65A1-AB56-8367-12F8-C876E232DEE9}"/>
              </a:ext>
            </a:extLst>
          </p:cNvPr>
          <p:cNvSpPr txBox="1"/>
          <p:nvPr/>
        </p:nvSpPr>
        <p:spPr>
          <a:xfrm>
            <a:off x="1307690" y="1317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name : Students </a:t>
            </a:r>
          </a:p>
        </p:txBody>
      </p:sp>
      <p:graphicFrame>
        <p:nvGraphicFramePr>
          <p:cNvPr id="10" name="Table 18">
            <a:extLst>
              <a:ext uri="{FF2B5EF4-FFF2-40B4-BE49-F238E27FC236}">
                <a16:creationId xmlns:a16="http://schemas.microsoft.com/office/drawing/2014/main" id="{13EC687F-54D0-CA84-7A05-73724E8B5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07132"/>
              </p:ext>
            </p:extLst>
          </p:nvPr>
        </p:nvGraphicFramePr>
        <p:xfrm>
          <a:off x="1307690" y="1964317"/>
          <a:ext cx="88277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6">
                  <a:extLst>
                    <a:ext uri="{9D8B030D-6E8A-4147-A177-3AD203B41FA5}">
                      <a16:colId xmlns:a16="http://schemas.microsoft.com/office/drawing/2014/main" val="4038148169"/>
                    </a:ext>
                  </a:extLst>
                </a:gridCol>
                <a:gridCol w="930118">
                  <a:extLst>
                    <a:ext uri="{9D8B030D-6E8A-4147-A177-3AD203B41FA5}">
                      <a16:colId xmlns:a16="http://schemas.microsoft.com/office/drawing/2014/main" val="3550652381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3977391214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59723302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740277906"/>
                    </a:ext>
                  </a:extLst>
                </a:gridCol>
                <a:gridCol w="1130710">
                  <a:extLst>
                    <a:ext uri="{9D8B030D-6E8A-4147-A177-3AD203B41FA5}">
                      <a16:colId xmlns:a16="http://schemas.microsoft.com/office/drawing/2014/main" val="1466224840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1891123447"/>
                    </a:ext>
                  </a:extLst>
                </a:gridCol>
                <a:gridCol w="747251">
                  <a:extLst>
                    <a:ext uri="{9D8B030D-6E8A-4147-A177-3AD203B41FA5}">
                      <a16:colId xmlns:a16="http://schemas.microsoft.com/office/drawing/2014/main" val="78581734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4015491460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853176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StudentId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Middlename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34344"/>
                  </a:ext>
                </a:extLst>
              </a:tr>
            </a:tbl>
          </a:graphicData>
        </a:graphic>
      </p:graphicFrame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33DE325E-441B-9B4C-DDC6-9972B21C6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0660"/>
              </p:ext>
            </p:extLst>
          </p:nvPr>
        </p:nvGraphicFramePr>
        <p:xfrm>
          <a:off x="9689690" y="1964317"/>
          <a:ext cx="1602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20">
                  <a:extLst>
                    <a:ext uri="{9D8B030D-6E8A-4147-A177-3AD203B41FA5}">
                      <a16:colId xmlns:a16="http://schemas.microsoft.com/office/drawing/2014/main" val="2913230655"/>
                    </a:ext>
                  </a:extLst>
                </a:gridCol>
                <a:gridCol w="726538">
                  <a:extLst>
                    <a:ext uri="{9D8B030D-6E8A-4147-A177-3AD203B41FA5}">
                      <a16:colId xmlns:a16="http://schemas.microsoft.com/office/drawing/2014/main" val="214035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4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424-C3A7-9C35-F08A-7A0783D2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6B8D-FF9A-52C3-1BC8-196AC497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written in Python.</a:t>
            </a:r>
          </a:p>
          <a:p>
            <a:r>
              <a:rPr lang="en-US" dirty="0"/>
              <a:t>HTML and CSS are used for Front-end.</a:t>
            </a:r>
          </a:p>
          <a:p>
            <a:r>
              <a:rPr lang="en-US" dirty="0"/>
              <a:t>Django framework is used. Version – 4.0.3.</a:t>
            </a:r>
          </a:p>
          <a:p>
            <a:r>
              <a:rPr lang="en-US" dirty="0"/>
              <a:t>Django framework uses MVT(Model, View, Template) architecture.</a:t>
            </a:r>
          </a:p>
          <a:p>
            <a:r>
              <a:rPr lang="en-US" dirty="0"/>
              <a:t>Sqlite3 is used as the database which is a RDBMS.</a:t>
            </a:r>
          </a:p>
        </p:txBody>
      </p:sp>
    </p:spTree>
    <p:extLst>
      <p:ext uri="{BB962C8B-B14F-4D97-AF65-F5344CB8AC3E}">
        <p14:creationId xmlns:p14="http://schemas.microsoft.com/office/powerpoint/2010/main" val="37529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A2A0-492D-4A4D-3593-4CBF036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prototype system: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2C6C-E475-2F3C-AF46-34A5671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and account management</a:t>
            </a:r>
          </a:p>
          <a:p>
            <a:r>
              <a:rPr lang="en-US" dirty="0"/>
              <a:t>Book loan management</a:t>
            </a:r>
          </a:p>
          <a:p>
            <a:r>
              <a:rPr lang="en-US" dirty="0"/>
              <a:t>Admin dashboard and management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0254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Library management system</vt:lpstr>
      <vt:lpstr>Description:</vt:lpstr>
      <vt:lpstr>Functionalities :</vt:lpstr>
      <vt:lpstr>Functionalities :</vt:lpstr>
      <vt:lpstr>ER Diagram:</vt:lpstr>
      <vt:lpstr>PowerPoint Presentation</vt:lpstr>
      <vt:lpstr>PowerPoint Presentation</vt:lpstr>
      <vt:lpstr>Technical details : </vt:lpstr>
      <vt:lpstr>Description of prototype system: </vt:lpstr>
      <vt:lpstr>Demo</vt:lpstr>
      <vt:lpstr>Future Scope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Keerthi kumar reddy Kancham reddy</dc:creator>
  <cp:lastModifiedBy>Keerthi kumar reddy Kancham reddy</cp:lastModifiedBy>
  <cp:revision>3</cp:revision>
  <dcterms:created xsi:type="dcterms:W3CDTF">2023-05-02T17:40:12Z</dcterms:created>
  <dcterms:modified xsi:type="dcterms:W3CDTF">2023-05-02T22:31:58Z</dcterms:modified>
</cp:coreProperties>
</file>