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 id="2147483662" r:id="rId2"/>
  </p:sldMasterIdLst>
  <p:notesMasterIdLst>
    <p:notesMasterId r:id="rId16"/>
  </p:notesMasterIdLst>
  <p:sldIdLst>
    <p:sldId id="256" r:id="rId3"/>
    <p:sldId id="268" r:id="rId4"/>
    <p:sldId id="258" r:id="rId5"/>
    <p:sldId id="259" r:id="rId6"/>
    <p:sldId id="260" r:id="rId7"/>
    <p:sldId id="261" r:id="rId8"/>
    <p:sldId id="262" r:id="rId9"/>
    <p:sldId id="263" r:id="rId10"/>
    <p:sldId id="264" r:id="rId11"/>
    <p:sldId id="269" r:id="rId12"/>
    <p:sldId id="265" r:id="rId13"/>
    <p:sldId id="267" r:id="rId14"/>
    <p:sldId id="266"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349AF9-3BD2-6F7B-4514-7D045C02946E}" v="49" dt="2022-07-13T06:54:52.0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41" y="3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641951a6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641951a6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3787aee3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3787aee3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3641951a6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3641951a6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641951a6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3641951a6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 Multilevel (as in pooled) ERGM are becoming more common.</a:t>
            </a:r>
          </a:p>
          <a:p>
            <a:pPr marL="0" indent="0">
              <a:buNone/>
            </a:pPr>
            <a:r>
              <a:rPr lang="en-US" dirty="0"/>
              <a:t>- Nonetheless, </a:t>
            </a:r>
            <a:r>
              <a:rPr lang="en-US" dirty="0" err="1"/>
              <a:t>flexiblity</a:t>
            </a:r>
            <a:r>
              <a:rPr lang="en-US" dirty="0"/>
              <a:t> and methods for dealing with more complex hypotheses, e.g., interaction effects and </a:t>
            </a:r>
            <a:r>
              <a:rPr lang="en-US" dirty="0" err="1"/>
              <a:t>controling</a:t>
            </a:r>
            <a:r>
              <a:rPr lang="en-US" dirty="0"/>
              <a:t> for network-level features, is rather recent.</a:t>
            </a:r>
          </a:p>
          <a:p>
            <a:pPr marL="0" indent="0">
              <a:buNone/>
            </a:pPr>
            <a:r>
              <a:rPr lang="en-US" dirty="0"/>
              <a:t>- Krivitsky et. Al. (2022), </a:t>
            </a:r>
            <a:r>
              <a:rPr lang="en-US" dirty="0" err="1"/>
              <a:t>toghether</a:t>
            </a:r>
            <a:r>
              <a:rPr lang="en-US" dirty="0"/>
              <a:t> with ERGM 4 and the new R package </a:t>
            </a:r>
            <a:r>
              <a:rPr lang="en-US" dirty="0" err="1"/>
              <a:t>ergm.multi</a:t>
            </a:r>
            <a:r>
              <a:rPr lang="en-US" dirty="0"/>
              <a:t>, have introduced important advancements and tools to deal with this type of data.</a:t>
            </a:r>
          </a:p>
          <a:p>
            <a:pPr marL="0" indent="0">
              <a:buNone/>
            </a:pPr>
            <a:r>
              <a:rPr lang="en-US" dirty="0"/>
              <a:t>- Here we go a bit further, leveraging the new ERGM operators, we fit pooled ERGMs with bipartite graphs.</a:t>
            </a:r>
          </a:p>
          <a:p>
            <a:pPr marL="0" indent="0">
              <a:buNone/>
            </a:pPr>
            <a:endParaRPr lang="en-US" dirty="0"/>
          </a:p>
          <a:p>
            <a:pPr marL="0" indent="0">
              <a:buNone/>
            </a:pPr>
            <a:r>
              <a:rPr lang="en-US" dirty="0"/>
              <a:t>- In the case of ABM, we are using a new C++ library we developed at the U. Bottom line of this ABM framework is that we can </a:t>
            </a:r>
            <a:r>
              <a:rPr lang="en-US" dirty="0" err="1"/>
              <a:t>propotype</a:t>
            </a:r>
            <a:r>
              <a:rPr lang="en-US" dirty="0"/>
              <a:t> and run models very fast.</a:t>
            </a:r>
          </a:p>
          <a:p>
            <a:pPr marL="0" indent="0">
              <a:buNone/>
            </a:pPr>
            <a:r>
              <a:rPr lang="en-US" dirty="0"/>
              <a:t>- Right now, we wanted to start assessing how important is the graph structure.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3641951a6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3641951a6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HCW attribute: Type of HCW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3641951a6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3641951a6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 We used the estimates of the fitter ERGM model to simulate the set of 100 networks.</a:t>
            </a:r>
          </a:p>
          <a:p>
            <a:pPr marL="0" indent="0">
              <a:buNone/>
            </a:pPr>
            <a:r>
              <a:rPr lang="en-US" dirty="0"/>
              <a:t>- For each ERGM simulated graph, we then rewired the network in two ways: preserving the degree sequence and completely rewiring the graph, a </a:t>
            </a:r>
            <a:r>
              <a:rPr lang="en-US" dirty="0" err="1"/>
              <a:t>bernoulli</a:t>
            </a:r>
            <a:r>
              <a:rPr lang="en-US" dirty="0"/>
              <a:t> graph.</a:t>
            </a:r>
          </a:p>
          <a:p>
            <a:pPr marL="0" indent="0">
              <a:buNone/>
            </a:pPr>
            <a:r>
              <a:rPr lang="en-US" dirty="0"/>
              <a:t>- We repeated the procedure 1,000 times, totaling 3,000 random graphs.</a:t>
            </a:r>
          </a:p>
          <a:p>
            <a:pPr marL="0" indent="0">
              <a:buNone/>
            </a:pPr>
            <a:r>
              <a:rPr lang="en-US" dirty="0"/>
              <a:t>- For each graph, we simulated an outbreak with an SEIRD model for 120.</a:t>
            </a:r>
          </a:p>
          <a:p>
            <a:pPr marL="0" indent="0">
              <a:buNone/>
            </a:pPr>
            <a:r>
              <a:rPr lang="en-US" dirty="0"/>
              <a:t>- Finally, we compared the epi curves, the death curve under each set of models.</a:t>
            </a:r>
          </a:p>
          <a:p>
            <a:pPr marL="0" indent="0">
              <a:buNone/>
            </a:pPr>
            <a:r>
              <a:rPr lang="en-US" dirty="0"/>
              <a:t>- This is just a first pass, next plan we will vary simulation parameters and regress simulation outcomes against results.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3641951a6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3641951a6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 So far, we have not found significant differences across HC facilities.</a:t>
            </a:r>
          </a:p>
          <a:p>
            <a:pPr marL="0" indent="0">
              <a:buNone/>
            </a:pPr>
            <a:r>
              <a:rPr lang="en-US" dirty="0"/>
              <a:t>- Edge-count adjusted by network size shows a significant effect.</a:t>
            </a:r>
          </a:p>
          <a:p>
            <a:pPr marL="0" indent="0">
              <a:buNone/>
            </a:pPr>
            <a:r>
              <a:rPr lang="en-US" dirty="0"/>
              <a:t>- For post-estimation, we are following </a:t>
            </a:r>
            <a:r>
              <a:rPr lang="en-US" dirty="0" err="1"/>
              <a:t>Krivitstky</a:t>
            </a:r>
            <a:r>
              <a:rPr lang="en-US" dirty="0"/>
              <a:t> and others (2022) for inspecting the results.</a:t>
            </a:r>
          </a:p>
          <a:p>
            <a:pPr marL="0" indent="0">
              <a:buNone/>
            </a:pPr>
            <a:r>
              <a:rPr lang="en-US"/>
              <a:t>- We also use linear regressions to assess the benefit of incorporating other ERGM terms before actually running the ERGM (George can explain more about 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ad92fe9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3ad92fe9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 Again, we took one of the fitted models and use that as a data-generating process [DGP].</a:t>
            </a:r>
          </a:p>
          <a:p>
            <a:pPr marL="0" indent="0">
              <a:buNone/>
            </a:pPr>
            <a:r>
              <a:rPr lang="en-US" dirty="0"/>
              <a:t>- The figure shows the average number of deaths per DGP across the 1,000 replicates.</a:t>
            </a:r>
          </a:p>
          <a:p>
            <a:pPr marL="0" indent="0">
              <a:buNone/>
            </a:pPr>
            <a:r>
              <a:rPr lang="en-US" dirty="0"/>
              <a:t>- It is apparent from the figure that network structure can result in significantly different results, from the statistical point of view.</a:t>
            </a:r>
          </a:p>
          <a:p>
            <a:pPr marL="0" indent="0">
              <a:buNone/>
            </a:pPr>
            <a:r>
              <a:rPr lang="en-US" dirty="0"/>
              <a:t>- Nonetheless, this is merely a simple exercise compared to what we can do, which is run large simulation studies under different network treatments and assess what components of the different scenarios as the strongest effect on the simulation outcomes. This is of real value for policy making process.</a:t>
            </a:r>
          </a:p>
          <a:p>
            <a:pPr marL="0" indent="0">
              <a:buNone/>
            </a:pPr>
            <a:r>
              <a:rPr lang="en-US" dirty="0"/>
              <a:t>- It is worthwhile pointing that the set of 3,000 simulation experiments took less than 30 seconds.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3641951a6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3641951a6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3ad92fe9ae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3ad92fe9ae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1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1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1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1" name="Google Shape;5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7" name="Google Shape;57;p1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8" name="Google Shape;58;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1000"/>
              </a:spcBef>
              <a:spcAft>
                <a:spcPts val="0"/>
              </a:spcAft>
              <a:buSzPts val="1400"/>
              <a:buChar char="○"/>
              <a:defRPr/>
            </a:lvl2pPr>
            <a:lvl3pPr marL="1371600" lvl="2" indent="-317500">
              <a:spcBef>
                <a:spcPts val="1000"/>
              </a:spcBef>
              <a:spcAft>
                <a:spcPts val="0"/>
              </a:spcAft>
              <a:buSzPts val="1400"/>
              <a:buChar char="■"/>
              <a:defRPr/>
            </a:lvl3pPr>
            <a:lvl4pPr marL="1828800" lvl="3" indent="-317500">
              <a:spcBef>
                <a:spcPts val="1000"/>
              </a:spcBef>
              <a:spcAft>
                <a:spcPts val="0"/>
              </a:spcAft>
              <a:buSzPts val="1400"/>
              <a:buChar char="●"/>
              <a:defRPr/>
            </a:lvl4pPr>
            <a:lvl5pPr marL="2286000" lvl="4" indent="-317500">
              <a:spcBef>
                <a:spcPts val="1000"/>
              </a:spcBef>
              <a:spcAft>
                <a:spcPts val="0"/>
              </a:spcAft>
              <a:buSzPts val="1400"/>
              <a:buChar char="○"/>
              <a:defRPr/>
            </a:lvl5pPr>
            <a:lvl6pPr marL="2743200" lvl="5" indent="-317500">
              <a:spcBef>
                <a:spcPts val="1000"/>
              </a:spcBef>
              <a:spcAft>
                <a:spcPts val="0"/>
              </a:spcAft>
              <a:buSzPts val="1400"/>
              <a:buChar char="■"/>
              <a:defRPr/>
            </a:lvl6pPr>
            <a:lvl7pPr marL="3200400" lvl="6" indent="-317500">
              <a:spcBef>
                <a:spcPts val="1000"/>
              </a:spcBef>
              <a:spcAft>
                <a:spcPts val="0"/>
              </a:spcAft>
              <a:buSzPts val="1400"/>
              <a:buChar char="●"/>
              <a:defRPr/>
            </a:lvl7pPr>
            <a:lvl8pPr marL="3657600" lvl="7" indent="-317500">
              <a:spcBef>
                <a:spcPts val="1000"/>
              </a:spcBef>
              <a:spcAft>
                <a:spcPts val="0"/>
              </a:spcAft>
              <a:buSzPts val="1400"/>
              <a:buChar char="○"/>
              <a:defRPr/>
            </a:lvl8pPr>
            <a:lvl9pPr marL="4114800" lvl="8" indent="-317500">
              <a:spcBef>
                <a:spcPts val="1000"/>
              </a:spcBef>
              <a:spcAft>
                <a:spcPts val="10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1000"/>
              </a:spcBef>
              <a:spcAft>
                <a:spcPts val="0"/>
              </a:spcAft>
              <a:buSzPts val="1400"/>
              <a:buChar char="○"/>
              <a:defRPr/>
            </a:lvl2pPr>
            <a:lvl3pPr marL="1371600" lvl="2" indent="-317500">
              <a:spcBef>
                <a:spcPts val="1000"/>
              </a:spcBef>
              <a:spcAft>
                <a:spcPts val="0"/>
              </a:spcAft>
              <a:buSzPts val="1400"/>
              <a:buChar char="■"/>
              <a:defRPr/>
            </a:lvl3pPr>
            <a:lvl4pPr marL="1828800" lvl="3" indent="-317500">
              <a:spcBef>
                <a:spcPts val="1000"/>
              </a:spcBef>
              <a:spcAft>
                <a:spcPts val="0"/>
              </a:spcAft>
              <a:buSzPts val="1400"/>
              <a:buChar char="●"/>
              <a:defRPr/>
            </a:lvl4pPr>
            <a:lvl5pPr marL="2286000" lvl="4" indent="-317500">
              <a:spcBef>
                <a:spcPts val="1000"/>
              </a:spcBef>
              <a:spcAft>
                <a:spcPts val="0"/>
              </a:spcAft>
              <a:buSzPts val="1400"/>
              <a:buChar char="○"/>
              <a:defRPr/>
            </a:lvl5pPr>
            <a:lvl6pPr marL="2743200" lvl="5" indent="-317500">
              <a:spcBef>
                <a:spcPts val="1000"/>
              </a:spcBef>
              <a:spcAft>
                <a:spcPts val="0"/>
              </a:spcAft>
              <a:buSzPts val="1400"/>
              <a:buChar char="■"/>
              <a:defRPr/>
            </a:lvl6pPr>
            <a:lvl7pPr marL="3200400" lvl="6" indent="-317500">
              <a:spcBef>
                <a:spcPts val="1000"/>
              </a:spcBef>
              <a:spcAft>
                <a:spcPts val="0"/>
              </a:spcAft>
              <a:buSzPts val="1400"/>
              <a:buChar char="●"/>
              <a:defRPr/>
            </a:lvl7pPr>
            <a:lvl8pPr marL="3657600" lvl="7" indent="-317500">
              <a:spcBef>
                <a:spcPts val="1000"/>
              </a:spcBef>
              <a:spcAft>
                <a:spcPts val="0"/>
              </a:spcAft>
              <a:buSzPts val="1400"/>
              <a:buChar char="○"/>
              <a:defRPr/>
            </a:lvl8pPr>
            <a:lvl9pPr marL="4114800" lvl="8" indent="-317500">
              <a:spcBef>
                <a:spcPts val="1000"/>
              </a:spcBef>
              <a:spcAft>
                <a:spcPts val="10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sz="14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sz="14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ctr" anchorCtr="0">
            <a:norm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column and figure to the right">
  <p:cSld name="ONE_COLUMN_TEXT_1">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311700" y="555600"/>
            <a:ext cx="3941100" cy="755700"/>
          </a:xfrm>
          <a:prstGeom prst="rect">
            <a:avLst/>
          </a:prstGeom>
        </p:spPr>
        <p:txBody>
          <a:bodyPr spcFirstLastPara="1" wrap="square" lIns="91425" tIns="91425" rIns="91425" bIns="91425" anchor="t" anchorCtr="0">
            <a:normAutofit/>
          </a:bodyPr>
          <a:lstStyle>
            <a:lvl1pPr lvl="0"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35" name="Google Shape;35;p8"/>
          <p:cNvSpPr txBox="1">
            <a:spLocks noGrp="1"/>
          </p:cNvSpPr>
          <p:nvPr>
            <p:ph type="body" idx="1"/>
          </p:nvPr>
        </p:nvSpPr>
        <p:spPr>
          <a:xfrm>
            <a:off x="311700" y="1389600"/>
            <a:ext cx="4012200" cy="3179400"/>
          </a:xfrm>
          <a:prstGeom prst="rect">
            <a:avLst/>
          </a:prstGeom>
        </p:spPr>
        <p:txBody>
          <a:bodyPr spcFirstLastPara="1" wrap="square" lIns="91425" tIns="91425" rIns="91425" bIns="91425" anchor="ctr" anchorCtr="0">
            <a:norm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8"/>
          <p:cNvSpPr>
            <a:spLocks noGrp="1"/>
          </p:cNvSpPr>
          <p:nvPr>
            <p:ph type="pic" idx="2"/>
          </p:nvPr>
        </p:nvSpPr>
        <p:spPr>
          <a:xfrm>
            <a:off x="4460300" y="446825"/>
            <a:ext cx="4428300" cy="4216500"/>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xt column and figure to the right 1">
  <p:cSld name="ONE_COLUMN_TEXT_1_1">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4731300" y="555600"/>
            <a:ext cx="3941100" cy="7557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40" name="Google Shape;40;p9"/>
          <p:cNvSpPr txBox="1">
            <a:spLocks noGrp="1"/>
          </p:cNvSpPr>
          <p:nvPr>
            <p:ph type="body" idx="1"/>
          </p:nvPr>
        </p:nvSpPr>
        <p:spPr>
          <a:xfrm>
            <a:off x="4731300" y="1389600"/>
            <a:ext cx="4012200" cy="3179400"/>
          </a:xfrm>
          <a:prstGeom prst="rect">
            <a:avLst/>
          </a:prstGeom>
        </p:spPr>
        <p:txBody>
          <a:bodyPr spcFirstLastPara="1" wrap="square" lIns="91425" tIns="91425" rIns="91425" bIns="91425" anchor="ctr" anchorCtr="0">
            <a:norm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2" name="Google Shape;42;p9"/>
          <p:cNvSpPr>
            <a:spLocks noGrp="1"/>
          </p:cNvSpPr>
          <p:nvPr>
            <p:ph type="pic" idx="2"/>
          </p:nvPr>
        </p:nvSpPr>
        <p:spPr>
          <a:xfrm>
            <a:off x="193100" y="446825"/>
            <a:ext cx="4428300" cy="42165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38775" y="4755800"/>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dk2"/>
                </a:solidFill>
              </a:rPr>
              <a:t>matthew.samore@hsc.utah.edu</a:t>
            </a:r>
            <a:endParaRPr sz="1000" b="1">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UofUEpi/epiworld"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990"/>
              <a:buFont typeface="Arial"/>
              <a:buNone/>
            </a:pPr>
            <a:r>
              <a:rPr lang="en" sz="3580" dirty="0"/>
              <a:t>The importance of </a:t>
            </a:r>
            <a:r>
              <a:rPr lang="en" sz="3580" b="1" dirty="0"/>
              <a:t>interaction networks</a:t>
            </a:r>
            <a:r>
              <a:rPr lang="en" sz="3580" dirty="0"/>
              <a:t> in </a:t>
            </a:r>
            <a:r>
              <a:rPr lang="en" sz="3580" b="1" dirty="0"/>
              <a:t>long-term care facilities</a:t>
            </a:r>
            <a:r>
              <a:rPr lang="en" sz="3580" dirty="0"/>
              <a:t> </a:t>
            </a:r>
            <a:r>
              <a:rPr lang="en" sz="3580" b="1" dirty="0"/>
              <a:t>(LTCFs) </a:t>
            </a:r>
            <a:r>
              <a:rPr lang="en" sz="3580" dirty="0"/>
              <a:t>to</a:t>
            </a:r>
            <a:endParaRPr sz="3580" dirty="0"/>
          </a:p>
          <a:p>
            <a:pPr marL="0" lvl="0" indent="0" algn="ctr" rtl="0">
              <a:spcBef>
                <a:spcPts val="0"/>
              </a:spcBef>
              <a:spcAft>
                <a:spcPts val="0"/>
              </a:spcAft>
              <a:buSzPts val="990"/>
              <a:buNone/>
            </a:pPr>
            <a:r>
              <a:rPr lang="en" sz="3580" dirty="0"/>
              <a:t>reduce the equilibrium prevalence of </a:t>
            </a:r>
            <a:r>
              <a:rPr lang="en" sz="3580" b="1" dirty="0"/>
              <a:t>infectious pathogens</a:t>
            </a:r>
            <a:endParaRPr sz="3580" b="1" dirty="0"/>
          </a:p>
        </p:txBody>
      </p:sp>
      <p:sp>
        <p:nvSpPr>
          <p:cNvPr id="66" name="Google Shape;66;p15"/>
          <p:cNvSpPr txBox="1">
            <a:spLocks noGrp="1"/>
          </p:cNvSpPr>
          <p:nvPr>
            <p:ph type="subTitle" idx="1"/>
          </p:nvPr>
        </p:nvSpPr>
        <p:spPr>
          <a:xfrm>
            <a:off x="241738" y="2834124"/>
            <a:ext cx="8590562" cy="1184331"/>
          </a:xfrm>
          <a:prstGeom prst="rect">
            <a:avLst/>
          </a:prstGeom>
        </p:spPr>
        <p:txBody>
          <a:bodyPr spcFirstLastPara="1" wrap="square" lIns="91425" tIns="91425" rIns="91425" bIns="91425" anchor="t" anchorCtr="0">
            <a:normAutofit fontScale="47500" lnSpcReduction="20000"/>
          </a:bodyPr>
          <a:lstStyle/>
          <a:p>
            <a:pPr marL="0" lvl="0" indent="0" algn="ctr" rtl="0">
              <a:spcBef>
                <a:spcPts val="0"/>
              </a:spcBef>
              <a:spcAft>
                <a:spcPts val="0"/>
              </a:spcAft>
              <a:buNone/>
            </a:pPr>
            <a:r>
              <a:rPr lang="en" sz="3345" b="1" dirty="0"/>
              <a:t>Matthew Samore</a:t>
            </a:r>
            <a:endParaRPr sz="3345" b="1" dirty="0"/>
          </a:p>
          <a:p>
            <a:pPr marL="0" lvl="0" indent="0" algn="ctr" rtl="0">
              <a:spcBef>
                <a:spcPts val="0"/>
              </a:spcBef>
              <a:spcAft>
                <a:spcPts val="0"/>
              </a:spcAft>
              <a:buNone/>
            </a:pPr>
            <a:r>
              <a:rPr lang="en" dirty="0"/>
              <a:t>Karim Khader, Kyle Kazemini, Nelson Chang, Lindsay Visnovsky, Alun Thomas, Candace Haroldsen, Kristina Stratford, Chong Zhang, and George Vega Yon</a:t>
            </a:r>
          </a:p>
          <a:p>
            <a:pPr marL="0" lvl="0" indent="0" algn="ctr" rtl="0">
              <a:spcBef>
                <a:spcPts val="0"/>
              </a:spcBef>
              <a:spcAft>
                <a:spcPts val="0"/>
              </a:spcAft>
              <a:buNone/>
            </a:pPr>
            <a:endParaRPr lang="en" dirty="0"/>
          </a:p>
          <a:p>
            <a:pPr marL="0" lvl="0" indent="0" algn="ctr" rtl="0">
              <a:spcBef>
                <a:spcPts val="0"/>
              </a:spcBef>
              <a:spcAft>
                <a:spcPts val="0"/>
              </a:spcAft>
              <a:buNone/>
            </a:pPr>
            <a:r>
              <a:rPr lang="en" dirty="0"/>
              <a:t>University of Utah </a:t>
            </a:r>
          </a:p>
          <a:p>
            <a:pPr marL="0" lvl="0" indent="0" algn="ctr" rtl="0">
              <a:spcBef>
                <a:spcPts val="0"/>
              </a:spcBef>
              <a:spcAft>
                <a:spcPts val="0"/>
              </a:spcAft>
              <a:buNone/>
            </a:pPr>
            <a:r>
              <a:rPr lang="en" dirty="0"/>
              <a:t>VA Salt Lake City Health Care System</a:t>
            </a:r>
            <a:endParaRPr dirty="0"/>
          </a:p>
        </p:txBody>
      </p:sp>
      <p:sp>
        <p:nvSpPr>
          <p:cNvPr id="67" name="Google Shape;67;p15"/>
          <p:cNvSpPr txBox="1"/>
          <p:nvPr/>
        </p:nvSpPr>
        <p:spPr>
          <a:xfrm>
            <a:off x="2097300" y="4122731"/>
            <a:ext cx="4949400" cy="806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345" b="1" dirty="0">
                <a:solidFill>
                  <a:schemeClr val="dk2"/>
                </a:solidFill>
              </a:rPr>
              <a:t>XLII INTERNATIONAL SOCIAL NETWORKS CONFERENCE </a:t>
            </a:r>
            <a:endParaRPr sz="1345" b="1" dirty="0">
              <a:solidFill>
                <a:schemeClr val="dk2"/>
              </a:solidFill>
            </a:endParaRPr>
          </a:p>
          <a:p>
            <a:pPr marL="0" marR="0" lvl="0" indent="0" algn="ctr" rtl="0">
              <a:lnSpc>
                <a:spcPct val="100000"/>
              </a:lnSpc>
              <a:spcBef>
                <a:spcPts val="0"/>
              </a:spcBef>
              <a:spcAft>
                <a:spcPts val="0"/>
              </a:spcAft>
              <a:buNone/>
            </a:pPr>
            <a:endParaRPr sz="1345" b="1" dirty="0">
              <a:solidFill>
                <a:schemeClr val="dk2"/>
              </a:solidFill>
            </a:endParaRPr>
          </a:p>
          <a:p>
            <a:pPr marL="0" marR="0" lvl="0" indent="0" algn="ctr" rtl="0">
              <a:lnSpc>
                <a:spcPct val="100000"/>
              </a:lnSpc>
              <a:spcBef>
                <a:spcPts val="0"/>
              </a:spcBef>
              <a:spcAft>
                <a:spcPts val="0"/>
              </a:spcAft>
              <a:buNone/>
            </a:pPr>
            <a:r>
              <a:rPr lang="en" sz="1345" b="1" dirty="0">
                <a:solidFill>
                  <a:schemeClr val="dk2"/>
                </a:solidFill>
              </a:rPr>
              <a:t>CAIRNS, AUSTRALIA</a:t>
            </a:r>
            <a:endParaRPr sz="1345" b="1"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4837C-40A0-46E4-B129-09FB9A8F4EAC}"/>
              </a:ext>
            </a:extLst>
          </p:cNvPr>
          <p:cNvSpPr>
            <a:spLocks noGrp="1"/>
          </p:cNvSpPr>
          <p:nvPr>
            <p:ph type="title"/>
          </p:nvPr>
        </p:nvSpPr>
        <p:spPr/>
        <p:txBody>
          <a:bodyPr>
            <a:normAutofit fontScale="90000"/>
          </a:bodyPr>
          <a:lstStyle/>
          <a:p>
            <a:r>
              <a:rPr lang="en-US" dirty="0"/>
              <a:t>Acknowledgments: </a:t>
            </a:r>
          </a:p>
        </p:txBody>
      </p:sp>
      <p:sp>
        <p:nvSpPr>
          <p:cNvPr id="3" name="Text Placeholder 2">
            <a:extLst>
              <a:ext uri="{FF2B5EF4-FFF2-40B4-BE49-F238E27FC236}">
                <a16:creationId xmlns:a16="http://schemas.microsoft.com/office/drawing/2014/main" id="{C24C2126-63F2-44AF-B3C1-355FBAC00842}"/>
              </a:ext>
            </a:extLst>
          </p:cNvPr>
          <p:cNvSpPr>
            <a:spLocks noGrp="1"/>
          </p:cNvSpPr>
          <p:nvPr>
            <p:ph type="body" idx="1"/>
          </p:nvPr>
        </p:nvSpPr>
        <p:spPr>
          <a:xfrm>
            <a:off x="311700" y="1152474"/>
            <a:ext cx="4956039" cy="3626260"/>
          </a:xfrm>
        </p:spPr>
        <p:txBody>
          <a:bodyPr anchor="t">
            <a:normAutofit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Funded by Centers for Disease Control and Prevention (CDC) through the Prevention Epicenters (grant number U01CK000555-01-00</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Collaboration with CDC Emerging Infections Program (EIP)</a:t>
            </a:r>
          </a:p>
          <a:p>
            <a:endParaRPr lang="en-US" dirty="0"/>
          </a:p>
          <a:p>
            <a:r>
              <a:rPr lang="en-US" dirty="0"/>
              <a:t>Site Principal Investigators: </a:t>
            </a:r>
          </a:p>
          <a:p>
            <a:pPr lvl="1"/>
            <a:r>
              <a:rPr lang="en-US" dirty="0"/>
              <a:t>Morgan Katz, Mary-Claire </a:t>
            </a:r>
            <a:r>
              <a:rPr lang="en-US" dirty="0" err="1"/>
              <a:t>Roghmann</a:t>
            </a:r>
            <a:r>
              <a:rPr lang="en-US" dirty="0"/>
              <a:t>, Philip Polgreen, Scott Fridkin</a:t>
            </a:r>
          </a:p>
          <a:p>
            <a:pPr lvl="1"/>
            <a:endParaRPr lang="en-US" dirty="0"/>
          </a:p>
        </p:txBody>
      </p:sp>
      <p:sp>
        <p:nvSpPr>
          <p:cNvPr id="4" name="Slide Number Placeholder 3">
            <a:extLst>
              <a:ext uri="{FF2B5EF4-FFF2-40B4-BE49-F238E27FC236}">
                <a16:creationId xmlns:a16="http://schemas.microsoft.com/office/drawing/2014/main" id="{EB2423CC-43B0-4270-A159-BF0B1FA3CF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2050" name="Picture 2" descr="Evidence-Based Strategies For Better Teamwork">
            <a:extLst>
              <a:ext uri="{FF2B5EF4-FFF2-40B4-BE49-F238E27FC236}">
                <a16:creationId xmlns:a16="http://schemas.microsoft.com/office/drawing/2014/main" id="{BC883823-2AA8-41CE-B796-29479218F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9946" y="1415332"/>
            <a:ext cx="3721212" cy="2480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210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990"/>
              <a:buFont typeface="Arial"/>
              <a:buNone/>
            </a:pPr>
            <a:r>
              <a:rPr lang="en" sz="1979"/>
              <a:t>The importance of </a:t>
            </a:r>
            <a:r>
              <a:rPr lang="en" sz="1979" b="1"/>
              <a:t>interaction networks</a:t>
            </a:r>
            <a:r>
              <a:rPr lang="en" sz="1979"/>
              <a:t> in </a:t>
            </a:r>
            <a:r>
              <a:rPr lang="en" sz="1979" b="1"/>
              <a:t>long-term care facilities</a:t>
            </a:r>
            <a:r>
              <a:rPr lang="en" sz="1979"/>
              <a:t> to</a:t>
            </a:r>
            <a:endParaRPr sz="1979"/>
          </a:p>
          <a:p>
            <a:pPr marL="0" lvl="0" indent="0" algn="ctr" rtl="0">
              <a:spcBef>
                <a:spcPts val="0"/>
              </a:spcBef>
              <a:spcAft>
                <a:spcPts val="0"/>
              </a:spcAft>
              <a:buSzPts val="990"/>
              <a:buNone/>
            </a:pPr>
            <a:r>
              <a:rPr lang="en" sz="1979"/>
              <a:t>reduce the equilibrium prevalence of </a:t>
            </a:r>
            <a:r>
              <a:rPr lang="en" sz="1979" b="1"/>
              <a:t>infectious pathogens</a:t>
            </a:r>
            <a:endParaRPr sz="1979" b="1"/>
          </a:p>
        </p:txBody>
      </p:sp>
      <p:sp>
        <p:nvSpPr>
          <p:cNvPr id="143" name="Google Shape;143;p2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0"/>
              </a:spcAft>
              <a:buNone/>
            </a:pPr>
            <a:r>
              <a:rPr lang="en" sz="3345" b="1"/>
              <a:t>Matthew Samore</a:t>
            </a:r>
            <a:endParaRPr sz="3345" b="1"/>
          </a:p>
          <a:p>
            <a:pPr marL="0" lvl="0" indent="0" algn="ctr" rtl="0">
              <a:spcBef>
                <a:spcPts val="0"/>
              </a:spcBef>
              <a:spcAft>
                <a:spcPts val="0"/>
              </a:spcAft>
              <a:buNone/>
            </a:pPr>
            <a:r>
              <a:rPr lang="en"/>
              <a:t>Karim Khader, Kyle Kazemini, Nelson Chang, Lindsay Visnovsky, Alun Thomas, Candace Haroldsen, Kristina Stratford, Chong Zhang, and George Vega Yon</a:t>
            </a:r>
            <a:endParaRPr/>
          </a:p>
        </p:txBody>
      </p:sp>
      <p:sp>
        <p:nvSpPr>
          <p:cNvPr id="144" name="Google Shape;144;p24"/>
          <p:cNvSpPr txBox="1"/>
          <p:nvPr/>
        </p:nvSpPr>
        <p:spPr>
          <a:xfrm>
            <a:off x="2097300" y="3965075"/>
            <a:ext cx="4949400" cy="806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345" b="1">
                <a:solidFill>
                  <a:schemeClr val="dk2"/>
                </a:solidFill>
              </a:rPr>
              <a:t>XLII INTERNATIONAL SOCIAL NETWORKS CONFERENCE </a:t>
            </a:r>
            <a:endParaRPr sz="1345" b="1">
              <a:solidFill>
                <a:schemeClr val="dk2"/>
              </a:solidFill>
            </a:endParaRPr>
          </a:p>
          <a:p>
            <a:pPr marL="0" marR="0" lvl="0" indent="0" algn="ctr" rtl="0">
              <a:lnSpc>
                <a:spcPct val="100000"/>
              </a:lnSpc>
              <a:spcBef>
                <a:spcPts val="0"/>
              </a:spcBef>
              <a:spcAft>
                <a:spcPts val="0"/>
              </a:spcAft>
              <a:buNone/>
            </a:pPr>
            <a:endParaRPr sz="1345" b="1">
              <a:solidFill>
                <a:schemeClr val="dk2"/>
              </a:solidFill>
            </a:endParaRPr>
          </a:p>
          <a:p>
            <a:pPr marL="0" marR="0" lvl="0" indent="0" algn="ctr" rtl="0">
              <a:lnSpc>
                <a:spcPct val="100000"/>
              </a:lnSpc>
              <a:spcBef>
                <a:spcPts val="0"/>
              </a:spcBef>
              <a:spcAft>
                <a:spcPts val="0"/>
              </a:spcAft>
              <a:buNone/>
            </a:pPr>
            <a:r>
              <a:rPr lang="en" sz="1345" b="1">
                <a:solidFill>
                  <a:schemeClr val="dk2"/>
                </a:solidFill>
              </a:rPr>
              <a:t>CAIRNS, AUSTRALIA</a:t>
            </a:r>
            <a:endParaRPr sz="1345" b="1">
              <a:solidFill>
                <a:schemeClr val="dk2"/>
              </a:solidFill>
            </a:endParaRPr>
          </a:p>
        </p:txBody>
      </p:sp>
      <p:sp>
        <p:nvSpPr>
          <p:cNvPr id="145" name="Google Shape;145;p24"/>
          <p:cNvSpPr txBox="1"/>
          <p:nvPr/>
        </p:nvSpPr>
        <p:spPr>
          <a:xfrm>
            <a:off x="2539950" y="980725"/>
            <a:ext cx="40641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t>Thank you!</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Appendix: Post-estimation analyses</a:t>
            </a:r>
            <a:endParaRPr/>
          </a:p>
        </p:txBody>
      </p:sp>
      <p:sp>
        <p:nvSpPr>
          <p:cNvPr id="162" name="Google Shape;162;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pic>
        <p:nvPicPr>
          <p:cNvPr id="163" name="Google Shape;163;p26"/>
          <p:cNvPicPr preferRelativeResize="0"/>
          <p:nvPr/>
        </p:nvPicPr>
        <p:blipFill>
          <a:blip r:embed="rId3">
            <a:alphaModFix/>
          </a:blip>
          <a:stretch>
            <a:fillRect/>
          </a:stretch>
        </p:blipFill>
        <p:spPr>
          <a:xfrm>
            <a:off x="278400" y="1510100"/>
            <a:ext cx="3942100" cy="2726277"/>
          </a:xfrm>
          <a:prstGeom prst="rect">
            <a:avLst/>
          </a:prstGeom>
          <a:noFill/>
          <a:ln>
            <a:noFill/>
          </a:ln>
        </p:spPr>
      </p:pic>
      <p:pic>
        <p:nvPicPr>
          <p:cNvPr id="164" name="Google Shape;164;p26"/>
          <p:cNvPicPr preferRelativeResize="0"/>
          <p:nvPr/>
        </p:nvPicPr>
        <p:blipFill>
          <a:blip r:embed="rId4">
            <a:alphaModFix/>
          </a:blip>
          <a:stretch>
            <a:fillRect/>
          </a:stretch>
        </p:blipFill>
        <p:spPr>
          <a:xfrm>
            <a:off x="4572000" y="1554825"/>
            <a:ext cx="3942101" cy="26368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2355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Appendix: ERGM estimates</a:t>
            </a:r>
            <a:endParaRPr/>
          </a:p>
        </p:txBody>
      </p:sp>
      <p:sp>
        <p:nvSpPr>
          <p:cNvPr id="151" name="Google Shape;15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grpSp>
        <p:nvGrpSpPr>
          <p:cNvPr id="152" name="Google Shape;152;p25"/>
          <p:cNvGrpSpPr/>
          <p:nvPr/>
        </p:nvGrpSpPr>
        <p:grpSpPr>
          <a:xfrm>
            <a:off x="5591575" y="250625"/>
            <a:ext cx="2771400" cy="2142975"/>
            <a:chOff x="5148075" y="636725"/>
            <a:chExt cx="2771400" cy="2142975"/>
          </a:xfrm>
        </p:grpSpPr>
        <p:pic>
          <p:nvPicPr>
            <p:cNvPr id="153" name="Google Shape;153;p25"/>
            <p:cNvPicPr preferRelativeResize="0"/>
            <p:nvPr/>
          </p:nvPicPr>
          <p:blipFill rotWithShape="1">
            <a:blip r:embed="rId3">
              <a:alphaModFix/>
            </a:blip>
            <a:srcRect b="66981"/>
            <a:stretch/>
          </p:blipFill>
          <p:spPr>
            <a:xfrm>
              <a:off x="5148075" y="636725"/>
              <a:ext cx="2771400" cy="1698326"/>
            </a:xfrm>
            <a:prstGeom prst="rect">
              <a:avLst/>
            </a:prstGeom>
            <a:noFill/>
            <a:ln>
              <a:noFill/>
            </a:ln>
          </p:spPr>
        </p:pic>
        <p:pic>
          <p:nvPicPr>
            <p:cNvPr id="154" name="Google Shape;154;p25"/>
            <p:cNvPicPr preferRelativeResize="0"/>
            <p:nvPr/>
          </p:nvPicPr>
          <p:blipFill rotWithShape="1">
            <a:blip r:embed="rId3">
              <a:alphaModFix/>
            </a:blip>
            <a:srcRect t="41646" b="49708"/>
            <a:stretch/>
          </p:blipFill>
          <p:spPr>
            <a:xfrm>
              <a:off x="5148075" y="2335050"/>
              <a:ext cx="2771400" cy="444650"/>
            </a:xfrm>
            <a:prstGeom prst="rect">
              <a:avLst/>
            </a:prstGeom>
            <a:noFill/>
            <a:ln>
              <a:noFill/>
            </a:ln>
          </p:spPr>
        </p:pic>
      </p:grpSp>
      <p:pic>
        <p:nvPicPr>
          <p:cNvPr id="155" name="Google Shape;155;p25"/>
          <p:cNvPicPr preferRelativeResize="0"/>
          <p:nvPr/>
        </p:nvPicPr>
        <p:blipFill rotWithShape="1">
          <a:blip r:embed="rId3">
            <a:alphaModFix/>
          </a:blip>
          <a:srcRect t="49944"/>
          <a:stretch/>
        </p:blipFill>
        <p:spPr>
          <a:xfrm>
            <a:off x="5591575" y="2393588"/>
            <a:ext cx="2771400" cy="2574575"/>
          </a:xfrm>
          <a:prstGeom prst="rect">
            <a:avLst/>
          </a:prstGeom>
          <a:noFill/>
          <a:ln>
            <a:noFill/>
          </a:ln>
        </p:spPr>
      </p:pic>
      <p:sp>
        <p:nvSpPr>
          <p:cNvPr id="156" name="Google Shape;156;p25"/>
          <p:cNvSpPr txBox="1"/>
          <p:nvPr/>
        </p:nvSpPr>
        <p:spPr>
          <a:xfrm>
            <a:off x="478300" y="977400"/>
            <a:ext cx="45057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We have tried various setups.</a:t>
            </a:r>
            <a:endParaRPr/>
          </a:p>
          <a:p>
            <a:pPr marL="457200" lvl="0" indent="-317500" algn="l" rtl="0">
              <a:spcBef>
                <a:spcPts val="0"/>
              </a:spcBef>
              <a:spcAft>
                <a:spcPts val="0"/>
              </a:spcAft>
              <a:buSzPts val="1400"/>
              <a:buChar char="-"/>
            </a:pPr>
            <a:r>
              <a:rPr lang="en"/>
              <a:t>Effects interacting with the log(n) and log(n)^2 were not significant.</a:t>
            </a:r>
            <a:endParaRPr/>
          </a:p>
          <a:p>
            <a:pPr marL="457200" lvl="0" indent="-317500" algn="l" rtl="0">
              <a:spcBef>
                <a:spcPts val="0"/>
              </a:spcBef>
              <a:spcAft>
                <a:spcPts val="0"/>
              </a:spcAft>
              <a:buSzPts val="1400"/>
              <a:buChar char="-"/>
            </a:pPr>
            <a:r>
              <a:rPr lang="en"/>
              <a:t>The ERGM specification has:</a:t>
            </a:r>
            <a:endParaRPr/>
          </a:p>
          <a:p>
            <a:pPr marL="914400" lvl="1" indent="-317500" algn="l" rtl="0">
              <a:spcBef>
                <a:spcPts val="0"/>
              </a:spcBef>
              <a:spcAft>
                <a:spcPts val="0"/>
              </a:spcAft>
              <a:buSzPts val="1400"/>
              <a:buChar char="-"/>
            </a:pPr>
            <a:r>
              <a:rPr lang="en"/>
              <a:t>Bi-partite graph, and</a:t>
            </a:r>
            <a:endParaRPr/>
          </a:p>
          <a:p>
            <a:pPr marL="914400" lvl="1" indent="-317500" algn="l" rtl="0">
              <a:spcBef>
                <a:spcPts val="0"/>
              </a:spcBef>
              <a:spcAft>
                <a:spcPts val="0"/>
              </a:spcAft>
              <a:buSzPts val="1400"/>
              <a:buChar char="-"/>
            </a:pPr>
            <a:r>
              <a:rPr lang="en"/>
              <a:t>Block-diagonal constrain</a:t>
            </a:r>
            <a:endParaRPr/>
          </a:p>
          <a:p>
            <a:pPr marL="457200" lvl="0" indent="-317500" algn="l" rtl="0">
              <a:spcBef>
                <a:spcPts val="0"/>
              </a:spcBef>
              <a:spcAft>
                <a:spcPts val="0"/>
              </a:spcAft>
              <a:buSzPts val="1400"/>
              <a:buChar char="-"/>
            </a:pPr>
            <a:r>
              <a:rPr lang="en"/>
              <a:t>We have functions to assess GOF using residual analysis.</a:t>
            </a:r>
            <a:endParaRPr/>
          </a:p>
          <a:p>
            <a:pPr marL="457200" lvl="0" indent="-317500" algn="l" rtl="0">
              <a:spcBef>
                <a:spcPts val="0"/>
              </a:spcBef>
              <a:spcAft>
                <a:spcPts val="0"/>
              </a:spcAft>
              <a:buSzPts val="1400"/>
              <a:buChar char="-"/>
            </a:pPr>
            <a:r>
              <a:rPr lang="en"/>
              <a:t>Still work in progress.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296FE7-0ABA-41E5-AD3A-05D086035740}"/>
              </a:ext>
            </a:extLst>
          </p:cNvPr>
          <p:cNvSpPr>
            <a:spLocks noGrp="1"/>
          </p:cNvSpPr>
          <p:nvPr>
            <p:ph type="title"/>
          </p:nvPr>
        </p:nvSpPr>
        <p:spPr>
          <a:xfrm>
            <a:off x="311700" y="480283"/>
            <a:ext cx="8520600" cy="572700"/>
          </a:xfrm>
        </p:spPr>
        <p:txBody>
          <a:bodyPr>
            <a:normAutofit fontScale="90000"/>
          </a:bodyPr>
          <a:lstStyle/>
          <a:p>
            <a:r>
              <a:rPr lang="en-US" dirty="0"/>
              <a:t>Transmission of pathogens in LTCFs</a:t>
            </a:r>
          </a:p>
        </p:txBody>
      </p:sp>
      <p:sp>
        <p:nvSpPr>
          <p:cNvPr id="6" name="Text Placeholder 5">
            <a:extLst>
              <a:ext uri="{FF2B5EF4-FFF2-40B4-BE49-F238E27FC236}">
                <a16:creationId xmlns:a16="http://schemas.microsoft.com/office/drawing/2014/main" id="{C01558B3-23A6-4315-BC3F-D852BF61DEB8}"/>
              </a:ext>
            </a:extLst>
          </p:cNvPr>
          <p:cNvSpPr>
            <a:spLocks noGrp="1"/>
          </p:cNvSpPr>
          <p:nvPr>
            <p:ph type="body" idx="1"/>
          </p:nvPr>
        </p:nvSpPr>
        <p:spPr>
          <a:xfrm>
            <a:off x="311701" y="1152474"/>
            <a:ext cx="5524556" cy="3717699"/>
          </a:xfrm>
        </p:spPr>
        <p:txBody>
          <a:bodyPr anchor="t">
            <a:normAutofit fontScale="92500" lnSpcReduction="20000"/>
          </a:bodyPr>
          <a:lstStyle/>
          <a:p>
            <a:endParaRPr lang="en-US" dirty="0"/>
          </a:p>
          <a:p>
            <a:r>
              <a:rPr lang="en-US" dirty="0"/>
              <a:t>LTCF residents experience high rates of infection due to antibiotic resistant bacteria (such as carbapenem-resistant Gram negative rods)</a:t>
            </a:r>
          </a:p>
          <a:p>
            <a:pPr lvl="1"/>
            <a:r>
              <a:rPr lang="en-US" dirty="0"/>
              <a:t>Especially long-term acute care hospitals (LTACHs) and ventilator-capable skilled nursing facilities (</a:t>
            </a:r>
            <a:r>
              <a:rPr lang="en-US" dirty="0" err="1"/>
              <a:t>vSNFs</a:t>
            </a:r>
            <a:r>
              <a:rPr lang="en-US" dirty="0"/>
              <a:t>)</a:t>
            </a:r>
          </a:p>
          <a:p>
            <a:endParaRPr lang="en-US" dirty="0"/>
          </a:p>
          <a:p>
            <a:r>
              <a:rPr lang="en-US" dirty="0"/>
              <a:t>And high incidence of infection and death due to SARS-CoV-2</a:t>
            </a:r>
          </a:p>
          <a:p>
            <a:pPr lvl="1"/>
            <a:endParaRPr lang="en-US" dirty="0"/>
          </a:p>
          <a:p>
            <a:r>
              <a:rPr lang="en-US" dirty="0"/>
              <a:t>Questions that motivated this study: </a:t>
            </a:r>
          </a:p>
          <a:p>
            <a:pPr lvl="1"/>
            <a:r>
              <a:rPr lang="en-US" dirty="0"/>
              <a:t>What is the impact of network structure?</a:t>
            </a:r>
          </a:p>
          <a:p>
            <a:pPr lvl="1"/>
            <a:r>
              <a:rPr lang="en-US" dirty="0"/>
              <a:t>Which network interventions may reduce transmission</a:t>
            </a:r>
          </a:p>
          <a:p>
            <a:endParaRPr lang="en-US" dirty="0"/>
          </a:p>
        </p:txBody>
      </p:sp>
      <p:sp>
        <p:nvSpPr>
          <p:cNvPr id="4" name="Slide Number Placeholder 3">
            <a:extLst>
              <a:ext uri="{FF2B5EF4-FFF2-40B4-BE49-F238E27FC236}">
                <a16:creationId xmlns:a16="http://schemas.microsoft.com/office/drawing/2014/main" id="{6EC482CE-E392-47FC-B2EC-E2AED3C283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pic>
        <p:nvPicPr>
          <p:cNvPr id="1026" name="Picture 2" descr="Birds of a feather flock together (KNN) | Medium">
            <a:extLst>
              <a:ext uri="{FF2B5EF4-FFF2-40B4-BE49-F238E27FC236}">
                <a16:creationId xmlns:a16="http://schemas.microsoft.com/office/drawing/2014/main" id="{8DA8185E-2ED0-4ABE-B01B-1646172CB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2517" y="3292008"/>
            <a:ext cx="272415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ck staff fueled outbreak in Seattle-area nursing homes, CDC reports">
            <a:extLst>
              <a:ext uri="{FF2B5EF4-FFF2-40B4-BE49-F238E27FC236}">
                <a16:creationId xmlns:a16="http://schemas.microsoft.com/office/drawing/2014/main" id="{413163AC-9BC6-4B77-95E9-C74EAE714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2517" y="1262368"/>
            <a:ext cx="2737015" cy="1894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37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500"/>
                                        <p:tgtEl>
                                          <p:spTgt spid="6">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30"/>
                                        </p:tgtEl>
                                        <p:attrNameLst>
                                          <p:attrName>style.visibility</p:attrName>
                                        </p:attrNameLst>
                                      </p:cBhvr>
                                      <p:to>
                                        <p:strVal val="visible"/>
                                      </p:to>
                                    </p:set>
                                    <p:animEffect transition="in" filter="fade">
                                      <p:cBhvr>
                                        <p:cTn id="18" dur="500"/>
                                        <p:tgtEl>
                                          <p:spTgt spid="10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fade">
                                      <p:cBhvr>
                                        <p:cTn id="23" dur="500"/>
                                        <p:tgtEl>
                                          <p:spTgt spid="6">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fade">
                                      <p:cBhvr>
                                        <p:cTn id="26" dur="500"/>
                                        <p:tgtEl>
                                          <p:spTgt spid="6">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fade">
                                      <p:cBhvr>
                                        <p:cTn id="29" dur="500"/>
                                        <p:tgtEl>
                                          <p:spTgt spid="6">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fade">
                                      <p:cBhvr>
                                        <p:cTn id="3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4235375" y="685775"/>
            <a:ext cx="4728476" cy="3359574"/>
          </a:xfrm>
          <a:prstGeom prst="rect">
            <a:avLst/>
          </a:prstGeom>
          <a:noFill/>
          <a:ln>
            <a:noFill/>
          </a:ln>
        </p:spPr>
      </p:pic>
      <p:sp>
        <p:nvSpPr>
          <p:cNvPr id="80" name="Google Shape;80;p17"/>
          <p:cNvSpPr txBox="1">
            <a:spLocks noGrp="1"/>
          </p:cNvSpPr>
          <p:nvPr>
            <p:ph type="title"/>
          </p:nvPr>
        </p:nvSpPr>
        <p:spPr>
          <a:xfrm>
            <a:off x="311700" y="2508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Collected data</a:t>
            </a:r>
            <a:endParaRPr/>
          </a:p>
        </p:txBody>
      </p:sp>
      <p:sp>
        <p:nvSpPr>
          <p:cNvPr id="81" name="Google Shape;81;p17"/>
          <p:cNvSpPr txBox="1">
            <a:spLocks noGrp="1"/>
          </p:cNvSpPr>
          <p:nvPr>
            <p:ph type="body" idx="1"/>
          </p:nvPr>
        </p:nvSpPr>
        <p:spPr>
          <a:xfrm>
            <a:off x="6900" y="956825"/>
            <a:ext cx="4429800" cy="3528300"/>
          </a:xfrm>
          <a:prstGeom prst="rect">
            <a:avLst/>
          </a:prstGeom>
        </p:spPr>
        <p:txBody>
          <a:bodyPr spcFirstLastPara="1" wrap="square" lIns="91425" tIns="91425" rIns="91425" bIns="91425" anchor="ctr" anchorCtr="0">
            <a:normAutofit fontScale="92500" lnSpcReduction="20000"/>
          </a:bodyPr>
          <a:lstStyle/>
          <a:p>
            <a:pPr marL="457200" lvl="0" indent="-304800" algn="l" rtl="0">
              <a:spcBef>
                <a:spcPts val="0"/>
              </a:spcBef>
              <a:spcAft>
                <a:spcPts val="0"/>
              </a:spcAft>
              <a:buSzPts val="1200"/>
              <a:buChar char="-"/>
            </a:pPr>
            <a:r>
              <a:rPr lang="en" dirty="0"/>
              <a:t>Surveyed 25 Long-term Healthcare Facilities.</a:t>
            </a:r>
            <a:endParaRPr dirty="0"/>
          </a:p>
          <a:p>
            <a:pPr marL="457200" lvl="0" indent="-304800" algn="l" rtl="0">
              <a:spcBef>
                <a:spcPts val="0"/>
              </a:spcBef>
              <a:spcAft>
                <a:spcPts val="0"/>
              </a:spcAft>
              <a:buSzPts val="1200"/>
              <a:buChar char="-"/>
            </a:pPr>
            <a:r>
              <a:rPr lang="en" dirty="0"/>
              <a:t>7 types of healthcare workers (nurse assistants, nurses, physicians, physical therapists/occupational therapists)</a:t>
            </a:r>
            <a:endParaRPr dirty="0"/>
          </a:p>
          <a:p>
            <a:pPr marL="457200" lvl="0" indent="-304800" algn="l" rtl="0">
              <a:spcBef>
                <a:spcPts val="0"/>
              </a:spcBef>
              <a:spcAft>
                <a:spcPts val="0"/>
              </a:spcAft>
              <a:buSzPts val="1200"/>
              <a:buChar char="-"/>
            </a:pPr>
            <a:r>
              <a:rPr lang="en" dirty="0"/>
              <a:t>Residents under various types of care/health conditions:</a:t>
            </a:r>
            <a:endParaRPr dirty="0"/>
          </a:p>
          <a:p>
            <a:pPr marL="914400" lvl="1" indent="-304800" algn="l" rtl="0">
              <a:spcBef>
                <a:spcPts val="0"/>
              </a:spcBef>
              <a:spcAft>
                <a:spcPts val="0"/>
              </a:spcAft>
              <a:buSzPts val="1200"/>
              <a:buChar char="-"/>
            </a:pPr>
            <a:r>
              <a:rPr lang="en" dirty="0"/>
              <a:t>Ventilator</a:t>
            </a:r>
            <a:endParaRPr dirty="0"/>
          </a:p>
          <a:p>
            <a:pPr marL="914400" lvl="1" indent="-304800" algn="l" rtl="0">
              <a:spcBef>
                <a:spcPts val="0"/>
              </a:spcBef>
              <a:spcAft>
                <a:spcPts val="0"/>
              </a:spcAft>
              <a:buSzPts val="1200"/>
              <a:buChar char="-"/>
            </a:pPr>
            <a:r>
              <a:rPr lang="en" dirty="0"/>
              <a:t>Wound care</a:t>
            </a:r>
            <a:endParaRPr dirty="0"/>
          </a:p>
          <a:p>
            <a:pPr marL="914400" lvl="1" indent="-304800" algn="l" rtl="0">
              <a:spcBef>
                <a:spcPts val="0"/>
              </a:spcBef>
              <a:spcAft>
                <a:spcPts val="0"/>
              </a:spcAft>
              <a:buSzPts val="1200"/>
              <a:buChar char="-"/>
            </a:pPr>
            <a:r>
              <a:rPr lang="en" dirty="0"/>
              <a:t>Dialysis</a:t>
            </a:r>
            <a:endParaRPr dirty="0"/>
          </a:p>
          <a:p>
            <a:pPr marL="914400" lvl="1" indent="-304800" algn="l" rtl="0">
              <a:spcBef>
                <a:spcPts val="0"/>
              </a:spcBef>
              <a:spcAft>
                <a:spcPts val="0"/>
              </a:spcAft>
              <a:buSzPts val="1200"/>
              <a:buChar char="-"/>
            </a:pPr>
            <a:r>
              <a:rPr lang="en" dirty="0"/>
              <a:t>Diabetes</a:t>
            </a:r>
            <a:endParaRPr dirty="0"/>
          </a:p>
          <a:p>
            <a:pPr marL="914400" lvl="1" indent="-304800" algn="l" rtl="0">
              <a:spcBef>
                <a:spcPts val="0"/>
              </a:spcBef>
              <a:spcAft>
                <a:spcPts val="0"/>
              </a:spcAft>
              <a:buSzPts val="1200"/>
              <a:buChar char="-"/>
            </a:pPr>
            <a:r>
              <a:rPr lang="en" dirty="0"/>
              <a:t>etc.</a:t>
            </a:r>
            <a:endParaRPr dirty="0"/>
          </a:p>
          <a:p>
            <a:pPr marL="457200" lvl="0" indent="-304800" algn="l" rtl="0">
              <a:spcBef>
                <a:spcPts val="0"/>
              </a:spcBef>
              <a:spcAft>
                <a:spcPts val="0"/>
              </a:spcAft>
              <a:buSzPts val="1200"/>
              <a:buChar char="-"/>
            </a:pPr>
            <a:r>
              <a:rPr lang="en" b="1" dirty="0"/>
              <a:t>A tie</a:t>
            </a:r>
            <a:r>
              <a:rPr lang="en" dirty="0"/>
              <a:t>: Health Care Worker (HCW) interacts with Resident.</a:t>
            </a:r>
            <a:br>
              <a:rPr lang="en" dirty="0"/>
            </a:br>
            <a:endParaRPr dirty="0"/>
          </a:p>
          <a:p>
            <a:pPr marL="457200" lvl="0" indent="-304800" algn="l" rtl="0">
              <a:spcBef>
                <a:spcPts val="0"/>
              </a:spcBef>
              <a:spcAft>
                <a:spcPts val="0"/>
              </a:spcAft>
              <a:buSzPts val="1200"/>
              <a:buChar char="-"/>
            </a:pPr>
            <a:r>
              <a:rPr lang="en" dirty="0"/>
              <a:t>Descriptive Stats:</a:t>
            </a:r>
            <a:endParaRPr dirty="0"/>
          </a:p>
          <a:p>
            <a:pPr marL="914400" lvl="1" indent="-304800" algn="l" rtl="0">
              <a:spcBef>
                <a:spcPts val="0"/>
              </a:spcBef>
              <a:spcAft>
                <a:spcPts val="0"/>
              </a:spcAft>
              <a:buSzPts val="1200"/>
              <a:buChar char="-"/>
            </a:pPr>
            <a:r>
              <a:rPr lang="en" dirty="0"/>
              <a:t>Mean degree resident: 2.3</a:t>
            </a:r>
            <a:endParaRPr dirty="0"/>
          </a:p>
          <a:p>
            <a:pPr marL="914400" lvl="1" indent="-304800" algn="l" rtl="0">
              <a:spcBef>
                <a:spcPts val="0"/>
              </a:spcBef>
              <a:spcAft>
                <a:spcPts val="0"/>
              </a:spcAft>
              <a:buSzPts val="1200"/>
              <a:buChar char="-"/>
            </a:pPr>
            <a:r>
              <a:rPr lang="en" dirty="0"/>
              <a:t>Mean degree HCW: 9.3</a:t>
            </a:r>
            <a:br>
              <a:rPr lang="en" dirty="0"/>
            </a:br>
            <a:endParaRPr dirty="0"/>
          </a:p>
          <a:p>
            <a:pPr marL="457200" lvl="0" indent="-304800" algn="l" rtl="0">
              <a:spcBef>
                <a:spcPts val="0"/>
              </a:spcBef>
              <a:spcAft>
                <a:spcPts val="0"/>
              </a:spcAft>
              <a:buSzPts val="1200"/>
              <a:buChar char="-"/>
            </a:pPr>
            <a:r>
              <a:rPr lang="en" dirty="0"/>
              <a:t>Grand total:</a:t>
            </a:r>
            <a:endParaRPr dirty="0"/>
          </a:p>
          <a:p>
            <a:pPr marL="914400" lvl="1" indent="-304800" algn="l" rtl="0">
              <a:spcBef>
                <a:spcPts val="0"/>
              </a:spcBef>
              <a:spcAft>
                <a:spcPts val="0"/>
              </a:spcAft>
              <a:buSzPts val="1200"/>
              <a:buChar char="-"/>
            </a:pPr>
            <a:r>
              <a:rPr lang="en" dirty="0"/>
              <a:t>4191 vertices</a:t>
            </a:r>
            <a:endParaRPr dirty="0"/>
          </a:p>
          <a:p>
            <a:pPr marL="914400" lvl="1" indent="-304800" algn="l" rtl="0">
              <a:spcBef>
                <a:spcPts val="0"/>
              </a:spcBef>
              <a:spcAft>
                <a:spcPts val="0"/>
              </a:spcAft>
              <a:buSzPts val="1200"/>
              <a:buChar char="-"/>
            </a:pPr>
            <a:r>
              <a:rPr lang="en" dirty="0"/>
              <a:t>836 HCW (actors in bi-partite graph)</a:t>
            </a:r>
            <a:endParaRPr dirty="0"/>
          </a:p>
          <a:p>
            <a:pPr marL="914400" lvl="1" indent="-304800" algn="l" rtl="0">
              <a:spcBef>
                <a:spcPts val="0"/>
              </a:spcBef>
              <a:spcAft>
                <a:spcPts val="0"/>
              </a:spcAft>
              <a:buSzPts val="1200"/>
              <a:buChar char="-"/>
            </a:pPr>
            <a:r>
              <a:rPr lang="en" dirty="0"/>
              <a:t>7811 edges</a:t>
            </a:r>
            <a:endParaRPr dirty="0"/>
          </a:p>
          <a:p>
            <a:pPr marL="914400" lvl="1" indent="-304800" algn="l" rtl="0">
              <a:spcBef>
                <a:spcPts val="0"/>
              </a:spcBef>
              <a:spcAft>
                <a:spcPts val="0"/>
              </a:spcAft>
              <a:buSzPts val="1200"/>
              <a:buChar char="-"/>
            </a:pPr>
            <a:r>
              <a:rPr lang="en" dirty="0"/>
              <a:t>100 bi-partite networks</a:t>
            </a:r>
            <a:endParaRPr dirty="0"/>
          </a:p>
        </p:txBody>
      </p:sp>
      <p:sp>
        <p:nvSpPr>
          <p:cNvPr id="82" name="Google Shape;8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83" name="Google Shape;83;p17"/>
          <p:cNvSpPr txBox="1"/>
          <p:nvPr/>
        </p:nvSpPr>
        <p:spPr>
          <a:xfrm>
            <a:off x="4603263" y="4045350"/>
            <a:ext cx="39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Each graph is {facility x unit x day}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plan</a:t>
            </a:r>
            <a:endParaRPr/>
          </a:p>
        </p:txBody>
      </p:sp>
      <p:sp>
        <p:nvSpPr>
          <p:cNvPr id="89" name="Google Shape;89;p18"/>
          <p:cNvSpPr txBox="1">
            <a:spLocks noGrp="1"/>
          </p:cNvSpPr>
          <p:nvPr>
            <p:ph type="body" idx="1"/>
          </p:nvPr>
        </p:nvSpPr>
        <p:spPr>
          <a:xfrm>
            <a:off x="270344" y="1152475"/>
            <a:ext cx="8561956" cy="3391695"/>
          </a:xfrm>
          <a:prstGeom prst="rect">
            <a:avLst/>
          </a:prstGeom>
        </p:spPr>
        <p:txBody>
          <a:bodyPr spcFirstLastPara="1" wrap="square" lIns="91425" tIns="91425" rIns="91425" bIns="91425" anchor="ctr" anchorCtr="0">
            <a:normAutofit/>
          </a:bodyPr>
          <a:lstStyle/>
          <a:p>
            <a:pPr marL="457200" lvl="0" indent="-342900" algn="l" rtl="0">
              <a:spcBef>
                <a:spcPts val="0"/>
              </a:spcBef>
              <a:spcAft>
                <a:spcPts val="0"/>
              </a:spcAft>
              <a:buSzPts val="1800"/>
              <a:buChar char="-"/>
            </a:pPr>
            <a:r>
              <a:rPr lang="en" dirty="0"/>
              <a:t>Multi-level bi-partite exponential random graph models (ERGMs): what is the structure of HCW-resident networks?</a:t>
            </a:r>
            <a:endParaRPr dirty="0"/>
          </a:p>
          <a:p>
            <a:pPr marL="914400" lvl="1" indent="-317500" algn="l" rtl="0">
              <a:spcBef>
                <a:spcPts val="1000"/>
              </a:spcBef>
              <a:spcAft>
                <a:spcPts val="0"/>
              </a:spcAft>
              <a:buSzPts val="1400"/>
              <a:buChar char="-"/>
            </a:pPr>
            <a:r>
              <a:rPr lang="en" dirty="0"/>
              <a:t>Pooled ERGMs</a:t>
            </a:r>
            <a:endParaRPr dirty="0"/>
          </a:p>
          <a:p>
            <a:pPr marL="914400" lvl="1" indent="-317500" algn="l" rtl="0">
              <a:spcBef>
                <a:spcPts val="1000"/>
              </a:spcBef>
              <a:spcAft>
                <a:spcPts val="0"/>
              </a:spcAft>
              <a:buSzPts val="1400"/>
              <a:buChar char="-"/>
            </a:pPr>
            <a:r>
              <a:rPr lang="en" dirty="0"/>
              <a:t>Much of work based on Krivitsky et al. (2022, arXiv).</a:t>
            </a:r>
            <a:endParaRPr dirty="0"/>
          </a:p>
          <a:p>
            <a:pPr marL="457200" lvl="0" indent="-342900" algn="l" rtl="0">
              <a:spcBef>
                <a:spcPts val="1000"/>
              </a:spcBef>
              <a:spcAft>
                <a:spcPts val="0"/>
              </a:spcAft>
              <a:buSzPts val="1800"/>
              <a:buChar char="-"/>
            </a:pPr>
            <a:r>
              <a:rPr lang="en" dirty="0"/>
              <a:t>Agent-Based Models (ABMs): run forward simulations to evaluate which features of real-world networks matter </a:t>
            </a:r>
            <a:endParaRPr dirty="0"/>
          </a:p>
          <a:p>
            <a:pPr marL="914400" lvl="1" indent="-317500" algn="l" rtl="0">
              <a:spcBef>
                <a:spcPts val="1000"/>
              </a:spcBef>
              <a:spcAft>
                <a:spcPts val="0"/>
              </a:spcAft>
              <a:buSzPts val="1400"/>
              <a:buChar char="-"/>
            </a:pPr>
            <a:r>
              <a:rPr lang="en" dirty="0"/>
              <a:t>Used epiworld: </a:t>
            </a:r>
            <a:r>
              <a:rPr lang="en" u="sng" dirty="0">
                <a:solidFill>
                  <a:schemeClr val="hlink"/>
                </a:solidFill>
                <a:hlinkClick r:id="rId3"/>
              </a:rPr>
              <a:t>https://github.com/UofUEpi/epiworld</a:t>
            </a:r>
            <a:endParaRPr dirty="0"/>
          </a:p>
          <a:p>
            <a:pPr marL="914400" lvl="1" indent="-317500" algn="l" rtl="0">
              <a:spcBef>
                <a:spcPts val="1000"/>
              </a:spcBef>
              <a:spcAft>
                <a:spcPts val="1000"/>
              </a:spcAft>
              <a:buSzPts val="1400"/>
              <a:buChar char="-"/>
            </a:pPr>
            <a:r>
              <a:rPr lang="en" dirty="0"/>
              <a:t>Ran three sets of experiments changing the network.</a:t>
            </a:r>
            <a:endParaRPr dirty="0"/>
          </a:p>
        </p:txBody>
      </p:sp>
      <p:sp>
        <p:nvSpPr>
          <p:cNvPr id="90" name="Google Shape;9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pic>
        <p:nvPicPr>
          <p:cNvPr id="91" name="Google Shape;91;p18"/>
          <p:cNvPicPr preferRelativeResize="0"/>
          <p:nvPr/>
        </p:nvPicPr>
        <p:blipFill>
          <a:blip r:embed="rId4">
            <a:alphaModFix/>
          </a:blip>
          <a:stretch>
            <a:fillRect/>
          </a:stretch>
        </p:blipFill>
        <p:spPr>
          <a:xfrm>
            <a:off x="4530538" y="440850"/>
            <a:ext cx="4200525" cy="58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555600"/>
            <a:ext cx="3941100" cy="75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Plan: ERGMs</a:t>
            </a:r>
            <a:endParaRPr/>
          </a:p>
        </p:txBody>
      </p:sp>
      <p:sp>
        <p:nvSpPr>
          <p:cNvPr id="97" name="Google Shape;97;p19"/>
          <p:cNvSpPr txBox="1">
            <a:spLocks noGrp="1"/>
          </p:cNvSpPr>
          <p:nvPr>
            <p:ph type="body" idx="1"/>
          </p:nvPr>
        </p:nvSpPr>
        <p:spPr>
          <a:xfrm>
            <a:off x="311700" y="1389600"/>
            <a:ext cx="4012200" cy="3179400"/>
          </a:xfrm>
          <a:prstGeom prst="rect">
            <a:avLst/>
          </a:prstGeom>
        </p:spPr>
        <p:txBody>
          <a:bodyPr spcFirstLastPara="1" wrap="square" lIns="91425" tIns="91425" rIns="91425" bIns="91425" anchor="ctr" anchorCtr="0">
            <a:normAutofit/>
          </a:bodyPr>
          <a:lstStyle/>
          <a:p>
            <a:pPr marL="457200" lvl="0" indent="-304800" algn="l" rtl="0">
              <a:spcBef>
                <a:spcPts val="0"/>
              </a:spcBef>
              <a:spcAft>
                <a:spcPts val="0"/>
              </a:spcAft>
              <a:buSzPts val="1200"/>
              <a:buChar char="-"/>
            </a:pPr>
            <a:r>
              <a:rPr lang="en"/>
              <a:t>Pooled ERGMs (block-diagonal model)</a:t>
            </a:r>
            <a:endParaRPr/>
          </a:p>
          <a:p>
            <a:pPr marL="457200" lvl="0" indent="-304800" algn="l" rtl="0">
              <a:spcBef>
                <a:spcPts val="1000"/>
              </a:spcBef>
              <a:spcAft>
                <a:spcPts val="0"/>
              </a:spcAft>
              <a:buSzPts val="1200"/>
              <a:buChar char="-"/>
            </a:pPr>
            <a:r>
              <a:rPr lang="en"/>
              <a:t>Bi-partite graphs</a:t>
            </a:r>
            <a:endParaRPr/>
          </a:p>
          <a:p>
            <a:pPr marL="457200" lvl="0" indent="-304800" algn="l" rtl="0">
              <a:spcBef>
                <a:spcPts val="1000"/>
              </a:spcBef>
              <a:spcAft>
                <a:spcPts val="0"/>
              </a:spcAft>
              <a:buSzPts val="1200"/>
              <a:buChar char="-"/>
            </a:pPr>
            <a:r>
              <a:rPr lang="en"/>
              <a:t>Used ergm 4.0’s operators to evaluate other terms, e.g., HCW-centered homophilic two-star adjusted by                .</a:t>
            </a:r>
            <a:endParaRPr/>
          </a:p>
          <a:p>
            <a:pPr marL="457200" lvl="0" indent="-304800" algn="l" rtl="0">
              <a:spcBef>
                <a:spcPts val="1000"/>
              </a:spcBef>
              <a:spcAft>
                <a:spcPts val="0"/>
              </a:spcAft>
              <a:buSzPts val="1200"/>
              <a:buChar char="-"/>
            </a:pPr>
            <a:r>
              <a:rPr lang="en"/>
              <a:t>Post-estimation analyses looking at studentized-errors.</a:t>
            </a:r>
            <a:endParaRPr/>
          </a:p>
          <a:p>
            <a:pPr marL="457200" lvl="0" indent="-304800" algn="l" rtl="0">
              <a:spcBef>
                <a:spcPts val="1000"/>
              </a:spcBef>
              <a:spcAft>
                <a:spcPts val="1000"/>
              </a:spcAft>
              <a:buSzPts val="1200"/>
              <a:buChar char="-"/>
            </a:pPr>
            <a:r>
              <a:rPr lang="en" b="1"/>
              <a:t>Still work-in-progress.</a:t>
            </a:r>
            <a:endParaRPr b="1"/>
          </a:p>
        </p:txBody>
      </p:sp>
      <p:pic>
        <p:nvPicPr>
          <p:cNvPr id="98" name="Google Shape;98;p19"/>
          <p:cNvPicPr preferRelativeResize="0"/>
          <p:nvPr/>
        </p:nvPicPr>
        <p:blipFill>
          <a:blip r:embed="rId3">
            <a:alphaModFix/>
          </a:blip>
          <a:stretch>
            <a:fillRect/>
          </a:stretch>
        </p:blipFill>
        <p:spPr>
          <a:xfrm>
            <a:off x="4283425" y="639288"/>
            <a:ext cx="4655701" cy="3864927"/>
          </a:xfrm>
          <a:prstGeom prst="rect">
            <a:avLst/>
          </a:prstGeom>
          <a:noFill/>
          <a:ln>
            <a:noFill/>
          </a:ln>
        </p:spPr>
      </p:pic>
      <p:sp>
        <p:nvSpPr>
          <p:cNvPr id="99" name="Google Shape;9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pic>
        <p:nvPicPr>
          <p:cNvPr id="100" name="Google Shape;100;p19" descr="{&quot;type&quot;:&quot;$$&quot;,&quot;aid&quot;:null,&quot;id&quot;:&quot;1&quot;,&quot;backgroundColor&quot;:&quot;#FFFFFF&quot;,&quot;code&quot;:&quot;$$\\sum_{i}^{}\\log_{}n_{i}$$&quot;,&quot;font&quot;:{&quot;color&quot;:&quot;#595959&quot;,&quot;family&quot;:&quot;Arial&quot;,&quot;size&quot;:12},&quot;backgroundColorModified&quot;:null,&quot;ts&quot;:1655998637677,&quot;cs&quot;:&quot;YCKtFvnUGz6n6qqfjG5gow==&quot;,&quot;size&quot;:{&quot;width&quot;:72.5,&quot;height&quot;:38.5}}"/>
          <p:cNvPicPr preferRelativeResize="0"/>
          <p:nvPr/>
        </p:nvPicPr>
        <p:blipFill>
          <a:blip r:embed="rId4">
            <a:alphaModFix/>
          </a:blip>
          <a:stretch>
            <a:fillRect/>
          </a:stretch>
        </p:blipFill>
        <p:spPr>
          <a:xfrm>
            <a:off x="1717025" y="2998200"/>
            <a:ext cx="548700" cy="29138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4731300" y="555600"/>
            <a:ext cx="3941100" cy="7557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a:t>Plan: Agent-Based Model</a:t>
            </a:r>
            <a:endParaRPr/>
          </a:p>
        </p:txBody>
      </p:sp>
      <p:sp>
        <p:nvSpPr>
          <p:cNvPr id="106" name="Google Shape;106;p20"/>
          <p:cNvSpPr txBox="1">
            <a:spLocks noGrp="1"/>
          </p:cNvSpPr>
          <p:nvPr>
            <p:ph type="body" idx="1"/>
          </p:nvPr>
        </p:nvSpPr>
        <p:spPr>
          <a:xfrm>
            <a:off x="3237225" y="1389600"/>
            <a:ext cx="5506200" cy="3179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400" b="1"/>
              <a:t>SEIRD</a:t>
            </a:r>
            <a:r>
              <a:rPr lang="en" sz="1400"/>
              <a:t>: Susceptible-Exposed-Infected-Recovered-Deceased</a:t>
            </a:r>
            <a:endParaRPr sz="1400"/>
          </a:p>
          <a:p>
            <a:pPr marL="457200" lvl="0" indent="-304800" algn="l" rtl="0">
              <a:spcBef>
                <a:spcPts val="1000"/>
              </a:spcBef>
              <a:spcAft>
                <a:spcPts val="0"/>
              </a:spcAft>
              <a:buSzPts val="1200"/>
              <a:buChar char="-"/>
            </a:pPr>
            <a:r>
              <a:rPr lang="en"/>
              <a:t>(*) Three sets of 1,000 simulations {</a:t>
            </a:r>
            <a:r>
              <a:rPr lang="en" b="1"/>
              <a:t>ERGM, Deg. Seq., Bernoulli</a:t>
            </a:r>
            <a:r>
              <a:rPr lang="en"/>
              <a:t>}.</a:t>
            </a:r>
            <a:endParaRPr/>
          </a:p>
          <a:p>
            <a:pPr marL="457200" lvl="0" indent="-304800" algn="l" rtl="0">
              <a:spcBef>
                <a:spcPts val="1000"/>
              </a:spcBef>
              <a:spcAft>
                <a:spcPts val="0"/>
              </a:spcAft>
              <a:buSzPts val="1200"/>
              <a:buChar char="-"/>
            </a:pPr>
            <a:r>
              <a:rPr lang="en"/>
              <a:t>One infected not on ventilator.</a:t>
            </a:r>
            <a:endParaRPr/>
          </a:p>
          <a:p>
            <a:pPr marL="457200" lvl="0" indent="-304800" algn="l" rtl="0">
              <a:spcBef>
                <a:spcPts val="1000"/>
              </a:spcBef>
              <a:spcAft>
                <a:spcPts val="0"/>
              </a:spcAft>
              <a:buSzPts val="1200"/>
              <a:buChar char="-"/>
            </a:pPr>
            <a:r>
              <a:rPr lang="en"/>
              <a:t>Residents on ventilator have:</a:t>
            </a:r>
            <a:endParaRPr/>
          </a:p>
          <a:p>
            <a:pPr marL="914400" lvl="1" indent="-304800" algn="l" rtl="0">
              <a:spcBef>
                <a:spcPts val="1000"/>
              </a:spcBef>
              <a:spcAft>
                <a:spcPts val="0"/>
              </a:spcAft>
              <a:buSzPts val="1200"/>
              <a:buChar char="-"/>
            </a:pPr>
            <a:r>
              <a:rPr lang="en"/>
              <a:t>Lower recovery rate</a:t>
            </a:r>
            <a:endParaRPr/>
          </a:p>
          <a:p>
            <a:pPr marL="914400" lvl="1" indent="-304800" algn="l" rtl="0">
              <a:spcBef>
                <a:spcPts val="1000"/>
              </a:spcBef>
              <a:spcAft>
                <a:spcPts val="0"/>
              </a:spcAft>
              <a:buSzPts val="1200"/>
              <a:buChar char="-"/>
            </a:pPr>
            <a:r>
              <a:rPr lang="en"/>
              <a:t>Higher mortality rate</a:t>
            </a:r>
            <a:endParaRPr/>
          </a:p>
          <a:p>
            <a:pPr marL="457200" lvl="0" indent="-304800" algn="l" rtl="0">
              <a:spcBef>
                <a:spcPts val="1000"/>
              </a:spcBef>
              <a:spcAft>
                <a:spcPts val="1000"/>
              </a:spcAft>
              <a:buSzPts val="1200"/>
              <a:buChar char="-"/>
            </a:pPr>
            <a:r>
              <a:rPr lang="en"/>
              <a:t>Simulated 120 days.</a:t>
            </a:r>
            <a:endParaRPr/>
          </a:p>
        </p:txBody>
      </p:sp>
      <p:sp>
        <p:nvSpPr>
          <p:cNvPr id="107" name="Google Shape;10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pic>
        <p:nvPicPr>
          <p:cNvPr id="108" name="Google Shape;108;p20"/>
          <p:cNvPicPr preferRelativeResize="0"/>
          <p:nvPr/>
        </p:nvPicPr>
        <p:blipFill>
          <a:blip r:embed="rId3">
            <a:alphaModFix/>
          </a:blip>
          <a:stretch>
            <a:fillRect/>
          </a:stretch>
        </p:blipFill>
        <p:spPr>
          <a:xfrm>
            <a:off x="498200" y="995350"/>
            <a:ext cx="2486025" cy="3152775"/>
          </a:xfrm>
          <a:prstGeom prst="rect">
            <a:avLst/>
          </a:prstGeom>
          <a:noFill/>
          <a:ln>
            <a:noFill/>
          </a:ln>
        </p:spPr>
      </p:pic>
      <p:sp>
        <p:nvSpPr>
          <p:cNvPr id="109" name="Google Shape;109;p20"/>
          <p:cNvSpPr txBox="1"/>
          <p:nvPr/>
        </p:nvSpPr>
        <p:spPr>
          <a:xfrm>
            <a:off x="152500" y="4391875"/>
            <a:ext cx="5621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2"/>
                </a:solidFill>
              </a:rPr>
              <a:t>(*): Deg. Seq. and Bernoulli were generated by rewiring the ERGM</a:t>
            </a:r>
            <a:endParaRPr sz="11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Preliminary results: ERGM</a:t>
            </a:r>
            <a:endParaRPr/>
          </a:p>
        </p:txBody>
      </p:sp>
      <p:grpSp>
        <p:nvGrpSpPr>
          <p:cNvPr id="115" name="Google Shape;115;p21"/>
          <p:cNvGrpSpPr/>
          <p:nvPr/>
        </p:nvGrpSpPr>
        <p:grpSpPr>
          <a:xfrm>
            <a:off x="833163" y="2651900"/>
            <a:ext cx="6975513" cy="1046700"/>
            <a:chOff x="833163" y="1380325"/>
            <a:chExt cx="6975513" cy="1046700"/>
          </a:xfrm>
        </p:grpSpPr>
        <p:pic>
          <p:nvPicPr>
            <p:cNvPr id="116" name="Google Shape;116;p21"/>
            <p:cNvPicPr preferRelativeResize="0"/>
            <p:nvPr/>
          </p:nvPicPr>
          <p:blipFill>
            <a:blip r:embed="rId3">
              <a:alphaModFix/>
            </a:blip>
            <a:stretch>
              <a:fillRect/>
            </a:stretch>
          </p:blipFill>
          <p:spPr>
            <a:xfrm>
              <a:off x="833163" y="1459804"/>
              <a:ext cx="888682" cy="887742"/>
            </a:xfrm>
            <a:prstGeom prst="rect">
              <a:avLst/>
            </a:prstGeom>
            <a:noFill/>
            <a:ln>
              <a:noFill/>
            </a:ln>
          </p:spPr>
        </p:pic>
        <p:sp>
          <p:nvSpPr>
            <p:cNvPr id="117" name="Google Shape;117;p21"/>
            <p:cNvSpPr txBox="1"/>
            <p:nvPr/>
          </p:nvSpPr>
          <p:spPr>
            <a:xfrm>
              <a:off x="1991075" y="1380325"/>
              <a:ext cx="5817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Health Care Worker centered </a:t>
              </a:r>
              <a:endParaRPr/>
            </a:p>
            <a:p>
              <a:pPr marL="457200" lvl="0" indent="-317500" algn="l" rtl="0">
                <a:spcBef>
                  <a:spcPts val="0"/>
                </a:spcBef>
                <a:spcAft>
                  <a:spcPts val="0"/>
                </a:spcAft>
                <a:buSzPts val="1400"/>
                <a:buChar char="-"/>
              </a:pPr>
              <a:r>
                <a:rPr lang="en"/>
                <a:t>(+) </a:t>
              </a:r>
              <a:r>
                <a:rPr lang="en">
                  <a:solidFill>
                    <a:schemeClr val="dk1"/>
                  </a:solidFill>
                </a:rPr>
                <a:t>two-start mixing: </a:t>
              </a:r>
              <a:r>
                <a:rPr lang="en"/>
                <a:t>Race.</a:t>
              </a:r>
              <a:endParaRPr/>
            </a:p>
            <a:p>
              <a:pPr marL="457200" lvl="0" indent="-317500" algn="l" rtl="0">
                <a:spcBef>
                  <a:spcPts val="0"/>
                </a:spcBef>
                <a:spcAft>
                  <a:spcPts val="0"/>
                </a:spcAft>
                <a:buSzPts val="1400"/>
                <a:buChar char="-"/>
              </a:pPr>
              <a:r>
                <a:rPr lang="en"/>
                <a:t>(+) </a:t>
              </a:r>
              <a:r>
                <a:rPr lang="en">
                  <a:solidFill>
                    <a:schemeClr val="dk1"/>
                  </a:solidFill>
                </a:rPr>
                <a:t>two-start mixing:</a:t>
              </a:r>
              <a:r>
                <a:rPr lang="en"/>
                <a:t> diabetes, wheelchair, MDRO, and ventilator.</a:t>
              </a:r>
              <a:endParaRPr/>
            </a:p>
            <a:p>
              <a:pPr marL="457200" lvl="0" indent="-317500" algn="l" rtl="0">
                <a:spcBef>
                  <a:spcPts val="0"/>
                </a:spcBef>
                <a:spcAft>
                  <a:spcPts val="0"/>
                </a:spcAft>
                <a:buSzPts val="1400"/>
                <a:buChar char="-"/>
              </a:pPr>
              <a:r>
                <a:rPr lang="en"/>
                <a:t>(-) </a:t>
              </a:r>
              <a:r>
                <a:rPr lang="en">
                  <a:solidFill>
                    <a:schemeClr val="dk1"/>
                  </a:solidFill>
                </a:rPr>
                <a:t>two-start mixing:</a:t>
              </a:r>
              <a:r>
                <a:rPr lang="en"/>
                <a:t> wound care, dialysis, bedridden.</a:t>
              </a:r>
              <a:endParaRPr/>
            </a:p>
          </p:txBody>
        </p:sp>
      </p:grpSp>
      <p:sp>
        <p:nvSpPr>
          <p:cNvPr id="118" name="Google Shape;11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grpSp>
        <p:nvGrpSpPr>
          <p:cNvPr id="119" name="Google Shape;119;p21"/>
          <p:cNvGrpSpPr/>
          <p:nvPr/>
        </p:nvGrpSpPr>
        <p:grpSpPr>
          <a:xfrm>
            <a:off x="833163" y="1180450"/>
            <a:ext cx="6975513" cy="1262100"/>
            <a:chOff x="833163" y="2541875"/>
            <a:chExt cx="6975513" cy="1262100"/>
          </a:xfrm>
        </p:grpSpPr>
        <p:pic>
          <p:nvPicPr>
            <p:cNvPr id="120" name="Google Shape;120;p21"/>
            <p:cNvPicPr preferRelativeResize="0"/>
            <p:nvPr/>
          </p:nvPicPr>
          <p:blipFill>
            <a:blip r:embed="rId4">
              <a:alphaModFix/>
            </a:blip>
            <a:stretch>
              <a:fillRect/>
            </a:stretch>
          </p:blipFill>
          <p:spPr>
            <a:xfrm>
              <a:off x="833163" y="2729054"/>
              <a:ext cx="888682" cy="887742"/>
            </a:xfrm>
            <a:prstGeom prst="rect">
              <a:avLst/>
            </a:prstGeom>
            <a:noFill/>
            <a:ln>
              <a:noFill/>
            </a:ln>
          </p:spPr>
        </p:pic>
        <p:sp>
          <p:nvSpPr>
            <p:cNvPr id="121" name="Google Shape;121;p21"/>
            <p:cNvSpPr txBox="1"/>
            <p:nvPr/>
          </p:nvSpPr>
          <p:spPr>
            <a:xfrm>
              <a:off x="1991075" y="2541875"/>
              <a:ext cx="58176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Resident centered:</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 two-star</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 two-star mixing on Nurse</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 two-star mixing on PT/OT</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 two-star mixing on RT</a:t>
              </a:r>
              <a:endParaRPr>
                <a:solidFill>
                  <a:schemeClr val="dk1"/>
                </a:solidFill>
              </a:endParaRPr>
            </a:p>
          </p:txBody>
        </p:sp>
      </p:grpSp>
      <p:sp>
        <p:nvSpPr>
          <p:cNvPr id="122" name="Google Shape;122;p21"/>
          <p:cNvSpPr txBox="1"/>
          <p:nvPr/>
        </p:nvSpPr>
        <p:spPr>
          <a:xfrm>
            <a:off x="833175" y="3800938"/>
            <a:ext cx="6025500" cy="1046410"/>
          </a:xfrm>
          <a:prstGeom prst="rect">
            <a:avLst/>
          </a:prstGeom>
          <a:noFill/>
          <a:ln>
            <a:noFill/>
          </a:ln>
        </p:spPr>
        <p:txBody>
          <a:bodyPr spcFirstLastPara="1" wrap="square" lIns="91425" tIns="91425" rIns="91425" bIns="91425" anchor="ctr" anchorCtr="0">
            <a:spAutoFit/>
          </a:bodyPr>
          <a:lstStyle/>
          <a:p>
            <a:r>
              <a:rPr lang="en" dirty="0">
                <a:solidFill>
                  <a:schemeClr val="dk1"/>
                </a:solidFill>
              </a:rPr>
              <a:t>Other significant effects: </a:t>
            </a:r>
            <a:endParaRPr>
              <a:solidFill>
                <a:schemeClr val="dk1"/>
              </a:solidFill>
            </a:endParaRPr>
          </a:p>
          <a:p>
            <a:pPr marL="457200" lvl="0" indent="-317500" algn="l" rtl="0">
              <a:spcBef>
                <a:spcPts val="0"/>
              </a:spcBef>
              <a:spcAft>
                <a:spcPts val="0"/>
              </a:spcAft>
              <a:buClr>
                <a:schemeClr val="dk1"/>
              </a:buClr>
              <a:buSzPts val="1400"/>
              <a:buChar char="-"/>
            </a:pPr>
            <a:r>
              <a:rPr lang="en" dirty="0">
                <a:solidFill>
                  <a:schemeClr val="dk1"/>
                </a:solidFill>
              </a:rPr>
              <a:t>(-) Health Care Worker dyad-wise shared one and two partners.</a:t>
            </a:r>
            <a:endParaRPr dirty="0">
              <a:solidFill>
                <a:schemeClr val="dk1"/>
              </a:solidFill>
            </a:endParaRPr>
          </a:p>
          <a:p>
            <a:pPr marL="457200" lvl="0" indent="-317500" algn="l" rtl="0">
              <a:spcBef>
                <a:spcPts val="0"/>
              </a:spcBef>
              <a:spcAft>
                <a:spcPts val="0"/>
              </a:spcAft>
              <a:buClr>
                <a:schemeClr val="dk1"/>
              </a:buClr>
              <a:buSzPts val="1400"/>
              <a:buChar char="-"/>
            </a:pPr>
            <a:r>
              <a:rPr lang="en" dirty="0">
                <a:solidFill>
                  <a:schemeClr val="dk1"/>
                </a:solidFill>
              </a:rPr>
              <a:t>(-) Covariate effect on sqrt(resident age).</a:t>
            </a:r>
          </a:p>
          <a:p>
            <a:pPr marL="457200" indent="-317500">
              <a:buClr>
                <a:schemeClr val="dk1"/>
              </a:buClr>
              <a:buSzPts val="1400"/>
              <a:buChar char="-"/>
            </a:pPr>
            <a:r>
              <a:rPr lang="en" dirty="0">
                <a:solidFill>
                  <a:schemeClr val="dk1"/>
                </a:solidFill>
              </a:rPr>
              <a:t>(+) Edge count and (-) Edge count x log(n)</a:t>
            </a:r>
          </a:p>
        </p:txBody>
      </p:sp>
      <p:pic>
        <p:nvPicPr>
          <p:cNvPr id="3" name="Google Shape;163;p26" descr="Chart, scatter chart&#10;&#10;Description automatically generated">
            <a:extLst>
              <a:ext uri="{FF2B5EF4-FFF2-40B4-BE49-F238E27FC236}">
                <a16:creationId xmlns:a16="http://schemas.microsoft.com/office/drawing/2014/main" id="{9BD23F7E-7A2E-D0A9-40A6-7DC26038D8C6}"/>
              </a:ext>
            </a:extLst>
          </p:cNvPr>
          <p:cNvPicPr preferRelativeResize="0"/>
          <p:nvPr/>
        </p:nvPicPr>
        <p:blipFill>
          <a:blip r:embed="rId5">
            <a:alphaModFix/>
          </a:blip>
          <a:stretch>
            <a:fillRect/>
          </a:stretch>
        </p:blipFill>
        <p:spPr>
          <a:xfrm>
            <a:off x="4981029" y="130336"/>
            <a:ext cx="3942100" cy="27262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Preliminary results: ABM</a:t>
            </a:r>
            <a:endParaRPr dirty="0"/>
          </a:p>
        </p:txBody>
      </p:sp>
      <p:sp>
        <p:nvSpPr>
          <p:cNvPr id="128" name="Google Shape;128;p22"/>
          <p:cNvSpPr txBox="1">
            <a:spLocks noGrp="1"/>
          </p:cNvSpPr>
          <p:nvPr>
            <p:ph type="body" idx="1"/>
          </p:nvPr>
        </p:nvSpPr>
        <p:spPr>
          <a:xfrm>
            <a:off x="311700" y="1152475"/>
            <a:ext cx="4194000" cy="3416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Death curve as a function of the network:</a:t>
            </a:r>
            <a:endParaRPr/>
          </a:p>
          <a:p>
            <a:pPr marL="457200" lvl="0" indent="-317500" algn="l" rtl="0">
              <a:spcBef>
                <a:spcPts val="1000"/>
              </a:spcBef>
              <a:spcAft>
                <a:spcPts val="0"/>
              </a:spcAft>
              <a:buSzPts val="1400"/>
              <a:buChar char="-"/>
            </a:pPr>
            <a:r>
              <a:rPr lang="en"/>
              <a:t>Used fitted ERGM from real data.</a:t>
            </a:r>
            <a:endParaRPr/>
          </a:p>
          <a:p>
            <a:pPr marL="457200" lvl="0" indent="-317500" algn="l" rtl="0">
              <a:spcBef>
                <a:spcPts val="0"/>
              </a:spcBef>
              <a:spcAft>
                <a:spcPts val="0"/>
              </a:spcAft>
              <a:buSzPts val="1400"/>
              <a:buChar char="-"/>
            </a:pPr>
            <a:r>
              <a:rPr lang="en"/>
              <a:t>ERGM taken as a baseline, then rewire.</a:t>
            </a:r>
            <a:endParaRPr/>
          </a:p>
          <a:p>
            <a:pPr marL="457200" lvl="0" indent="-317500" algn="l" rtl="0">
              <a:spcBef>
                <a:spcPts val="0"/>
              </a:spcBef>
              <a:spcAft>
                <a:spcPts val="0"/>
              </a:spcAft>
              <a:buSzPts val="1400"/>
              <a:buChar char="-"/>
            </a:pPr>
            <a:r>
              <a:rPr lang="en"/>
              <a:t>Statistically significant differences in the average number of deaths.</a:t>
            </a:r>
            <a:endParaRPr/>
          </a:p>
          <a:p>
            <a:pPr marL="0" lvl="0" indent="0" algn="l" rtl="0">
              <a:spcBef>
                <a:spcPts val="1000"/>
              </a:spcBef>
              <a:spcAft>
                <a:spcPts val="0"/>
              </a:spcAft>
              <a:buNone/>
            </a:pPr>
            <a:r>
              <a:rPr lang="en"/>
              <a:t>ERGMs are specially useful when network data is not available!</a:t>
            </a:r>
            <a:endParaRPr/>
          </a:p>
          <a:p>
            <a:pPr marL="0" lvl="0" indent="0" algn="l" rtl="0">
              <a:spcBef>
                <a:spcPts val="1000"/>
              </a:spcBef>
              <a:spcAft>
                <a:spcPts val="1000"/>
              </a:spcAft>
              <a:buNone/>
            </a:pPr>
            <a:r>
              <a:rPr lang="en"/>
              <a:t>We can use ERGMs as a Data Generating Process for Arbitrary studies.</a:t>
            </a:r>
            <a:endParaRPr/>
          </a:p>
        </p:txBody>
      </p:sp>
      <p:sp>
        <p:nvSpPr>
          <p:cNvPr id="129" name="Google Shape;12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130" name="Google Shape;130;p22"/>
          <p:cNvPicPr preferRelativeResize="0"/>
          <p:nvPr/>
        </p:nvPicPr>
        <p:blipFill>
          <a:blip r:embed="rId3">
            <a:alphaModFix/>
          </a:blip>
          <a:stretch>
            <a:fillRect/>
          </a:stretch>
        </p:blipFill>
        <p:spPr>
          <a:xfrm>
            <a:off x="4464000" y="1170125"/>
            <a:ext cx="4527600" cy="30962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 and Next steps</a:t>
            </a:r>
            <a:endParaRPr/>
          </a:p>
        </p:txBody>
      </p:sp>
      <p:sp>
        <p:nvSpPr>
          <p:cNvPr id="136" name="Google Shape;13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Today:</a:t>
            </a:r>
            <a:endParaRPr/>
          </a:p>
          <a:p>
            <a:pPr marL="457200" lvl="0" indent="-342900" algn="l" rtl="0">
              <a:spcBef>
                <a:spcPts val="1000"/>
              </a:spcBef>
              <a:spcAft>
                <a:spcPts val="0"/>
              </a:spcAft>
              <a:buSzPts val="1800"/>
              <a:buChar char="-"/>
            </a:pPr>
            <a:r>
              <a:rPr lang="en"/>
              <a:t>We fitted a Bi-partite pooled ERGM.</a:t>
            </a:r>
            <a:endParaRPr/>
          </a:p>
          <a:p>
            <a:pPr marL="457200" lvl="0" indent="-342900" algn="l" rtl="0">
              <a:spcBef>
                <a:spcPts val="0"/>
              </a:spcBef>
              <a:spcAft>
                <a:spcPts val="0"/>
              </a:spcAft>
              <a:buSzPts val="1800"/>
              <a:buChar char="-"/>
            </a:pPr>
            <a:r>
              <a:rPr lang="en"/>
              <a:t>ERGM can be used as a Data-Generating-Process.</a:t>
            </a:r>
            <a:endParaRPr/>
          </a:p>
          <a:p>
            <a:pPr marL="457200" lvl="0" indent="-342900" algn="l" rtl="0">
              <a:spcBef>
                <a:spcPts val="0"/>
              </a:spcBef>
              <a:spcAft>
                <a:spcPts val="0"/>
              </a:spcAft>
              <a:buSzPts val="1800"/>
              <a:buChar char="-"/>
            </a:pPr>
            <a:r>
              <a:rPr lang="en"/>
              <a:t>Demonstrated that the network matters (mixing on health status impacts death rates).</a:t>
            </a:r>
            <a:endParaRPr/>
          </a:p>
          <a:p>
            <a:pPr marL="0" lvl="0" indent="0" algn="l" rtl="0">
              <a:spcBef>
                <a:spcPts val="1000"/>
              </a:spcBef>
              <a:spcAft>
                <a:spcPts val="0"/>
              </a:spcAft>
              <a:buNone/>
            </a:pPr>
            <a:r>
              <a:rPr lang="en"/>
              <a:t>Next steps:</a:t>
            </a:r>
            <a:endParaRPr/>
          </a:p>
          <a:p>
            <a:pPr marL="457200" lvl="0" indent="-342900" algn="l" rtl="0">
              <a:spcBef>
                <a:spcPts val="1000"/>
              </a:spcBef>
              <a:spcAft>
                <a:spcPts val="0"/>
              </a:spcAft>
              <a:buSzPts val="1800"/>
              <a:buChar char="-"/>
            </a:pPr>
            <a:r>
              <a:rPr lang="en"/>
              <a:t>Still work in progress, new ways to asses GOF.</a:t>
            </a:r>
            <a:endParaRPr/>
          </a:p>
          <a:p>
            <a:pPr marL="457200" lvl="0" indent="-342900" algn="l" rtl="0">
              <a:spcBef>
                <a:spcPts val="0"/>
              </a:spcBef>
              <a:spcAft>
                <a:spcPts val="0"/>
              </a:spcAft>
              <a:buSzPts val="1800"/>
              <a:buChar char="-"/>
            </a:pPr>
            <a:r>
              <a:rPr lang="en"/>
              <a:t>Share our results for generating artificial networks.</a:t>
            </a:r>
            <a:endParaRPr/>
          </a:p>
        </p:txBody>
      </p:sp>
      <p:sp>
        <p:nvSpPr>
          <p:cNvPr id="137" name="Google Shape;13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788</Words>
  <Application>Microsoft Office PowerPoint</Application>
  <PresentationFormat>On-screen Show (16:9)</PresentationFormat>
  <Paragraphs>125</Paragraphs>
  <Slides>13</Slides>
  <Notes>11</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Simple Light</vt:lpstr>
      <vt:lpstr>Simple Light</vt:lpstr>
      <vt:lpstr>The importance of interaction networks in long-term care facilities (LTCFs) to reduce the equilibrium prevalence of infectious pathogens</vt:lpstr>
      <vt:lpstr>Transmission of pathogens in LTCFs</vt:lpstr>
      <vt:lpstr>Collected data</vt:lpstr>
      <vt:lpstr>Analysis plan</vt:lpstr>
      <vt:lpstr>Plan: ERGMs</vt:lpstr>
      <vt:lpstr>Plan: Agent-Based Model</vt:lpstr>
      <vt:lpstr>Preliminary results: ERGM</vt:lpstr>
      <vt:lpstr>Preliminary results: ABM</vt:lpstr>
      <vt:lpstr>Discussion and Next steps</vt:lpstr>
      <vt:lpstr>Acknowledgments: </vt:lpstr>
      <vt:lpstr>The importance of interaction networks in long-term care facilities to reduce the equilibrium prevalence of infectious pathogens</vt:lpstr>
      <vt:lpstr>Appendix: Post-estimation analyses</vt:lpstr>
      <vt:lpstr>Appendix: ERGM estimates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importance of interaction networks in long-term care facilities to reduce the equilibrium prevalence of infectious pathogens</dc:title>
  <cp:lastModifiedBy>Matthew Samore</cp:lastModifiedBy>
  <cp:revision>173</cp:revision>
  <dcterms:modified xsi:type="dcterms:W3CDTF">2023-09-08T20:50:30Z</dcterms:modified>
</cp:coreProperties>
</file>